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1"/>
  </p:notesMasterIdLst>
  <p:sldIdLst>
    <p:sldId id="268" r:id="rId2"/>
    <p:sldId id="269" r:id="rId3"/>
    <p:sldId id="394" r:id="rId4"/>
    <p:sldId id="395" r:id="rId5"/>
    <p:sldId id="368" r:id="rId6"/>
    <p:sldId id="369" r:id="rId7"/>
    <p:sldId id="277" r:id="rId8"/>
    <p:sldId id="371" r:id="rId9"/>
    <p:sldId id="379" r:id="rId10"/>
    <p:sldId id="380" r:id="rId11"/>
    <p:sldId id="381" r:id="rId12"/>
    <p:sldId id="382" r:id="rId13"/>
    <p:sldId id="278" r:id="rId14"/>
    <p:sldId id="384" r:id="rId15"/>
    <p:sldId id="383" r:id="rId16"/>
    <p:sldId id="386" r:id="rId17"/>
    <p:sldId id="389" r:id="rId18"/>
    <p:sldId id="392" r:id="rId19"/>
    <p:sldId id="387" r:id="rId20"/>
    <p:sldId id="390" r:id="rId21"/>
    <p:sldId id="281" r:id="rId22"/>
    <p:sldId id="408" r:id="rId23"/>
    <p:sldId id="409" r:id="rId24"/>
    <p:sldId id="282" r:id="rId25"/>
    <p:sldId id="399" r:id="rId26"/>
    <p:sldId id="400" r:id="rId27"/>
    <p:sldId id="401" r:id="rId28"/>
    <p:sldId id="402" r:id="rId29"/>
    <p:sldId id="403" r:id="rId30"/>
    <p:sldId id="404" r:id="rId31"/>
    <p:sldId id="405" r:id="rId32"/>
    <p:sldId id="406" r:id="rId33"/>
    <p:sldId id="407" r:id="rId34"/>
    <p:sldId id="410" r:id="rId35"/>
    <p:sldId id="412" r:id="rId36"/>
    <p:sldId id="413" r:id="rId37"/>
    <p:sldId id="414" r:id="rId38"/>
    <p:sldId id="292" r:id="rId39"/>
    <p:sldId id="290" r:id="rId40"/>
    <p:sldId id="293" r:id="rId41"/>
    <p:sldId id="415" r:id="rId42"/>
    <p:sldId id="416" r:id="rId43"/>
    <p:sldId id="429" r:id="rId44"/>
    <p:sldId id="294" r:id="rId45"/>
    <p:sldId id="418" r:id="rId46"/>
    <p:sldId id="419" r:id="rId47"/>
    <p:sldId id="298" r:id="rId48"/>
    <p:sldId id="421" r:id="rId49"/>
    <p:sldId id="300" r:id="rId50"/>
    <p:sldId id="430" r:id="rId51"/>
    <p:sldId id="303" r:id="rId52"/>
    <p:sldId id="425" r:id="rId53"/>
    <p:sldId id="426" r:id="rId54"/>
    <p:sldId id="304" r:id="rId55"/>
    <p:sldId id="307" r:id="rId56"/>
    <p:sldId id="427" r:id="rId57"/>
    <p:sldId id="417" r:id="rId58"/>
    <p:sldId id="431" r:id="rId59"/>
    <p:sldId id="310" r:id="rId60"/>
    <p:sldId id="434" r:id="rId61"/>
    <p:sldId id="433" r:id="rId62"/>
    <p:sldId id="270" r:id="rId63"/>
    <p:sldId id="437" r:id="rId64"/>
    <p:sldId id="313" r:id="rId65"/>
    <p:sldId id="436" r:id="rId66"/>
    <p:sldId id="438" r:id="rId67"/>
    <p:sldId id="324" r:id="rId68"/>
    <p:sldId id="439" r:id="rId69"/>
    <p:sldId id="440" r:id="rId70"/>
    <p:sldId id="441" r:id="rId71"/>
    <p:sldId id="442" r:id="rId72"/>
    <p:sldId id="314" r:id="rId73"/>
    <p:sldId id="315" r:id="rId74"/>
    <p:sldId id="316" r:id="rId75"/>
    <p:sldId id="317" r:id="rId76"/>
    <p:sldId id="318" r:id="rId77"/>
    <p:sldId id="319" r:id="rId78"/>
    <p:sldId id="320" r:id="rId79"/>
    <p:sldId id="322" r:id="rId80"/>
    <p:sldId id="321" r:id="rId81"/>
    <p:sldId id="325" r:id="rId82"/>
    <p:sldId id="326" r:id="rId83"/>
    <p:sldId id="327" r:id="rId84"/>
    <p:sldId id="445" r:id="rId85"/>
    <p:sldId id="331" r:id="rId86"/>
    <p:sldId id="333" r:id="rId87"/>
    <p:sldId id="448" r:id="rId88"/>
    <p:sldId id="449" r:id="rId89"/>
    <p:sldId id="432" r:id="rId90"/>
    <p:sldId id="450" r:id="rId91"/>
    <p:sldId id="452" r:id="rId92"/>
    <p:sldId id="451" r:id="rId93"/>
    <p:sldId id="454" r:id="rId94"/>
    <p:sldId id="457" r:id="rId95"/>
    <p:sldId id="456" r:id="rId96"/>
    <p:sldId id="458" r:id="rId97"/>
    <p:sldId id="334" r:id="rId98"/>
    <p:sldId id="335" r:id="rId99"/>
    <p:sldId id="460" r:id="rId100"/>
    <p:sldId id="462" r:id="rId101"/>
    <p:sldId id="463" r:id="rId102"/>
    <p:sldId id="464" r:id="rId103"/>
    <p:sldId id="465" r:id="rId104"/>
    <p:sldId id="466" r:id="rId105"/>
    <p:sldId id="467" r:id="rId106"/>
    <p:sldId id="469" r:id="rId107"/>
    <p:sldId id="336" r:id="rId108"/>
    <p:sldId id="337" r:id="rId109"/>
    <p:sldId id="338" r:id="rId110"/>
    <p:sldId id="339" r:id="rId111"/>
    <p:sldId id="459" r:id="rId112"/>
    <p:sldId id="470" r:id="rId113"/>
    <p:sldId id="340" r:id="rId114"/>
    <p:sldId id="471" r:id="rId115"/>
    <p:sldId id="472" r:id="rId116"/>
    <p:sldId id="473" r:id="rId117"/>
    <p:sldId id="474" r:id="rId118"/>
    <p:sldId id="475" r:id="rId119"/>
    <p:sldId id="480" r:id="rId120"/>
    <p:sldId id="476" r:id="rId121"/>
    <p:sldId id="477" r:id="rId122"/>
    <p:sldId id="478" r:id="rId123"/>
    <p:sldId id="479" r:id="rId124"/>
    <p:sldId id="342" r:id="rId125"/>
    <p:sldId id="343" r:id="rId126"/>
    <p:sldId id="344" r:id="rId127"/>
    <p:sldId id="345" r:id="rId128"/>
    <p:sldId id="482" r:id="rId129"/>
    <p:sldId id="483" r:id="rId130"/>
    <p:sldId id="346" r:id="rId131"/>
    <p:sldId id="347" r:id="rId132"/>
    <p:sldId id="348" r:id="rId133"/>
    <p:sldId id="486" r:id="rId134"/>
    <p:sldId id="487" r:id="rId135"/>
    <p:sldId id="488" r:id="rId136"/>
    <p:sldId id="489" r:id="rId137"/>
    <p:sldId id="490" r:id="rId138"/>
    <p:sldId id="491" r:id="rId139"/>
    <p:sldId id="492" r:id="rId140"/>
    <p:sldId id="493" r:id="rId141"/>
    <p:sldId id="494" r:id="rId142"/>
    <p:sldId id="350" r:id="rId143"/>
    <p:sldId id="351" r:id="rId144"/>
    <p:sldId id="352" r:id="rId145"/>
    <p:sldId id="353" r:id="rId146"/>
    <p:sldId id="497" r:id="rId147"/>
    <p:sldId id="498" r:id="rId148"/>
    <p:sldId id="354" r:id="rId149"/>
    <p:sldId id="503" r:id="rId150"/>
    <p:sldId id="504" r:id="rId151"/>
    <p:sldId id="505" r:id="rId152"/>
    <p:sldId id="506" r:id="rId153"/>
    <p:sldId id="507" r:id="rId154"/>
    <p:sldId id="508" r:id="rId155"/>
    <p:sldId id="509" r:id="rId156"/>
    <p:sldId id="510" r:id="rId157"/>
    <p:sldId id="511" r:id="rId158"/>
    <p:sldId id="356" r:id="rId159"/>
    <p:sldId id="357" r:id="rId160"/>
    <p:sldId id="360" r:id="rId161"/>
    <p:sldId id="358" r:id="rId162"/>
    <p:sldId id="359" r:id="rId163"/>
    <p:sldId id="499" r:id="rId164"/>
    <p:sldId id="512" r:id="rId165"/>
    <p:sldId id="272" r:id="rId166"/>
    <p:sldId id="516" r:id="rId167"/>
    <p:sldId id="362" r:id="rId168"/>
    <p:sldId id="518" r:id="rId169"/>
    <p:sldId id="520" r:id="rId170"/>
    <p:sldId id="521" r:id="rId171"/>
    <p:sldId id="522" r:id="rId172"/>
    <p:sldId id="523" r:id="rId173"/>
    <p:sldId id="517" r:id="rId174"/>
    <p:sldId id="524" r:id="rId175"/>
    <p:sldId id="525" r:id="rId176"/>
    <p:sldId id="526" r:id="rId177"/>
    <p:sldId id="527" r:id="rId178"/>
    <p:sldId id="528" r:id="rId179"/>
    <p:sldId id="513" r:id="rId180"/>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4" autoAdjust="0"/>
    <p:restoredTop sz="94660"/>
  </p:normalViewPr>
  <p:slideViewPr>
    <p:cSldViewPr snapToGrid="0">
      <p:cViewPr>
        <p:scale>
          <a:sx n="75" d="100"/>
          <a:sy n="75" d="100"/>
        </p:scale>
        <p:origin x="714" y="2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5/7/2020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5/7/2020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1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6.jpe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What is it and Why the Pull-up Resistors?</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333582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95250" y="863745"/>
            <a:ext cx="66685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NMOS Transistor Operation</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NMOS switch will turn ON and close when its gate voltage is at V</a:t>
            </a:r>
            <a:r>
              <a:rPr lang="en-US" sz="1400" baseline="-25000" dirty="0">
                <a:solidFill>
                  <a:schemeClr val="accent2"/>
                </a:solidFill>
                <a:latin typeface="Arial" panose="020B0604020202020204" pitchFamily="34" charset="0"/>
                <a:cs typeface="Arial" panose="020B0604020202020204" pitchFamily="34" charset="0"/>
              </a:rPr>
              <a:t>CC</a:t>
            </a:r>
            <a:r>
              <a:rPr lang="en-US" sz="1400" dirty="0">
                <a:solidFill>
                  <a:schemeClr val="accent2"/>
                </a:solidFill>
                <a:latin typeface="Arial" panose="020B0604020202020204" pitchFamily="34" charset="0"/>
                <a:cs typeface="Arial" panose="020B0604020202020204" pitchFamily="34" charset="0"/>
              </a:rPr>
              <a:t>.</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When the NMOS is ON, a conduction path is formed between its other two terminals, which effectively closes the switch.</a:t>
            </a:r>
          </a:p>
          <a:p>
            <a:pPr marL="742950" lvl="1" indent="-285750" algn="l">
              <a:buFont typeface="Courier New" panose="02070309020205020404" pitchFamily="49" charset="0"/>
              <a:buChar char="o"/>
            </a:pPr>
            <a:endParaRPr lang="en-US" sz="2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B9B319B-2379-4686-BB6F-625FAB6BE9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1" t="2990" r="2914" b="63362"/>
          <a:stretch/>
        </p:blipFill>
        <p:spPr>
          <a:xfrm>
            <a:off x="598896" y="3074987"/>
            <a:ext cx="5764909" cy="1341120"/>
          </a:xfrm>
          <a:prstGeom prst="rect">
            <a:avLst/>
          </a:prstGeom>
        </p:spPr>
      </p:pic>
    </p:spTree>
    <p:extLst>
      <p:ext uri="{BB962C8B-B14F-4D97-AF65-F5344CB8AC3E}">
        <p14:creationId xmlns:p14="http://schemas.microsoft.com/office/powerpoint/2010/main" val="22099159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243228" y="3568699"/>
            <a:ext cx="4370171" cy="13419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190500" y="2442633"/>
            <a:ext cx="2752323" cy="799866"/>
          </a:xfrm>
          <a:prstGeom prst="wedgeRectCallout">
            <a:avLst>
              <a:gd name="adj1" fmla="val 37842"/>
              <a:gd name="adj2" fmla="val 8342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setup clock.  We’ll choose SMCLK and divide by 10 to get SCK=100kHz.</a:t>
            </a:r>
          </a:p>
        </p:txBody>
      </p:sp>
    </p:spTree>
    <p:extLst>
      <p:ext uri="{BB962C8B-B14F-4D97-AF65-F5344CB8AC3E}">
        <p14:creationId xmlns:p14="http://schemas.microsoft.com/office/powerpoint/2010/main" val="23846615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3517242" y="3072329"/>
            <a:ext cx="3226457" cy="1657881"/>
          </a:xfrm>
          <a:prstGeom prst="wedgeRectCallout">
            <a:avLst>
              <a:gd name="adj1" fmla="val -39368"/>
              <a:gd name="adj2" fmla="val -7588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Next we setup the I2C system:</a:t>
            </a:r>
          </a:p>
          <a:p>
            <a:pPr marL="285750" indent="-285750">
              <a:buFontTx/>
              <a:buChar char="-"/>
            </a:pPr>
            <a:r>
              <a:rPr lang="en-US" dirty="0"/>
              <a:t>UCMODE = I2C mode</a:t>
            </a:r>
          </a:p>
          <a:p>
            <a:pPr marL="285750" indent="-285750">
              <a:buFontTx/>
              <a:buChar char="-"/>
            </a:pPr>
            <a:r>
              <a:rPr lang="en-US" dirty="0"/>
              <a:t>UCMST = Master</a:t>
            </a:r>
          </a:p>
          <a:p>
            <a:pPr marL="285750" indent="-285750">
              <a:buFontTx/>
              <a:buChar char="-"/>
            </a:pPr>
            <a:r>
              <a:rPr lang="en-US" dirty="0"/>
              <a:t>UCTR = Transmit = Write</a:t>
            </a:r>
          </a:p>
          <a:p>
            <a:pPr marL="285750" indent="-285750">
              <a:buFontTx/>
              <a:buChar char="-"/>
            </a:pPr>
            <a:r>
              <a:rPr lang="en-US" dirty="0"/>
              <a:t>I2CSA = Slave Address = 0x68</a:t>
            </a:r>
          </a:p>
        </p:txBody>
      </p:sp>
    </p:spTree>
    <p:extLst>
      <p:ext uri="{BB962C8B-B14F-4D97-AF65-F5344CB8AC3E}">
        <p14:creationId xmlns:p14="http://schemas.microsoft.com/office/powerpoint/2010/main" val="24962463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75733"/>
            <a:ext cx="2752323" cy="3644900"/>
          </a:xfrm>
          <a:prstGeom prst="wedgeRectCallout">
            <a:avLst>
              <a:gd name="adj1" fmla="val -55981"/>
              <a:gd name="adj2" fmla="val 15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Then we setup how we’ll handle data transmission and the STOP bit.</a:t>
            </a:r>
          </a:p>
          <a:p>
            <a:pPr marL="285750" indent="-285750">
              <a:buFontTx/>
              <a:buChar char="-"/>
            </a:pPr>
            <a:r>
              <a:rPr lang="en-US" dirty="0"/>
              <a:t>We’ll use the Byte Counter (UCB0TBCNT) to </a:t>
            </a:r>
            <a:r>
              <a:rPr lang="en-US" dirty="0" err="1"/>
              <a:t>dicate</a:t>
            </a:r>
            <a:r>
              <a:rPr lang="en-US" dirty="0"/>
              <a:t> how many bytes are written.</a:t>
            </a:r>
          </a:p>
          <a:p>
            <a:pPr marL="285750" indent="-285750">
              <a:buFontTx/>
              <a:buChar char="-"/>
            </a:pPr>
            <a:r>
              <a:rPr lang="en-US" dirty="0"/>
              <a:t>We’ll use UCASTP=10b to automatically generate a STOP when the number of bytes in UCB0TBCNT have been sent.</a:t>
            </a:r>
          </a:p>
        </p:txBody>
      </p:sp>
    </p:spTree>
    <p:extLst>
      <p:ext uri="{BB962C8B-B14F-4D97-AF65-F5344CB8AC3E}">
        <p14:creationId xmlns:p14="http://schemas.microsoft.com/office/powerpoint/2010/main" val="20619235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4360332" y="836459"/>
            <a:ext cx="1262377" cy="368050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256733" y="1005713"/>
            <a:ext cx="2752323" cy="1470787"/>
          </a:xfrm>
          <a:prstGeom prst="wedgeRectCallout">
            <a:avLst>
              <a:gd name="adj1" fmla="val 97367"/>
              <a:gd name="adj2" fmla="val 1177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need to use the Port Function Select (P1SEL1:P1SEL0) registers to use I2C instead of the ports.</a:t>
            </a:r>
          </a:p>
        </p:txBody>
      </p:sp>
    </p:spTree>
    <p:extLst>
      <p:ext uri="{BB962C8B-B14F-4D97-AF65-F5344CB8AC3E}">
        <p14:creationId xmlns:p14="http://schemas.microsoft.com/office/powerpoint/2010/main" val="37554963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take B0 out of SW Reset using the UCSWRST Bit in UCB0CTLW0.</a:t>
            </a:r>
          </a:p>
        </p:txBody>
      </p:sp>
    </p:spTree>
    <p:extLst>
      <p:ext uri="{BB962C8B-B14F-4D97-AF65-F5344CB8AC3E}">
        <p14:creationId xmlns:p14="http://schemas.microsoft.com/office/powerpoint/2010/main" val="3158218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36180"/>
            <a:ext cx="2752323" cy="4301067"/>
          </a:xfrm>
          <a:prstGeom prst="wedgeRectCallout">
            <a:avLst>
              <a:gd name="adj1" fmla="val -54751"/>
              <a:gd name="adj2" fmla="val 449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a message by manually setting the UCTXSTT bit in the main loop.</a:t>
            </a:r>
          </a:p>
          <a:p>
            <a:pPr marL="285750" indent="-285750">
              <a:buFontTx/>
              <a:buChar char="-"/>
            </a:pPr>
            <a:r>
              <a:rPr lang="en-US" dirty="0"/>
              <a:t>We’ll use a delay loop to space out the message starts.</a:t>
            </a:r>
          </a:p>
          <a:p>
            <a:pPr marL="285750" indent="-285750">
              <a:buFontTx/>
              <a:buChar char="-"/>
            </a:pPr>
            <a:r>
              <a:rPr lang="en-US" dirty="0"/>
              <a:t>We’ll use a TXIFG interrupt to put data into the Tx Buffer when the message is ready (i.e., when a slave as </a:t>
            </a:r>
            <a:r>
              <a:rPr lang="en-US" dirty="0" err="1"/>
              <a:t>ACK’d</a:t>
            </a:r>
            <a:r>
              <a:rPr lang="en-US" dirty="0"/>
              <a:t> its slave address).</a:t>
            </a:r>
          </a:p>
        </p:txBody>
      </p:sp>
    </p:spTree>
    <p:extLst>
      <p:ext uri="{BB962C8B-B14F-4D97-AF65-F5344CB8AC3E}">
        <p14:creationId xmlns:p14="http://schemas.microsoft.com/office/powerpoint/2010/main" val="24788008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36180"/>
            <a:ext cx="2752323" cy="4301067"/>
          </a:xfrm>
          <a:prstGeom prst="wedgeRectCallout">
            <a:avLst>
              <a:gd name="adj1" fmla="val -54751"/>
              <a:gd name="adj2" fmla="val 449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a message by manually setting the UCTXSTT bit in the main loop.</a:t>
            </a:r>
          </a:p>
          <a:p>
            <a:pPr marL="285750" indent="-285750">
              <a:buFontTx/>
              <a:buChar char="-"/>
            </a:pPr>
            <a:r>
              <a:rPr lang="en-US" dirty="0"/>
              <a:t>We’ll use a delay loop to space out the message starts.</a:t>
            </a:r>
          </a:p>
          <a:p>
            <a:pPr marL="285750" indent="-285750">
              <a:buFontTx/>
              <a:buChar char="-"/>
            </a:pPr>
            <a:r>
              <a:rPr lang="en-US" dirty="0"/>
              <a:t>We’ll use a TXIFG interrupt to put data into the Tx Buffer when the message is ready (i.e., when a slave as </a:t>
            </a:r>
            <a:r>
              <a:rPr lang="en-US" dirty="0" err="1"/>
              <a:t>ACK’d</a:t>
            </a:r>
            <a:r>
              <a:rPr lang="en-US" dirty="0"/>
              <a:t> its slave address).</a:t>
            </a:r>
          </a:p>
        </p:txBody>
      </p:sp>
      <p:sp>
        <p:nvSpPr>
          <p:cNvPr id="12" name="Speech Bubble: Rectangle 11">
            <a:extLst>
              <a:ext uri="{FF2B5EF4-FFF2-40B4-BE49-F238E27FC236}">
                <a16:creationId xmlns:a16="http://schemas.microsoft.com/office/drawing/2014/main" id="{A9A378EA-D4F2-4C41-8EDB-5BE6ED11D979}"/>
              </a:ext>
            </a:extLst>
          </p:cNvPr>
          <p:cNvSpPr/>
          <p:nvPr/>
        </p:nvSpPr>
        <p:spPr>
          <a:xfrm>
            <a:off x="262465" y="3424767"/>
            <a:ext cx="3614612" cy="1391977"/>
          </a:xfrm>
          <a:prstGeom prst="wedgeRectCallout">
            <a:avLst>
              <a:gd name="adj1" fmla="val 16573"/>
              <a:gd name="adj2" fmla="val -7214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We’ll need to enable UCTXIE0 and write an ISR to store data to the Tx Buffer.</a:t>
            </a:r>
          </a:p>
          <a:p>
            <a:endParaRPr lang="en-US" sz="500" dirty="0"/>
          </a:p>
          <a:p>
            <a:r>
              <a:rPr lang="en-US" dirty="0"/>
              <a:t>- The vector is: EUSCI_B0_VECTOR</a:t>
            </a:r>
          </a:p>
        </p:txBody>
      </p:sp>
    </p:spTree>
    <p:extLst>
      <p:ext uri="{BB962C8B-B14F-4D97-AF65-F5344CB8AC3E}">
        <p14:creationId xmlns:p14="http://schemas.microsoft.com/office/powerpoint/2010/main" val="22460034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B026202C-3F96-4852-92AC-46F2E91C185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9248C098-5A33-403A-B4A5-2786C658FAE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22F2AF22-1180-4597-8869-80B2E2B2F44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CAE961D-C720-45FF-8FEE-642E25C1C47B}"/>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2B9170B7-296F-4733-A852-E57CC441626A}"/>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892997"/>
            <a:ext cx="6667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C_I2C_Tx1_Master_Write_1Byte</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D70C81EF-CC12-43F8-8455-BE9ADDDCBD82}"/>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B9727575-377A-4191-B308-7853B719E2A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FA88E560-0381-4C44-905C-630EDCBD592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C3E598F-C1A3-4E12-B5DD-527255CEE57B}"/>
              </a:ext>
            </a:extLst>
          </p:cNvPr>
          <p:cNvSpPr/>
          <p:nvPr/>
        </p:nvSpPr>
        <p:spPr>
          <a:xfrm>
            <a:off x="4911672"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42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311066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10660" y="536321"/>
            <a:ext cx="3671140" cy="4295954"/>
          </a:xfrm>
          <a:prstGeom prst="rect">
            <a:avLst/>
          </a:prstGeom>
        </p:spPr>
      </p:pic>
    </p:spTree>
    <p:extLst>
      <p:ext uri="{BB962C8B-B14F-4D97-AF65-F5344CB8AC3E}">
        <p14:creationId xmlns:p14="http://schemas.microsoft.com/office/powerpoint/2010/main" val="15791487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892997"/>
            <a:ext cx="6667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Save and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Connect the Adafruit PCF8523 Real Time Clock to the eUSCI_B0 I2C pins on the board. You will also need to provide +3.4V and GND to the slave. All signals can be accessed on the J1 header of the board.</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Probe SCL and SCA with a logic analyzer. Configure the logic analyzer to interpret the data as an I2C bus and trigger on the START condition.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2" name="Rectangle 21">
            <a:extLst>
              <a:ext uri="{FF2B5EF4-FFF2-40B4-BE49-F238E27FC236}">
                <a16:creationId xmlns:a16="http://schemas.microsoft.com/office/drawing/2014/main" id="{DF202835-8463-48B6-AAB0-EC410BA10DF6}"/>
              </a:ext>
            </a:extLst>
          </p:cNvPr>
          <p:cNvSpPr/>
          <p:nvPr/>
        </p:nvSpPr>
        <p:spPr>
          <a:xfrm>
            <a:off x="4911672"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77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95250" y="863745"/>
            <a:ext cx="66685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NMOS Transistor Operation</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NMOS switch will turn ON and close when its gate voltage is at V</a:t>
            </a:r>
            <a:r>
              <a:rPr lang="en-US" sz="1400" baseline="-25000" dirty="0">
                <a:solidFill>
                  <a:schemeClr val="accent2"/>
                </a:solidFill>
                <a:latin typeface="Arial" panose="020B0604020202020204" pitchFamily="34" charset="0"/>
                <a:cs typeface="Arial" panose="020B0604020202020204" pitchFamily="34" charset="0"/>
              </a:rPr>
              <a:t>CC</a:t>
            </a:r>
            <a:r>
              <a:rPr lang="en-US" sz="1400" dirty="0">
                <a:solidFill>
                  <a:schemeClr val="accent2"/>
                </a:solidFill>
                <a:latin typeface="Arial" panose="020B0604020202020204" pitchFamily="34" charset="0"/>
                <a:cs typeface="Arial" panose="020B0604020202020204" pitchFamily="34" charset="0"/>
              </a:rPr>
              <a:t>.</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When the NMOS is ON, a conduction path is formed between its other two terminals, which effectively closes the switch.</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NMOS will switch OFF when the gate voltage is at GND.</a:t>
            </a:r>
          </a:p>
          <a:p>
            <a:pPr marL="742950" lvl="1" indent="-285750" algn="l">
              <a:buFont typeface="Courier New" panose="02070309020205020404" pitchFamily="49" charset="0"/>
              <a:buChar char="o"/>
            </a:pPr>
            <a:endParaRPr lang="en-US" sz="2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B9B319B-2379-4686-BB6F-625FAB6BE9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1" t="2990" r="2914" b="63362"/>
          <a:stretch/>
        </p:blipFill>
        <p:spPr>
          <a:xfrm>
            <a:off x="598896" y="3074987"/>
            <a:ext cx="5764909" cy="1341120"/>
          </a:xfrm>
          <a:prstGeom prst="rect">
            <a:avLst/>
          </a:prstGeom>
        </p:spPr>
      </p:pic>
    </p:spTree>
    <p:extLst>
      <p:ext uri="{BB962C8B-B14F-4D97-AF65-F5344CB8AC3E}">
        <p14:creationId xmlns:p14="http://schemas.microsoft.com/office/powerpoint/2010/main" val="17115593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3276600" cy="733735"/>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57600" y="496486"/>
            <a:ext cx="3160576" cy="189634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90964DF-A678-486F-A351-9E9D49B23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401139"/>
            <a:ext cx="5638800" cy="2397043"/>
          </a:xfrm>
          <a:prstGeom prst="rect">
            <a:avLst/>
          </a:prstGeom>
        </p:spPr>
      </p:pic>
    </p:spTree>
    <p:extLst>
      <p:ext uri="{BB962C8B-B14F-4D97-AF65-F5344CB8AC3E}">
        <p14:creationId xmlns:p14="http://schemas.microsoft.com/office/powerpoint/2010/main" val="35368944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Example: Writing </a:t>
            </a:r>
            <a:r>
              <a:rPr lang="en-US" sz="1600" b="1" u="sng" cap="small" dirty="0">
                <a:solidFill>
                  <a:schemeClr val="accent2"/>
                </a:solidFill>
                <a:latin typeface="Arial" panose="020B0604020202020204" pitchFamily="34" charset="0"/>
                <a:cs typeface="Arial" panose="020B0604020202020204" pitchFamily="34" charset="0"/>
              </a:rPr>
              <a:t>One</a:t>
            </a:r>
            <a:r>
              <a:rPr lang="en-US" sz="1600" b="1" cap="small" dirty="0">
                <a:solidFill>
                  <a:schemeClr val="accent2"/>
                </a:solidFill>
                <a:latin typeface="Arial" panose="020B0604020202020204" pitchFamily="34" charset="0"/>
                <a:cs typeface="Arial" panose="020B0604020202020204" pitchFamily="34" charset="0"/>
              </a:rPr>
              <a:t> Byte to an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C4D15DCA-4616-4435-B758-92FBF21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2EA4E3-CE4B-4696-9D02-AC80A1798779}"/>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419920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Example: Writing a </a:t>
            </a:r>
            <a:r>
              <a:rPr lang="en-US" sz="1600" b="1" u="sng" cap="small" dirty="0">
                <a:solidFill>
                  <a:schemeClr val="accent2"/>
                </a:solidFill>
                <a:latin typeface="Arial" panose="020B0604020202020204" pitchFamily="34" charset="0"/>
                <a:cs typeface="Arial" panose="020B0604020202020204" pitchFamily="34" charset="0"/>
              </a:rPr>
              <a:t>Register Address</a:t>
            </a:r>
            <a:r>
              <a:rPr lang="en-US" sz="1600" b="1" cap="small" dirty="0">
                <a:solidFill>
                  <a:schemeClr val="accent2"/>
                </a:solidFill>
                <a:latin typeface="Arial" panose="020B0604020202020204" pitchFamily="34" charset="0"/>
                <a:cs typeface="Arial" panose="020B0604020202020204" pitchFamily="34" charset="0"/>
              </a:rPr>
              <a:t> and </a:t>
            </a:r>
            <a:r>
              <a:rPr lang="en-US" sz="1600" b="1" u="sng" cap="small" dirty="0">
                <a:solidFill>
                  <a:schemeClr val="accent2"/>
                </a:solidFill>
                <a:latin typeface="Arial" panose="020B0604020202020204" pitchFamily="34" charset="0"/>
                <a:cs typeface="Arial" panose="020B0604020202020204" pitchFamily="34" charset="0"/>
              </a:rPr>
              <a:t>Three</a:t>
            </a:r>
            <a:r>
              <a:rPr lang="en-US" sz="1600" b="1" cap="small" dirty="0">
                <a:solidFill>
                  <a:schemeClr val="accent2"/>
                </a:solidFill>
                <a:latin typeface="Arial" panose="020B0604020202020204" pitchFamily="34" charset="0"/>
                <a:cs typeface="Arial" panose="020B0604020202020204" pitchFamily="34" charset="0"/>
              </a:rPr>
              <a:t> Bytes of Data to an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2654743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340" y="1733550"/>
            <a:ext cx="6789660" cy="2360712"/>
          </a:xfrm>
          <a:prstGeom prst="rect">
            <a:avLst/>
          </a:prstGeom>
        </p:spPr>
      </p:pic>
    </p:spTree>
    <p:extLst>
      <p:ext uri="{BB962C8B-B14F-4D97-AF65-F5344CB8AC3E}">
        <p14:creationId xmlns:p14="http://schemas.microsoft.com/office/powerpoint/2010/main" val="11212074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Tree>
    <p:extLst>
      <p:ext uri="{BB962C8B-B14F-4D97-AF65-F5344CB8AC3E}">
        <p14:creationId xmlns:p14="http://schemas.microsoft.com/office/powerpoint/2010/main" val="18024277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put into SW Reset using the UCSWRST Bit in UCB0CTLW0.</a:t>
            </a:r>
          </a:p>
        </p:txBody>
      </p:sp>
      <p:sp>
        <p:nvSpPr>
          <p:cNvPr id="12" name="TextBox 11">
            <a:extLst>
              <a:ext uri="{FF2B5EF4-FFF2-40B4-BE49-F238E27FC236}">
                <a16:creationId xmlns:a16="http://schemas.microsoft.com/office/drawing/2014/main" id="{16B35D84-2F05-4A80-ADC7-C40D77A9AFB3}"/>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Tree>
    <p:extLst>
      <p:ext uri="{BB962C8B-B14F-4D97-AF65-F5344CB8AC3E}">
        <p14:creationId xmlns:p14="http://schemas.microsoft.com/office/powerpoint/2010/main" val="35224196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243228" y="3568699"/>
            <a:ext cx="4370171" cy="13419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190500" y="2442633"/>
            <a:ext cx="2752323" cy="799866"/>
          </a:xfrm>
          <a:prstGeom prst="wedgeRectCallout">
            <a:avLst>
              <a:gd name="adj1" fmla="val 37842"/>
              <a:gd name="adj2" fmla="val 8342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setup clock.  We’ll choose SMCLK and divide by 10 to get SCK=100kHz.</a:t>
            </a:r>
          </a:p>
        </p:txBody>
      </p:sp>
      <p:sp>
        <p:nvSpPr>
          <p:cNvPr id="12" name="TextBox 11">
            <a:extLst>
              <a:ext uri="{FF2B5EF4-FFF2-40B4-BE49-F238E27FC236}">
                <a16:creationId xmlns:a16="http://schemas.microsoft.com/office/drawing/2014/main" id="{9A9ED412-3DFC-466A-A9AA-631035A12D15}"/>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Tree>
    <p:extLst>
      <p:ext uri="{BB962C8B-B14F-4D97-AF65-F5344CB8AC3E}">
        <p14:creationId xmlns:p14="http://schemas.microsoft.com/office/powerpoint/2010/main" val="14139568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3517242" y="3072329"/>
            <a:ext cx="3226457" cy="1657881"/>
          </a:xfrm>
          <a:prstGeom prst="wedgeRectCallout">
            <a:avLst>
              <a:gd name="adj1" fmla="val -39368"/>
              <a:gd name="adj2" fmla="val -7588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Next we setup the I2C system:</a:t>
            </a:r>
          </a:p>
          <a:p>
            <a:pPr marL="285750" indent="-285750">
              <a:buFontTx/>
              <a:buChar char="-"/>
            </a:pPr>
            <a:r>
              <a:rPr lang="en-US" dirty="0"/>
              <a:t>UCMODE = I2C mode</a:t>
            </a:r>
          </a:p>
          <a:p>
            <a:pPr marL="285750" indent="-285750">
              <a:buFontTx/>
              <a:buChar char="-"/>
            </a:pPr>
            <a:r>
              <a:rPr lang="en-US" dirty="0"/>
              <a:t>UCMST = Master</a:t>
            </a:r>
          </a:p>
          <a:p>
            <a:pPr marL="285750" indent="-285750">
              <a:buFontTx/>
              <a:buChar char="-"/>
            </a:pPr>
            <a:r>
              <a:rPr lang="en-US" dirty="0"/>
              <a:t>UCTR = Transmit = Write</a:t>
            </a:r>
          </a:p>
          <a:p>
            <a:pPr marL="285750" indent="-285750">
              <a:buFontTx/>
              <a:buChar char="-"/>
            </a:pPr>
            <a:r>
              <a:rPr lang="en-US" dirty="0"/>
              <a:t>I2CSA = Slave Address = 0x68</a:t>
            </a:r>
          </a:p>
        </p:txBody>
      </p:sp>
      <p:sp>
        <p:nvSpPr>
          <p:cNvPr id="12" name="TextBox 11">
            <a:extLst>
              <a:ext uri="{FF2B5EF4-FFF2-40B4-BE49-F238E27FC236}">
                <a16:creationId xmlns:a16="http://schemas.microsoft.com/office/drawing/2014/main" id="{6CDEF7A7-B76D-4D9E-9557-5F5FD6E70858}"/>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Tree>
    <p:extLst>
      <p:ext uri="{BB962C8B-B14F-4D97-AF65-F5344CB8AC3E}">
        <p14:creationId xmlns:p14="http://schemas.microsoft.com/office/powerpoint/2010/main" val="1043083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29476" y="1100666"/>
            <a:ext cx="2752323" cy="3644900"/>
          </a:xfrm>
          <a:prstGeom prst="wedgeRectCallout">
            <a:avLst>
              <a:gd name="adj1" fmla="val -55981"/>
              <a:gd name="adj2" fmla="val 15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Then we setup how we’ll handle data transmission and the STOP bit.</a:t>
            </a:r>
          </a:p>
          <a:p>
            <a:pPr marL="285750" indent="-285750">
              <a:buFontTx/>
              <a:buChar char="-"/>
            </a:pPr>
            <a:r>
              <a:rPr lang="en-US" dirty="0"/>
              <a:t>We’ll use the Byte Counter (UCB0TBCNT) to </a:t>
            </a:r>
            <a:r>
              <a:rPr lang="en-US" dirty="0" err="1"/>
              <a:t>dicate</a:t>
            </a:r>
            <a:r>
              <a:rPr lang="en-US" dirty="0"/>
              <a:t> how many bytes are written (4).</a:t>
            </a:r>
          </a:p>
          <a:p>
            <a:pPr marL="285750" indent="-285750">
              <a:buFontTx/>
              <a:buChar char="-"/>
            </a:pPr>
            <a:r>
              <a:rPr lang="en-US" dirty="0"/>
              <a:t>We’ll use UCASTP=10b to automatically generate a STOP when the number of bytes in UCB0TBCNT have been sent.</a:t>
            </a:r>
          </a:p>
        </p:txBody>
      </p:sp>
      <p:sp>
        <p:nvSpPr>
          <p:cNvPr id="12" name="TextBox 11">
            <a:extLst>
              <a:ext uri="{FF2B5EF4-FFF2-40B4-BE49-F238E27FC236}">
                <a16:creationId xmlns:a16="http://schemas.microsoft.com/office/drawing/2014/main" id="{D3328E1D-C751-46DE-AFF6-CAA6BB71B8AA}"/>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Tree>
    <p:extLst>
      <p:ext uri="{BB962C8B-B14F-4D97-AF65-F5344CB8AC3E}">
        <p14:creationId xmlns:p14="http://schemas.microsoft.com/office/powerpoint/2010/main" val="8033522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29476" y="1100666"/>
            <a:ext cx="2752323" cy="3644900"/>
          </a:xfrm>
          <a:prstGeom prst="wedgeRectCallout">
            <a:avLst>
              <a:gd name="adj1" fmla="val -55981"/>
              <a:gd name="adj2" fmla="val 15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Then we setup how we’ll handle data transmission and the STOP bit.</a:t>
            </a:r>
          </a:p>
          <a:p>
            <a:pPr marL="285750" indent="-285750">
              <a:buFontTx/>
              <a:buChar char="-"/>
            </a:pPr>
            <a:r>
              <a:rPr lang="en-US" dirty="0"/>
              <a:t>We’ll use the Byte Counter (UCB0TBCNT) to </a:t>
            </a:r>
            <a:r>
              <a:rPr lang="en-US" dirty="0" err="1"/>
              <a:t>dicate</a:t>
            </a:r>
            <a:r>
              <a:rPr lang="en-US" dirty="0"/>
              <a:t> how many bytes are written (4).</a:t>
            </a:r>
          </a:p>
          <a:p>
            <a:pPr marL="285750" indent="-285750">
              <a:buFontTx/>
              <a:buChar char="-"/>
            </a:pPr>
            <a:r>
              <a:rPr lang="en-US" dirty="0"/>
              <a:t>We’ll use UCASTP=10b to automatically generate a STOP when the number of bytes in UCB0TBCNT have been sent.</a:t>
            </a:r>
          </a:p>
        </p:txBody>
      </p:sp>
      <p:sp>
        <p:nvSpPr>
          <p:cNvPr id="12" name="TextBox 11">
            <a:extLst>
              <a:ext uri="{FF2B5EF4-FFF2-40B4-BE49-F238E27FC236}">
                <a16:creationId xmlns:a16="http://schemas.microsoft.com/office/drawing/2014/main" id="{D3328E1D-C751-46DE-AFF6-CAA6BB71B8AA}"/>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
        <p:nvSpPr>
          <p:cNvPr id="13" name="Speech Bubble: Rectangle 12">
            <a:extLst>
              <a:ext uri="{FF2B5EF4-FFF2-40B4-BE49-F238E27FC236}">
                <a16:creationId xmlns:a16="http://schemas.microsoft.com/office/drawing/2014/main" id="{52C308D1-5177-4420-88DE-6A02F5A8AF88}"/>
              </a:ext>
            </a:extLst>
          </p:cNvPr>
          <p:cNvSpPr/>
          <p:nvPr/>
        </p:nvSpPr>
        <p:spPr>
          <a:xfrm>
            <a:off x="244876" y="2850948"/>
            <a:ext cx="3412724" cy="1894618"/>
          </a:xfrm>
          <a:prstGeom prst="wedgeRectCallout">
            <a:avLst>
              <a:gd name="adj1" fmla="val 16586"/>
              <a:gd name="adj2" fmla="val -57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We’ll create a global variable that contains an array.  </a:t>
            </a:r>
          </a:p>
          <a:p>
            <a:pPr marL="285750" indent="-285750">
              <a:buFontTx/>
              <a:buChar char="-"/>
            </a:pPr>
            <a:r>
              <a:rPr lang="en-US" dirty="0"/>
              <a:t>The array will hold 4x bytes.</a:t>
            </a:r>
          </a:p>
          <a:p>
            <a:pPr marL="285750" indent="-285750">
              <a:buFontTx/>
              <a:buChar char="-"/>
            </a:pPr>
            <a:r>
              <a:rPr lang="en-US" dirty="0"/>
              <a:t>The first byte will be the register address.</a:t>
            </a:r>
          </a:p>
          <a:p>
            <a:pPr marL="285750" indent="-285750">
              <a:buFontTx/>
              <a:buChar char="-"/>
            </a:pPr>
            <a:r>
              <a:rPr lang="en-US" dirty="0"/>
              <a:t>The 2</a:t>
            </a:r>
            <a:r>
              <a:rPr lang="en-US" baseline="30000" dirty="0"/>
              <a:t>nd</a:t>
            </a:r>
            <a:r>
              <a:rPr lang="en-US" dirty="0"/>
              <a:t>-4</a:t>
            </a:r>
            <a:r>
              <a:rPr lang="en-US" baseline="30000" dirty="0"/>
              <a:t>th</a:t>
            </a:r>
            <a:r>
              <a:rPr lang="en-US" dirty="0"/>
              <a:t> will be the 3x bytes of data.</a:t>
            </a:r>
          </a:p>
        </p:txBody>
      </p:sp>
    </p:spTree>
    <p:extLst>
      <p:ext uri="{BB962C8B-B14F-4D97-AF65-F5344CB8AC3E}">
        <p14:creationId xmlns:p14="http://schemas.microsoft.com/office/powerpoint/2010/main" val="20239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95250" y="863745"/>
            <a:ext cx="66685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NMOS Transistor Operation</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NMOS switch will turn ON and close when its gate voltage is at V</a:t>
            </a:r>
            <a:r>
              <a:rPr lang="en-US" sz="1400" baseline="-25000" dirty="0">
                <a:solidFill>
                  <a:schemeClr val="accent2"/>
                </a:solidFill>
                <a:latin typeface="Arial" panose="020B0604020202020204" pitchFamily="34" charset="0"/>
                <a:cs typeface="Arial" panose="020B0604020202020204" pitchFamily="34" charset="0"/>
              </a:rPr>
              <a:t>CC</a:t>
            </a:r>
            <a:r>
              <a:rPr lang="en-US" sz="1400" dirty="0">
                <a:solidFill>
                  <a:schemeClr val="accent2"/>
                </a:solidFill>
                <a:latin typeface="Arial" panose="020B0604020202020204" pitchFamily="34" charset="0"/>
                <a:cs typeface="Arial" panose="020B0604020202020204" pitchFamily="34" charset="0"/>
              </a:rPr>
              <a:t>.</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When the NMOS is ON, a conduction path is formed between its other two terminals, which effectively closes the switch.</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NMOS will switch OFF when the gate voltage is at GND.</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When the NMOS is OFF, there is no conduction path between the source and drain, which effectively opens the switch.</a:t>
            </a:r>
          </a:p>
          <a:p>
            <a:pPr marL="742950" lvl="1" indent="-285750" algn="l">
              <a:buFont typeface="Courier New" panose="02070309020205020404" pitchFamily="49" charset="0"/>
              <a:buChar char="o"/>
            </a:pPr>
            <a:endParaRPr lang="en-US" sz="2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B9B319B-2379-4686-BB6F-625FAB6BE9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1" t="2990" r="2914" b="63362"/>
          <a:stretch/>
        </p:blipFill>
        <p:spPr>
          <a:xfrm>
            <a:off x="598896" y="3074987"/>
            <a:ext cx="5764909" cy="1341120"/>
          </a:xfrm>
          <a:prstGeom prst="rect">
            <a:avLst/>
          </a:prstGeom>
        </p:spPr>
      </p:pic>
    </p:spTree>
    <p:extLst>
      <p:ext uri="{BB962C8B-B14F-4D97-AF65-F5344CB8AC3E}">
        <p14:creationId xmlns:p14="http://schemas.microsoft.com/office/powerpoint/2010/main" val="33908733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4360332" y="836459"/>
            <a:ext cx="1262377" cy="368050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256733" y="1005713"/>
            <a:ext cx="2752323" cy="1470787"/>
          </a:xfrm>
          <a:prstGeom prst="wedgeRectCallout">
            <a:avLst>
              <a:gd name="adj1" fmla="val 97367"/>
              <a:gd name="adj2" fmla="val 1177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need to use the Port Function Select (P1SEL1:P1SEL0) registers to use I2C instead of the ports.</a:t>
            </a:r>
          </a:p>
        </p:txBody>
      </p:sp>
      <p:sp>
        <p:nvSpPr>
          <p:cNvPr id="12" name="TextBox 11">
            <a:extLst>
              <a:ext uri="{FF2B5EF4-FFF2-40B4-BE49-F238E27FC236}">
                <a16:creationId xmlns:a16="http://schemas.microsoft.com/office/drawing/2014/main" id="{B3F86290-20D0-4F63-A1EE-77D9F40EC3FC}"/>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Tree>
    <p:extLst>
      <p:ext uri="{BB962C8B-B14F-4D97-AF65-F5344CB8AC3E}">
        <p14:creationId xmlns:p14="http://schemas.microsoft.com/office/powerpoint/2010/main" val="36293955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take B0 out of SW Reset using the UCSWRST Bit in UCB0CTLW0.</a:t>
            </a:r>
          </a:p>
        </p:txBody>
      </p:sp>
      <p:sp>
        <p:nvSpPr>
          <p:cNvPr id="12" name="TextBox 11">
            <a:extLst>
              <a:ext uri="{FF2B5EF4-FFF2-40B4-BE49-F238E27FC236}">
                <a16:creationId xmlns:a16="http://schemas.microsoft.com/office/drawing/2014/main" id="{E901A670-2120-4623-977B-2501020B5637}"/>
              </a:ext>
            </a:extLst>
          </p:cNvPr>
          <p:cNvSpPr txBox="1"/>
          <p:nvPr/>
        </p:nvSpPr>
        <p:spPr>
          <a:xfrm>
            <a:off x="0" y="492887"/>
            <a:ext cx="68580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Tree>
    <p:extLst>
      <p:ext uri="{BB962C8B-B14F-4D97-AF65-F5344CB8AC3E}">
        <p14:creationId xmlns:p14="http://schemas.microsoft.com/office/powerpoint/2010/main" val="24569765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36180"/>
            <a:ext cx="2752323" cy="4301067"/>
          </a:xfrm>
          <a:prstGeom prst="wedgeRectCallout">
            <a:avLst>
              <a:gd name="adj1" fmla="val -54751"/>
              <a:gd name="adj2" fmla="val 449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a message by manually setting the UCTXSTT bit in the main loop.</a:t>
            </a:r>
          </a:p>
          <a:p>
            <a:pPr marL="285750" indent="-285750">
              <a:buFontTx/>
              <a:buChar char="-"/>
            </a:pPr>
            <a:r>
              <a:rPr lang="en-US" dirty="0"/>
              <a:t>We’ll use a delay loop to space out the message starts.</a:t>
            </a:r>
          </a:p>
          <a:p>
            <a:pPr marL="285750" indent="-285750">
              <a:buFontTx/>
              <a:buChar char="-"/>
            </a:pPr>
            <a:r>
              <a:rPr lang="en-US" dirty="0"/>
              <a:t>We’ll use a TXIFG interrupt to put data into the Tx Buffer when the message is ready (i.e., when a slave as </a:t>
            </a:r>
            <a:r>
              <a:rPr lang="en-US" dirty="0" err="1"/>
              <a:t>ACK’d</a:t>
            </a:r>
            <a:r>
              <a:rPr lang="en-US" dirty="0"/>
              <a:t> its slave address).</a:t>
            </a:r>
          </a:p>
        </p:txBody>
      </p:sp>
    </p:spTree>
    <p:extLst>
      <p:ext uri="{BB962C8B-B14F-4D97-AF65-F5344CB8AC3E}">
        <p14:creationId xmlns:p14="http://schemas.microsoft.com/office/powerpoint/2010/main" val="30118153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A9A378EA-D4F2-4C41-8EDB-5BE6ED11D979}"/>
              </a:ext>
            </a:extLst>
          </p:cNvPr>
          <p:cNvSpPr/>
          <p:nvPr/>
        </p:nvSpPr>
        <p:spPr>
          <a:xfrm>
            <a:off x="262465" y="3424767"/>
            <a:ext cx="3614612" cy="1391977"/>
          </a:xfrm>
          <a:prstGeom prst="wedgeRectCallout">
            <a:avLst>
              <a:gd name="adj1" fmla="val 16573"/>
              <a:gd name="adj2" fmla="val -7214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We’ll need to enable UCTXIE0 and write an ISR to store data to the Tx Buffer.</a:t>
            </a:r>
          </a:p>
          <a:p>
            <a:endParaRPr lang="en-US" sz="500" dirty="0"/>
          </a:p>
          <a:p>
            <a:r>
              <a:rPr lang="en-US" dirty="0"/>
              <a:t>- The vector is: EUSCI_B0_VECTOR</a:t>
            </a:r>
          </a:p>
        </p:txBody>
      </p:sp>
      <p:sp>
        <p:nvSpPr>
          <p:cNvPr id="13" name="TextBox 12">
            <a:extLst>
              <a:ext uri="{FF2B5EF4-FFF2-40B4-BE49-F238E27FC236}">
                <a16:creationId xmlns:a16="http://schemas.microsoft.com/office/drawing/2014/main" id="{F27F3A52-842B-4512-9C76-B5163E6FB3AD}"/>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36180"/>
            <a:ext cx="2752323" cy="4301067"/>
          </a:xfrm>
          <a:prstGeom prst="wedgeRectCallout">
            <a:avLst>
              <a:gd name="adj1" fmla="val -54751"/>
              <a:gd name="adj2" fmla="val 449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a message by manually setting the UCTXSTT bit in the main loop.</a:t>
            </a:r>
          </a:p>
          <a:p>
            <a:pPr marL="285750" indent="-285750">
              <a:buFontTx/>
              <a:buChar char="-"/>
            </a:pPr>
            <a:r>
              <a:rPr lang="en-US" dirty="0"/>
              <a:t>We’ll use a delay loop to space out the message starts.</a:t>
            </a:r>
          </a:p>
          <a:p>
            <a:pPr marL="285750" indent="-285750">
              <a:buFontTx/>
              <a:buChar char="-"/>
            </a:pPr>
            <a:r>
              <a:rPr lang="en-US" dirty="0"/>
              <a:t>We’ll use a TXIFG interrupt to put data into the Tx Buffer when the message is ready (i.e., when a slave as </a:t>
            </a:r>
            <a:r>
              <a:rPr lang="en-US" dirty="0" err="1"/>
              <a:t>ACK’d</a:t>
            </a:r>
            <a:r>
              <a:rPr lang="en-US" dirty="0"/>
              <a:t> its slave address).</a:t>
            </a:r>
          </a:p>
        </p:txBody>
      </p:sp>
    </p:spTree>
    <p:extLst>
      <p:ext uri="{BB962C8B-B14F-4D97-AF65-F5344CB8AC3E}">
        <p14:creationId xmlns:p14="http://schemas.microsoft.com/office/powerpoint/2010/main" val="1023363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B026202C-3F96-4852-92AC-46F2E91C185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9248C098-5A33-403A-B4A5-2786C658FAE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22F2AF22-1180-4597-8869-80B2E2B2F44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CAE961D-C720-45FF-8FEE-642E25C1C47B}"/>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2B9170B7-296F-4733-A852-E57CC441626A}"/>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1200773"/>
            <a:ext cx="6667500" cy="27004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C_I2C_Tx2_Master_Write_Reg_n_3Bytes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D70C81EF-CC12-43F8-8455-BE9ADDDCBD82}"/>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B9727575-377A-4191-B308-7853B719E2A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FA88E560-0381-4C44-905C-630EDCBD592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C3E598F-C1A3-4E12-B5DD-527255CEE57B}"/>
              </a:ext>
            </a:extLst>
          </p:cNvPr>
          <p:cNvSpPr/>
          <p:nvPr/>
        </p:nvSpPr>
        <p:spPr>
          <a:xfrm>
            <a:off x="491166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E919C40-C245-4B33-AA52-04BBA9CC453F}"/>
              </a:ext>
            </a:extLst>
          </p:cNvPr>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517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0" y="492886"/>
            <a:ext cx="3733799" cy="4339389"/>
          </a:xfrm>
          <a:prstGeom prst="rect">
            <a:avLst/>
          </a:prstGeom>
        </p:spPr>
      </p:pic>
      <p:sp>
        <p:nvSpPr>
          <p:cNvPr id="10" name="TextBox 9">
            <a:extLst>
              <a:ext uri="{FF2B5EF4-FFF2-40B4-BE49-F238E27FC236}">
                <a16:creationId xmlns:a16="http://schemas.microsoft.com/office/drawing/2014/main" id="{E62A31EF-2600-4997-8028-4DF60A33057F}"/>
              </a:ext>
            </a:extLst>
          </p:cNvPr>
          <p:cNvSpPr txBox="1"/>
          <p:nvPr/>
        </p:nvSpPr>
        <p:spPr>
          <a:xfrm>
            <a:off x="0" y="492886"/>
            <a:ext cx="3200400" cy="1323439"/>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5480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1123950"/>
            <a:ext cx="6667500" cy="27773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Save and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Connect the Adafruit PCF8523 Real Time Clock to the eUSCI_B0 I2C pins on the board. You will also need to provide +3.4V and GND to the slave. All signals can be accessed on the J1 header of the board.</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Probe SCL and SCA with a logic analyzer. Configure the logic analyzer to interpret the data as an I2C bus and trigger on the START condition.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2" name="TextBox 21">
            <a:extLst>
              <a:ext uri="{FF2B5EF4-FFF2-40B4-BE49-F238E27FC236}">
                <a16:creationId xmlns:a16="http://schemas.microsoft.com/office/drawing/2014/main" id="{F830892B-FEEB-42E5-8E8A-06C6CFC28E63}"/>
              </a:ext>
            </a:extLst>
          </p:cNvPr>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569FCAD-83C5-457D-B3F8-64326F04C6E5}"/>
              </a:ext>
            </a:extLst>
          </p:cNvPr>
          <p:cNvSpPr/>
          <p:nvPr/>
        </p:nvSpPr>
        <p:spPr>
          <a:xfrm>
            <a:off x="491166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5935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57600" y="496486"/>
            <a:ext cx="3160575" cy="1896345"/>
          </a:xfrm>
          <a:prstGeom prst="rect">
            <a:avLst/>
          </a:prstGeom>
        </p:spPr>
      </p:pic>
      <p:pic>
        <p:nvPicPr>
          <p:cNvPr id="6" name="Picture 5">
            <a:extLst>
              <a:ext uri="{FF2B5EF4-FFF2-40B4-BE49-F238E27FC236}">
                <a16:creationId xmlns:a16="http://schemas.microsoft.com/office/drawing/2014/main" id="{D90964DF-A678-486F-A351-9E9D49B23A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 y="2478534"/>
            <a:ext cx="5638800" cy="2242252"/>
          </a:xfrm>
          <a:prstGeom prst="rect">
            <a:avLst/>
          </a:prstGeom>
        </p:spPr>
      </p:pic>
      <p:sp>
        <p:nvSpPr>
          <p:cNvPr id="10" name="TextBox 9">
            <a:extLst>
              <a:ext uri="{FF2B5EF4-FFF2-40B4-BE49-F238E27FC236}">
                <a16:creationId xmlns:a16="http://schemas.microsoft.com/office/drawing/2014/main" id="{A5004AD4-438B-43AD-A6D8-707497DEE00B}"/>
              </a:ext>
            </a:extLst>
          </p:cNvPr>
          <p:cNvSpPr txBox="1"/>
          <p:nvPr/>
        </p:nvSpPr>
        <p:spPr>
          <a:xfrm>
            <a:off x="0" y="492886"/>
            <a:ext cx="4038600" cy="1029167"/>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A Register Address and Three Bytes of Data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5648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Example: Writing a Register Address and </a:t>
            </a:r>
            <a:r>
              <a:rPr lang="en-US" sz="1600" b="1" u="sng" cap="small" dirty="0">
                <a:solidFill>
                  <a:schemeClr val="accent2"/>
                </a:solidFill>
                <a:latin typeface="Arial" panose="020B0604020202020204" pitchFamily="34" charset="0"/>
                <a:cs typeface="Arial" panose="020B0604020202020204" pitchFamily="34" charset="0"/>
              </a:rPr>
              <a:t>Three</a:t>
            </a:r>
            <a:r>
              <a:rPr lang="en-US" sz="1600" b="1" cap="small" dirty="0">
                <a:solidFill>
                  <a:schemeClr val="accent2"/>
                </a:solidFill>
                <a:latin typeface="Arial" panose="020B0604020202020204" pitchFamily="34" charset="0"/>
                <a:cs typeface="Arial" panose="020B0604020202020204" pitchFamily="34" charset="0"/>
              </a:rPr>
              <a:t> Bytes of Data to an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C4D15DCA-4616-4435-B758-92FBF21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2EA4E3-CE4B-4696-9D02-AC80A1798779}"/>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8359055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Example: Reading </a:t>
            </a:r>
            <a:r>
              <a:rPr lang="en-US" sz="1600" b="1" u="sng" cap="small" dirty="0">
                <a:solidFill>
                  <a:schemeClr val="accent2"/>
                </a:solidFill>
                <a:latin typeface="Arial" panose="020B0604020202020204" pitchFamily="34" charset="0"/>
                <a:cs typeface="Arial" panose="020B0604020202020204" pitchFamily="34" charset="0"/>
              </a:rPr>
              <a:t>One</a:t>
            </a:r>
            <a:r>
              <a:rPr lang="en-US" sz="1600" b="1" cap="small" dirty="0">
                <a:solidFill>
                  <a:schemeClr val="accent2"/>
                </a:solidFill>
                <a:latin typeface="Arial" panose="020B0604020202020204" pitchFamily="34" charset="0"/>
                <a:cs typeface="Arial" panose="020B0604020202020204" pitchFamily="34" charset="0"/>
              </a:rPr>
              <a:t> Byte from an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27705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8" t="42042" r="56942" b="3642"/>
          <a:stretch/>
        </p:blipFill>
        <p:spPr>
          <a:xfrm>
            <a:off x="1854506" y="2235200"/>
            <a:ext cx="2909749" cy="2499444"/>
          </a:xfrm>
          <a:prstGeom prst="rect">
            <a:avLst/>
          </a:prstGeom>
        </p:spPr>
      </p:pic>
      <p:sp>
        <p:nvSpPr>
          <p:cNvPr id="4" name="Rectangle 3">
            <a:extLst>
              <a:ext uri="{FF2B5EF4-FFF2-40B4-BE49-F238E27FC236}">
                <a16:creationId xmlns:a16="http://schemas.microsoft.com/office/drawing/2014/main" id="{16A5B1A7-07DE-4E5C-B9B4-2ED85E07F6BB}"/>
              </a:ext>
            </a:extLst>
          </p:cNvPr>
          <p:cNvSpPr/>
          <p:nvPr/>
        </p:nvSpPr>
        <p:spPr>
          <a:xfrm>
            <a:off x="1854506" y="3540760"/>
            <a:ext cx="1899614"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35514682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14.3.2.2 Reading Data as an I2C Master</a:t>
            </a:r>
          </a:p>
        </p:txBody>
      </p:sp>
      <p:sp>
        <p:nvSpPr>
          <p:cNvPr id="18" name="Subtitle 2">
            <a:extLst>
              <a:ext uri="{FF2B5EF4-FFF2-40B4-BE49-F238E27FC236}">
                <a16:creationId xmlns:a16="http://schemas.microsoft.com/office/drawing/2014/main" id="{321A2286-A060-4BAC-ADFA-7722D2BCE4A3}"/>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only difference during eUSCI_B0 initialization for reading is to put the peripheral into receive mode using UCTR = 0.</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UCRXIFG0 will be asserted when the slave sends back a byte of data and it arrives in the Rx buffer.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flag will trigger an eUSCI_B0 interrupt.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Rx buffer value will be stored in a variable.</a:t>
            </a:r>
          </a:p>
        </p:txBody>
      </p:sp>
      <p:pic>
        <p:nvPicPr>
          <p:cNvPr id="22" name="Picture 21">
            <a:extLst>
              <a:ext uri="{FF2B5EF4-FFF2-40B4-BE49-F238E27FC236}">
                <a16:creationId xmlns:a16="http://schemas.microsoft.com/office/drawing/2014/main" id="{2EB7C1BF-CE86-4F1B-AB0E-D2768DB7A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40C6B467-73D3-43DA-9E5F-12293A8BCA28}"/>
              </a:ext>
            </a:extLst>
          </p:cNvPr>
          <p:cNvSpPr/>
          <p:nvPr/>
        </p:nvSpPr>
        <p:spPr>
          <a:xfrm>
            <a:off x="491166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4371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14.3.2.2 Reading Data as an I2C Master</a:t>
            </a:r>
          </a:p>
        </p:txBody>
      </p:sp>
      <p:sp>
        <p:nvSpPr>
          <p:cNvPr id="18" name="Subtitle 2">
            <a:extLst>
              <a:ext uri="{FF2B5EF4-FFF2-40B4-BE49-F238E27FC236}">
                <a16:creationId xmlns:a16="http://schemas.microsoft.com/office/drawing/2014/main" id="{321A2286-A060-4BAC-ADFA-7722D2BCE4A3}"/>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will produce a NACK signal after the last byte in the transmission has been received as dictated by the value in UC0TBCNT.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EB7C1BF-CE86-4F1B-AB0E-D2768DB7A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66F7EF44-5195-4865-8179-46EB349D30D8}"/>
              </a:ext>
            </a:extLst>
          </p:cNvPr>
          <p:cNvSpPr/>
          <p:nvPr/>
        </p:nvSpPr>
        <p:spPr>
          <a:xfrm>
            <a:off x="491166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2800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5566" y="1658838"/>
            <a:ext cx="6395207" cy="2360712"/>
          </a:xfrm>
          <a:prstGeom prst="rect">
            <a:avLst/>
          </a:prstGeom>
        </p:spPr>
      </p:pic>
    </p:spTree>
    <p:extLst>
      <p:ext uri="{BB962C8B-B14F-4D97-AF65-F5344CB8AC3E}">
        <p14:creationId xmlns:p14="http://schemas.microsoft.com/office/powerpoint/2010/main" val="24811345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Tree>
    <p:extLst>
      <p:ext uri="{BB962C8B-B14F-4D97-AF65-F5344CB8AC3E}">
        <p14:creationId xmlns:p14="http://schemas.microsoft.com/office/powerpoint/2010/main" val="15171591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put into SW Reset using the UCSWRST Bit in UCB0CTLW0.</a:t>
            </a:r>
          </a:p>
        </p:txBody>
      </p:sp>
    </p:spTree>
    <p:extLst>
      <p:ext uri="{BB962C8B-B14F-4D97-AF65-F5344CB8AC3E}">
        <p14:creationId xmlns:p14="http://schemas.microsoft.com/office/powerpoint/2010/main" val="11301699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243228" y="3568699"/>
            <a:ext cx="4370171" cy="13419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190500" y="2442633"/>
            <a:ext cx="2752323" cy="799866"/>
          </a:xfrm>
          <a:prstGeom prst="wedgeRectCallout">
            <a:avLst>
              <a:gd name="adj1" fmla="val 37842"/>
              <a:gd name="adj2" fmla="val 8342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setup clock.  We’ll choose SMCLK and divide by 10 to get SCK=100kHz.</a:t>
            </a:r>
          </a:p>
        </p:txBody>
      </p:sp>
    </p:spTree>
    <p:extLst>
      <p:ext uri="{BB962C8B-B14F-4D97-AF65-F5344CB8AC3E}">
        <p14:creationId xmlns:p14="http://schemas.microsoft.com/office/powerpoint/2010/main" val="16024858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3517242" y="3072329"/>
            <a:ext cx="3226457" cy="1657881"/>
          </a:xfrm>
          <a:prstGeom prst="wedgeRectCallout">
            <a:avLst>
              <a:gd name="adj1" fmla="val -39368"/>
              <a:gd name="adj2" fmla="val -7588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Next we setup the I2C system:</a:t>
            </a:r>
          </a:p>
          <a:p>
            <a:pPr marL="285750" indent="-285750">
              <a:buFontTx/>
              <a:buChar char="-"/>
            </a:pPr>
            <a:r>
              <a:rPr lang="en-US" dirty="0"/>
              <a:t>UCMODE = I2C mode</a:t>
            </a:r>
          </a:p>
          <a:p>
            <a:pPr marL="285750" indent="-285750">
              <a:buFontTx/>
              <a:buChar char="-"/>
            </a:pPr>
            <a:r>
              <a:rPr lang="en-US" dirty="0"/>
              <a:t>UCMST = Master</a:t>
            </a:r>
          </a:p>
          <a:p>
            <a:pPr marL="285750" indent="-285750">
              <a:buFontTx/>
              <a:buChar char="-"/>
            </a:pPr>
            <a:r>
              <a:rPr lang="en-US" dirty="0"/>
              <a:t>UCTR = Receive = Read</a:t>
            </a:r>
          </a:p>
          <a:p>
            <a:pPr marL="285750" indent="-285750">
              <a:buFontTx/>
              <a:buChar char="-"/>
            </a:pPr>
            <a:r>
              <a:rPr lang="en-US" dirty="0"/>
              <a:t>I2CSA = Slave Address = 0x68</a:t>
            </a:r>
          </a:p>
        </p:txBody>
      </p:sp>
    </p:spTree>
    <p:extLst>
      <p:ext uri="{BB962C8B-B14F-4D97-AF65-F5344CB8AC3E}">
        <p14:creationId xmlns:p14="http://schemas.microsoft.com/office/powerpoint/2010/main" val="11607290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75733"/>
            <a:ext cx="2752323" cy="3644900"/>
          </a:xfrm>
          <a:prstGeom prst="wedgeRectCallout">
            <a:avLst>
              <a:gd name="adj1" fmla="val -55981"/>
              <a:gd name="adj2" fmla="val 15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Then we setup how we’ll handle data transmission and the STOP bit.</a:t>
            </a:r>
          </a:p>
          <a:p>
            <a:pPr marL="285750" indent="-285750">
              <a:buFontTx/>
              <a:buChar char="-"/>
            </a:pPr>
            <a:r>
              <a:rPr lang="en-US" dirty="0"/>
              <a:t>We’ll use the Byte Counter (UCB0TBCNT) to </a:t>
            </a:r>
            <a:r>
              <a:rPr lang="en-US" dirty="0" err="1"/>
              <a:t>dicate</a:t>
            </a:r>
            <a:r>
              <a:rPr lang="en-US" dirty="0"/>
              <a:t> how many bytes are read.</a:t>
            </a:r>
          </a:p>
          <a:p>
            <a:pPr marL="285750" indent="-285750">
              <a:buFontTx/>
              <a:buChar char="-"/>
            </a:pPr>
            <a:r>
              <a:rPr lang="en-US" dirty="0"/>
              <a:t>We’ll use UCASTP=10b to automatically generate a STOP when the number of bytes in UCB0TBCNT have been received.</a:t>
            </a:r>
          </a:p>
        </p:txBody>
      </p:sp>
    </p:spTree>
    <p:extLst>
      <p:ext uri="{BB962C8B-B14F-4D97-AF65-F5344CB8AC3E}">
        <p14:creationId xmlns:p14="http://schemas.microsoft.com/office/powerpoint/2010/main" val="32832798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4360332" y="836459"/>
            <a:ext cx="1262377" cy="368050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256733" y="1005713"/>
            <a:ext cx="2752323" cy="1470787"/>
          </a:xfrm>
          <a:prstGeom prst="wedgeRectCallout">
            <a:avLst>
              <a:gd name="adj1" fmla="val 97367"/>
              <a:gd name="adj2" fmla="val 1177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need to use the Port Function Select (P1SEL1:P1SEL0) registers to use I2C instead of the ports.</a:t>
            </a:r>
          </a:p>
        </p:txBody>
      </p:sp>
    </p:spTree>
    <p:extLst>
      <p:ext uri="{BB962C8B-B14F-4D97-AF65-F5344CB8AC3E}">
        <p14:creationId xmlns:p14="http://schemas.microsoft.com/office/powerpoint/2010/main" val="38041023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take B0 out of SW Reset using the UCSWRST Bit in UCB0CTLW0.</a:t>
            </a:r>
          </a:p>
        </p:txBody>
      </p:sp>
    </p:spTree>
    <p:extLst>
      <p:ext uri="{BB962C8B-B14F-4D97-AF65-F5344CB8AC3E}">
        <p14:creationId xmlns:p14="http://schemas.microsoft.com/office/powerpoint/2010/main" val="332928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If we turn </a:t>
            </a:r>
            <a:r>
              <a:rPr lang="en-US" sz="1400" b="1" u="sng" dirty="0">
                <a:solidFill>
                  <a:schemeClr val="accent2"/>
                </a:solidFill>
                <a:latin typeface="Arial" panose="020B0604020202020204" pitchFamily="34" charset="0"/>
                <a:cs typeface="Arial" panose="020B0604020202020204" pitchFamily="34" charset="0"/>
              </a:rPr>
              <a:t>on</a:t>
            </a:r>
            <a:r>
              <a:rPr lang="en-US" sz="1400" dirty="0">
                <a:solidFill>
                  <a:schemeClr val="accent2"/>
                </a:solidFill>
                <a:latin typeface="Arial" panose="020B0604020202020204" pitchFamily="34" charset="0"/>
                <a:cs typeface="Arial" panose="020B0604020202020204" pitchFamily="34" charset="0"/>
              </a:rPr>
              <a:t> the NMOS by driving a HIGH (1) to its gate, it will pull the I2C line to GND, or LOW (0).</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8" t="42042" r="56942" b="3642"/>
          <a:stretch/>
        </p:blipFill>
        <p:spPr>
          <a:xfrm>
            <a:off x="1854506" y="2235200"/>
            <a:ext cx="2909749" cy="2499444"/>
          </a:xfrm>
          <a:prstGeom prst="rect">
            <a:avLst/>
          </a:prstGeom>
        </p:spPr>
      </p:pic>
      <p:sp>
        <p:nvSpPr>
          <p:cNvPr id="4" name="Rectangle 3">
            <a:extLst>
              <a:ext uri="{FF2B5EF4-FFF2-40B4-BE49-F238E27FC236}">
                <a16:creationId xmlns:a16="http://schemas.microsoft.com/office/drawing/2014/main" id="{16A5B1A7-07DE-4E5C-B9B4-2ED85E07F6BB}"/>
              </a:ext>
            </a:extLst>
          </p:cNvPr>
          <p:cNvSpPr/>
          <p:nvPr/>
        </p:nvSpPr>
        <p:spPr>
          <a:xfrm>
            <a:off x="1854506" y="3540760"/>
            <a:ext cx="1899614"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FF0000"/>
                </a:solidFill>
              </a:rPr>
              <a:t>HIGH (1)</a:t>
            </a:r>
          </a:p>
        </p:txBody>
      </p:sp>
      <p:sp>
        <p:nvSpPr>
          <p:cNvPr id="19" name="Rectangle 18">
            <a:extLst>
              <a:ext uri="{FF2B5EF4-FFF2-40B4-BE49-F238E27FC236}">
                <a16:creationId xmlns:a16="http://schemas.microsoft.com/office/drawing/2014/main" id="{CB5C0C33-F33F-4FE2-9109-2E94CFA20864}"/>
              </a:ext>
            </a:extLst>
          </p:cNvPr>
          <p:cNvSpPr/>
          <p:nvPr/>
        </p:nvSpPr>
        <p:spPr>
          <a:xfrm>
            <a:off x="4786330" y="2856829"/>
            <a:ext cx="1199151"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70C0"/>
                </a:solidFill>
              </a:rPr>
              <a:t>LOW (0)</a:t>
            </a:r>
          </a:p>
        </p:txBody>
      </p:sp>
      <p:sp>
        <p:nvSpPr>
          <p:cNvPr id="20" name="Rectangle 19">
            <a:extLst>
              <a:ext uri="{FF2B5EF4-FFF2-40B4-BE49-F238E27FC236}">
                <a16:creationId xmlns:a16="http://schemas.microsoft.com/office/drawing/2014/main" id="{6FCCB107-FB39-429C-B53D-F60D3648DC6D}"/>
              </a:ext>
            </a:extLst>
          </p:cNvPr>
          <p:cNvSpPr/>
          <p:nvPr/>
        </p:nvSpPr>
        <p:spPr>
          <a:xfrm>
            <a:off x="4471762" y="3521117"/>
            <a:ext cx="965985"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B050"/>
                </a:solidFill>
              </a:rPr>
              <a:t>ON</a:t>
            </a:r>
          </a:p>
        </p:txBody>
      </p:sp>
    </p:spTree>
    <p:extLst>
      <p:ext uri="{BB962C8B-B14F-4D97-AF65-F5344CB8AC3E}">
        <p14:creationId xmlns:p14="http://schemas.microsoft.com/office/powerpoint/2010/main" val="42542599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27714"/>
            <a:ext cx="2752323" cy="3608253"/>
          </a:xfrm>
          <a:prstGeom prst="wedgeRectCallout">
            <a:avLst>
              <a:gd name="adj1" fmla="val -55828"/>
              <a:gd name="adj2" fmla="val 13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a message by manually setting the UCTXSTT bit in the main loop.</a:t>
            </a:r>
          </a:p>
          <a:p>
            <a:pPr marL="285750" indent="-285750">
              <a:buFontTx/>
              <a:buChar char="-"/>
            </a:pPr>
            <a:r>
              <a:rPr lang="en-US" dirty="0"/>
              <a:t>We’ll use a delay loop to space out the message starts.</a:t>
            </a:r>
          </a:p>
          <a:p>
            <a:pPr marL="285750" indent="-285750">
              <a:buFontTx/>
              <a:buChar char="-"/>
            </a:pPr>
            <a:r>
              <a:rPr lang="en-US" dirty="0"/>
              <a:t>We’ll use a RXIFG interrupt to read data out of the Rx Buffer after it arrives.</a:t>
            </a:r>
          </a:p>
        </p:txBody>
      </p:sp>
    </p:spTree>
    <p:extLst>
      <p:ext uri="{BB962C8B-B14F-4D97-AF65-F5344CB8AC3E}">
        <p14:creationId xmlns:p14="http://schemas.microsoft.com/office/powerpoint/2010/main" val="25110835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A9A378EA-D4F2-4C41-8EDB-5BE6ED11D979}"/>
              </a:ext>
            </a:extLst>
          </p:cNvPr>
          <p:cNvSpPr/>
          <p:nvPr/>
        </p:nvSpPr>
        <p:spPr>
          <a:xfrm>
            <a:off x="262465" y="3424767"/>
            <a:ext cx="3614612" cy="1391977"/>
          </a:xfrm>
          <a:prstGeom prst="wedgeRectCallout">
            <a:avLst>
              <a:gd name="adj1" fmla="val 16573"/>
              <a:gd name="adj2" fmla="val -7214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We’ll need to enable UCRXIE0 and write an ISR to read the Rx buffer.</a:t>
            </a:r>
          </a:p>
          <a:p>
            <a:endParaRPr lang="en-US" dirty="0"/>
          </a:p>
          <a:p>
            <a:r>
              <a:rPr lang="en-US" dirty="0"/>
              <a:t>- The vector is: EUSCI_B0_VECTOR</a:t>
            </a:r>
          </a:p>
        </p:txBody>
      </p:sp>
      <p:sp>
        <p:nvSpPr>
          <p:cNvPr id="13" name="Speech Bubble: Rectangle 12">
            <a:extLst>
              <a:ext uri="{FF2B5EF4-FFF2-40B4-BE49-F238E27FC236}">
                <a16:creationId xmlns:a16="http://schemas.microsoft.com/office/drawing/2014/main" id="{0F1732C4-08EC-41DE-A265-A5A16147C16F}"/>
              </a:ext>
            </a:extLst>
          </p:cNvPr>
          <p:cNvSpPr/>
          <p:nvPr/>
        </p:nvSpPr>
        <p:spPr>
          <a:xfrm>
            <a:off x="4042176" y="527714"/>
            <a:ext cx="2752323" cy="3608253"/>
          </a:xfrm>
          <a:prstGeom prst="wedgeRectCallout">
            <a:avLst>
              <a:gd name="adj1" fmla="val -55828"/>
              <a:gd name="adj2" fmla="val 13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a message by manually setting the UCTXSTT bit in the main loop.</a:t>
            </a:r>
          </a:p>
          <a:p>
            <a:pPr marL="285750" indent="-285750">
              <a:buFontTx/>
              <a:buChar char="-"/>
            </a:pPr>
            <a:r>
              <a:rPr lang="en-US" dirty="0"/>
              <a:t>We’ll use a delay loop to space out the message starts.</a:t>
            </a:r>
          </a:p>
          <a:p>
            <a:pPr marL="285750" indent="-285750">
              <a:buFontTx/>
              <a:buChar char="-"/>
            </a:pPr>
            <a:r>
              <a:rPr lang="en-US" dirty="0"/>
              <a:t>We’ll use a RXIFG interrupt to read data out of the Rx Buffer after it arrives.</a:t>
            </a:r>
          </a:p>
        </p:txBody>
      </p:sp>
    </p:spTree>
    <p:extLst>
      <p:ext uri="{BB962C8B-B14F-4D97-AF65-F5344CB8AC3E}">
        <p14:creationId xmlns:p14="http://schemas.microsoft.com/office/powerpoint/2010/main" val="35317400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B026202C-3F96-4852-92AC-46F2E91C185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9248C098-5A33-403A-B4A5-2786C658FAE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22F2AF22-1180-4597-8869-80B2E2B2F44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CAE961D-C720-45FF-8FEE-642E25C1C47B}"/>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2B9170B7-296F-4733-A852-E57CC441626A}"/>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902869"/>
            <a:ext cx="6667500" cy="29984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C_I2C_Rx1_Master_Write_1Bytes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D70C81EF-CC12-43F8-8455-BE9ADDDCBD82}"/>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B9727575-377A-4191-B308-7853B719E2A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FA88E560-0381-4C44-905C-630EDCBD592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C3E598F-C1A3-4E12-B5DD-527255CEE57B}"/>
              </a:ext>
            </a:extLst>
          </p:cNvPr>
          <p:cNvSpPr/>
          <p:nvPr/>
        </p:nvSpPr>
        <p:spPr>
          <a:xfrm>
            <a:off x="491590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CFF6AE9-9E2F-41E0-B04D-AE351F791147}"/>
              </a:ext>
            </a:extLst>
          </p:cNvPr>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6597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14600" y="492886"/>
            <a:ext cx="4234207" cy="4339389"/>
          </a:xfrm>
          <a:prstGeom prst="rect">
            <a:avLst/>
          </a:prstGeom>
        </p:spPr>
      </p:pic>
      <p:sp>
        <p:nvSpPr>
          <p:cNvPr id="9" name="TextBox 8">
            <a:extLst>
              <a:ext uri="{FF2B5EF4-FFF2-40B4-BE49-F238E27FC236}">
                <a16:creationId xmlns:a16="http://schemas.microsoft.com/office/drawing/2014/main" id="{778ABD4A-64FA-4EE9-A748-677D28C163BC}"/>
              </a:ext>
            </a:extLst>
          </p:cNvPr>
          <p:cNvSpPr txBox="1"/>
          <p:nvPr/>
        </p:nvSpPr>
        <p:spPr>
          <a:xfrm>
            <a:off x="0" y="492887"/>
            <a:ext cx="304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9273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892997"/>
            <a:ext cx="6667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Save and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Connect the Adafruit PCF8523 Real Time Clock to the eUSCI_B0 I2C pins on the board. You will also need to provide +3.4V and GND to the slave. All signals can be accessed on the J1 header of the board.</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Probe SCL and SCA with a logic analyzer. Configure the logic analyzer to interpret the data as an I2C bus and trigger on the START condition.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3" name="TextBox 22">
            <a:extLst>
              <a:ext uri="{FF2B5EF4-FFF2-40B4-BE49-F238E27FC236}">
                <a16:creationId xmlns:a16="http://schemas.microsoft.com/office/drawing/2014/main" id="{A4303EF7-DC3F-4E29-BAE7-E7BA093FA610}"/>
              </a:ext>
            </a:extLst>
          </p:cNvPr>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2DB309E-777C-4B94-A4D9-45ED00950B39}"/>
              </a:ext>
            </a:extLst>
          </p:cNvPr>
          <p:cNvSpPr/>
          <p:nvPr/>
        </p:nvSpPr>
        <p:spPr>
          <a:xfrm>
            <a:off x="491590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0614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57600" y="496486"/>
            <a:ext cx="3160575" cy="1896345"/>
          </a:xfrm>
          <a:prstGeom prst="rect">
            <a:avLst/>
          </a:prstGeom>
        </p:spPr>
      </p:pic>
      <p:pic>
        <p:nvPicPr>
          <p:cNvPr id="6" name="Picture 5">
            <a:extLst>
              <a:ext uri="{FF2B5EF4-FFF2-40B4-BE49-F238E27FC236}">
                <a16:creationId xmlns:a16="http://schemas.microsoft.com/office/drawing/2014/main" id="{D90964DF-A678-486F-A351-9E9D49B23A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7622" y="2392831"/>
            <a:ext cx="5274978" cy="2440970"/>
          </a:xfrm>
          <a:prstGeom prst="rect">
            <a:avLst/>
          </a:prstGeom>
        </p:spPr>
      </p:pic>
      <p:sp>
        <p:nvSpPr>
          <p:cNvPr id="12" name="TextBox 11">
            <a:extLst>
              <a:ext uri="{FF2B5EF4-FFF2-40B4-BE49-F238E27FC236}">
                <a16:creationId xmlns:a16="http://schemas.microsoft.com/office/drawing/2014/main" id="{4E3EBD49-F0D2-4FB9-9A99-534735B6BA42}"/>
              </a:ext>
            </a:extLst>
          </p:cNvPr>
          <p:cNvSpPr txBox="1"/>
          <p:nvPr/>
        </p:nvSpPr>
        <p:spPr>
          <a:xfrm>
            <a:off x="0" y="492886"/>
            <a:ext cx="35052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One Byte From an I2C Slave</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3558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Example: Reading One Byte from an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C4D15DCA-4616-4435-B758-92FBF21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2EA4E3-CE4B-4696-9D02-AC80A1798779}"/>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41453850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Example: Reading From a Specific Slave Register Address Using Two I2C Messages</a:t>
            </a:r>
            <a:endParaRPr lang="en-US" sz="1800" b="1" cap="small" dirty="0">
              <a:solidFill>
                <a:schemeClr val="accent2"/>
              </a:solidFill>
              <a:latin typeface="Arial" panose="020B0604020202020204" pitchFamily="34" charset="0"/>
              <a:cs typeface="Arial" panose="020B0604020202020204" pitchFamily="34" charset="0"/>
            </a:endParaRP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4918795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9940BDBE-27D5-48EF-BD50-AC19DD6A6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37" y="1885950"/>
            <a:ext cx="6280926" cy="1981200"/>
          </a:xfrm>
          <a:prstGeom prst="rect">
            <a:avLst/>
          </a:prstGeom>
        </p:spPr>
      </p:pic>
    </p:spTree>
    <p:extLst>
      <p:ext uri="{BB962C8B-B14F-4D97-AF65-F5344CB8AC3E}">
        <p14:creationId xmlns:p14="http://schemas.microsoft.com/office/powerpoint/2010/main" val="11540969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Tree>
    <p:extLst>
      <p:ext uri="{BB962C8B-B14F-4D97-AF65-F5344CB8AC3E}">
        <p14:creationId xmlns:p14="http://schemas.microsoft.com/office/powerpoint/2010/main" val="341371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If we turn </a:t>
            </a:r>
            <a:r>
              <a:rPr lang="en-US" sz="1400" b="1" u="sng" dirty="0">
                <a:solidFill>
                  <a:schemeClr val="accent2"/>
                </a:solidFill>
                <a:latin typeface="Arial" panose="020B0604020202020204" pitchFamily="34" charset="0"/>
                <a:cs typeface="Arial" panose="020B0604020202020204" pitchFamily="34" charset="0"/>
              </a:rPr>
              <a:t>off</a:t>
            </a:r>
            <a:r>
              <a:rPr lang="en-US" sz="1400" dirty="0">
                <a:solidFill>
                  <a:schemeClr val="accent2"/>
                </a:solidFill>
                <a:latin typeface="Arial" panose="020B0604020202020204" pitchFamily="34" charset="0"/>
                <a:cs typeface="Arial" panose="020B0604020202020204" pitchFamily="34" charset="0"/>
              </a:rPr>
              <a:t> the NMOS by driving a LOW (0) to its gate, the line is left </a:t>
            </a:r>
            <a:r>
              <a:rPr lang="en-US" sz="1400" i="1" dirty="0">
                <a:solidFill>
                  <a:schemeClr val="accent2"/>
                </a:solidFill>
                <a:latin typeface="Arial" panose="020B0604020202020204" pitchFamily="34" charset="0"/>
                <a:cs typeface="Arial" panose="020B0604020202020204" pitchFamily="34" charset="0"/>
              </a:rPr>
              <a:t>floating, </a:t>
            </a:r>
            <a:r>
              <a:rPr lang="en-US" sz="1400" dirty="0">
                <a:solidFill>
                  <a:schemeClr val="accent2"/>
                </a:solidFill>
                <a:latin typeface="Arial" panose="020B0604020202020204" pitchFamily="34" charset="0"/>
                <a:cs typeface="Arial" panose="020B0604020202020204" pitchFamily="34" charset="0"/>
              </a:rPr>
              <a:t>which is an unknown logic level.</a:t>
            </a:r>
          </a:p>
          <a:p>
            <a:pPr marL="742950" lvl="1" indent="-285750" algn="l">
              <a:buFont typeface="Courier New" panose="02070309020205020404" pitchFamily="49" charset="0"/>
              <a:buChar char="o"/>
            </a:pPr>
            <a:endParaRPr lang="en-US" sz="14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8" t="42042" r="56942" b="3642"/>
          <a:stretch/>
        </p:blipFill>
        <p:spPr>
          <a:xfrm>
            <a:off x="1854506" y="2235200"/>
            <a:ext cx="2909749" cy="2499444"/>
          </a:xfrm>
          <a:prstGeom prst="rect">
            <a:avLst/>
          </a:prstGeom>
        </p:spPr>
      </p:pic>
      <p:sp>
        <p:nvSpPr>
          <p:cNvPr id="4" name="Rectangle 3">
            <a:extLst>
              <a:ext uri="{FF2B5EF4-FFF2-40B4-BE49-F238E27FC236}">
                <a16:creationId xmlns:a16="http://schemas.microsoft.com/office/drawing/2014/main" id="{16A5B1A7-07DE-4E5C-B9B4-2ED85E07F6BB}"/>
              </a:ext>
            </a:extLst>
          </p:cNvPr>
          <p:cNvSpPr/>
          <p:nvPr/>
        </p:nvSpPr>
        <p:spPr>
          <a:xfrm>
            <a:off x="1854506" y="3540760"/>
            <a:ext cx="1899614"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0070C0"/>
                </a:solidFill>
              </a:rPr>
              <a:t>LOW (0)</a:t>
            </a:r>
          </a:p>
        </p:txBody>
      </p:sp>
      <p:sp>
        <p:nvSpPr>
          <p:cNvPr id="19" name="Rectangle 18">
            <a:extLst>
              <a:ext uri="{FF2B5EF4-FFF2-40B4-BE49-F238E27FC236}">
                <a16:creationId xmlns:a16="http://schemas.microsoft.com/office/drawing/2014/main" id="{CB5C0C33-F33F-4FE2-9109-2E94CFA20864}"/>
              </a:ext>
            </a:extLst>
          </p:cNvPr>
          <p:cNvSpPr/>
          <p:nvPr/>
        </p:nvSpPr>
        <p:spPr>
          <a:xfrm>
            <a:off x="4786330" y="2856829"/>
            <a:ext cx="965985"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accent6">
                    <a:lumMod val="75000"/>
                  </a:schemeClr>
                </a:solidFill>
              </a:rPr>
              <a:t>???</a:t>
            </a:r>
          </a:p>
        </p:txBody>
      </p:sp>
      <p:sp>
        <p:nvSpPr>
          <p:cNvPr id="20" name="Rectangle 19">
            <a:extLst>
              <a:ext uri="{FF2B5EF4-FFF2-40B4-BE49-F238E27FC236}">
                <a16:creationId xmlns:a16="http://schemas.microsoft.com/office/drawing/2014/main" id="{6FCCB107-FB39-429C-B53D-F60D3648DC6D}"/>
              </a:ext>
            </a:extLst>
          </p:cNvPr>
          <p:cNvSpPr/>
          <p:nvPr/>
        </p:nvSpPr>
        <p:spPr>
          <a:xfrm>
            <a:off x="4471762" y="3521117"/>
            <a:ext cx="965985"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OFF</a:t>
            </a:r>
          </a:p>
        </p:txBody>
      </p:sp>
    </p:spTree>
    <p:extLst>
      <p:ext uri="{BB962C8B-B14F-4D97-AF65-F5344CB8AC3E}">
        <p14:creationId xmlns:p14="http://schemas.microsoft.com/office/powerpoint/2010/main" val="29068692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put into SW Reset using the UCSWRST Bit in UCB0CTLW0.</a:t>
            </a:r>
          </a:p>
        </p:txBody>
      </p:sp>
      <p:sp>
        <p:nvSpPr>
          <p:cNvPr id="12" name="TextBox 11">
            <a:extLst>
              <a:ext uri="{FF2B5EF4-FFF2-40B4-BE49-F238E27FC236}">
                <a16:creationId xmlns:a16="http://schemas.microsoft.com/office/drawing/2014/main" id="{0FA68C6D-C3D1-41A1-B3CA-C469EAA90A40}"/>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Tree>
    <p:extLst>
      <p:ext uri="{BB962C8B-B14F-4D97-AF65-F5344CB8AC3E}">
        <p14:creationId xmlns:p14="http://schemas.microsoft.com/office/powerpoint/2010/main" val="42532882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243228" y="3568699"/>
            <a:ext cx="4370171" cy="13419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190500" y="2442633"/>
            <a:ext cx="2752323" cy="799866"/>
          </a:xfrm>
          <a:prstGeom prst="wedgeRectCallout">
            <a:avLst>
              <a:gd name="adj1" fmla="val 37842"/>
              <a:gd name="adj2" fmla="val 8342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setup clock.  We’ll choose SMCLK and divide by 10 to get SCK=100kHz.</a:t>
            </a:r>
          </a:p>
        </p:txBody>
      </p:sp>
      <p:sp>
        <p:nvSpPr>
          <p:cNvPr id="12" name="TextBox 11">
            <a:extLst>
              <a:ext uri="{FF2B5EF4-FFF2-40B4-BE49-F238E27FC236}">
                <a16:creationId xmlns:a16="http://schemas.microsoft.com/office/drawing/2014/main" id="{8E18A307-9F72-4A75-BF7D-F4450CBFF3F3}"/>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Tree>
    <p:extLst>
      <p:ext uri="{BB962C8B-B14F-4D97-AF65-F5344CB8AC3E}">
        <p14:creationId xmlns:p14="http://schemas.microsoft.com/office/powerpoint/2010/main" val="5018076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3517242" y="3072329"/>
            <a:ext cx="3226457" cy="1657881"/>
          </a:xfrm>
          <a:prstGeom prst="wedgeRectCallout">
            <a:avLst>
              <a:gd name="adj1" fmla="val -39368"/>
              <a:gd name="adj2" fmla="val -7588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Next we setup the I2C system:</a:t>
            </a:r>
          </a:p>
          <a:p>
            <a:pPr marL="285750" indent="-285750">
              <a:buFontTx/>
              <a:buChar char="-"/>
            </a:pPr>
            <a:r>
              <a:rPr lang="en-US" dirty="0"/>
              <a:t>UCMODE = I2C mode</a:t>
            </a:r>
          </a:p>
          <a:p>
            <a:pPr marL="285750" indent="-285750">
              <a:buFontTx/>
              <a:buChar char="-"/>
            </a:pPr>
            <a:r>
              <a:rPr lang="en-US" dirty="0"/>
              <a:t>UCMST = Master</a:t>
            </a:r>
          </a:p>
          <a:p>
            <a:pPr marL="285750" indent="-285750">
              <a:buFontTx/>
              <a:buChar char="-"/>
            </a:pPr>
            <a:r>
              <a:rPr lang="en-US" dirty="0"/>
              <a:t>UCTR = “leave for now”</a:t>
            </a:r>
          </a:p>
          <a:p>
            <a:pPr marL="285750" indent="-285750">
              <a:buFontTx/>
              <a:buChar char="-"/>
            </a:pPr>
            <a:r>
              <a:rPr lang="en-US" dirty="0"/>
              <a:t>I2CSA = Slave Address = 0x68</a:t>
            </a:r>
          </a:p>
        </p:txBody>
      </p:sp>
      <p:sp>
        <p:nvSpPr>
          <p:cNvPr id="12" name="TextBox 11">
            <a:extLst>
              <a:ext uri="{FF2B5EF4-FFF2-40B4-BE49-F238E27FC236}">
                <a16:creationId xmlns:a16="http://schemas.microsoft.com/office/drawing/2014/main" id="{D5636501-A472-4FB1-BEA0-9EF4377D18F7}"/>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Tree>
    <p:extLst>
      <p:ext uri="{BB962C8B-B14F-4D97-AF65-F5344CB8AC3E}">
        <p14:creationId xmlns:p14="http://schemas.microsoft.com/office/powerpoint/2010/main" val="35555583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311489" y="1813860"/>
            <a:ext cx="2536612" cy="92490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71F11D4-2299-4C7B-9787-2DE532A2A8BA}"/>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75733"/>
            <a:ext cx="2752323" cy="3644900"/>
          </a:xfrm>
          <a:prstGeom prst="wedgeRectCallout">
            <a:avLst>
              <a:gd name="adj1" fmla="val -55981"/>
              <a:gd name="adj2" fmla="val 15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Then we setup how we’ll handle data transmission and the STOP bit.</a:t>
            </a:r>
          </a:p>
          <a:p>
            <a:pPr marL="285750" indent="-285750">
              <a:buFontTx/>
              <a:buChar char="-"/>
            </a:pPr>
            <a:r>
              <a:rPr lang="en-US" dirty="0"/>
              <a:t>We’ll use the Byte Counter (UCB0TBCNT) to </a:t>
            </a:r>
            <a:r>
              <a:rPr lang="en-US" dirty="0" err="1"/>
              <a:t>dicate</a:t>
            </a:r>
            <a:r>
              <a:rPr lang="en-US" dirty="0"/>
              <a:t> how many bytes are read.</a:t>
            </a:r>
          </a:p>
          <a:p>
            <a:pPr marL="285750" indent="-285750">
              <a:buFontTx/>
              <a:buChar char="-"/>
            </a:pPr>
            <a:r>
              <a:rPr lang="en-US" dirty="0"/>
              <a:t>We’ll use UCASTP=10b to automatically generate a STOP when the number of bytes in UCB0TBCNT have been received.</a:t>
            </a:r>
          </a:p>
        </p:txBody>
      </p:sp>
    </p:spTree>
    <p:extLst>
      <p:ext uri="{BB962C8B-B14F-4D97-AF65-F5344CB8AC3E}">
        <p14:creationId xmlns:p14="http://schemas.microsoft.com/office/powerpoint/2010/main" val="12209446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4360332" y="836459"/>
            <a:ext cx="1262377" cy="368050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256733" y="1005713"/>
            <a:ext cx="2752323" cy="1470787"/>
          </a:xfrm>
          <a:prstGeom prst="wedgeRectCallout">
            <a:avLst>
              <a:gd name="adj1" fmla="val 97367"/>
              <a:gd name="adj2" fmla="val 1177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need to use the Port Function Select (P1SEL1:P1SEL0) registers to use I2C instead of the ports.</a:t>
            </a:r>
          </a:p>
        </p:txBody>
      </p:sp>
      <p:sp>
        <p:nvSpPr>
          <p:cNvPr id="12" name="TextBox 11">
            <a:extLst>
              <a:ext uri="{FF2B5EF4-FFF2-40B4-BE49-F238E27FC236}">
                <a16:creationId xmlns:a16="http://schemas.microsoft.com/office/drawing/2014/main" id="{898C22D3-B90C-46AB-9264-6055C9B8C759}"/>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Tree>
    <p:extLst>
      <p:ext uri="{BB962C8B-B14F-4D97-AF65-F5344CB8AC3E}">
        <p14:creationId xmlns:p14="http://schemas.microsoft.com/office/powerpoint/2010/main" val="20344364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take B0 out of SW Reset using the UCSWRST Bit in UCB0CTLW0.</a:t>
            </a:r>
          </a:p>
        </p:txBody>
      </p:sp>
      <p:sp>
        <p:nvSpPr>
          <p:cNvPr id="12" name="TextBox 11">
            <a:extLst>
              <a:ext uri="{FF2B5EF4-FFF2-40B4-BE49-F238E27FC236}">
                <a16:creationId xmlns:a16="http://schemas.microsoft.com/office/drawing/2014/main" id="{FB6E3EA5-83B6-4336-8B9E-AEEC273B47F6}"/>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Tree>
    <p:extLst>
      <p:ext uri="{BB962C8B-B14F-4D97-AF65-F5344CB8AC3E}">
        <p14:creationId xmlns:p14="http://schemas.microsoft.com/office/powerpoint/2010/main" val="35966151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D0D7EF-516F-488B-8BB1-9849ECF31FBB}"/>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
        <p:nvSpPr>
          <p:cNvPr id="10" name="Speech Bubble: Rectangle 9">
            <a:extLst>
              <a:ext uri="{FF2B5EF4-FFF2-40B4-BE49-F238E27FC236}">
                <a16:creationId xmlns:a16="http://schemas.microsoft.com/office/drawing/2014/main" id="{2E6532D2-0037-42C2-862E-8393B290A223}"/>
              </a:ext>
            </a:extLst>
          </p:cNvPr>
          <p:cNvSpPr/>
          <p:nvPr/>
        </p:nvSpPr>
        <p:spPr>
          <a:xfrm>
            <a:off x="4042176" y="527714"/>
            <a:ext cx="2752323" cy="4122899"/>
          </a:xfrm>
          <a:prstGeom prst="wedgeRectCallout">
            <a:avLst>
              <a:gd name="adj1" fmla="val -55828"/>
              <a:gd name="adj2" fmla="val 13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the two messages manually in the main loop by setting the UCTXSTT bit in the main loop.</a:t>
            </a:r>
          </a:p>
          <a:p>
            <a:pPr marL="285750" indent="-285750">
              <a:buFontTx/>
              <a:buChar char="-"/>
            </a:pPr>
            <a:r>
              <a:rPr lang="en-US" dirty="0"/>
              <a:t>We’ll use delay loops to space out the message starts.</a:t>
            </a:r>
          </a:p>
          <a:p>
            <a:pPr marL="285750" indent="-285750">
              <a:buFontTx/>
              <a:buChar char="-"/>
            </a:pPr>
            <a:r>
              <a:rPr lang="en-US" dirty="0"/>
              <a:t>We’ll use TXIFG &amp; RXIFG interrupts to send the registers address and then read the Rx Buffer.</a:t>
            </a:r>
          </a:p>
        </p:txBody>
      </p:sp>
    </p:spTree>
    <p:extLst>
      <p:ext uri="{BB962C8B-B14F-4D97-AF65-F5344CB8AC3E}">
        <p14:creationId xmlns:p14="http://schemas.microsoft.com/office/powerpoint/2010/main" val="427445916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9" name="Rectangle 8">
            <a:extLst>
              <a:ext uri="{FF2B5EF4-FFF2-40B4-BE49-F238E27FC236}">
                <a16:creationId xmlns:a16="http://schemas.microsoft.com/office/drawing/2014/main" id="{AABB5853-351B-4E13-85AE-70F9BB2F0CC8}"/>
              </a:ext>
            </a:extLst>
          </p:cNvPr>
          <p:cNvSpPr/>
          <p:nvPr/>
        </p:nvSpPr>
        <p:spPr>
          <a:xfrm>
            <a:off x="1494365" y="2658533"/>
            <a:ext cx="2336802" cy="4021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A9A378EA-D4F2-4C41-8EDB-5BE6ED11D979}"/>
              </a:ext>
            </a:extLst>
          </p:cNvPr>
          <p:cNvSpPr/>
          <p:nvPr/>
        </p:nvSpPr>
        <p:spPr>
          <a:xfrm>
            <a:off x="262465" y="3187701"/>
            <a:ext cx="3614612" cy="1629044"/>
          </a:xfrm>
          <a:prstGeom prst="wedgeRectCallout">
            <a:avLst>
              <a:gd name="adj1" fmla="val 22429"/>
              <a:gd name="adj2" fmla="val -5967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We’ll need to enable UCTXIE0 &amp; UCRXIE0 and write an ISR to write the Tx buffer and read the Rx buffer.</a:t>
            </a:r>
          </a:p>
          <a:p>
            <a:r>
              <a:rPr lang="en-US" dirty="0"/>
              <a:t>- The vector is: EUSCI_B0_VECTOR.</a:t>
            </a:r>
          </a:p>
          <a:p>
            <a:r>
              <a:rPr lang="en-US" dirty="0"/>
              <a:t>- Let’s use UCB0IV (1</a:t>
            </a:r>
            <a:r>
              <a:rPr lang="en-US" baseline="30000" dirty="0"/>
              <a:t>st</a:t>
            </a:r>
            <a:r>
              <a:rPr lang="en-US" dirty="0"/>
              <a:t> time)</a:t>
            </a:r>
          </a:p>
        </p:txBody>
      </p:sp>
      <p:sp>
        <p:nvSpPr>
          <p:cNvPr id="14" name="TextBox 13">
            <a:extLst>
              <a:ext uri="{FF2B5EF4-FFF2-40B4-BE49-F238E27FC236}">
                <a16:creationId xmlns:a16="http://schemas.microsoft.com/office/drawing/2014/main" id="{143A70B9-087A-48FF-B992-65A921D25C34}"/>
              </a:ext>
            </a:extLst>
          </p:cNvPr>
          <p:cNvSpPr txBox="1"/>
          <p:nvPr/>
        </p:nvSpPr>
        <p:spPr>
          <a:xfrm>
            <a:off x="0" y="492887"/>
            <a:ext cx="6629400" cy="307777"/>
          </a:xfrm>
          <a:prstGeom prst="rect">
            <a:avLst/>
          </a:prstGeom>
          <a:noFill/>
        </p:spPr>
        <p:txBody>
          <a:bodyPr wrap="square" rtlCol="0">
            <a:spAutoFit/>
          </a:bodyPr>
          <a:lstStyle/>
          <a:p>
            <a:r>
              <a:rPr lang="en-US" sz="14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p>
        </p:txBody>
      </p:sp>
      <p:sp>
        <p:nvSpPr>
          <p:cNvPr id="15" name="Speech Bubble: Rectangle 14">
            <a:extLst>
              <a:ext uri="{FF2B5EF4-FFF2-40B4-BE49-F238E27FC236}">
                <a16:creationId xmlns:a16="http://schemas.microsoft.com/office/drawing/2014/main" id="{F7C0C64E-D29F-4462-92AD-18E4016C0A83}"/>
              </a:ext>
            </a:extLst>
          </p:cNvPr>
          <p:cNvSpPr/>
          <p:nvPr/>
        </p:nvSpPr>
        <p:spPr>
          <a:xfrm>
            <a:off x="4042176" y="527714"/>
            <a:ext cx="2752323" cy="4122899"/>
          </a:xfrm>
          <a:prstGeom prst="wedgeRectCallout">
            <a:avLst>
              <a:gd name="adj1" fmla="val -55828"/>
              <a:gd name="adj2" fmla="val 13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Now for triggering the message:</a:t>
            </a:r>
          </a:p>
          <a:p>
            <a:pPr marL="285750" indent="-285750">
              <a:buFontTx/>
              <a:buChar char="-"/>
            </a:pPr>
            <a:r>
              <a:rPr lang="en-US" dirty="0"/>
              <a:t>We’ll start the two messages manually in the main loop by setting the UCTXSTT bit in the main loop.</a:t>
            </a:r>
          </a:p>
          <a:p>
            <a:pPr marL="285750" indent="-285750">
              <a:buFontTx/>
              <a:buChar char="-"/>
            </a:pPr>
            <a:r>
              <a:rPr lang="en-US" dirty="0"/>
              <a:t>We’ll use delay loops to space out the message starts.</a:t>
            </a:r>
          </a:p>
          <a:p>
            <a:pPr marL="285750" indent="-285750">
              <a:buFontTx/>
              <a:buChar char="-"/>
            </a:pPr>
            <a:r>
              <a:rPr lang="en-US" dirty="0"/>
              <a:t>We’ll use TXIFG &amp; RXIFG interrupts to send the registers address and then read the Rx Buffer.</a:t>
            </a:r>
          </a:p>
        </p:txBody>
      </p:sp>
    </p:spTree>
    <p:extLst>
      <p:ext uri="{BB962C8B-B14F-4D97-AF65-F5344CB8AC3E}">
        <p14:creationId xmlns:p14="http://schemas.microsoft.com/office/powerpoint/2010/main" val="32075697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1240619"/>
            <a:ext cx="6667500" cy="26606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C_I2C_Rx2_Master_Read_From_Reg_Addr</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C3E598F-C1A3-4E12-B5DD-527255CEE57B}"/>
              </a:ext>
            </a:extLst>
          </p:cNvPr>
          <p:cNvSpPr/>
          <p:nvPr/>
        </p:nvSpPr>
        <p:spPr>
          <a:xfrm>
            <a:off x="4911672"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6C0B4C8-D83E-4457-918F-2EFA3BFEAA8F}"/>
              </a:ext>
            </a:extLst>
          </p:cNvPr>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3563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81"/>
          <a:stretch/>
        </p:blipFill>
        <p:spPr>
          <a:xfrm>
            <a:off x="2743200" y="492887"/>
            <a:ext cx="3667243" cy="4344470"/>
          </a:xfrm>
          <a:prstGeom prst="rect">
            <a:avLst/>
          </a:prstGeom>
        </p:spPr>
      </p:pic>
      <p:sp>
        <p:nvSpPr>
          <p:cNvPr id="10" name="TextBox 9">
            <a:extLst>
              <a:ext uri="{FF2B5EF4-FFF2-40B4-BE49-F238E27FC236}">
                <a16:creationId xmlns:a16="http://schemas.microsoft.com/office/drawing/2014/main" id="{F71381F4-8827-4EEA-8464-61C063279ECF}"/>
              </a:ext>
            </a:extLst>
          </p:cNvPr>
          <p:cNvSpPr txBox="1"/>
          <p:nvPr/>
        </p:nvSpPr>
        <p:spPr>
          <a:xfrm>
            <a:off x="0" y="492886"/>
            <a:ext cx="2743200" cy="163121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66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 t="42042" r="46560" b="3642"/>
          <a:stretch/>
        </p:blipFill>
        <p:spPr>
          <a:xfrm>
            <a:off x="1854506" y="2235200"/>
            <a:ext cx="3652834" cy="2499444"/>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If we turn </a:t>
            </a:r>
            <a:r>
              <a:rPr lang="en-US" sz="1400" b="1" u="sng" dirty="0">
                <a:solidFill>
                  <a:schemeClr val="accent2"/>
                </a:solidFill>
                <a:latin typeface="Arial" panose="020B0604020202020204" pitchFamily="34" charset="0"/>
                <a:cs typeface="Arial" panose="020B0604020202020204" pitchFamily="34" charset="0"/>
              </a:rPr>
              <a:t>off</a:t>
            </a:r>
            <a:r>
              <a:rPr lang="en-US" sz="1400" dirty="0">
                <a:solidFill>
                  <a:schemeClr val="accent2"/>
                </a:solidFill>
                <a:latin typeface="Arial" panose="020B0604020202020204" pitchFamily="34" charset="0"/>
                <a:cs typeface="Arial" panose="020B0604020202020204" pitchFamily="34" charset="0"/>
              </a:rPr>
              <a:t> the NMOS by driving a LOW (0) to its gate, the line is left </a:t>
            </a:r>
            <a:r>
              <a:rPr lang="en-US" sz="1400" i="1" dirty="0">
                <a:solidFill>
                  <a:schemeClr val="accent2"/>
                </a:solidFill>
                <a:latin typeface="Arial" panose="020B0604020202020204" pitchFamily="34" charset="0"/>
                <a:cs typeface="Arial" panose="020B0604020202020204" pitchFamily="34" charset="0"/>
              </a:rPr>
              <a:t>floating, </a:t>
            </a:r>
            <a:r>
              <a:rPr lang="en-US" sz="1400" dirty="0">
                <a:solidFill>
                  <a:schemeClr val="accent2"/>
                </a:solidFill>
                <a:latin typeface="Arial" panose="020B0604020202020204" pitchFamily="34" charset="0"/>
                <a:cs typeface="Arial" panose="020B0604020202020204" pitchFamily="34" charset="0"/>
              </a:rPr>
              <a:t>which is an unknown logic level.</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If a pull-up resistor it placed on the line, it will pull the resistor to a HIGH (1) when the NMOS is </a:t>
            </a:r>
            <a:r>
              <a:rPr lang="en-US" sz="1400" b="1" u="sng" dirty="0">
                <a:solidFill>
                  <a:schemeClr val="accent2"/>
                </a:solidFill>
                <a:latin typeface="Arial" panose="020B0604020202020204" pitchFamily="34" charset="0"/>
                <a:cs typeface="Arial" panose="020B0604020202020204" pitchFamily="34" charset="0"/>
              </a:rPr>
              <a:t>off</a:t>
            </a:r>
            <a:r>
              <a:rPr lang="en-US" sz="14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6A5B1A7-07DE-4E5C-B9B4-2ED85E07F6BB}"/>
              </a:ext>
            </a:extLst>
          </p:cNvPr>
          <p:cNvSpPr/>
          <p:nvPr/>
        </p:nvSpPr>
        <p:spPr>
          <a:xfrm>
            <a:off x="1854506" y="3540760"/>
            <a:ext cx="1899614"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0070C0"/>
                </a:solidFill>
              </a:rPr>
              <a:t>LOW (0)</a:t>
            </a:r>
          </a:p>
        </p:txBody>
      </p:sp>
      <p:sp>
        <p:nvSpPr>
          <p:cNvPr id="19" name="Rectangle 18">
            <a:extLst>
              <a:ext uri="{FF2B5EF4-FFF2-40B4-BE49-F238E27FC236}">
                <a16:creationId xmlns:a16="http://schemas.microsoft.com/office/drawing/2014/main" id="{CB5C0C33-F33F-4FE2-9109-2E94CFA20864}"/>
              </a:ext>
            </a:extLst>
          </p:cNvPr>
          <p:cNvSpPr/>
          <p:nvPr/>
        </p:nvSpPr>
        <p:spPr>
          <a:xfrm>
            <a:off x="5580840" y="2869553"/>
            <a:ext cx="127716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FF0000"/>
                </a:solidFill>
              </a:rPr>
              <a:t>HIGH (1)</a:t>
            </a:r>
          </a:p>
        </p:txBody>
      </p:sp>
      <p:sp>
        <p:nvSpPr>
          <p:cNvPr id="20" name="Rectangle 19">
            <a:extLst>
              <a:ext uri="{FF2B5EF4-FFF2-40B4-BE49-F238E27FC236}">
                <a16:creationId xmlns:a16="http://schemas.microsoft.com/office/drawing/2014/main" id="{6FCCB107-FB39-429C-B53D-F60D3648DC6D}"/>
              </a:ext>
            </a:extLst>
          </p:cNvPr>
          <p:cNvSpPr/>
          <p:nvPr/>
        </p:nvSpPr>
        <p:spPr>
          <a:xfrm>
            <a:off x="4471762" y="3521117"/>
            <a:ext cx="965985"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OFF</a:t>
            </a:r>
          </a:p>
        </p:txBody>
      </p:sp>
    </p:spTree>
    <p:extLst>
      <p:ext uri="{BB962C8B-B14F-4D97-AF65-F5344CB8AC3E}">
        <p14:creationId xmlns:p14="http://schemas.microsoft.com/office/powerpoint/2010/main" val="27841030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71381F4-8827-4EEA-8464-61C063279ECF}"/>
              </a:ext>
            </a:extLst>
          </p:cNvPr>
          <p:cNvSpPr txBox="1"/>
          <p:nvPr/>
        </p:nvSpPr>
        <p:spPr>
          <a:xfrm>
            <a:off x="0" y="492886"/>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endParaRPr lang="en-US" sz="2200" b="1" cap="small" dirty="0">
              <a:solidFill>
                <a:schemeClr val="accent2"/>
              </a:solidFill>
              <a:latin typeface="Arial" panose="020B0604020202020204" pitchFamily="34" charset="0"/>
              <a:cs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43F44957-0B87-4A5E-A860-9A3189C6C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04950"/>
            <a:ext cx="6248400" cy="2822982"/>
          </a:xfrm>
          <a:prstGeom prst="rect">
            <a:avLst/>
          </a:prstGeom>
        </p:spPr>
      </p:pic>
    </p:spTree>
    <p:extLst>
      <p:ext uri="{BB962C8B-B14F-4D97-AF65-F5344CB8AC3E}">
        <p14:creationId xmlns:p14="http://schemas.microsoft.com/office/powerpoint/2010/main" val="17148368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A38490D0-F542-45F2-9C8F-11C7779FC796}"/>
              </a:ext>
            </a:extLst>
          </p:cNvPr>
          <p:cNvSpPr txBox="1">
            <a:spLocks/>
          </p:cNvSpPr>
          <p:nvPr/>
        </p:nvSpPr>
        <p:spPr>
          <a:xfrm>
            <a:off x="190500" y="1200773"/>
            <a:ext cx="6667500" cy="27004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Save and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Connect the Adafruit PCF8523 Real Time Clock to the eUSCI_B0 I2C pins on the board. You will also need to provide +3.4V and GND to the slave. All signals can be accessed on the J1 header of the board.</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Probe SCL and SCA with a logic analyzer. Configure the logic analyzer to interpret the data as an I2C bus and trigger on the slave address of 0x68.</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99CFB62-54DE-415B-B985-A709579E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2" name="TextBox 21">
            <a:extLst>
              <a:ext uri="{FF2B5EF4-FFF2-40B4-BE49-F238E27FC236}">
                <a16:creationId xmlns:a16="http://schemas.microsoft.com/office/drawing/2014/main" id="{BCE9273A-A7A2-482D-B0FC-A0A275FFF1BD}"/>
              </a:ext>
            </a:extLst>
          </p:cNvPr>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C33EC770-9FF4-4EAA-B2BC-D317165841F2}"/>
              </a:ext>
            </a:extLst>
          </p:cNvPr>
          <p:cNvSpPr/>
          <p:nvPr/>
        </p:nvSpPr>
        <p:spPr>
          <a:xfrm>
            <a:off x="4911672"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857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90964DF-A678-486F-A351-9E9D49B23A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8508" y="2324135"/>
            <a:ext cx="5632692" cy="2533614"/>
          </a:xfrm>
          <a:prstGeom prst="rect">
            <a:avLst/>
          </a:prstGeom>
        </p:spPr>
      </p:pic>
      <p:sp>
        <p:nvSpPr>
          <p:cNvPr id="10" name="TextBox 9">
            <a:extLst>
              <a:ext uri="{FF2B5EF4-FFF2-40B4-BE49-F238E27FC236}">
                <a16:creationId xmlns:a16="http://schemas.microsoft.com/office/drawing/2014/main" id="{1DC6BAC7-FADB-46AF-A16A-078A49EC7752}"/>
              </a:ext>
            </a:extLst>
          </p:cNvPr>
          <p:cNvSpPr txBox="1"/>
          <p:nvPr/>
        </p:nvSpPr>
        <p:spPr>
          <a:xfrm>
            <a:off x="0" y="492886"/>
            <a:ext cx="37338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Reading From a Specific Slave Register Address Using Two I2C Messages</a:t>
            </a:r>
            <a:endParaRPr lang="en-US" sz="2200" b="1" cap="small"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B7EDC97-9531-4D84-A3EB-B250BEBBCF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600" y="496486"/>
            <a:ext cx="3160575" cy="1896345"/>
          </a:xfrm>
          <a:prstGeom prst="rect">
            <a:avLst/>
          </a:prstGeom>
        </p:spPr>
      </p:pic>
    </p:spTree>
    <p:extLst>
      <p:ext uri="{BB962C8B-B14F-4D97-AF65-F5344CB8AC3E}">
        <p14:creationId xmlns:p14="http://schemas.microsoft.com/office/powerpoint/2010/main" val="17635147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Example: Reading From a Specific Slave Register Address Using Two I2C Messages</a:t>
            </a:r>
            <a:endParaRPr lang="en-US" sz="1800" b="1" cap="small" dirty="0">
              <a:solidFill>
                <a:schemeClr val="accent2"/>
              </a:solidFill>
              <a:latin typeface="Arial" panose="020B0604020202020204" pitchFamily="34" charset="0"/>
              <a:cs typeface="Arial" panose="020B0604020202020204" pitchFamily="34" charset="0"/>
            </a:endParaRP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C4D15DCA-4616-4435-B758-92FBF21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2EA4E3-CE4B-4696-9D02-AC80A1798779}"/>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0589489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Slave Operation on the MSP430FR2355</a:t>
            </a:r>
            <a:endParaRPr lang="en-US" sz="1800" b="1" cap="small" dirty="0">
              <a:solidFill>
                <a:schemeClr val="accent2"/>
              </a:solidFill>
              <a:latin typeface="Arial" panose="020B0604020202020204" pitchFamily="34" charset="0"/>
              <a:cs typeface="Arial" panose="020B0604020202020204" pitchFamily="34" charset="0"/>
            </a:endParaRP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25124762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6667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While most of the time an MCU acts as the I2C master, the MSP430FR2355 also can be configured as an I2C slave.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Use </a:t>
            </a:r>
            <a:r>
              <a:rPr lang="en-US" sz="1600" b="1" dirty="0" err="1">
                <a:solidFill>
                  <a:schemeClr val="accent2"/>
                </a:solidFill>
                <a:latin typeface="Arial" panose="020B0604020202020204" pitchFamily="34" charset="0"/>
                <a:cs typeface="Arial" panose="020B0604020202020204" pitchFamily="34" charset="0"/>
              </a:rPr>
              <a:t>UCMODx</a:t>
            </a:r>
            <a:r>
              <a:rPr lang="en-US" sz="1600" b="1" dirty="0">
                <a:solidFill>
                  <a:schemeClr val="accent2"/>
                </a:solidFill>
                <a:latin typeface="Arial" panose="020B0604020202020204" pitchFamily="34" charset="0"/>
                <a:cs typeface="Arial" panose="020B0604020202020204" pitchFamily="34" charset="0"/>
              </a:rPr>
              <a:t> = 11 </a:t>
            </a:r>
            <a:r>
              <a:rPr lang="en-US" sz="1600" dirty="0">
                <a:solidFill>
                  <a:schemeClr val="accent2"/>
                </a:solidFill>
                <a:latin typeface="Arial" panose="020B0604020202020204" pitchFamily="34" charset="0"/>
                <a:cs typeface="Arial" panose="020B0604020202020204" pitchFamily="34" charset="0"/>
              </a:rPr>
              <a:t>puts the peripheral into I2C mode.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Use </a:t>
            </a:r>
            <a:r>
              <a:rPr lang="en-US" sz="1600" b="1" dirty="0">
                <a:solidFill>
                  <a:schemeClr val="accent2"/>
                </a:solidFill>
                <a:latin typeface="Arial" panose="020B0604020202020204" pitchFamily="34" charset="0"/>
                <a:cs typeface="Arial" panose="020B0604020202020204" pitchFamily="34" charset="0"/>
              </a:rPr>
              <a:t>UCMST = 0 </a:t>
            </a:r>
            <a:r>
              <a:rPr lang="en-US" sz="1600" dirty="0">
                <a:solidFill>
                  <a:schemeClr val="accent2"/>
                </a:solidFill>
                <a:latin typeface="Arial" panose="020B0604020202020204" pitchFamily="34" charset="0"/>
                <a:cs typeface="Arial" panose="020B0604020202020204" pitchFamily="34" charset="0"/>
              </a:rPr>
              <a:t>configures the peripheral as a slave.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BE2434A-B40C-4F57-97F7-6FA87A6B6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98DF4E30-3703-48C8-AC1C-A79FEF68EC8A}"/>
              </a:ext>
            </a:extLst>
          </p:cNvPr>
          <p:cNvSpPr/>
          <p:nvPr/>
        </p:nvSpPr>
        <p:spPr>
          <a:xfrm>
            <a:off x="4911672"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58545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2709753"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slave mode, the MCU doesn’t produce SCL, so no configuration of </a:t>
            </a:r>
            <a:r>
              <a:rPr lang="en-US" sz="1600" dirty="0" err="1">
                <a:solidFill>
                  <a:schemeClr val="accent2"/>
                </a:solidFill>
                <a:latin typeface="Arial" panose="020B0604020202020204" pitchFamily="34" charset="0"/>
                <a:cs typeface="Arial" panose="020B0604020202020204" pitchFamily="34" charset="0"/>
              </a:rPr>
              <a:t>UCSSELx</a:t>
            </a:r>
            <a:r>
              <a:rPr lang="en-US" sz="1600" dirty="0">
                <a:solidFill>
                  <a:schemeClr val="accent2"/>
                </a:solidFill>
                <a:latin typeface="Arial" panose="020B0604020202020204" pitchFamily="34" charset="0"/>
                <a:cs typeface="Arial" panose="020B0604020202020204" pitchFamily="34" charset="0"/>
              </a:rPr>
              <a:t> or </a:t>
            </a:r>
            <a:r>
              <a:rPr lang="en-US" sz="1600" dirty="0" err="1">
                <a:solidFill>
                  <a:schemeClr val="accent2"/>
                </a:solidFill>
                <a:latin typeface="Arial" panose="020B0604020202020204" pitchFamily="34" charset="0"/>
                <a:cs typeface="Arial" panose="020B0604020202020204" pitchFamily="34" charset="0"/>
              </a:rPr>
              <a:t>UCBRx</a:t>
            </a:r>
            <a:r>
              <a:rPr lang="en-US" sz="1600" dirty="0">
                <a:solidFill>
                  <a:schemeClr val="accent2"/>
                </a:solidFill>
                <a:latin typeface="Arial" panose="020B0604020202020204" pitchFamily="34" charset="0"/>
                <a:cs typeface="Arial" panose="020B0604020202020204" pitchFamily="34" charset="0"/>
              </a:rPr>
              <a:t> is needed.</a:t>
            </a:r>
          </a:p>
        </p:txBody>
      </p:sp>
      <p:pic>
        <p:nvPicPr>
          <p:cNvPr id="10" name="Picture 9" descr="A screenshot of a cell phone&#10;&#10;Description automatically generated">
            <a:extLst>
              <a:ext uri="{FF2B5EF4-FFF2-40B4-BE49-F238E27FC236}">
                <a16:creationId xmlns:a16="http://schemas.microsoft.com/office/drawing/2014/main" id="{57F4B504-06BD-48C1-AFE6-58C46D21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3" name="Rectangle 12">
            <a:extLst>
              <a:ext uri="{FF2B5EF4-FFF2-40B4-BE49-F238E27FC236}">
                <a16:creationId xmlns:a16="http://schemas.microsoft.com/office/drawing/2014/main" id="{76088D82-D339-4BAC-B557-74CE8145377C}"/>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0ABF683-AF6E-4EA5-9C03-C1ED98129FBA}"/>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7C5B3C-9924-4F4B-AABA-96385A5203AE}"/>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67305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supports up to four separate and user-programmable slave addresses.</a:t>
            </a:r>
          </a:p>
          <a:p>
            <a:pPr marL="228600" indent="-228600" algn="l">
              <a:buFont typeface="Arial" panose="020B0604020202020204" pitchFamily="34" charset="0"/>
              <a:buChar char="•"/>
            </a:pPr>
            <a:endParaRPr lang="en-US" sz="5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address values are stored in the</a:t>
            </a:r>
            <a:r>
              <a:rPr lang="en-US" sz="1600" b="1"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eUSCI_Bx</a:t>
            </a:r>
            <a:r>
              <a:rPr lang="en-US" sz="1600" b="1" dirty="0">
                <a:solidFill>
                  <a:schemeClr val="accent2"/>
                </a:solidFill>
                <a:latin typeface="Arial" panose="020B0604020202020204" pitchFamily="34" charset="0"/>
                <a:cs typeface="Arial" panose="020B0604020202020204" pitchFamily="34" charset="0"/>
              </a:rPr>
              <a:t> I2C Own Address n (UCBxI2COAn)</a:t>
            </a:r>
            <a:r>
              <a:rPr lang="en-US" sz="1600" dirty="0">
                <a:solidFill>
                  <a:schemeClr val="accent2"/>
                </a:solidFill>
                <a:latin typeface="Arial" panose="020B0604020202020204" pitchFamily="34" charset="0"/>
                <a:cs typeface="Arial" panose="020B0604020202020204" pitchFamily="34" charset="0"/>
              </a:rPr>
              <a:t> registers by the user during initialization.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900" dirty="0">
              <a:solidFill>
                <a:schemeClr val="accent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FF26C7C-EAE6-447F-96DD-35D4A4C607D5}"/>
              </a:ext>
            </a:extLst>
          </p:cNvPr>
          <p:cNvSpPr/>
          <p:nvPr/>
        </p:nvSpPr>
        <p:spPr>
          <a:xfrm>
            <a:off x="4247423" y="908756"/>
            <a:ext cx="1155216" cy="3232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636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499" y="892997"/>
            <a:ext cx="6561667"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rgbClr val="C0504D"/>
                </a:solidFill>
                <a:latin typeface="Arial" panose="020B0604020202020204" pitchFamily="34" charset="0"/>
                <a:cs typeface="Arial" panose="020B0604020202020204" pitchFamily="34" charset="0"/>
              </a:rPr>
              <a:t>The four specific register names in the MSP430 are </a:t>
            </a:r>
            <a:r>
              <a:rPr lang="en-US" sz="1600" b="1" dirty="0">
                <a:solidFill>
                  <a:srgbClr val="C0504D"/>
                </a:solidFill>
                <a:latin typeface="Arial" panose="020B0604020202020204" pitchFamily="34" charset="0"/>
                <a:cs typeface="Arial" panose="020B0604020202020204" pitchFamily="34" charset="0"/>
              </a:rPr>
              <a:t>UCBxI2COA3</a:t>
            </a:r>
            <a:r>
              <a:rPr lang="en-US" sz="1600" dirty="0">
                <a:solidFill>
                  <a:srgbClr val="C0504D"/>
                </a:solidFill>
                <a:latin typeface="Arial" panose="020B0604020202020204" pitchFamily="34" charset="0"/>
                <a:cs typeface="Arial" panose="020B0604020202020204" pitchFamily="34" charset="0"/>
              </a:rPr>
              <a:t>, </a:t>
            </a:r>
            <a:r>
              <a:rPr lang="en-US" sz="1600" b="1" dirty="0">
                <a:solidFill>
                  <a:srgbClr val="C0504D"/>
                </a:solidFill>
                <a:latin typeface="Arial" panose="020B0604020202020204" pitchFamily="34" charset="0"/>
                <a:cs typeface="Arial" panose="020B0604020202020204" pitchFamily="34" charset="0"/>
              </a:rPr>
              <a:t>UCBxI2COA2</a:t>
            </a:r>
            <a:r>
              <a:rPr lang="en-US" sz="1600" dirty="0">
                <a:solidFill>
                  <a:srgbClr val="C0504D"/>
                </a:solidFill>
                <a:latin typeface="Arial" panose="020B0604020202020204" pitchFamily="34" charset="0"/>
                <a:cs typeface="Arial" panose="020B0604020202020204" pitchFamily="34" charset="0"/>
              </a:rPr>
              <a:t>, </a:t>
            </a:r>
            <a:r>
              <a:rPr lang="en-US" sz="1600" b="1" dirty="0">
                <a:solidFill>
                  <a:srgbClr val="C0504D"/>
                </a:solidFill>
                <a:latin typeface="Arial" panose="020B0604020202020204" pitchFamily="34" charset="0"/>
                <a:cs typeface="Arial" panose="020B0604020202020204" pitchFamily="34" charset="0"/>
              </a:rPr>
              <a:t>UCBxI2COA1</a:t>
            </a:r>
            <a:r>
              <a:rPr lang="en-US" sz="1600" dirty="0">
                <a:solidFill>
                  <a:srgbClr val="C0504D"/>
                </a:solidFill>
                <a:latin typeface="Arial" panose="020B0604020202020204" pitchFamily="34" charset="0"/>
                <a:cs typeface="Arial" panose="020B0604020202020204" pitchFamily="34" charset="0"/>
              </a:rPr>
              <a:t>, </a:t>
            </a:r>
            <a:r>
              <a:rPr lang="en-US" sz="1600" b="1" dirty="0">
                <a:solidFill>
                  <a:srgbClr val="C0504D"/>
                </a:solidFill>
                <a:latin typeface="Arial" panose="020B0604020202020204" pitchFamily="34" charset="0"/>
                <a:cs typeface="Arial" panose="020B0604020202020204" pitchFamily="34" charset="0"/>
              </a:rPr>
              <a:t>UCBxI2COA0</a:t>
            </a:r>
            <a:r>
              <a:rPr lang="en-US" sz="1600" dirty="0">
                <a:solidFill>
                  <a:srgbClr val="C0504D"/>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900"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3D6A27FD-8E0A-4C2C-9026-D71706538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86" y="1695070"/>
            <a:ext cx="4599414" cy="2955543"/>
          </a:xfrm>
          <a:prstGeom prst="rect">
            <a:avLst/>
          </a:prstGeom>
        </p:spPr>
      </p:pic>
    </p:spTree>
    <p:extLst>
      <p:ext uri="{BB962C8B-B14F-4D97-AF65-F5344CB8AC3E}">
        <p14:creationId xmlns:p14="http://schemas.microsoft.com/office/powerpoint/2010/main" val="27540857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499" y="892997"/>
            <a:ext cx="6561667"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MCU is first put into receiver mode using </a:t>
            </a:r>
            <a:r>
              <a:rPr lang="en-US" sz="1600" b="1" dirty="0">
                <a:solidFill>
                  <a:schemeClr val="accent2"/>
                </a:solidFill>
                <a:latin typeface="Arial" panose="020B0604020202020204" pitchFamily="34" charset="0"/>
                <a:cs typeface="Arial" panose="020B0604020202020204" pitchFamily="34" charset="0"/>
              </a:rPr>
              <a:t>UCTR = 0 </a:t>
            </a:r>
            <a:r>
              <a:rPr lang="en-US" sz="1600" dirty="0">
                <a:solidFill>
                  <a:schemeClr val="accent2"/>
                </a:solidFill>
                <a:latin typeface="Arial" panose="020B0604020202020204" pitchFamily="34" charset="0"/>
                <a:cs typeface="Arial" panose="020B0604020202020204" pitchFamily="34" charset="0"/>
              </a:rPr>
              <a:t>in order to receive the I2C slave address that the master sends out to all slaves.</a:t>
            </a:r>
          </a:p>
          <a:p>
            <a:pPr marL="228600" indent="-228600" algn="l">
              <a:buFont typeface="Arial" panose="020B0604020202020204" pitchFamily="34" charset="0"/>
              <a:buChar char="•"/>
            </a:pPr>
            <a:endParaRPr lang="en-US" sz="9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456E9AF1-09EB-4BB3-B479-77EB8D40B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86" y="1695070"/>
            <a:ext cx="4599414" cy="2955543"/>
          </a:xfrm>
          <a:prstGeom prst="rect">
            <a:avLst/>
          </a:prstGeom>
        </p:spPr>
      </p:pic>
    </p:spTree>
    <p:extLst>
      <p:ext uri="{BB962C8B-B14F-4D97-AF65-F5344CB8AC3E}">
        <p14:creationId xmlns:p14="http://schemas.microsoft.com/office/powerpoint/2010/main" val="245076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 t="42042" r="46560" b="3642"/>
          <a:stretch/>
        </p:blipFill>
        <p:spPr>
          <a:xfrm>
            <a:off x="1854506" y="2235200"/>
            <a:ext cx="3652834" cy="2499444"/>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But now we have an inverted logic scheme where: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LOW to the NMOS yields a HIGH on the line.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HIGH on the NMOR yields a LOW on the line.</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59DF439-3DE2-4676-90EE-4FDEE26F33DE}"/>
              </a:ext>
            </a:extLst>
          </p:cNvPr>
          <p:cNvSpPr/>
          <p:nvPr/>
        </p:nvSpPr>
        <p:spPr>
          <a:xfrm>
            <a:off x="1854506" y="3540760"/>
            <a:ext cx="1899614"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0070C0"/>
              </a:solidFill>
            </a:endParaRPr>
          </a:p>
        </p:txBody>
      </p:sp>
    </p:spTree>
    <p:extLst>
      <p:ext uri="{BB962C8B-B14F-4D97-AF65-F5344CB8AC3E}">
        <p14:creationId xmlns:p14="http://schemas.microsoft.com/office/powerpoint/2010/main" val="171794174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499" y="892997"/>
            <a:ext cx="6561667"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lvl="0" indent="-228600" algn="l">
              <a:spcBef>
                <a:spcPts val="0"/>
              </a:spcBef>
              <a:buFont typeface="Arial" panose="020B0604020202020204" pitchFamily="34" charset="0"/>
              <a:buChar char="•"/>
            </a:pPr>
            <a:r>
              <a:rPr lang="en-US" sz="1600" dirty="0">
                <a:solidFill>
                  <a:srgbClr val="C0504D"/>
                </a:solidFill>
                <a:latin typeface="Arial" panose="020B0604020202020204" pitchFamily="34" charset="0"/>
                <a:cs typeface="Arial" panose="020B0604020202020204" pitchFamily="34" charset="0"/>
              </a:rPr>
              <a:t>Each register contains an </a:t>
            </a:r>
            <a:r>
              <a:rPr lang="en-US" sz="1600" b="1" dirty="0">
                <a:solidFill>
                  <a:srgbClr val="C0504D"/>
                </a:solidFill>
                <a:latin typeface="Arial" panose="020B0604020202020204" pitchFamily="34" charset="0"/>
                <a:cs typeface="Arial" panose="020B0604020202020204" pitchFamily="34" charset="0"/>
              </a:rPr>
              <a:t>Own Address Enable (UCOAEN) </a:t>
            </a:r>
            <a:r>
              <a:rPr lang="en-US" sz="1600" dirty="0">
                <a:solidFill>
                  <a:srgbClr val="C0504D"/>
                </a:solidFill>
                <a:latin typeface="Arial" panose="020B0604020202020204" pitchFamily="34" charset="0"/>
                <a:cs typeface="Arial" panose="020B0604020202020204" pitchFamily="34" charset="0"/>
              </a:rPr>
              <a:t>bit in position 10 that must be asserted if the slave address is to be active.</a:t>
            </a:r>
            <a:endParaRPr lang="en-US" sz="9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4F032093-532D-4BBB-9076-1D898BF51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86" y="1695070"/>
            <a:ext cx="4599414" cy="2955543"/>
          </a:xfrm>
          <a:prstGeom prst="rect">
            <a:avLst/>
          </a:prstGeom>
        </p:spPr>
      </p:pic>
    </p:spTree>
    <p:extLst>
      <p:ext uri="{BB962C8B-B14F-4D97-AF65-F5344CB8AC3E}">
        <p14:creationId xmlns:p14="http://schemas.microsoft.com/office/powerpoint/2010/main" val="31592089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499" y="892997"/>
            <a:ext cx="6561667"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lvl="0" indent="-228600" algn="l">
              <a:spcBef>
                <a:spcPts val="0"/>
              </a:spcBef>
              <a:buFont typeface="Arial" panose="020B0604020202020204" pitchFamily="34" charset="0"/>
              <a:buChar char="•"/>
            </a:pPr>
            <a:r>
              <a:rPr lang="en-US" sz="1600" dirty="0">
                <a:solidFill>
                  <a:srgbClr val="C0504D"/>
                </a:solidFill>
                <a:latin typeface="Arial" panose="020B0604020202020204" pitchFamily="34" charset="0"/>
                <a:cs typeface="Arial" panose="020B0604020202020204" pitchFamily="34" charset="0"/>
              </a:rPr>
              <a:t>The UCBxI2CA0 register is unique in that its 15</a:t>
            </a:r>
            <a:r>
              <a:rPr lang="en-US" sz="1600" baseline="30000" dirty="0">
                <a:solidFill>
                  <a:srgbClr val="C0504D"/>
                </a:solidFill>
                <a:latin typeface="Arial" panose="020B0604020202020204" pitchFamily="34" charset="0"/>
                <a:cs typeface="Arial" panose="020B0604020202020204" pitchFamily="34" charset="0"/>
              </a:rPr>
              <a:t>th</a:t>
            </a:r>
            <a:r>
              <a:rPr lang="en-US" sz="1600" dirty="0">
                <a:solidFill>
                  <a:srgbClr val="C0504D"/>
                </a:solidFill>
                <a:latin typeface="Arial" panose="020B0604020202020204" pitchFamily="34" charset="0"/>
                <a:cs typeface="Arial" panose="020B0604020202020204" pitchFamily="34" charset="0"/>
              </a:rPr>
              <a:t> position is the </a:t>
            </a:r>
            <a:r>
              <a:rPr lang="en-US" sz="1600" b="1" dirty="0">
                <a:solidFill>
                  <a:srgbClr val="C0504D"/>
                </a:solidFill>
                <a:latin typeface="Arial" panose="020B0604020202020204" pitchFamily="34" charset="0"/>
                <a:cs typeface="Arial" panose="020B0604020202020204" pitchFamily="34" charset="0"/>
              </a:rPr>
              <a:t>General Call Response Enable (ECGEN) </a:t>
            </a:r>
            <a:r>
              <a:rPr lang="en-US" sz="1600" dirty="0">
                <a:solidFill>
                  <a:srgbClr val="C0504D"/>
                </a:solidFill>
                <a:latin typeface="Arial" panose="020B0604020202020204" pitchFamily="34" charset="0"/>
                <a:cs typeface="Arial" panose="020B0604020202020204" pitchFamily="34" charset="0"/>
              </a:rPr>
              <a:t>for the MCU’s entire slave system.</a:t>
            </a:r>
            <a:endParaRPr lang="en-US" sz="9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A314B639-40BC-4F66-990B-2E9766AB5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86" y="1695070"/>
            <a:ext cx="4599414" cy="2955543"/>
          </a:xfrm>
          <a:prstGeom prst="rect">
            <a:avLst/>
          </a:prstGeom>
        </p:spPr>
      </p:pic>
    </p:spTree>
    <p:extLst>
      <p:ext uri="{BB962C8B-B14F-4D97-AF65-F5344CB8AC3E}">
        <p14:creationId xmlns:p14="http://schemas.microsoft.com/office/powerpoint/2010/main" val="31288705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499" y="892997"/>
            <a:ext cx="6561667"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500" dirty="0">
              <a:solidFill>
                <a:schemeClr val="accent2"/>
              </a:solidFill>
              <a:latin typeface="Arial" panose="020B0604020202020204" pitchFamily="34" charset="0"/>
              <a:cs typeface="Arial" panose="020B0604020202020204" pitchFamily="34" charset="0"/>
            </a:endParaRPr>
          </a:p>
          <a:p>
            <a:pPr marL="228600" lvl="0" indent="-228600" algn="l">
              <a:spcBef>
                <a:spcPts val="0"/>
              </a:spcBef>
              <a:buFont typeface="Arial" panose="020B0604020202020204" pitchFamily="34" charset="0"/>
              <a:buChar char="•"/>
            </a:pPr>
            <a:r>
              <a:rPr lang="en-US" sz="1600" dirty="0">
                <a:solidFill>
                  <a:srgbClr val="C0504D"/>
                </a:solidFill>
                <a:latin typeface="Arial" panose="020B0604020202020204" pitchFamily="34" charset="0"/>
                <a:cs typeface="Arial" panose="020B0604020202020204" pitchFamily="34" charset="0"/>
              </a:rPr>
              <a:t>The 15</a:t>
            </a:r>
            <a:r>
              <a:rPr lang="en-US" sz="1600" baseline="30000" dirty="0">
                <a:solidFill>
                  <a:srgbClr val="C0504D"/>
                </a:solidFill>
                <a:latin typeface="Arial" panose="020B0604020202020204" pitchFamily="34" charset="0"/>
                <a:cs typeface="Arial" panose="020B0604020202020204" pitchFamily="34" charset="0"/>
              </a:rPr>
              <a:t>th</a:t>
            </a:r>
            <a:r>
              <a:rPr lang="en-US" sz="1600" dirty="0">
                <a:solidFill>
                  <a:srgbClr val="C0504D"/>
                </a:solidFill>
                <a:latin typeface="Arial" panose="020B0604020202020204" pitchFamily="34" charset="0"/>
                <a:cs typeface="Arial" panose="020B0604020202020204" pitchFamily="34" charset="0"/>
              </a:rPr>
              <a:t> position in the other three I2C own address registers are reserved.</a:t>
            </a:r>
          </a:p>
          <a:p>
            <a:pPr marL="228600" indent="-228600" algn="l">
              <a:buFont typeface="Arial" panose="020B0604020202020204" pitchFamily="34" charset="0"/>
              <a:buChar char="•"/>
            </a:pPr>
            <a:endParaRPr lang="en-US" sz="9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A0706BE-7F4A-4E06-ABD0-69871D0075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86" y="1695070"/>
            <a:ext cx="4599414" cy="2955543"/>
          </a:xfrm>
          <a:prstGeom prst="rect">
            <a:avLst/>
          </a:prstGeom>
        </p:spPr>
      </p:pic>
    </p:spTree>
    <p:extLst>
      <p:ext uri="{BB962C8B-B14F-4D97-AF65-F5344CB8AC3E}">
        <p14:creationId xmlns:p14="http://schemas.microsoft.com/office/powerpoint/2010/main" val="1805536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slave address contains independent interrupt flags for both Tx and Rx.</a:t>
            </a:r>
          </a:p>
        </p:txBody>
      </p:sp>
      <p:sp>
        <p:nvSpPr>
          <p:cNvPr id="27" name="Rectangle 26">
            <a:extLst>
              <a:ext uri="{FF2B5EF4-FFF2-40B4-BE49-F238E27FC236}">
                <a16:creationId xmlns:a16="http://schemas.microsoft.com/office/drawing/2014/main" id="{BFF26C7C-EAE6-447F-96DD-35D4A4C607D5}"/>
              </a:ext>
            </a:extLst>
          </p:cNvPr>
          <p:cNvSpPr/>
          <p:nvPr/>
        </p:nvSpPr>
        <p:spPr>
          <a:xfrm>
            <a:off x="4247423" y="908756"/>
            <a:ext cx="1155216" cy="3232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C649EA8-8DF7-4379-B1DA-041476BDF7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6495" y="2721394"/>
            <a:ext cx="3179372" cy="2102221"/>
          </a:xfrm>
          <a:prstGeom prst="rect">
            <a:avLst/>
          </a:prstGeom>
        </p:spPr>
      </p:pic>
      <p:sp>
        <p:nvSpPr>
          <p:cNvPr id="14" name="Rectangle 13">
            <a:extLst>
              <a:ext uri="{FF2B5EF4-FFF2-40B4-BE49-F238E27FC236}">
                <a16:creationId xmlns:a16="http://schemas.microsoft.com/office/drawing/2014/main" id="{4E6F2E8B-2E10-4DCC-AE13-1C0ACE2BD370}"/>
              </a:ext>
            </a:extLst>
          </p:cNvPr>
          <p:cNvSpPr/>
          <p:nvPr/>
        </p:nvSpPr>
        <p:spPr>
          <a:xfrm>
            <a:off x="156495" y="2721393"/>
            <a:ext cx="3149738" cy="117987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31F939-701A-4396-9064-A6DCB85651C3}"/>
              </a:ext>
            </a:extLst>
          </p:cNvPr>
          <p:cNvSpPr/>
          <p:nvPr/>
        </p:nvSpPr>
        <p:spPr>
          <a:xfrm>
            <a:off x="171312" y="4437789"/>
            <a:ext cx="3149738" cy="38582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132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I2C slave address sent by a master matches any of the values in an enabled UCBxI2COAn register, an ACK will be automatically sent and the UCSTTIFG flag is set.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FF26C7C-EAE6-447F-96DD-35D4A4C607D5}"/>
              </a:ext>
            </a:extLst>
          </p:cNvPr>
          <p:cNvSpPr/>
          <p:nvPr/>
        </p:nvSpPr>
        <p:spPr>
          <a:xfrm>
            <a:off x="3483095" y="2073891"/>
            <a:ext cx="1969437" cy="5465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765CB1-D852-4ECC-B030-0CCC3A6EE954}"/>
              </a:ext>
            </a:extLst>
          </p:cNvPr>
          <p:cNvSpPr/>
          <p:nvPr/>
        </p:nvSpPr>
        <p:spPr>
          <a:xfrm>
            <a:off x="4278962" y="892997"/>
            <a:ext cx="1110071" cy="38435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86945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I2C slave address sent by a master matches any of the values in an enabled UCBxI2COAn register, an ACK will be automatically sent and the UCSTTIFG flag is set.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Whether the MCU is supposed to transmit or receive is configured automatically by setting the corresponding UCTXIFG or UCRXIFG flag in the slave.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FF26C7C-EAE6-447F-96DD-35D4A4C607D5}"/>
              </a:ext>
            </a:extLst>
          </p:cNvPr>
          <p:cNvSpPr/>
          <p:nvPr/>
        </p:nvSpPr>
        <p:spPr>
          <a:xfrm>
            <a:off x="3483095" y="2073891"/>
            <a:ext cx="1969437" cy="5465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765CB1-D852-4ECC-B030-0CCC3A6EE954}"/>
              </a:ext>
            </a:extLst>
          </p:cNvPr>
          <p:cNvSpPr/>
          <p:nvPr/>
        </p:nvSpPr>
        <p:spPr>
          <a:xfrm>
            <a:off x="4278962" y="892997"/>
            <a:ext cx="1110071" cy="38435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4144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user needs to read or write to the Tx or Rx buffers within the </a:t>
            </a:r>
            <a:r>
              <a:rPr lang="en-US" sz="1600" dirty="0" err="1">
                <a:solidFill>
                  <a:schemeClr val="accent2"/>
                </a:solidFill>
                <a:latin typeface="Arial" panose="020B0604020202020204" pitchFamily="34" charset="0"/>
                <a:cs typeface="Arial" panose="020B0604020202020204" pitchFamily="34" charset="0"/>
              </a:rPr>
              <a:t>eUSCI_B</a:t>
            </a:r>
            <a:r>
              <a:rPr lang="en-US" sz="1600" dirty="0">
                <a:solidFill>
                  <a:schemeClr val="accent2"/>
                </a:solidFill>
                <a:latin typeface="Arial" panose="020B0604020202020204" pitchFamily="34" charset="0"/>
                <a:cs typeface="Arial" panose="020B0604020202020204" pitchFamily="34" charset="0"/>
              </a:rPr>
              <a:t> service routine depending on the type of data transfer that is being requested.</a:t>
            </a:r>
          </a:p>
        </p:txBody>
      </p:sp>
      <p:sp>
        <p:nvSpPr>
          <p:cNvPr id="27" name="Rectangle 26">
            <a:extLst>
              <a:ext uri="{FF2B5EF4-FFF2-40B4-BE49-F238E27FC236}">
                <a16:creationId xmlns:a16="http://schemas.microsoft.com/office/drawing/2014/main" id="{BFF26C7C-EAE6-447F-96DD-35D4A4C607D5}"/>
              </a:ext>
            </a:extLst>
          </p:cNvPr>
          <p:cNvSpPr/>
          <p:nvPr/>
        </p:nvSpPr>
        <p:spPr>
          <a:xfrm>
            <a:off x="3483095" y="2073891"/>
            <a:ext cx="1969437" cy="5465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765CB1-D852-4ECC-B030-0CCC3A6EE954}"/>
              </a:ext>
            </a:extLst>
          </p:cNvPr>
          <p:cNvSpPr/>
          <p:nvPr/>
        </p:nvSpPr>
        <p:spPr>
          <a:xfrm>
            <a:off x="4278962" y="892997"/>
            <a:ext cx="1110071" cy="38435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5891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For a slave </a:t>
            </a:r>
            <a:r>
              <a:rPr lang="en-US" sz="1600" b="1" dirty="0">
                <a:solidFill>
                  <a:schemeClr val="accent2"/>
                </a:solidFill>
                <a:latin typeface="Arial" panose="020B0604020202020204" pitchFamily="34" charset="0"/>
                <a:cs typeface="Arial" panose="020B0604020202020204" pitchFamily="34" charset="0"/>
              </a:rPr>
              <a:t>transmit</a:t>
            </a:r>
            <a:r>
              <a:rPr lang="en-US" sz="1600" dirty="0">
                <a:solidFill>
                  <a:schemeClr val="accent2"/>
                </a:solidFill>
                <a:latin typeface="Arial" panose="020B0604020202020204" pitchFamily="34" charset="0"/>
                <a:cs typeface="Arial" panose="020B0604020202020204" pitchFamily="34" charset="0"/>
              </a:rPr>
              <a:t>, data is put into the Tx buffer and automatically shifted out.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ACK will trigger another transmit interrupt so that the MCU can send more data.</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master is done receiving data, it will send a NACK followed by the STOP condition to end the message.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FF26C7C-EAE6-447F-96DD-35D4A4C607D5}"/>
              </a:ext>
            </a:extLst>
          </p:cNvPr>
          <p:cNvSpPr/>
          <p:nvPr/>
        </p:nvSpPr>
        <p:spPr>
          <a:xfrm>
            <a:off x="3483095" y="2073891"/>
            <a:ext cx="1969437" cy="5465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765CB1-D852-4ECC-B030-0CCC3A6EE954}"/>
              </a:ext>
            </a:extLst>
          </p:cNvPr>
          <p:cNvSpPr/>
          <p:nvPr/>
        </p:nvSpPr>
        <p:spPr>
          <a:xfrm>
            <a:off x="4278962" y="892997"/>
            <a:ext cx="1110071" cy="38435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4228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5A38B32-C45A-4F2F-8E6C-DB62DB89E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877240"/>
            <a:ext cx="3289276" cy="3964752"/>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14.3.3 I2C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6ECEE32B-4DB4-4190-912B-4487EE80DFC4}"/>
              </a:ext>
            </a:extLst>
          </p:cNvPr>
          <p:cNvSpPr txBox="1">
            <a:spLocks/>
          </p:cNvSpPr>
          <p:nvPr/>
        </p:nvSpPr>
        <p:spPr>
          <a:xfrm>
            <a:off x="190500" y="892997"/>
            <a:ext cx="3238500" cy="30082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For a slave </a:t>
            </a:r>
            <a:r>
              <a:rPr lang="en-US" sz="1600" b="1" dirty="0">
                <a:solidFill>
                  <a:schemeClr val="accent2"/>
                </a:solidFill>
                <a:latin typeface="Arial" panose="020B0604020202020204" pitchFamily="34" charset="0"/>
                <a:cs typeface="Arial" panose="020B0604020202020204" pitchFamily="34" charset="0"/>
              </a:rPr>
              <a:t>receive</a:t>
            </a:r>
            <a:r>
              <a:rPr lang="en-US" sz="1600" dirty="0">
                <a:solidFill>
                  <a:schemeClr val="accent2"/>
                </a:solidFill>
                <a:latin typeface="Arial" panose="020B0604020202020204" pitchFamily="34" charset="0"/>
                <a:cs typeface="Arial" panose="020B0604020202020204" pitchFamily="34" charset="0"/>
              </a:rPr>
              <a:t>, the master will shift data into the Rx shift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complete, the data will be transferred to the Rx buffer and the UCRXIFG is asserted indicating that it’s ready to be transferred </a:t>
            </a:r>
            <a:r>
              <a:rPr lang="en-US" sz="1600" dirty="0" err="1">
                <a:solidFill>
                  <a:schemeClr val="accent2"/>
                </a:solidFill>
                <a:latin typeface="Arial" panose="020B0604020202020204" pitchFamily="34" charset="0"/>
                <a:cs typeface="Arial" panose="020B0604020202020204" pitchFamily="34" charset="0"/>
              </a:rPr>
              <a:t>inot</a:t>
            </a:r>
            <a:r>
              <a:rPr lang="en-US" sz="1600" dirty="0">
                <a:solidFill>
                  <a:schemeClr val="accent2"/>
                </a:solidFill>
                <a:latin typeface="Arial" panose="020B0604020202020204" pitchFamily="34" charset="0"/>
                <a:cs typeface="Arial" panose="020B0604020202020204" pitchFamily="34" charset="0"/>
              </a:rPr>
              <a:t> an internal variable.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will then send an ACK signal back to the master.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FF26C7C-EAE6-447F-96DD-35D4A4C607D5}"/>
              </a:ext>
            </a:extLst>
          </p:cNvPr>
          <p:cNvSpPr/>
          <p:nvPr/>
        </p:nvSpPr>
        <p:spPr>
          <a:xfrm>
            <a:off x="3483095" y="2073891"/>
            <a:ext cx="1969437" cy="54654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3BA786-B96D-4C93-A2DF-5A6E612C83AB}"/>
              </a:ext>
            </a:extLst>
          </p:cNvPr>
          <p:cNvSpPr/>
          <p:nvPr/>
        </p:nvSpPr>
        <p:spPr>
          <a:xfrm>
            <a:off x="3509852" y="3911501"/>
            <a:ext cx="2597781" cy="86990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B8142B-52F1-493D-A1F7-52E0E7B38695}"/>
              </a:ext>
            </a:extLst>
          </p:cNvPr>
          <p:cNvCxnSpPr/>
          <p:nvPr/>
        </p:nvCxnSpPr>
        <p:spPr>
          <a:xfrm>
            <a:off x="3483096" y="3911501"/>
            <a:ext cx="2624537" cy="8245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8DAC81-542B-4A41-AB15-2360236EEF0D}"/>
              </a:ext>
            </a:extLst>
          </p:cNvPr>
          <p:cNvCxnSpPr>
            <a:cxnSpLocks/>
          </p:cNvCxnSpPr>
          <p:nvPr/>
        </p:nvCxnSpPr>
        <p:spPr>
          <a:xfrm flipV="1">
            <a:off x="3483096" y="3911500"/>
            <a:ext cx="2624537" cy="840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765CB1-D852-4ECC-B030-0CCC3A6EE954}"/>
              </a:ext>
            </a:extLst>
          </p:cNvPr>
          <p:cNvSpPr/>
          <p:nvPr/>
        </p:nvSpPr>
        <p:spPr>
          <a:xfrm>
            <a:off x="4278962" y="892997"/>
            <a:ext cx="1110071" cy="384353"/>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5135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Slave Operation on the MSP430FR2355</a:t>
            </a:r>
            <a:endParaRPr lang="en-US" sz="1800" b="1" cap="small" dirty="0">
              <a:solidFill>
                <a:schemeClr val="accent2"/>
              </a:solidFill>
              <a:latin typeface="Arial" panose="020B0604020202020204" pitchFamily="34" charset="0"/>
              <a:cs typeface="Arial" panose="020B0604020202020204" pitchFamily="34" charset="0"/>
            </a:endParaRP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C4D15DCA-4616-4435-B758-92FBF21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2EA4E3-CE4B-4696-9D02-AC80A1798779}"/>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502886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 t="42042" r="46560" b="3642"/>
          <a:stretch/>
        </p:blipFill>
        <p:spPr>
          <a:xfrm>
            <a:off x="1854506" y="2235200"/>
            <a:ext cx="3652834" cy="2499444"/>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But now we have an inverted logic scheme where: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LOW to the NMOS yields a HIGH on the line.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HIGH on the NMOR yields a LOW on the line.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To get back to positive logic, we insert an inverter before the NMOS.</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90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 t="42042" r="46560" b="3642"/>
          <a:stretch/>
        </p:blipFill>
        <p:spPr>
          <a:xfrm>
            <a:off x="1854506" y="2235200"/>
            <a:ext cx="3652834" cy="2499444"/>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But now we have an inverted logic scheme where: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LOW to the NMOS yields a HIGH on the line.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HIGH on the NMOR yields a LOW on the line.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To get back to positive logic, we insert an inverter before the NMOS.</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6A5B1A7-07DE-4E5C-B9B4-2ED85E07F6BB}"/>
              </a:ext>
            </a:extLst>
          </p:cNvPr>
          <p:cNvSpPr/>
          <p:nvPr/>
        </p:nvSpPr>
        <p:spPr>
          <a:xfrm>
            <a:off x="352498" y="3484922"/>
            <a:ext cx="1293616"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0070C0"/>
                </a:solidFill>
              </a:rPr>
              <a:t>LOW (0)</a:t>
            </a:r>
          </a:p>
        </p:txBody>
      </p:sp>
      <p:sp>
        <p:nvSpPr>
          <p:cNvPr id="20" name="Rectangle 19">
            <a:extLst>
              <a:ext uri="{FF2B5EF4-FFF2-40B4-BE49-F238E27FC236}">
                <a16:creationId xmlns:a16="http://schemas.microsoft.com/office/drawing/2014/main" id="{6FCCB107-FB39-429C-B53D-F60D3648DC6D}"/>
              </a:ext>
            </a:extLst>
          </p:cNvPr>
          <p:cNvSpPr/>
          <p:nvPr/>
        </p:nvSpPr>
        <p:spPr>
          <a:xfrm>
            <a:off x="4471762" y="3521117"/>
            <a:ext cx="965985"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B050"/>
                </a:solidFill>
              </a:rPr>
              <a:t>ON</a:t>
            </a:r>
          </a:p>
        </p:txBody>
      </p:sp>
      <p:sp>
        <p:nvSpPr>
          <p:cNvPr id="12" name="Rectangle 11">
            <a:extLst>
              <a:ext uri="{FF2B5EF4-FFF2-40B4-BE49-F238E27FC236}">
                <a16:creationId xmlns:a16="http://schemas.microsoft.com/office/drawing/2014/main" id="{9C25C5A9-4933-4CA5-A955-2ED1976CD319}"/>
              </a:ext>
            </a:extLst>
          </p:cNvPr>
          <p:cNvSpPr/>
          <p:nvPr/>
        </p:nvSpPr>
        <p:spPr>
          <a:xfrm>
            <a:off x="3500546" y="3484922"/>
            <a:ext cx="667455" cy="463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rPr>
              <a:t>HIGH</a:t>
            </a:r>
          </a:p>
        </p:txBody>
      </p:sp>
      <p:sp>
        <p:nvSpPr>
          <p:cNvPr id="13" name="Rectangle 12">
            <a:extLst>
              <a:ext uri="{FF2B5EF4-FFF2-40B4-BE49-F238E27FC236}">
                <a16:creationId xmlns:a16="http://schemas.microsoft.com/office/drawing/2014/main" id="{78E30090-B915-48A4-AF59-F2623581849E}"/>
              </a:ext>
            </a:extLst>
          </p:cNvPr>
          <p:cNvSpPr/>
          <p:nvPr/>
        </p:nvSpPr>
        <p:spPr>
          <a:xfrm>
            <a:off x="5310733" y="2751666"/>
            <a:ext cx="1293616"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0070C0"/>
                </a:solidFill>
              </a:rPr>
              <a:t>LOW (0)</a:t>
            </a:r>
          </a:p>
        </p:txBody>
      </p:sp>
    </p:spTree>
    <p:extLst>
      <p:ext uri="{BB962C8B-B14F-4D97-AF65-F5344CB8AC3E}">
        <p14:creationId xmlns:p14="http://schemas.microsoft.com/office/powerpoint/2010/main" val="263951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Inter-Integrated Circuit (I2C) </a:t>
            </a:r>
            <a:r>
              <a:rPr lang="en-US" sz="1600" dirty="0">
                <a:solidFill>
                  <a:schemeClr val="accent2"/>
                </a:solidFill>
                <a:latin typeface="Arial" panose="020B0604020202020204" pitchFamily="34" charset="0"/>
                <a:cs typeface="Arial" panose="020B0604020202020204" pitchFamily="34" charset="0"/>
              </a:rPr>
              <a:t>standard is a serial interface implement with a two-wire link that can support multiple masters and multiple slaves.</a:t>
            </a:r>
          </a:p>
        </p:txBody>
      </p:sp>
      <p:pic>
        <p:nvPicPr>
          <p:cNvPr id="18" name="Picture 17">
            <a:extLst>
              <a:ext uri="{FF2B5EF4-FFF2-40B4-BE49-F238E27FC236}">
                <a16:creationId xmlns:a16="http://schemas.microsoft.com/office/drawing/2014/main" id="{65198FE6-D9C8-43B2-9809-79508DC71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20433" y="1781093"/>
            <a:ext cx="3989857" cy="2933020"/>
          </a:xfrm>
          <a:prstGeom prst="rect">
            <a:avLst/>
          </a:prstGeom>
        </p:spPr>
      </p:pic>
    </p:spTree>
    <p:extLst>
      <p:ext uri="{BB962C8B-B14F-4D97-AF65-F5344CB8AC3E}">
        <p14:creationId xmlns:p14="http://schemas.microsoft.com/office/powerpoint/2010/main" val="2976683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descr="A screenshot of a cell phone&#10;&#10;Description automatically generated">
            <a:extLst>
              <a:ext uri="{FF2B5EF4-FFF2-40B4-BE49-F238E27FC236}">
                <a16:creationId xmlns:a16="http://schemas.microsoft.com/office/drawing/2014/main" id="{C9AB0920-1011-42AF-A872-7571A3C1B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 t="42042" r="46560" b="3642"/>
          <a:stretch/>
        </p:blipFill>
        <p:spPr>
          <a:xfrm>
            <a:off x="1854506" y="2235200"/>
            <a:ext cx="3652834" cy="2499444"/>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Consider the Open-Drain Output Stage: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But now we have an inverted logic scheme where: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LOW to the NMOS yields a HIGH on the line.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 Driving a HIGH on the NMOR yields a LOW on the line.</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To get back to positive logic, we insert an inverter before the NMOS.</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6A5B1A7-07DE-4E5C-B9B4-2ED85E07F6BB}"/>
              </a:ext>
            </a:extLst>
          </p:cNvPr>
          <p:cNvSpPr/>
          <p:nvPr/>
        </p:nvSpPr>
        <p:spPr>
          <a:xfrm>
            <a:off x="352498" y="3484922"/>
            <a:ext cx="1293616"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FF0000"/>
                </a:solidFill>
              </a:rPr>
              <a:t>HIGH (1)</a:t>
            </a:r>
          </a:p>
        </p:txBody>
      </p:sp>
      <p:sp>
        <p:nvSpPr>
          <p:cNvPr id="20" name="Rectangle 19">
            <a:extLst>
              <a:ext uri="{FF2B5EF4-FFF2-40B4-BE49-F238E27FC236}">
                <a16:creationId xmlns:a16="http://schemas.microsoft.com/office/drawing/2014/main" id="{6FCCB107-FB39-429C-B53D-F60D3648DC6D}"/>
              </a:ext>
            </a:extLst>
          </p:cNvPr>
          <p:cNvSpPr/>
          <p:nvPr/>
        </p:nvSpPr>
        <p:spPr>
          <a:xfrm>
            <a:off x="4471762" y="3521117"/>
            <a:ext cx="965985"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OFF</a:t>
            </a:r>
          </a:p>
        </p:txBody>
      </p:sp>
      <p:sp>
        <p:nvSpPr>
          <p:cNvPr id="12" name="Rectangle 11">
            <a:extLst>
              <a:ext uri="{FF2B5EF4-FFF2-40B4-BE49-F238E27FC236}">
                <a16:creationId xmlns:a16="http://schemas.microsoft.com/office/drawing/2014/main" id="{9C25C5A9-4933-4CA5-A955-2ED1976CD319}"/>
              </a:ext>
            </a:extLst>
          </p:cNvPr>
          <p:cNvSpPr/>
          <p:nvPr/>
        </p:nvSpPr>
        <p:spPr>
          <a:xfrm>
            <a:off x="3500546" y="3484922"/>
            <a:ext cx="667455" cy="463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LOW</a:t>
            </a:r>
          </a:p>
        </p:txBody>
      </p:sp>
      <p:sp>
        <p:nvSpPr>
          <p:cNvPr id="13" name="Rectangle 12">
            <a:extLst>
              <a:ext uri="{FF2B5EF4-FFF2-40B4-BE49-F238E27FC236}">
                <a16:creationId xmlns:a16="http://schemas.microsoft.com/office/drawing/2014/main" id="{78E30090-B915-48A4-AF59-F2623581849E}"/>
              </a:ext>
            </a:extLst>
          </p:cNvPr>
          <p:cNvSpPr/>
          <p:nvPr/>
        </p:nvSpPr>
        <p:spPr>
          <a:xfrm>
            <a:off x="5310733" y="2751666"/>
            <a:ext cx="1293616"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FF0000"/>
                </a:solidFill>
              </a:rPr>
              <a:t>HIGH (1)</a:t>
            </a:r>
          </a:p>
        </p:txBody>
      </p:sp>
    </p:spTree>
    <p:extLst>
      <p:ext uri="{BB962C8B-B14F-4D97-AF65-F5344CB8AC3E}">
        <p14:creationId xmlns:p14="http://schemas.microsoft.com/office/powerpoint/2010/main" val="372630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88D8AC48-E6CD-4CB9-BAC3-F147B9C309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98939" y="2034216"/>
            <a:ext cx="3705433" cy="2723935"/>
          </a:xfrm>
          <a:prstGeom prst="rect">
            <a:avLst/>
          </a:prstGeom>
        </p:spPr>
      </p:pic>
      <p:sp>
        <p:nvSpPr>
          <p:cNvPr id="10" name="Rectangle 9">
            <a:extLst>
              <a:ext uri="{FF2B5EF4-FFF2-40B4-BE49-F238E27FC236}">
                <a16:creationId xmlns:a16="http://schemas.microsoft.com/office/drawing/2014/main" id="{2FADAC45-2DDA-4CCD-868E-85B2B4902EB1}"/>
              </a:ext>
            </a:extLst>
          </p:cNvPr>
          <p:cNvSpPr/>
          <p:nvPr/>
        </p:nvSpPr>
        <p:spPr>
          <a:xfrm>
            <a:off x="3382439" y="2192867"/>
            <a:ext cx="438367" cy="6414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0446D-A680-41B9-A9F1-EE2E37A1CEDD}"/>
              </a:ext>
            </a:extLst>
          </p:cNvPr>
          <p:cNvSpPr/>
          <p:nvPr/>
        </p:nvSpPr>
        <p:spPr>
          <a:xfrm>
            <a:off x="2103972" y="3396183"/>
            <a:ext cx="438367" cy="6414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7FDF6243-B3E0-4312-A77D-15EAF5E9575D}"/>
              </a:ext>
            </a:extLst>
          </p:cNvPr>
          <p:cNvSpPr txBox="1">
            <a:spLocks/>
          </p:cNvSpPr>
          <p:nvPr/>
        </p:nvSpPr>
        <p:spPr>
          <a:xfrm>
            <a:off x="143093" y="895155"/>
            <a:ext cx="671490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An I2C bus </a:t>
            </a:r>
            <a:r>
              <a:rPr lang="en-US" sz="1400" b="1" dirty="0">
                <a:solidFill>
                  <a:schemeClr val="accent2"/>
                </a:solidFill>
                <a:latin typeface="Arial" panose="020B0604020202020204" pitchFamily="34" charset="0"/>
                <a:cs typeface="Arial" panose="020B0604020202020204" pitchFamily="34" charset="0"/>
              </a:rPr>
              <a:t>ALWAYS</a:t>
            </a:r>
            <a:r>
              <a:rPr lang="en-US" sz="1400" dirty="0">
                <a:solidFill>
                  <a:schemeClr val="accent2"/>
                </a:solidFill>
                <a:latin typeface="Arial" panose="020B0604020202020204" pitchFamily="34" charset="0"/>
                <a:cs typeface="Arial" panose="020B0604020202020204" pitchFamily="34" charset="0"/>
              </a:rPr>
              <a:t> needs external pull-up resistors on each of its lines.</a:t>
            </a: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These can’t be implemented on the MCU because the resistor function is only available when the port is configured as an INPUT. </a:t>
            </a: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Since I2C is bidirectional, we never know wither the pin will be an input or output.</a:t>
            </a:r>
          </a:p>
        </p:txBody>
      </p:sp>
    </p:spTree>
    <p:extLst>
      <p:ext uri="{BB962C8B-B14F-4D97-AF65-F5344CB8AC3E}">
        <p14:creationId xmlns:p14="http://schemas.microsoft.com/office/powerpoint/2010/main" val="392712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What is it and Why the Pull-up Resistors?</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5F182E-3782-457A-9391-8DBBD7A91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1D0AC7-47F0-4A51-BA29-E8E3F85DF03D}"/>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68010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Basic Packet Structure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3791835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8" r="2612" b="74836"/>
          <a:stretch/>
        </p:blipFill>
        <p:spPr>
          <a:xfrm>
            <a:off x="2125134" y="870229"/>
            <a:ext cx="4648200" cy="1212571"/>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Master</a:t>
            </a:r>
            <a:r>
              <a:rPr lang="en-US" sz="1600" dirty="0">
                <a:solidFill>
                  <a:schemeClr val="accent2"/>
                </a:solidFill>
                <a:latin typeface="Arial" panose="020B0604020202020204" pitchFamily="34" charset="0"/>
                <a:cs typeface="Arial" panose="020B0604020202020204" pitchFamily="34" charset="0"/>
              </a:rPr>
              <a:t> – the device that initiates communication and controls the clock.</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Multiple masters are also supported on an I2C bus.</a:t>
            </a:r>
          </a:p>
        </p:txBody>
      </p:sp>
    </p:spTree>
    <p:extLst>
      <p:ext uri="{BB962C8B-B14F-4D97-AF65-F5344CB8AC3E}">
        <p14:creationId xmlns:p14="http://schemas.microsoft.com/office/powerpoint/2010/main" val="166846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8" r="2612" b="74836"/>
          <a:stretch/>
        </p:blipFill>
        <p:spPr>
          <a:xfrm>
            <a:off x="2125134" y="870229"/>
            <a:ext cx="4648200" cy="1212571"/>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5019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Slave</a:t>
            </a:r>
            <a:r>
              <a:rPr lang="en-US" sz="1600" dirty="0">
                <a:solidFill>
                  <a:schemeClr val="accent2"/>
                </a:solidFill>
                <a:latin typeface="Arial" panose="020B0604020202020204" pitchFamily="34" charset="0"/>
                <a:cs typeface="Arial" panose="020B0604020202020204" pitchFamily="34" charset="0"/>
              </a:rPr>
              <a:t> – a device on the bus that is read or written to, but does not initiate transmission or provide a clock.</a:t>
            </a:r>
          </a:p>
          <a:p>
            <a:pPr marL="228600" indent="-228600" algn="l">
              <a:buFont typeface="Arial" panose="020B0604020202020204" pitchFamily="34" charset="0"/>
              <a:buChar char="•"/>
            </a:pPr>
            <a:endParaRPr lang="en-US" sz="5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Slave address</a:t>
            </a:r>
            <a:r>
              <a:rPr lang="en-US" sz="1600" dirty="0">
                <a:solidFill>
                  <a:schemeClr val="accent2"/>
                </a:solidFill>
                <a:latin typeface="Arial" panose="020B0604020202020204" pitchFamily="34" charset="0"/>
                <a:cs typeface="Arial" panose="020B0604020202020204" pitchFamily="34" charset="0"/>
              </a:rPr>
              <a:t> – a unique and </a:t>
            </a:r>
            <a:r>
              <a:rPr lang="en-US" sz="1600" u="sng" dirty="0">
                <a:solidFill>
                  <a:schemeClr val="accent2"/>
                </a:solidFill>
                <a:latin typeface="Arial" panose="020B0604020202020204" pitchFamily="34" charset="0"/>
                <a:cs typeface="Arial" panose="020B0604020202020204" pitchFamily="34" charset="0"/>
              </a:rPr>
              <a:t>predetermined</a:t>
            </a:r>
            <a:r>
              <a:rPr lang="en-US" sz="1600" dirty="0">
                <a:solidFill>
                  <a:schemeClr val="accent2"/>
                </a:solidFill>
                <a:latin typeface="Arial" panose="020B0604020202020204" pitchFamily="34" charset="0"/>
                <a:cs typeface="Arial" panose="020B0604020202020204" pitchFamily="34" charset="0"/>
              </a:rPr>
              <a:t> address for each slave on the bus.</a:t>
            </a:r>
          </a:p>
          <a:p>
            <a:pPr marL="228600" indent="-228600" algn="l">
              <a:buFont typeface="Arial" panose="020B0604020202020204" pitchFamily="34" charset="0"/>
              <a:buChar char="•"/>
            </a:pPr>
            <a:endParaRPr lang="en-US" sz="5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address is used by the master to indicate which slave it wants to communicate with.</a:t>
            </a:r>
          </a:p>
        </p:txBody>
      </p:sp>
    </p:spTree>
    <p:extLst>
      <p:ext uri="{BB962C8B-B14F-4D97-AF65-F5344CB8AC3E}">
        <p14:creationId xmlns:p14="http://schemas.microsoft.com/office/powerpoint/2010/main" val="9866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45607"/>
          <a:stretch/>
        </p:blipFill>
        <p:spPr>
          <a:xfrm>
            <a:off x="2125134" y="870230"/>
            <a:ext cx="4648200" cy="2783138"/>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Idle</a:t>
            </a:r>
            <a:r>
              <a:rPr lang="en-US" sz="1600" dirty="0">
                <a:solidFill>
                  <a:schemeClr val="accent2"/>
                </a:solidFill>
                <a:latin typeface="Arial" panose="020B0604020202020204" pitchFamily="34" charset="0"/>
                <a:cs typeface="Arial" panose="020B0604020202020204" pitchFamily="34" charset="0"/>
              </a:rPr>
              <a:t> – when both SDA and SCL are held high by the pull-up resistors and no I2C device is attempting to communicate.</a:t>
            </a:r>
          </a:p>
          <a:p>
            <a:pPr marL="228600" indent="-228600" algn="l">
              <a:buFont typeface="Arial" panose="020B0604020202020204" pitchFamily="34" charset="0"/>
              <a:buChar char="•"/>
            </a:pPr>
            <a:endParaRPr lang="en-US" sz="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Busy</a:t>
            </a:r>
            <a:r>
              <a:rPr lang="en-US" sz="1600" dirty="0">
                <a:solidFill>
                  <a:schemeClr val="accent2"/>
                </a:solidFill>
                <a:latin typeface="Arial" panose="020B0604020202020204" pitchFamily="34" charset="0"/>
                <a:cs typeface="Arial" panose="020B0604020202020204" pitchFamily="34" charset="0"/>
              </a:rPr>
              <a:t> – when devices are driving the bus.</a:t>
            </a:r>
          </a:p>
          <a:p>
            <a:pPr marL="228600" indent="-228600" algn="l">
              <a:buFont typeface="Arial" panose="020B0604020202020204" pitchFamily="34" charset="0"/>
              <a:buChar char="•"/>
            </a:pPr>
            <a:endParaRPr lang="en-US" sz="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Messages</a:t>
            </a:r>
            <a:r>
              <a:rPr lang="en-US" sz="1600" dirty="0">
                <a:solidFill>
                  <a:schemeClr val="accent2"/>
                </a:solidFill>
                <a:latin typeface="Arial" panose="020B0604020202020204" pitchFamily="34" charset="0"/>
                <a:cs typeface="Arial" panose="020B0604020202020204" pitchFamily="34" charset="0"/>
              </a:rPr>
              <a:t> – how I2C information is transferred.</a:t>
            </a:r>
          </a:p>
        </p:txBody>
      </p:sp>
      <p:sp>
        <p:nvSpPr>
          <p:cNvPr id="9" name="Rectangle 8">
            <a:extLst>
              <a:ext uri="{FF2B5EF4-FFF2-40B4-BE49-F238E27FC236}">
                <a16:creationId xmlns:a16="http://schemas.microsoft.com/office/drawing/2014/main" id="{15661A99-40DA-4A5C-B9F9-CEEA33DC6578}"/>
              </a:ext>
            </a:extLst>
          </p:cNvPr>
          <p:cNvSpPr/>
          <p:nvPr/>
        </p:nvSpPr>
        <p:spPr>
          <a:xfrm>
            <a:off x="2171700" y="2097378"/>
            <a:ext cx="4601634" cy="844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0" name="Rectangle 9">
            <a:extLst>
              <a:ext uri="{FF2B5EF4-FFF2-40B4-BE49-F238E27FC236}">
                <a16:creationId xmlns:a16="http://schemas.microsoft.com/office/drawing/2014/main" id="{1143380E-B52E-403A-8782-304FDD1B331B}"/>
              </a:ext>
            </a:extLst>
          </p:cNvPr>
          <p:cNvSpPr/>
          <p:nvPr/>
        </p:nvSpPr>
        <p:spPr>
          <a:xfrm>
            <a:off x="2561716" y="2816492"/>
            <a:ext cx="4211618"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120960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45607"/>
          <a:stretch/>
        </p:blipFill>
        <p:spPr>
          <a:xfrm>
            <a:off x="2125134" y="870230"/>
            <a:ext cx="4648200" cy="2783138"/>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master initiates a new message by generating a START (S) condition by pulling SDA LOW while SCL is still HIGH.</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As soon as the START condition is generated, the SCL will be pulled LOW and start pulsing to provide the clock for the message.</a:t>
            </a:r>
          </a:p>
        </p:txBody>
      </p:sp>
      <p:sp>
        <p:nvSpPr>
          <p:cNvPr id="9" name="Rectangle 8">
            <a:extLst>
              <a:ext uri="{FF2B5EF4-FFF2-40B4-BE49-F238E27FC236}">
                <a16:creationId xmlns:a16="http://schemas.microsoft.com/office/drawing/2014/main" id="{15661A99-40DA-4A5C-B9F9-CEEA33DC6578}"/>
              </a:ext>
            </a:extLst>
          </p:cNvPr>
          <p:cNvSpPr/>
          <p:nvPr/>
        </p:nvSpPr>
        <p:spPr>
          <a:xfrm>
            <a:off x="4215864" y="2097378"/>
            <a:ext cx="2557469" cy="844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0" name="Rectangle 9">
            <a:extLst>
              <a:ext uri="{FF2B5EF4-FFF2-40B4-BE49-F238E27FC236}">
                <a16:creationId xmlns:a16="http://schemas.microsoft.com/office/drawing/2014/main" id="{1143380E-B52E-403A-8782-304FDD1B331B}"/>
              </a:ext>
            </a:extLst>
          </p:cNvPr>
          <p:cNvSpPr/>
          <p:nvPr/>
        </p:nvSpPr>
        <p:spPr>
          <a:xfrm>
            <a:off x="2954956" y="2816492"/>
            <a:ext cx="3818378"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610498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45607"/>
          <a:stretch/>
        </p:blipFill>
        <p:spPr>
          <a:xfrm>
            <a:off x="2125134" y="870230"/>
            <a:ext cx="4648200" cy="2783138"/>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is responsible for pulsing the clock.</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5661A99-40DA-4A5C-B9F9-CEEA33DC6578}"/>
              </a:ext>
            </a:extLst>
          </p:cNvPr>
          <p:cNvSpPr/>
          <p:nvPr/>
        </p:nvSpPr>
        <p:spPr>
          <a:xfrm>
            <a:off x="4215864" y="2097378"/>
            <a:ext cx="2557469" cy="844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0" name="Rectangle 9">
            <a:extLst>
              <a:ext uri="{FF2B5EF4-FFF2-40B4-BE49-F238E27FC236}">
                <a16:creationId xmlns:a16="http://schemas.microsoft.com/office/drawing/2014/main" id="{1143380E-B52E-403A-8782-304FDD1B331B}"/>
              </a:ext>
            </a:extLst>
          </p:cNvPr>
          <p:cNvSpPr/>
          <p:nvPr/>
        </p:nvSpPr>
        <p:spPr>
          <a:xfrm>
            <a:off x="2954956" y="2816492"/>
            <a:ext cx="3818378"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108389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45607"/>
          <a:stretch/>
        </p:blipFill>
        <p:spPr>
          <a:xfrm>
            <a:off x="2125134" y="870230"/>
            <a:ext cx="4648200" cy="2783138"/>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clock pulse within the I2C message is numbered by </a:t>
            </a:r>
            <a:r>
              <a:rPr lang="en-US" sz="1600" b="1" dirty="0">
                <a:solidFill>
                  <a:schemeClr val="accent2"/>
                </a:solidFill>
                <a:latin typeface="Arial" panose="020B0604020202020204" pitchFamily="34" charset="0"/>
                <a:cs typeface="Arial" panose="020B0604020202020204" pitchFamily="34" charset="0"/>
              </a:rPr>
              <a:t>periods</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9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Both the master and the slaves count the number of periods that have occurred since the message started in order to know when certain frames and signals should be present.</a:t>
            </a:r>
          </a:p>
        </p:txBody>
      </p:sp>
      <p:sp>
        <p:nvSpPr>
          <p:cNvPr id="9" name="Rectangle 8">
            <a:extLst>
              <a:ext uri="{FF2B5EF4-FFF2-40B4-BE49-F238E27FC236}">
                <a16:creationId xmlns:a16="http://schemas.microsoft.com/office/drawing/2014/main" id="{15661A99-40DA-4A5C-B9F9-CEEA33DC6578}"/>
              </a:ext>
            </a:extLst>
          </p:cNvPr>
          <p:cNvSpPr/>
          <p:nvPr/>
        </p:nvSpPr>
        <p:spPr>
          <a:xfrm>
            <a:off x="4215864" y="2097378"/>
            <a:ext cx="2557469" cy="844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0" name="Rectangle 9">
            <a:extLst>
              <a:ext uri="{FF2B5EF4-FFF2-40B4-BE49-F238E27FC236}">
                <a16:creationId xmlns:a16="http://schemas.microsoft.com/office/drawing/2014/main" id="{1143380E-B52E-403A-8782-304FDD1B331B}"/>
              </a:ext>
            </a:extLst>
          </p:cNvPr>
          <p:cNvSpPr/>
          <p:nvPr/>
        </p:nvSpPr>
        <p:spPr>
          <a:xfrm>
            <a:off x="3224462" y="2816492"/>
            <a:ext cx="3548871"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128425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Inter-Integrated Circuit (I2C) </a:t>
            </a:r>
            <a:r>
              <a:rPr lang="en-US" sz="1600" dirty="0">
                <a:solidFill>
                  <a:schemeClr val="accent2"/>
                </a:solidFill>
                <a:latin typeface="Arial" panose="020B0604020202020204" pitchFamily="34" charset="0"/>
                <a:cs typeface="Arial" panose="020B0604020202020204" pitchFamily="34" charset="0"/>
              </a:rPr>
              <a:t>standard is a serial interface implement with a two-wire link that can support multiple masters and multiple slaves.</a:t>
            </a:r>
          </a:p>
        </p:txBody>
      </p:sp>
      <p:pic>
        <p:nvPicPr>
          <p:cNvPr id="18" name="Picture 17">
            <a:extLst>
              <a:ext uri="{FF2B5EF4-FFF2-40B4-BE49-F238E27FC236}">
                <a16:creationId xmlns:a16="http://schemas.microsoft.com/office/drawing/2014/main" id="{65198FE6-D9C8-43B2-9809-79508DC71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20433" y="1781093"/>
            <a:ext cx="3989857" cy="2933020"/>
          </a:xfrm>
          <a:prstGeom prst="rect">
            <a:avLst/>
          </a:prstGeom>
        </p:spPr>
      </p:pic>
      <p:sp>
        <p:nvSpPr>
          <p:cNvPr id="9" name="Speech Bubble: Rectangle 8">
            <a:extLst>
              <a:ext uri="{FF2B5EF4-FFF2-40B4-BE49-F238E27FC236}">
                <a16:creationId xmlns:a16="http://schemas.microsoft.com/office/drawing/2014/main" id="{919150E2-5A14-4188-B709-A3A443D46768}"/>
              </a:ext>
            </a:extLst>
          </p:cNvPr>
          <p:cNvSpPr/>
          <p:nvPr/>
        </p:nvSpPr>
        <p:spPr>
          <a:xfrm>
            <a:off x="485133" y="1751597"/>
            <a:ext cx="1978667" cy="904779"/>
          </a:xfrm>
          <a:prstGeom prst="wedgeRectCallout">
            <a:avLst>
              <a:gd name="adj1" fmla="val 76227"/>
              <a:gd name="adj2" fmla="val 4984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Providing a clock allows higher data rates over UART.</a:t>
            </a:r>
          </a:p>
        </p:txBody>
      </p:sp>
    </p:spTree>
    <p:extLst>
      <p:ext uri="{BB962C8B-B14F-4D97-AF65-F5344CB8AC3E}">
        <p14:creationId xmlns:p14="http://schemas.microsoft.com/office/powerpoint/2010/main" val="1770517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C3D5C906-3FFA-4947-AAB6-96DFF32F6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4729"/>
          <a:stretch/>
        </p:blipFill>
        <p:spPr>
          <a:xfrm>
            <a:off x="2125134" y="870229"/>
            <a:ext cx="4648200" cy="3904971"/>
          </a:xfrm>
          <a:prstGeom prst="rect">
            <a:avLst/>
          </a:prstGeom>
        </p:spPr>
      </p:pic>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After the master generates the START condition, it first sends the slave address that it wishes to communicate with.</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I2C slave addresses can either be 7-bit (default) or 10-bit.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5661A99-40DA-4A5C-B9F9-CEEA33DC6578}"/>
              </a:ext>
            </a:extLst>
          </p:cNvPr>
          <p:cNvSpPr/>
          <p:nvPr/>
        </p:nvSpPr>
        <p:spPr>
          <a:xfrm>
            <a:off x="4215864" y="2097378"/>
            <a:ext cx="2557469" cy="844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0" name="Rectangle 9">
            <a:extLst>
              <a:ext uri="{FF2B5EF4-FFF2-40B4-BE49-F238E27FC236}">
                <a16:creationId xmlns:a16="http://schemas.microsoft.com/office/drawing/2014/main" id="{1143380E-B52E-403A-8782-304FDD1B331B}"/>
              </a:ext>
            </a:extLst>
          </p:cNvPr>
          <p:cNvSpPr/>
          <p:nvPr/>
        </p:nvSpPr>
        <p:spPr>
          <a:xfrm>
            <a:off x="4270376" y="2816492"/>
            <a:ext cx="2502958"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2" name="Rectangle 11">
            <a:extLst>
              <a:ext uri="{FF2B5EF4-FFF2-40B4-BE49-F238E27FC236}">
                <a16:creationId xmlns:a16="http://schemas.microsoft.com/office/drawing/2014/main" id="{DC65B66F-A8B6-473A-AD5F-1C767050E036}"/>
              </a:ext>
            </a:extLst>
          </p:cNvPr>
          <p:cNvSpPr/>
          <p:nvPr/>
        </p:nvSpPr>
        <p:spPr>
          <a:xfrm>
            <a:off x="3532887" y="3666996"/>
            <a:ext cx="3325113" cy="1178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4100069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address is followed by the read/write signal indicating which type of transaction is being requested in the message.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START condition, slave address, and read/write signal constitute periods 1 → 8.</a:t>
            </a: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BC160FE7-3064-4C97-B4E9-FB7700803B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4729"/>
          <a:stretch/>
        </p:blipFill>
        <p:spPr>
          <a:xfrm>
            <a:off x="2125134" y="870229"/>
            <a:ext cx="4648200" cy="3904971"/>
          </a:xfrm>
          <a:prstGeom prst="rect">
            <a:avLst/>
          </a:prstGeom>
        </p:spPr>
      </p:pic>
      <p:sp>
        <p:nvSpPr>
          <p:cNvPr id="13" name="Rectangle 12">
            <a:extLst>
              <a:ext uri="{FF2B5EF4-FFF2-40B4-BE49-F238E27FC236}">
                <a16:creationId xmlns:a16="http://schemas.microsoft.com/office/drawing/2014/main" id="{36DAFAB5-927A-4698-8A96-28A8D663DEFC}"/>
              </a:ext>
            </a:extLst>
          </p:cNvPr>
          <p:cNvSpPr/>
          <p:nvPr/>
        </p:nvSpPr>
        <p:spPr>
          <a:xfrm>
            <a:off x="4215864" y="2097379"/>
            <a:ext cx="2557469" cy="74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4" name="Rectangle 13">
            <a:extLst>
              <a:ext uri="{FF2B5EF4-FFF2-40B4-BE49-F238E27FC236}">
                <a16:creationId xmlns:a16="http://schemas.microsoft.com/office/drawing/2014/main" id="{BBD846F4-0E26-46F0-8C65-B0AACF6BBEBB}"/>
              </a:ext>
            </a:extLst>
          </p:cNvPr>
          <p:cNvSpPr/>
          <p:nvPr/>
        </p:nvSpPr>
        <p:spPr>
          <a:xfrm>
            <a:off x="4470400" y="2816492"/>
            <a:ext cx="2302934"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5" name="Rectangle 14">
            <a:extLst>
              <a:ext uri="{FF2B5EF4-FFF2-40B4-BE49-F238E27FC236}">
                <a16:creationId xmlns:a16="http://schemas.microsoft.com/office/drawing/2014/main" id="{536F3943-1FCD-4E0B-96F3-DF9B49F1B245}"/>
              </a:ext>
            </a:extLst>
          </p:cNvPr>
          <p:cNvSpPr/>
          <p:nvPr/>
        </p:nvSpPr>
        <p:spPr>
          <a:xfrm>
            <a:off x="4470400" y="3666996"/>
            <a:ext cx="2387600" cy="1178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387269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171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Period 9 of the message is reserved for the slave acknowledge (ACK) or no-acknowledge (NACK) signal.</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After the slave address and read/write signal are sent by the master, each slave on the bus checks whether it is being addressed.</a:t>
            </a: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39A0F914-C144-4E0D-BD13-847064D652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4729"/>
          <a:stretch/>
        </p:blipFill>
        <p:spPr>
          <a:xfrm>
            <a:off x="2125134" y="870229"/>
            <a:ext cx="4648200" cy="3904971"/>
          </a:xfrm>
          <a:prstGeom prst="rect">
            <a:avLst/>
          </a:prstGeom>
        </p:spPr>
      </p:pic>
      <p:sp>
        <p:nvSpPr>
          <p:cNvPr id="17" name="Rectangle 16">
            <a:extLst>
              <a:ext uri="{FF2B5EF4-FFF2-40B4-BE49-F238E27FC236}">
                <a16:creationId xmlns:a16="http://schemas.microsoft.com/office/drawing/2014/main" id="{896DDB90-4D75-4F6B-B18B-4DA6B2FE0588}"/>
              </a:ext>
            </a:extLst>
          </p:cNvPr>
          <p:cNvSpPr/>
          <p:nvPr/>
        </p:nvSpPr>
        <p:spPr>
          <a:xfrm>
            <a:off x="4215864" y="2097379"/>
            <a:ext cx="2557469" cy="74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8" name="Rectangle 17">
            <a:extLst>
              <a:ext uri="{FF2B5EF4-FFF2-40B4-BE49-F238E27FC236}">
                <a16:creationId xmlns:a16="http://schemas.microsoft.com/office/drawing/2014/main" id="{AF929DCB-E5AF-4F24-A45D-6543FA9F6C42}"/>
              </a:ext>
            </a:extLst>
          </p:cNvPr>
          <p:cNvSpPr/>
          <p:nvPr/>
        </p:nvSpPr>
        <p:spPr>
          <a:xfrm>
            <a:off x="4686302" y="2816492"/>
            <a:ext cx="2087032"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9" name="Rectangle 18">
            <a:extLst>
              <a:ext uri="{FF2B5EF4-FFF2-40B4-BE49-F238E27FC236}">
                <a16:creationId xmlns:a16="http://schemas.microsoft.com/office/drawing/2014/main" id="{6C89C487-A363-4FC1-BBAD-EE985F382F0A}"/>
              </a:ext>
            </a:extLst>
          </p:cNvPr>
          <p:cNvSpPr/>
          <p:nvPr/>
        </p:nvSpPr>
        <p:spPr>
          <a:xfrm>
            <a:off x="5469924" y="3666996"/>
            <a:ext cx="1388076" cy="1178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518719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27156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a slave exists with the specified slave address, it will send an </a:t>
            </a:r>
            <a:r>
              <a:rPr lang="en-US" sz="1600" b="1" dirty="0">
                <a:solidFill>
                  <a:schemeClr val="accent2"/>
                </a:solidFill>
                <a:latin typeface="Arial" panose="020B0604020202020204" pitchFamily="34" charset="0"/>
                <a:cs typeface="Arial" panose="020B0604020202020204" pitchFamily="34" charset="0"/>
              </a:rPr>
              <a:t>ACK</a:t>
            </a:r>
            <a:r>
              <a:rPr lang="en-US" sz="1600" dirty="0">
                <a:solidFill>
                  <a:schemeClr val="accent2"/>
                </a:solidFill>
                <a:latin typeface="Arial" panose="020B0604020202020204" pitchFamily="34" charset="0"/>
                <a:cs typeface="Arial" panose="020B0604020202020204" pitchFamily="34" charset="0"/>
              </a:rPr>
              <a:t> signal back to the master by pulling SDA LOW.</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no device exists with the specified slave address, no device will pull down SDA.  This will result in period 9 remaining HIGH and will be interpreted as a </a:t>
            </a:r>
            <a:r>
              <a:rPr lang="en-US" sz="1600" b="1" dirty="0">
                <a:solidFill>
                  <a:schemeClr val="accent2"/>
                </a:solidFill>
                <a:latin typeface="Arial" panose="020B0604020202020204" pitchFamily="34" charset="0"/>
                <a:cs typeface="Arial" panose="020B0604020202020204" pitchFamily="34" charset="0"/>
              </a:rPr>
              <a:t>NACK</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B641D495-5169-4FD1-B6BC-5DC8620C52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4729"/>
          <a:stretch/>
        </p:blipFill>
        <p:spPr>
          <a:xfrm>
            <a:off x="2125134" y="870229"/>
            <a:ext cx="4648200" cy="3904971"/>
          </a:xfrm>
          <a:prstGeom prst="rect">
            <a:avLst/>
          </a:prstGeom>
        </p:spPr>
      </p:pic>
      <p:sp>
        <p:nvSpPr>
          <p:cNvPr id="13" name="Rectangle 12">
            <a:extLst>
              <a:ext uri="{FF2B5EF4-FFF2-40B4-BE49-F238E27FC236}">
                <a16:creationId xmlns:a16="http://schemas.microsoft.com/office/drawing/2014/main" id="{18A3953D-8959-48B0-9ADD-521BD3784ACE}"/>
              </a:ext>
            </a:extLst>
          </p:cNvPr>
          <p:cNvSpPr/>
          <p:nvPr/>
        </p:nvSpPr>
        <p:spPr>
          <a:xfrm>
            <a:off x="4215864" y="2097379"/>
            <a:ext cx="2557469" cy="74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4" name="Rectangle 13">
            <a:extLst>
              <a:ext uri="{FF2B5EF4-FFF2-40B4-BE49-F238E27FC236}">
                <a16:creationId xmlns:a16="http://schemas.microsoft.com/office/drawing/2014/main" id="{84182556-CF06-4B91-8D06-5454B5B999BD}"/>
              </a:ext>
            </a:extLst>
          </p:cNvPr>
          <p:cNvSpPr/>
          <p:nvPr/>
        </p:nvSpPr>
        <p:spPr>
          <a:xfrm>
            <a:off x="4686302" y="2816492"/>
            <a:ext cx="2087032"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5" name="Rectangle 14">
            <a:extLst>
              <a:ext uri="{FF2B5EF4-FFF2-40B4-BE49-F238E27FC236}">
                <a16:creationId xmlns:a16="http://schemas.microsoft.com/office/drawing/2014/main" id="{2B2F3715-BD66-4C23-B88C-F468CAD5A3C5}"/>
              </a:ext>
            </a:extLst>
          </p:cNvPr>
          <p:cNvSpPr/>
          <p:nvPr/>
        </p:nvSpPr>
        <p:spPr>
          <a:xfrm>
            <a:off x="5469924" y="3666996"/>
            <a:ext cx="1388076" cy="1178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454225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27156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master sees the ACK signal, it knows a slave exists with the specified address and proceeds with the message.</a:t>
            </a: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A9CFFBA9-79B9-4814-9F99-750A8743B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4729"/>
          <a:stretch/>
        </p:blipFill>
        <p:spPr>
          <a:xfrm>
            <a:off x="2125134" y="870229"/>
            <a:ext cx="4648200" cy="3904971"/>
          </a:xfrm>
          <a:prstGeom prst="rect">
            <a:avLst/>
          </a:prstGeom>
        </p:spPr>
      </p:pic>
      <p:sp>
        <p:nvSpPr>
          <p:cNvPr id="13" name="Rectangle 12">
            <a:extLst>
              <a:ext uri="{FF2B5EF4-FFF2-40B4-BE49-F238E27FC236}">
                <a16:creationId xmlns:a16="http://schemas.microsoft.com/office/drawing/2014/main" id="{E35FDC97-360A-4B83-B726-FE3E66679DD0}"/>
              </a:ext>
            </a:extLst>
          </p:cNvPr>
          <p:cNvSpPr/>
          <p:nvPr/>
        </p:nvSpPr>
        <p:spPr>
          <a:xfrm>
            <a:off x="4215864" y="2097379"/>
            <a:ext cx="2557469" cy="74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4" name="Rectangle 13">
            <a:extLst>
              <a:ext uri="{FF2B5EF4-FFF2-40B4-BE49-F238E27FC236}">
                <a16:creationId xmlns:a16="http://schemas.microsoft.com/office/drawing/2014/main" id="{35588A78-A878-409F-87B4-230ECC7EE2EE}"/>
              </a:ext>
            </a:extLst>
          </p:cNvPr>
          <p:cNvSpPr/>
          <p:nvPr/>
        </p:nvSpPr>
        <p:spPr>
          <a:xfrm>
            <a:off x="6260756" y="2816492"/>
            <a:ext cx="512577"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5" name="Rectangle 14">
            <a:extLst>
              <a:ext uri="{FF2B5EF4-FFF2-40B4-BE49-F238E27FC236}">
                <a16:creationId xmlns:a16="http://schemas.microsoft.com/office/drawing/2014/main" id="{DDF440EE-B505-42B7-853C-8F01EA4802A2}"/>
              </a:ext>
            </a:extLst>
          </p:cNvPr>
          <p:cNvSpPr/>
          <p:nvPr/>
        </p:nvSpPr>
        <p:spPr>
          <a:xfrm>
            <a:off x="6260755" y="3666996"/>
            <a:ext cx="597245" cy="1178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6" name="Rectangle 15">
            <a:extLst>
              <a:ext uri="{FF2B5EF4-FFF2-40B4-BE49-F238E27FC236}">
                <a16:creationId xmlns:a16="http://schemas.microsoft.com/office/drawing/2014/main" id="{86672C41-C62C-4BAF-A2F6-DD93A3B71162}"/>
              </a:ext>
            </a:extLst>
          </p:cNvPr>
          <p:cNvSpPr/>
          <p:nvPr/>
        </p:nvSpPr>
        <p:spPr>
          <a:xfrm>
            <a:off x="5494598" y="4403124"/>
            <a:ext cx="1239834" cy="40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73914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27156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After each byte is sent, the receiving device sends an ACK signal indicating that it successfully received the data.</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A9CFFBA9-79B9-4814-9F99-750A8743B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3835"/>
          <a:stretch/>
        </p:blipFill>
        <p:spPr>
          <a:xfrm>
            <a:off x="2125134" y="870229"/>
            <a:ext cx="4648200" cy="3953025"/>
          </a:xfrm>
          <a:prstGeom prst="rect">
            <a:avLst/>
          </a:prstGeom>
        </p:spPr>
      </p:pic>
      <p:sp>
        <p:nvSpPr>
          <p:cNvPr id="13" name="Rectangle 12">
            <a:extLst>
              <a:ext uri="{FF2B5EF4-FFF2-40B4-BE49-F238E27FC236}">
                <a16:creationId xmlns:a16="http://schemas.microsoft.com/office/drawing/2014/main" id="{E35FDC97-360A-4B83-B726-FE3E66679DD0}"/>
              </a:ext>
            </a:extLst>
          </p:cNvPr>
          <p:cNvSpPr/>
          <p:nvPr/>
        </p:nvSpPr>
        <p:spPr>
          <a:xfrm>
            <a:off x="4215864" y="2097379"/>
            <a:ext cx="2557469" cy="74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4" name="Rectangle 13">
            <a:extLst>
              <a:ext uri="{FF2B5EF4-FFF2-40B4-BE49-F238E27FC236}">
                <a16:creationId xmlns:a16="http://schemas.microsoft.com/office/drawing/2014/main" id="{35588A78-A878-409F-87B4-230ECC7EE2EE}"/>
              </a:ext>
            </a:extLst>
          </p:cNvPr>
          <p:cNvSpPr/>
          <p:nvPr/>
        </p:nvSpPr>
        <p:spPr>
          <a:xfrm>
            <a:off x="6532605" y="2816492"/>
            <a:ext cx="240728" cy="9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7" name="Rectangle 16">
            <a:extLst>
              <a:ext uri="{FF2B5EF4-FFF2-40B4-BE49-F238E27FC236}">
                <a16:creationId xmlns:a16="http://schemas.microsoft.com/office/drawing/2014/main" id="{4C066BEC-1A13-4346-82C9-BBBCC68A3194}"/>
              </a:ext>
            </a:extLst>
          </p:cNvPr>
          <p:cNvSpPr/>
          <p:nvPr/>
        </p:nvSpPr>
        <p:spPr>
          <a:xfrm>
            <a:off x="6439013" y="2393092"/>
            <a:ext cx="240728" cy="54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1513973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27156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STOP condition occurs when there is a LOW-to-HIGH transition on SDA while SCL is HIGH.</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SDA goes HIGH, SCL also remains HIGH indicating that the bus is idle again.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A9CFFBA9-79B9-4814-9F99-750A8743B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3835"/>
          <a:stretch/>
        </p:blipFill>
        <p:spPr>
          <a:xfrm>
            <a:off x="2125134" y="870229"/>
            <a:ext cx="4648200" cy="3953025"/>
          </a:xfrm>
          <a:prstGeom prst="rect">
            <a:avLst/>
          </a:prstGeom>
        </p:spPr>
      </p:pic>
    </p:spTree>
    <p:extLst>
      <p:ext uri="{BB962C8B-B14F-4D97-AF65-F5344CB8AC3E}">
        <p14:creationId xmlns:p14="http://schemas.microsoft.com/office/powerpoint/2010/main" val="277174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0" y="895155"/>
            <a:ext cx="227156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NACK in period 9 tells the master that no slave exists with the specified address.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then generates a STOP condition and ends the message.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A9CFFBA9-79B9-4814-9F99-750A8743B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 t="2599" r="2612" b="23835"/>
          <a:stretch/>
        </p:blipFill>
        <p:spPr>
          <a:xfrm>
            <a:off x="2125134" y="870229"/>
            <a:ext cx="4648200" cy="3953025"/>
          </a:xfrm>
          <a:prstGeom prst="rect">
            <a:avLst/>
          </a:prstGeom>
        </p:spPr>
      </p:pic>
      <p:sp>
        <p:nvSpPr>
          <p:cNvPr id="9" name="Rectangle 8">
            <a:extLst>
              <a:ext uri="{FF2B5EF4-FFF2-40B4-BE49-F238E27FC236}">
                <a16:creationId xmlns:a16="http://schemas.microsoft.com/office/drawing/2014/main" id="{83BF80E9-F60C-40E3-B215-2B5EBB5E4195}"/>
              </a:ext>
            </a:extLst>
          </p:cNvPr>
          <p:cNvSpPr/>
          <p:nvPr/>
        </p:nvSpPr>
        <p:spPr>
          <a:xfrm>
            <a:off x="4731102" y="2108886"/>
            <a:ext cx="2042231" cy="12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pic>
        <p:nvPicPr>
          <p:cNvPr id="10" name="Picture 9" descr="A screenshot of a cell phone&#10;&#10;Description automatically generated">
            <a:extLst>
              <a:ext uri="{FF2B5EF4-FFF2-40B4-BE49-F238E27FC236}">
                <a16:creationId xmlns:a16="http://schemas.microsoft.com/office/drawing/2014/main" id="{5BE33878-0D71-43ED-ABE4-C3B93EE8F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499" t="47808" r="2612" b="46025"/>
          <a:stretch/>
        </p:blipFill>
        <p:spPr>
          <a:xfrm>
            <a:off x="4626680" y="3302620"/>
            <a:ext cx="289164" cy="331344"/>
          </a:xfrm>
          <a:prstGeom prst="rect">
            <a:avLst/>
          </a:prstGeom>
        </p:spPr>
      </p:pic>
      <p:sp>
        <p:nvSpPr>
          <p:cNvPr id="13" name="Rectangle 12">
            <a:extLst>
              <a:ext uri="{FF2B5EF4-FFF2-40B4-BE49-F238E27FC236}">
                <a16:creationId xmlns:a16="http://schemas.microsoft.com/office/drawing/2014/main" id="{71F827C1-0555-42CF-9B1E-2861B340DA55}"/>
              </a:ext>
            </a:extLst>
          </p:cNvPr>
          <p:cNvSpPr/>
          <p:nvPr/>
        </p:nvSpPr>
        <p:spPr>
          <a:xfrm>
            <a:off x="4365978" y="3342864"/>
            <a:ext cx="365125" cy="250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rgbClr val="FF0000"/>
                </a:solidFill>
              </a:rPr>
              <a:t>NACK</a:t>
            </a:r>
          </a:p>
        </p:txBody>
      </p:sp>
      <p:sp>
        <p:nvSpPr>
          <p:cNvPr id="14" name="Rectangle 13">
            <a:extLst>
              <a:ext uri="{FF2B5EF4-FFF2-40B4-BE49-F238E27FC236}">
                <a16:creationId xmlns:a16="http://schemas.microsoft.com/office/drawing/2014/main" id="{F8084C53-0E5C-45B8-B078-72499591C02E}"/>
              </a:ext>
            </a:extLst>
          </p:cNvPr>
          <p:cNvSpPr/>
          <p:nvPr/>
        </p:nvSpPr>
        <p:spPr>
          <a:xfrm>
            <a:off x="4915844" y="3227348"/>
            <a:ext cx="1909675" cy="1595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5" name="Rectangle 14">
            <a:extLst>
              <a:ext uri="{FF2B5EF4-FFF2-40B4-BE49-F238E27FC236}">
                <a16:creationId xmlns:a16="http://schemas.microsoft.com/office/drawing/2014/main" id="{E34E6F62-FF48-454A-8316-1EFCB60FA762}"/>
              </a:ext>
            </a:extLst>
          </p:cNvPr>
          <p:cNvSpPr/>
          <p:nvPr/>
        </p:nvSpPr>
        <p:spPr>
          <a:xfrm>
            <a:off x="4449234" y="3608534"/>
            <a:ext cx="1909675" cy="12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354084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9" name="Picture 8">
            <a:extLst>
              <a:ext uri="{FF2B5EF4-FFF2-40B4-BE49-F238E27FC236}">
                <a16:creationId xmlns:a16="http://schemas.microsoft.com/office/drawing/2014/main" id="{B8194492-2A0F-4F13-BBF1-F8B984DE9A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9904" y="1276350"/>
            <a:ext cx="5244750" cy="3124200"/>
          </a:xfrm>
          <a:prstGeom prst="rect">
            <a:avLst/>
          </a:prstGeom>
        </p:spPr>
      </p:pic>
    </p:spTree>
    <p:extLst>
      <p:ext uri="{BB962C8B-B14F-4D97-AF65-F5344CB8AC3E}">
        <p14:creationId xmlns:p14="http://schemas.microsoft.com/office/powerpoint/2010/main" val="412739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625E926F-DB87-4A3F-B3E9-C2F916F1711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A20C2E0A-8111-47E6-A9DB-CCBA62808E9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A99652FA-8C6B-41C4-93CB-610BDB2125F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master is </a:t>
            </a:r>
            <a:r>
              <a:rPr lang="en-US" sz="1600" b="1" u="sng" dirty="0">
                <a:solidFill>
                  <a:schemeClr val="accent2"/>
                </a:solidFill>
                <a:latin typeface="Arial" panose="020B0604020202020204" pitchFamily="34" charset="0"/>
                <a:cs typeface="Arial" panose="020B0604020202020204" pitchFamily="34" charset="0"/>
              </a:rPr>
              <a:t>writing</a:t>
            </a:r>
            <a:r>
              <a:rPr lang="en-US" sz="1600" dirty="0">
                <a:solidFill>
                  <a:schemeClr val="accent2"/>
                </a:solidFill>
                <a:latin typeface="Arial" panose="020B0604020202020204" pitchFamily="34" charset="0"/>
                <a:cs typeface="Arial" panose="020B0604020202020204" pitchFamily="34" charset="0"/>
              </a:rPr>
              <a:t> to a slave, the master sends the 8-bits of data and the slave produces the ACK/NACK signal.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master is </a:t>
            </a:r>
            <a:r>
              <a:rPr lang="en-US" sz="1600" b="1" u="sng" dirty="0">
                <a:solidFill>
                  <a:schemeClr val="accent2"/>
                </a:solidFill>
                <a:latin typeface="Arial" panose="020B0604020202020204" pitchFamily="34" charset="0"/>
                <a:cs typeface="Arial" panose="020B0604020202020204" pitchFamily="34" charset="0"/>
              </a:rPr>
              <a:t>reading</a:t>
            </a:r>
            <a:r>
              <a:rPr lang="en-US" sz="1600" dirty="0">
                <a:solidFill>
                  <a:schemeClr val="accent2"/>
                </a:solidFill>
                <a:latin typeface="Arial" panose="020B0604020202020204" pitchFamily="34" charset="0"/>
                <a:cs typeface="Arial" panose="020B0604020202020204" pitchFamily="34" charset="0"/>
              </a:rPr>
              <a:t> from a slave, the slave sends the 8-bits of data and the master produces the ACK/NACK signal.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After the data has been sent and acknowledged, the master can end the message by generating the STOP condition anytime.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3A243E27-FF82-4A4B-843D-99DAFEA6CB7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172735AC-3C3A-48D6-9E63-22E12E7B88B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9053BB60-C46C-4CB0-A668-26E4A09DD0F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5C04CD70-D85E-4189-83A7-B7BA425E7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31" name="Rectangle 30">
            <a:extLst>
              <a:ext uri="{FF2B5EF4-FFF2-40B4-BE49-F238E27FC236}">
                <a16:creationId xmlns:a16="http://schemas.microsoft.com/office/drawing/2014/main" id="{B81BC994-D6CB-4270-BDB8-2F1693EC2802}"/>
              </a:ext>
            </a:extLst>
          </p:cNvPr>
          <p:cNvSpPr/>
          <p:nvPr/>
        </p:nvSpPr>
        <p:spPr>
          <a:xfrm>
            <a:off x="4889089" y="3776957"/>
            <a:ext cx="1919115" cy="184666"/>
          </a:xfrm>
          <a:prstGeom prst="rect">
            <a:avLst/>
          </a:prstGeom>
        </p:spPr>
        <p:txBody>
          <a:bodyPr wrap="none">
            <a:spAutoFit/>
          </a:bodyPr>
          <a:lstStyle/>
          <a:p>
            <a:pPr lvl="0"/>
            <a:r>
              <a:rPr lang="en-US" sz="600" dirty="0">
                <a:solidFill>
                  <a:srgbClr val="C00000"/>
                </a:solidFill>
                <a:latin typeface="Arial" panose="020B0604020202020204" pitchFamily="34" charset="0"/>
                <a:cs typeface="Arial" panose="020B0604020202020204" pitchFamily="34" charset="0"/>
              </a:rPr>
              <a:t>Image Courtesy of </a:t>
            </a:r>
            <a:r>
              <a:rPr lang="en-US" sz="600" dirty="0">
                <a:solidFill>
                  <a:srgbClr val="C0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63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Inter-Integrated Circuit (I2C) </a:t>
            </a:r>
            <a:r>
              <a:rPr lang="en-US" sz="1600" dirty="0">
                <a:solidFill>
                  <a:schemeClr val="accent2"/>
                </a:solidFill>
                <a:latin typeface="Arial" panose="020B0604020202020204" pitchFamily="34" charset="0"/>
                <a:cs typeface="Arial" panose="020B0604020202020204" pitchFamily="34" charset="0"/>
              </a:rPr>
              <a:t>standard is a serial interface implement with a two-wire link that can support multiple masters and multiple slaves.</a:t>
            </a:r>
          </a:p>
        </p:txBody>
      </p:sp>
      <p:pic>
        <p:nvPicPr>
          <p:cNvPr id="18" name="Picture 17">
            <a:extLst>
              <a:ext uri="{FF2B5EF4-FFF2-40B4-BE49-F238E27FC236}">
                <a16:creationId xmlns:a16="http://schemas.microsoft.com/office/drawing/2014/main" id="{65198FE6-D9C8-43B2-9809-79508DC71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20433" y="1781093"/>
            <a:ext cx="3989857" cy="2933020"/>
          </a:xfrm>
          <a:prstGeom prst="rect">
            <a:avLst/>
          </a:prstGeom>
        </p:spPr>
      </p:pic>
      <p:sp>
        <p:nvSpPr>
          <p:cNvPr id="9" name="Speech Bubble: Rectangle 8">
            <a:extLst>
              <a:ext uri="{FF2B5EF4-FFF2-40B4-BE49-F238E27FC236}">
                <a16:creationId xmlns:a16="http://schemas.microsoft.com/office/drawing/2014/main" id="{919150E2-5A14-4188-B709-A3A443D46768}"/>
              </a:ext>
            </a:extLst>
          </p:cNvPr>
          <p:cNvSpPr/>
          <p:nvPr/>
        </p:nvSpPr>
        <p:spPr>
          <a:xfrm>
            <a:off x="485133" y="1751597"/>
            <a:ext cx="1978667" cy="904779"/>
          </a:xfrm>
          <a:prstGeom prst="wedgeRectCallout">
            <a:avLst>
              <a:gd name="adj1" fmla="val 76227"/>
              <a:gd name="adj2" fmla="val 4984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Providing a clock allows higher data rates over UART.</a:t>
            </a:r>
          </a:p>
        </p:txBody>
      </p:sp>
      <p:sp>
        <p:nvSpPr>
          <p:cNvPr id="10" name="Speech Bubble: Rectangle 9">
            <a:extLst>
              <a:ext uri="{FF2B5EF4-FFF2-40B4-BE49-F238E27FC236}">
                <a16:creationId xmlns:a16="http://schemas.microsoft.com/office/drawing/2014/main" id="{8DA53B78-12CB-4BB9-80CD-BC4B425C913C}"/>
              </a:ext>
            </a:extLst>
          </p:cNvPr>
          <p:cNvSpPr/>
          <p:nvPr/>
        </p:nvSpPr>
        <p:spPr>
          <a:xfrm>
            <a:off x="393700" y="3001433"/>
            <a:ext cx="2070100" cy="1789220"/>
          </a:xfrm>
          <a:prstGeom prst="wedgeRectCallout">
            <a:avLst>
              <a:gd name="adj1" fmla="val 82606"/>
              <a:gd name="adj2" fmla="val -861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two-wire interface allows devices to be added without increasing the number of lines like on SPI.</a:t>
            </a:r>
          </a:p>
        </p:txBody>
      </p:sp>
    </p:spTree>
    <p:extLst>
      <p:ext uri="{BB962C8B-B14F-4D97-AF65-F5344CB8AC3E}">
        <p14:creationId xmlns:p14="http://schemas.microsoft.com/office/powerpoint/2010/main" val="2577706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9" name="Picture 8">
            <a:extLst>
              <a:ext uri="{FF2B5EF4-FFF2-40B4-BE49-F238E27FC236}">
                <a16:creationId xmlns:a16="http://schemas.microsoft.com/office/drawing/2014/main" id="{B8194492-2A0F-4F13-BBF1-F8B984DE9A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9904" y="1386778"/>
            <a:ext cx="5244750" cy="2903343"/>
          </a:xfrm>
          <a:prstGeom prst="rect">
            <a:avLst/>
          </a:prstGeom>
        </p:spPr>
      </p:pic>
      <p:sp>
        <p:nvSpPr>
          <p:cNvPr id="10" name="Subtitle 2">
            <a:extLst>
              <a:ext uri="{FF2B5EF4-FFF2-40B4-BE49-F238E27FC236}">
                <a16:creationId xmlns:a16="http://schemas.microsoft.com/office/drawing/2014/main" id="{37B3F899-C694-48B0-8C36-72C65F63B494}"/>
              </a:ext>
            </a:extLst>
          </p:cNvPr>
          <p:cNvSpPr txBox="1">
            <a:spLocks/>
          </p:cNvSpPr>
          <p:nvPr/>
        </p:nvSpPr>
        <p:spPr>
          <a:xfrm>
            <a:off x="190500" y="895155"/>
            <a:ext cx="634012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can send multiple data bytes in a single message.</a:t>
            </a:r>
          </a:p>
        </p:txBody>
      </p:sp>
    </p:spTree>
    <p:extLst>
      <p:ext uri="{BB962C8B-B14F-4D97-AF65-F5344CB8AC3E}">
        <p14:creationId xmlns:p14="http://schemas.microsoft.com/office/powerpoint/2010/main" val="2709760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Basic Packet Structure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5F182E-3782-457A-9391-8DBBD7A91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1D0AC7-47F0-4A51-BA29-E8E3F85DF03D}"/>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281282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Addressing Slave Registers</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3478688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39060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Review of the Basic I2C Message Structure</a:t>
            </a:r>
          </a:p>
        </p:txBody>
      </p:sp>
      <p:pic>
        <p:nvPicPr>
          <p:cNvPr id="9" name="Picture 8">
            <a:extLst>
              <a:ext uri="{FF2B5EF4-FFF2-40B4-BE49-F238E27FC236}">
                <a16:creationId xmlns:a16="http://schemas.microsoft.com/office/drawing/2014/main" id="{AAE748CB-6DA8-42DF-9223-2310BA1B99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69345" y="2247501"/>
            <a:ext cx="4293553" cy="25575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45E41105-C751-47EE-A3B1-027B94D48D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2" t="2599" r="2612" b="74616"/>
          <a:stretch/>
        </p:blipFill>
        <p:spPr>
          <a:xfrm>
            <a:off x="1439750" y="1164721"/>
            <a:ext cx="3872785" cy="1020073"/>
          </a:xfrm>
          <a:prstGeom prst="rect">
            <a:avLst/>
          </a:prstGeom>
        </p:spPr>
      </p:pic>
    </p:spTree>
    <p:extLst>
      <p:ext uri="{BB962C8B-B14F-4D97-AF65-F5344CB8AC3E}">
        <p14:creationId xmlns:p14="http://schemas.microsoft.com/office/powerpoint/2010/main" val="3360686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76154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I2C devices contain individual registers that hold their information.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the simplest case, an I2C device contains only a single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422BAC58-ADFE-438D-A065-48A4807AFA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8" t="15995" r="4573" b="53724"/>
          <a:stretch/>
        </p:blipFill>
        <p:spPr>
          <a:xfrm>
            <a:off x="2952044" y="820712"/>
            <a:ext cx="3590424" cy="854913"/>
          </a:xfrm>
          <a:prstGeom prst="rect">
            <a:avLst/>
          </a:prstGeom>
        </p:spPr>
      </p:pic>
    </p:spTree>
    <p:extLst>
      <p:ext uri="{BB962C8B-B14F-4D97-AF65-F5344CB8AC3E}">
        <p14:creationId xmlns:p14="http://schemas.microsoft.com/office/powerpoint/2010/main" val="106252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76154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u="sng" dirty="0">
                <a:solidFill>
                  <a:schemeClr val="accent2"/>
                </a:solidFill>
                <a:latin typeface="Arial" panose="020B0604020202020204" pitchFamily="34" charset="0"/>
                <a:cs typeface="Arial" panose="020B0604020202020204" pitchFamily="34" charset="0"/>
              </a:rPr>
              <a:t>Writing</a:t>
            </a:r>
            <a:r>
              <a:rPr lang="en-US" sz="1600" b="1" dirty="0">
                <a:solidFill>
                  <a:schemeClr val="accent2"/>
                </a:solidFill>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rPr>
              <a:t>to a slave with a single register.</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initiates the message by sending the S bit.</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provides the slave address and a WRITE signal.</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slave ACKs to indicate it is ready.</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writes the data.</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slave sends an </a:t>
            </a:r>
            <a:r>
              <a:rPr lang="en-US" sz="1400" b="1" dirty="0">
                <a:solidFill>
                  <a:schemeClr val="accent2"/>
                </a:solidFill>
                <a:latin typeface="Arial" panose="020B0604020202020204" pitchFamily="34" charset="0"/>
                <a:cs typeface="Arial" panose="020B0604020202020204" pitchFamily="34" charset="0"/>
              </a:rPr>
              <a:t>ACK</a:t>
            </a:r>
            <a:r>
              <a:rPr lang="en-US" sz="1400" dirty="0">
                <a:solidFill>
                  <a:schemeClr val="accent2"/>
                </a:solidFill>
                <a:latin typeface="Arial" panose="020B0604020202020204" pitchFamily="34" charset="0"/>
                <a:cs typeface="Arial" panose="020B0604020202020204" pitchFamily="34" charset="0"/>
              </a:rPr>
              <a:t> that it got the data.</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ends the message by sending the P bit.</a:t>
            </a:r>
            <a:endParaRPr lang="en-US" sz="1600" dirty="0">
              <a:solidFill>
                <a:schemeClr val="accent2"/>
              </a:solidFill>
              <a:latin typeface="Arial" panose="020B0604020202020204" pitchFamily="34" charset="0"/>
              <a:cs typeface="Arial" panose="020B0604020202020204" pitchFamily="34" charset="0"/>
            </a:endParaRPr>
          </a:p>
        </p:txBody>
      </p:sp>
      <p:sp>
        <p:nvSpPr>
          <p:cNvPr id="9" name="Speech Bubble: Rectangle 8">
            <a:extLst>
              <a:ext uri="{FF2B5EF4-FFF2-40B4-BE49-F238E27FC236}">
                <a16:creationId xmlns:a16="http://schemas.microsoft.com/office/drawing/2014/main" id="{1EC6A4C1-7A69-40C8-8584-6F988B7C0952}"/>
              </a:ext>
            </a:extLst>
          </p:cNvPr>
          <p:cNvSpPr/>
          <p:nvPr/>
        </p:nvSpPr>
        <p:spPr>
          <a:xfrm>
            <a:off x="3809711" y="3524651"/>
            <a:ext cx="1978667" cy="638010"/>
          </a:xfrm>
          <a:prstGeom prst="wedgeRectCallout">
            <a:avLst>
              <a:gd name="adj1" fmla="val 63390"/>
              <a:gd name="adj2" fmla="val -11605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 register address is needed.</a:t>
            </a:r>
          </a:p>
        </p:txBody>
      </p:sp>
      <p:pic>
        <p:nvPicPr>
          <p:cNvPr id="10" name="Picture 9">
            <a:extLst>
              <a:ext uri="{FF2B5EF4-FFF2-40B4-BE49-F238E27FC236}">
                <a16:creationId xmlns:a16="http://schemas.microsoft.com/office/drawing/2014/main" id="{B8F1D4FA-7FE7-4E78-AE29-7958F5A297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8" t="15994" r="4573" b="3915"/>
          <a:stretch/>
        </p:blipFill>
        <p:spPr>
          <a:xfrm>
            <a:off x="2952044" y="820712"/>
            <a:ext cx="3590424" cy="2261155"/>
          </a:xfrm>
          <a:prstGeom prst="rect">
            <a:avLst/>
          </a:prstGeom>
        </p:spPr>
      </p:pic>
    </p:spTree>
    <p:extLst>
      <p:ext uri="{BB962C8B-B14F-4D97-AF65-F5344CB8AC3E}">
        <p14:creationId xmlns:p14="http://schemas.microsoft.com/office/powerpoint/2010/main" val="29636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34056" y="871594"/>
            <a:ext cx="286314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u="sng" dirty="0">
                <a:solidFill>
                  <a:schemeClr val="accent2"/>
                </a:solidFill>
                <a:latin typeface="Arial" panose="020B0604020202020204" pitchFamily="34" charset="0"/>
                <a:cs typeface="Arial" panose="020B0604020202020204" pitchFamily="34" charset="0"/>
              </a:rPr>
              <a:t>Reading</a:t>
            </a:r>
            <a:r>
              <a:rPr lang="en-US" sz="1600" b="1" dirty="0">
                <a:solidFill>
                  <a:schemeClr val="accent2"/>
                </a:solidFill>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rPr>
              <a:t>from a slave with a single register.</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initiates the message by sending the S bit.</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provides the slave address and a WRITE signal.</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slave ACKs to indicate it is ready.</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slave sends the data.</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sends a </a:t>
            </a:r>
            <a:r>
              <a:rPr lang="en-US" sz="1400" b="1" dirty="0">
                <a:solidFill>
                  <a:schemeClr val="accent2"/>
                </a:solidFill>
                <a:latin typeface="Arial" panose="020B0604020202020204" pitchFamily="34" charset="0"/>
                <a:cs typeface="Arial" panose="020B0604020202020204" pitchFamily="34" charset="0"/>
              </a:rPr>
              <a:t>NACK</a:t>
            </a:r>
            <a:r>
              <a:rPr lang="en-US" sz="1400" dirty="0">
                <a:solidFill>
                  <a:schemeClr val="accent2"/>
                </a:solidFill>
                <a:latin typeface="Arial" panose="020B0604020202020204" pitchFamily="34" charset="0"/>
                <a:cs typeface="Arial" panose="020B0604020202020204" pitchFamily="34" charset="0"/>
              </a:rPr>
              <a:t> to stop the slave from sending more data.</a:t>
            </a:r>
          </a:p>
          <a:p>
            <a:pPr marL="287338" lvl="1" indent="-174625"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master ends the message by sending the P bit.</a:t>
            </a: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527267F-4B0B-4831-B0A7-C5C602588D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7" t="19110" r="2439" b="2965"/>
          <a:stretch/>
        </p:blipFill>
        <p:spPr>
          <a:xfrm>
            <a:off x="2997200" y="1675075"/>
            <a:ext cx="3670300" cy="2929467"/>
          </a:xfrm>
          <a:prstGeom prst="rect">
            <a:avLst/>
          </a:prstGeom>
        </p:spPr>
      </p:pic>
      <p:sp>
        <p:nvSpPr>
          <p:cNvPr id="12" name="Speech Bubble: Rectangle 11">
            <a:extLst>
              <a:ext uri="{FF2B5EF4-FFF2-40B4-BE49-F238E27FC236}">
                <a16:creationId xmlns:a16="http://schemas.microsoft.com/office/drawing/2014/main" id="{F39E4B1D-B9ED-422E-95F5-4302E12AFB6E}"/>
              </a:ext>
            </a:extLst>
          </p:cNvPr>
          <p:cNvSpPr/>
          <p:nvPr/>
        </p:nvSpPr>
        <p:spPr>
          <a:xfrm>
            <a:off x="4458966" y="596191"/>
            <a:ext cx="1978667" cy="638010"/>
          </a:xfrm>
          <a:prstGeom prst="wedgeRectCallout">
            <a:avLst>
              <a:gd name="adj1" fmla="val 38571"/>
              <a:gd name="adj2" fmla="val 13784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 register address is needed.</a:t>
            </a:r>
          </a:p>
        </p:txBody>
      </p:sp>
    </p:spTree>
    <p:extLst>
      <p:ext uri="{BB962C8B-B14F-4D97-AF65-F5344CB8AC3E}">
        <p14:creationId xmlns:p14="http://schemas.microsoft.com/office/powerpoint/2010/main" val="384230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97142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I2C device has multiple registers, each is assigned a </a:t>
            </a:r>
            <a:r>
              <a:rPr lang="en-US" sz="1600" b="1" dirty="0">
                <a:solidFill>
                  <a:schemeClr val="accent2"/>
                </a:solidFill>
                <a:latin typeface="Arial" panose="020B0604020202020204" pitchFamily="34" charset="0"/>
                <a:cs typeface="Arial" panose="020B0604020202020204" pitchFamily="34" charset="0"/>
              </a:rPr>
              <a:t>register address</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access a specific register in the slave, the master needs to provide the register address in the message.</a:t>
            </a:r>
          </a:p>
        </p:txBody>
      </p:sp>
      <p:pic>
        <p:nvPicPr>
          <p:cNvPr id="17" name="Picture 16">
            <a:extLst>
              <a:ext uri="{FF2B5EF4-FFF2-40B4-BE49-F238E27FC236}">
                <a16:creationId xmlns:a16="http://schemas.microsoft.com/office/drawing/2014/main" id="{12F45176-BF37-4B62-A1C0-5B7C8892AB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3" t="10737" b="46741"/>
          <a:stretch/>
        </p:blipFill>
        <p:spPr>
          <a:xfrm>
            <a:off x="3268134" y="1241778"/>
            <a:ext cx="3551766" cy="1698978"/>
          </a:xfrm>
          <a:prstGeom prst="rect">
            <a:avLst/>
          </a:prstGeom>
        </p:spPr>
      </p:pic>
      <p:sp>
        <p:nvSpPr>
          <p:cNvPr id="18" name="Rectangle 17">
            <a:extLst>
              <a:ext uri="{FF2B5EF4-FFF2-40B4-BE49-F238E27FC236}">
                <a16:creationId xmlns:a16="http://schemas.microsoft.com/office/drawing/2014/main" id="{ABD399B9-2480-40D1-B483-0CB70BC545FF}"/>
              </a:ext>
            </a:extLst>
          </p:cNvPr>
          <p:cNvSpPr/>
          <p:nvPr/>
        </p:nvSpPr>
        <p:spPr>
          <a:xfrm>
            <a:off x="3268134" y="2095166"/>
            <a:ext cx="2088798" cy="913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36985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97142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For a </a:t>
            </a:r>
            <a:r>
              <a:rPr lang="en-US" sz="1600" b="1" u="sng" dirty="0">
                <a:solidFill>
                  <a:schemeClr val="accent2"/>
                </a:solidFill>
                <a:latin typeface="Arial" panose="020B0604020202020204" pitchFamily="34" charset="0"/>
                <a:cs typeface="Arial" panose="020B0604020202020204" pitchFamily="34" charset="0"/>
              </a:rPr>
              <a:t>write</a:t>
            </a:r>
            <a:r>
              <a:rPr lang="en-US" sz="1600" dirty="0">
                <a:solidFill>
                  <a:schemeClr val="accent2"/>
                </a:solidFill>
                <a:latin typeface="Arial" panose="020B0604020202020204" pitchFamily="34" charset="0"/>
                <a:cs typeface="Arial" panose="020B0604020202020204" pitchFamily="34" charset="0"/>
              </a:rPr>
              <a:t> transaction, the master generates an I2C message that first provides the slave address, then provides the register address to access, then provides the data to be written.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After each frame, the slave sends an ACK signal.</a:t>
            </a:r>
          </a:p>
        </p:txBody>
      </p:sp>
      <p:pic>
        <p:nvPicPr>
          <p:cNvPr id="17" name="Picture 16">
            <a:extLst>
              <a:ext uri="{FF2B5EF4-FFF2-40B4-BE49-F238E27FC236}">
                <a16:creationId xmlns:a16="http://schemas.microsoft.com/office/drawing/2014/main" id="{12F45176-BF37-4B62-A1C0-5B7C8892AB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3" t="10737" b="2099"/>
          <a:stretch/>
        </p:blipFill>
        <p:spPr>
          <a:xfrm>
            <a:off x="3268134" y="1241778"/>
            <a:ext cx="3551766" cy="3482622"/>
          </a:xfrm>
          <a:prstGeom prst="rect">
            <a:avLst/>
          </a:prstGeom>
        </p:spPr>
      </p:pic>
      <p:sp>
        <p:nvSpPr>
          <p:cNvPr id="18" name="Rectangle 17">
            <a:extLst>
              <a:ext uri="{FF2B5EF4-FFF2-40B4-BE49-F238E27FC236}">
                <a16:creationId xmlns:a16="http://schemas.microsoft.com/office/drawing/2014/main" id="{ABD399B9-2480-40D1-B483-0CB70BC545FF}"/>
              </a:ext>
            </a:extLst>
          </p:cNvPr>
          <p:cNvSpPr/>
          <p:nvPr/>
        </p:nvSpPr>
        <p:spPr>
          <a:xfrm>
            <a:off x="3268134" y="2095166"/>
            <a:ext cx="2088798" cy="845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3185563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97603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can also </a:t>
            </a:r>
            <a:r>
              <a:rPr lang="en-US" sz="1600" b="1" u="sng" dirty="0">
                <a:solidFill>
                  <a:schemeClr val="accent2"/>
                </a:solidFill>
                <a:latin typeface="Arial" panose="020B0604020202020204" pitchFamily="34" charset="0"/>
                <a:cs typeface="Arial" panose="020B0604020202020204" pitchFamily="34" charset="0"/>
              </a:rPr>
              <a:t>write</a:t>
            </a:r>
            <a:r>
              <a:rPr lang="en-US" sz="1600" dirty="0">
                <a:solidFill>
                  <a:schemeClr val="accent2"/>
                </a:solidFill>
                <a:latin typeface="Arial" panose="020B0604020202020204" pitchFamily="34" charset="0"/>
                <a:cs typeface="Arial" panose="020B0604020202020204" pitchFamily="34" charset="0"/>
              </a:rPr>
              <a:t> a block of data to registers.</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automatically increments the starting address after each byte of data is written.</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still sends the slave address, the write signal, and the starting register address.</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next byte of data that is sent goes into the first register address location.</a:t>
            </a:r>
          </a:p>
        </p:txBody>
      </p:sp>
      <p:pic>
        <p:nvPicPr>
          <p:cNvPr id="17" name="Picture 16">
            <a:extLst>
              <a:ext uri="{FF2B5EF4-FFF2-40B4-BE49-F238E27FC236}">
                <a16:creationId xmlns:a16="http://schemas.microsoft.com/office/drawing/2014/main" id="{E407503B-C74B-45FD-8454-0B46270066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42" t="10465" r="3192" b="3552"/>
          <a:stretch/>
        </p:blipFill>
        <p:spPr>
          <a:xfrm>
            <a:off x="3282527" y="1241778"/>
            <a:ext cx="3346873" cy="3408836"/>
          </a:xfrm>
          <a:prstGeom prst="rect">
            <a:avLst/>
          </a:prstGeom>
        </p:spPr>
      </p:pic>
      <p:sp>
        <p:nvSpPr>
          <p:cNvPr id="19" name="Rectangle 18">
            <a:extLst>
              <a:ext uri="{FF2B5EF4-FFF2-40B4-BE49-F238E27FC236}">
                <a16:creationId xmlns:a16="http://schemas.microsoft.com/office/drawing/2014/main" id="{A781A6C4-E30A-4952-A75D-1C23321F2675}"/>
              </a:ext>
            </a:extLst>
          </p:cNvPr>
          <p:cNvSpPr/>
          <p:nvPr/>
        </p:nvSpPr>
        <p:spPr>
          <a:xfrm>
            <a:off x="3166533" y="2095166"/>
            <a:ext cx="2158723" cy="636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317347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 I2C bus contains a clock line (SCK) and data line (SDA).</a:t>
            </a:r>
          </a:p>
        </p:txBody>
      </p:sp>
      <p:pic>
        <p:nvPicPr>
          <p:cNvPr id="9" name="Picture 8">
            <a:extLst>
              <a:ext uri="{FF2B5EF4-FFF2-40B4-BE49-F238E27FC236}">
                <a16:creationId xmlns:a16="http://schemas.microsoft.com/office/drawing/2014/main" id="{DEA4AA86-069E-40EA-8119-E61C476A07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58443" y="1717593"/>
            <a:ext cx="3989857" cy="2933020"/>
          </a:xfrm>
          <a:prstGeom prst="rect">
            <a:avLst/>
          </a:prstGeom>
        </p:spPr>
      </p:pic>
    </p:spTree>
    <p:extLst>
      <p:ext uri="{BB962C8B-B14F-4D97-AF65-F5344CB8AC3E}">
        <p14:creationId xmlns:p14="http://schemas.microsoft.com/office/powerpoint/2010/main" val="92666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97603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will continue to increment its register address until it sees the STOP condition generated by the master.</a:t>
            </a:r>
          </a:p>
        </p:txBody>
      </p:sp>
      <p:pic>
        <p:nvPicPr>
          <p:cNvPr id="17" name="Picture 16">
            <a:extLst>
              <a:ext uri="{FF2B5EF4-FFF2-40B4-BE49-F238E27FC236}">
                <a16:creationId xmlns:a16="http://schemas.microsoft.com/office/drawing/2014/main" id="{E407503B-C74B-45FD-8454-0B46270066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42" t="10465" r="3192" b="3552"/>
          <a:stretch/>
        </p:blipFill>
        <p:spPr>
          <a:xfrm>
            <a:off x="3282527" y="1241778"/>
            <a:ext cx="3346873" cy="3408836"/>
          </a:xfrm>
          <a:prstGeom prst="rect">
            <a:avLst/>
          </a:prstGeom>
        </p:spPr>
      </p:pic>
      <p:sp>
        <p:nvSpPr>
          <p:cNvPr id="19" name="Rectangle 18">
            <a:extLst>
              <a:ext uri="{FF2B5EF4-FFF2-40B4-BE49-F238E27FC236}">
                <a16:creationId xmlns:a16="http://schemas.microsoft.com/office/drawing/2014/main" id="{A781A6C4-E30A-4952-A75D-1C23321F2675}"/>
              </a:ext>
            </a:extLst>
          </p:cNvPr>
          <p:cNvSpPr/>
          <p:nvPr/>
        </p:nvSpPr>
        <p:spPr>
          <a:xfrm>
            <a:off x="3166533" y="2095166"/>
            <a:ext cx="2158723" cy="636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20" name="Speech Bubble: Rectangle 19">
            <a:extLst>
              <a:ext uri="{FF2B5EF4-FFF2-40B4-BE49-F238E27FC236}">
                <a16:creationId xmlns:a16="http://schemas.microsoft.com/office/drawing/2014/main" id="{DCD64666-F29B-4CDC-B008-25E5DB0C32F7}"/>
              </a:ext>
            </a:extLst>
          </p:cNvPr>
          <p:cNvSpPr/>
          <p:nvPr/>
        </p:nvSpPr>
        <p:spPr>
          <a:xfrm>
            <a:off x="3756649" y="537066"/>
            <a:ext cx="2785262" cy="638010"/>
          </a:xfrm>
          <a:prstGeom prst="wedgeRectCallout">
            <a:avLst>
              <a:gd name="adj1" fmla="val 25905"/>
              <a:gd name="adj2" fmla="val 9626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the slave’s datasheet for details!!!</a:t>
            </a:r>
          </a:p>
        </p:txBody>
      </p:sp>
    </p:spTree>
    <p:extLst>
      <p:ext uri="{BB962C8B-B14F-4D97-AF65-F5344CB8AC3E}">
        <p14:creationId xmlns:p14="http://schemas.microsoft.com/office/powerpoint/2010/main" val="1736661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3238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t>
            </a:r>
            <a:r>
              <a:rPr lang="en-US" sz="1600" b="1" u="sng" dirty="0">
                <a:solidFill>
                  <a:schemeClr val="accent2"/>
                </a:solidFill>
                <a:latin typeface="Arial" panose="020B0604020202020204" pitchFamily="34" charset="0"/>
                <a:cs typeface="Arial" panose="020B0604020202020204" pitchFamily="34" charset="0"/>
              </a:rPr>
              <a:t>reading</a:t>
            </a:r>
            <a:r>
              <a:rPr lang="en-US" sz="1600" dirty="0">
                <a:solidFill>
                  <a:schemeClr val="accent2"/>
                </a:solidFill>
                <a:latin typeface="Arial" panose="020B0604020202020204" pitchFamily="34" charset="0"/>
                <a:cs typeface="Arial" panose="020B0604020202020204" pitchFamily="34" charset="0"/>
              </a:rPr>
              <a:t> from a device that contains multiple registers, two message are needed.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4DCC97A-6473-495D-90A4-269FDFB9DA84}"/>
              </a:ext>
            </a:extLst>
          </p:cNvPr>
          <p:cNvSpPr/>
          <p:nvPr/>
        </p:nvSpPr>
        <p:spPr>
          <a:xfrm>
            <a:off x="3314700" y="2803504"/>
            <a:ext cx="1999899" cy="68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9" name="Rectangle 18">
            <a:extLst>
              <a:ext uri="{FF2B5EF4-FFF2-40B4-BE49-F238E27FC236}">
                <a16:creationId xmlns:a16="http://schemas.microsoft.com/office/drawing/2014/main" id="{437DBE97-88F0-4CE2-9130-4AA0CA6E8CD5}"/>
              </a:ext>
            </a:extLst>
          </p:cNvPr>
          <p:cNvSpPr/>
          <p:nvPr/>
        </p:nvSpPr>
        <p:spPr>
          <a:xfrm>
            <a:off x="3429000" y="1720166"/>
            <a:ext cx="126535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pic>
        <p:nvPicPr>
          <p:cNvPr id="20" name="Picture 19">
            <a:extLst>
              <a:ext uri="{FF2B5EF4-FFF2-40B4-BE49-F238E27FC236}">
                <a16:creationId xmlns:a16="http://schemas.microsoft.com/office/drawing/2014/main" id="{26E4BB08-E753-421E-B2F9-6CFECF80DF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02" t="26406" r="3901" b="4622"/>
          <a:stretch/>
        </p:blipFill>
        <p:spPr>
          <a:xfrm>
            <a:off x="3489678" y="692430"/>
            <a:ext cx="3330222" cy="1478844"/>
          </a:xfrm>
          <a:prstGeom prst="rect">
            <a:avLst/>
          </a:prstGeom>
        </p:spPr>
      </p:pic>
      <p:sp>
        <p:nvSpPr>
          <p:cNvPr id="21" name="Rectangle 20">
            <a:extLst>
              <a:ext uri="{FF2B5EF4-FFF2-40B4-BE49-F238E27FC236}">
                <a16:creationId xmlns:a16="http://schemas.microsoft.com/office/drawing/2014/main" id="{902792E7-6DFE-4A69-92AE-6968AC176773}"/>
              </a:ext>
            </a:extLst>
          </p:cNvPr>
          <p:cNvSpPr/>
          <p:nvPr/>
        </p:nvSpPr>
        <p:spPr>
          <a:xfrm>
            <a:off x="3375378" y="1569963"/>
            <a:ext cx="1999899" cy="68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22" name="Rectangle 21">
            <a:extLst>
              <a:ext uri="{FF2B5EF4-FFF2-40B4-BE49-F238E27FC236}">
                <a16:creationId xmlns:a16="http://schemas.microsoft.com/office/drawing/2014/main" id="{AEBD10E7-3BBF-4342-A54C-4F5056C044C6}"/>
              </a:ext>
            </a:extLst>
          </p:cNvPr>
          <p:cNvSpPr/>
          <p:nvPr/>
        </p:nvSpPr>
        <p:spPr>
          <a:xfrm>
            <a:off x="3489678" y="486625"/>
            <a:ext cx="126535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314077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3238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t>
            </a:r>
            <a:r>
              <a:rPr lang="en-US" sz="1600" b="1" u="sng" dirty="0">
                <a:solidFill>
                  <a:schemeClr val="accent2"/>
                </a:solidFill>
                <a:latin typeface="Arial" panose="020B0604020202020204" pitchFamily="34" charset="0"/>
                <a:cs typeface="Arial" panose="020B0604020202020204" pitchFamily="34" charset="0"/>
              </a:rPr>
              <a:t>reading</a:t>
            </a:r>
            <a:r>
              <a:rPr lang="en-US" sz="1600" dirty="0">
                <a:solidFill>
                  <a:schemeClr val="accent2"/>
                </a:solidFill>
                <a:latin typeface="Arial" panose="020B0604020202020204" pitchFamily="34" charset="0"/>
                <a:cs typeface="Arial" panose="020B0604020202020204" pitchFamily="34" charset="0"/>
              </a:rPr>
              <a:t> from a device that contains multiple registers, two message are needed.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first message sets the register address within the slave that will be read from using a write transaction.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first message puts the slave into a mode where it’s expecting a second message that will read data from the register address that was just sent.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AD2B8DC8-463B-4B21-A5F1-886EBA8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02" t="26406" r="3901" b="4622"/>
          <a:stretch/>
        </p:blipFill>
        <p:spPr>
          <a:xfrm>
            <a:off x="3489678" y="692430"/>
            <a:ext cx="3330222" cy="1478844"/>
          </a:xfrm>
          <a:prstGeom prst="rect">
            <a:avLst/>
          </a:prstGeom>
        </p:spPr>
      </p:pic>
      <p:sp>
        <p:nvSpPr>
          <p:cNvPr id="18" name="Rectangle 17">
            <a:extLst>
              <a:ext uri="{FF2B5EF4-FFF2-40B4-BE49-F238E27FC236}">
                <a16:creationId xmlns:a16="http://schemas.microsoft.com/office/drawing/2014/main" id="{C4DCC97A-6473-495D-90A4-269FDFB9DA84}"/>
              </a:ext>
            </a:extLst>
          </p:cNvPr>
          <p:cNvSpPr/>
          <p:nvPr/>
        </p:nvSpPr>
        <p:spPr>
          <a:xfrm>
            <a:off x="3375378" y="1569963"/>
            <a:ext cx="1999899" cy="68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9" name="Rectangle 18">
            <a:extLst>
              <a:ext uri="{FF2B5EF4-FFF2-40B4-BE49-F238E27FC236}">
                <a16:creationId xmlns:a16="http://schemas.microsoft.com/office/drawing/2014/main" id="{437DBE97-88F0-4CE2-9130-4AA0CA6E8CD5}"/>
              </a:ext>
            </a:extLst>
          </p:cNvPr>
          <p:cNvSpPr/>
          <p:nvPr/>
        </p:nvSpPr>
        <p:spPr>
          <a:xfrm>
            <a:off x="3489678" y="486625"/>
            <a:ext cx="126535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pic>
        <p:nvPicPr>
          <p:cNvPr id="12" name="Picture 11">
            <a:extLst>
              <a:ext uri="{FF2B5EF4-FFF2-40B4-BE49-F238E27FC236}">
                <a16:creationId xmlns:a16="http://schemas.microsoft.com/office/drawing/2014/main" id="{70202DC5-5C28-4A6B-A939-A74CB5E75C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4" t="3601" r="1724" b="67355"/>
          <a:stretch/>
        </p:blipFill>
        <p:spPr>
          <a:xfrm>
            <a:off x="3026535" y="2453426"/>
            <a:ext cx="3793365" cy="946598"/>
          </a:xfrm>
          <a:prstGeom prst="rect">
            <a:avLst/>
          </a:prstGeom>
        </p:spPr>
      </p:pic>
      <p:sp>
        <p:nvSpPr>
          <p:cNvPr id="13" name="Rectangle 12">
            <a:extLst>
              <a:ext uri="{FF2B5EF4-FFF2-40B4-BE49-F238E27FC236}">
                <a16:creationId xmlns:a16="http://schemas.microsoft.com/office/drawing/2014/main" id="{DD55C721-84BE-4AA0-BBE0-F221B2EB2429}"/>
              </a:ext>
            </a:extLst>
          </p:cNvPr>
          <p:cNvSpPr/>
          <p:nvPr/>
        </p:nvSpPr>
        <p:spPr>
          <a:xfrm>
            <a:off x="3227493" y="3105574"/>
            <a:ext cx="3592407" cy="73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1422075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836035"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second message performs a read transaction that retrieves the data from the register address sent in the first message.</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AD2B8DC8-463B-4B21-A5F1-886EBA8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02" t="26406" r="3901" b="4622"/>
          <a:stretch/>
        </p:blipFill>
        <p:spPr>
          <a:xfrm>
            <a:off x="3489678" y="692430"/>
            <a:ext cx="3330222" cy="1478844"/>
          </a:xfrm>
          <a:prstGeom prst="rect">
            <a:avLst/>
          </a:prstGeom>
        </p:spPr>
      </p:pic>
      <p:sp>
        <p:nvSpPr>
          <p:cNvPr id="18" name="Rectangle 17">
            <a:extLst>
              <a:ext uri="{FF2B5EF4-FFF2-40B4-BE49-F238E27FC236}">
                <a16:creationId xmlns:a16="http://schemas.microsoft.com/office/drawing/2014/main" id="{C4DCC97A-6473-495D-90A4-269FDFB9DA84}"/>
              </a:ext>
            </a:extLst>
          </p:cNvPr>
          <p:cNvSpPr/>
          <p:nvPr/>
        </p:nvSpPr>
        <p:spPr>
          <a:xfrm>
            <a:off x="3375378" y="1569963"/>
            <a:ext cx="1999899" cy="68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
        <p:nvSpPr>
          <p:cNvPr id="19" name="Rectangle 18">
            <a:extLst>
              <a:ext uri="{FF2B5EF4-FFF2-40B4-BE49-F238E27FC236}">
                <a16:creationId xmlns:a16="http://schemas.microsoft.com/office/drawing/2014/main" id="{437DBE97-88F0-4CE2-9130-4AA0CA6E8CD5}"/>
              </a:ext>
            </a:extLst>
          </p:cNvPr>
          <p:cNvSpPr/>
          <p:nvPr/>
        </p:nvSpPr>
        <p:spPr>
          <a:xfrm>
            <a:off x="3489678" y="486625"/>
            <a:ext cx="126535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pic>
        <p:nvPicPr>
          <p:cNvPr id="12" name="Picture 11">
            <a:extLst>
              <a:ext uri="{FF2B5EF4-FFF2-40B4-BE49-F238E27FC236}">
                <a16:creationId xmlns:a16="http://schemas.microsoft.com/office/drawing/2014/main" id="{70202DC5-5C28-4A6B-A939-A74CB5E75C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4" t="3601" r="1724" b="39101"/>
          <a:stretch/>
        </p:blipFill>
        <p:spPr>
          <a:xfrm>
            <a:off x="3026535" y="2453425"/>
            <a:ext cx="3793365" cy="1867437"/>
          </a:xfrm>
          <a:prstGeom prst="rect">
            <a:avLst/>
          </a:prstGeom>
        </p:spPr>
      </p:pic>
    </p:spTree>
    <p:extLst>
      <p:ext uri="{BB962C8B-B14F-4D97-AF65-F5344CB8AC3E}">
        <p14:creationId xmlns:p14="http://schemas.microsoft.com/office/powerpoint/2010/main" val="653025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 alternative approach can also be used where a second START (Sr) condition is generated before the STOP condition of the first message.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initiates the second read transaction immediately without giving up control of the bus.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737B2E06-707E-4F25-9803-AEC2D76032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0" t="72581" r="3236" b="2362"/>
          <a:stretch/>
        </p:blipFill>
        <p:spPr>
          <a:xfrm>
            <a:off x="1013881" y="2994819"/>
            <a:ext cx="5189463" cy="1139327"/>
          </a:xfrm>
          <a:prstGeom prst="rect">
            <a:avLst/>
          </a:prstGeom>
        </p:spPr>
      </p:pic>
    </p:spTree>
    <p:extLst>
      <p:ext uri="{BB962C8B-B14F-4D97-AF65-F5344CB8AC3E}">
        <p14:creationId xmlns:p14="http://schemas.microsoft.com/office/powerpoint/2010/main" val="3125698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FF9B3C-7E08-4533-8236-4A6E08CADF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0" t="26183" r="4580" b="6900"/>
          <a:stretch/>
        </p:blipFill>
        <p:spPr>
          <a:xfrm>
            <a:off x="2984753" y="647152"/>
            <a:ext cx="3777997" cy="1688903"/>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69085" y="895155"/>
            <a:ext cx="2841539"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can also </a:t>
            </a:r>
            <a:r>
              <a:rPr lang="en-US" sz="1600" b="1" u="sng" dirty="0">
                <a:solidFill>
                  <a:schemeClr val="accent2"/>
                </a:solidFill>
                <a:latin typeface="Arial" panose="020B0604020202020204" pitchFamily="34" charset="0"/>
                <a:cs typeface="Arial" panose="020B0604020202020204" pitchFamily="34" charset="0"/>
              </a:rPr>
              <a:t>read</a:t>
            </a:r>
            <a:r>
              <a:rPr lang="en-US" sz="1600" dirty="0">
                <a:solidFill>
                  <a:schemeClr val="accent2"/>
                </a:solidFill>
                <a:latin typeface="Arial" panose="020B0604020202020204" pitchFamily="34" charset="0"/>
                <a:cs typeface="Arial" panose="020B0604020202020204" pitchFamily="34" charset="0"/>
              </a:rPr>
              <a:t> blocks of data from a slave.</a:t>
            </a:r>
          </a:p>
          <a:p>
            <a:pPr marL="228600" indent="-228600" algn="l">
              <a:buFont typeface="Arial" panose="020B0604020202020204" pitchFamily="34" charset="0"/>
              <a:buChar char="•"/>
            </a:pPr>
            <a:endParaRPr lang="en-US" sz="2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this situation, the master still sends two messages, the first setting the register address and the second retrieving the data.</a:t>
            </a:r>
          </a:p>
          <a:p>
            <a:pPr marL="228600" indent="-228600" algn="l">
              <a:buFont typeface="Arial" panose="020B0604020202020204" pitchFamily="34" charset="0"/>
              <a:buChar char="•"/>
            </a:pPr>
            <a:endParaRPr lang="en-US" sz="2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the second message, the master continually sends SCL pulses to read as many bytes as it wants prior to generating the STOP condition.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A45F003-5A31-4F9D-9308-1EE4649B9E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6" t="2053" r="2412" b="50889"/>
          <a:stretch/>
        </p:blipFill>
        <p:spPr>
          <a:xfrm>
            <a:off x="2596842" y="2464319"/>
            <a:ext cx="4192073" cy="1866039"/>
          </a:xfrm>
          <a:prstGeom prst="rect">
            <a:avLst/>
          </a:prstGeom>
        </p:spPr>
      </p:pic>
      <p:sp>
        <p:nvSpPr>
          <p:cNvPr id="19" name="Rectangle 18">
            <a:extLst>
              <a:ext uri="{FF2B5EF4-FFF2-40B4-BE49-F238E27FC236}">
                <a16:creationId xmlns:a16="http://schemas.microsoft.com/office/drawing/2014/main" id="{3D675F04-3E2F-4626-9840-85DBF1748591}"/>
              </a:ext>
            </a:extLst>
          </p:cNvPr>
          <p:cNvSpPr/>
          <p:nvPr/>
        </p:nvSpPr>
        <p:spPr>
          <a:xfrm>
            <a:off x="2984753" y="1553830"/>
            <a:ext cx="2359240" cy="762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spTree>
    <p:extLst>
      <p:ext uri="{BB962C8B-B14F-4D97-AF65-F5344CB8AC3E}">
        <p14:creationId xmlns:p14="http://schemas.microsoft.com/office/powerpoint/2010/main" val="2031816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FF9B3C-7E08-4533-8236-4A6E08CADF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0" t="26183" r="4580" b="6900"/>
          <a:stretch/>
        </p:blipFill>
        <p:spPr>
          <a:xfrm>
            <a:off x="2984753" y="647152"/>
            <a:ext cx="3777997" cy="1688903"/>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69085" y="895155"/>
            <a:ext cx="2841539"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repeated Start bit (Sr) can also be used to read blocks of information.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D675F04-3E2F-4626-9840-85DBF1748591}"/>
              </a:ext>
            </a:extLst>
          </p:cNvPr>
          <p:cNvSpPr/>
          <p:nvPr/>
        </p:nvSpPr>
        <p:spPr>
          <a:xfrm>
            <a:off x="2984753" y="1553830"/>
            <a:ext cx="2359240" cy="762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b="1" dirty="0">
              <a:solidFill>
                <a:srgbClr val="FF0000"/>
              </a:solidFill>
            </a:endParaRPr>
          </a:p>
        </p:txBody>
      </p:sp>
      <p:pic>
        <p:nvPicPr>
          <p:cNvPr id="12" name="Picture 11">
            <a:extLst>
              <a:ext uri="{FF2B5EF4-FFF2-40B4-BE49-F238E27FC236}">
                <a16:creationId xmlns:a16="http://schemas.microsoft.com/office/drawing/2014/main" id="{EC4A48C7-4414-4714-B35F-3C34F4D6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8" t="66694" r="2283" b="3102"/>
          <a:stretch/>
        </p:blipFill>
        <p:spPr>
          <a:xfrm>
            <a:off x="2324637" y="2520751"/>
            <a:ext cx="4211391" cy="1197735"/>
          </a:xfrm>
          <a:prstGeom prst="rect">
            <a:avLst/>
          </a:prstGeom>
        </p:spPr>
      </p:pic>
    </p:spTree>
    <p:extLst>
      <p:ext uri="{BB962C8B-B14F-4D97-AF65-F5344CB8AC3E}">
        <p14:creationId xmlns:p14="http://schemas.microsoft.com/office/powerpoint/2010/main" val="3762195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Addressing Slave Registers</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5F182E-3782-457A-9391-8DBBD7A91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1D0AC7-47F0-4A51-BA29-E8E3F85DF03D}"/>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515792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Master Operation on the MSP430FR2355</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1464162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2925233" cy="30360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MSP430FR2355 contains two </a:t>
            </a:r>
            <a:r>
              <a:rPr lang="en-US" sz="1600" dirty="0" err="1">
                <a:solidFill>
                  <a:schemeClr val="accent2"/>
                </a:solidFill>
                <a:latin typeface="Arial" panose="020B0604020202020204" pitchFamily="34" charset="0"/>
                <a:cs typeface="Arial" panose="020B0604020202020204" pitchFamily="34" charset="0"/>
              </a:rPr>
              <a:t>eUSCIs</a:t>
            </a:r>
            <a:r>
              <a:rPr lang="en-US" sz="1600" dirty="0">
                <a:solidFill>
                  <a:schemeClr val="accent2"/>
                </a:solidFill>
                <a:latin typeface="Arial" panose="020B0604020202020204" pitchFamily="34" charset="0"/>
                <a:cs typeface="Arial" panose="020B0604020202020204" pitchFamily="34" charset="0"/>
              </a:rPr>
              <a:t> that support I2C – eUSCI_B0 and eUSCI_B1.</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These two </a:t>
            </a:r>
            <a:r>
              <a:rPr lang="en-US" sz="1600" dirty="0" err="1">
                <a:solidFill>
                  <a:schemeClr val="accent2"/>
                </a:solidFill>
                <a:latin typeface="Arial" panose="020B0604020202020204" pitchFamily="34" charset="0"/>
                <a:cs typeface="Arial" panose="020B0604020202020204" pitchFamily="34" charset="0"/>
              </a:rPr>
              <a:t>eUSCI</a:t>
            </a:r>
            <a:r>
              <a:rPr lang="en-US" sz="1600" dirty="0">
                <a:solidFill>
                  <a:schemeClr val="accent2"/>
                </a:solidFill>
                <a:latin typeface="Arial" panose="020B0604020202020204" pitchFamily="34" charset="0"/>
                <a:cs typeface="Arial" panose="020B0604020202020204" pitchFamily="34" charset="0"/>
              </a:rPr>
              <a:t> peripherals are configurable to either support I2C or SPI.</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38D57D4-5F3D-4A58-A1B3-5A3C1F9AF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02" y="1212255"/>
            <a:ext cx="3650998" cy="2672324"/>
          </a:xfrm>
          <a:prstGeom prst="rect">
            <a:avLst/>
          </a:prstGeom>
        </p:spPr>
      </p:pic>
      <p:sp>
        <p:nvSpPr>
          <p:cNvPr id="18" name="Rectangle 17">
            <a:extLst>
              <a:ext uri="{FF2B5EF4-FFF2-40B4-BE49-F238E27FC236}">
                <a16:creationId xmlns:a16="http://schemas.microsoft.com/office/drawing/2014/main" id="{CB61637A-DB6A-4B48-8EA2-6C90FD30A439}"/>
              </a:ext>
            </a:extLst>
          </p:cNvPr>
          <p:cNvSpPr/>
          <p:nvPr/>
        </p:nvSpPr>
        <p:spPr>
          <a:xfrm>
            <a:off x="5941735" y="1303867"/>
            <a:ext cx="639687" cy="96190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79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 I2C link is always </a:t>
            </a:r>
            <a:r>
              <a:rPr lang="en-US" sz="1600" b="1" dirty="0">
                <a:solidFill>
                  <a:schemeClr val="accent2"/>
                </a:solidFill>
                <a:latin typeface="Arial" panose="020B0604020202020204" pitchFamily="34" charset="0"/>
                <a:cs typeface="Arial" panose="020B0604020202020204" pitchFamily="34" charset="0"/>
              </a:rPr>
              <a:t>half-duplex</a:t>
            </a:r>
            <a:r>
              <a:rPr lang="en-US" sz="1600" dirty="0">
                <a:solidFill>
                  <a:schemeClr val="accent2"/>
                </a:solidFill>
                <a:latin typeface="Arial" panose="020B0604020202020204" pitchFamily="34" charset="0"/>
                <a:cs typeface="Arial" panose="020B0604020202020204" pitchFamily="34" charset="0"/>
              </a:rPr>
              <a:t>, meaning that all devices share the data line with only one device transmitting at any given time.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82FC4BD-BBD9-4D5F-9733-E812FD4C28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58443" y="1717593"/>
            <a:ext cx="3989857" cy="2933020"/>
          </a:xfrm>
          <a:prstGeom prst="rect">
            <a:avLst/>
          </a:prstGeom>
        </p:spPr>
      </p:pic>
    </p:spTree>
    <p:extLst>
      <p:ext uri="{BB962C8B-B14F-4D97-AF65-F5344CB8AC3E}">
        <p14:creationId xmlns:p14="http://schemas.microsoft.com/office/powerpoint/2010/main" val="2275050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1" y="895155"/>
            <a:ext cx="2185652" cy="30360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eUSCI_B0 has SCL and SDA signals that share pins with ports on the MCU - port 1, bits 3 and 2 respectively.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eUSCI_B1 has SCL and SDA signals that share pins with ports on the MCU - port 4, bits 7 and 6 respectively.</a:t>
            </a:r>
          </a:p>
        </p:txBody>
      </p:sp>
      <p:pic>
        <p:nvPicPr>
          <p:cNvPr id="10" name="Picture 9">
            <a:extLst>
              <a:ext uri="{FF2B5EF4-FFF2-40B4-BE49-F238E27FC236}">
                <a16:creationId xmlns:a16="http://schemas.microsoft.com/office/drawing/2014/main" id="{F6282683-15B7-4092-897D-DC2916DB17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02251" y="1054114"/>
            <a:ext cx="4559196" cy="3266746"/>
          </a:xfrm>
          <a:prstGeom prst="rect">
            <a:avLst/>
          </a:prstGeom>
        </p:spPr>
      </p:pic>
    </p:spTree>
    <p:extLst>
      <p:ext uri="{BB962C8B-B14F-4D97-AF65-F5344CB8AC3E}">
        <p14:creationId xmlns:p14="http://schemas.microsoft.com/office/powerpoint/2010/main" val="1600447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a:extLst>
              <a:ext uri="{FF2B5EF4-FFF2-40B4-BE49-F238E27FC236}">
                <a16:creationId xmlns:a16="http://schemas.microsoft.com/office/drawing/2014/main" id="{41861726-C322-4EDA-8867-C4A794D8CA91}"/>
              </a:ext>
            </a:extLst>
          </p:cNvPr>
          <p:cNvSpPr txBox="1">
            <a:spLocks/>
          </p:cNvSpPr>
          <p:nvPr/>
        </p:nvSpPr>
        <p:spPr>
          <a:xfrm>
            <a:off x="190500" y="895155"/>
            <a:ext cx="295039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PxSEL1: PxSEL0 registers are used to select which serial peripheral drives the pins on the MSP430FR2355 MCU.</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3" name="Picture 12" descr="A close up of text on a white background&#10;&#10;Description automatically generated">
            <a:extLst>
              <a:ext uri="{FF2B5EF4-FFF2-40B4-BE49-F238E27FC236}">
                <a16:creationId xmlns:a16="http://schemas.microsoft.com/office/drawing/2014/main" id="{BF0F986C-1010-49E0-B388-7A2E29415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681" y="892997"/>
            <a:ext cx="3627119" cy="3886199"/>
          </a:xfrm>
          <a:prstGeom prst="rect">
            <a:avLst/>
          </a:prstGeom>
        </p:spPr>
      </p:pic>
      <p:sp>
        <p:nvSpPr>
          <p:cNvPr id="14" name="Rectangle 13">
            <a:extLst>
              <a:ext uri="{FF2B5EF4-FFF2-40B4-BE49-F238E27FC236}">
                <a16:creationId xmlns:a16="http://schemas.microsoft.com/office/drawing/2014/main" id="{A7272DA7-577A-4A7E-8E2C-207E53EE2411}"/>
              </a:ext>
            </a:extLst>
          </p:cNvPr>
          <p:cNvSpPr/>
          <p:nvPr/>
        </p:nvSpPr>
        <p:spPr>
          <a:xfrm>
            <a:off x="4155261" y="2343956"/>
            <a:ext cx="480060" cy="14330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197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9" name="Picture 8" descr="A screenshot of a cell phone&#10;&#10;Description automatically generated">
            <a:extLst>
              <a:ext uri="{FF2B5EF4-FFF2-40B4-BE49-F238E27FC236}">
                <a16:creationId xmlns:a16="http://schemas.microsoft.com/office/drawing/2014/main" id="{11CD0343-18F4-41C7-B300-5607C658D7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2795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I2C system contains a variety of configuration registers that are used to trigger events, indicate when certain conditions have occurred, and hold various information such as the slave address and the data sent or received.</a:t>
            </a:r>
          </a:p>
        </p:txBody>
      </p:sp>
    </p:spTree>
    <p:extLst>
      <p:ext uri="{BB962C8B-B14F-4D97-AF65-F5344CB8AC3E}">
        <p14:creationId xmlns:p14="http://schemas.microsoft.com/office/powerpoint/2010/main" val="4250529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1" y="492886"/>
            <a:ext cx="6729211"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499" y="892996"/>
            <a:ext cx="6474317" cy="34313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100" dirty="0">
                <a:solidFill>
                  <a:schemeClr val="accent2">
                    <a:lumMod val="50000"/>
                  </a:schemeClr>
                </a:solidFill>
              </a:rPr>
              <a:t>•</a:t>
            </a:r>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Control Word 0 </a:t>
            </a:r>
            <a:r>
              <a:rPr lang="en-US" sz="1250" dirty="0">
                <a:solidFill>
                  <a:schemeClr val="accent2">
                    <a:lumMod val="50000"/>
                  </a:schemeClr>
                </a:solidFill>
              </a:rPr>
              <a:t>(UCBxCTLW0) – has different bit fields when in I2C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Control Word 1 </a:t>
            </a:r>
            <a:r>
              <a:rPr lang="en-US" sz="1250" dirty="0">
                <a:solidFill>
                  <a:schemeClr val="accent2">
                    <a:lumMod val="50000"/>
                  </a:schemeClr>
                </a:solidFill>
              </a:rPr>
              <a:t>(UCBxCTLW0) – has different bit fields when in I2C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Bit Rate Control Word </a:t>
            </a:r>
            <a:r>
              <a:rPr lang="en-US" sz="1250" dirty="0">
                <a:solidFill>
                  <a:schemeClr val="accent2">
                    <a:lumMod val="50000"/>
                  </a:schemeClr>
                </a:solidFill>
              </a:rPr>
              <a:t>(</a:t>
            </a:r>
            <a:r>
              <a:rPr lang="en-US" sz="1250" dirty="0" err="1">
                <a:solidFill>
                  <a:schemeClr val="accent2">
                    <a:lumMod val="50000"/>
                  </a:schemeClr>
                </a:solidFill>
              </a:rPr>
              <a:t>UCBxBRW</a:t>
            </a:r>
            <a:r>
              <a:rPr lang="en-US" sz="1250" dirty="0">
                <a:solidFill>
                  <a:schemeClr val="accent2">
                    <a:lumMod val="50000"/>
                  </a:schemeClr>
                </a:solidFill>
              </a:rPr>
              <a:t>) – same function as in SPI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Status </a:t>
            </a:r>
            <a:r>
              <a:rPr lang="en-US" sz="1250" dirty="0">
                <a:solidFill>
                  <a:schemeClr val="accent2">
                    <a:lumMod val="50000"/>
                  </a:schemeClr>
                </a:solidFill>
              </a:rPr>
              <a:t>(</a:t>
            </a:r>
            <a:r>
              <a:rPr lang="en-US" sz="1250" dirty="0" err="1">
                <a:solidFill>
                  <a:schemeClr val="accent2">
                    <a:lumMod val="50000"/>
                  </a:schemeClr>
                </a:solidFill>
              </a:rPr>
              <a:t>UCBxSTATW</a:t>
            </a:r>
            <a:r>
              <a:rPr lang="en-US" sz="1250" dirty="0">
                <a:solidFill>
                  <a:schemeClr val="accent2">
                    <a:lumMod val="50000"/>
                  </a:schemeClr>
                </a:solidFill>
              </a:rPr>
              <a:t>) – has different bit fields when in I2C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Byte Counter Threshold </a:t>
            </a:r>
            <a:r>
              <a:rPr lang="en-US" sz="1250" dirty="0">
                <a:solidFill>
                  <a:schemeClr val="accent2">
                    <a:lumMod val="50000"/>
                  </a:schemeClr>
                </a:solidFill>
              </a:rPr>
              <a:t>(</a:t>
            </a:r>
            <a:r>
              <a:rPr lang="en-US" sz="1250" dirty="0" err="1">
                <a:solidFill>
                  <a:schemeClr val="accent2">
                    <a:lumMod val="50000"/>
                  </a:schemeClr>
                </a:solidFill>
              </a:rPr>
              <a:t>UCBxTBCNT</a:t>
            </a:r>
            <a:r>
              <a:rPr lang="en-US" sz="1250" dirty="0">
                <a:solidFill>
                  <a:schemeClr val="accent2">
                    <a:lumMod val="50000"/>
                  </a:schemeClr>
                </a:solidFill>
              </a:rPr>
              <a:t>)</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Receive Buffer </a:t>
            </a:r>
            <a:r>
              <a:rPr lang="en-US" sz="1250" dirty="0">
                <a:solidFill>
                  <a:schemeClr val="accent2">
                    <a:lumMod val="50000"/>
                  </a:schemeClr>
                </a:solidFill>
              </a:rPr>
              <a:t>(</a:t>
            </a:r>
            <a:r>
              <a:rPr lang="en-US" sz="1250" dirty="0" err="1">
                <a:solidFill>
                  <a:schemeClr val="accent2">
                    <a:lumMod val="50000"/>
                  </a:schemeClr>
                </a:solidFill>
              </a:rPr>
              <a:t>UCBxRXBUF</a:t>
            </a:r>
            <a:r>
              <a:rPr lang="en-US" sz="1250" dirty="0">
                <a:solidFill>
                  <a:schemeClr val="accent2">
                    <a:lumMod val="50000"/>
                  </a:schemeClr>
                </a:solidFill>
              </a:rPr>
              <a:t>) – same function as in SPI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Transmit Buffer </a:t>
            </a:r>
            <a:r>
              <a:rPr lang="en-US" sz="1250" dirty="0">
                <a:solidFill>
                  <a:schemeClr val="accent2">
                    <a:lumMod val="50000"/>
                  </a:schemeClr>
                </a:solidFill>
              </a:rPr>
              <a:t>(</a:t>
            </a:r>
            <a:r>
              <a:rPr lang="en-US" sz="1250" dirty="0" err="1">
                <a:solidFill>
                  <a:schemeClr val="accent2">
                    <a:lumMod val="50000"/>
                  </a:schemeClr>
                </a:solidFill>
              </a:rPr>
              <a:t>UCBxTXBUF</a:t>
            </a:r>
            <a:r>
              <a:rPr lang="en-US" sz="1250" dirty="0">
                <a:solidFill>
                  <a:schemeClr val="accent2">
                    <a:lumMod val="50000"/>
                  </a:schemeClr>
                </a:solidFill>
              </a:rPr>
              <a:t>) – same function as in SPI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I2C Own Address 0 </a:t>
            </a:r>
            <a:r>
              <a:rPr lang="en-US" sz="1250" dirty="0">
                <a:solidFill>
                  <a:schemeClr val="accent2">
                    <a:lumMod val="50000"/>
                  </a:schemeClr>
                </a:solidFill>
              </a:rPr>
              <a:t>(UCBxI2COA0)</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I2C Own Address 1 </a:t>
            </a:r>
            <a:r>
              <a:rPr lang="en-US" sz="1250" dirty="0">
                <a:solidFill>
                  <a:schemeClr val="accent2">
                    <a:lumMod val="50000"/>
                  </a:schemeClr>
                </a:solidFill>
              </a:rPr>
              <a:t>(UCBxI2COA1)</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I2C Own Address 2 </a:t>
            </a:r>
            <a:r>
              <a:rPr lang="en-US" sz="1250" dirty="0">
                <a:solidFill>
                  <a:schemeClr val="accent2">
                    <a:lumMod val="50000"/>
                  </a:schemeClr>
                </a:solidFill>
              </a:rPr>
              <a:t>(UCBxI2COA2)</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I2C Own Address 3 </a:t>
            </a:r>
            <a:r>
              <a:rPr lang="en-US" sz="1250" dirty="0">
                <a:solidFill>
                  <a:schemeClr val="accent2">
                    <a:lumMod val="50000"/>
                  </a:schemeClr>
                </a:solidFill>
              </a:rPr>
              <a:t>(UCBxI2COA3)</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Received Address </a:t>
            </a:r>
            <a:r>
              <a:rPr lang="en-US" sz="1250" dirty="0">
                <a:solidFill>
                  <a:schemeClr val="accent2">
                    <a:lumMod val="50000"/>
                  </a:schemeClr>
                </a:solidFill>
              </a:rPr>
              <a:t>(</a:t>
            </a:r>
            <a:r>
              <a:rPr lang="en-US" sz="1250" dirty="0" err="1">
                <a:solidFill>
                  <a:schemeClr val="accent2">
                    <a:lumMod val="50000"/>
                  </a:schemeClr>
                </a:solidFill>
              </a:rPr>
              <a:t>UCBxADDRX</a:t>
            </a:r>
            <a:r>
              <a:rPr lang="en-US" sz="1250" dirty="0">
                <a:solidFill>
                  <a:schemeClr val="accent2">
                    <a:lumMod val="50000"/>
                  </a:schemeClr>
                </a:solidFill>
              </a:rPr>
              <a:t>)</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Address Mask </a:t>
            </a:r>
            <a:r>
              <a:rPr lang="en-US" sz="1250" dirty="0">
                <a:solidFill>
                  <a:schemeClr val="accent2">
                    <a:lumMod val="50000"/>
                  </a:schemeClr>
                </a:solidFill>
              </a:rPr>
              <a:t>(</a:t>
            </a:r>
            <a:r>
              <a:rPr lang="en-US" sz="1250" dirty="0" err="1">
                <a:solidFill>
                  <a:schemeClr val="accent2">
                    <a:lumMod val="50000"/>
                  </a:schemeClr>
                </a:solidFill>
              </a:rPr>
              <a:t>UCBxADDMASK</a:t>
            </a:r>
            <a:r>
              <a:rPr lang="en-US" sz="1250" dirty="0">
                <a:solidFill>
                  <a:schemeClr val="accent2">
                    <a:lumMod val="50000"/>
                  </a:schemeClr>
                </a:solidFill>
              </a:rPr>
              <a:t>)</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I2C Slave Address </a:t>
            </a:r>
            <a:r>
              <a:rPr lang="en-US" sz="1250" dirty="0">
                <a:solidFill>
                  <a:schemeClr val="accent2">
                    <a:lumMod val="50000"/>
                  </a:schemeClr>
                </a:solidFill>
              </a:rPr>
              <a:t>(UCBxI2CSA)</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Interrupt Enable </a:t>
            </a:r>
            <a:r>
              <a:rPr lang="en-US" sz="1250" dirty="0">
                <a:solidFill>
                  <a:schemeClr val="accent2">
                    <a:lumMod val="50000"/>
                  </a:schemeClr>
                </a:solidFill>
              </a:rPr>
              <a:t>(</a:t>
            </a:r>
            <a:r>
              <a:rPr lang="en-US" sz="1250" dirty="0" err="1">
                <a:solidFill>
                  <a:schemeClr val="accent2">
                    <a:lumMod val="50000"/>
                  </a:schemeClr>
                </a:solidFill>
              </a:rPr>
              <a:t>UCBxIE</a:t>
            </a:r>
            <a:r>
              <a:rPr lang="en-US" sz="1250" dirty="0">
                <a:solidFill>
                  <a:schemeClr val="accent2">
                    <a:lumMod val="50000"/>
                  </a:schemeClr>
                </a:solidFill>
              </a:rPr>
              <a:t>) – has different bit fields when in I2C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Interrupt Flag </a:t>
            </a:r>
            <a:r>
              <a:rPr lang="en-US" sz="1250" dirty="0">
                <a:solidFill>
                  <a:schemeClr val="accent2">
                    <a:lumMod val="50000"/>
                  </a:schemeClr>
                </a:solidFill>
              </a:rPr>
              <a:t>(</a:t>
            </a:r>
            <a:r>
              <a:rPr lang="en-US" sz="1250" dirty="0" err="1">
                <a:solidFill>
                  <a:schemeClr val="accent2">
                    <a:lumMod val="50000"/>
                  </a:schemeClr>
                </a:solidFill>
              </a:rPr>
              <a:t>UCBxIFG</a:t>
            </a:r>
            <a:r>
              <a:rPr lang="en-US" sz="1250" dirty="0">
                <a:solidFill>
                  <a:schemeClr val="accent2">
                    <a:lumMod val="50000"/>
                  </a:schemeClr>
                </a:solidFill>
              </a:rPr>
              <a:t>) – has different bit fields when in I2C mode.</a:t>
            </a:r>
          </a:p>
          <a:p>
            <a:pPr algn="l"/>
            <a:r>
              <a:rPr lang="en-US" sz="1250" dirty="0">
                <a:solidFill>
                  <a:schemeClr val="accent2">
                    <a:lumMod val="50000"/>
                  </a:schemeClr>
                </a:solidFill>
              </a:rPr>
              <a:t>• </a:t>
            </a:r>
            <a:r>
              <a:rPr lang="en-US" sz="1250" i="1" dirty="0" err="1">
                <a:solidFill>
                  <a:schemeClr val="accent2">
                    <a:lumMod val="50000"/>
                  </a:schemeClr>
                </a:solidFill>
              </a:rPr>
              <a:t>eUSCI_Bx</a:t>
            </a:r>
            <a:r>
              <a:rPr lang="en-US" sz="1250" i="1" dirty="0">
                <a:solidFill>
                  <a:schemeClr val="accent2">
                    <a:lumMod val="50000"/>
                  </a:schemeClr>
                </a:solidFill>
              </a:rPr>
              <a:t> Interrupt Vector </a:t>
            </a:r>
            <a:r>
              <a:rPr lang="en-US" sz="1250" dirty="0">
                <a:solidFill>
                  <a:schemeClr val="accent2">
                    <a:lumMod val="50000"/>
                  </a:schemeClr>
                </a:solidFill>
              </a:rPr>
              <a:t>(</a:t>
            </a:r>
            <a:r>
              <a:rPr lang="en-US" sz="1250" dirty="0" err="1">
                <a:solidFill>
                  <a:schemeClr val="accent2">
                    <a:lumMod val="50000"/>
                  </a:schemeClr>
                </a:solidFill>
              </a:rPr>
              <a:t>UCBxIV</a:t>
            </a:r>
            <a:r>
              <a:rPr lang="en-US" sz="1250" dirty="0">
                <a:solidFill>
                  <a:schemeClr val="accent2">
                    <a:lumMod val="50000"/>
                  </a:schemeClr>
                </a:solidFill>
              </a:rPr>
              <a:t>) – has different bit fields when in I2C mode.</a:t>
            </a:r>
            <a:endParaRPr lang="en-US" sz="125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937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E0612DBC-A933-4218-ADE2-A2E1D2893333}"/>
              </a:ext>
            </a:extLst>
          </p:cNvPr>
          <p:cNvSpPr txBox="1">
            <a:spLocks/>
          </p:cNvSpPr>
          <p:nvPr/>
        </p:nvSpPr>
        <p:spPr>
          <a:xfrm>
            <a:off x="972820" y="3930800"/>
            <a:ext cx="3200400" cy="36120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24F1C333-D675-4B5E-A7AA-ADD855D1FB4D}"/>
              </a:ext>
            </a:extLst>
          </p:cNvPr>
          <p:cNvSpPr txBox="1">
            <a:spLocks/>
          </p:cNvSpPr>
          <p:nvPr/>
        </p:nvSpPr>
        <p:spPr>
          <a:xfrm>
            <a:off x="972820" y="3930800"/>
            <a:ext cx="3200400" cy="36120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1261B513-BD47-4803-A2D6-326DDE63C73B}"/>
              </a:ext>
            </a:extLst>
          </p:cNvPr>
          <p:cNvSpPr txBox="1">
            <a:spLocks/>
          </p:cNvSpPr>
          <p:nvPr/>
        </p:nvSpPr>
        <p:spPr>
          <a:xfrm>
            <a:off x="972820" y="3930800"/>
            <a:ext cx="3200400" cy="36120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81DE8FA0-F482-465F-9AAB-B6CC0A8EC94D}"/>
              </a:ext>
            </a:extLst>
          </p:cNvPr>
          <p:cNvSpPr txBox="1">
            <a:spLocks/>
          </p:cNvSpPr>
          <p:nvPr/>
        </p:nvSpPr>
        <p:spPr>
          <a:xfrm>
            <a:off x="972820" y="3972347"/>
            <a:ext cx="3200400" cy="31965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0B8FA821-873C-46B2-B907-4FC8B33B575F}"/>
              </a:ext>
            </a:extLst>
          </p:cNvPr>
          <p:cNvSpPr txBox="1">
            <a:spLocks/>
          </p:cNvSpPr>
          <p:nvPr/>
        </p:nvSpPr>
        <p:spPr>
          <a:xfrm>
            <a:off x="972820" y="3972347"/>
            <a:ext cx="3200400" cy="31965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FCA9E69E-A29B-4D2B-8A52-A2787C1DE7E4}"/>
              </a:ext>
            </a:extLst>
          </p:cNvPr>
          <p:cNvSpPr txBox="1">
            <a:spLocks/>
          </p:cNvSpPr>
          <p:nvPr/>
        </p:nvSpPr>
        <p:spPr>
          <a:xfrm>
            <a:off x="190500" y="912849"/>
            <a:ext cx="6667500" cy="298842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Step 1: Set the UCSWRST bit in the UCBxCTLW0 configuration register to put the </a:t>
            </a:r>
            <a:r>
              <a:rPr lang="en-US" sz="1600" dirty="0" err="1">
                <a:solidFill>
                  <a:schemeClr val="accent2"/>
                </a:solidFill>
                <a:latin typeface="Arial" panose="020B0604020202020204" pitchFamily="34" charset="0"/>
                <a:cs typeface="Arial" panose="020B0604020202020204" pitchFamily="34" charset="0"/>
              </a:rPr>
              <a:t>eUSCI_Bx</a:t>
            </a:r>
            <a:r>
              <a:rPr lang="en-US" sz="1600" dirty="0">
                <a:solidFill>
                  <a:schemeClr val="accent2"/>
                </a:solidFill>
                <a:latin typeface="Arial" panose="020B0604020202020204" pitchFamily="34" charset="0"/>
                <a:cs typeface="Arial" panose="020B0604020202020204" pitchFamily="34" charset="0"/>
              </a:rPr>
              <a:t> peripheral in to software reset.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Step 2: Initialize all the </a:t>
            </a:r>
            <a:r>
              <a:rPr lang="en-US" sz="1600" dirty="0" err="1">
                <a:solidFill>
                  <a:schemeClr val="accent2"/>
                </a:solidFill>
                <a:latin typeface="Arial" panose="020B0604020202020204" pitchFamily="34" charset="0"/>
                <a:cs typeface="Arial" panose="020B0604020202020204" pitchFamily="34" charset="0"/>
              </a:rPr>
              <a:t>eUSCI_Bx</a:t>
            </a:r>
            <a:r>
              <a:rPr lang="en-US" sz="1600" dirty="0">
                <a:solidFill>
                  <a:schemeClr val="accent2"/>
                </a:solidFill>
                <a:latin typeface="Arial" panose="020B0604020202020204" pitchFamily="34" charset="0"/>
                <a:cs typeface="Arial" panose="020B0604020202020204" pitchFamily="34" charset="0"/>
              </a:rPr>
              <a:t> configuration registers.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Step 3: Configure ports.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Step 4: Clear UCSWRST – takes the </a:t>
            </a:r>
            <a:r>
              <a:rPr lang="en-US" sz="1600" dirty="0" err="1">
                <a:solidFill>
                  <a:schemeClr val="accent2"/>
                </a:solidFill>
                <a:latin typeface="Arial" panose="020B0604020202020204" pitchFamily="34" charset="0"/>
                <a:cs typeface="Arial" panose="020B0604020202020204" pitchFamily="34" charset="0"/>
              </a:rPr>
              <a:t>eUSCI_Bx</a:t>
            </a:r>
            <a:r>
              <a:rPr lang="en-US" sz="1600" dirty="0">
                <a:solidFill>
                  <a:schemeClr val="accent2"/>
                </a:solidFill>
                <a:latin typeface="Arial" panose="020B0604020202020204" pitchFamily="34" charset="0"/>
                <a:cs typeface="Arial" panose="020B0604020202020204" pitchFamily="34" charset="0"/>
              </a:rPr>
              <a:t> out of reset.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Step 5: Enable interrupts (optional) in the </a:t>
            </a:r>
            <a:r>
              <a:rPr lang="en-US" sz="1600" dirty="0" err="1">
                <a:solidFill>
                  <a:schemeClr val="accent2"/>
                </a:solidFill>
                <a:latin typeface="Arial" panose="020B0604020202020204" pitchFamily="34" charset="0"/>
                <a:cs typeface="Arial" panose="020B0604020202020204" pitchFamily="34" charset="0"/>
              </a:rPr>
              <a:t>UCBxIE</a:t>
            </a:r>
            <a:r>
              <a:rPr lang="en-US" sz="1600" dirty="0">
                <a:solidFill>
                  <a:schemeClr val="accent2"/>
                </a:solidFill>
                <a:latin typeface="Arial" panose="020B0604020202020204" pitchFamily="34" charset="0"/>
                <a:cs typeface="Arial" panose="020B0604020202020204" pitchFamily="34" charset="0"/>
              </a:rPr>
              <a:t> configuration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C70BC49C-56DE-4161-BFFF-10B1839D92AA}"/>
              </a:ext>
            </a:extLst>
          </p:cNvPr>
          <p:cNvSpPr txBox="1">
            <a:spLocks/>
          </p:cNvSpPr>
          <p:nvPr/>
        </p:nvSpPr>
        <p:spPr>
          <a:xfrm>
            <a:off x="972820" y="3972347"/>
            <a:ext cx="3200400" cy="31965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7026F47-3168-4653-9433-77B3F8CFF0CB}"/>
              </a:ext>
            </a:extLst>
          </p:cNvPr>
          <p:cNvSpPr txBox="1">
            <a:spLocks/>
          </p:cNvSpPr>
          <p:nvPr/>
        </p:nvSpPr>
        <p:spPr>
          <a:xfrm>
            <a:off x="972820" y="3972347"/>
            <a:ext cx="3200400" cy="31965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E61B157-D003-4D56-A3CA-4A1543D2CA1A}"/>
              </a:ext>
            </a:extLst>
          </p:cNvPr>
          <p:cNvSpPr txBox="1">
            <a:spLocks/>
          </p:cNvSpPr>
          <p:nvPr/>
        </p:nvSpPr>
        <p:spPr>
          <a:xfrm>
            <a:off x="972820" y="3972347"/>
            <a:ext cx="3200400" cy="31965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E76F6F5-3B30-4EAA-A5DC-9EC92B275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5750"/>
            <a:ext cx="6858000" cy="761999"/>
          </a:xfrm>
          <a:prstGeom prst="rect">
            <a:avLst/>
          </a:prstGeom>
        </p:spPr>
      </p:pic>
      <p:sp>
        <p:nvSpPr>
          <p:cNvPr id="21" name="Rectangle 20">
            <a:extLst>
              <a:ext uri="{FF2B5EF4-FFF2-40B4-BE49-F238E27FC236}">
                <a16:creationId xmlns:a16="http://schemas.microsoft.com/office/drawing/2014/main" id="{47495C61-2BA9-43E0-BB67-B39AB08E7F1B}"/>
              </a:ext>
            </a:extLst>
          </p:cNvPr>
          <p:cNvSpPr/>
          <p:nvPr/>
        </p:nvSpPr>
        <p:spPr>
          <a:xfrm>
            <a:off x="4944828" y="4095750"/>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868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2795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clock setup is the same as SPI.</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UCSSEL chooses between an external pin, ACLK, or SMCLK.</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dirty="0" err="1">
                <a:solidFill>
                  <a:schemeClr val="accent2"/>
                </a:solidFill>
                <a:latin typeface="Arial" panose="020B0604020202020204" pitchFamily="34" charset="0"/>
                <a:cs typeface="Arial" panose="020B0604020202020204" pitchFamily="34" charset="0"/>
              </a:rPr>
              <a:t>UCBxBRW</a:t>
            </a:r>
            <a:r>
              <a:rPr lang="en-US" sz="1600" dirty="0">
                <a:solidFill>
                  <a:schemeClr val="accent2"/>
                </a:solidFill>
                <a:latin typeface="Arial" panose="020B0604020202020204" pitchFamily="34" charset="0"/>
                <a:cs typeface="Arial" panose="020B0604020202020204" pitchFamily="34" charset="0"/>
              </a:rPr>
              <a:t> register holds the prescalar value used to divide down the clock.</a:t>
            </a:r>
          </a:p>
        </p:txBody>
      </p:sp>
      <p:pic>
        <p:nvPicPr>
          <p:cNvPr id="12" name="Picture 11" descr="A screenshot of a cell phone&#10;&#10;Description automatically generated">
            <a:extLst>
              <a:ext uri="{FF2B5EF4-FFF2-40B4-BE49-F238E27FC236}">
                <a16:creationId xmlns:a16="http://schemas.microsoft.com/office/drawing/2014/main" id="{1BBB18DD-F2BE-468A-849D-AA511CE3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10" name="Rectangle 9">
            <a:extLst>
              <a:ext uri="{FF2B5EF4-FFF2-40B4-BE49-F238E27FC236}">
                <a16:creationId xmlns:a16="http://schemas.microsoft.com/office/drawing/2014/main" id="{35D58B42-0395-47FE-AB14-101FE100D91E}"/>
              </a:ext>
            </a:extLst>
          </p:cNvPr>
          <p:cNvSpPr/>
          <p:nvPr/>
        </p:nvSpPr>
        <p:spPr>
          <a:xfrm>
            <a:off x="3032974" y="3709115"/>
            <a:ext cx="3760631" cy="114966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922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2795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address is stored in the UCBxI2CSA register.</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value is automatically shifted out first after a Start bit.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1BBB18DD-F2BE-468A-849D-AA511CE3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10" name="Rectangle 9">
            <a:extLst>
              <a:ext uri="{FF2B5EF4-FFF2-40B4-BE49-F238E27FC236}">
                <a16:creationId xmlns:a16="http://schemas.microsoft.com/office/drawing/2014/main" id="{35D58B42-0395-47FE-AB14-101FE100D91E}"/>
              </a:ext>
            </a:extLst>
          </p:cNvPr>
          <p:cNvSpPr/>
          <p:nvPr/>
        </p:nvSpPr>
        <p:spPr>
          <a:xfrm>
            <a:off x="3303432" y="2414787"/>
            <a:ext cx="1970468" cy="386368"/>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2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008" y="1657350"/>
            <a:ext cx="6629400" cy="2624137"/>
          </a:xfrm>
          <a:prstGeom prst="rect">
            <a:avLst/>
          </a:prstGeom>
        </p:spPr>
      </p:pic>
    </p:spTree>
    <p:extLst>
      <p:ext uri="{BB962C8B-B14F-4D97-AF65-F5344CB8AC3E}">
        <p14:creationId xmlns:p14="http://schemas.microsoft.com/office/powerpoint/2010/main" val="21978471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2795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R/W! signal is configured in UCBxCTLW0.</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It is automatically sent out after the slave address.</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1BBB18DD-F2BE-468A-849D-AA511CE3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10" name="Rectangle 9">
            <a:extLst>
              <a:ext uri="{FF2B5EF4-FFF2-40B4-BE49-F238E27FC236}">
                <a16:creationId xmlns:a16="http://schemas.microsoft.com/office/drawing/2014/main" id="{35D58B42-0395-47FE-AB14-101FE100D91E}"/>
              </a:ext>
            </a:extLst>
          </p:cNvPr>
          <p:cNvSpPr/>
          <p:nvPr/>
        </p:nvSpPr>
        <p:spPr>
          <a:xfrm>
            <a:off x="3296993" y="1918950"/>
            <a:ext cx="1970468" cy="386368"/>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086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2795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I2C state machine watches for the slave address ACK signal before proceeding.</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1BBB18DD-F2BE-468A-849D-AA511CE3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10" name="Rectangle 9">
            <a:extLst>
              <a:ext uri="{FF2B5EF4-FFF2-40B4-BE49-F238E27FC236}">
                <a16:creationId xmlns:a16="http://schemas.microsoft.com/office/drawing/2014/main" id="{35D58B42-0395-47FE-AB14-101FE100D91E}"/>
              </a:ext>
            </a:extLst>
          </p:cNvPr>
          <p:cNvSpPr/>
          <p:nvPr/>
        </p:nvSpPr>
        <p:spPr>
          <a:xfrm>
            <a:off x="3296993" y="1918950"/>
            <a:ext cx="1970468" cy="386368"/>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89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Open-drain output stage</a:t>
            </a:r>
            <a:r>
              <a:rPr lang="en-US" sz="1600" dirty="0">
                <a:solidFill>
                  <a:schemeClr val="accent2"/>
                </a:solidFill>
                <a:latin typeface="Arial" panose="020B0604020202020204" pitchFamily="34" charset="0"/>
                <a:cs typeface="Arial" panose="020B0604020202020204" pitchFamily="34" charset="0"/>
              </a:rPr>
              <a:t> – supports multiple drivers on the same signal line using NMOS transistor.</a:t>
            </a:r>
          </a:p>
        </p:txBody>
      </p:sp>
      <p:pic>
        <p:nvPicPr>
          <p:cNvPr id="17" name="Picture 16" descr="A screenshot of a cell phone&#10;&#10;Description automatically generated">
            <a:extLst>
              <a:ext uri="{FF2B5EF4-FFF2-40B4-BE49-F238E27FC236}">
                <a16:creationId xmlns:a16="http://schemas.microsoft.com/office/drawing/2014/main" id="{8138557B-7645-4180-BD40-D768D0660893}"/>
              </a:ext>
            </a:extLst>
          </p:cNvPr>
          <p:cNvPicPr>
            <a:picLocks noChangeAspect="1"/>
          </p:cNvPicPr>
          <p:nvPr/>
        </p:nvPicPr>
        <p:blipFill rotWithShape="1">
          <a:blip r:embed="rId2">
            <a:extLst>
              <a:ext uri="{28A0092B-C50C-407E-A947-70E740481C1C}">
                <a14:useLocalDpi xmlns:a14="http://schemas.microsoft.com/office/drawing/2010/main" val="0"/>
              </a:ext>
            </a:extLst>
          </a:blip>
          <a:srcRect l="2408" t="41415" r="44495" b="3642"/>
          <a:stretch/>
        </p:blipFill>
        <p:spPr>
          <a:xfrm>
            <a:off x="1242980" y="1611946"/>
            <a:ext cx="4449431" cy="2959838"/>
          </a:xfrm>
          <a:prstGeom prst="rect">
            <a:avLst/>
          </a:prstGeom>
        </p:spPr>
      </p:pic>
    </p:spTree>
    <p:extLst>
      <p:ext uri="{BB962C8B-B14F-4D97-AF65-F5344CB8AC3E}">
        <p14:creationId xmlns:p14="http://schemas.microsoft.com/office/powerpoint/2010/main" val="1216181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3122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Data is then either written or read.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write, data is stored in the Tx Buffer prior to triggering the message Start bit.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read, data is available in the Rx buffer after it arrives.</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1BBB18DD-F2BE-468A-849D-AA511CE3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10" name="Rectangle 9">
            <a:extLst>
              <a:ext uri="{FF2B5EF4-FFF2-40B4-BE49-F238E27FC236}">
                <a16:creationId xmlns:a16="http://schemas.microsoft.com/office/drawing/2014/main" id="{35D58B42-0395-47FE-AB14-101FE100D91E}"/>
              </a:ext>
            </a:extLst>
          </p:cNvPr>
          <p:cNvSpPr/>
          <p:nvPr/>
        </p:nvSpPr>
        <p:spPr>
          <a:xfrm>
            <a:off x="3429000" y="2796782"/>
            <a:ext cx="1832020" cy="31346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5B8FDC-6B69-49CD-950E-9C78579DCD53}"/>
              </a:ext>
            </a:extLst>
          </p:cNvPr>
          <p:cNvSpPr/>
          <p:nvPr/>
        </p:nvSpPr>
        <p:spPr>
          <a:xfrm>
            <a:off x="3330262" y="843984"/>
            <a:ext cx="1930758" cy="392388"/>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66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6"/>
            <a:ext cx="25146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4" name="Subtitle 2">
            <a:extLst>
              <a:ext uri="{FF2B5EF4-FFF2-40B4-BE49-F238E27FC236}">
                <a16:creationId xmlns:a16="http://schemas.microsoft.com/office/drawing/2014/main" id="{41856C2A-3E74-430A-9928-9888B3419BE1}"/>
              </a:ext>
            </a:extLst>
          </p:cNvPr>
          <p:cNvSpPr txBox="1">
            <a:spLocks/>
          </p:cNvSpPr>
          <p:nvPr/>
        </p:nvSpPr>
        <p:spPr>
          <a:xfrm>
            <a:off x="190500" y="1528398"/>
            <a:ext cx="2628900" cy="3122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“Byte Counter” is used to control how many bytes of data will be read or written in a message.</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byte counter is held in register </a:t>
            </a:r>
            <a:r>
              <a:rPr lang="en-US" sz="1600" dirty="0" err="1">
                <a:solidFill>
                  <a:schemeClr val="accent2"/>
                </a:solidFill>
                <a:latin typeface="Arial" panose="020B0604020202020204" pitchFamily="34" charset="0"/>
                <a:cs typeface="Arial" panose="020B0604020202020204" pitchFamily="34" charset="0"/>
              </a:rPr>
              <a:t>UCBxTBCNT</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1BBB18DD-F2BE-468A-849D-AA511CE3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95" t="1984" r="1942" b="2924"/>
          <a:stretch/>
        </p:blipFill>
        <p:spPr>
          <a:xfrm>
            <a:off x="3215962" y="575796"/>
            <a:ext cx="3451538" cy="4179194"/>
          </a:xfrm>
          <a:prstGeom prst="rect">
            <a:avLst/>
          </a:prstGeom>
        </p:spPr>
      </p:pic>
      <p:sp>
        <p:nvSpPr>
          <p:cNvPr id="10" name="Rectangle 9">
            <a:extLst>
              <a:ext uri="{FF2B5EF4-FFF2-40B4-BE49-F238E27FC236}">
                <a16:creationId xmlns:a16="http://schemas.microsoft.com/office/drawing/2014/main" id="{35D58B42-0395-47FE-AB14-101FE100D91E}"/>
              </a:ext>
            </a:extLst>
          </p:cNvPr>
          <p:cNvSpPr/>
          <p:nvPr/>
        </p:nvSpPr>
        <p:spPr>
          <a:xfrm>
            <a:off x="3330262" y="1966095"/>
            <a:ext cx="1832020" cy="31346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0309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1485900" cy="17527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a:t>
            </a:r>
          </a:p>
          <a:p>
            <a:pPr marL="457200" indent="-457200" algn="l"/>
            <a:r>
              <a:rPr lang="en-US" sz="1600" b="1" i="1" cap="small" dirty="0">
                <a:solidFill>
                  <a:schemeClr val="accent2"/>
                </a:solidFill>
                <a:latin typeface="Arial" panose="020B0604020202020204" pitchFamily="34" charset="0"/>
                <a:cs typeface="Arial" panose="020B0604020202020204" pitchFamily="34" charset="0"/>
              </a:rPr>
              <a:t>Writing Data</a:t>
            </a:r>
          </a:p>
          <a:p>
            <a:pPr marL="457200" indent="-457200" algn="l"/>
            <a:r>
              <a:rPr lang="en-US" sz="1600" b="1" i="1" cap="small" dirty="0">
                <a:solidFill>
                  <a:schemeClr val="accent2"/>
                </a:solidFill>
                <a:latin typeface="Arial" panose="020B0604020202020204" pitchFamily="34" charset="0"/>
                <a:cs typeface="Arial" panose="020B0604020202020204" pitchFamily="34" charset="0"/>
              </a:rPr>
              <a:t>as an I2C</a:t>
            </a:r>
          </a:p>
          <a:p>
            <a:pPr marL="457200" indent="-457200" algn="l"/>
            <a:r>
              <a:rPr lang="en-US" sz="1600" b="1" i="1" cap="small" dirty="0">
                <a:solidFill>
                  <a:schemeClr val="accent2"/>
                </a:solidFill>
                <a:latin typeface="Arial" panose="020B0604020202020204" pitchFamily="34" charset="0"/>
                <a:cs typeface="Arial" panose="020B0604020202020204" pitchFamily="34" charset="0"/>
              </a:rPr>
              <a:t>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2F01F963-DEBF-4A17-B752-4747F8164F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23374"/>
            <a:ext cx="5116830" cy="3886200"/>
          </a:xfrm>
          <a:prstGeom prst="rect">
            <a:avLst/>
          </a:prstGeom>
        </p:spPr>
      </p:pic>
      <p:cxnSp>
        <p:nvCxnSpPr>
          <p:cNvPr id="6" name="Straight Arrow Connector 5">
            <a:extLst>
              <a:ext uri="{FF2B5EF4-FFF2-40B4-BE49-F238E27FC236}">
                <a16:creationId xmlns:a16="http://schemas.microsoft.com/office/drawing/2014/main" id="{3E6E5512-903D-4BD7-B959-25D9F0B87D0B}"/>
              </a:ext>
            </a:extLst>
          </p:cNvPr>
          <p:cNvCxnSpPr/>
          <p:nvPr/>
        </p:nvCxnSpPr>
        <p:spPr>
          <a:xfrm>
            <a:off x="1341067" y="3992451"/>
            <a:ext cx="650384"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E20FB3-644A-4A31-8F2C-47A623F93989}"/>
              </a:ext>
            </a:extLst>
          </p:cNvPr>
          <p:cNvCxnSpPr/>
          <p:nvPr/>
        </p:nvCxnSpPr>
        <p:spPr>
          <a:xfrm>
            <a:off x="1351208" y="4267200"/>
            <a:ext cx="650384"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Speech Bubble: Rectangle 14">
            <a:extLst>
              <a:ext uri="{FF2B5EF4-FFF2-40B4-BE49-F238E27FC236}">
                <a16:creationId xmlns:a16="http://schemas.microsoft.com/office/drawing/2014/main" id="{127A5813-4138-467D-9DF3-BF74A0C7EDB4}"/>
              </a:ext>
            </a:extLst>
          </p:cNvPr>
          <p:cNvSpPr/>
          <p:nvPr/>
        </p:nvSpPr>
        <p:spPr>
          <a:xfrm>
            <a:off x="64770" y="2444043"/>
            <a:ext cx="1286438" cy="989801"/>
          </a:xfrm>
          <a:prstGeom prst="wedgeRectCallout">
            <a:avLst>
              <a:gd name="adj1" fmla="val 46527"/>
              <a:gd name="adj2" fmla="val 11964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Needed for minimal setup.</a:t>
            </a:r>
          </a:p>
        </p:txBody>
      </p:sp>
    </p:spTree>
    <p:extLst>
      <p:ext uri="{BB962C8B-B14F-4D97-AF65-F5344CB8AC3E}">
        <p14:creationId xmlns:p14="http://schemas.microsoft.com/office/powerpoint/2010/main" val="1913357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1485900" cy="17527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a:t>
            </a:r>
          </a:p>
          <a:p>
            <a:pPr marL="457200" indent="-457200" algn="l"/>
            <a:r>
              <a:rPr lang="en-US" sz="1600" b="1" i="1" cap="small" dirty="0">
                <a:solidFill>
                  <a:schemeClr val="accent2"/>
                </a:solidFill>
                <a:latin typeface="Arial" panose="020B0604020202020204" pitchFamily="34" charset="0"/>
                <a:cs typeface="Arial" panose="020B0604020202020204" pitchFamily="34" charset="0"/>
              </a:rPr>
              <a:t>Writing Data</a:t>
            </a:r>
          </a:p>
          <a:p>
            <a:pPr marL="457200" indent="-457200" algn="l"/>
            <a:r>
              <a:rPr lang="en-US" sz="1600" b="1" i="1" cap="small" dirty="0">
                <a:solidFill>
                  <a:schemeClr val="accent2"/>
                </a:solidFill>
                <a:latin typeface="Arial" panose="020B0604020202020204" pitchFamily="34" charset="0"/>
                <a:cs typeface="Arial" panose="020B0604020202020204" pitchFamily="34" charset="0"/>
              </a:rPr>
              <a:t>as an I2C</a:t>
            </a:r>
          </a:p>
          <a:p>
            <a:pPr marL="457200" indent="-457200" algn="l"/>
            <a:r>
              <a:rPr lang="en-US" sz="1600" b="1" i="1" cap="small" dirty="0">
                <a:solidFill>
                  <a:schemeClr val="accent2"/>
                </a:solidFill>
                <a:latin typeface="Arial" panose="020B0604020202020204" pitchFamily="34" charset="0"/>
                <a:cs typeface="Arial" panose="020B0604020202020204" pitchFamily="34" charset="0"/>
              </a:rPr>
              <a:t>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F01F963-DEBF-4A17-B752-4747F8164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84502" y="923374"/>
            <a:ext cx="4900625" cy="3886200"/>
          </a:xfrm>
          <a:prstGeom prst="rect">
            <a:avLst/>
          </a:prstGeom>
        </p:spPr>
      </p:pic>
      <p:cxnSp>
        <p:nvCxnSpPr>
          <p:cNvPr id="10" name="Straight Arrow Connector 9">
            <a:extLst>
              <a:ext uri="{FF2B5EF4-FFF2-40B4-BE49-F238E27FC236}">
                <a16:creationId xmlns:a16="http://schemas.microsoft.com/office/drawing/2014/main" id="{87124ABD-4786-4711-9A12-79F0B3E1D2E6}"/>
              </a:ext>
            </a:extLst>
          </p:cNvPr>
          <p:cNvCxnSpPr>
            <a:cxnSpLocks/>
          </p:cNvCxnSpPr>
          <p:nvPr/>
        </p:nvCxnSpPr>
        <p:spPr>
          <a:xfrm>
            <a:off x="1676400" y="1226623"/>
            <a:ext cx="377140"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Speech Bubble: Rectangle 12">
            <a:extLst>
              <a:ext uri="{FF2B5EF4-FFF2-40B4-BE49-F238E27FC236}">
                <a16:creationId xmlns:a16="http://schemas.microsoft.com/office/drawing/2014/main" id="{17D3FE5C-4A5F-4D66-9AA4-6A34324D2401}"/>
              </a:ext>
            </a:extLst>
          </p:cNvPr>
          <p:cNvSpPr/>
          <p:nvPr/>
        </p:nvSpPr>
        <p:spPr>
          <a:xfrm>
            <a:off x="82398" y="2248267"/>
            <a:ext cx="1286438" cy="989801"/>
          </a:xfrm>
          <a:prstGeom prst="wedgeRectCallout">
            <a:avLst>
              <a:gd name="adj1" fmla="val 68027"/>
              <a:gd name="adj2" fmla="val -4458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Needed for minimal setup.</a:t>
            </a:r>
          </a:p>
        </p:txBody>
      </p:sp>
      <p:cxnSp>
        <p:nvCxnSpPr>
          <p:cNvPr id="14" name="Straight Arrow Connector 13">
            <a:extLst>
              <a:ext uri="{FF2B5EF4-FFF2-40B4-BE49-F238E27FC236}">
                <a16:creationId xmlns:a16="http://schemas.microsoft.com/office/drawing/2014/main" id="{356FB7F9-D486-443B-B4A9-172485515C56}"/>
              </a:ext>
            </a:extLst>
          </p:cNvPr>
          <p:cNvCxnSpPr>
            <a:cxnSpLocks/>
          </p:cNvCxnSpPr>
          <p:nvPr/>
        </p:nvCxnSpPr>
        <p:spPr>
          <a:xfrm>
            <a:off x="1676400" y="2248267"/>
            <a:ext cx="377140"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69FC54-2214-4453-A600-A80FD00553AA}"/>
              </a:ext>
            </a:extLst>
          </p:cNvPr>
          <p:cNvCxnSpPr>
            <a:cxnSpLocks/>
          </p:cNvCxnSpPr>
          <p:nvPr/>
        </p:nvCxnSpPr>
        <p:spPr>
          <a:xfrm>
            <a:off x="1676400" y="3823067"/>
            <a:ext cx="377140"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135F00B-5F86-4787-8CDA-CEE018973B95}"/>
              </a:ext>
            </a:extLst>
          </p:cNvPr>
          <p:cNvCxnSpPr>
            <a:cxnSpLocks/>
          </p:cNvCxnSpPr>
          <p:nvPr/>
        </p:nvCxnSpPr>
        <p:spPr>
          <a:xfrm>
            <a:off x="1676400" y="4376222"/>
            <a:ext cx="377140"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Speech Bubble: Rectangle 18">
            <a:extLst>
              <a:ext uri="{FF2B5EF4-FFF2-40B4-BE49-F238E27FC236}">
                <a16:creationId xmlns:a16="http://schemas.microsoft.com/office/drawing/2014/main" id="{8258AA67-9619-44FB-A0AF-A06EA0DD59E4}"/>
              </a:ext>
            </a:extLst>
          </p:cNvPr>
          <p:cNvSpPr/>
          <p:nvPr/>
        </p:nvSpPr>
        <p:spPr>
          <a:xfrm>
            <a:off x="82398" y="2248267"/>
            <a:ext cx="1286438" cy="989801"/>
          </a:xfrm>
          <a:prstGeom prst="wedgeRectCallout">
            <a:avLst>
              <a:gd name="adj1" fmla="val 69782"/>
              <a:gd name="adj2" fmla="val 15899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Needed for minimal setup.</a:t>
            </a:r>
          </a:p>
        </p:txBody>
      </p:sp>
      <p:sp>
        <p:nvSpPr>
          <p:cNvPr id="20" name="Speech Bubble: Rectangle 19">
            <a:extLst>
              <a:ext uri="{FF2B5EF4-FFF2-40B4-BE49-F238E27FC236}">
                <a16:creationId xmlns:a16="http://schemas.microsoft.com/office/drawing/2014/main" id="{6DB76BDC-91DA-4AA4-BF2E-6AD24C0F457B}"/>
              </a:ext>
            </a:extLst>
          </p:cNvPr>
          <p:cNvSpPr/>
          <p:nvPr/>
        </p:nvSpPr>
        <p:spPr>
          <a:xfrm>
            <a:off x="69203" y="3627185"/>
            <a:ext cx="1286438" cy="989801"/>
          </a:xfrm>
          <a:prstGeom prst="wedgeRectCallout">
            <a:avLst>
              <a:gd name="adj1" fmla="val 70688"/>
              <a:gd name="adj2" fmla="val -2753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how a message is started</a:t>
            </a:r>
          </a:p>
        </p:txBody>
      </p:sp>
    </p:spTree>
    <p:extLst>
      <p:ext uri="{BB962C8B-B14F-4D97-AF65-F5344CB8AC3E}">
        <p14:creationId xmlns:p14="http://schemas.microsoft.com/office/powerpoint/2010/main" val="2746426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next step is selecting the clock for the </a:t>
            </a:r>
            <a:r>
              <a:rPr lang="en-US" sz="1600" dirty="0" err="1">
                <a:solidFill>
                  <a:schemeClr val="accent2"/>
                </a:solidFill>
                <a:latin typeface="Arial" panose="020B0604020202020204" pitchFamily="34" charset="0"/>
                <a:cs typeface="Arial" panose="020B0604020202020204" pitchFamily="34" charset="0"/>
              </a:rPr>
              <a:t>eUSCI_Bx</a:t>
            </a:r>
            <a:r>
              <a:rPr lang="en-US" sz="1600" dirty="0">
                <a:solidFill>
                  <a:schemeClr val="accent2"/>
                </a:solidFill>
                <a:latin typeface="Arial" panose="020B0604020202020204" pitchFamily="34" charset="0"/>
                <a:cs typeface="Arial" panose="020B0604020202020204" pitchFamily="34" charset="0"/>
              </a:rPr>
              <a:t> peripheral.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in I2C model, the default setting for </a:t>
            </a:r>
            <a:r>
              <a:rPr lang="en-US" sz="1600" dirty="0" err="1">
                <a:solidFill>
                  <a:schemeClr val="accent2"/>
                </a:solidFill>
                <a:latin typeface="Arial" panose="020B0604020202020204" pitchFamily="34" charset="0"/>
                <a:cs typeface="Arial" panose="020B0604020202020204" pitchFamily="34" charset="0"/>
              </a:rPr>
              <a:t>UCSSELx</a:t>
            </a:r>
            <a:r>
              <a:rPr lang="en-US" sz="1600" dirty="0">
                <a:solidFill>
                  <a:schemeClr val="accent2"/>
                </a:solidFill>
                <a:latin typeface="Arial" panose="020B0604020202020204" pitchFamily="34" charset="0"/>
                <a:cs typeface="Arial" panose="020B0604020202020204" pitchFamily="34" charset="0"/>
              </a:rPr>
              <a:t> = 11, which selects SMCLK on the MSP430FR2355.</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only other choices for BRCLK is the external pin </a:t>
            </a:r>
            <a:r>
              <a:rPr lang="en-US" sz="1600" dirty="0" err="1">
                <a:solidFill>
                  <a:schemeClr val="accent2"/>
                </a:solidFill>
                <a:latin typeface="Arial" panose="020B0604020202020204" pitchFamily="34" charset="0"/>
                <a:cs typeface="Arial" panose="020B0604020202020204" pitchFamily="34" charset="0"/>
              </a:rPr>
              <a:t>UCBxCLK</a:t>
            </a: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UCSSELx</a:t>
            </a:r>
            <a:r>
              <a:rPr lang="en-US" sz="1600" dirty="0">
                <a:solidFill>
                  <a:schemeClr val="accent2"/>
                </a:solidFill>
                <a:latin typeface="Arial" panose="020B0604020202020204" pitchFamily="34" charset="0"/>
                <a:cs typeface="Arial" panose="020B0604020202020204" pitchFamily="34" charset="0"/>
              </a:rPr>
              <a:t> = 00).</a:t>
            </a: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953A5EA6-89FB-45B5-B8ED-FF82BD5804DF}"/>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300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next step to set up the clock is configuring the </a:t>
            </a:r>
            <a:r>
              <a:rPr lang="en-US" sz="1600" dirty="0" err="1">
                <a:solidFill>
                  <a:schemeClr val="accent2"/>
                </a:solidFill>
                <a:latin typeface="Arial" panose="020B0604020202020204" pitchFamily="34" charset="0"/>
                <a:cs typeface="Arial" panose="020B0604020202020204" pitchFamily="34" charset="0"/>
              </a:rPr>
              <a:t>UCBxBRW</a:t>
            </a:r>
            <a:r>
              <a:rPr lang="en-US" sz="1600" dirty="0">
                <a:solidFill>
                  <a:schemeClr val="accent2"/>
                </a:solidFill>
                <a:latin typeface="Arial" panose="020B0604020202020204" pitchFamily="34" charset="0"/>
                <a:cs typeface="Arial" panose="020B0604020202020204" pitchFamily="34" charset="0"/>
              </a:rPr>
              <a:t> register, which is the </a:t>
            </a:r>
            <a:r>
              <a:rPr lang="en-US" sz="1600" dirty="0" err="1">
                <a:solidFill>
                  <a:schemeClr val="accent2"/>
                </a:solidFill>
                <a:latin typeface="Arial" panose="020B0604020202020204" pitchFamily="34" charset="0"/>
                <a:cs typeface="Arial" panose="020B0604020202020204" pitchFamily="34" charset="0"/>
              </a:rPr>
              <a:t>prescaler</a:t>
            </a:r>
            <a:r>
              <a:rPr lang="en-US" sz="1600" dirty="0">
                <a:solidFill>
                  <a:schemeClr val="accent2"/>
                </a:solidFill>
                <a:latin typeface="Arial" panose="020B0604020202020204" pitchFamily="34" charset="0"/>
                <a:cs typeface="Arial" panose="020B0604020202020204" pitchFamily="34" charset="0"/>
              </a:rPr>
              <a:t>/divider for the source clock.</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value that is stored into </a:t>
            </a:r>
            <a:r>
              <a:rPr lang="en-US" sz="1600" dirty="0" err="1">
                <a:solidFill>
                  <a:schemeClr val="accent2"/>
                </a:solidFill>
                <a:latin typeface="Arial" panose="020B0604020202020204" pitchFamily="34" charset="0"/>
                <a:cs typeface="Arial" panose="020B0604020202020204" pitchFamily="34" charset="0"/>
              </a:rPr>
              <a:t>UCBxBRW</a:t>
            </a:r>
            <a:r>
              <a:rPr lang="en-US" sz="1600" dirty="0">
                <a:solidFill>
                  <a:schemeClr val="accent2"/>
                </a:solidFill>
                <a:latin typeface="Arial" panose="020B0604020202020204" pitchFamily="34" charset="0"/>
                <a:cs typeface="Arial" panose="020B0604020202020204" pitchFamily="34" charset="0"/>
              </a:rPr>
              <a:t> will divide the incoming clock source to produce the SCL that will be used by the master and all slaves.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register is used in the same way for the I2C as in SPI as a clock </a:t>
            </a:r>
            <a:r>
              <a:rPr lang="en-US" sz="1600" dirty="0" err="1">
                <a:solidFill>
                  <a:schemeClr val="accent2"/>
                </a:solidFill>
                <a:latin typeface="Arial" panose="020B0604020202020204" pitchFamily="34" charset="0"/>
                <a:cs typeface="Arial" panose="020B0604020202020204" pitchFamily="34" charset="0"/>
              </a:rPr>
              <a:t>prescaler</a:t>
            </a:r>
            <a:r>
              <a:rPr lang="en-US" sz="1600" dirty="0">
                <a:solidFill>
                  <a:schemeClr val="accent2"/>
                </a:solidFill>
                <a:latin typeface="Arial" panose="020B0604020202020204" pitchFamily="34" charset="0"/>
                <a:cs typeface="Arial" panose="020B0604020202020204" pitchFamily="34" charset="0"/>
              </a:rPr>
              <a:t>/divider.</a:t>
            </a: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82EBAE81-13AE-4FC9-B946-CEC961487B09}"/>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5031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dirty="0" err="1">
                <a:solidFill>
                  <a:schemeClr val="accent2"/>
                </a:solidFill>
                <a:latin typeface="Arial" panose="020B0604020202020204" pitchFamily="34" charset="0"/>
                <a:cs typeface="Arial" panose="020B0604020202020204" pitchFamily="34" charset="0"/>
              </a:rPr>
              <a:t>UCMODEx</a:t>
            </a:r>
            <a:r>
              <a:rPr lang="en-US" sz="1600" dirty="0">
                <a:solidFill>
                  <a:schemeClr val="accent2"/>
                </a:solidFill>
                <a:latin typeface="Arial" panose="020B0604020202020204" pitchFamily="34" charset="0"/>
                <a:cs typeface="Arial" panose="020B0604020202020204" pitchFamily="34" charset="0"/>
              </a:rPr>
              <a:t> bits dictate whether the peripheral is set up in SPI or I2C (</a:t>
            </a:r>
            <a:r>
              <a:rPr lang="en-US" sz="1600" dirty="0" err="1">
                <a:solidFill>
                  <a:schemeClr val="accent2"/>
                </a:solidFill>
                <a:latin typeface="Arial" panose="020B0604020202020204" pitchFamily="34" charset="0"/>
                <a:cs typeface="Arial" panose="020B0604020202020204" pitchFamily="34" charset="0"/>
              </a:rPr>
              <a:t>UCMODEx</a:t>
            </a:r>
            <a:r>
              <a:rPr lang="en-US" sz="1600" dirty="0">
                <a:solidFill>
                  <a:schemeClr val="accent2"/>
                </a:solidFill>
                <a:latin typeface="Arial" panose="020B0604020202020204" pitchFamily="34" charset="0"/>
                <a:cs typeface="Arial" panose="020B0604020202020204" pitchFamily="34" charset="0"/>
              </a:rPr>
              <a:t> = 11 for I2C).</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Since only SPI and I2C are used in the </a:t>
            </a:r>
            <a:r>
              <a:rPr lang="en-US" sz="1600" dirty="0" err="1">
                <a:solidFill>
                  <a:schemeClr val="accent2"/>
                </a:solidFill>
                <a:latin typeface="Arial" panose="020B0604020202020204" pitchFamily="34" charset="0"/>
                <a:cs typeface="Arial" panose="020B0604020202020204" pitchFamily="34" charset="0"/>
              </a:rPr>
              <a:t>eUSCI_Bx</a:t>
            </a:r>
            <a:r>
              <a:rPr lang="en-US" sz="1600" dirty="0">
                <a:solidFill>
                  <a:schemeClr val="accent2"/>
                </a:solidFill>
                <a:latin typeface="Arial" panose="020B0604020202020204" pitchFamily="34" charset="0"/>
                <a:cs typeface="Arial" panose="020B0604020202020204" pitchFamily="34" charset="0"/>
              </a:rPr>
              <a:t> peripherals, the synchronous mode enable (UCSYNC) bit is always high.</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UCMST bit in UCBxCTLW0 dictates whether the MCU will be the I2C master (UCMST = 1) or slave (UCMST = 0).</a:t>
            </a: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A802106E-A5BA-484A-ABFC-EDC4808076DE}"/>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5746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UCTR bit dictates whether the MCU will be transmitting     (UCTR = 1) or receiving (UCTR = 0) data.</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UCA10 bit configures whether the MCUs own slave address is  7-bits or 10-bits when the MCU is the slave.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UCA10SLA bit configures whether the external slave address is 7-bits or 10-bits when the MCU is the master.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6A764251-EBC8-4499-A63C-99A0FD4F3C91}"/>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572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A36B87A-2833-4645-A30A-2C5DDFFA456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3837E74C-40FE-45BA-8223-5B4C12594BE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11D12B02-0382-4039-87AF-DACEE38C2516}"/>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A3FF99C-E91E-4CFA-8D3A-E37E04DD5063}"/>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There are also four bits within UCBxCLTW0 that will trigger events on the I2C bus such as generating a START condition (UCTXSTT = 1), generating a STOP condition (UCTXSTP = 1), sending an ACK (UCTXACK = 1), and sending a NACK (UCTXNACK = 1).</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6A67054-184D-45DE-9DB3-F0DA0E37E5D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24AE0024-8589-4599-A039-5CABD5737E3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472E3843-F765-4FDB-86E7-EC18CEB7751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07454A72-EA36-417C-805E-B4971DA0F303}"/>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531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827A81B4-A595-4C37-9EDD-4102A0E87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007" y="1305281"/>
            <a:ext cx="4178457" cy="1415635"/>
          </a:xfrm>
          <a:prstGeom prst="rect">
            <a:avLst/>
          </a:prstGeom>
        </p:spPr>
      </p:pic>
      <p:pic>
        <p:nvPicPr>
          <p:cNvPr id="14" name="Picture 13">
            <a:extLst>
              <a:ext uri="{FF2B5EF4-FFF2-40B4-BE49-F238E27FC236}">
                <a16:creationId xmlns:a16="http://schemas.microsoft.com/office/drawing/2014/main" id="{5D996517-B945-4FA6-9CEC-6CE32085B6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0122" y="1567535"/>
            <a:ext cx="4166342" cy="3201537"/>
          </a:xfrm>
          <a:prstGeom prst="rect">
            <a:avLst/>
          </a:prstGeom>
        </p:spPr>
      </p:pic>
      <p:sp>
        <p:nvSpPr>
          <p:cNvPr id="13" name="Speech Bubble: Rectangle 12">
            <a:extLst>
              <a:ext uri="{FF2B5EF4-FFF2-40B4-BE49-F238E27FC236}">
                <a16:creationId xmlns:a16="http://schemas.microsoft.com/office/drawing/2014/main" id="{1EB5D010-5728-43F2-A6E7-11617B7402B8}"/>
              </a:ext>
            </a:extLst>
          </p:cNvPr>
          <p:cNvSpPr/>
          <p:nvPr/>
        </p:nvSpPr>
        <p:spPr>
          <a:xfrm>
            <a:off x="69697" y="1567535"/>
            <a:ext cx="1881869" cy="1648281"/>
          </a:xfrm>
          <a:prstGeom prst="wedgeRectCallout">
            <a:avLst>
              <a:gd name="adj1" fmla="val 74873"/>
              <a:gd name="adj2" fmla="val 9045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easiest mode of operation is to use the Byte Counter and Automatic STOP.</a:t>
            </a:r>
          </a:p>
        </p:txBody>
      </p:sp>
      <p:cxnSp>
        <p:nvCxnSpPr>
          <p:cNvPr id="10" name="Straight Arrow Connector 9">
            <a:extLst>
              <a:ext uri="{FF2B5EF4-FFF2-40B4-BE49-F238E27FC236}">
                <a16:creationId xmlns:a16="http://schemas.microsoft.com/office/drawing/2014/main" id="{069316A5-538A-48F3-AD1A-E1BC6AA2A7FC}"/>
              </a:ext>
            </a:extLst>
          </p:cNvPr>
          <p:cNvCxnSpPr>
            <a:cxnSpLocks/>
          </p:cNvCxnSpPr>
          <p:nvPr/>
        </p:nvCxnSpPr>
        <p:spPr>
          <a:xfrm>
            <a:off x="2480734" y="3914337"/>
            <a:ext cx="377140" cy="0"/>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56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95250" y="863745"/>
            <a:ext cx="66685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NMOS Transistor Operation</a:t>
            </a:r>
          </a:p>
          <a:p>
            <a:pPr marL="742950" lvl="1" indent="-285750" algn="l">
              <a:buFont typeface="Courier New" panose="02070309020205020404" pitchFamily="49" charset="0"/>
              <a:buChar char="o"/>
            </a:pPr>
            <a:endParaRPr lang="en-US" sz="2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B9B319B-2379-4686-BB6F-625FAB6BE9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1" t="2990" r="2914" b="63362"/>
          <a:stretch/>
        </p:blipFill>
        <p:spPr>
          <a:xfrm>
            <a:off x="598896" y="3074987"/>
            <a:ext cx="5764909" cy="1341120"/>
          </a:xfrm>
          <a:prstGeom prst="rect">
            <a:avLst/>
          </a:prstGeom>
        </p:spPr>
      </p:pic>
    </p:spTree>
    <p:extLst>
      <p:ext uri="{BB962C8B-B14F-4D97-AF65-F5344CB8AC3E}">
        <p14:creationId xmlns:p14="http://schemas.microsoft.com/office/powerpoint/2010/main" val="1947539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A36B87A-2833-4645-A30A-2C5DDFFA456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3837E74C-40FE-45BA-8223-5B4C12594BE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11D12B02-0382-4039-87AF-DACEE38C2516}"/>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A3FF99C-E91E-4CFA-8D3A-E37E04DD5063}"/>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most commonly used setting  is the automatic STOP condition generation (</a:t>
            </a:r>
            <a:r>
              <a:rPr lang="en-US" sz="1600" dirty="0" err="1">
                <a:solidFill>
                  <a:schemeClr val="accent2"/>
                </a:solidFill>
                <a:latin typeface="Arial" panose="020B0604020202020204" pitchFamily="34" charset="0"/>
                <a:cs typeface="Arial" panose="020B0604020202020204" pitchFamily="34" charset="0"/>
              </a:rPr>
              <a:t>UCASTPx</a:t>
            </a:r>
            <a:r>
              <a:rPr lang="en-US" sz="1600" dirty="0">
                <a:solidFill>
                  <a:schemeClr val="accent2"/>
                </a:solidFill>
                <a:latin typeface="Arial" panose="020B0604020202020204" pitchFamily="34" charset="0"/>
                <a:cs typeface="Arial" panose="020B0604020202020204" pitchFamily="34" charset="0"/>
              </a:rPr>
              <a:t>).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t>
            </a:r>
            <a:r>
              <a:rPr lang="en-US" sz="1600" dirty="0" err="1">
                <a:solidFill>
                  <a:schemeClr val="accent2"/>
                </a:solidFill>
                <a:latin typeface="Arial" panose="020B0604020202020204" pitchFamily="34" charset="0"/>
                <a:cs typeface="Arial" panose="020B0604020202020204" pitchFamily="34" charset="0"/>
              </a:rPr>
              <a:t>UCASTPx</a:t>
            </a:r>
            <a:r>
              <a:rPr lang="en-US" sz="1600" dirty="0">
                <a:solidFill>
                  <a:schemeClr val="accent2"/>
                </a:solidFill>
                <a:latin typeface="Arial" panose="020B0604020202020204" pitchFamily="34" charset="0"/>
                <a:cs typeface="Arial" panose="020B0604020202020204" pitchFamily="34" charset="0"/>
              </a:rPr>
              <a:t> = 10, the master will automatically generate the STOP condition once the desired number of data bytes have been sent or received.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6A67054-184D-45DE-9DB3-F0DA0E37E5D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24AE0024-8589-4599-A039-5CABD5737E3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472E3843-F765-4FDB-86E7-EC18CEB7751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823DEAE6-9742-469C-BCD8-F6F4E6996B7B}"/>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712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A36B87A-2833-4645-A30A-2C5DDFFA456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3837E74C-40FE-45BA-8223-5B4C12594BE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11D12B02-0382-4039-87AF-DACEE38C2516}"/>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A3FF99C-E91E-4CFA-8D3A-E37E04DD5063}"/>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last configuration needed to set up a basic master write transmission is the number of bytes that are to be sent using the </a:t>
            </a:r>
            <a:r>
              <a:rPr lang="en-US" sz="1600" dirty="0" err="1">
                <a:solidFill>
                  <a:schemeClr val="accent2"/>
                </a:solidFill>
                <a:latin typeface="Arial" panose="020B0604020202020204" pitchFamily="34" charset="0"/>
                <a:cs typeface="Arial" panose="020B0604020202020204" pitchFamily="34" charset="0"/>
              </a:rPr>
              <a:t>UCBxTBCNT</a:t>
            </a:r>
            <a:r>
              <a:rPr lang="en-US" sz="1600" dirty="0">
                <a:solidFill>
                  <a:schemeClr val="accent2"/>
                </a:solidFill>
                <a:latin typeface="Arial" panose="020B0604020202020204" pitchFamily="34" charset="0"/>
                <a:cs typeface="Arial" panose="020B0604020202020204" pitchFamily="34" charset="0"/>
              </a:rPr>
              <a:t>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MCU will continue to send until the number of bytes transferred matches the value in </a:t>
            </a:r>
            <a:r>
              <a:rPr lang="en-US" sz="1600" dirty="0" err="1">
                <a:solidFill>
                  <a:schemeClr val="accent2"/>
                </a:solidFill>
                <a:latin typeface="Arial" panose="020B0604020202020204" pitchFamily="34" charset="0"/>
                <a:cs typeface="Arial" panose="020B0604020202020204" pitchFamily="34" charset="0"/>
              </a:rPr>
              <a:t>UCBxTBCNT</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After the desired number of bytes has been transferred, the master will automatically generate the STOP condition if </a:t>
            </a:r>
            <a:r>
              <a:rPr lang="en-US" sz="1600" dirty="0" err="1">
                <a:solidFill>
                  <a:schemeClr val="accent2"/>
                </a:solidFill>
                <a:latin typeface="Arial" panose="020B0604020202020204" pitchFamily="34" charset="0"/>
                <a:cs typeface="Arial" panose="020B0604020202020204" pitchFamily="34" charset="0"/>
              </a:rPr>
              <a:t>UCASTPx</a:t>
            </a:r>
            <a:r>
              <a:rPr lang="en-US" sz="1600" dirty="0">
                <a:solidFill>
                  <a:schemeClr val="accent2"/>
                </a:solidFill>
                <a:latin typeface="Arial" panose="020B0604020202020204" pitchFamily="34" charset="0"/>
                <a:cs typeface="Arial" panose="020B0604020202020204" pitchFamily="34" charset="0"/>
              </a:rPr>
              <a:t> = 10.</a:t>
            </a:r>
          </a:p>
        </p:txBody>
      </p:sp>
      <p:sp>
        <p:nvSpPr>
          <p:cNvPr id="19" name="Subtitle 2">
            <a:extLst>
              <a:ext uri="{FF2B5EF4-FFF2-40B4-BE49-F238E27FC236}">
                <a16:creationId xmlns:a16="http://schemas.microsoft.com/office/drawing/2014/main" id="{66A67054-184D-45DE-9DB3-F0DA0E37E5D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24AE0024-8589-4599-A039-5CABD5737E3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472E3843-F765-4FDB-86E7-EC18CEB7751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4" name="Rectangle 23">
            <a:extLst>
              <a:ext uri="{FF2B5EF4-FFF2-40B4-BE49-F238E27FC236}">
                <a16:creationId xmlns:a16="http://schemas.microsoft.com/office/drawing/2014/main" id="{C2F407EA-CA0D-4CD1-8C05-C4586CD775EA}"/>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6083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228" y="1657350"/>
            <a:ext cx="6616960" cy="2624137"/>
          </a:xfrm>
          <a:prstGeom prst="rect">
            <a:avLst/>
          </a:prstGeom>
        </p:spPr>
      </p:pic>
    </p:spTree>
    <p:extLst>
      <p:ext uri="{BB962C8B-B14F-4D97-AF65-F5344CB8AC3E}">
        <p14:creationId xmlns:p14="http://schemas.microsoft.com/office/powerpoint/2010/main" val="12860646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A36B87A-2833-4645-A30A-2C5DDFFA456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3837E74C-40FE-45BA-8223-5B4C12594BE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11D12B02-0382-4039-87AF-DACEE38C2516}"/>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A3FF99C-E91E-4CFA-8D3A-E37E04DD5063}"/>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next step is to configure the ports on the MSP430FR2355 to use the SCL and SDA.</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Just as in the other serial peripherals, this is done using the PxSEL1 and PxSEL0 configuration registers.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6A67054-184D-45DE-9DB3-F0DA0E37E5D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24AE0024-8589-4599-A039-5CABD5737E39}"/>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472E3843-F765-4FDB-86E7-EC18CEB77515}"/>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C6C8905-6D15-460E-9508-8A28623BF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3" name="Rectangle 22">
            <a:extLst>
              <a:ext uri="{FF2B5EF4-FFF2-40B4-BE49-F238E27FC236}">
                <a16:creationId xmlns:a16="http://schemas.microsoft.com/office/drawing/2014/main" id="{DC425658-D4A4-40AE-A5FB-00FC9A5EDD53}"/>
              </a:ext>
            </a:extLst>
          </p:cNvPr>
          <p:cNvSpPr/>
          <p:nvPr/>
        </p:nvSpPr>
        <p:spPr>
          <a:xfrm>
            <a:off x="4899739"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625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96E9E7-CC33-4B16-A97F-690389F91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800" y="959143"/>
            <a:ext cx="5410199" cy="1832941"/>
          </a:xfrm>
          <a:prstGeom prst="rect">
            <a:avLst/>
          </a:prstGeom>
        </p:spPr>
      </p:pic>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1251267"/>
            <a:ext cx="5410199" cy="3577259"/>
          </a:xfrm>
          <a:prstGeom prst="rect">
            <a:avLst/>
          </a:prstGeom>
        </p:spPr>
      </p:pic>
    </p:spTree>
    <p:extLst>
      <p:ext uri="{BB962C8B-B14F-4D97-AF65-F5344CB8AC3E}">
        <p14:creationId xmlns:p14="http://schemas.microsoft.com/office/powerpoint/2010/main" val="1617684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F7EB880-09E5-4DF5-B92E-2CF433C698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800" y="916900"/>
            <a:ext cx="5431916" cy="1840299"/>
          </a:xfrm>
          <a:prstGeom prst="rect">
            <a:avLst/>
          </a:prstGeom>
        </p:spPr>
      </p:pic>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1242230"/>
            <a:ext cx="5431916" cy="3591617"/>
          </a:xfrm>
          <a:prstGeom prst="rect">
            <a:avLst/>
          </a:prstGeom>
        </p:spPr>
      </p:pic>
    </p:spTree>
    <p:extLst>
      <p:ext uri="{BB962C8B-B14F-4D97-AF65-F5344CB8AC3E}">
        <p14:creationId xmlns:p14="http://schemas.microsoft.com/office/powerpoint/2010/main" val="2044341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2324100" cy="7514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14.3.2.1 Writing Data as an I2C Master</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2A1A48B-6F24-495F-981E-E3BF0A08C8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97398" y="897837"/>
            <a:ext cx="3684402" cy="790102"/>
          </a:xfrm>
          <a:prstGeom prst="rect">
            <a:avLst/>
          </a:prstGeom>
        </p:spPr>
      </p:pic>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97398" y="1126900"/>
            <a:ext cx="3684402" cy="3752987"/>
          </a:xfrm>
          <a:prstGeom prst="rect">
            <a:avLst/>
          </a:prstGeom>
        </p:spPr>
      </p:pic>
    </p:spTree>
    <p:extLst>
      <p:ext uri="{BB962C8B-B14F-4D97-AF65-F5344CB8AC3E}">
        <p14:creationId xmlns:p14="http://schemas.microsoft.com/office/powerpoint/2010/main" val="2419114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96E9E7-CC33-4B16-A97F-690389F91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800" y="959143"/>
            <a:ext cx="5410199" cy="1832941"/>
          </a:xfrm>
          <a:prstGeom prst="rect">
            <a:avLst/>
          </a:prstGeom>
        </p:spPr>
      </p:pic>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1251267"/>
            <a:ext cx="5410199" cy="3577259"/>
          </a:xfrm>
          <a:prstGeom prst="rect">
            <a:avLst/>
          </a:prstGeom>
        </p:spPr>
      </p:pic>
      <p:sp>
        <p:nvSpPr>
          <p:cNvPr id="10" name="Speech Bubble: Rectangle 9">
            <a:extLst>
              <a:ext uri="{FF2B5EF4-FFF2-40B4-BE49-F238E27FC236}">
                <a16:creationId xmlns:a16="http://schemas.microsoft.com/office/drawing/2014/main" id="{0A5142AB-6BDB-4BD7-9292-2A8B56A4426C}"/>
              </a:ext>
            </a:extLst>
          </p:cNvPr>
          <p:cNvSpPr/>
          <p:nvPr/>
        </p:nvSpPr>
        <p:spPr>
          <a:xfrm>
            <a:off x="3915177" y="1228782"/>
            <a:ext cx="2752323" cy="2145483"/>
          </a:xfrm>
          <a:prstGeom prst="wedgeRectCallout">
            <a:avLst>
              <a:gd name="adj1" fmla="val -147425"/>
              <a:gd name="adj2" fmla="val 9706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UCTXIE0: After a message is Started (S), this interrupt will fire when data is ready to go into the Tx buffer.</a:t>
            </a:r>
          </a:p>
          <a:p>
            <a:pPr algn="ctr"/>
            <a:endParaRPr lang="en-US" dirty="0"/>
          </a:p>
          <a:p>
            <a:pPr algn="ctr"/>
            <a:r>
              <a:rPr lang="en-US" dirty="0"/>
              <a:t>This is used for WRITE messages.</a:t>
            </a:r>
          </a:p>
        </p:txBody>
      </p:sp>
    </p:spTree>
    <p:extLst>
      <p:ext uri="{BB962C8B-B14F-4D97-AF65-F5344CB8AC3E}">
        <p14:creationId xmlns:p14="http://schemas.microsoft.com/office/powerpoint/2010/main" val="28280583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14.3.2 I2C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96E9E7-CC33-4B16-A97F-690389F91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800" y="959143"/>
            <a:ext cx="5410199" cy="1832941"/>
          </a:xfrm>
          <a:prstGeom prst="rect">
            <a:avLst/>
          </a:prstGeom>
        </p:spPr>
      </p:pic>
      <p:pic>
        <p:nvPicPr>
          <p:cNvPr id="5" name="Picture 4">
            <a:extLst>
              <a:ext uri="{FF2B5EF4-FFF2-40B4-BE49-F238E27FC236}">
                <a16:creationId xmlns:a16="http://schemas.microsoft.com/office/drawing/2014/main" id="{827A81B4-A595-4C37-9EDD-4102A0E87A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1251267"/>
            <a:ext cx="5410199" cy="3577259"/>
          </a:xfrm>
          <a:prstGeom prst="rect">
            <a:avLst/>
          </a:prstGeom>
        </p:spPr>
      </p:pic>
      <p:sp>
        <p:nvSpPr>
          <p:cNvPr id="10" name="Speech Bubble: Rectangle 9">
            <a:extLst>
              <a:ext uri="{FF2B5EF4-FFF2-40B4-BE49-F238E27FC236}">
                <a16:creationId xmlns:a16="http://schemas.microsoft.com/office/drawing/2014/main" id="{21EBBBA6-0057-4088-8629-6F881829D648}"/>
              </a:ext>
            </a:extLst>
          </p:cNvPr>
          <p:cNvSpPr/>
          <p:nvPr/>
        </p:nvSpPr>
        <p:spPr>
          <a:xfrm>
            <a:off x="3915177" y="1228782"/>
            <a:ext cx="2752323" cy="2300029"/>
          </a:xfrm>
          <a:prstGeom prst="wedgeRectCallout">
            <a:avLst>
              <a:gd name="adj1" fmla="val -147191"/>
              <a:gd name="adj2" fmla="val 9336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UCRXIE0: After a message is Started (S), this interrupt will fire when data is ready to be ready from the Rx buffer.</a:t>
            </a:r>
          </a:p>
          <a:p>
            <a:pPr algn="ctr"/>
            <a:endParaRPr lang="en-US" dirty="0"/>
          </a:p>
          <a:p>
            <a:pPr algn="ctr"/>
            <a:r>
              <a:rPr lang="en-US" dirty="0"/>
              <a:t>This is used for READ messages.</a:t>
            </a:r>
          </a:p>
        </p:txBody>
      </p:sp>
    </p:spTree>
    <p:extLst>
      <p:ext uri="{BB962C8B-B14F-4D97-AF65-F5344CB8AC3E}">
        <p14:creationId xmlns:p14="http://schemas.microsoft.com/office/powerpoint/2010/main" val="18720242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Master Operation on the MSP430FR2355</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2368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5F182E-3782-457A-9391-8DBBD7A91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1D0AC7-47F0-4A51-BA29-E8E3F85DF03D}"/>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69390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14.3.1 The I2C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6" name="Subtitle 2">
            <a:extLst>
              <a:ext uri="{FF2B5EF4-FFF2-40B4-BE49-F238E27FC236}">
                <a16:creationId xmlns:a16="http://schemas.microsoft.com/office/drawing/2014/main" id="{2627783F-2233-4A28-A701-5102B4410E32}"/>
              </a:ext>
            </a:extLst>
          </p:cNvPr>
          <p:cNvSpPr txBox="1">
            <a:spLocks/>
          </p:cNvSpPr>
          <p:nvPr/>
        </p:nvSpPr>
        <p:spPr>
          <a:xfrm>
            <a:off x="95250" y="863745"/>
            <a:ext cx="66685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NMOS Transistor Operation</a:t>
            </a:r>
          </a:p>
          <a:p>
            <a:pPr marL="742950" lvl="1" indent="-285750" algn="l">
              <a:buFont typeface="Courier New" panose="02070309020205020404" pitchFamily="49" charset="0"/>
              <a:buChar char="o"/>
            </a:pPr>
            <a:r>
              <a:rPr lang="en-US" sz="1400" dirty="0">
                <a:solidFill>
                  <a:schemeClr val="accent2"/>
                </a:solidFill>
                <a:latin typeface="Arial" panose="020B0604020202020204" pitchFamily="34" charset="0"/>
                <a:cs typeface="Arial" panose="020B0604020202020204" pitchFamily="34" charset="0"/>
              </a:rPr>
              <a:t>The NMOS switch will turn ON and close when its gate voltage is at V</a:t>
            </a:r>
            <a:r>
              <a:rPr lang="en-US" sz="1400" baseline="-25000" dirty="0">
                <a:solidFill>
                  <a:schemeClr val="accent2"/>
                </a:solidFill>
                <a:latin typeface="Arial" panose="020B0604020202020204" pitchFamily="34" charset="0"/>
                <a:cs typeface="Arial" panose="020B0604020202020204" pitchFamily="34" charset="0"/>
              </a:rPr>
              <a:t>CC</a:t>
            </a:r>
            <a:r>
              <a:rPr lang="en-US" sz="1400" dirty="0">
                <a:solidFill>
                  <a:schemeClr val="accent2"/>
                </a:solidFill>
                <a:latin typeface="Arial" panose="020B0604020202020204" pitchFamily="34" charset="0"/>
                <a:cs typeface="Arial" panose="020B0604020202020204" pitchFamily="34" charset="0"/>
              </a:rPr>
              <a:t>.</a:t>
            </a:r>
          </a:p>
          <a:p>
            <a:pPr marL="742950" lvl="1" indent="-285750" algn="l">
              <a:buFont typeface="Courier New" panose="02070309020205020404" pitchFamily="49" charset="0"/>
              <a:buChar char="o"/>
            </a:pPr>
            <a:endParaRPr lang="en-US" sz="2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B9B319B-2379-4686-BB6F-625FAB6BE9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1" t="2990" r="2914" b="63362"/>
          <a:stretch/>
        </p:blipFill>
        <p:spPr>
          <a:xfrm>
            <a:off x="598896" y="3074987"/>
            <a:ext cx="5764909" cy="1341120"/>
          </a:xfrm>
          <a:prstGeom prst="rect">
            <a:avLst/>
          </a:prstGeom>
        </p:spPr>
      </p:pic>
    </p:spTree>
    <p:extLst>
      <p:ext uri="{BB962C8B-B14F-4D97-AF65-F5344CB8AC3E}">
        <p14:creationId xmlns:p14="http://schemas.microsoft.com/office/powerpoint/2010/main" val="42875137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Overview of the Adafruit PFC8523 Real-Time-Clock (our First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139754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400" b="1" cap="small" dirty="0">
                <a:solidFill>
                  <a:schemeClr val="accent2"/>
                </a:solidFill>
                <a:latin typeface="Arial" panose="020B0604020202020204" pitchFamily="34" charset="0"/>
                <a:cs typeface="Arial" panose="020B0604020202020204" pitchFamily="34" charset="0"/>
              </a:rPr>
              <a:t>14.3	Inter-Integrated Circuit (I2C) Bus – Overview of the Adafruit PFC8523 Real-Time-Clock (our First I2C slave)</a:t>
            </a:r>
          </a:p>
        </p:txBody>
      </p:sp>
      <p:pic>
        <p:nvPicPr>
          <p:cNvPr id="4" name="Picture 3">
            <a:extLst>
              <a:ext uri="{FF2B5EF4-FFF2-40B4-BE49-F238E27FC236}">
                <a16:creationId xmlns:a16="http://schemas.microsoft.com/office/drawing/2014/main" id="{AA9CB625-FD92-4B7A-A7FE-649FB10198B1}"/>
              </a:ext>
            </a:extLst>
          </p:cNvPr>
          <p:cNvPicPr>
            <a:picLocks noChangeAspect="1"/>
          </p:cNvPicPr>
          <p:nvPr/>
        </p:nvPicPr>
        <p:blipFill>
          <a:blip r:embed="rId2"/>
          <a:stretch>
            <a:fillRect/>
          </a:stretch>
        </p:blipFill>
        <p:spPr>
          <a:xfrm>
            <a:off x="4599562" y="2818185"/>
            <a:ext cx="2138362" cy="1757362"/>
          </a:xfrm>
          <a:prstGeom prst="rect">
            <a:avLst/>
          </a:prstGeom>
        </p:spPr>
      </p:pic>
      <p:sp>
        <p:nvSpPr>
          <p:cNvPr id="14" name="Subtitle 2">
            <a:extLst>
              <a:ext uri="{FF2B5EF4-FFF2-40B4-BE49-F238E27FC236}">
                <a16:creationId xmlns:a16="http://schemas.microsoft.com/office/drawing/2014/main" id="{C8B9877D-2FB5-4009-BC09-1A5EDB2FD6ED}"/>
              </a:ext>
            </a:extLst>
          </p:cNvPr>
          <p:cNvSpPr txBox="1">
            <a:spLocks/>
          </p:cNvSpPr>
          <p:nvPr/>
        </p:nvSpPr>
        <p:spPr>
          <a:xfrm>
            <a:off x="706066" y="1718344"/>
            <a:ext cx="3956726"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To begin programming the I2C peripheral on the MSP430FR2355, we need a slave that can acknowledge packets and transmit data back and forth.</a:t>
            </a:r>
            <a:br>
              <a:rPr lang="en-US" sz="1400" dirty="0">
                <a:solidFill>
                  <a:schemeClr val="accent2"/>
                </a:solidFill>
                <a:latin typeface="Arial" panose="020B0604020202020204" pitchFamily="34" charset="0"/>
                <a:cs typeface="Arial" panose="020B0604020202020204" pitchFamily="34" charset="0"/>
              </a:rPr>
            </a:br>
            <a:endParaRPr lang="en-US" sz="14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We will use the PFC8523 RTC device.  This is a simple I2C slave with 20x registers that can be read or written to.</a:t>
            </a:r>
            <a:br>
              <a:rPr lang="en-US" sz="1400" dirty="0">
                <a:solidFill>
                  <a:schemeClr val="accent2"/>
                </a:solidFill>
                <a:latin typeface="Arial" panose="020B0604020202020204" pitchFamily="34" charset="0"/>
                <a:cs typeface="Arial" panose="020B0604020202020204" pitchFamily="34" charset="0"/>
              </a:rPr>
            </a:br>
            <a:endParaRPr lang="en-US" sz="14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The IC on this board is the NXT PCF8523 RTC + calendar (this is the datasheet we need).</a:t>
            </a: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4894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Overview of the Adafruit PFC8523 Real-Time-Clock (our First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5F182E-3782-457A-9391-8DBBD7A91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1D0AC7-47F0-4A51-BA29-E8E3F85DF03D}"/>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295889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Making a Simple Probe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29765044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400" b="1" cap="small" dirty="0">
                <a:solidFill>
                  <a:schemeClr val="accent2"/>
                </a:solidFill>
                <a:latin typeface="Arial" panose="020B0604020202020204" pitchFamily="34" charset="0"/>
                <a:cs typeface="Arial" panose="020B0604020202020204" pitchFamily="34" charset="0"/>
              </a:rPr>
              <a:t>14.3	Inter-Integrated Circuit (I2C) Bus – Making a Simple Probe</a:t>
            </a:r>
          </a:p>
        </p:txBody>
      </p:sp>
      <p:sp>
        <p:nvSpPr>
          <p:cNvPr id="14" name="Subtitle 2">
            <a:extLst>
              <a:ext uri="{FF2B5EF4-FFF2-40B4-BE49-F238E27FC236}">
                <a16:creationId xmlns:a16="http://schemas.microsoft.com/office/drawing/2014/main" id="{C8B9877D-2FB5-4009-BC09-1A5EDB2FD6ED}"/>
              </a:ext>
            </a:extLst>
          </p:cNvPr>
          <p:cNvSpPr txBox="1">
            <a:spLocks/>
          </p:cNvSpPr>
          <p:nvPr/>
        </p:nvSpPr>
        <p:spPr>
          <a:xfrm>
            <a:off x="128132" y="1595119"/>
            <a:ext cx="6729868"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We will be creating programs to communicate with the PCF8523 RTC via I2C.</a:t>
            </a: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We will need to use female-to-female jumper wires to make the connection.</a:t>
            </a: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When the jumpers are in place,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there aren’t any pins that we can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connect the AD2 to in order to do a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logic analyzer measurement.</a:t>
            </a:r>
          </a:p>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We’ll need to make a simple “probe”</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in order to observe the I2C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messages with the AD2 logic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analyzer.</a:t>
            </a: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E078434-8A91-4C9B-B431-D5E6FE84D5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19916" y="2224846"/>
            <a:ext cx="3461884" cy="2480503"/>
          </a:xfrm>
          <a:prstGeom prst="rect">
            <a:avLst/>
          </a:prstGeom>
        </p:spPr>
      </p:pic>
    </p:spTree>
    <p:extLst>
      <p:ext uri="{BB962C8B-B14F-4D97-AF65-F5344CB8AC3E}">
        <p14:creationId xmlns:p14="http://schemas.microsoft.com/office/powerpoint/2010/main" val="2709125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 Making a Simple Probe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C4D15DCA-4616-4435-B758-92FBF215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244"/>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2EA4E3-CE4B-4696-9D02-AC80A1798779}"/>
              </a:ext>
            </a:extLst>
          </p:cNvPr>
          <p:cNvSpPr txBox="1"/>
          <p:nvPr/>
        </p:nvSpPr>
        <p:spPr>
          <a:xfrm>
            <a:off x="2906652" y="2625102"/>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6360319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14.3	Inter-Integrated Circuit (I2C) Bus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Example: Writing </a:t>
            </a:r>
            <a:r>
              <a:rPr lang="en-US" sz="1600" b="1" u="sng" cap="small" dirty="0">
                <a:solidFill>
                  <a:schemeClr val="accent2"/>
                </a:solidFill>
                <a:latin typeface="Arial" panose="020B0604020202020204" pitchFamily="34" charset="0"/>
                <a:cs typeface="Arial" panose="020B0604020202020204" pitchFamily="34" charset="0"/>
              </a:rPr>
              <a:t>One</a:t>
            </a:r>
            <a:r>
              <a:rPr lang="en-US" sz="1600" b="1" cap="small" dirty="0">
                <a:solidFill>
                  <a:schemeClr val="accent2"/>
                </a:solidFill>
                <a:latin typeface="Arial" panose="020B0604020202020204" pitchFamily="34" charset="0"/>
                <a:cs typeface="Arial" panose="020B0604020202020204" pitchFamily="34" charset="0"/>
              </a:rPr>
              <a:t> Byte to an I2C Slave</a:t>
            </a:r>
          </a:p>
        </p:txBody>
      </p:sp>
      <p:pic>
        <p:nvPicPr>
          <p:cNvPr id="13" name="Picture 12">
            <a:extLst>
              <a:ext uri="{FF2B5EF4-FFF2-40B4-BE49-F238E27FC236}">
                <a16:creationId xmlns:a16="http://schemas.microsoft.com/office/drawing/2014/main" id="{F94D24F5-1D9D-4974-BF71-30CE58A2B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3076603"/>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528A36AF-0C84-4E51-B769-51BD07F6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99" y="1892841"/>
            <a:ext cx="1937664" cy="2710855"/>
          </a:xfrm>
          <a:prstGeom prst="rect">
            <a:avLst/>
          </a:prstGeom>
        </p:spPr>
      </p:pic>
    </p:spTree>
    <p:extLst>
      <p:ext uri="{BB962C8B-B14F-4D97-AF65-F5344CB8AC3E}">
        <p14:creationId xmlns:p14="http://schemas.microsoft.com/office/powerpoint/2010/main" val="1639617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16F95F81-02DE-4C40-B3C9-26CC74930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0" y="1428750"/>
            <a:ext cx="6789660" cy="2686076"/>
          </a:xfrm>
          <a:prstGeom prst="rect">
            <a:avLst/>
          </a:prstGeom>
        </p:spPr>
      </p:pic>
    </p:spTree>
    <p:extLst>
      <p:ext uri="{BB962C8B-B14F-4D97-AF65-F5344CB8AC3E}">
        <p14:creationId xmlns:p14="http://schemas.microsoft.com/office/powerpoint/2010/main" val="7199305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Tree>
    <p:extLst>
      <p:ext uri="{BB962C8B-B14F-4D97-AF65-F5344CB8AC3E}">
        <p14:creationId xmlns:p14="http://schemas.microsoft.com/office/powerpoint/2010/main" val="39775046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14.3     Inter-Integrated Circuit (I2C) Bus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Writing One Byte to an I2C Slave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8" name="Subtitle 2">
            <a:extLst>
              <a:ext uri="{FF2B5EF4-FFF2-40B4-BE49-F238E27FC236}">
                <a16:creationId xmlns:a16="http://schemas.microsoft.com/office/drawing/2014/main" id="{7D982ECD-4F4C-4E35-8CFD-E1B627E8FABE}"/>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F95F81-02DE-4C40-B3C9-26CC749306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1600" y="877466"/>
            <a:ext cx="4190999" cy="3939278"/>
          </a:xfrm>
          <a:prstGeom prst="rect">
            <a:avLst/>
          </a:prstGeom>
        </p:spPr>
      </p:pic>
      <p:sp>
        <p:nvSpPr>
          <p:cNvPr id="10" name="Speech Bubble: Rectangle 9">
            <a:extLst>
              <a:ext uri="{FF2B5EF4-FFF2-40B4-BE49-F238E27FC236}">
                <a16:creationId xmlns:a16="http://schemas.microsoft.com/office/drawing/2014/main" id="{2E6532D2-0037-42C2-862E-8393B290A223}"/>
              </a:ext>
            </a:extLst>
          </p:cNvPr>
          <p:cNvSpPr/>
          <p:nvPr/>
        </p:nvSpPr>
        <p:spPr>
          <a:xfrm>
            <a:off x="190500" y="2169700"/>
            <a:ext cx="2752323" cy="804099"/>
          </a:xfrm>
          <a:prstGeom prst="wedgeRectCallout">
            <a:avLst>
              <a:gd name="adj1" fmla="val 17539"/>
              <a:gd name="adj2" fmla="val 3025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put into SW Reset using the UCSWRST Bit in UCB0CTLW0.</a:t>
            </a:r>
          </a:p>
        </p:txBody>
      </p:sp>
    </p:spTree>
    <p:extLst>
      <p:ext uri="{BB962C8B-B14F-4D97-AF65-F5344CB8AC3E}">
        <p14:creationId xmlns:p14="http://schemas.microsoft.com/office/powerpoint/2010/main" val="344395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36145</TotalTime>
  <Words>10103</Words>
  <Application>Microsoft Office PowerPoint</Application>
  <PresentationFormat>Custom</PresentationFormat>
  <Paragraphs>1188</Paragraphs>
  <Slides>179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179</vt:i4>
      </vt:variant>
    </vt:vector>
  </HeadingPairs>
  <TitlesOfParts>
    <vt:vector size="183" baseType="lpstr">
      <vt:lpstr>Arial</vt:lpstr>
      <vt:lpstr>Calibri</vt:lpstr>
      <vt:lpstr>Courier New</vt:lpstr>
      <vt:lpstr>Office Theme</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Embedded Systems Design</vt:lpstr>
      <vt:lpstr>Embedded Systems Design</vt:lpstr>
      <vt:lpstr>Embedded Systems Design</vt:lpstr>
      <vt:lpstr>Embedded Systems Design</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241</cp:revision>
  <dcterms:created xsi:type="dcterms:W3CDTF">2015-09-08T19:48:25Z</dcterms:created>
  <dcterms:modified xsi:type="dcterms:W3CDTF">2020-05-08T19:19:25Z</dcterms:modified>
</cp:coreProperties>
</file>