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00"/>
    <a:srgbClr val="CCFFCC"/>
    <a:srgbClr val="0066FF"/>
    <a:srgbClr val="3366FF"/>
    <a:srgbClr val="FFCC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7" autoAdjust="0"/>
    <p:restoredTop sz="94660" autoAdjust="0"/>
  </p:normalViewPr>
  <p:slideViewPr>
    <p:cSldViewPr>
      <p:cViewPr>
        <p:scale>
          <a:sx n="60" d="100"/>
          <a:sy n="60" d="100"/>
        </p:scale>
        <p:origin x="-3000" y="-1422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1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7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EF7978D-DF7D-4583-A6FD-AFFB5256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200"/>
            </a:lvl1pPr>
          </a:lstStyle>
          <a:p>
            <a:pPr>
              <a:defRPr/>
            </a:pPr>
            <a:fld id="{4F973320-4197-42C2-A4C3-20DE78CFE0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38D588-D2C2-40F2-9E47-EC7FAFC5B346}" type="slidenum">
              <a:rPr lang="en-US"/>
              <a:pPr/>
              <a:t>2</a:t>
            </a:fld>
            <a:endParaRPr lang="en-US"/>
          </a:p>
        </p:txBody>
      </p:sp>
      <p:sp>
        <p:nvSpPr>
          <p:cNvPr id="580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6F522-C578-4964-8385-89FFBBE0D8B4}" type="slidenum">
              <a:rPr lang="en-US"/>
              <a:pPr/>
              <a:t>11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3543D9-0E00-412F-BD84-CAF62DC661C0}" type="slidenum">
              <a:rPr lang="en-US"/>
              <a:pPr/>
              <a:t>12</a:t>
            </a:fld>
            <a:endParaRPr lang="en-US"/>
          </a:p>
        </p:txBody>
      </p:sp>
      <p:sp>
        <p:nvSpPr>
          <p:cNvPr id="628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2024E-046E-4241-AD2D-8BF1801CB332}" type="slidenum">
              <a:rPr lang="en-US"/>
              <a:pPr/>
              <a:t>13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6157E-85E0-462F-9EC2-68474DB62F02}" type="slidenum">
              <a:rPr lang="en-US"/>
              <a:pPr/>
              <a:t>14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7500C4-CDC7-4B01-B9DA-E8F97DF84C9F}" type="slidenum">
              <a:rPr lang="en-US"/>
              <a:pPr/>
              <a:t>15</a:t>
            </a:fld>
            <a:endParaRPr lang="en-US"/>
          </a:p>
        </p:txBody>
      </p:sp>
      <p:sp>
        <p:nvSpPr>
          <p:cNvPr id="634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7E7DE-AD7A-4E07-93E5-A1E4605C5481}" type="slidenum">
              <a:rPr lang="en-US"/>
              <a:pPr/>
              <a:t>16</a:t>
            </a:fld>
            <a:endParaRPr lang="en-US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C68FE-EEB3-4A13-BDC6-54646CEB90EC}" type="slidenum">
              <a:rPr lang="en-US"/>
              <a:pPr/>
              <a:t>17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AF6002-145F-4201-895C-869CD9BC436C}" type="slidenum">
              <a:rPr lang="en-US"/>
              <a:pPr/>
              <a:t>18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9E8476-BD98-4726-9F6C-7D4860664E7E}" type="slidenum">
              <a:rPr lang="en-US"/>
              <a:pPr/>
              <a:t>19</a:t>
            </a:fld>
            <a:endParaRPr lang="en-US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CAACB1-63E2-4AB0-B506-0D927138194C}" type="slidenum">
              <a:rPr lang="en-US"/>
              <a:pPr/>
              <a:t>20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43F201-F31A-4C36-BB61-A881F6F19563}" type="slidenum">
              <a:rPr lang="en-US"/>
              <a:pPr/>
              <a:t>3</a:t>
            </a:fld>
            <a:endParaRPr lang="en-US"/>
          </a:p>
        </p:txBody>
      </p:sp>
      <p:sp>
        <p:nvSpPr>
          <p:cNvPr id="60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5AE2F-195A-4F6C-87D1-323238829C85}" type="slidenum">
              <a:rPr lang="en-US"/>
              <a:pPr/>
              <a:t>21</a:t>
            </a:fld>
            <a:endParaRPr lang="en-US"/>
          </a:p>
        </p:txBody>
      </p:sp>
      <p:sp>
        <p:nvSpPr>
          <p:cNvPr id="626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6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D7168-FD01-4468-AB91-3C46FA3AA8B1}" type="slidenum">
              <a:rPr lang="en-US"/>
              <a:pPr/>
              <a:t>22</a:t>
            </a:fld>
            <a:endParaRPr lang="en-US"/>
          </a:p>
        </p:txBody>
      </p:sp>
      <p:sp>
        <p:nvSpPr>
          <p:cNvPr id="628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8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69FF3-2EDE-43A5-89A7-137D0EB5FEA6}" type="slidenum">
              <a:rPr lang="en-US"/>
              <a:pPr/>
              <a:t>23</a:t>
            </a:fld>
            <a:endParaRPr lang="en-US"/>
          </a:p>
        </p:txBody>
      </p:sp>
      <p:sp>
        <p:nvSpPr>
          <p:cNvPr id="630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D51FF8-2C57-404F-B6B0-3B0F52036677}" type="slidenum">
              <a:rPr lang="en-US"/>
              <a:pPr/>
              <a:t>24</a:t>
            </a:fld>
            <a:endParaRPr lang="en-US"/>
          </a:p>
        </p:txBody>
      </p:sp>
      <p:sp>
        <p:nvSpPr>
          <p:cNvPr id="632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157285-5306-4A7F-9085-E43F82B73707}" type="slidenum">
              <a:rPr lang="en-US"/>
              <a:pPr/>
              <a:t>25</a:t>
            </a:fld>
            <a:endParaRPr lang="en-US"/>
          </a:p>
        </p:txBody>
      </p:sp>
      <p:sp>
        <p:nvSpPr>
          <p:cNvPr id="634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368079-B023-43A4-B352-86B0CAA6ABEF}" type="slidenum">
              <a:rPr lang="en-US"/>
              <a:pPr/>
              <a:t>26</a:t>
            </a:fld>
            <a:endParaRPr lang="en-US"/>
          </a:p>
        </p:txBody>
      </p:sp>
      <p:sp>
        <p:nvSpPr>
          <p:cNvPr id="636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F1EEE7-E312-4879-BAE7-54BED81A70BC}" type="slidenum">
              <a:rPr lang="en-US"/>
              <a:pPr/>
              <a:t>4</a:t>
            </a:fld>
            <a:endParaRPr lang="en-US"/>
          </a:p>
        </p:txBody>
      </p:sp>
      <p:sp>
        <p:nvSpPr>
          <p:cNvPr id="611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625E0C-D906-4902-814D-63C3AAEE7FC8}" type="slidenum">
              <a:rPr lang="en-US"/>
              <a:pPr/>
              <a:t>5</a:t>
            </a:fld>
            <a:endParaRPr lang="en-US"/>
          </a:p>
        </p:txBody>
      </p:sp>
      <p:sp>
        <p:nvSpPr>
          <p:cNvPr id="61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92A20F-A3FB-42A8-9873-B85F0A6D23DA}" type="slidenum">
              <a:rPr lang="en-US"/>
              <a:pPr/>
              <a:t>6</a:t>
            </a:fld>
            <a:endParaRPr lang="en-US"/>
          </a:p>
        </p:txBody>
      </p:sp>
      <p:sp>
        <p:nvSpPr>
          <p:cNvPr id="61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BE78BA-9AA2-4646-888A-3C1A3B9BBAED}" type="slidenum">
              <a:rPr lang="en-US"/>
              <a:pPr/>
              <a:t>7</a:t>
            </a:fld>
            <a:endParaRPr lang="en-US"/>
          </a:p>
        </p:txBody>
      </p:sp>
      <p:sp>
        <p:nvSpPr>
          <p:cNvPr id="617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50CE4D-4FCE-442F-8BF2-9BD8B328B49A}" type="slidenum">
              <a:rPr lang="en-US"/>
              <a:pPr/>
              <a:t>8</a:t>
            </a:fld>
            <a:endParaRPr lang="en-US"/>
          </a:p>
        </p:txBody>
      </p:sp>
      <p:sp>
        <p:nvSpPr>
          <p:cNvPr id="619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A150A-9550-48F2-947A-BA61976FD9F1}" type="slidenum">
              <a:rPr lang="en-US"/>
              <a:pPr/>
              <a:t>9</a:t>
            </a:fld>
            <a:endParaRPr lang="en-US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053B6C-D9E0-4F51-A2C4-A0D90C0D76CD}" type="slidenum">
              <a:rPr lang="en-US"/>
              <a:pPr/>
              <a:t>10</a:t>
            </a:fld>
            <a:endParaRPr lang="en-US"/>
          </a:p>
        </p:txBody>
      </p:sp>
      <p:sp>
        <p:nvSpPr>
          <p:cNvPr id="624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944563"/>
            <a:ext cx="8677275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0" name="Picture 9" descr="MSU_cathea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 userDrawn="1"/>
        </p:nvSpPr>
        <p:spPr bwMode="auto">
          <a:xfrm>
            <a:off x="431800" y="8001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533400" y="6248400"/>
            <a:ext cx="8153400" cy="0"/>
          </a:xfrm>
          <a:prstGeom prst="line">
            <a:avLst/>
          </a:prstGeom>
          <a:noFill/>
          <a:ln w="254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/>
          </a:p>
        </p:txBody>
      </p:sp>
      <p:pic>
        <p:nvPicPr>
          <p:cNvPr id="1033" name="Picture 9" descr="MSU_cathead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238" y="6308725"/>
            <a:ext cx="9715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2417763" y="6313488"/>
            <a:ext cx="4279900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200" b="1" dirty="0" smtClean="0"/>
              <a:t>EELE </a:t>
            </a:r>
            <a:r>
              <a:rPr lang="en-US" sz="1200" b="1" dirty="0" smtClean="0"/>
              <a:t>461/561 </a:t>
            </a:r>
            <a:r>
              <a:rPr lang="en-US" sz="1200" b="1" dirty="0"/>
              <a:t>– </a:t>
            </a:r>
            <a:r>
              <a:rPr lang="en-US" sz="1200" b="1" dirty="0" smtClean="0"/>
              <a:t>Digital System Design</a:t>
            </a:r>
            <a:endParaRPr lang="en-US" sz="1200" b="1" dirty="0"/>
          </a:p>
          <a:p>
            <a:pPr algn="ctr" eaLnBrk="0" hangingPunct="0">
              <a:defRPr/>
            </a:pPr>
            <a:endParaRPr lang="en-US" sz="1200" b="1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967663" y="6289675"/>
            <a:ext cx="938077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1200" b="1" dirty="0"/>
              <a:t>Module </a:t>
            </a:r>
            <a:r>
              <a:rPr lang="en-US" sz="1200" b="1" dirty="0" smtClean="0"/>
              <a:t>#2</a:t>
            </a:r>
            <a:endParaRPr lang="en-US" sz="1200" b="1" dirty="0"/>
          </a:p>
          <a:p>
            <a:pPr algn="ctr" eaLnBrk="0" hangingPunct="0">
              <a:defRPr/>
            </a:pPr>
            <a:r>
              <a:rPr lang="en-US" sz="1200" b="1" dirty="0"/>
              <a:t>Page </a:t>
            </a:r>
            <a:fld id="{36CC47DB-A78E-42B2-934C-2A949BD65FCC}" type="slidenum">
              <a:rPr lang="en-US" sz="1200" b="1"/>
              <a:pPr algn="ctr" eaLnBrk="0" hangingPunct="0">
                <a:defRPr/>
              </a:pPr>
              <a:t>‹#›</a:t>
            </a:fld>
            <a:endParaRPr lang="en-US" sz="12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2.jpeg"/><Relationship Id="rId4" Type="http://schemas.openxmlformats.org/officeDocument/2006/relationships/oleObject" Target="../embeddings/oleObject2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500063"/>
          </a:xfrm>
        </p:spPr>
        <p:txBody>
          <a:bodyPr/>
          <a:lstStyle/>
          <a:p>
            <a:pPr eaLnBrk="1" hangingPunct="1"/>
            <a:r>
              <a:rPr lang="en-US" b="1" dirty="0" smtClean="0"/>
              <a:t>EELE </a:t>
            </a:r>
            <a:r>
              <a:rPr lang="en-US" b="1" dirty="0" smtClean="0"/>
              <a:t>461/561 – Digital System Design</a:t>
            </a:r>
          </a:p>
        </p:txBody>
      </p:sp>
      <p:sp>
        <p:nvSpPr>
          <p:cNvPr id="614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016000"/>
            <a:ext cx="7772400" cy="5114962"/>
          </a:xfrm>
        </p:spPr>
        <p:txBody>
          <a:bodyPr/>
          <a:lstStyle/>
          <a:p>
            <a:pPr marL="381000" indent="-381000" algn="ctr" eaLnBrk="1" hangingPunct="1">
              <a:buFontTx/>
              <a:buNone/>
            </a:pPr>
            <a:r>
              <a:rPr lang="en-US" sz="2200" dirty="0" smtClean="0"/>
              <a:t>Module #2 – Interconnect Modeling with </a:t>
            </a:r>
            <a:br>
              <a:rPr lang="en-US" sz="2200" dirty="0" smtClean="0"/>
            </a:br>
            <a:r>
              <a:rPr lang="en-US" sz="2200" dirty="0" smtClean="0"/>
              <a:t>Lumped Elements</a:t>
            </a:r>
          </a:p>
          <a:p>
            <a:pPr marL="381000" indent="-381000" eaLnBrk="1" hangingPunct="1"/>
            <a:r>
              <a:rPr lang="en-US" sz="1600" dirty="0" smtClean="0"/>
              <a:t>Topics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Modeling Techniques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Impedance of Resistors, Capacitors and Inductors</a:t>
            </a:r>
            <a:br>
              <a:rPr lang="en-US" sz="1400" dirty="0" smtClean="0"/>
            </a:br>
            <a:endParaRPr lang="en-US" sz="2200" dirty="0" smtClean="0"/>
          </a:p>
          <a:p>
            <a:pPr marL="381000" indent="-381000" eaLnBrk="1" hangingPunct="1"/>
            <a:r>
              <a:rPr lang="en-US" sz="1600" dirty="0" smtClean="0"/>
              <a:t>Textbook Reading Assignments</a:t>
            </a:r>
            <a:br>
              <a:rPr lang="en-US" sz="1600" dirty="0" smtClean="0"/>
            </a:br>
            <a:endParaRPr lang="en-US" sz="1600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3.1-3.7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dirty="0" smtClean="0"/>
          </a:p>
          <a:p>
            <a:pPr marL="381000" indent="-381000" eaLnBrk="1" hangingPunct="1"/>
            <a:r>
              <a:rPr lang="en-US" sz="1600" dirty="0" smtClean="0"/>
              <a:t>What you should be able to do after this module</a:t>
            </a:r>
          </a:p>
          <a:p>
            <a:pPr marL="381000" indent="-381000" eaLnBrk="1" hangingPunct="1"/>
            <a:endParaRPr lang="en-US" dirty="0" smtClean="0"/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Understand what a model is</a:t>
            </a:r>
          </a:p>
          <a:p>
            <a:pPr marL="1219200" lvl="2" indent="-304800" eaLnBrk="1" hangingPunct="1">
              <a:buFontTx/>
              <a:buAutoNum type="arabicPeriod"/>
            </a:pPr>
            <a:r>
              <a:rPr lang="en-US" sz="1400" dirty="0" smtClean="0"/>
              <a:t>Describe the impedance of a Resistor, Capacitor, and Inductor</a:t>
            </a:r>
          </a:p>
          <a:p>
            <a:pPr marL="1219200" lvl="2" indent="-304800" eaLnBrk="1" hangingPunct="1">
              <a:buFontTx/>
              <a:buAutoNum type="arabicPeriod"/>
            </a:pPr>
            <a:endParaRPr lang="en-US" sz="1400" dirty="0" smtClean="0"/>
          </a:p>
          <a:p>
            <a:pPr marL="1219200" lvl="2" indent="-304800" eaLnBrk="1" hangingPunct="1">
              <a:buFontTx/>
              <a:buAutoNum type="arabicPeriod"/>
            </a:pPr>
            <a:endParaRPr lang="en-US" dirty="0" smtClean="0"/>
          </a:p>
          <a:p>
            <a:pPr marL="381000" indent="-381000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Time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look at the impedance of a capacitor in the time domain, we first remember that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impedance is always V/I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expression that says: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when dV/dt is small (or DC), the capacitor impedance is HIGH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when dV/dt is large (or High Frequency), the capacitor impedance is LOW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conceptually say: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At DC, a capacitor looks like an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OPEN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At High Frequency, a capacitor looks like a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SHORT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</p:txBody>
      </p:sp>
      <p:graphicFrame>
        <p:nvGraphicFramePr>
          <p:cNvPr id="623621" name="Object 5"/>
          <p:cNvGraphicFramePr>
            <a:graphicFrameLocks noChangeAspect="1"/>
          </p:cNvGraphicFramePr>
          <p:nvPr/>
        </p:nvGraphicFramePr>
        <p:xfrm>
          <a:off x="3276600" y="2528888"/>
          <a:ext cx="1470025" cy="901700"/>
        </p:xfrm>
        <a:graphic>
          <a:graphicData uri="http://schemas.openxmlformats.org/presentationml/2006/ole">
            <p:oleObj spid="_x0000_s140290" name="Equation" r:id="rId4" imgW="95220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Time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let’s represent our voltage in the time domain using sine waves: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let’s derive the current of a capacitor using this voltage: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plugging into our Impedance expression for capacitance, we get:</a:t>
            </a:r>
          </a:p>
        </p:txBody>
      </p:sp>
      <p:graphicFrame>
        <p:nvGraphicFramePr>
          <p:cNvPr id="625668" name="Object 4"/>
          <p:cNvGraphicFramePr>
            <a:graphicFrameLocks noChangeAspect="1"/>
          </p:cNvGraphicFramePr>
          <p:nvPr/>
        </p:nvGraphicFramePr>
        <p:xfrm>
          <a:off x="3311525" y="2276475"/>
          <a:ext cx="1373188" cy="354013"/>
        </p:xfrm>
        <a:graphic>
          <a:graphicData uri="http://schemas.openxmlformats.org/presentationml/2006/ole">
            <p:oleObj spid="_x0000_s141314" name="Equation" r:id="rId4" imgW="888840" imgH="228600" progId="Equation.3">
              <p:embed/>
            </p:oleObj>
          </a:graphicData>
        </a:graphic>
      </p:graphicFrame>
      <p:graphicFrame>
        <p:nvGraphicFramePr>
          <p:cNvPr id="625669" name="Object 5"/>
          <p:cNvGraphicFramePr>
            <a:graphicFrameLocks noChangeAspect="1"/>
          </p:cNvGraphicFramePr>
          <p:nvPr/>
        </p:nvGraphicFramePr>
        <p:xfrm>
          <a:off x="2771775" y="3141663"/>
          <a:ext cx="2647950" cy="982662"/>
        </p:xfrm>
        <a:graphic>
          <a:graphicData uri="http://schemas.openxmlformats.org/presentationml/2006/ole">
            <p:oleObj spid="_x0000_s141315" name="Equation" r:id="rId5" imgW="1714320" imgH="634680" progId="Equation.3">
              <p:embed/>
            </p:oleObj>
          </a:graphicData>
        </a:graphic>
      </p:graphicFrame>
      <p:graphicFrame>
        <p:nvGraphicFramePr>
          <p:cNvPr id="625670" name="Object 6"/>
          <p:cNvGraphicFramePr>
            <a:graphicFrameLocks noChangeAspect="1"/>
          </p:cNvGraphicFramePr>
          <p:nvPr/>
        </p:nvGraphicFramePr>
        <p:xfrm>
          <a:off x="2843213" y="4689475"/>
          <a:ext cx="2551112" cy="1335088"/>
        </p:xfrm>
        <a:graphic>
          <a:graphicData uri="http://schemas.openxmlformats.org/presentationml/2006/ole">
            <p:oleObj spid="_x0000_s141316" name="Equation" r:id="rId6" imgW="165096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Time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expression tells us two important things: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1) The magnitude of the Impedance is: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2) The phase of the Impedance is: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- we say that the Voltage LAGS behind the Current in a capacitor by 90</a:t>
            </a:r>
            <a:r>
              <a:rPr lang="en-US" b="0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, or “ICE” </a:t>
            </a:r>
          </a:p>
        </p:txBody>
      </p:sp>
      <p:graphicFrame>
        <p:nvGraphicFramePr>
          <p:cNvPr id="627718" name="Object 6"/>
          <p:cNvGraphicFramePr>
            <a:graphicFrameLocks noChangeAspect="1"/>
          </p:cNvGraphicFramePr>
          <p:nvPr/>
        </p:nvGraphicFramePr>
        <p:xfrm>
          <a:off x="3779838" y="1592263"/>
          <a:ext cx="1924050" cy="647700"/>
        </p:xfrm>
        <a:graphic>
          <a:graphicData uri="http://schemas.openxmlformats.org/presentationml/2006/ole">
            <p:oleObj spid="_x0000_s142338" name="Equation" r:id="rId4" imgW="1244520" imgH="419040" progId="Equation.3">
              <p:embed/>
            </p:oleObj>
          </a:graphicData>
        </a:graphic>
      </p:graphicFrame>
      <p:graphicFrame>
        <p:nvGraphicFramePr>
          <p:cNvPr id="627719" name="Object 7"/>
          <p:cNvGraphicFramePr>
            <a:graphicFrameLocks noChangeAspect="1"/>
          </p:cNvGraphicFramePr>
          <p:nvPr/>
        </p:nvGraphicFramePr>
        <p:xfrm>
          <a:off x="5184775" y="3033713"/>
          <a:ext cx="1138238" cy="609600"/>
        </p:xfrm>
        <a:graphic>
          <a:graphicData uri="http://schemas.openxmlformats.org/presentationml/2006/ole">
            <p:oleObj spid="_x0000_s142339" name="Equation" r:id="rId5" imgW="736560" imgH="393480" progId="Equation.3">
              <p:embed/>
            </p:oleObj>
          </a:graphicData>
        </a:graphic>
      </p:graphicFrame>
      <p:graphicFrame>
        <p:nvGraphicFramePr>
          <p:cNvPr id="627720" name="Object 8"/>
          <p:cNvGraphicFramePr>
            <a:graphicFrameLocks noChangeAspect="1"/>
          </p:cNvGraphicFramePr>
          <p:nvPr/>
        </p:nvGraphicFramePr>
        <p:xfrm>
          <a:off x="5148263" y="4005263"/>
          <a:ext cx="1550987" cy="373062"/>
        </p:xfrm>
        <a:graphic>
          <a:graphicData uri="http://schemas.openxmlformats.org/presentationml/2006/ole">
            <p:oleObj spid="_x0000_s142340" name="Equation" r:id="rId6" imgW="1002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 the frequency domain, we only have sine waves with Magnitude, Frequency, and Phase.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use a complex plane to represent the magnitude and phase with one complex quantity.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On the complex plane, we represent a -90</a:t>
            </a:r>
            <a:r>
              <a:rPr lang="en-US" b="0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phase using a -j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Remember on the complex plane: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29764" name="Object 4"/>
          <p:cNvGraphicFramePr>
            <a:graphicFrameLocks noChangeAspect="1"/>
          </p:cNvGraphicFramePr>
          <p:nvPr/>
        </p:nvGraphicFramePr>
        <p:xfrm>
          <a:off x="2411413" y="3968750"/>
          <a:ext cx="1846262" cy="1471613"/>
        </p:xfrm>
        <a:graphic>
          <a:graphicData uri="http://schemas.openxmlformats.org/presentationml/2006/ole">
            <p:oleObj spid="_x0000_s143362" name="Equation" r:id="rId4" imgW="1193760" imgH="952200" progId="Equation.3">
              <p:embed/>
            </p:oleObj>
          </a:graphicData>
        </a:graphic>
      </p:graphicFrame>
      <p:graphicFrame>
        <p:nvGraphicFramePr>
          <p:cNvPr id="629765" name="Object 5"/>
          <p:cNvGraphicFramePr>
            <a:graphicFrameLocks noChangeAspect="1"/>
          </p:cNvGraphicFramePr>
          <p:nvPr/>
        </p:nvGraphicFramePr>
        <p:xfrm>
          <a:off x="6335713" y="4689475"/>
          <a:ext cx="550862" cy="609600"/>
        </p:xfrm>
        <a:graphic>
          <a:graphicData uri="http://schemas.openxmlformats.org/presentationml/2006/ole">
            <p:oleObj spid="_x0000_s143363" name="Equation" r:id="rId5" imgW="355320" imgH="393480" progId="Equation.3">
              <p:embed/>
            </p:oleObj>
          </a:graphicData>
        </a:graphic>
      </p:graphicFrame>
      <p:sp>
        <p:nvSpPr>
          <p:cNvPr id="629767" name="Line 7"/>
          <p:cNvSpPr>
            <a:spLocks noChangeShapeType="1"/>
          </p:cNvSpPr>
          <p:nvPr/>
        </p:nvSpPr>
        <p:spPr bwMode="auto">
          <a:xfrm>
            <a:off x="5759450" y="4581525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29768" name="Line 8"/>
          <p:cNvSpPr>
            <a:spLocks noChangeShapeType="1"/>
          </p:cNvSpPr>
          <p:nvPr/>
        </p:nvSpPr>
        <p:spPr bwMode="auto">
          <a:xfrm flipH="1" flipV="1">
            <a:off x="6946900" y="3825875"/>
            <a:ext cx="1588" cy="183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29769" name="Text Box 9"/>
          <p:cNvSpPr txBox="1">
            <a:spLocks noChangeArrowheads="1"/>
          </p:cNvSpPr>
          <p:nvPr/>
        </p:nvSpPr>
        <p:spPr bwMode="auto">
          <a:xfrm>
            <a:off x="8099425" y="4402138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Re</a:t>
            </a:r>
          </a:p>
        </p:txBody>
      </p:sp>
      <p:sp>
        <p:nvSpPr>
          <p:cNvPr id="629770" name="Text Box 10"/>
          <p:cNvSpPr txBox="1">
            <a:spLocks noChangeArrowheads="1"/>
          </p:cNvSpPr>
          <p:nvPr/>
        </p:nvSpPr>
        <p:spPr bwMode="auto">
          <a:xfrm>
            <a:off x="6716713" y="3394075"/>
            <a:ext cx="465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Im</a:t>
            </a:r>
          </a:p>
        </p:txBody>
      </p:sp>
      <p:sp>
        <p:nvSpPr>
          <p:cNvPr id="629771" name="Line 11"/>
          <p:cNvSpPr>
            <a:spLocks noChangeShapeType="1"/>
          </p:cNvSpPr>
          <p:nvPr/>
        </p:nvSpPr>
        <p:spPr bwMode="auto">
          <a:xfrm>
            <a:off x="6948488" y="4581525"/>
            <a:ext cx="0" cy="8651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impedance of the capacitor can be expressed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Note that Impedance is a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complex quantity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and we define the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Complex Frequency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as s=j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  <a:sym typeface="Symbol" pitchFamily="18" charset="2"/>
              </a:rPr>
              <a:t>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call the Real part of Impedance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Resistance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and the Imaginary part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Reactance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Since a capacitor only has an imaginary component, we can say that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the Reactance is equal to the Impedance.</a:t>
            </a:r>
          </a:p>
        </p:txBody>
      </p:sp>
      <p:graphicFrame>
        <p:nvGraphicFramePr>
          <p:cNvPr id="631812" name="Object 4"/>
          <p:cNvGraphicFramePr>
            <a:graphicFrameLocks noChangeAspect="1"/>
          </p:cNvGraphicFramePr>
          <p:nvPr/>
        </p:nvGraphicFramePr>
        <p:xfrm>
          <a:off x="2916238" y="2312988"/>
          <a:ext cx="1846262" cy="1373187"/>
        </p:xfrm>
        <a:graphic>
          <a:graphicData uri="http://schemas.openxmlformats.org/presentationml/2006/ole">
            <p:oleObj spid="_x0000_s144386" name="Equation" r:id="rId4" imgW="1193760" imgH="888840" progId="Equation.3">
              <p:embed/>
            </p:oleObj>
          </a:graphicData>
        </a:graphic>
      </p:graphicFrame>
      <p:graphicFrame>
        <p:nvGraphicFramePr>
          <p:cNvPr id="631813" name="Object 5"/>
          <p:cNvGraphicFramePr>
            <a:graphicFrameLocks noChangeAspect="1"/>
          </p:cNvGraphicFramePr>
          <p:nvPr/>
        </p:nvGraphicFramePr>
        <p:xfrm>
          <a:off x="6335713" y="2457450"/>
          <a:ext cx="550862" cy="609600"/>
        </p:xfrm>
        <a:graphic>
          <a:graphicData uri="http://schemas.openxmlformats.org/presentationml/2006/ole">
            <p:oleObj spid="_x0000_s144387" name="Equation" r:id="rId5" imgW="355320" imgH="393480" progId="Equation.3">
              <p:embed/>
            </p:oleObj>
          </a:graphicData>
        </a:graphic>
      </p:graphicFrame>
      <p:sp>
        <p:nvSpPr>
          <p:cNvPr id="631814" name="Line 6"/>
          <p:cNvSpPr>
            <a:spLocks noChangeShapeType="1"/>
          </p:cNvSpPr>
          <p:nvPr/>
        </p:nvSpPr>
        <p:spPr bwMode="auto">
          <a:xfrm>
            <a:off x="5759450" y="234950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31815" name="Line 7"/>
          <p:cNvSpPr>
            <a:spLocks noChangeShapeType="1"/>
          </p:cNvSpPr>
          <p:nvPr/>
        </p:nvSpPr>
        <p:spPr bwMode="auto">
          <a:xfrm flipH="1" flipV="1">
            <a:off x="6946900" y="1593850"/>
            <a:ext cx="1588" cy="183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31816" name="Text Box 8"/>
          <p:cNvSpPr txBox="1">
            <a:spLocks noChangeArrowheads="1"/>
          </p:cNvSpPr>
          <p:nvPr/>
        </p:nvSpPr>
        <p:spPr bwMode="auto">
          <a:xfrm>
            <a:off x="8099425" y="2170113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Re</a:t>
            </a:r>
          </a:p>
        </p:txBody>
      </p:sp>
      <p:sp>
        <p:nvSpPr>
          <p:cNvPr id="631817" name="Text Box 9"/>
          <p:cNvSpPr txBox="1">
            <a:spLocks noChangeArrowheads="1"/>
          </p:cNvSpPr>
          <p:nvPr/>
        </p:nvSpPr>
        <p:spPr bwMode="auto">
          <a:xfrm>
            <a:off x="6716713" y="1162050"/>
            <a:ext cx="465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Im</a:t>
            </a:r>
          </a:p>
        </p:txBody>
      </p:sp>
      <p:sp>
        <p:nvSpPr>
          <p:cNvPr id="631818" name="Line 10"/>
          <p:cNvSpPr>
            <a:spLocks noChangeShapeType="1"/>
          </p:cNvSpPr>
          <p:nvPr/>
        </p:nvSpPr>
        <p:spPr bwMode="auto">
          <a:xfrm>
            <a:off x="6948488" y="2349500"/>
            <a:ext cx="0" cy="8651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  <p:graphicFrame>
        <p:nvGraphicFramePr>
          <p:cNvPr id="631819" name="Object 11"/>
          <p:cNvGraphicFramePr>
            <a:graphicFrameLocks noChangeAspect="1"/>
          </p:cNvGraphicFramePr>
          <p:nvPr/>
        </p:nvGraphicFramePr>
        <p:xfrm>
          <a:off x="2916238" y="5408613"/>
          <a:ext cx="1531937" cy="608012"/>
        </p:xfrm>
        <a:graphic>
          <a:graphicData uri="http://schemas.openxmlformats.org/presentationml/2006/ole">
            <p:oleObj spid="_x0000_s144388" name="Equation" r:id="rId6" imgW="9903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typically get the most information from the magnitude of the impedance.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Note this shows an inverse relationship between Impedance and Frequency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verifies what we saw in the Time Domain: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At DC, a capacitor looks like an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OPEN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At High Frequency, a capacitor looks like a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SHORT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33860" name="Object 4"/>
          <p:cNvGraphicFramePr>
            <a:graphicFrameLocks noChangeAspect="1"/>
          </p:cNvGraphicFramePr>
          <p:nvPr/>
        </p:nvGraphicFramePr>
        <p:xfrm>
          <a:off x="3095625" y="2420938"/>
          <a:ext cx="2238375" cy="647700"/>
        </p:xfrm>
        <a:graphic>
          <a:graphicData uri="http://schemas.openxmlformats.org/presentationml/2006/ole">
            <p:oleObj spid="_x0000_s145410" name="Equation" r:id="rId4" imgW="14475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35908" name="Object 4"/>
          <p:cNvGraphicFramePr>
            <a:graphicFrameLocks noChangeAspect="1"/>
          </p:cNvGraphicFramePr>
          <p:nvPr/>
        </p:nvGraphicFramePr>
        <p:xfrm>
          <a:off x="971550" y="3033713"/>
          <a:ext cx="1511300" cy="647700"/>
        </p:xfrm>
        <a:graphic>
          <a:graphicData uri="http://schemas.openxmlformats.org/presentationml/2006/ole">
            <p:oleObj spid="_x0000_s146434" name="Equation" r:id="rId4" imgW="977760" imgH="419040" progId="Equation.3">
              <p:embed/>
            </p:oleObj>
          </a:graphicData>
        </a:graphic>
      </p:graphicFrame>
      <p:pic>
        <p:nvPicPr>
          <p:cNvPr id="635909" name="Picture 5" descr="Capacitor_Zin_AC_PLO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67063" y="1844675"/>
            <a:ext cx="5400675" cy="3289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Inductance is the ratio of Magnetic Flux to Current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Magnetic Flux is the number of B-field Lines around the conductor (units are Webers, Wb)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Large Inductance means that more magnetic fields can be stored with less current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Physically, an inductor is a structure or material that can temporarily hold Magnetic field lines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ex) a coil, or Ferroelectric material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16452" name="Object 4"/>
          <p:cNvGraphicFramePr>
            <a:graphicFrameLocks noChangeAspect="1"/>
          </p:cNvGraphicFramePr>
          <p:nvPr/>
        </p:nvGraphicFramePr>
        <p:xfrm>
          <a:off x="3687763" y="1966913"/>
          <a:ext cx="665162" cy="608012"/>
        </p:xfrm>
        <a:graphic>
          <a:graphicData uri="http://schemas.openxmlformats.org/presentationml/2006/ole">
            <p:oleObj spid="_x0000_s147458" name="Equation" r:id="rId4" imgW="431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Faraday’s Law of Induction states that the voltage induced from an inductor is: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Let’s rearrange our inductance definition and then differentiate with respect to time: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is the fundamental expression that describes the behavior of an inductor.</a:t>
            </a:r>
          </a:p>
        </p:txBody>
      </p:sp>
      <p:graphicFrame>
        <p:nvGraphicFramePr>
          <p:cNvPr id="618500" name="Object 4"/>
          <p:cNvGraphicFramePr>
            <a:graphicFrameLocks noChangeAspect="1"/>
          </p:cNvGraphicFramePr>
          <p:nvPr/>
        </p:nvGraphicFramePr>
        <p:xfrm>
          <a:off x="3621088" y="1966913"/>
          <a:ext cx="801687" cy="608012"/>
        </p:xfrm>
        <a:graphic>
          <a:graphicData uri="http://schemas.openxmlformats.org/presentationml/2006/ole">
            <p:oleObj spid="_x0000_s148482" name="Equation" r:id="rId4" imgW="520560" imgH="393480" progId="Equation.3">
              <p:embed/>
            </p:oleObj>
          </a:graphicData>
        </a:graphic>
      </p:graphicFrame>
      <p:graphicFrame>
        <p:nvGraphicFramePr>
          <p:cNvPr id="618501" name="Object 5"/>
          <p:cNvGraphicFramePr>
            <a:graphicFrameLocks noChangeAspect="1"/>
          </p:cNvGraphicFramePr>
          <p:nvPr/>
        </p:nvGraphicFramePr>
        <p:xfrm>
          <a:off x="3590925" y="3284538"/>
          <a:ext cx="1098550" cy="2235200"/>
        </p:xfrm>
        <a:graphic>
          <a:graphicData uri="http://schemas.openxmlformats.org/presentationml/2006/ole">
            <p:oleObj spid="_x0000_s148483" name="Equation" r:id="rId5" imgW="71100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551" name="Picture 7" descr="Inductor_IV_TRAN_PLO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2450" y="908050"/>
            <a:ext cx="4090988" cy="5184775"/>
          </a:xfrm>
          <a:prstGeom prst="rect">
            <a:avLst/>
          </a:prstGeom>
          <a:noFill/>
        </p:spPr>
      </p:pic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expression says that current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cannot change instantaneously but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voltage can.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 small change in current will result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in a large change in voltage.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Interconnect Modeling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Interconnect Modeling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All interconnect can be described using the fundamentals of electromagnetic wave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propagation given by Maxwell’s equations.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However, it is impractical to use Maxwell’s equations in real designs due to the time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associated with the solutions.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Instead, we try to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Model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the performance of the interconnect using our basic circuit elements.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use the word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Model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to describe the schematic of a circuit that mimics the electrical behavior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of a physical structure.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 model not only gives us a gut feel, but it can be simulated with SPICE.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Since simulators only operate on ideal components, we need to construct our equivalent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circuit model using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i.e., Resistors, Capacitors, Inductors, and Transmission Lines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2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Time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look at the impedance of an inductor in the time domain, we first remember that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impedance is always V/I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expression that says: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when dI/dt is small (or DC), the inductor impedance is LOW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when dI/dt is large (or High Frequency), the inductor impedance is HIGH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conceptually say: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At DC, an inductor looks like a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SHORT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At High Frequency, an inductor looks like an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OPEN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</p:txBody>
      </p:sp>
      <p:graphicFrame>
        <p:nvGraphicFramePr>
          <p:cNvPr id="623621" name="Object 5"/>
          <p:cNvGraphicFramePr>
            <a:graphicFrameLocks noChangeAspect="1"/>
          </p:cNvGraphicFramePr>
          <p:nvPr/>
        </p:nvGraphicFramePr>
        <p:xfrm>
          <a:off x="3276600" y="2538413"/>
          <a:ext cx="1470025" cy="882650"/>
        </p:xfrm>
        <a:graphic>
          <a:graphicData uri="http://schemas.openxmlformats.org/presentationml/2006/ole">
            <p:oleObj spid="_x0000_s149506" name="Equation" r:id="rId4" imgW="952200" imgH="5713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Time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let’s represent our current in the time domain using sine waves: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let’s derive the voltage of an inductor using this current: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Now plugging into our Impedance expression for inductance, we get:</a:t>
            </a:r>
          </a:p>
        </p:txBody>
      </p:sp>
      <p:graphicFrame>
        <p:nvGraphicFramePr>
          <p:cNvPr id="625668" name="Object 4"/>
          <p:cNvGraphicFramePr>
            <a:graphicFrameLocks noChangeAspect="1"/>
          </p:cNvGraphicFramePr>
          <p:nvPr/>
        </p:nvGraphicFramePr>
        <p:xfrm>
          <a:off x="3340100" y="2276475"/>
          <a:ext cx="1314450" cy="354013"/>
        </p:xfrm>
        <a:graphic>
          <a:graphicData uri="http://schemas.openxmlformats.org/presentationml/2006/ole">
            <p:oleObj spid="_x0000_s150530" name="Equation" r:id="rId4" imgW="850680" imgH="228600" progId="Equation.3">
              <p:embed/>
            </p:oleObj>
          </a:graphicData>
        </a:graphic>
      </p:graphicFrame>
      <p:graphicFrame>
        <p:nvGraphicFramePr>
          <p:cNvPr id="625669" name="Object 5"/>
          <p:cNvGraphicFramePr>
            <a:graphicFrameLocks noChangeAspect="1"/>
          </p:cNvGraphicFramePr>
          <p:nvPr/>
        </p:nvGraphicFramePr>
        <p:xfrm>
          <a:off x="2809875" y="3141663"/>
          <a:ext cx="2570163" cy="982662"/>
        </p:xfrm>
        <a:graphic>
          <a:graphicData uri="http://schemas.openxmlformats.org/presentationml/2006/ole">
            <p:oleObj spid="_x0000_s150531" name="Equation" r:id="rId5" imgW="1663560" imgH="634680" progId="Equation.3">
              <p:embed/>
            </p:oleObj>
          </a:graphicData>
        </a:graphic>
      </p:graphicFrame>
      <p:graphicFrame>
        <p:nvGraphicFramePr>
          <p:cNvPr id="625670" name="Object 6"/>
          <p:cNvGraphicFramePr>
            <a:graphicFrameLocks noChangeAspect="1"/>
          </p:cNvGraphicFramePr>
          <p:nvPr/>
        </p:nvGraphicFramePr>
        <p:xfrm>
          <a:off x="2862263" y="4689475"/>
          <a:ext cx="2513012" cy="1335088"/>
        </p:xfrm>
        <a:graphic>
          <a:graphicData uri="http://schemas.openxmlformats.org/presentationml/2006/ole">
            <p:oleObj spid="_x0000_s150532" name="Equation" r:id="rId6" imgW="16254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Time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expression tells us two important things: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1) The magnitude of the Impedance is: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2) The phase of the Impedance is: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- we say that the Voltage LEADS the Current in an inductor by 90</a:t>
            </a:r>
            <a:r>
              <a:rPr lang="en-US" b="0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, or “ELI” </a:t>
            </a:r>
          </a:p>
        </p:txBody>
      </p:sp>
      <p:graphicFrame>
        <p:nvGraphicFramePr>
          <p:cNvPr id="627718" name="Object 6"/>
          <p:cNvGraphicFramePr>
            <a:graphicFrameLocks noChangeAspect="1"/>
          </p:cNvGraphicFramePr>
          <p:nvPr/>
        </p:nvGraphicFramePr>
        <p:xfrm>
          <a:off x="3819525" y="1592263"/>
          <a:ext cx="1844675" cy="647700"/>
        </p:xfrm>
        <a:graphic>
          <a:graphicData uri="http://schemas.openxmlformats.org/presentationml/2006/ole">
            <p:oleObj spid="_x0000_s151554" name="Equation" r:id="rId4" imgW="1193760" imgH="419040" progId="Equation.3">
              <p:embed/>
            </p:oleObj>
          </a:graphicData>
        </a:graphic>
      </p:graphicFrame>
      <p:graphicFrame>
        <p:nvGraphicFramePr>
          <p:cNvPr id="627719" name="Object 7"/>
          <p:cNvGraphicFramePr>
            <a:graphicFrameLocks noChangeAspect="1"/>
          </p:cNvGraphicFramePr>
          <p:nvPr/>
        </p:nvGraphicFramePr>
        <p:xfrm>
          <a:off x="5224463" y="3141663"/>
          <a:ext cx="1058862" cy="393700"/>
        </p:xfrm>
        <a:graphic>
          <a:graphicData uri="http://schemas.openxmlformats.org/presentationml/2006/ole">
            <p:oleObj spid="_x0000_s151555" name="Equation" r:id="rId5" imgW="685800" imgH="253800" progId="Equation.3">
              <p:embed/>
            </p:oleObj>
          </a:graphicData>
        </a:graphic>
      </p:graphicFrame>
      <p:graphicFrame>
        <p:nvGraphicFramePr>
          <p:cNvPr id="627720" name="Object 8"/>
          <p:cNvGraphicFramePr>
            <a:graphicFrameLocks noChangeAspect="1"/>
          </p:cNvGraphicFramePr>
          <p:nvPr/>
        </p:nvGraphicFramePr>
        <p:xfrm>
          <a:off x="5157788" y="4014788"/>
          <a:ext cx="1531937" cy="354012"/>
        </p:xfrm>
        <a:graphic>
          <a:graphicData uri="http://schemas.openxmlformats.org/presentationml/2006/ole">
            <p:oleObj spid="_x0000_s151556" name="Equation" r:id="rId6" imgW="990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 the frequency domain, we only have sine waves with Magnitude, Frequency, and Phase.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use a complex plane to represent the magnitude and phase with one complex quantity.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On the complex plane, we represent a +90</a:t>
            </a:r>
            <a:r>
              <a:rPr lang="en-US" b="0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phase using a +j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Remember on the complex plane: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29764" name="Object 4"/>
          <p:cNvGraphicFramePr>
            <a:graphicFrameLocks noChangeAspect="1"/>
          </p:cNvGraphicFramePr>
          <p:nvPr/>
        </p:nvGraphicFramePr>
        <p:xfrm>
          <a:off x="2411413" y="3968750"/>
          <a:ext cx="1846262" cy="1471613"/>
        </p:xfrm>
        <a:graphic>
          <a:graphicData uri="http://schemas.openxmlformats.org/presentationml/2006/ole">
            <p:oleObj spid="_x0000_s152578" name="Equation" r:id="rId4" imgW="1193760" imgH="952200" progId="Equation.3">
              <p:embed/>
            </p:oleObj>
          </a:graphicData>
        </a:graphic>
      </p:graphicFrame>
      <p:graphicFrame>
        <p:nvGraphicFramePr>
          <p:cNvPr id="629765" name="Object 5"/>
          <p:cNvGraphicFramePr>
            <a:graphicFrameLocks noChangeAspect="1"/>
          </p:cNvGraphicFramePr>
          <p:nvPr/>
        </p:nvGraphicFramePr>
        <p:xfrm>
          <a:off x="6364288" y="4208463"/>
          <a:ext cx="492125" cy="274637"/>
        </p:xfrm>
        <a:graphic>
          <a:graphicData uri="http://schemas.openxmlformats.org/presentationml/2006/ole">
            <p:oleObj spid="_x0000_s152579" name="Equation" r:id="rId5" imgW="317160" imgH="177480" progId="Equation.3">
              <p:embed/>
            </p:oleObj>
          </a:graphicData>
        </a:graphic>
      </p:graphicFrame>
      <p:sp>
        <p:nvSpPr>
          <p:cNvPr id="629767" name="Line 7"/>
          <p:cNvSpPr>
            <a:spLocks noChangeShapeType="1"/>
          </p:cNvSpPr>
          <p:nvPr/>
        </p:nvSpPr>
        <p:spPr bwMode="auto">
          <a:xfrm>
            <a:off x="5759450" y="4581525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29768" name="Line 8"/>
          <p:cNvSpPr>
            <a:spLocks noChangeShapeType="1"/>
          </p:cNvSpPr>
          <p:nvPr/>
        </p:nvSpPr>
        <p:spPr bwMode="auto">
          <a:xfrm flipH="1" flipV="1">
            <a:off x="6946900" y="3825875"/>
            <a:ext cx="1588" cy="183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29769" name="Text Box 9"/>
          <p:cNvSpPr txBox="1">
            <a:spLocks noChangeArrowheads="1"/>
          </p:cNvSpPr>
          <p:nvPr/>
        </p:nvSpPr>
        <p:spPr bwMode="auto">
          <a:xfrm>
            <a:off x="8099425" y="4402138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Re</a:t>
            </a:r>
          </a:p>
        </p:txBody>
      </p:sp>
      <p:sp>
        <p:nvSpPr>
          <p:cNvPr id="629770" name="Text Box 10"/>
          <p:cNvSpPr txBox="1">
            <a:spLocks noChangeArrowheads="1"/>
          </p:cNvSpPr>
          <p:nvPr/>
        </p:nvSpPr>
        <p:spPr bwMode="auto">
          <a:xfrm>
            <a:off x="6716713" y="3394075"/>
            <a:ext cx="465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Im</a:t>
            </a:r>
          </a:p>
        </p:txBody>
      </p:sp>
      <p:sp>
        <p:nvSpPr>
          <p:cNvPr id="629771" name="Line 11"/>
          <p:cNvSpPr>
            <a:spLocks noChangeShapeType="1"/>
          </p:cNvSpPr>
          <p:nvPr/>
        </p:nvSpPr>
        <p:spPr bwMode="auto">
          <a:xfrm flipV="1">
            <a:off x="6948488" y="4005263"/>
            <a:ext cx="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impedance of the inductor can be expressed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Again, we call the Real part of Impedance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Resistance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and the Imaginary part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Reactance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Since an inductor only has an imaginary component, we can say that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the Reactance is equal to the Impedance.</a:t>
            </a:r>
          </a:p>
        </p:txBody>
      </p:sp>
      <p:graphicFrame>
        <p:nvGraphicFramePr>
          <p:cNvPr id="631812" name="Object 4"/>
          <p:cNvGraphicFramePr>
            <a:graphicFrameLocks noChangeAspect="1"/>
          </p:cNvGraphicFramePr>
          <p:nvPr/>
        </p:nvGraphicFramePr>
        <p:xfrm>
          <a:off x="3043238" y="2708275"/>
          <a:ext cx="1828800" cy="331788"/>
        </p:xfrm>
        <a:graphic>
          <a:graphicData uri="http://schemas.openxmlformats.org/presentationml/2006/ole">
            <p:oleObj spid="_x0000_s153602" name="Equation" r:id="rId4" imgW="1180800" imgH="215640" progId="Equation.3">
              <p:embed/>
            </p:oleObj>
          </a:graphicData>
        </a:graphic>
      </p:graphicFrame>
      <p:graphicFrame>
        <p:nvGraphicFramePr>
          <p:cNvPr id="631819" name="Object 11"/>
          <p:cNvGraphicFramePr>
            <a:graphicFrameLocks noChangeAspect="1"/>
          </p:cNvGraphicFramePr>
          <p:nvPr/>
        </p:nvGraphicFramePr>
        <p:xfrm>
          <a:off x="3348038" y="5192713"/>
          <a:ext cx="1452562" cy="333375"/>
        </p:xfrm>
        <a:graphic>
          <a:graphicData uri="http://schemas.openxmlformats.org/presentationml/2006/ole">
            <p:oleObj spid="_x0000_s153603" name="Equation" r:id="rId5" imgW="939600" imgH="215640" progId="Equation.3">
              <p:embed/>
            </p:oleObj>
          </a:graphicData>
        </a:graphic>
      </p:graphicFrame>
      <p:graphicFrame>
        <p:nvGraphicFramePr>
          <p:cNvPr id="631820" name="Object 12"/>
          <p:cNvGraphicFramePr>
            <a:graphicFrameLocks noChangeAspect="1"/>
          </p:cNvGraphicFramePr>
          <p:nvPr/>
        </p:nvGraphicFramePr>
        <p:xfrm>
          <a:off x="6545263" y="2300288"/>
          <a:ext cx="492125" cy="274637"/>
        </p:xfrm>
        <a:graphic>
          <a:graphicData uri="http://schemas.openxmlformats.org/presentationml/2006/ole">
            <p:oleObj spid="_x0000_s153604" name="Equation" r:id="rId6" imgW="317160" imgH="177480" progId="Equation.3">
              <p:embed/>
            </p:oleObj>
          </a:graphicData>
        </a:graphic>
      </p:graphicFrame>
      <p:sp>
        <p:nvSpPr>
          <p:cNvPr id="631821" name="Line 13"/>
          <p:cNvSpPr>
            <a:spLocks noChangeShapeType="1"/>
          </p:cNvSpPr>
          <p:nvPr/>
        </p:nvSpPr>
        <p:spPr bwMode="auto">
          <a:xfrm>
            <a:off x="5940425" y="267335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31822" name="Line 14"/>
          <p:cNvSpPr>
            <a:spLocks noChangeShapeType="1"/>
          </p:cNvSpPr>
          <p:nvPr/>
        </p:nvSpPr>
        <p:spPr bwMode="auto">
          <a:xfrm flipH="1" flipV="1">
            <a:off x="7127875" y="1917700"/>
            <a:ext cx="1588" cy="183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endParaRPr lang="en-US"/>
          </a:p>
        </p:txBody>
      </p:sp>
      <p:sp>
        <p:nvSpPr>
          <p:cNvPr id="631823" name="Text Box 15"/>
          <p:cNvSpPr txBox="1">
            <a:spLocks noChangeArrowheads="1"/>
          </p:cNvSpPr>
          <p:nvPr/>
        </p:nvSpPr>
        <p:spPr bwMode="auto">
          <a:xfrm>
            <a:off x="8280400" y="2493963"/>
            <a:ext cx="509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Re</a:t>
            </a:r>
          </a:p>
        </p:txBody>
      </p:sp>
      <p:sp>
        <p:nvSpPr>
          <p:cNvPr id="631824" name="Text Box 16"/>
          <p:cNvSpPr txBox="1">
            <a:spLocks noChangeArrowheads="1"/>
          </p:cNvSpPr>
          <p:nvPr/>
        </p:nvSpPr>
        <p:spPr bwMode="auto">
          <a:xfrm>
            <a:off x="6897688" y="1485900"/>
            <a:ext cx="4651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Im</a:t>
            </a:r>
          </a:p>
        </p:txBody>
      </p:sp>
      <p:sp>
        <p:nvSpPr>
          <p:cNvPr id="631825" name="Line 17"/>
          <p:cNvSpPr>
            <a:spLocks noChangeShapeType="1"/>
          </p:cNvSpPr>
          <p:nvPr/>
        </p:nvSpPr>
        <p:spPr bwMode="auto">
          <a:xfrm flipV="1">
            <a:off x="7129463" y="2097088"/>
            <a:ext cx="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 the Frequency Domain, the magnitude of the impedance is: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Note this shows a linear relationship between Impedance and Frequency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verifies what we saw in the Time Domain: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1) At DC, an inductor looks like a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SHORT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2) At High Frequency, an inductor looks like an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OPEN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33860" name="Object 4"/>
          <p:cNvGraphicFramePr>
            <a:graphicFrameLocks noChangeAspect="1"/>
          </p:cNvGraphicFramePr>
          <p:nvPr/>
        </p:nvGraphicFramePr>
        <p:xfrm>
          <a:off x="3163888" y="2547938"/>
          <a:ext cx="2101850" cy="393700"/>
        </p:xfrm>
        <a:graphic>
          <a:graphicData uri="http://schemas.openxmlformats.org/presentationml/2006/ole">
            <p:oleObj spid="_x0000_s154626" name="Equation" r:id="rId4" imgW="13586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911" name="Picture 7" descr="Inductor_Zin_AC_PLO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67063" y="1844675"/>
            <a:ext cx="5364162" cy="3265488"/>
          </a:xfrm>
          <a:prstGeom prst="rect">
            <a:avLst/>
          </a:prstGeom>
          <a:noFill/>
        </p:spPr>
      </p:pic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(L)</a:t>
            </a:r>
            <a:endParaRPr lang="en-US" b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an Inductor 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Frequency Domain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35910" name="Object 6"/>
          <p:cNvGraphicFramePr>
            <a:graphicFrameLocks noChangeAspect="1"/>
          </p:cNvGraphicFramePr>
          <p:nvPr/>
        </p:nvGraphicFramePr>
        <p:xfrm>
          <a:off x="755650" y="3465513"/>
          <a:ext cx="2101850" cy="393700"/>
        </p:xfrm>
        <a:graphic>
          <a:graphicData uri="http://schemas.openxmlformats.org/presentationml/2006/ole">
            <p:oleObj spid="_x0000_s155650" name="Equation" r:id="rId5" imgW="13586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Interconnect Modeling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Interconnect Modeling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accuracy of a model can be increased by using more circuit elements.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However, more circuit elements cause the simulation to run slower.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As a result, we want a 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Model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that is: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1) Accurate enough for our application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	2) Not overly complex resulting in longer-than-necessary simulation times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 model is also be accurate over a finite frequency range.  We call this the: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	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“Bandwidth of the Model”</a:t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model may be accurate over its bandwidth, but may give inaccurate results above its BW.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We need to make sure that our model has sufficient bandwidth to accurately predict the behavior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for all spectral content in our system.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Again, the more circuit elements in the model, the higher range of frequency that the model can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cover.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Interconnect Modeling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Interconnect Modeling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There are 4 ideal circuit elements that we use to describe a circuit’s behavior: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</a:t>
            </a: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Lumped Elements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	</a:t>
            </a:r>
            <a:r>
              <a:rPr lang="en-US" b="0" u="sng">
                <a:solidFill>
                  <a:srgbClr val="000000"/>
                </a:solidFill>
                <a:cs typeface="Times New Roman" pitchFamily="18" charset="0"/>
              </a:rPr>
              <a:t>Distributed Elements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Resistor (R) 		Transmission Line (T)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Capacitor (C)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Inductor (L)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“Lumped” means there is no propagation time through the element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“Distributed” means there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IS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propagation time through the element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Impedance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Impedance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In all cases, the most important electrical parameter of a system is its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Impedance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Impedance is ALWAYS defined as: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At first glance, this looks just like a resistor, but Impedance is the generic expression that includes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time &amp; frequency dependence.  </a:t>
            </a:r>
          </a:p>
        </p:txBody>
      </p:sp>
      <p:graphicFrame>
        <p:nvGraphicFramePr>
          <p:cNvPr id="612356" name="Object 4"/>
          <p:cNvGraphicFramePr>
            <a:graphicFrameLocks noChangeAspect="1"/>
          </p:cNvGraphicFramePr>
          <p:nvPr/>
        </p:nvGraphicFramePr>
        <p:xfrm>
          <a:off x="3657600" y="2389188"/>
          <a:ext cx="666750" cy="608012"/>
        </p:xfrm>
        <a:graphic>
          <a:graphicData uri="http://schemas.openxmlformats.org/presentationml/2006/ole">
            <p:oleObj spid="_x0000_s136194" name="Equation" r:id="rId4" imgW="431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(R)</a:t>
            </a:r>
            <a:endParaRPr lang="en-US" b="1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Resistor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Resistance is the Ratio of DC Voltage to DC Current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The fundamental expression that describes the performance of a resistor is </a:t>
            </a:r>
            <a:r>
              <a:rPr lang="en-US" i="1">
                <a:solidFill>
                  <a:srgbClr val="000000"/>
                </a:solidFill>
                <a:cs typeface="Times New Roman" pitchFamily="18" charset="0"/>
              </a:rPr>
              <a:t>Ohm’s Law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:</a:t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substituting this into the definition for Impedance, we can find Z</a:t>
            </a:r>
            <a:r>
              <a:rPr lang="en-US" b="0" baseline="-25000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 	</a:t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is obvious, but one important takeaway is that an ideal resistor element has a fixed impedance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that is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not dependant on frequency</a:t>
            </a: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14404" name="Object 4"/>
          <p:cNvGraphicFramePr>
            <a:graphicFrameLocks noChangeAspect="1"/>
          </p:cNvGraphicFramePr>
          <p:nvPr/>
        </p:nvGraphicFramePr>
        <p:xfrm>
          <a:off x="3527425" y="2457450"/>
          <a:ext cx="842963" cy="274638"/>
        </p:xfrm>
        <a:graphic>
          <a:graphicData uri="http://schemas.openxmlformats.org/presentationml/2006/ole">
            <p:oleObj spid="_x0000_s137218" name="Equation" r:id="rId4" imgW="545760" imgH="177480" progId="Equation.3">
              <p:embed/>
            </p:oleObj>
          </a:graphicData>
        </a:graphic>
      </p:graphicFrame>
      <p:graphicFrame>
        <p:nvGraphicFramePr>
          <p:cNvPr id="614405" name="Object 5"/>
          <p:cNvGraphicFramePr>
            <a:graphicFrameLocks noChangeAspect="1"/>
          </p:cNvGraphicFramePr>
          <p:nvPr/>
        </p:nvGraphicFramePr>
        <p:xfrm>
          <a:off x="3263900" y="3681413"/>
          <a:ext cx="1822450" cy="981075"/>
        </p:xfrm>
        <a:graphic>
          <a:graphicData uri="http://schemas.openxmlformats.org/presentationml/2006/ole">
            <p:oleObj spid="_x0000_s137219" name="Equation" r:id="rId5" imgW="118080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Capacitance is the Ratio of Charge stored between two conducting nodes to the voltage across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the same nodes: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Large Capacitance means that more charge can be stored with less voltage</a:t>
            </a: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>.</a:t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 i="1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 i="1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Physically, a capacitor is made of two plates separated by an insulating (dielectric) material.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- Since the two plates are isolated, there is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NO DC Current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- if we inject charge suddenly on one of the capacitor nodes, the dielectric will polarize and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            cause charge to move on the opposite node.  This instantaneous charge movement is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	  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AC 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or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transient current.</a:t>
            </a: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graphicFrame>
        <p:nvGraphicFramePr>
          <p:cNvPr id="616452" name="Object 4"/>
          <p:cNvGraphicFramePr>
            <a:graphicFrameLocks noChangeAspect="1"/>
          </p:cNvGraphicFramePr>
          <p:nvPr/>
        </p:nvGraphicFramePr>
        <p:xfrm>
          <a:off x="3678238" y="1966913"/>
          <a:ext cx="685800" cy="608012"/>
        </p:xfrm>
        <a:graphic>
          <a:graphicData uri="http://schemas.openxmlformats.org/presentationml/2006/ole">
            <p:oleObj spid="_x0000_s138242" name="Equation" r:id="rId4" imgW="444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If we look at the definition of Current, we can form a relationship for the behavior of a capacitor: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Let’s rearrange our capacitor definition and then differentiate with respect to time: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is the fundamental expression that describes the behavior of a capacitor.</a:t>
            </a:r>
          </a:p>
        </p:txBody>
      </p:sp>
      <p:graphicFrame>
        <p:nvGraphicFramePr>
          <p:cNvPr id="618500" name="Object 4"/>
          <p:cNvGraphicFramePr>
            <a:graphicFrameLocks noChangeAspect="1"/>
          </p:cNvGraphicFramePr>
          <p:nvPr/>
        </p:nvGraphicFramePr>
        <p:xfrm>
          <a:off x="3640138" y="1966913"/>
          <a:ext cx="763587" cy="608012"/>
        </p:xfrm>
        <a:graphic>
          <a:graphicData uri="http://schemas.openxmlformats.org/presentationml/2006/ole">
            <p:oleObj spid="_x0000_s139266" name="Equation" r:id="rId4" imgW="495000" imgH="393480" progId="Equation.3">
              <p:embed/>
            </p:oleObj>
          </a:graphicData>
        </a:graphic>
      </p:graphicFrame>
      <p:graphicFrame>
        <p:nvGraphicFramePr>
          <p:cNvPr id="618501" name="Object 5"/>
          <p:cNvGraphicFramePr>
            <a:graphicFrameLocks noChangeAspect="1"/>
          </p:cNvGraphicFramePr>
          <p:nvPr/>
        </p:nvGraphicFramePr>
        <p:xfrm>
          <a:off x="3600450" y="3284538"/>
          <a:ext cx="1077913" cy="2235200"/>
        </p:xfrm>
        <a:graphic>
          <a:graphicData uri="http://schemas.openxmlformats.org/presentationml/2006/ole">
            <p:oleObj spid="_x0000_s139267" name="Equation" r:id="rId5" imgW="69840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Impedance (C)</a:t>
            </a:r>
            <a:endParaRPr lang="en-US" b="1" dirty="0"/>
          </a:p>
        </p:txBody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16000"/>
            <a:ext cx="8424862" cy="5149850"/>
          </a:xfrm>
          <a:noFill/>
          <a:ln/>
        </p:spPr>
        <p:txBody>
          <a:bodyPr wrap="none"/>
          <a:lstStyle/>
          <a:p>
            <a:r>
              <a:rPr lang="en-US" sz="1600"/>
              <a:t>Z of a Capacitor</a:t>
            </a:r>
            <a:br>
              <a:rPr lang="en-US" sz="1600"/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	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This expression says that voltage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cannot change instantaneously but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current can.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/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- A small change in voltage will result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b="0">
                <a:solidFill>
                  <a:srgbClr val="000000"/>
                </a:solidFill>
                <a:cs typeface="Times New Roman" pitchFamily="18" charset="0"/>
              </a:rPr>
              <a:t>   in a large change in current. </a:t>
            </a:r>
            <a:br>
              <a:rPr lang="en-US" b="0">
                <a:solidFill>
                  <a:srgbClr val="000000"/>
                </a:solidFill>
                <a:cs typeface="Times New Roman" pitchFamily="18" charset="0"/>
              </a:rPr>
            </a:br>
            <a:endParaRPr lang="en-US" b="0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620550" name="Picture 6" descr="Capacitor_IV_TRAN_PLO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908050"/>
            <a:ext cx="4143375" cy="52562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_Lecture_EE261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MSU_Lecture_EE261</Template>
  <TotalTime>13134</TotalTime>
  <Words>228</Words>
  <Application>Microsoft Office PowerPoint</Application>
  <PresentationFormat>On-screen Show (4:3)</PresentationFormat>
  <Paragraphs>96</Paragraphs>
  <Slides>26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MSU_Lecture_EE261</vt:lpstr>
      <vt:lpstr>Equation</vt:lpstr>
      <vt:lpstr>EELE 461/561 – Digital System Design</vt:lpstr>
      <vt:lpstr>Interconnect Modeling</vt:lpstr>
      <vt:lpstr>Interconnect Modeling</vt:lpstr>
      <vt:lpstr>Interconnect Modeling</vt:lpstr>
      <vt:lpstr>Impedance</vt:lpstr>
      <vt:lpstr>Impedance (R)</vt:lpstr>
      <vt:lpstr>Impedance (C)</vt:lpstr>
      <vt:lpstr>Impedance (C)</vt:lpstr>
      <vt:lpstr>Impedance (C)</vt:lpstr>
      <vt:lpstr>Impedance (C)</vt:lpstr>
      <vt:lpstr>Impedance (C)</vt:lpstr>
      <vt:lpstr>Impedance (C)</vt:lpstr>
      <vt:lpstr>Impedance (C)</vt:lpstr>
      <vt:lpstr>Impedance (C)</vt:lpstr>
      <vt:lpstr>Impedance (C)</vt:lpstr>
      <vt:lpstr>Impedance (C)</vt:lpstr>
      <vt:lpstr>Impedance (L)</vt:lpstr>
      <vt:lpstr>Impedance (L)</vt:lpstr>
      <vt:lpstr>Impedance (L)</vt:lpstr>
      <vt:lpstr>Impedance (L)</vt:lpstr>
      <vt:lpstr>Impedance (L)</vt:lpstr>
      <vt:lpstr>Impedance (L)</vt:lpstr>
      <vt:lpstr>Impedance (L)</vt:lpstr>
      <vt:lpstr>Impedance (L)</vt:lpstr>
      <vt:lpstr>Impedance (L)</vt:lpstr>
      <vt:lpstr>Impedance (L)</vt:lpstr>
    </vt:vector>
  </TitlesOfParts>
  <Company>Montana State University - ECE 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EE261 Lecture Notes (electronic)</dc:title>
  <dc:creator>Prof. Brock J. LaMeres</dc:creator>
  <cp:lastModifiedBy>Brock J. LaMeres</cp:lastModifiedBy>
  <cp:revision>566</cp:revision>
  <dcterms:created xsi:type="dcterms:W3CDTF">2003-07-30T21:17:08Z</dcterms:created>
  <dcterms:modified xsi:type="dcterms:W3CDTF">2012-01-09T22:36:19Z</dcterms:modified>
</cp:coreProperties>
</file>