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notesMasterIdLst>
    <p:notesMasterId r:id="rId44"/>
  </p:notesMasterIdLst>
  <p:handoutMasterIdLst>
    <p:handoutMasterId r:id="rId45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0000"/>
    <a:srgbClr val="CCFFCC"/>
    <a:srgbClr val="0066FF"/>
    <a:srgbClr val="3366FF"/>
    <a:srgbClr val="FFCC66"/>
    <a:srgbClr val="FF9900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37" autoAdjust="0"/>
    <p:restoredTop sz="94660" autoAdjust="0"/>
  </p:normalViewPr>
  <p:slideViewPr>
    <p:cSldViewPr>
      <p:cViewPr>
        <p:scale>
          <a:sx n="75" d="100"/>
          <a:sy n="75" d="100"/>
        </p:scale>
        <p:origin x="-1116" y="-78"/>
      </p:cViewPr>
      <p:guideLst>
        <p:guide orient="horz" pos="2160"/>
        <p:guide pos="2880"/>
      </p:guideLst>
    </p:cSldViewPr>
  </p:slideViewPr>
  <p:outlineViewPr>
    <p:cViewPr>
      <p:scale>
        <a:sx n="20" d="100"/>
        <a:sy n="20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13" Type="http://schemas.openxmlformats.org/officeDocument/2006/relationships/slide" Target="slides/slide13.xml"/><Relationship Id="rId18" Type="http://schemas.openxmlformats.org/officeDocument/2006/relationships/slide" Target="slides/slide18.xml"/><Relationship Id="rId26" Type="http://schemas.openxmlformats.org/officeDocument/2006/relationships/slide" Target="slides/slide26.xml"/><Relationship Id="rId39" Type="http://schemas.openxmlformats.org/officeDocument/2006/relationships/slide" Target="slides/slide39.xml"/><Relationship Id="rId3" Type="http://schemas.openxmlformats.org/officeDocument/2006/relationships/slide" Target="slides/slide3.xml"/><Relationship Id="rId21" Type="http://schemas.openxmlformats.org/officeDocument/2006/relationships/slide" Target="slides/slide21.xml"/><Relationship Id="rId34" Type="http://schemas.openxmlformats.org/officeDocument/2006/relationships/slide" Target="slides/slide34.xml"/><Relationship Id="rId42" Type="http://schemas.openxmlformats.org/officeDocument/2006/relationships/slide" Target="slides/slide42.xml"/><Relationship Id="rId7" Type="http://schemas.openxmlformats.org/officeDocument/2006/relationships/slide" Target="slides/slide7.xml"/><Relationship Id="rId12" Type="http://schemas.openxmlformats.org/officeDocument/2006/relationships/slide" Target="slides/slide12.xml"/><Relationship Id="rId17" Type="http://schemas.openxmlformats.org/officeDocument/2006/relationships/slide" Target="slides/slide17.xml"/><Relationship Id="rId25" Type="http://schemas.openxmlformats.org/officeDocument/2006/relationships/slide" Target="slides/slide25.xml"/><Relationship Id="rId33" Type="http://schemas.openxmlformats.org/officeDocument/2006/relationships/slide" Target="slides/slide33.xml"/><Relationship Id="rId38" Type="http://schemas.openxmlformats.org/officeDocument/2006/relationships/slide" Target="slides/slide38.xml"/><Relationship Id="rId2" Type="http://schemas.openxmlformats.org/officeDocument/2006/relationships/slide" Target="slides/slide2.xml"/><Relationship Id="rId16" Type="http://schemas.openxmlformats.org/officeDocument/2006/relationships/slide" Target="slides/slide16.xml"/><Relationship Id="rId20" Type="http://schemas.openxmlformats.org/officeDocument/2006/relationships/slide" Target="slides/slide20.xml"/><Relationship Id="rId29" Type="http://schemas.openxmlformats.org/officeDocument/2006/relationships/slide" Target="slides/slide29.xml"/><Relationship Id="rId41" Type="http://schemas.openxmlformats.org/officeDocument/2006/relationships/slide" Target="slides/slide41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24" Type="http://schemas.openxmlformats.org/officeDocument/2006/relationships/slide" Target="slides/slide24.xml"/><Relationship Id="rId32" Type="http://schemas.openxmlformats.org/officeDocument/2006/relationships/slide" Target="slides/slide32.xml"/><Relationship Id="rId37" Type="http://schemas.openxmlformats.org/officeDocument/2006/relationships/slide" Target="slides/slide37.xml"/><Relationship Id="rId40" Type="http://schemas.openxmlformats.org/officeDocument/2006/relationships/slide" Target="slides/slide40.xml"/><Relationship Id="rId5" Type="http://schemas.openxmlformats.org/officeDocument/2006/relationships/slide" Target="slides/slide5.xml"/><Relationship Id="rId15" Type="http://schemas.openxmlformats.org/officeDocument/2006/relationships/slide" Target="slides/slide15.xml"/><Relationship Id="rId23" Type="http://schemas.openxmlformats.org/officeDocument/2006/relationships/slide" Target="slides/slide23.xml"/><Relationship Id="rId28" Type="http://schemas.openxmlformats.org/officeDocument/2006/relationships/slide" Target="slides/slide28.xml"/><Relationship Id="rId36" Type="http://schemas.openxmlformats.org/officeDocument/2006/relationships/slide" Target="slides/slide36.xml"/><Relationship Id="rId10" Type="http://schemas.openxmlformats.org/officeDocument/2006/relationships/slide" Target="slides/slide10.xml"/><Relationship Id="rId19" Type="http://schemas.openxmlformats.org/officeDocument/2006/relationships/slide" Target="slides/slide19.xml"/><Relationship Id="rId31" Type="http://schemas.openxmlformats.org/officeDocument/2006/relationships/slide" Target="slides/slide31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4" Type="http://schemas.openxmlformats.org/officeDocument/2006/relationships/slide" Target="slides/slide14.xml"/><Relationship Id="rId22" Type="http://schemas.openxmlformats.org/officeDocument/2006/relationships/slide" Target="slides/slide22.xml"/><Relationship Id="rId27" Type="http://schemas.openxmlformats.org/officeDocument/2006/relationships/slide" Target="slides/slide27.xml"/><Relationship Id="rId30" Type="http://schemas.openxmlformats.org/officeDocument/2006/relationships/slide" Target="slides/slide30.xml"/><Relationship Id="rId35" Type="http://schemas.openxmlformats.org/officeDocument/2006/relationships/slide" Target="slides/slide3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7" rIns="96654" bIns="48327" numCol="1" anchor="t" anchorCtr="0" compatLnSpc="1">
            <a:prstTxWarp prst="textNoShape">
              <a:avLst/>
            </a:prstTxWarp>
          </a:bodyPr>
          <a:lstStyle>
            <a:lvl1pPr algn="l" defTabSz="966788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7" rIns="96654" bIns="48327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7" rIns="96654" bIns="48327" numCol="1" anchor="b" anchorCtr="0" compatLnSpc="1">
            <a:prstTxWarp prst="textNoShape">
              <a:avLst/>
            </a:prstTxWarp>
          </a:bodyPr>
          <a:lstStyle>
            <a:lvl1pPr algn="l" defTabSz="966788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7" rIns="96654" bIns="48327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4EF7978D-DF7D-4583-A6FD-AFFB52565A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7" rIns="96654" bIns="48327" numCol="1" anchor="t" anchorCtr="0" compatLnSpc="1">
            <a:prstTxWarp prst="textNoShape">
              <a:avLst/>
            </a:prstTxWarp>
          </a:bodyPr>
          <a:lstStyle>
            <a:lvl1pPr algn="l" defTabSz="966788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7" rIns="96654" bIns="48327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7" rIns="96654" bIns="48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7" rIns="96654" bIns="48327" numCol="1" anchor="b" anchorCtr="0" compatLnSpc="1">
            <a:prstTxWarp prst="textNoShape">
              <a:avLst/>
            </a:prstTxWarp>
          </a:bodyPr>
          <a:lstStyle>
            <a:lvl1pPr algn="l" defTabSz="966788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7" rIns="96654" bIns="48327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200"/>
            </a:lvl1pPr>
          </a:lstStyle>
          <a:p>
            <a:pPr>
              <a:defRPr/>
            </a:pPr>
            <a:fld id="{4F973320-4197-42C2-A4C3-20DE78CFE0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6C8A63-252A-4163-BC32-D1AA06E27C20}" type="slidenum">
              <a:rPr lang="en-US"/>
              <a:pPr/>
              <a:t>2</a:t>
            </a:fld>
            <a:endParaRPr lang="en-US"/>
          </a:p>
        </p:txBody>
      </p:sp>
      <p:sp>
        <p:nvSpPr>
          <p:cNvPr id="88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063954-1947-4A7B-9EAB-E591776C08B5}" type="slidenum">
              <a:rPr lang="en-US"/>
              <a:pPr/>
              <a:t>11</a:t>
            </a:fld>
            <a:endParaRPr lang="en-US"/>
          </a:p>
        </p:txBody>
      </p:sp>
      <p:sp>
        <p:nvSpPr>
          <p:cNvPr id="90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790B8E-0B8C-438F-BA5B-EE46BF66C81C}" type="slidenum">
              <a:rPr lang="en-US"/>
              <a:pPr/>
              <a:t>12</a:t>
            </a:fld>
            <a:endParaRPr lang="en-US"/>
          </a:p>
        </p:txBody>
      </p:sp>
      <p:sp>
        <p:nvSpPr>
          <p:cNvPr id="91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EF787C-4A8C-43E8-9AE7-2D6B78E7E4BB}" type="slidenum">
              <a:rPr lang="en-US"/>
              <a:pPr/>
              <a:t>13</a:t>
            </a:fld>
            <a:endParaRPr lang="en-US"/>
          </a:p>
        </p:txBody>
      </p:sp>
      <p:sp>
        <p:nvSpPr>
          <p:cNvPr id="91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C6FCF1-B41D-4FBC-B7ED-6BF8A06219B2}" type="slidenum">
              <a:rPr lang="en-US"/>
              <a:pPr/>
              <a:t>14</a:t>
            </a:fld>
            <a:endParaRPr lang="en-US"/>
          </a:p>
        </p:txBody>
      </p:sp>
      <p:sp>
        <p:nvSpPr>
          <p:cNvPr id="91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38055D-B088-4C47-B6A0-7487B60C53CB}" type="slidenum">
              <a:rPr lang="en-US"/>
              <a:pPr/>
              <a:t>15</a:t>
            </a:fld>
            <a:endParaRPr lang="en-US"/>
          </a:p>
        </p:txBody>
      </p:sp>
      <p:sp>
        <p:nvSpPr>
          <p:cNvPr id="91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46C240-1376-4B65-8347-2AAD77D35941}" type="slidenum">
              <a:rPr lang="en-US"/>
              <a:pPr/>
              <a:t>16</a:t>
            </a:fld>
            <a:endParaRPr lang="en-US"/>
          </a:p>
        </p:txBody>
      </p:sp>
      <p:sp>
        <p:nvSpPr>
          <p:cNvPr id="92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AEC43B-3DB7-49A9-81D3-40FD277D6B0C}" type="slidenum">
              <a:rPr lang="en-US"/>
              <a:pPr/>
              <a:t>17</a:t>
            </a:fld>
            <a:endParaRPr lang="en-US"/>
          </a:p>
        </p:txBody>
      </p:sp>
      <p:sp>
        <p:nvSpPr>
          <p:cNvPr id="91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3F6103-0093-405A-8C05-C2028E86FB12}" type="slidenum">
              <a:rPr lang="en-US"/>
              <a:pPr/>
              <a:t>18</a:t>
            </a:fld>
            <a:endParaRPr lang="en-US"/>
          </a:p>
        </p:txBody>
      </p:sp>
      <p:sp>
        <p:nvSpPr>
          <p:cNvPr id="93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9FC4D2-CBE4-4FEA-922F-52C0F3F15E59}" type="slidenum">
              <a:rPr lang="en-US"/>
              <a:pPr/>
              <a:t>19</a:t>
            </a:fld>
            <a:endParaRPr lang="en-US"/>
          </a:p>
        </p:txBody>
      </p:sp>
      <p:sp>
        <p:nvSpPr>
          <p:cNvPr id="93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71719D-989A-4A18-84ED-1725F626F238}" type="slidenum">
              <a:rPr lang="en-US"/>
              <a:pPr/>
              <a:t>20</a:t>
            </a:fld>
            <a:endParaRPr lang="en-US"/>
          </a:p>
        </p:txBody>
      </p:sp>
      <p:sp>
        <p:nvSpPr>
          <p:cNvPr id="93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A5DF52-1FA5-4CC7-8158-21869BB64C23}" type="slidenum">
              <a:rPr lang="en-US"/>
              <a:pPr/>
              <a:t>3</a:t>
            </a:fld>
            <a:endParaRPr lang="en-US"/>
          </a:p>
        </p:txBody>
      </p:sp>
      <p:sp>
        <p:nvSpPr>
          <p:cNvPr id="88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5F3870-B691-4DDF-BBD7-122D21BB1DA7}" type="slidenum">
              <a:rPr lang="en-US"/>
              <a:pPr/>
              <a:t>21</a:t>
            </a:fld>
            <a:endParaRPr lang="en-US"/>
          </a:p>
        </p:txBody>
      </p:sp>
      <p:sp>
        <p:nvSpPr>
          <p:cNvPr id="93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1A3639-60A2-472E-BB0A-DB2BA5EF27C1}" type="slidenum">
              <a:rPr lang="en-US"/>
              <a:pPr/>
              <a:t>22</a:t>
            </a:fld>
            <a:endParaRPr lang="en-US"/>
          </a:p>
        </p:txBody>
      </p:sp>
      <p:sp>
        <p:nvSpPr>
          <p:cNvPr id="94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C711FE-5A0B-4E49-B2AA-AC8E3F4AC265}" type="slidenum">
              <a:rPr lang="en-US"/>
              <a:pPr/>
              <a:t>23</a:t>
            </a:fld>
            <a:endParaRPr lang="en-US"/>
          </a:p>
        </p:txBody>
      </p:sp>
      <p:sp>
        <p:nvSpPr>
          <p:cNvPr id="94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3D2B5E-9298-4549-8B4D-B2B94EF28E70}" type="slidenum">
              <a:rPr lang="en-US"/>
              <a:pPr/>
              <a:t>24</a:t>
            </a:fld>
            <a:endParaRPr lang="en-US"/>
          </a:p>
        </p:txBody>
      </p:sp>
      <p:sp>
        <p:nvSpPr>
          <p:cNvPr id="94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FF7103-9623-4CF5-860C-D26722029BCC}" type="slidenum">
              <a:rPr lang="en-US"/>
              <a:pPr/>
              <a:t>25</a:t>
            </a:fld>
            <a:endParaRPr lang="en-US"/>
          </a:p>
        </p:txBody>
      </p:sp>
      <p:sp>
        <p:nvSpPr>
          <p:cNvPr id="94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887ED9-AA10-4AA1-81F2-27C82F8BC82B}" type="slidenum">
              <a:rPr lang="en-US"/>
              <a:pPr/>
              <a:t>26</a:t>
            </a:fld>
            <a:endParaRPr lang="en-US"/>
          </a:p>
        </p:txBody>
      </p:sp>
      <p:sp>
        <p:nvSpPr>
          <p:cNvPr id="94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A9559B-4CFE-4EB8-AE15-CFE0C7B3EDFD}" type="slidenum">
              <a:rPr lang="en-US"/>
              <a:pPr/>
              <a:t>27</a:t>
            </a:fld>
            <a:endParaRPr lang="en-US"/>
          </a:p>
        </p:txBody>
      </p:sp>
      <p:sp>
        <p:nvSpPr>
          <p:cNvPr id="950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B794A7-D7D0-4443-9ED9-DBA6F3AB9CB0}" type="slidenum">
              <a:rPr lang="en-US"/>
              <a:pPr/>
              <a:t>28</a:t>
            </a:fld>
            <a:endParaRPr lang="en-US"/>
          </a:p>
        </p:txBody>
      </p:sp>
      <p:sp>
        <p:nvSpPr>
          <p:cNvPr id="95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97A3C6-B0C3-47FF-94C8-8716DE3BCCAD}" type="slidenum">
              <a:rPr lang="en-US"/>
              <a:pPr/>
              <a:t>29</a:t>
            </a:fld>
            <a:endParaRPr lang="en-US"/>
          </a:p>
        </p:txBody>
      </p:sp>
      <p:sp>
        <p:nvSpPr>
          <p:cNvPr id="95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A8B036-BAEC-4C89-940E-723FB30EAB66}" type="slidenum">
              <a:rPr lang="en-US"/>
              <a:pPr/>
              <a:t>30</a:t>
            </a:fld>
            <a:endParaRPr lang="en-US"/>
          </a:p>
        </p:txBody>
      </p:sp>
      <p:sp>
        <p:nvSpPr>
          <p:cNvPr id="95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731322-1256-4EC2-A564-596070D20A24}" type="slidenum">
              <a:rPr lang="en-US"/>
              <a:pPr/>
              <a:t>4</a:t>
            </a:fld>
            <a:endParaRPr lang="en-US"/>
          </a:p>
        </p:txBody>
      </p:sp>
      <p:sp>
        <p:nvSpPr>
          <p:cNvPr id="88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410B64-0259-40A0-A1E9-F25DA55B17D4}" type="slidenum">
              <a:rPr lang="en-US"/>
              <a:pPr/>
              <a:t>31</a:t>
            </a:fld>
            <a:endParaRPr lang="en-US"/>
          </a:p>
        </p:txBody>
      </p:sp>
      <p:sp>
        <p:nvSpPr>
          <p:cNvPr id="91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532A18-E1E3-4ADF-A75E-046E3F3B26D3}" type="slidenum">
              <a:rPr lang="en-US"/>
              <a:pPr/>
              <a:t>32</a:t>
            </a:fld>
            <a:endParaRPr lang="en-US"/>
          </a:p>
        </p:txBody>
      </p:sp>
      <p:sp>
        <p:nvSpPr>
          <p:cNvPr id="96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16A3C2-B56F-44DE-9E9A-897402DA9F9A}" type="slidenum">
              <a:rPr lang="en-US"/>
              <a:pPr/>
              <a:t>33</a:t>
            </a:fld>
            <a:endParaRPr lang="en-US"/>
          </a:p>
        </p:txBody>
      </p:sp>
      <p:sp>
        <p:nvSpPr>
          <p:cNvPr id="96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077B2A-C487-4B26-ABBF-8BBAD10F4A33}" type="slidenum">
              <a:rPr lang="en-US"/>
              <a:pPr/>
              <a:t>34</a:t>
            </a:fld>
            <a:endParaRPr lang="en-US"/>
          </a:p>
        </p:txBody>
      </p:sp>
      <p:sp>
        <p:nvSpPr>
          <p:cNvPr id="96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3C82B0-A208-4767-949C-B4788BB7EBA6}" type="slidenum">
              <a:rPr lang="en-US"/>
              <a:pPr/>
              <a:t>35</a:t>
            </a:fld>
            <a:endParaRPr lang="en-US"/>
          </a:p>
        </p:txBody>
      </p:sp>
      <p:sp>
        <p:nvSpPr>
          <p:cNvPr id="97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CF3AB6-0569-4255-A0D3-B101CE11A1CA}" type="slidenum">
              <a:rPr lang="en-US"/>
              <a:pPr/>
              <a:t>36</a:t>
            </a:fld>
            <a:endParaRPr lang="en-US"/>
          </a:p>
        </p:txBody>
      </p:sp>
      <p:sp>
        <p:nvSpPr>
          <p:cNvPr id="97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4B6FB5-BF1E-41CA-9BDA-B7E7273F472E}" type="slidenum">
              <a:rPr lang="en-US"/>
              <a:pPr/>
              <a:t>37</a:t>
            </a:fld>
            <a:endParaRPr lang="en-US"/>
          </a:p>
        </p:txBody>
      </p:sp>
      <p:sp>
        <p:nvSpPr>
          <p:cNvPr id="97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B7777D-C8AF-4FF3-92C7-08DC857DF9E7}" type="slidenum">
              <a:rPr lang="en-US"/>
              <a:pPr/>
              <a:t>38</a:t>
            </a:fld>
            <a:endParaRPr lang="en-US"/>
          </a:p>
        </p:txBody>
      </p:sp>
      <p:sp>
        <p:nvSpPr>
          <p:cNvPr id="97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A9155E-D5FD-46FC-82E4-785C541955C0}" type="slidenum">
              <a:rPr lang="en-US"/>
              <a:pPr/>
              <a:t>39</a:t>
            </a:fld>
            <a:endParaRPr lang="en-US"/>
          </a:p>
        </p:txBody>
      </p:sp>
      <p:sp>
        <p:nvSpPr>
          <p:cNvPr id="97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699988-B84E-4DFA-8D12-FCAE7206AC53}" type="slidenum">
              <a:rPr lang="en-US"/>
              <a:pPr/>
              <a:t>40</a:t>
            </a:fld>
            <a:endParaRPr lang="en-US"/>
          </a:p>
        </p:txBody>
      </p:sp>
      <p:sp>
        <p:nvSpPr>
          <p:cNvPr id="98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9B2957-B85D-4EED-9239-F1DEAAEADCCB}" type="slidenum">
              <a:rPr lang="en-US"/>
              <a:pPr/>
              <a:t>5</a:t>
            </a:fld>
            <a:endParaRPr lang="en-US"/>
          </a:p>
        </p:txBody>
      </p:sp>
      <p:sp>
        <p:nvSpPr>
          <p:cNvPr id="89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AE6FA4-2883-4F8B-B9E3-9769E7F31EF3}" type="slidenum">
              <a:rPr lang="en-US"/>
              <a:pPr/>
              <a:t>41</a:t>
            </a:fld>
            <a:endParaRPr lang="en-US"/>
          </a:p>
        </p:txBody>
      </p:sp>
      <p:sp>
        <p:nvSpPr>
          <p:cNvPr id="985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CE31B9-20E5-4750-9C77-CAAA10A81ABF}" type="slidenum">
              <a:rPr lang="en-US"/>
              <a:pPr/>
              <a:t>42</a:t>
            </a:fld>
            <a:endParaRPr lang="en-US"/>
          </a:p>
        </p:txBody>
      </p:sp>
      <p:sp>
        <p:nvSpPr>
          <p:cNvPr id="98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DA28AF-FC8C-475F-9C83-317CD3254362}" type="slidenum">
              <a:rPr lang="en-US"/>
              <a:pPr/>
              <a:t>6</a:t>
            </a:fld>
            <a:endParaRPr lang="en-US"/>
          </a:p>
        </p:txBody>
      </p:sp>
      <p:sp>
        <p:nvSpPr>
          <p:cNvPr id="89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4231F6-4636-467E-A50D-9F9017EC4BB6}" type="slidenum">
              <a:rPr lang="en-US"/>
              <a:pPr/>
              <a:t>7</a:t>
            </a:fld>
            <a:endParaRPr lang="en-US"/>
          </a:p>
        </p:txBody>
      </p:sp>
      <p:sp>
        <p:nvSpPr>
          <p:cNvPr id="89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FCF9B3-239B-41F4-A1C8-DF121CB4C305}" type="slidenum">
              <a:rPr lang="en-US"/>
              <a:pPr/>
              <a:t>8</a:t>
            </a:fld>
            <a:endParaRPr lang="en-US"/>
          </a:p>
        </p:txBody>
      </p:sp>
      <p:sp>
        <p:nvSpPr>
          <p:cNvPr id="90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368DFA-D78D-4DAA-B33E-44D46E4E0A4F}" type="slidenum">
              <a:rPr lang="en-US"/>
              <a:pPr/>
              <a:t>9</a:t>
            </a:fld>
            <a:endParaRPr lang="en-US"/>
          </a:p>
        </p:txBody>
      </p:sp>
      <p:sp>
        <p:nvSpPr>
          <p:cNvPr id="90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95D11E-1288-40EE-B775-D37ACD6EADCB}" type="slidenum">
              <a:rPr lang="en-US"/>
              <a:pPr/>
              <a:t>10</a:t>
            </a:fld>
            <a:endParaRPr lang="en-US"/>
          </a:p>
        </p:txBody>
      </p:sp>
      <p:sp>
        <p:nvSpPr>
          <p:cNvPr id="90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5900" y="944563"/>
            <a:ext cx="8677275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431800" y="800100"/>
            <a:ext cx="8153400" cy="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533400" y="6248400"/>
            <a:ext cx="8153400" cy="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1030" name="Picture 9" descr="MSU_cathea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238" y="6308725"/>
            <a:ext cx="97155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7"/>
          <p:cNvSpPr>
            <a:spLocks noChangeShapeType="1"/>
          </p:cNvSpPr>
          <p:nvPr userDrawn="1"/>
        </p:nvSpPr>
        <p:spPr bwMode="auto">
          <a:xfrm>
            <a:off x="431800" y="800100"/>
            <a:ext cx="8153400" cy="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0" name="Line 8"/>
          <p:cNvSpPr>
            <a:spLocks noChangeShapeType="1"/>
          </p:cNvSpPr>
          <p:nvPr userDrawn="1"/>
        </p:nvSpPr>
        <p:spPr bwMode="auto">
          <a:xfrm>
            <a:off x="533400" y="6248400"/>
            <a:ext cx="8153400" cy="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1033" name="Picture 9" descr="MSU_cathead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238" y="6308725"/>
            <a:ext cx="97155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 userDrawn="1"/>
        </p:nvSpPr>
        <p:spPr>
          <a:xfrm>
            <a:off x="2417763" y="6313488"/>
            <a:ext cx="4279900" cy="457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200" b="1" dirty="0" smtClean="0"/>
              <a:t>EELE </a:t>
            </a:r>
            <a:r>
              <a:rPr lang="en-US" sz="1200" b="1" dirty="0" smtClean="0"/>
              <a:t>461/561 </a:t>
            </a:r>
            <a:r>
              <a:rPr lang="en-US" sz="1200" b="1" dirty="0"/>
              <a:t>– </a:t>
            </a:r>
            <a:r>
              <a:rPr lang="en-US" sz="1200" b="1" dirty="0" smtClean="0"/>
              <a:t>Digital System Design</a:t>
            </a:r>
            <a:endParaRPr lang="en-US" sz="1200" b="1" dirty="0"/>
          </a:p>
          <a:p>
            <a:pPr algn="ctr" eaLnBrk="0" hangingPunct="0">
              <a:defRPr/>
            </a:pPr>
            <a:endParaRPr lang="en-US" sz="1200" b="1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967663" y="6289675"/>
            <a:ext cx="93807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200" b="1" dirty="0"/>
              <a:t>Module </a:t>
            </a:r>
            <a:r>
              <a:rPr lang="en-US" sz="1200" b="1" dirty="0" smtClean="0"/>
              <a:t>#6</a:t>
            </a:r>
            <a:endParaRPr lang="en-US" sz="1200" b="1" dirty="0"/>
          </a:p>
          <a:p>
            <a:pPr algn="ctr" eaLnBrk="0" hangingPunct="0">
              <a:defRPr/>
            </a:pPr>
            <a:r>
              <a:rPr lang="en-US" sz="1200" b="1" dirty="0"/>
              <a:t>Page </a:t>
            </a:r>
            <a:fld id="{36CC47DB-A78E-42B2-934C-2A949BD65FCC}" type="slidenum">
              <a:rPr lang="en-US" sz="1200" b="1"/>
              <a:pPr algn="ctr" eaLnBrk="0" hangingPunct="0">
                <a:defRPr/>
              </a:pPr>
              <a:t>‹#›</a:t>
            </a:fld>
            <a:endParaRPr lang="en-US" sz="1200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5.jpeg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7.jpeg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9.jpeg"/><Relationship Id="rId4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2.jpeg"/><Relationship Id="rId4" Type="http://schemas.openxmlformats.org/officeDocument/2006/relationships/oleObject" Target="../embeddings/oleObject8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9.jpeg"/><Relationship Id="rId4" Type="http://schemas.openxmlformats.org/officeDocument/2006/relationships/oleObject" Target="../embeddings/oleObject9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7.jpeg"/><Relationship Id="rId4" Type="http://schemas.openxmlformats.org/officeDocument/2006/relationships/oleObject" Target="../embeddings/oleObject19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7.jpeg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46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45.jpeg"/><Relationship Id="rId4" Type="http://schemas.openxmlformats.org/officeDocument/2006/relationships/oleObject" Target="../embeddings/oleObject25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50.jpeg"/><Relationship Id="rId4" Type="http://schemas.openxmlformats.org/officeDocument/2006/relationships/oleObject" Target="../embeddings/oleObject27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5" Type="http://schemas.openxmlformats.org/officeDocument/2006/relationships/oleObject" Target="../embeddings/oleObject28.bin"/><Relationship Id="rId4" Type="http://schemas.openxmlformats.org/officeDocument/2006/relationships/image" Target="../media/image5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0.jpeg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0.vml"/><Relationship Id="rId5" Type="http://schemas.openxmlformats.org/officeDocument/2006/relationships/oleObject" Target="../embeddings/oleObject31.bin"/><Relationship Id="rId4" Type="http://schemas.openxmlformats.org/officeDocument/2006/relationships/image" Target="../media/image5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59.jpeg"/><Relationship Id="rId4" Type="http://schemas.openxmlformats.org/officeDocument/2006/relationships/oleObject" Target="../embeddings/oleObject32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35.bin"/><Relationship Id="rId5" Type="http://schemas.openxmlformats.org/officeDocument/2006/relationships/oleObject" Target="../embeddings/oleObject34.bin"/><Relationship Id="rId4" Type="http://schemas.openxmlformats.org/officeDocument/2006/relationships/image" Target="../media/image5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jpeg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5.jpeg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EELE </a:t>
            </a:r>
            <a:r>
              <a:rPr lang="en-US" b="1" dirty="0" smtClean="0"/>
              <a:t>461/561 – Digital System Design</a:t>
            </a:r>
          </a:p>
        </p:txBody>
      </p:sp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81000" indent="-381000" algn="ctr" eaLnBrk="1" hangingPunct="1">
              <a:buFontTx/>
              <a:buNone/>
            </a:pPr>
            <a:r>
              <a:rPr lang="en-US" sz="2200" dirty="0" smtClean="0"/>
              <a:t>Module #6 – Differential Signaling</a:t>
            </a:r>
          </a:p>
          <a:p>
            <a:pPr marL="381000" indent="-381000" eaLnBrk="1" hangingPunct="1"/>
            <a:r>
              <a:rPr lang="en-US" sz="1600" dirty="0" smtClean="0"/>
              <a:t>Topics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1219200" lvl="2" indent="-304800" eaLnBrk="1" hangingPunct="1">
              <a:buFontTx/>
              <a:buAutoNum type="arabicPeriod"/>
            </a:pPr>
            <a:r>
              <a:rPr lang="en-US" sz="1400" dirty="0" smtClean="0"/>
              <a:t>Differential and Common-Mode Impedance</a:t>
            </a:r>
          </a:p>
          <a:p>
            <a:pPr marL="1219200" lvl="2" indent="-304800" eaLnBrk="1" hangingPunct="1">
              <a:buFontTx/>
              <a:buAutoNum type="arabicPeriod"/>
            </a:pPr>
            <a:r>
              <a:rPr lang="en-US" sz="1400" dirty="0" smtClean="0"/>
              <a:t>Even and Odd Mode Impedance</a:t>
            </a:r>
          </a:p>
          <a:p>
            <a:pPr marL="1219200" lvl="2" indent="-304800" eaLnBrk="1" hangingPunct="1">
              <a:buFontTx/>
              <a:buAutoNum type="arabicPeriod"/>
            </a:pPr>
            <a:r>
              <a:rPr lang="en-US" sz="1400" dirty="0" smtClean="0"/>
              <a:t>Differential Termination Techniques</a:t>
            </a:r>
          </a:p>
          <a:p>
            <a:pPr marL="1219200" lvl="2" indent="-304800" eaLnBrk="1" hangingPunct="1">
              <a:buNone/>
            </a:pPr>
            <a:endParaRPr lang="en-US" sz="2200" dirty="0" smtClean="0"/>
          </a:p>
          <a:p>
            <a:pPr marL="381000" indent="-381000" eaLnBrk="1" hangingPunct="1"/>
            <a:r>
              <a:rPr lang="en-US" sz="1600" dirty="0" smtClean="0"/>
              <a:t>Textbook Reading Assignments</a:t>
            </a:r>
            <a:br>
              <a:rPr lang="en-US" sz="1600" dirty="0" smtClean="0"/>
            </a:br>
            <a:endParaRPr lang="en-US" sz="1600" dirty="0" smtClean="0"/>
          </a:p>
          <a:p>
            <a:pPr marL="1219200" lvl="2" indent="-304800" eaLnBrk="1" hangingPunct="1">
              <a:buFontTx/>
              <a:buAutoNum type="arabicPeriod"/>
            </a:pPr>
            <a:r>
              <a:rPr lang="en-US" sz="1400" dirty="0" smtClean="0"/>
              <a:t>11.1-11.10, 11.14</a:t>
            </a:r>
          </a:p>
          <a:p>
            <a:pPr marL="1219200" lvl="2" indent="-304800" eaLnBrk="1" hangingPunct="1">
              <a:buFontTx/>
              <a:buAutoNum type="arabicPeriod"/>
            </a:pPr>
            <a:endParaRPr lang="en-US" dirty="0" smtClean="0"/>
          </a:p>
          <a:p>
            <a:pPr marL="381000" indent="-381000" eaLnBrk="1" hangingPunct="1"/>
            <a:r>
              <a:rPr lang="en-US" sz="1600" dirty="0" smtClean="0"/>
              <a:t>What you should be able to do after this module</a:t>
            </a:r>
          </a:p>
          <a:p>
            <a:pPr marL="381000" indent="-381000" eaLnBrk="1" hangingPunct="1"/>
            <a:endParaRPr lang="en-US" dirty="0" smtClean="0"/>
          </a:p>
          <a:p>
            <a:pPr marL="1219200" lvl="2" indent="-304800" eaLnBrk="1" hangingPunct="1">
              <a:buFontTx/>
              <a:buAutoNum type="arabicPeriod"/>
            </a:pPr>
            <a:r>
              <a:rPr lang="en-US" sz="1400" dirty="0" smtClean="0"/>
              <a:t>Calculate </a:t>
            </a:r>
            <a:r>
              <a:rPr lang="en-US" sz="1400" dirty="0" err="1" smtClean="0"/>
              <a:t>Z</a:t>
            </a:r>
            <a:r>
              <a:rPr lang="en-US" sz="1400" baseline="-25000" dirty="0" err="1" smtClean="0"/>
              <a:t>diff</a:t>
            </a:r>
            <a:r>
              <a:rPr lang="en-US" sz="1400" dirty="0" smtClean="0"/>
              <a:t>, </a:t>
            </a:r>
            <a:r>
              <a:rPr lang="en-US" sz="1400" dirty="0" err="1" smtClean="0"/>
              <a:t>Z</a:t>
            </a:r>
            <a:r>
              <a:rPr lang="en-US" sz="1400" baseline="-25000" dirty="0" err="1" smtClean="0"/>
              <a:t>com</a:t>
            </a:r>
            <a:r>
              <a:rPr lang="en-US" sz="1400" dirty="0" smtClean="0"/>
              <a:t>, </a:t>
            </a:r>
            <a:r>
              <a:rPr lang="en-US" sz="1400" dirty="0" err="1" smtClean="0"/>
              <a:t>Z</a:t>
            </a:r>
            <a:r>
              <a:rPr lang="en-US" sz="1400" baseline="-25000" dirty="0" err="1" smtClean="0"/>
              <a:t>odd</a:t>
            </a:r>
            <a:r>
              <a:rPr lang="en-US" sz="1400" dirty="0" smtClean="0"/>
              <a:t>, </a:t>
            </a:r>
            <a:r>
              <a:rPr lang="en-US" sz="1400" dirty="0" err="1" smtClean="0"/>
              <a:t>Z</a:t>
            </a:r>
            <a:r>
              <a:rPr lang="en-US" sz="1400" baseline="-25000" dirty="0" err="1" smtClean="0"/>
              <a:t>even</a:t>
            </a:r>
            <a:r>
              <a:rPr lang="en-US" sz="1400" dirty="0" smtClean="0"/>
              <a:t> from transmission line parameters</a:t>
            </a:r>
          </a:p>
          <a:p>
            <a:pPr marL="1219200" lvl="2" indent="-304800" eaLnBrk="1" hangingPunct="1">
              <a:buFontTx/>
              <a:buAutoNum type="arabicPeriod"/>
            </a:pPr>
            <a:r>
              <a:rPr lang="en-US" sz="1400" dirty="0" smtClean="0"/>
              <a:t>Design </a:t>
            </a:r>
            <a:r>
              <a:rPr lang="en-US" sz="1400" dirty="0" smtClean="0">
                <a:sym typeface="Symbol" pitchFamily="18" charset="2"/>
              </a:rPr>
              <a:t> &amp; T termination networks</a:t>
            </a:r>
            <a:endParaRPr lang="en-US" sz="1400" dirty="0" smtClean="0"/>
          </a:p>
          <a:p>
            <a:pPr marL="1219200" lvl="2" indent="-304800" eaLnBrk="1" hangingPunct="1">
              <a:buNone/>
            </a:pPr>
            <a:endParaRPr lang="en-US" sz="1400" dirty="0" smtClean="0"/>
          </a:p>
          <a:p>
            <a:pPr marL="1219200" lvl="2" indent="-304800" eaLnBrk="1" hangingPunct="1">
              <a:buFontTx/>
              <a:buAutoNum type="arabicPeriod"/>
            </a:pPr>
            <a:endParaRPr lang="en-US" sz="1400" dirty="0" smtClean="0"/>
          </a:p>
          <a:p>
            <a:pPr marL="1219200" lvl="2" indent="-304800" eaLnBrk="1" hangingPunct="1">
              <a:buFontTx/>
              <a:buAutoNum type="arabicPeriod"/>
            </a:pPr>
            <a:endParaRPr lang="en-US" sz="1400" dirty="0" smtClean="0"/>
          </a:p>
          <a:p>
            <a:pPr marL="1219200" lvl="2" indent="-304800" eaLnBrk="1" hangingPunct="1">
              <a:buFontTx/>
              <a:buAutoNum type="arabicPeriod"/>
            </a:pPr>
            <a:endParaRPr lang="en-US" dirty="0" smtClean="0"/>
          </a:p>
          <a:p>
            <a:pPr marL="381000" indent="-381000" eaLnBrk="1" hangingPunct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Differential Pair Structures</a:t>
            </a:r>
          </a:p>
        </p:txBody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24862" cy="5149850"/>
          </a:xfrm>
          <a:noFill/>
          <a:ln/>
        </p:spPr>
        <p:txBody>
          <a:bodyPr wrap="none"/>
          <a:lstStyle/>
          <a:p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Physical Implementation</a:t>
            </a:r>
            <a:br>
              <a:rPr lang="en-US" sz="160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We can construct interconnect for differential signaling by adhering to the following constraints: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1)  Each Trace has a Uniform Cross-section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	- Impedance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	- Materials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	- Line Widths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	- Spacing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	- Velocity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2) Same Electrical Length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	- Physical Length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	- Prop Delay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Differential Pair Structures</a:t>
            </a:r>
          </a:p>
        </p:txBody>
      </p:sp>
      <p:sp>
        <p:nvSpPr>
          <p:cNvPr id="908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24862" cy="5149850"/>
          </a:xfrm>
          <a:noFill/>
          <a:ln/>
        </p:spPr>
        <p:txBody>
          <a:bodyPr wrap="none"/>
          <a:lstStyle/>
          <a:p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Physical Implementation</a:t>
            </a:r>
            <a:br>
              <a:rPr lang="en-US" sz="160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endParaRPr lang="en-US" b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908292" name="Picture 4" descr="Diff_Pair_Implementation"/>
          <p:cNvPicPr>
            <a:picLocks noChangeAspect="1" noChangeArrowheads="1"/>
          </p:cNvPicPr>
          <p:nvPr/>
        </p:nvPicPr>
        <p:blipFill>
          <a:blip r:embed="rId3" cstate="print"/>
          <a:srcRect b="50136"/>
          <a:stretch>
            <a:fillRect/>
          </a:stretch>
        </p:blipFill>
        <p:spPr bwMode="auto">
          <a:xfrm>
            <a:off x="1439863" y="1449388"/>
            <a:ext cx="3213100" cy="4679950"/>
          </a:xfrm>
          <a:prstGeom prst="rect">
            <a:avLst/>
          </a:prstGeom>
          <a:noFill/>
        </p:spPr>
      </p:pic>
      <p:pic>
        <p:nvPicPr>
          <p:cNvPr id="908293" name="Picture 5" descr="Diff_Pair_Implementation"/>
          <p:cNvPicPr>
            <a:picLocks noChangeAspect="1" noChangeArrowheads="1"/>
          </p:cNvPicPr>
          <p:nvPr/>
        </p:nvPicPr>
        <p:blipFill>
          <a:blip r:embed="rId3" cstate="print"/>
          <a:srcRect t="49864"/>
          <a:stretch>
            <a:fillRect/>
          </a:stretch>
        </p:blipFill>
        <p:spPr bwMode="auto">
          <a:xfrm>
            <a:off x="5219700" y="1352550"/>
            <a:ext cx="3213100" cy="4705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Impedance Definitions</a:t>
            </a:r>
          </a:p>
        </p:txBody>
      </p:sp>
      <p:sp>
        <p:nvSpPr>
          <p:cNvPr id="91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24862" cy="5149850"/>
          </a:xfrm>
          <a:noFill/>
          <a:ln/>
        </p:spPr>
        <p:txBody>
          <a:bodyPr wrap="none"/>
          <a:lstStyle/>
          <a:p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Z</a:t>
            </a:r>
            <a:r>
              <a:rPr lang="en-US" sz="1600" baseline="-25000">
                <a:solidFill>
                  <a:srgbClr val="000000"/>
                </a:solidFill>
                <a:cs typeface="Times New Roman" pitchFamily="18" charset="0"/>
              </a:rPr>
              <a:t>0</a:t>
            </a:r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 &amp; Z</a:t>
            </a:r>
            <a:r>
              <a:rPr lang="en-US" sz="1600" baseline="-25000">
                <a:solidFill>
                  <a:srgbClr val="000000"/>
                </a:solidFill>
                <a:cs typeface="Times New Roman" pitchFamily="18" charset="0"/>
              </a:rPr>
              <a:t>DIFF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Z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0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is the impedance of </a:t>
            </a:r>
            <a:r>
              <a:rPr lang="en-US" b="0" i="1" u="sng">
                <a:solidFill>
                  <a:srgbClr val="000000"/>
                </a:solidFill>
                <a:cs typeface="Times New Roman" pitchFamily="18" charset="0"/>
              </a:rPr>
              <a:t>ONE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T-line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Z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0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is always defined as: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Z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0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is defined as the voltage per current on a single trace when all other traces are held at 0v.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endParaRPr lang="en-US" b="0">
              <a:solidFill>
                <a:srgbClr val="000000"/>
              </a:solidFill>
              <a:cs typeface="Times New Roman" pitchFamily="18" charset="0"/>
            </a:endParaRPr>
          </a:p>
        </p:txBody>
      </p:sp>
      <p:graphicFrame>
        <p:nvGraphicFramePr>
          <p:cNvPr id="910342" name="Object 6"/>
          <p:cNvGraphicFramePr>
            <a:graphicFrameLocks noChangeAspect="1"/>
          </p:cNvGraphicFramePr>
          <p:nvPr/>
        </p:nvGraphicFramePr>
        <p:xfrm>
          <a:off x="3887788" y="2133600"/>
          <a:ext cx="860425" cy="700088"/>
        </p:xfrm>
        <a:graphic>
          <a:graphicData uri="http://schemas.openxmlformats.org/presentationml/2006/ole">
            <p:oleObj spid="_x0000_s608258" name="Equation" r:id="rId4" imgW="482400" imgH="393480" progId="Equation.3">
              <p:embed/>
            </p:oleObj>
          </a:graphicData>
        </a:graphic>
      </p:graphicFrame>
      <p:pic>
        <p:nvPicPr>
          <p:cNvPr id="910345" name="Picture 9" descr="Diff_Z0_Def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5900" y="3824288"/>
            <a:ext cx="8689975" cy="1925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Impedance Definitions</a:t>
            </a:r>
          </a:p>
        </p:txBody>
      </p:sp>
      <p:sp>
        <p:nvSpPr>
          <p:cNvPr id="91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24862" cy="5149850"/>
          </a:xfrm>
          <a:noFill/>
          <a:ln/>
        </p:spPr>
        <p:txBody>
          <a:bodyPr wrap="none"/>
          <a:lstStyle/>
          <a:p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Z</a:t>
            </a:r>
            <a:r>
              <a:rPr lang="en-US" sz="1600" baseline="-25000">
                <a:solidFill>
                  <a:srgbClr val="000000"/>
                </a:solidFill>
                <a:cs typeface="Times New Roman" pitchFamily="18" charset="0"/>
              </a:rPr>
              <a:t>0</a:t>
            </a:r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 &amp; Z</a:t>
            </a:r>
            <a:r>
              <a:rPr lang="en-US" sz="1600" baseline="-25000">
                <a:solidFill>
                  <a:srgbClr val="000000"/>
                </a:solidFill>
                <a:cs typeface="Times New Roman" pitchFamily="18" charset="0"/>
              </a:rPr>
              <a:t>DIFF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Z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DIFF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is the impedance observed between Trace 1 and Trace 2 when the lines are driven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differentially with V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DIFF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Z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DIFF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is defined as: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endParaRPr lang="en-US" b="0">
              <a:solidFill>
                <a:srgbClr val="000000"/>
              </a:solidFill>
              <a:cs typeface="Times New Roman" pitchFamily="18" charset="0"/>
            </a:endParaRPr>
          </a:p>
        </p:txBody>
      </p:sp>
      <p:graphicFrame>
        <p:nvGraphicFramePr>
          <p:cNvPr id="913412" name="Object 4"/>
          <p:cNvGraphicFramePr>
            <a:graphicFrameLocks noChangeAspect="1"/>
          </p:cNvGraphicFramePr>
          <p:nvPr/>
        </p:nvGraphicFramePr>
        <p:xfrm>
          <a:off x="3527425" y="2168525"/>
          <a:ext cx="1538288" cy="768350"/>
        </p:xfrm>
        <a:graphic>
          <a:graphicData uri="http://schemas.openxmlformats.org/presentationml/2006/ole">
            <p:oleObj spid="_x0000_s609282" name="Equation" r:id="rId4" imgW="863280" imgH="431640" progId="Equation.3">
              <p:embed/>
            </p:oleObj>
          </a:graphicData>
        </a:graphic>
      </p:graphicFrame>
      <p:pic>
        <p:nvPicPr>
          <p:cNvPr id="913414" name="Picture 6" descr="Diff_Zdiff_Def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5" y="4360863"/>
            <a:ext cx="8750300" cy="1411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Impedance Definitions</a:t>
            </a:r>
          </a:p>
        </p:txBody>
      </p:sp>
      <p:sp>
        <p:nvSpPr>
          <p:cNvPr id="915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24862" cy="5149850"/>
          </a:xfrm>
          <a:noFill/>
          <a:ln/>
        </p:spPr>
        <p:txBody>
          <a:bodyPr wrap="none"/>
          <a:lstStyle/>
          <a:p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Z</a:t>
            </a:r>
            <a:r>
              <a:rPr lang="en-US" sz="1600" baseline="-25000">
                <a:solidFill>
                  <a:srgbClr val="000000"/>
                </a:solidFill>
                <a:cs typeface="Times New Roman" pitchFamily="18" charset="0"/>
              </a:rPr>
              <a:t>0</a:t>
            </a:r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 &amp; Z</a:t>
            </a:r>
            <a:r>
              <a:rPr lang="en-US" sz="1600" baseline="-25000">
                <a:solidFill>
                  <a:srgbClr val="000000"/>
                </a:solidFill>
                <a:cs typeface="Times New Roman" pitchFamily="18" charset="0"/>
              </a:rPr>
              <a:t>DIFF </a:t>
            </a:r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for Uncoupled Lines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If the lines are uncoupled (i.e., there is no C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12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or L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12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), then we can describe Z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DIFF 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by observing the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current flow due to V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DIFF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.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Notice that V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DIFF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injects current into Trace 1 and the return current flows out of Trace 2.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Since both Trace 1 and Trace 2 have the same characteristic impedance (by design), an equal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and opposite current will flow in each trace when driven differentially (I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1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=I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).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In effect, the voltage V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DIFF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sees I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1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go into the positive terminal and come out of the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negative terminal (I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=I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1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=I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SE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).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Since by definition V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DIFF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has twice the magnitude of V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1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or V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(we'll call it V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SE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)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when driven differentially, we can put V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DIFF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in terms of Z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0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: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endParaRPr lang="en-US" b="0">
              <a:solidFill>
                <a:srgbClr val="000000"/>
              </a:solidFill>
              <a:cs typeface="Times New Roman" pitchFamily="18" charset="0"/>
            </a:endParaRPr>
          </a:p>
        </p:txBody>
      </p:sp>
      <p:graphicFrame>
        <p:nvGraphicFramePr>
          <p:cNvPr id="915460" name="Object 4"/>
          <p:cNvGraphicFramePr>
            <a:graphicFrameLocks noChangeAspect="1"/>
          </p:cNvGraphicFramePr>
          <p:nvPr/>
        </p:nvGraphicFramePr>
        <p:xfrm>
          <a:off x="1258888" y="4833938"/>
          <a:ext cx="3257550" cy="768350"/>
        </p:xfrm>
        <a:graphic>
          <a:graphicData uri="http://schemas.openxmlformats.org/presentationml/2006/ole">
            <p:oleObj spid="_x0000_s610306" name="Equation" r:id="rId4" imgW="1828800" imgH="431640" progId="Equation.3">
              <p:embed/>
            </p:oleObj>
          </a:graphicData>
        </a:graphic>
      </p:graphicFrame>
      <p:pic>
        <p:nvPicPr>
          <p:cNvPr id="915462" name="Picture 6" descr="Diff_Zdiff_Def1"/>
          <p:cNvPicPr>
            <a:picLocks noChangeAspect="1" noChangeArrowheads="1"/>
          </p:cNvPicPr>
          <p:nvPr/>
        </p:nvPicPr>
        <p:blipFill>
          <a:blip r:embed="rId5" cstate="print"/>
          <a:srcRect r="50027"/>
          <a:stretch>
            <a:fillRect/>
          </a:stretch>
        </p:blipFill>
        <p:spPr bwMode="auto">
          <a:xfrm>
            <a:off x="5867400" y="4652963"/>
            <a:ext cx="2916238" cy="941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Impedance Definitions</a:t>
            </a:r>
          </a:p>
        </p:txBody>
      </p:sp>
      <p:sp>
        <p:nvSpPr>
          <p:cNvPr id="91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24862" cy="5149850"/>
          </a:xfrm>
          <a:noFill/>
          <a:ln/>
        </p:spPr>
        <p:txBody>
          <a:bodyPr wrap="none"/>
          <a:lstStyle/>
          <a:p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Z</a:t>
            </a:r>
            <a:r>
              <a:rPr lang="en-US" sz="1600" baseline="-25000">
                <a:solidFill>
                  <a:srgbClr val="000000"/>
                </a:solidFill>
                <a:cs typeface="Times New Roman" pitchFamily="18" charset="0"/>
              </a:rPr>
              <a:t>0</a:t>
            </a:r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 &amp; Z</a:t>
            </a:r>
            <a:r>
              <a:rPr lang="en-US" sz="1600" baseline="-25000">
                <a:solidFill>
                  <a:srgbClr val="000000"/>
                </a:solidFill>
                <a:cs typeface="Times New Roman" pitchFamily="18" charset="0"/>
              </a:rPr>
              <a:t>COMM 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Z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COMM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is defined as the current that flows in the pair due to V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COMM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V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COMM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is a voltage that is the same (or common) to both Trace 1 and Trace 2.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Since the voltage on Trace 1 and 2 is the same, electrically the traces are 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connected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endParaRPr lang="en-US" b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917511" name="Picture 7" descr="Diff_Zcomm_Def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25" y="3716338"/>
            <a:ext cx="8591550" cy="1385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Impedance Definitions</a:t>
            </a:r>
          </a:p>
        </p:txBody>
      </p:sp>
      <p:sp>
        <p:nvSpPr>
          <p:cNvPr id="92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24862" cy="5149850"/>
          </a:xfrm>
          <a:noFill/>
          <a:ln/>
        </p:spPr>
        <p:txBody>
          <a:bodyPr wrap="none"/>
          <a:lstStyle/>
          <a:p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Z</a:t>
            </a:r>
            <a:r>
              <a:rPr lang="en-US" sz="1600" baseline="-25000">
                <a:solidFill>
                  <a:srgbClr val="000000"/>
                </a:solidFill>
                <a:cs typeface="Times New Roman" pitchFamily="18" charset="0"/>
              </a:rPr>
              <a:t>0</a:t>
            </a:r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 &amp; Z</a:t>
            </a:r>
            <a:r>
              <a:rPr lang="en-US" sz="1600" baseline="-25000">
                <a:solidFill>
                  <a:srgbClr val="000000"/>
                </a:solidFill>
                <a:cs typeface="Times New Roman" pitchFamily="18" charset="0"/>
              </a:rPr>
              <a:t>COMM </a:t>
            </a:r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of Uncoupled lines </a:t>
            </a:r>
            <a:r>
              <a:rPr lang="en-US" sz="1600" baseline="-2500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The current that flows due to V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COMM 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will see the single-ended characteristic impedance of each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 trace to ground.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This means the voltage observes Z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0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//Z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0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:</a:t>
            </a:r>
          </a:p>
        </p:txBody>
      </p:sp>
      <p:graphicFrame>
        <p:nvGraphicFramePr>
          <p:cNvPr id="920580" name="Object 4"/>
          <p:cNvGraphicFramePr>
            <a:graphicFrameLocks noChangeAspect="1"/>
          </p:cNvGraphicFramePr>
          <p:nvPr/>
        </p:nvGraphicFramePr>
        <p:xfrm>
          <a:off x="2735263" y="4724400"/>
          <a:ext cx="2690812" cy="701675"/>
        </p:xfrm>
        <a:graphic>
          <a:graphicData uri="http://schemas.openxmlformats.org/presentationml/2006/ole">
            <p:oleObj spid="_x0000_s611330" name="Equation" r:id="rId4" imgW="1511280" imgH="393480" progId="Equation.3">
              <p:embed/>
            </p:oleObj>
          </a:graphicData>
        </a:graphic>
      </p:graphicFrame>
      <p:pic>
        <p:nvPicPr>
          <p:cNvPr id="920581" name="Picture 5" descr="Diff_Zcomm_Def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59000" y="2168525"/>
            <a:ext cx="4978400" cy="1592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Uncoupled Lines</a:t>
            </a:r>
          </a:p>
        </p:txBody>
      </p:sp>
      <p:sp>
        <p:nvSpPr>
          <p:cNvPr id="915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24862" cy="5149850"/>
          </a:xfrm>
          <a:noFill/>
          <a:ln/>
        </p:spPr>
        <p:txBody>
          <a:bodyPr wrap="none"/>
          <a:lstStyle/>
          <a:p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Impedance Definitions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Last time we described the impedances of uncoupled lines (i.e., C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12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=0, L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12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=0).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We saw that the voltage pattern that is driven on the line effects the impedance, where: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	V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1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= The single-ended voltage of trace 1 with respect to ground (same as V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)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	V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DIFF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= The Differential voltage between trace 1 and trace2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	V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COMM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= The Common voltage that exists on both trace 1 and 2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We defined the "uncoupled" impedances for each of these voltages as: 	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endParaRPr lang="en-US" b="0">
              <a:solidFill>
                <a:srgbClr val="000000"/>
              </a:solidFill>
              <a:cs typeface="Times New Roman" pitchFamily="18" charset="0"/>
            </a:endParaRPr>
          </a:p>
        </p:txBody>
      </p:sp>
      <p:graphicFrame>
        <p:nvGraphicFramePr>
          <p:cNvPr id="915460" name="Object 4"/>
          <p:cNvGraphicFramePr>
            <a:graphicFrameLocks noChangeAspect="1"/>
          </p:cNvGraphicFramePr>
          <p:nvPr/>
        </p:nvGraphicFramePr>
        <p:xfrm>
          <a:off x="2735263" y="4437063"/>
          <a:ext cx="1341437" cy="1511300"/>
        </p:xfrm>
        <a:graphic>
          <a:graphicData uri="http://schemas.openxmlformats.org/presentationml/2006/ole">
            <p:oleObj spid="_x0000_s612354" name="Equation" r:id="rId4" imgW="990360" imgH="1117440" progId="Equation.3">
              <p:embed/>
            </p:oleObj>
          </a:graphicData>
        </a:graphic>
      </p:graphicFrame>
      <p:pic>
        <p:nvPicPr>
          <p:cNvPr id="915462" name="Picture 6" descr="Diff_Zdiff_Def1"/>
          <p:cNvPicPr>
            <a:picLocks noChangeAspect="1" noChangeArrowheads="1"/>
          </p:cNvPicPr>
          <p:nvPr/>
        </p:nvPicPr>
        <p:blipFill>
          <a:blip r:embed="rId5" cstate="print"/>
          <a:srcRect r="50027"/>
          <a:stretch>
            <a:fillRect/>
          </a:stretch>
        </p:blipFill>
        <p:spPr bwMode="auto">
          <a:xfrm>
            <a:off x="5543550" y="4760913"/>
            <a:ext cx="2916238" cy="941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Coupled Lines</a:t>
            </a:r>
          </a:p>
        </p:txBody>
      </p:sp>
      <p:sp>
        <p:nvSpPr>
          <p:cNvPr id="929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24862" cy="5149850"/>
          </a:xfrm>
          <a:noFill/>
          <a:ln/>
        </p:spPr>
        <p:txBody>
          <a:bodyPr wrap="none"/>
          <a:lstStyle/>
          <a:p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Mutual Capacitance &amp; Mutual Inductance</a:t>
            </a:r>
            <a:br>
              <a:rPr lang="en-US" sz="160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Now let's add coupling to the pair of lines: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The amount of coupling (C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12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&amp; L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12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) depends on the distance between the pairs.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endParaRPr lang="en-US" b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929798" name="Picture 6" descr="Diff_Coupled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2024063"/>
            <a:ext cx="4432300" cy="2279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Coupled Lines</a:t>
            </a:r>
          </a:p>
        </p:txBody>
      </p:sp>
      <p:sp>
        <p:nvSpPr>
          <p:cNvPr id="931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24862" cy="5149850"/>
          </a:xfrm>
          <a:noFill/>
          <a:ln/>
        </p:spPr>
        <p:txBody>
          <a:bodyPr wrap="none"/>
          <a:lstStyle/>
          <a:p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Mutual Capacitance &amp; Mutual Inductance</a:t>
            </a:r>
            <a:br>
              <a:rPr lang="en-US" sz="160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As the lines are brought closer together: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C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12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= will 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increase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due to the reduction in distance  between the conductors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C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11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= will 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decrease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because the conductor of the adjacent trace begins to block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	   the E-fields that were originally going to the ground plane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L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12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= will increase because the Magnetic Field Lines are larger as you get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	   closer to the current source that is creating the fields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L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11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= will 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increase slightly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due to eddy currents that are caused due to the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	   adjacent trace altering the Magnetic Field line path.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	   NOTE:  When the fields from an adjacent trace cause a voltage to develop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	                in a victim trace, we call that L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12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.  The Eddy currents are modeled as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	                L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11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because they result in increased current in the original line due to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	                its own Magnetic Field Lines. 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endParaRPr lang="en-US" b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Differential Signaling</a:t>
            </a:r>
          </a:p>
        </p:txBody>
      </p:sp>
      <p:sp>
        <p:nvSpPr>
          <p:cNvPr id="88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24862" cy="5149850"/>
          </a:xfrm>
          <a:noFill/>
          <a:ln/>
        </p:spPr>
        <p:txBody>
          <a:bodyPr wrap="none"/>
          <a:lstStyle/>
          <a:p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Differential Signaling</a:t>
            </a:r>
            <a:br>
              <a:rPr lang="en-US" sz="160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A signaling technique which uses two separate lines to send one logic symbol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The transmitter sends two complementary signals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A differential amplifier at the receiver produces the difference between the inputs (i.e., A-B)</a:t>
            </a:r>
          </a:p>
        </p:txBody>
      </p:sp>
      <p:pic>
        <p:nvPicPr>
          <p:cNvPr id="881671" name="Picture 7" descr="Diff_Signal_Def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1663" y="2924175"/>
            <a:ext cx="5099050" cy="3187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Modes</a:t>
            </a:r>
          </a:p>
        </p:txBody>
      </p:sp>
      <p:sp>
        <p:nvSpPr>
          <p:cNvPr id="933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24862" cy="5149850"/>
          </a:xfrm>
          <a:noFill/>
          <a:ln/>
        </p:spPr>
        <p:txBody>
          <a:bodyPr wrap="none"/>
          <a:lstStyle/>
          <a:p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Modes</a:t>
            </a:r>
            <a:br>
              <a:rPr lang="en-US" sz="160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We can see that the voltage pattern that we drive onto the pair of lines heavily influences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 the impedance that the signal will see: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Case 1:  	For this pattern, the most </a:t>
            </a:r>
            <a:r>
              <a:rPr lang="el-GR" b="0">
                <a:solidFill>
                  <a:srgbClr val="000000"/>
                </a:solidFill>
                <a:cs typeface="Arial" charset="0"/>
              </a:rPr>
              <a:t>Δ</a:t>
            </a:r>
            <a:r>
              <a:rPr lang="en-US" b="0">
                <a:solidFill>
                  <a:srgbClr val="000000"/>
                </a:solidFill>
                <a:cs typeface="Arial" charset="0"/>
              </a:rPr>
              <a:t>Q, </a:t>
            </a:r>
            <a:r>
              <a:rPr lang="el-GR" b="0">
                <a:solidFill>
                  <a:srgbClr val="000000"/>
                </a:solidFill>
                <a:cs typeface="Arial" charset="0"/>
              </a:rPr>
              <a:t>Δ</a:t>
            </a:r>
            <a:r>
              <a:rPr lang="en-US" b="0">
                <a:solidFill>
                  <a:srgbClr val="000000"/>
                </a:solidFill>
                <a:cs typeface="Arial" charset="0"/>
              </a:rPr>
              <a:t>V, and </a:t>
            </a:r>
            <a:r>
              <a:rPr lang="el-GR" b="0">
                <a:solidFill>
                  <a:srgbClr val="000000"/>
                </a:solidFill>
                <a:cs typeface="Arial" charset="0"/>
              </a:rPr>
              <a:t>Δ</a:t>
            </a:r>
            <a:r>
              <a:rPr lang="en-US" b="0">
                <a:solidFill>
                  <a:srgbClr val="000000"/>
                </a:solidFill>
                <a:cs typeface="Arial" charset="0"/>
              </a:rPr>
              <a:t>I exists between the pair.</a:t>
            </a:r>
            <a:br>
              <a:rPr lang="en-US" b="0">
                <a:solidFill>
                  <a:srgbClr val="000000"/>
                </a:solidFill>
                <a:cs typeface="Arial" charset="0"/>
              </a:rPr>
            </a:br>
            <a:r>
              <a:rPr lang="en-US" b="0">
                <a:solidFill>
                  <a:srgbClr val="000000"/>
                </a:solidFill>
                <a:cs typeface="Arial" charset="0"/>
              </a:rPr>
              <a:t/>
            </a:r>
            <a:br>
              <a:rPr lang="en-US" b="0">
                <a:solidFill>
                  <a:srgbClr val="000000"/>
                </a:solidFill>
                <a:cs typeface="Arial" charset="0"/>
              </a:rPr>
            </a:br>
            <a:r>
              <a:rPr lang="en-US" b="0">
                <a:solidFill>
                  <a:srgbClr val="000000"/>
                </a:solidFill>
                <a:cs typeface="Arial" charset="0"/>
              </a:rPr>
              <a:t> 	Case 2:  	There is </a:t>
            </a:r>
            <a:r>
              <a:rPr lang="en-US">
                <a:solidFill>
                  <a:srgbClr val="000000"/>
                </a:solidFill>
                <a:cs typeface="Arial" charset="0"/>
              </a:rPr>
              <a:t>Zero</a:t>
            </a:r>
            <a:r>
              <a:rPr lang="en-US" b="0">
                <a:solidFill>
                  <a:srgbClr val="000000"/>
                </a:solidFill>
                <a:cs typeface="Arial" charset="0"/>
              </a:rPr>
              <a:t> </a:t>
            </a:r>
            <a:r>
              <a:rPr lang="el-GR" b="0">
                <a:solidFill>
                  <a:srgbClr val="000000"/>
                </a:solidFill>
                <a:cs typeface="Arial" charset="0"/>
              </a:rPr>
              <a:t>Δ</a:t>
            </a:r>
            <a:r>
              <a:rPr lang="en-US" b="0">
                <a:solidFill>
                  <a:srgbClr val="000000"/>
                </a:solidFill>
                <a:cs typeface="Arial" charset="0"/>
              </a:rPr>
              <a:t>Q or </a:t>
            </a:r>
            <a:r>
              <a:rPr lang="el-GR" b="0">
                <a:solidFill>
                  <a:srgbClr val="000000"/>
                </a:solidFill>
                <a:cs typeface="Arial" charset="0"/>
              </a:rPr>
              <a:t>Δ</a:t>
            </a:r>
            <a:r>
              <a:rPr lang="en-US" b="0">
                <a:solidFill>
                  <a:srgbClr val="000000"/>
                </a:solidFill>
                <a:cs typeface="Arial" charset="0"/>
              </a:rPr>
              <a:t>V between the pair.</a:t>
            </a:r>
            <a:br>
              <a:rPr lang="en-US" b="0">
                <a:solidFill>
                  <a:srgbClr val="000000"/>
                </a:solidFill>
                <a:cs typeface="Arial" charset="0"/>
              </a:rPr>
            </a:br>
            <a:r>
              <a:rPr lang="en-US" b="0">
                <a:solidFill>
                  <a:srgbClr val="000000"/>
                </a:solidFill>
                <a:cs typeface="Arial" charset="0"/>
              </a:rPr>
              <a:t/>
            </a:r>
            <a:br>
              <a:rPr lang="en-US" b="0">
                <a:solidFill>
                  <a:srgbClr val="000000"/>
                </a:solidFill>
                <a:cs typeface="Arial" charset="0"/>
              </a:rPr>
            </a:br>
            <a:r>
              <a:rPr lang="en-US" b="0">
                <a:solidFill>
                  <a:srgbClr val="000000"/>
                </a:solidFill>
                <a:cs typeface="Arial" charset="0"/>
              </a:rPr>
              <a:t> 	Case 3: 	This is how C</a:t>
            </a:r>
            <a:r>
              <a:rPr lang="en-US" b="0" baseline="-25000">
                <a:solidFill>
                  <a:srgbClr val="000000"/>
                </a:solidFill>
                <a:cs typeface="Arial" charset="0"/>
              </a:rPr>
              <a:t>12</a:t>
            </a:r>
            <a:r>
              <a:rPr lang="en-US" b="0">
                <a:solidFill>
                  <a:srgbClr val="000000"/>
                </a:solidFill>
                <a:cs typeface="Arial" charset="0"/>
              </a:rPr>
              <a:t> &amp; L</a:t>
            </a:r>
            <a:r>
              <a:rPr lang="en-US" b="0" baseline="-25000">
                <a:solidFill>
                  <a:srgbClr val="000000"/>
                </a:solidFill>
                <a:cs typeface="Arial" charset="0"/>
              </a:rPr>
              <a:t>12</a:t>
            </a:r>
            <a:r>
              <a:rPr lang="en-US" b="0">
                <a:solidFill>
                  <a:srgbClr val="000000"/>
                </a:solidFill>
                <a:cs typeface="Arial" charset="0"/>
              </a:rPr>
              <a:t> are defined </a:t>
            </a:r>
            <a:br>
              <a:rPr lang="en-US" b="0">
                <a:solidFill>
                  <a:srgbClr val="000000"/>
                </a:solidFill>
                <a:cs typeface="Arial" charset="0"/>
              </a:rPr>
            </a:br>
            <a:r>
              <a:rPr lang="en-US" b="0">
                <a:solidFill>
                  <a:srgbClr val="000000"/>
                </a:solidFill>
                <a:cs typeface="Arial" charset="0"/>
              </a:rPr>
              <a:t> 		(i.e., the mutual C &amp; L between the signal of interest and an arbitrary neighboring</a:t>
            </a:r>
            <a:br>
              <a:rPr lang="en-US" b="0">
                <a:solidFill>
                  <a:srgbClr val="000000"/>
                </a:solidFill>
                <a:cs typeface="Arial" charset="0"/>
              </a:rPr>
            </a:br>
            <a:r>
              <a:rPr lang="en-US" b="0">
                <a:solidFill>
                  <a:srgbClr val="000000"/>
                </a:solidFill>
                <a:cs typeface="Arial" charset="0"/>
              </a:rPr>
              <a:t> 		trace when all neighboring traces are all held at 0v)</a:t>
            </a:r>
            <a:endParaRPr lang="en-US" b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933892" name="Picture 4" descr="Diff_Mode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3963" y="2241550"/>
            <a:ext cx="6334125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Modes</a:t>
            </a:r>
          </a:p>
        </p:txBody>
      </p:sp>
      <p:sp>
        <p:nvSpPr>
          <p:cNvPr id="93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24862" cy="5149850"/>
          </a:xfrm>
          <a:noFill/>
          <a:ln/>
        </p:spPr>
        <p:txBody>
          <a:bodyPr wrap="none"/>
          <a:lstStyle/>
          <a:p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ODD &amp; EVEN Modes</a:t>
            </a:r>
            <a:br>
              <a:rPr lang="en-US" sz="160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There are two special voltage patterns on a differential pair that result in 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undistorted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signals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We call these two special stimulus patterns </a:t>
            </a:r>
            <a:r>
              <a:rPr lang="en-US" u="sng">
                <a:solidFill>
                  <a:srgbClr val="000000"/>
                </a:solidFill>
                <a:cs typeface="Times New Roman" pitchFamily="18" charset="0"/>
              </a:rPr>
              <a:t>Modes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A Mode simply refers to the voltage pattern that we drive the pair with.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- We define the two modes as: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ODD	= we drive the pair with equal &amp; opposite voltages (i.e., a differential voltage)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EVEN	= we drive the pair with the same voltage on both lines (i.e., a common voltage)</a:t>
            </a:r>
          </a:p>
        </p:txBody>
      </p:sp>
      <p:pic>
        <p:nvPicPr>
          <p:cNvPr id="935941" name="Picture 5" descr="Diff_Modes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4221163"/>
            <a:ext cx="3975100" cy="1679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Modes</a:t>
            </a:r>
          </a:p>
        </p:txBody>
      </p:sp>
      <p:sp>
        <p:nvSpPr>
          <p:cNvPr id="93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24862" cy="5149850"/>
          </a:xfrm>
          <a:noFill/>
          <a:ln/>
        </p:spPr>
        <p:txBody>
          <a:bodyPr wrap="none"/>
          <a:lstStyle/>
          <a:p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ODD &amp; EVEN Impedances</a:t>
            </a:r>
            <a:br>
              <a:rPr lang="en-US" sz="160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We define two more impedances for these special cases: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Z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ODD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= the impedance of a </a:t>
            </a:r>
            <a:r>
              <a:rPr lang="en-US" u="sng">
                <a:solidFill>
                  <a:srgbClr val="000000"/>
                </a:solidFill>
                <a:cs typeface="Times New Roman" pitchFamily="18" charset="0"/>
              </a:rPr>
              <a:t>single trace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when the pair is driven with an ODD Mode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Z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EVEN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= the impedance of a </a:t>
            </a:r>
            <a:r>
              <a:rPr lang="en-US" u="sng">
                <a:solidFill>
                  <a:srgbClr val="000000"/>
                </a:solidFill>
                <a:cs typeface="Times New Roman" pitchFamily="18" charset="0"/>
              </a:rPr>
              <a:t>single trace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when the pair is driven with an EVEN Mode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endParaRPr lang="en-US" b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939013" name="Picture 5" descr="Diff_Modes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3105150"/>
            <a:ext cx="3975100" cy="1822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Z</a:t>
            </a:r>
            <a:r>
              <a:rPr lang="en-US" b="1" baseline="-25000"/>
              <a:t>ODD</a:t>
            </a:r>
          </a:p>
        </p:txBody>
      </p:sp>
      <p:sp>
        <p:nvSpPr>
          <p:cNvPr id="94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24862" cy="5149850"/>
          </a:xfrm>
          <a:noFill/>
          <a:ln/>
        </p:spPr>
        <p:txBody>
          <a:bodyPr wrap="none"/>
          <a:lstStyle/>
          <a:p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ODD Mode Impedances</a:t>
            </a:r>
            <a:br>
              <a:rPr lang="en-US" sz="160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Z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ODD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is used when there is coupling between the traces.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endParaRPr lang="en-US" b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- Z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0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&amp; Z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ODD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are related to each other as follows: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- Z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0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: is the impedance of a single trace when the other trace is held at 0v.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- Z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ODD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: is the impedance of a single trace when the other trace is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   	  driven with an equal and opposite voltage.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NOTE:  when there is NO coupling, Z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0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= Z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ODD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Z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DIFF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is still defined as before, with the exception that: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- Z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DIFF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= 2</a:t>
            </a:r>
            <a:r>
              <a:rPr lang="en-US" b="0">
                <a:solidFill>
                  <a:srgbClr val="000000"/>
                </a:solidFill>
                <a:cs typeface="Arial" charset="0"/>
              </a:rPr>
              <a:t>·Z</a:t>
            </a:r>
            <a:r>
              <a:rPr lang="en-US" b="0" baseline="-25000">
                <a:solidFill>
                  <a:srgbClr val="000000"/>
                </a:solidFill>
                <a:cs typeface="Arial" charset="0"/>
              </a:rPr>
              <a:t>0</a:t>
            </a:r>
            <a:r>
              <a:rPr lang="en-US" b="0">
                <a:solidFill>
                  <a:srgbClr val="000000"/>
                </a:solidFill>
                <a:cs typeface="Arial" charset="0"/>
              </a:rPr>
              <a:t> if there is </a:t>
            </a:r>
            <a:r>
              <a:rPr lang="en-US">
                <a:solidFill>
                  <a:srgbClr val="000000"/>
                </a:solidFill>
                <a:cs typeface="Arial" charset="0"/>
              </a:rPr>
              <a:t>no </a:t>
            </a:r>
            <a:r>
              <a:rPr lang="en-US" b="0">
                <a:solidFill>
                  <a:srgbClr val="000000"/>
                </a:solidFill>
                <a:cs typeface="Arial" charset="0"/>
              </a:rPr>
              <a:t>coupling</a:t>
            </a:r>
            <a:br>
              <a:rPr lang="en-US" b="0">
                <a:solidFill>
                  <a:srgbClr val="000000"/>
                </a:solidFill>
                <a:cs typeface="Arial" charset="0"/>
              </a:rPr>
            </a:br>
            <a:r>
              <a:rPr lang="en-US" b="0">
                <a:solidFill>
                  <a:srgbClr val="000000"/>
                </a:solidFill>
                <a:cs typeface="Arial" charset="0"/>
              </a:rPr>
              <a:t/>
            </a:r>
            <a:br>
              <a:rPr lang="en-US" b="0">
                <a:solidFill>
                  <a:srgbClr val="000000"/>
                </a:solidFill>
                <a:cs typeface="Arial" charset="0"/>
              </a:rPr>
            </a:br>
            <a:r>
              <a:rPr lang="en-US" b="0">
                <a:solidFill>
                  <a:srgbClr val="000000"/>
                </a:solidFill>
                <a:cs typeface="Arial" charset="0"/>
              </a:rPr>
              <a:t> 	- Z</a:t>
            </a:r>
            <a:r>
              <a:rPr lang="en-US" b="0" baseline="-25000">
                <a:solidFill>
                  <a:srgbClr val="000000"/>
                </a:solidFill>
                <a:cs typeface="Arial" charset="0"/>
              </a:rPr>
              <a:t>DIFF</a:t>
            </a:r>
            <a:r>
              <a:rPr lang="en-US" b="0">
                <a:solidFill>
                  <a:srgbClr val="000000"/>
                </a:solidFill>
                <a:cs typeface="Arial" charset="0"/>
              </a:rPr>
              <a:t> = 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n-US" b="0">
                <a:solidFill>
                  <a:srgbClr val="000000"/>
                </a:solidFill>
                <a:cs typeface="Arial" charset="0"/>
              </a:rPr>
              <a:t>·Z</a:t>
            </a:r>
            <a:r>
              <a:rPr lang="en-US" b="0" baseline="-25000">
                <a:solidFill>
                  <a:srgbClr val="000000"/>
                </a:solidFill>
                <a:cs typeface="Arial" charset="0"/>
              </a:rPr>
              <a:t>ODD</a:t>
            </a:r>
            <a:r>
              <a:rPr lang="en-US" b="0">
                <a:solidFill>
                  <a:srgbClr val="000000"/>
                </a:solidFill>
                <a:cs typeface="Arial" charset="0"/>
              </a:rPr>
              <a:t> if there </a:t>
            </a:r>
            <a:r>
              <a:rPr lang="en-US">
                <a:solidFill>
                  <a:srgbClr val="000000"/>
                </a:solidFill>
                <a:cs typeface="Arial" charset="0"/>
              </a:rPr>
              <a:t>is </a:t>
            </a:r>
            <a:r>
              <a:rPr lang="en-US" b="0">
                <a:solidFill>
                  <a:srgbClr val="000000"/>
                </a:solidFill>
                <a:cs typeface="Arial" charset="0"/>
              </a:rPr>
              <a:t>coupling</a:t>
            </a:r>
            <a:br>
              <a:rPr lang="en-US" b="0">
                <a:solidFill>
                  <a:srgbClr val="000000"/>
                </a:solidFill>
                <a:cs typeface="Arial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endParaRPr lang="en-US" b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941060" name="Picture 4" descr="Diff_Modes3"/>
          <p:cNvPicPr>
            <a:picLocks noChangeAspect="1" noChangeArrowheads="1"/>
          </p:cNvPicPr>
          <p:nvPr/>
        </p:nvPicPr>
        <p:blipFill>
          <a:blip r:embed="rId3" cstate="print"/>
          <a:srcRect r="53793"/>
          <a:stretch>
            <a:fillRect/>
          </a:stretch>
        </p:blipFill>
        <p:spPr bwMode="auto">
          <a:xfrm>
            <a:off x="6804025" y="3897313"/>
            <a:ext cx="1836738" cy="1822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Z</a:t>
            </a:r>
            <a:r>
              <a:rPr lang="en-US" b="1" baseline="-25000"/>
              <a:t>ODD</a:t>
            </a:r>
          </a:p>
        </p:txBody>
      </p:sp>
      <p:sp>
        <p:nvSpPr>
          <p:cNvPr id="94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24862" cy="5149850"/>
          </a:xfrm>
          <a:noFill/>
          <a:ln/>
        </p:spPr>
        <p:txBody>
          <a:bodyPr wrap="none"/>
          <a:lstStyle/>
          <a:p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ODD Mode Impedances</a:t>
            </a:r>
            <a:br>
              <a:rPr lang="en-US" sz="160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When there is coupling, we define Z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ODD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as: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endParaRPr lang="en-US" b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C</a:t>
            </a:r>
            <a:r>
              <a:rPr lang="en-US" sz="1600" baseline="-25000">
                <a:solidFill>
                  <a:srgbClr val="000000"/>
                </a:solidFill>
                <a:cs typeface="Times New Roman" pitchFamily="18" charset="0"/>
              </a:rPr>
              <a:t>ODD</a:t>
            </a:r>
            <a:br>
              <a:rPr lang="en-US" sz="1600" baseline="-2500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600" baseline="-2500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sz="1600" baseline="-2500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Remember that C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12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is defined as the capacitance of a line when all other conductors are at 0v.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When driven with an ODD Mode, the single trace will experience twice as much C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12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coupling: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This yields a total C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ODD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of:</a:t>
            </a:r>
            <a:endParaRPr lang="en-US" sz="160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943108" name="Picture 4" descr="Diff_Modes3"/>
          <p:cNvPicPr>
            <a:picLocks noChangeAspect="1" noChangeArrowheads="1"/>
          </p:cNvPicPr>
          <p:nvPr/>
        </p:nvPicPr>
        <p:blipFill>
          <a:blip r:embed="rId4" cstate="print"/>
          <a:srcRect r="53793"/>
          <a:stretch>
            <a:fillRect/>
          </a:stretch>
        </p:blipFill>
        <p:spPr bwMode="auto">
          <a:xfrm>
            <a:off x="6659563" y="1125538"/>
            <a:ext cx="1836737" cy="1822450"/>
          </a:xfrm>
          <a:prstGeom prst="rect">
            <a:avLst/>
          </a:prstGeom>
          <a:noFill/>
        </p:spPr>
      </p:pic>
      <p:graphicFrame>
        <p:nvGraphicFramePr>
          <p:cNvPr id="943109" name="Object 5"/>
          <p:cNvGraphicFramePr>
            <a:graphicFrameLocks noChangeAspect="1"/>
          </p:cNvGraphicFramePr>
          <p:nvPr/>
        </p:nvGraphicFramePr>
        <p:xfrm>
          <a:off x="3743325" y="2060575"/>
          <a:ext cx="1289050" cy="652463"/>
        </p:xfrm>
        <a:graphic>
          <a:graphicData uri="http://schemas.openxmlformats.org/presentationml/2006/ole">
            <p:oleObj spid="_x0000_s613378" name="Equation" r:id="rId5" imgW="952200" imgH="482400" progId="Equation.3">
              <p:embed/>
            </p:oleObj>
          </a:graphicData>
        </a:graphic>
      </p:graphicFrame>
      <p:graphicFrame>
        <p:nvGraphicFramePr>
          <p:cNvPr id="943110" name="Object 6"/>
          <p:cNvGraphicFramePr>
            <a:graphicFrameLocks noChangeAspect="1"/>
          </p:cNvGraphicFramePr>
          <p:nvPr/>
        </p:nvGraphicFramePr>
        <p:xfrm>
          <a:off x="3455988" y="4184650"/>
          <a:ext cx="1598612" cy="584200"/>
        </p:xfrm>
        <a:graphic>
          <a:graphicData uri="http://schemas.openxmlformats.org/presentationml/2006/ole">
            <p:oleObj spid="_x0000_s613379" name="Equation" r:id="rId6" imgW="1180800" imgH="431640" progId="Equation.3">
              <p:embed/>
            </p:oleObj>
          </a:graphicData>
        </a:graphic>
      </p:graphicFrame>
      <p:graphicFrame>
        <p:nvGraphicFramePr>
          <p:cNvPr id="943111" name="Object 7"/>
          <p:cNvGraphicFramePr>
            <a:graphicFrameLocks noChangeAspect="1"/>
          </p:cNvGraphicFramePr>
          <p:nvPr/>
        </p:nvGraphicFramePr>
        <p:xfrm>
          <a:off x="3535363" y="5545138"/>
          <a:ext cx="1581150" cy="309562"/>
        </p:xfrm>
        <a:graphic>
          <a:graphicData uri="http://schemas.openxmlformats.org/presentationml/2006/ole">
            <p:oleObj spid="_x0000_s613380" name="Equation" r:id="rId7" imgW="116820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Z</a:t>
            </a:r>
            <a:r>
              <a:rPr lang="en-US" b="1" baseline="-25000"/>
              <a:t>ODD</a:t>
            </a:r>
          </a:p>
        </p:txBody>
      </p:sp>
      <p:sp>
        <p:nvSpPr>
          <p:cNvPr id="94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24862" cy="5149850"/>
          </a:xfrm>
          <a:noFill/>
          <a:ln/>
        </p:spPr>
        <p:txBody>
          <a:bodyPr wrap="none"/>
          <a:lstStyle/>
          <a:p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L</a:t>
            </a:r>
            <a:r>
              <a:rPr lang="en-US" sz="1600" baseline="-25000">
                <a:solidFill>
                  <a:srgbClr val="000000"/>
                </a:solidFill>
                <a:cs typeface="Times New Roman" pitchFamily="18" charset="0"/>
              </a:rPr>
              <a:t>ODD</a:t>
            </a:r>
            <a:br>
              <a:rPr lang="en-US" sz="1600" baseline="-2500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600" baseline="-2500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sz="1600" baseline="-2500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When driven with an ODD Mode, the current on Trace 2 induces a mutual inductive voltage on Trace 1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This voltage creates a current that is in the same direction of I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1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This in effect 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lowers 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the inductance as seen by a signal since more flux is being generated with the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same incident signal.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This yields a total L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ODD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of:</a:t>
            </a:r>
            <a:endParaRPr lang="en-US" sz="160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945156" name="Picture 4" descr="Diff_Modes3"/>
          <p:cNvPicPr>
            <a:picLocks noChangeAspect="1" noChangeArrowheads="1"/>
          </p:cNvPicPr>
          <p:nvPr/>
        </p:nvPicPr>
        <p:blipFill>
          <a:blip r:embed="rId4" cstate="print"/>
          <a:srcRect r="53793"/>
          <a:stretch>
            <a:fillRect/>
          </a:stretch>
        </p:blipFill>
        <p:spPr bwMode="auto">
          <a:xfrm>
            <a:off x="7019925" y="3357563"/>
            <a:ext cx="1836738" cy="1822450"/>
          </a:xfrm>
          <a:prstGeom prst="rect">
            <a:avLst/>
          </a:prstGeom>
          <a:noFill/>
        </p:spPr>
      </p:pic>
      <p:graphicFrame>
        <p:nvGraphicFramePr>
          <p:cNvPr id="945159" name="Object 7"/>
          <p:cNvGraphicFramePr>
            <a:graphicFrameLocks noChangeAspect="1"/>
          </p:cNvGraphicFramePr>
          <p:nvPr/>
        </p:nvGraphicFramePr>
        <p:xfrm>
          <a:off x="3492500" y="3357563"/>
          <a:ext cx="1306513" cy="309562"/>
        </p:xfrm>
        <a:graphic>
          <a:graphicData uri="http://schemas.openxmlformats.org/presentationml/2006/ole">
            <p:oleObj spid="_x0000_s614402" name="Equation" r:id="rId5" imgW="96516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Z</a:t>
            </a:r>
            <a:r>
              <a:rPr lang="en-US" b="1" baseline="-25000"/>
              <a:t>ODD</a:t>
            </a:r>
          </a:p>
        </p:txBody>
      </p:sp>
      <p:sp>
        <p:nvSpPr>
          <p:cNvPr id="94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24862" cy="5149850"/>
          </a:xfrm>
          <a:noFill/>
          <a:ln/>
        </p:spPr>
        <p:txBody>
          <a:bodyPr wrap="none"/>
          <a:lstStyle/>
          <a:p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Z</a:t>
            </a:r>
            <a:r>
              <a:rPr lang="en-US" sz="1600" baseline="-25000">
                <a:solidFill>
                  <a:srgbClr val="000000"/>
                </a:solidFill>
                <a:cs typeface="Times New Roman" pitchFamily="18" charset="0"/>
              </a:rPr>
              <a:t>ODD</a:t>
            </a:r>
            <a:br>
              <a:rPr lang="en-US" sz="1600" baseline="-2500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600" baseline="-2500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sz="1600" baseline="-2500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We now use the definitions of C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ODD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&amp; L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ODD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to get Z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ODD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&amp; T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D-ODD</a:t>
            </a:r>
            <a:b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</a:br>
            <a:endParaRPr lang="en-US" sz="160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947204" name="Picture 4" descr="Diff_Modes3"/>
          <p:cNvPicPr>
            <a:picLocks noChangeAspect="1" noChangeArrowheads="1"/>
          </p:cNvPicPr>
          <p:nvPr/>
        </p:nvPicPr>
        <p:blipFill>
          <a:blip r:embed="rId4" cstate="print"/>
          <a:srcRect r="53793"/>
          <a:stretch>
            <a:fillRect/>
          </a:stretch>
        </p:blipFill>
        <p:spPr bwMode="auto">
          <a:xfrm>
            <a:off x="6659563" y="1376363"/>
            <a:ext cx="1836737" cy="1822450"/>
          </a:xfrm>
          <a:prstGeom prst="rect">
            <a:avLst/>
          </a:prstGeom>
          <a:noFill/>
        </p:spPr>
      </p:pic>
      <p:graphicFrame>
        <p:nvGraphicFramePr>
          <p:cNvPr id="947205" name="Object 5"/>
          <p:cNvGraphicFramePr>
            <a:graphicFrameLocks noChangeAspect="1"/>
          </p:cNvGraphicFramePr>
          <p:nvPr/>
        </p:nvGraphicFramePr>
        <p:xfrm>
          <a:off x="2879725" y="2205038"/>
          <a:ext cx="1787525" cy="652462"/>
        </p:xfrm>
        <a:graphic>
          <a:graphicData uri="http://schemas.openxmlformats.org/presentationml/2006/ole">
            <p:oleObj spid="_x0000_s615426" name="Equation" r:id="rId5" imgW="1320480" imgH="482400" progId="Equation.3">
              <p:embed/>
            </p:oleObj>
          </a:graphicData>
        </a:graphic>
      </p:graphicFrame>
      <p:graphicFrame>
        <p:nvGraphicFramePr>
          <p:cNvPr id="947206" name="Object 6"/>
          <p:cNvGraphicFramePr>
            <a:graphicFrameLocks noChangeAspect="1"/>
          </p:cNvGraphicFramePr>
          <p:nvPr/>
        </p:nvGraphicFramePr>
        <p:xfrm>
          <a:off x="2509838" y="3475038"/>
          <a:ext cx="2887662" cy="342900"/>
        </p:xfrm>
        <a:graphic>
          <a:graphicData uri="http://schemas.openxmlformats.org/presentationml/2006/ole">
            <p:oleObj spid="_x0000_s615427" name="Equation" r:id="rId6" imgW="2133360" imgH="253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Z</a:t>
            </a:r>
            <a:r>
              <a:rPr lang="en-US" b="1" baseline="-25000"/>
              <a:t>EVEN</a:t>
            </a:r>
          </a:p>
        </p:txBody>
      </p:sp>
      <p:sp>
        <p:nvSpPr>
          <p:cNvPr id="94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24862" cy="5149850"/>
          </a:xfrm>
          <a:noFill/>
          <a:ln/>
        </p:spPr>
        <p:txBody>
          <a:bodyPr wrap="none"/>
          <a:lstStyle/>
          <a:p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EVEN Mode Impedances</a:t>
            </a:r>
            <a:br>
              <a:rPr lang="en-US" sz="160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Z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EVEN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is used when there is coupling between the traces.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endParaRPr lang="en-US" b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- Z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0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&amp; Z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EVEN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are related to each other as follows: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- Z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0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: is the impedance of a single trace when the other trace is held at 0v.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- Z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EVEN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: is the impedance of a single trace when the other trace is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   	  driven with the same voltage.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NOTE:  when there is NO coupling, Z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0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= Z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EVEN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Z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COMM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is still defined as before, with the exception that: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- Z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COMM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= (1/2)</a:t>
            </a:r>
            <a:r>
              <a:rPr lang="en-US" b="0">
                <a:solidFill>
                  <a:srgbClr val="000000"/>
                </a:solidFill>
                <a:cs typeface="Arial" charset="0"/>
              </a:rPr>
              <a:t>·Z</a:t>
            </a:r>
            <a:r>
              <a:rPr lang="en-US" b="0" baseline="-25000">
                <a:solidFill>
                  <a:srgbClr val="000000"/>
                </a:solidFill>
                <a:cs typeface="Arial" charset="0"/>
              </a:rPr>
              <a:t>0</a:t>
            </a:r>
            <a:r>
              <a:rPr lang="en-US" b="0">
                <a:solidFill>
                  <a:srgbClr val="000000"/>
                </a:solidFill>
                <a:cs typeface="Arial" charset="0"/>
              </a:rPr>
              <a:t> if there is </a:t>
            </a:r>
            <a:r>
              <a:rPr lang="en-US">
                <a:solidFill>
                  <a:srgbClr val="000000"/>
                </a:solidFill>
                <a:cs typeface="Arial" charset="0"/>
              </a:rPr>
              <a:t>no </a:t>
            </a:r>
            <a:r>
              <a:rPr lang="en-US" b="0">
                <a:solidFill>
                  <a:srgbClr val="000000"/>
                </a:solidFill>
                <a:cs typeface="Arial" charset="0"/>
              </a:rPr>
              <a:t>coupling</a:t>
            </a:r>
            <a:br>
              <a:rPr lang="en-US" b="0">
                <a:solidFill>
                  <a:srgbClr val="000000"/>
                </a:solidFill>
                <a:cs typeface="Arial" charset="0"/>
              </a:rPr>
            </a:br>
            <a:r>
              <a:rPr lang="en-US" b="0">
                <a:solidFill>
                  <a:srgbClr val="000000"/>
                </a:solidFill>
                <a:cs typeface="Arial" charset="0"/>
              </a:rPr>
              <a:t/>
            </a:r>
            <a:br>
              <a:rPr lang="en-US" b="0">
                <a:solidFill>
                  <a:srgbClr val="000000"/>
                </a:solidFill>
                <a:cs typeface="Arial" charset="0"/>
              </a:rPr>
            </a:br>
            <a:r>
              <a:rPr lang="en-US" b="0">
                <a:solidFill>
                  <a:srgbClr val="000000"/>
                </a:solidFill>
                <a:cs typeface="Arial" charset="0"/>
              </a:rPr>
              <a:t> 	- Z</a:t>
            </a:r>
            <a:r>
              <a:rPr lang="en-US" b="0" baseline="-25000">
                <a:solidFill>
                  <a:srgbClr val="000000"/>
                </a:solidFill>
                <a:cs typeface="Arial" charset="0"/>
              </a:rPr>
              <a:t>COMM</a:t>
            </a:r>
            <a:r>
              <a:rPr lang="en-US" b="0">
                <a:solidFill>
                  <a:srgbClr val="000000"/>
                </a:solidFill>
                <a:cs typeface="Arial" charset="0"/>
              </a:rPr>
              <a:t> = 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(1/2)</a:t>
            </a:r>
            <a:r>
              <a:rPr lang="en-US" b="0">
                <a:solidFill>
                  <a:srgbClr val="000000"/>
                </a:solidFill>
                <a:cs typeface="Arial" charset="0"/>
              </a:rPr>
              <a:t>·Z</a:t>
            </a:r>
            <a:r>
              <a:rPr lang="en-US" b="0" baseline="-25000">
                <a:solidFill>
                  <a:srgbClr val="000000"/>
                </a:solidFill>
                <a:cs typeface="Arial" charset="0"/>
              </a:rPr>
              <a:t>EVEN</a:t>
            </a:r>
            <a:r>
              <a:rPr lang="en-US" b="0">
                <a:solidFill>
                  <a:srgbClr val="000000"/>
                </a:solidFill>
                <a:cs typeface="Arial" charset="0"/>
              </a:rPr>
              <a:t> if there </a:t>
            </a:r>
            <a:r>
              <a:rPr lang="en-US">
                <a:solidFill>
                  <a:srgbClr val="000000"/>
                </a:solidFill>
                <a:cs typeface="Arial" charset="0"/>
              </a:rPr>
              <a:t>is </a:t>
            </a:r>
            <a:r>
              <a:rPr lang="en-US" b="0">
                <a:solidFill>
                  <a:srgbClr val="000000"/>
                </a:solidFill>
                <a:cs typeface="Arial" charset="0"/>
              </a:rPr>
              <a:t>coupling</a:t>
            </a:r>
            <a:br>
              <a:rPr lang="en-US" b="0">
                <a:solidFill>
                  <a:srgbClr val="000000"/>
                </a:solidFill>
                <a:cs typeface="Arial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endParaRPr lang="en-US" b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949253" name="Picture 5" descr="Diff_Modes3"/>
          <p:cNvPicPr>
            <a:picLocks noChangeAspect="1" noChangeArrowheads="1"/>
          </p:cNvPicPr>
          <p:nvPr/>
        </p:nvPicPr>
        <p:blipFill>
          <a:blip r:embed="rId3" cstate="print"/>
          <a:srcRect l="47084"/>
          <a:stretch>
            <a:fillRect/>
          </a:stretch>
        </p:blipFill>
        <p:spPr bwMode="auto">
          <a:xfrm>
            <a:off x="6551613" y="4005263"/>
            <a:ext cx="2103437" cy="1822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Z</a:t>
            </a:r>
            <a:r>
              <a:rPr lang="en-US" b="1" baseline="-25000"/>
              <a:t>EVEN</a:t>
            </a:r>
          </a:p>
        </p:txBody>
      </p:sp>
      <p:sp>
        <p:nvSpPr>
          <p:cNvPr id="95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24862" cy="5149850"/>
          </a:xfrm>
          <a:noFill/>
          <a:ln/>
        </p:spPr>
        <p:txBody>
          <a:bodyPr wrap="none"/>
          <a:lstStyle/>
          <a:p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EVEN Mode Impedances</a:t>
            </a:r>
            <a:br>
              <a:rPr lang="en-US" sz="160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When there is coupling, we define Z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EVEN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as: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endParaRPr lang="en-US" b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C</a:t>
            </a:r>
            <a:r>
              <a:rPr lang="en-US" sz="1600" baseline="-25000">
                <a:solidFill>
                  <a:srgbClr val="000000"/>
                </a:solidFill>
                <a:cs typeface="Times New Roman" pitchFamily="18" charset="0"/>
              </a:rPr>
              <a:t>EVEN</a:t>
            </a:r>
            <a:br>
              <a:rPr lang="en-US" sz="1600" baseline="-2500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600" baseline="-2500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sz="1600" baseline="-2500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Remember that C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12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is defined as the capacitance of a line when all other conductors are at 0v.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When driven with an EVEN Mode, the single trace will experience no C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12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coupling because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there is no charge transferred between the lines: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This yields a total C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EVEN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of:</a:t>
            </a:r>
            <a:endParaRPr lang="en-US" sz="1600">
              <a:solidFill>
                <a:srgbClr val="000000"/>
              </a:solidFill>
              <a:cs typeface="Times New Roman" pitchFamily="18" charset="0"/>
            </a:endParaRPr>
          </a:p>
        </p:txBody>
      </p:sp>
      <p:graphicFrame>
        <p:nvGraphicFramePr>
          <p:cNvPr id="951301" name="Object 5"/>
          <p:cNvGraphicFramePr>
            <a:graphicFrameLocks noChangeAspect="1"/>
          </p:cNvGraphicFramePr>
          <p:nvPr/>
        </p:nvGraphicFramePr>
        <p:xfrm>
          <a:off x="3683000" y="2060575"/>
          <a:ext cx="1409700" cy="652463"/>
        </p:xfrm>
        <a:graphic>
          <a:graphicData uri="http://schemas.openxmlformats.org/presentationml/2006/ole">
            <p:oleObj spid="_x0000_s616450" name="Equation" r:id="rId4" imgW="1041120" imgH="482400" progId="Equation.3">
              <p:embed/>
            </p:oleObj>
          </a:graphicData>
        </a:graphic>
      </p:graphicFrame>
      <p:graphicFrame>
        <p:nvGraphicFramePr>
          <p:cNvPr id="951302" name="Object 6"/>
          <p:cNvGraphicFramePr>
            <a:graphicFrameLocks noChangeAspect="1"/>
          </p:cNvGraphicFramePr>
          <p:nvPr/>
        </p:nvGraphicFramePr>
        <p:xfrm>
          <a:off x="3563938" y="4329113"/>
          <a:ext cx="1374775" cy="533400"/>
        </p:xfrm>
        <a:graphic>
          <a:graphicData uri="http://schemas.openxmlformats.org/presentationml/2006/ole">
            <p:oleObj spid="_x0000_s616451" name="Equation" r:id="rId5" imgW="1015920" imgH="393480" progId="Equation.3">
              <p:embed/>
            </p:oleObj>
          </a:graphicData>
        </a:graphic>
      </p:graphicFrame>
      <p:graphicFrame>
        <p:nvGraphicFramePr>
          <p:cNvPr id="951303" name="Object 7"/>
          <p:cNvGraphicFramePr>
            <a:graphicFrameLocks noChangeAspect="1"/>
          </p:cNvGraphicFramePr>
          <p:nvPr/>
        </p:nvGraphicFramePr>
        <p:xfrm>
          <a:off x="3743325" y="5553075"/>
          <a:ext cx="979488" cy="309563"/>
        </p:xfrm>
        <a:graphic>
          <a:graphicData uri="http://schemas.openxmlformats.org/presentationml/2006/ole">
            <p:oleObj spid="_x0000_s616452" name="Equation" r:id="rId6" imgW="723600" imgH="228600" progId="Equation.3">
              <p:embed/>
            </p:oleObj>
          </a:graphicData>
        </a:graphic>
      </p:graphicFrame>
      <p:pic>
        <p:nvPicPr>
          <p:cNvPr id="951304" name="Picture 8" descr="Diff_Modes3"/>
          <p:cNvPicPr>
            <a:picLocks noChangeAspect="1" noChangeArrowheads="1"/>
          </p:cNvPicPr>
          <p:nvPr/>
        </p:nvPicPr>
        <p:blipFill>
          <a:blip r:embed="rId7" cstate="print"/>
          <a:srcRect l="47084"/>
          <a:stretch>
            <a:fillRect/>
          </a:stretch>
        </p:blipFill>
        <p:spPr bwMode="auto">
          <a:xfrm>
            <a:off x="6480175" y="1125538"/>
            <a:ext cx="2103438" cy="1822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Z</a:t>
            </a:r>
            <a:r>
              <a:rPr lang="en-US" b="1" baseline="-25000"/>
              <a:t>EVEN</a:t>
            </a:r>
          </a:p>
        </p:txBody>
      </p:sp>
      <p:sp>
        <p:nvSpPr>
          <p:cNvPr id="95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24862" cy="5149850"/>
          </a:xfrm>
          <a:noFill/>
          <a:ln/>
        </p:spPr>
        <p:txBody>
          <a:bodyPr wrap="none"/>
          <a:lstStyle/>
          <a:p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L</a:t>
            </a:r>
            <a:r>
              <a:rPr lang="en-US" sz="1600" baseline="-25000">
                <a:solidFill>
                  <a:srgbClr val="000000"/>
                </a:solidFill>
                <a:cs typeface="Times New Roman" pitchFamily="18" charset="0"/>
              </a:rPr>
              <a:t>EVEN</a:t>
            </a:r>
            <a:br>
              <a:rPr lang="en-US" sz="1600" baseline="-2500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600" baseline="-2500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sz="1600" baseline="-2500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When driven with an EVEN Mode, the current on Trace 2 induces a mutual inductive voltage on Trace 1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This voltage creates a current that is in the opposite direction of I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1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This in effect 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raises 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the inductance as seen by a signal since less flux is being generated with the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same incident signal.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This yields a total L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EVEN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of:</a:t>
            </a:r>
            <a:endParaRPr lang="en-US" sz="1600">
              <a:solidFill>
                <a:srgbClr val="000000"/>
              </a:solidFill>
              <a:cs typeface="Times New Roman" pitchFamily="18" charset="0"/>
            </a:endParaRPr>
          </a:p>
        </p:txBody>
      </p:sp>
      <p:graphicFrame>
        <p:nvGraphicFramePr>
          <p:cNvPr id="953349" name="Object 5"/>
          <p:cNvGraphicFramePr>
            <a:graphicFrameLocks noChangeAspect="1"/>
          </p:cNvGraphicFramePr>
          <p:nvPr/>
        </p:nvGraphicFramePr>
        <p:xfrm>
          <a:off x="3459163" y="3357563"/>
          <a:ext cx="1374775" cy="309562"/>
        </p:xfrm>
        <a:graphic>
          <a:graphicData uri="http://schemas.openxmlformats.org/presentationml/2006/ole">
            <p:oleObj spid="_x0000_s617474" name="Equation" r:id="rId4" imgW="1015920" imgH="228600" progId="Equation.3">
              <p:embed/>
            </p:oleObj>
          </a:graphicData>
        </a:graphic>
      </p:graphicFrame>
      <p:pic>
        <p:nvPicPr>
          <p:cNvPr id="953350" name="Picture 6" descr="Diff_Modes3"/>
          <p:cNvPicPr>
            <a:picLocks noChangeAspect="1" noChangeArrowheads="1"/>
          </p:cNvPicPr>
          <p:nvPr/>
        </p:nvPicPr>
        <p:blipFill>
          <a:blip r:embed="rId5" cstate="print"/>
          <a:srcRect l="47084"/>
          <a:stretch>
            <a:fillRect/>
          </a:stretch>
        </p:blipFill>
        <p:spPr bwMode="auto">
          <a:xfrm>
            <a:off x="6588125" y="3608388"/>
            <a:ext cx="2103438" cy="1822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Differential Signaling</a:t>
            </a:r>
          </a:p>
        </p:txBody>
      </p:sp>
      <p:sp>
        <p:nvSpPr>
          <p:cNvPr id="88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24862" cy="5149850"/>
          </a:xfrm>
          <a:noFill/>
          <a:ln/>
        </p:spPr>
        <p:txBody>
          <a:bodyPr wrap="none"/>
          <a:lstStyle/>
          <a:p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Advantages </a:t>
            </a:r>
            <a:br>
              <a:rPr lang="en-US" sz="160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1) Common Mode Rejection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- Any "Common" signal that exists on the two lines will be subtracted out of the final signal.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- Possible sources of 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common 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noise are EMI, power supply variation, X-talk, and SSN.</a:t>
            </a:r>
          </a:p>
        </p:txBody>
      </p:sp>
      <p:pic>
        <p:nvPicPr>
          <p:cNvPr id="886788" name="Picture 4" descr="Diff_Recei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3968750"/>
            <a:ext cx="2840037" cy="927100"/>
          </a:xfrm>
          <a:prstGeom prst="rect">
            <a:avLst/>
          </a:prstGeom>
          <a:noFill/>
        </p:spPr>
      </p:pic>
      <p:pic>
        <p:nvPicPr>
          <p:cNvPr id="886792" name="Picture 8" descr="Diff_Signal_CM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663" y="3500438"/>
            <a:ext cx="3906837" cy="1871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Z</a:t>
            </a:r>
            <a:r>
              <a:rPr lang="en-US" b="1" baseline="-25000"/>
              <a:t>EVEN</a:t>
            </a:r>
          </a:p>
        </p:txBody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24862" cy="5149850"/>
          </a:xfrm>
          <a:noFill/>
          <a:ln/>
        </p:spPr>
        <p:txBody>
          <a:bodyPr wrap="none"/>
          <a:lstStyle/>
          <a:p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Z</a:t>
            </a:r>
            <a:r>
              <a:rPr lang="en-US" sz="1600" baseline="-25000">
                <a:solidFill>
                  <a:srgbClr val="000000"/>
                </a:solidFill>
                <a:cs typeface="Times New Roman" pitchFamily="18" charset="0"/>
              </a:rPr>
              <a:t>EVEN</a:t>
            </a:r>
            <a:br>
              <a:rPr lang="en-US" sz="1600" baseline="-2500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600" baseline="-2500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sz="1600" baseline="-2500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We now use the definitions of C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EVEN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&amp; L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EVEN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to get Z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EVEN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&amp; T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D-EVEN</a:t>
            </a:r>
            <a:b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</a:br>
            <a:endParaRPr lang="en-US" sz="1600">
              <a:solidFill>
                <a:srgbClr val="000000"/>
              </a:solidFill>
              <a:cs typeface="Times New Roman" pitchFamily="18" charset="0"/>
            </a:endParaRPr>
          </a:p>
        </p:txBody>
      </p:sp>
      <p:graphicFrame>
        <p:nvGraphicFramePr>
          <p:cNvPr id="955397" name="Object 5"/>
          <p:cNvGraphicFramePr>
            <a:graphicFrameLocks noChangeAspect="1"/>
          </p:cNvGraphicFramePr>
          <p:nvPr/>
        </p:nvGraphicFramePr>
        <p:xfrm>
          <a:off x="2973388" y="2205038"/>
          <a:ext cx="1598612" cy="652462"/>
        </p:xfrm>
        <a:graphic>
          <a:graphicData uri="http://schemas.openxmlformats.org/presentationml/2006/ole">
            <p:oleObj spid="_x0000_s618498" name="Equation" r:id="rId4" imgW="1180800" imgH="482400" progId="Equation.3">
              <p:embed/>
            </p:oleObj>
          </a:graphicData>
        </a:graphic>
      </p:graphicFrame>
      <p:graphicFrame>
        <p:nvGraphicFramePr>
          <p:cNvPr id="955398" name="Object 6"/>
          <p:cNvGraphicFramePr>
            <a:graphicFrameLocks noChangeAspect="1"/>
          </p:cNvGraphicFramePr>
          <p:nvPr/>
        </p:nvGraphicFramePr>
        <p:xfrm>
          <a:off x="2801938" y="3475038"/>
          <a:ext cx="2303462" cy="342900"/>
        </p:xfrm>
        <a:graphic>
          <a:graphicData uri="http://schemas.openxmlformats.org/presentationml/2006/ole">
            <p:oleObj spid="_x0000_s618499" name="Equation" r:id="rId5" imgW="1701720" imgH="253800" progId="Equation.3">
              <p:embed/>
            </p:oleObj>
          </a:graphicData>
        </a:graphic>
      </p:graphicFrame>
      <p:pic>
        <p:nvPicPr>
          <p:cNvPr id="955399" name="Picture 7" descr="Diff_Modes3"/>
          <p:cNvPicPr>
            <a:picLocks noChangeAspect="1" noChangeArrowheads="1"/>
          </p:cNvPicPr>
          <p:nvPr/>
        </p:nvPicPr>
        <p:blipFill>
          <a:blip r:embed="rId6" cstate="print"/>
          <a:srcRect l="47084"/>
          <a:stretch>
            <a:fillRect/>
          </a:stretch>
        </p:blipFill>
        <p:spPr bwMode="auto">
          <a:xfrm>
            <a:off x="6696075" y="1592263"/>
            <a:ext cx="2103438" cy="1822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Differential Terminations</a:t>
            </a:r>
          </a:p>
        </p:txBody>
      </p:sp>
      <p:sp>
        <p:nvSpPr>
          <p:cNvPr id="915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24862" cy="5149850"/>
          </a:xfrm>
          <a:noFill/>
          <a:ln/>
        </p:spPr>
        <p:txBody>
          <a:bodyPr wrap="none"/>
          <a:lstStyle/>
          <a:p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Terminations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We've seen how the voltage pattern on a pair of coupled lines greatly influences the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impedance that a voltage traveling down 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one 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of the lines will observe: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An example of this would be to take a coupled line and calculate the impedance observed by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one side of the pair under different voltage patterns: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	C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11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= 3pF		C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12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= 1pF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	L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11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= 7.5nH 	L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12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= 1nH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1) Trace 1 is driven while Trace 2 is held at 0v: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2) The two traces are driven with an ODD Mode: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3) The two traces are driven with an EVEN Mode:</a:t>
            </a:r>
          </a:p>
        </p:txBody>
      </p:sp>
      <p:graphicFrame>
        <p:nvGraphicFramePr>
          <p:cNvPr id="915463" name="Object 7"/>
          <p:cNvGraphicFramePr>
            <a:graphicFrameLocks noChangeAspect="1"/>
          </p:cNvGraphicFramePr>
          <p:nvPr/>
        </p:nvGraphicFramePr>
        <p:xfrm>
          <a:off x="4872038" y="5405438"/>
          <a:ext cx="3625850" cy="652462"/>
        </p:xfrm>
        <a:graphic>
          <a:graphicData uri="http://schemas.openxmlformats.org/presentationml/2006/ole">
            <p:oleObj spid="_x0000_s619522" name="Equation" r:id="rId4" imgW="2679480" imgH="482400" progId="Equation.3">
              <p:embed/>
            </p:oleObj>
          </a:graphicData>
        </a:graphic>
      </p:graphicFrame>
      <p:graphicFrame>
        <p:nvGraphicFramePr>
          <p:cNvPr id="915464" name="Object 8"/>
          <p:cNvGraphicFramePr>
            <a:graphicFrameLocks noChangeAspect="1"/>
          </p:cNvGraphicFramePr>
          <p:nvPr/>
        </p:nvGraphicFramePr>
        <p:xfrm>
          <a:off x="4862513" y="4252913"/>
          <a:ext cx="3849687" cy="652462"/>
        </p:xfrm>
        <a:graphic>
          <a:graphicData uri="http://schemas.openxmlformats.org/presentationml/2006/ole">
            <p:oleObj spid="_x0000_s619523" name="Equation" r:id="rId5" imgW="2844720" imgH="482400" progId="Equation.3">
              <p:embed/>
            </p:oleObj>
          </a:graphicData>
        </a:graphic>
      </p:graphicFrame>
      <p:graphicFrame>
        <p:nvGraphicFramePr>
          <p:cNvPr id="915465" name="Object 9"/>
          <p:cNvGraphicFramePr>
            <a:graphicFrameLocks noChangeAspect="1"/>
          </p:cNvGraphicFramePr>
          <p:nvPr/>
        </p:nvGraphicFramePr>
        <p:xfrm>
          <a:off x="4897438" y="3213100"/>
          <a:ext cx="3267075" cy="652463"/>
        </p:xfrm>
        <a:graphic>
          <a:graphicData uri="http://schemas.openxmlformats.org/presentationml/2006/ole">
            <p:oleObj spid="_x0000_s619524" name="Equation" r:id="rId6" imgW="2412720" imgH="482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Differential Terminations</a:t>
            </a:r>
          </a:p>
        </p:txBody>
      </p:sp>
      <p:sp>
        <p:nvSpPr>
          <p:cNvPr id="960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24862" cy="5149850"/>
          </a:xfrm>
          <a:noFill/>
          <a:ln/>
        </p:spPr>
        <p:txBody>
          <a:bodyPr wrap="none"/>
          <a:lstStyle/>
          <a:p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Terminations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So what do we do?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If the lines were Single-Ended, then each of these patterns will likely occur on the bus.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This will cause reflections because there is no perfect termination value that will always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terminate the line.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The only option for a Single-Ended situation is to move the traces further apart in an attempt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 to reduce C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12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&amp; L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12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This would have the effect of making Z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0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=Z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ODD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=Z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EVEN 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and an appropriate termination value can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be selected.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ODD Mode Terminations</a:t>
            </a:r>
          </a:p>
        </p:txBody>
      </p:sp>
      <p:sp>
        <p:nvSpPr>
          <p:cNvPr id="962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24862" cy="5149850"/>
          </a:xfrm>
          <a:noFill/>
          <a:ln/>
        </p:spPr>
        <p:txBody>
          <a:bodyPr wrap="none"/>
          <a:lstStyle/>
          <a:p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Terminating the ODD Mode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However, if we are using Differential Signaling, then we know that the voltage pattern applied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to the pair will always be complementary.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This means that the ODD Mode will observe Z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DIFF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as it travels down the pair.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endParaRPr lang="en-US" b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962564" name="Picture 4" descr="Diff_Modes1"/>
          <p:cNvPicPr>
            <a:picLocks noChangeAspect="1" noChangeArrowheads="1"/>
          </p:cNvPicPr>
          <p:nvPr/>
        </p:nvPicPr>
        <p:blipFill>
          <a:blip r:embed="rId3" cstate="print"/>
          <a:srcRect t="17140" r="68747"/>
          <a:stretch>
            <a:fillRect/>
          </a:stretch>
        </p:blipFill>
        <p:spPr bwMode="auto">
          <a:xfrm>
            <a:off x="3492500" y="2636838"/>
            <a:ext cx="1979613" cy="1389062"/>
          </a:xfrm>
          <a:prstGeom prst="rect">
            <a:avLst/>
          </a:prstGeom>
          <a:noFill/>
        </p:spPr>
      </p:pic>
      <p:pic>
        <p:nvPicPr>
          <p:cNvPr id="962565" name="Picture 5" descr="Diff_Zdiff_Def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" y="4360863"/>
            <a:ext cx="8750300" cy="1411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ODD Mode Terminations</a:t>
            </a:r>
          </a:p>
        </p:txBody>
      </p:sp>
      <p:sp>
        <p:nvSpPr>
          <p:cNvPr id="964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24862" cy="5149850"/>
          </a:xfrm>
          <a:noFill/>
          <a:ln/>
        </p:spPr>
        <p:txBody>
          <a:bodyPr wrap="none"/>
          <a:lstStyle/>
          <a:p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Terminating the ODD Mode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To terminate the ODD Mode, we simply insert a termination resistor at the end of the line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 that has R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term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= Z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DIFF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We can put Z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DIFF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in terms of Z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ODD 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if there is coupling on the line: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We can put Z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DIFF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in terms of Z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0 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if there is 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NO 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coupling on the line: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endParaRPr lang="en-US" b="0">
              <a:solidFill>
                <a:srgbClr val="000000"/>
              </a:solidFill>
              <a:cs typeface="Times New Roman" pitchFamily="18" charset="0"/>
            </a:endParaRPr>
          </a:p>
        </p:txBody>
      </p:sp>
      <p:graphicFrame>
        <p:nvGraphicFramePr>
          <p:cNvPr id="964614" name="Object 6"/>
          <p:cNvGraphicFramePr>
            <a:graphicFrameLocks noChangeAspect="1"/>
          </p:cNvGraphicFramePr>
          <p:nvPr/>
        </p:nvGraphicFramePr>
        <p:xfrm>
          <a:off x="6335713" y="2168525"/>
          <a:ext cx="1890712" cy="309563"/>
        </p:xfrm>
        <a:graphic>
          <a:graphicData uri="http://schemas.openxmlformats.org/presentationml/2006/ole">
            <p:oleObj spid="_x0000_s620546" name="Equation" r:id="rId4" imgW="1396800" imgH="228600" progId="Equation.3">
              <p:embed/>
            </p:oleObj>
          </a:graphicData>
        </a:graphic>
      </p:graphicFrame>
      <p:pic>
        <p:nvPicPr>
          <p:cNvPr id="964615" name="Picture 7" descr="Diff_Term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3752850"/>
            <a:ext cx="3779837" cy="1430338"/>
          </a:xfrm>
          <a:prstGeom prst="rect">
            <a:avLst/>
          </a:prstGeom>
          <a:noFill/>
        </p:spPr>
      </p:pic>
      <p:graphicFrame>
        <p:nvGraphicFramePr>
          <p:cNvPr id="964616" name="Object 8"/>
          <p:cNvGraphicFramePr>
            <a:graphicFrameLocks noChangeAspect="1"/>
          </p:cNvGraphicFramePr>
          <p:nvPr/>
        </p:nvGraphicFramePr>
        <p:xfrm>
          <a:off x="6372225" y="2997200"/>
          <a:ext cx="1684338" cy="309563"/>
        </p:xfrm>
        <a:graphic>
          <a:graphicData uri="http://schemas.openxmlformats.org/presentationml/2006/ole">
            <p:oleObj spid="_x0000_s620547" name="Equation" r:id="rId6" imgW="1244520" imgH="228600" progId="Equation.3">
              <p:embed/>
            </p:oleObj>
          </a:graphicData>
        </a:graphic>
      </p:graphicFrame>
      <p:pic>
        <p:nvPicPr>
          <p:cNvPr id="964619" name="Picture 11" descr="Diff_Term_Odd_Onl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7900" y="4041775"/>
            <a:ext cx="3886200" cy="1076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EVEN Mode Terminations</a:t>
            </a:r>
          </a:p>
        </p:txBody>
      </p:sp>
      <p:sp>
        <p:nvSpPr>
          <p:cNvPr id="971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24862" cy="5149850"/>
          </a:xfrm>
          <a:noFill/>
          <a:ln/>
        </p:spPr>
        <p:txBody>
          <a:bodyPr wrap="none"/>
          <a:lstStyle/>
          <a:p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Terminating the EVEN Mode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To terminate the EVEN Mode, we simply insert termination resistors at the end of the line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 that results in R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term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= Z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COMM 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We want V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COMM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to see Z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COMM 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= (1/2)</a:t>
            </a:r>
            <a:r>
              <a:rPr lang="en-US" b="0">
                <a:solidFill>
                  <a:srgbClr val="000000"/>
                </a:solidFill>
                <a:cs typeface="Arial" charset="0"/>
              </a:rPr>
              <a:t>·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Z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EVEN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This takes the form of two resistors to ground on each of the lines equal to Z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EVEN</a:t>
            </a:r>
            <a:b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endParaRPr lang="en-US" b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971780" name="Picture 4" descr="Diff_Term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775" y="3284538"/>
            <a:ext cx="4535488" cy="1966912"/>
          </a:xfrm>
          <a:prstGeom prst="rect">
            <a:avLst/>
          </a:prstGeom>
          <a:noFill/>
        </p:spPr>
      </p:pic>
      <p:pic>
        <p:nvPicPr>
          <p:cNvPr id="971783" name="Picture 7" descr="Diff_Term_Even_Onl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27650" y="4051300"/>
            <a:ext cx="3438525" cy="1106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Termination Networks</a:t>
            </a:r>
          </a:p>
        </p:txBody>
      </p:sp>
      <p:sp>
        <p:nvSpPr>
          <p:cNvPr id="96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24862" cy="5149850"/>
          </a:xfrm>
          <a:noFill/>
          <a:ln/>
        </p:spPr>
        <p:txBody>
          <a:bodyPr wrap="none"/>
          <a:lstStyle/>
          <a:p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Terminating Both Modes</a:t>
            </a:r>
            <a:br>
              <a:rPr lang="en-US" sz="160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Now we have a problem!  When we put both the ODD mode termination and the EVEN mode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termination in our circuit, the values of each resistor alters the effective resistance observed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by each of the modes.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This results in 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neither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Mode being terminated properly. 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We want to create a termination network that accomplishes the following: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1) V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DIFF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observes Z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DIFF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= 2</a:t>
            </a:r>
            <a:r>
              <a:rPr lang="en-US" b="0">
                <a:solidFill>
                  <a:srgbClr val="000000"/>
                </a:solidFill>
                <a:cs typeface="Arial" charset="0"/>
              </a:rPr>
              <a:t>·Z</a:t>
            </a:r>
            <a:r>
              <a:rPr lang="en-US" b="0" baseline="-25000">
                <a:solidFill>
                  <a:srgbClr val="000000"/>
                </a:solidFill>
                <a:cs typeface="Arial" charset="0"/>
              </a:rPr>
              <a:t>ODD</a:t>
            </a:r>
            <a:br>
              <a:rPr lang="en-US" b="0" baseline="-25000">
                <a:solidFill>
                  <a:srgbClr val="000000"/>
                </a:solidFill>
                <a:cs typeface="Arial" charset="0"/>
              </a:rPr>
            </a:br>
            <a:r>
              <a:rPr lang="en-US" b="0" baseline="-25000">
                <a:solidFill>
                  <a:srgbClr val="000000"/>
                </a:solidFill>
                <a:cs typeface="Arial" charset="0"/>
              </a:rPr>
              <a:t> </a:t>
            </a:r>
            <a:br>
              <a:rPr lang="en-US" b="0" baseline="-25000">
                <a:solidFill>
                  <a:srgbClr val="000000"/>
                </a:solidFill>
                <a:cs typeface="Arial" charset="0"/>
              </a:rPr>
            </a:br>
            <a:r>
              <a:rPr lang="en-US" b="0" baseline="-25000">
                <a:solidFill>
                  <a:srgbClr val="000000"/>
                </a:solidFill>
                <a:cs typeface="Arial" charset="0"/>
              </a:rPr>
              <a:t> 	</a:t>
            </a:r>
            <a:r>
              <a:rPr lang="en-US" b="0">
                <a:solidFill>
                  <a:srgbClr val="000000"/>
                </a:solidFill>
                <a:cs typeface="Arial" charset="0"/>
              </a:rPr>
              <a:t>2)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V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COMM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observes Z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COMM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= (1/2)</a:t>
            </a:r>
            <a:r>
              <a:rPr lang="en-US" b="0">
                <a:solidFill>
                  <a:srgbClr val="000000"/>
                </a:solidFill>
                <a:cs typeface="Arial" charset="0"/>
              </a:rPr>
              <a:t>·Z</a:t>
            </a:r>
            <a:r>
              <a:rPr lang="en-US" b="0" baseline="-25000">
                <a:solidFill>
                  <a:srgbClr val="000000"/>
                </a:solidFill>
                <a:cs typeface="Arial" charset="0"/>
              </a:rPr>
              <a:t>EVEN</a:t>
            </a:r>
            <a:endParaRPr lang="en-US" b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There are two differential termination topologies that can accomplish these objectives: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1) 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-Termination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	2) T-Termination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endParaRPr lang="en-US" b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Termination Networks</a:t>
            </a:r>
          </a:p>
        </p:txBody>
      </p:sp>
      <p:sp>
        <p:nvSpPr>
          <p:cNvPr id="97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24862" cy="5149850"/>
          </a:xfrm>
          <a:noFill/>
          <a:ln/>
        </p:spPr>
        <p:txBody>
          <a:bodyPr wrap="none"/>
          <a:lstStyle/>
          <a:p>
            <a:r>
              <a:rPr lang="en-US" sz="16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 Termination</a:t>
            </a:r>
            <a:br>
              <a:rPr lang="en-US" sz="16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We can use a 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</a:t>
            </a:r>
            <a:r>
              <a:rPr lang="en-US" sz="16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Network consisting of 3 resistors in order to terminate both modes.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- Let's start with the </a:t>
            </a:r>
            <a:r>
              <a:rPr lang="en-US" b="0" u="sng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EVEN Mode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: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	- V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COMM 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puts the same potential at both ends of R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1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, this means no current flows through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	  R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1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so it effectively is an 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open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	- this means that V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COMM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observes the two R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2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resistors to ground in parallel.  This sets the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	  value for R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2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.</a:t>
            </a:r>
          </a:p>
        </p:txBody>
      </p:sp>
      <p:graphicFrame>
        <p:nvGraphicFramePr>
          <p:cNvPr id="973829" name="Object 5"/>
          <p:cNvGraphicFramePr>
            <a:graphicFrameLocks noChangeAspect="1"/>
          </p:cNvGraphicFramePr>
          <p:nvPr/>
        </p:nvGraphicFramePr>
        <p:xfrm>
          <a:off x="3311525" y="5121275"/>
          <a:ext cx="2147888" cy="858838"/>
        </p:xfrm>
        <a:graphic>
          <a:graphicData uri="http://schemas.openxmlformats.org/presentationml/2006/ole">
            <p:oleObj spid="_x0000_s621570" name="Equation" r:id="rId4" imgW="1587240" imgH="634680" progId="Equation.3">
              <p:embed/>
            </p:oleObj>
          </a:graphicData>
        </a:graphic>
      </p:graphicFrame>
      <p:pic>
        <p:nvPicPr>
          <p:cNvPr id="973830" name="Picture 6" descr="Diff_Term_P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32025" y="1952625"/>
            <a:ext cx="4403725" cy="1365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5882" name="Picture 10" descr="Diff_Term_P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6213" y="1177925"/>
            <a:ext cx="2844800" cy="882650"/>
          </a:xfrm>
          <a:prstGeom prst="rect">
            <a:avLst/>
          </a:prstGeom>
          <a:noFill/>
        </p:spPr>
      </p:pic>
      <p:sp>
        <p:nvSpPr>
          <p:cNvPr id="975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Termination Networks</a:t>
            </a:r>
          </a:p>
        </p:txBody>
      </p:sp>
      <p:sp>
        <p:nvSpPr>
          <p:cNvPr id="97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24862" cy="5149850"/>
          </a:xfrm>
          <a:noFill/>
          <a:ln/>
        </p:spPr>
        <p:txBody>
          <a:bodyPr wrap="none"/>
          <a:lstStyle/>
          <a:p>
            <a:r>
              <a:rPr lang="en-US" sz="16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 Termination</a:t>
            </a:r>
            <a:br>
              <a:rPr lang="en-US" sz="16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- Now we move to the </a:t>
            </a:r>
            <a:r>
              <a:rPr lang="en-US" b="0" u="sng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ODD Mode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: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	- V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DIFF 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puts a differential voltage across R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1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.  This causes an equal &amp; opposite current to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	  flow through the R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2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resistors.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	- This current through the R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2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's causes a "virtual short" between the resistors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	- The resultant resistance that V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DIFF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sees is:  R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1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//(R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2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+R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2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)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	- We can use our selection for R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2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in order to solve for R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1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which will yield a termination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	  value for the ODD Mode.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	</a:t>
            </a:r>
          </a:p>
        </p:txBody>
      </p:sp>
      <p:graphicFrame>
        <p:nvGraphicFramePr>
          <p:cNvPr id="975877" name="Object 5"/>
          <p:cNvGraphicFramePr>
            <a:graphicFrameLocks noChangeAspect="1"/>
          </p:cNvGraphicFramePr>
          <p:nvPr/>
        </p:nvGraphicFramePr>
        <p:xfrm>
          <a:off x="2987675" y="4305300"/>
          <a:ext cx="3436938" cy="1787525"/>
        </p:xfrm>
        <a:graphic>
          <a:graphicData uri="http://schemas.openxmlformats.org/presentationml/2006/ole">
            <p:oleObj spid="_x0000_s622594" name="Equation" r:id="rId5" imgW="2539800" imgH="1320480" progId="Equation.3">
              <p:embed/>
            </p:oleObj>
          </a:graphicData>
        </a:graphic>
      </p:graphicFrame>
      <p:sp>
        <p:nvSpPr>
          <p:cNvPr id="975878" name="Line 6"/>
          <p:cNvSpPr>
            <a:spLocks noChangeShapeType="1"/>
          </p:cNvSpPr>
          <p:nvPr/>
        </p:nvSpPr>
        <p:spPr bwMode="auto">
          <a:xfrm>
            <a:off x="7813675" y="1520825"/>
            <a:ext cx="25082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975879" name="Text Box 7"/>
          <p:cNvSpPr txBox="1">
            <a:spLocks noChangeArrowheads="1"/>
          </p:cNvSpPr>
          <p:nvPr/>
        </p:nvSpPr>
        <p:spPr bwMode="auto">
          <a:xfrm>
            <a:off x="7559675" y="1376363"/>
            <a:ext cx="3238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975880" name="Line 8"/>
          <p:cNvSpPr>
            <a:spLocks noChangeShapeType="1"/>
          </p:cNvSpPr>
          <p:nvPr/>
        </p:nvSpPr>
        <p:spPr bwMode="auto">
          <a:xfrm flipH="1">
            <a:off x="7667625" y="1736725"/>
            <a:ext cx="25241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975881" name="Text Box 9"/>
          <p:cNvSpPr txBox="1">
            <a:spLocks noChangeArrowheads="1"/>
          </p:cNvSpPr>
          <p:nvPr/>
        </p:nvSpPr>
        <p:spPr bwMode="auto">
          <a:xfrm>
            <a:off x="7848600" y="1555750"/>
            <a:ext cx="3238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FF0000"/>
                </a:solidFill>
              </a:rPr>
              <a:t>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Termination Networks</a:t>
            </a:r>
          </a:p>
        </p:txBody>
      </p:sp>
      <p:sp>
        <p:nvSpPr>
          <p:cNvPr id="977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24862" cy="5149850"/>
          </a:xfrm>
          <a:noFill/>
          <a:ln/>
        </p:spPr>
        <p:txBody>
          <a:bodyPr wrap="none"/>
          <a:lstStyle/>
          <a:p>
            <a:r>
              <a:rPr lang="en-US" sz="16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 Termination</a:t>
            </a:r>
            <a:br>
              <a:rPr lang="en-US" sz="16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- This network allows us to select our resistor values in terms of Z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ODD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&amp; Z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EVEN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, which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 are directly calculated from the electrical parameters of the transmission lines (C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11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, C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12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, L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11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, L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12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)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	</a:t>
            </a:r>
          </a:p>
        </p:txBody>
      </p:sp>
      <p:graphicFrame>
        <p:nvGraphicFramePr>
          <p:cNvPr id="977925" name="Object 5"/>
          <p:cNvGraphicFramePr>
            <a:graphicFrameLocks noChangeAspect="1"/>
          </p:cNvGraphicFramePr>
          <p:nvPr/>
        </p:nvGraphicFramePr>
        <p:xfrm>
          <a:off x="2149475" y="4797425"/>
          <a:ext cx="1685925" cy="584200"/>
        </p:xfrm>
        <a:graphic>
          <a:graphicData uri="http://schemas.openxmlformats.org/presentationml/2006/ole">
            <p:oleObj spid="_x0000_s623618" name="Equation" r:id="rId4" imgW="1244520" imgH="431640" progId="Equation.3">
              <p:embed/>
            </p:oleObj>
          </a:graphicData>
        </a:graphic>
      </p:graphicFrame>
      <p:graphicFrame>
        <p:nvGraphicFramePr>
          <p:cNvPr id="977930" name="Object 10"/>
          <p:cNvGraphicFramePr>
            <a:graphicFrameLocks noChangeAspect="1"/>
          </p:cNvGraphicFramePr>
          <p:nvPr/>
        </p:nvGraphicFramePr>
        <p:xfrm>
          <a:off x="5724525" y="4976813"/>
          <a:ext cx="927100" cy="307975"/>
        </p:xfrm>
        <a:graphic>
          <a:graphicData uri="http://schemas.openxmlformats.org/presentationml/2006/ole">
            <p:oleObj spid="_x0000_s623619" name="Equation" r:id="rId5" imgW="685800" imgH="228600" progId="Equation.3">
              <p:embed/>
            </p:oleObj>
          </a:graphicData>
        </a:graphic>
      </p:graphicFrame>
      <p:pic>
        <p:nvPicPr>
          <p:cNvPr id="977931" name="Picture 11" descr="Diff_Term_P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47925" y="2528888"/>
            <a:ext cx="4403725" cy="1365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Differential Signaling</a:t>
            </a:r>
          </a:p>
        </p:txBody>
      </p:sp>
      <p:sp>
        <p:nvSpPr>
          <p:cNvPr id="88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24862" cy="5149850"/>
          </a:xfrm>
          <a:noFill/>
          <a:ln/>
        </p:spPr>
        <p:txBody>
          <a:bodyPr wrap="none"/>
          <a:lstStyle/>
          <a:p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Advantages</a:t>
            </a:r>
            <a:br>
              <a:rPr lang="en-US" sz="160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2) Higher Receiver Gain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- since the receiver is a differential amplifier, the resultant signal is actually twice the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	  magnitude of any of the two input signals by themselves.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- this "voltage doubling" allows more margin in the link (i.e., a smaller signal can be transmitted )</a:t>
            </a:r>
          </a:p>
        </p:txBody>
      </p:sp>
      <p:pic>
        <p:nvPicPr>
          <p:cNvPr id="888839" name="Picture 7" descr="Diff_Signal_Def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8425" y="3357563"/>
            <a:ext cx="6199188" cy="206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Termination Networks</a:t>
            </a:r>
          </a:p>
        </p:txBody>
      </p:sp>
      <p:sp>
        <p:nvSpPr>
          <p:cNvPr id="98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24862" cy="5149850"/>
          </a:xfrm>
          <a:noFill/>
          <a:ln/>
        </p:spPr>
        <p:txBody>
          <a:bodyPr wrap="none"/>
          <a:lstStyle/>
          <a:p>
            <a:r>
              <a:rPr lang="en-US" sz="16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T Termination</a:t>
            </a:r>
            <a:br>
              <a:rPr lang="en-US" sz="16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We can also use a 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T Network consisting of 3 resistors in order to terminate both modes.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- Let's start with the </a:t>
            </a:r>
            <a:r>
              <a:rPr lang="en-US" b="0" u="sng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ODD Mode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: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	- V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DIFF 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will cause an equal &amp; opposite current to flow through the R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2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resistor.  These currents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	  will cancel each other out, creating a "virtual ground" between the R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1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resistors.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	- this means that V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DIFF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observes the two R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1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resistors in series with each other.  This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	  sets the value for R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1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.</a:t>
            </a:r>
          </a:p>
        </p:txBody>
      </p:sp>
      <p:pic>
        <p:nvPicPr>
          <p:cNvPr id="982022" name="Picture 6" descr="Diff_Term_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975" y="2024063"/>
            <a:ext cx="4373563" cy="1308100"/>
          </a:xfrm>
          <a:prstGeom prst="rect">
            <a:avLst/>
          </a:prstGeom>
          <a:noFill/>
        </p:spPr>
      </p:pic>
      <p:graphicFrame>
        <p:nvGraphicFramePr>
          <p:cNvPr id="982027" name="Object 11"/>
          <p:cNvGraphicFramePr>
            <a:graphicFrameLocks noChangeAspect="1"/>
          </p:cNvGraphicFramePr>
          <p:nvPr/>
        </p:nvGraphicFramePr>
        <p:xfrm>
          <a:off x="3492500" y="5157788"/>
          <a:ext cx="1979613" cy="963612"/>
        </p:xfrm>
        <a:graphic>
          <a:graphicData uri="http://schemas.openxmlformats.org/presentationml/2006/ole">
            <p:oleObj spid="_x0000_s624642" name="Equation" r:id="rId5" imgW="1409400" imgH="685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Termination Networks</a:t>
            </a:r>
          </a:p>
        </p:txBody>
      </p:sp>
      <p:sp>
        <p:nvSpPr>
          <p:cNvPr id="984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24862" cy="5149850"/>
          </a:xfrm>
          <a:noFill/>
          <a:ln/>
        </p:spPr>
        <p:txBody>
          <a:bodyPr wrap="none"/>
          <a:lstStyle/>
          <a:p>
            <a:r>
              <a:rPr lang="en-US" sz="16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T Termination</a:t>
            </a:r>
            <a:br>
              <a:rPr lang="en-US" sz="16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- Now we move to the </a:t>
            </a:r>
            <a:r>
              <a:rPr lang="en-US" b="0" u="sng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EVEN Mode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: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	- V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COMM 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puts a common voltage across the R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1 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&amp; R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2 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network.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	- The equivalent resistance of this network from V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COMM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to GND is: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	- We can use our selection for R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1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in order to solve for R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2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which will yield a termination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	  value for the EVEN Mode.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	</a:t>
            </a:r>
          </a:p>
        </p:txBody>
      </p:sp>
      <p:graphicFrame>
        <p:nvGraphicFramePr>
          <p:cNvPr id="984074" name="Object 10"/>
          <p:cNvGraphicFramePr>
            <a:graphicFrameLocks noChangeAspect="1"/>
          </p:cNvGraphicFramePr>
          <p:nvPr/>
        </p:nvGraphicFramePr>
        <p:xfrm>
          <a:off x="3059113" y="3284538"/>
          <a:ext cx="1873250" cy="309562"/>
        </p:xfrm>
        <a:graphic>
          <a:graphicData uri="http://schemas.openxmlformats.org/presentationml/2006/ole">
            <p:oleObj spid="_x0000_s625666" name="Equation" r:id="rId4" imgW="1384200" imgH="228600" progId="Equation.3">
              <p:embed/>
            </p:oleObj>
          </a:graphicData>
        </a:graphic>
      </p:graphicFrame>
      <p:pic>
        <p:nvPicPr>
          <p:cNvPr id="984075" name="Picture 11" descr="Diff_Term_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4775" y="1016000"/>
            <a:ext cx="3328988" cy="995363"/>
          </a:xfrm>
          <a:prstGeom prst="rect">
            <a:avLst/>
          </a:prstGeom>
          <a:noFill/>
        </p:spPr>
      </p:pic>
      <p:graphicFrame>
        <p:nvGraphicFramePr>
          <p:cNvPr id="984076" name="Object 12"/>
          <p:cNvGraphicFramePr>
            <a:graphicFrameLocks noChangeAspect="1"/>
          </p:cNvGraphicFramePr>
          <p:nvPr/>
        </p:nvGraphicFramePr>
        <p:xfrm>
          <a:off x="2879725" y="4437063"/>
          <a:ext cx="3816350" cy="1635125"/>
        </p:xfrm>
        <a:graphic>
          <a:graphicData uri="http://schemas.openxmlformats.org/presentationml/2006/ole">
            <p:oleObj spid="_x0000_s625667" name="Equation" r:id="rId6" imgW="2819160" imgH="12063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Termination Networks</a:t>
            </a:r>
          </a:p>
        </p:txBody>
      </p:sp>
      <p:sp>
        <p:nvSpPr>
          <p:cNvPr id="98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24862" cy="5149850"/>
          </a:xfrm>
          <a:noFill/>
          <a:ln/>
        </p:spPr>
        <p:txBody>
          <a:bodyPr wrap="none"/>
          <a:lstStyle/>
          <a:p>
            <a:r>
              <a:rPr lang="en-US" sz="16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T Termination</a:t>
            </a:r>
            <a:br>
              <a:rPr lang="en-US" sz="16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- This network allows us to select our resistor values in terms of Z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ODD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&amp; Z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EVEN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, which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 are directly calculated from the electrical parameters of the transmission lines (C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11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, C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12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, L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11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, L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12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)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	</a:t>
            </a:r>
          </a:p>
        </p:txBody>
      </p:sp>
      <p:pic>
        <p:nvPicPr>
          <p:cNvPr id="986119" name="Picture 7" descr="Diff_Term_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6238" y="2708275"/>
            <a:ext cx="3328987" cy="995363"/>
          </a:xfrm>
          <a:prstGeom prst="rect">
            <a:avLst/>
          </a:prstGeom>
          <a:noFill/>
        </p:spPr>
      </p:pic>
      <p:graphicFrame>
        <p:nvGraphicFramePr>
          <p:cNvPr id="986120" name="Object 8"/>
          <p:cNvGraphicFramePr>
            <a:graphicFrameLocks noChangeAspect="1"/>
          </p:cNvGraphicFramePr>
          <p:nvPr/>
        </p:nvGraphicFramePr>
        <p:xfrm>
          <a:off x="5256213" y="4689475"/>
          <a:ext cx="1908175" cy="533400"/>
        </p:xfrm>
        <a:graphic>
          <a:graphicData uri="http://schemas.openxmlformats.org/presentationml/2006/ole">
            <p:oleObj spid="_x0000_s626690" name="Equation" r:id="rId5" imgW="1409400" imgH="393480" progId="Equation.3">
              <p:embed/>
            </p:oleObj>
          </a:graphicData>
        </a:graphic>
      </p:graphicFrame>
      <p:graphicFrame>
        <p:nvGraphicFramePr>
          <p:cNvPr id="986121" name="Object 9"/>
          <p:cNvGraphicFramePr>
            <a:graphicFrameLocks noChangeAspect="1"/>
          </p:cNvGraphicFramePr>
          <p:nvPr/>
        </p:nvGraphicFramePr>
        <p:xfrm>
          <a:off x="2303463" y="4797425"/>
          <a:ext cx="892175" cy="320675"/>
        </p:xfrm>
        <a:graphic>
          <a:graphicData uri="http://schemas.openxmlformats.org/presentationml/2006/ole">
            <p:oleObj spid="_x0000_s626691" name="Equation" r:id="rId6" imgW="63468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Differential Signaling</a:t>
            </a:r>
          </a:p>
        </p:txBody>
      </p:sp>
      <p:sp>
        <p:nvSpPr>
          <p:cNvPr id="890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24862" cy="5149850"/>
          </a:xfrm>
          <a:noFill/>
          <a:ln/>
        </p:spPr>
        <p:txBody>
          <a:bodyPr wrap="none"/>
          <a:lstStyle/>
          <a:p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Advantages</a:t>
            </a:r>
            <a:br>
              <a:rPr lang="en-US" sz="160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3)  Less SSN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- since the two signals are inherently switching in opposite directions, they provide their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  own return current and lower the maximum possible Ground Bounce on the IC.</a:t>
            </a:r>
          </a:p>
          <a:p>
            <a:pPr>
              <a:buFontTx/>
              <a:buNone/>
            </a:pP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4)  Good for Low Cost Cables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- two inexpensive wires can be wound around each other to form a "Twisted Pair" cable.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- this type of cable has been proven to provide robust signaling when driven differentially. </a:t>
            </a:r>
          </a:p>
        </p:txBody>
      </p:sp>
      <p:pic>
        <p:nvPicPr>
          <p:cNvPr id="890885" name="Picture 5" descr="Diff_Signal_SS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1163" y="2997200"/>
            <a:ext cx="2346325" cy="1079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Differential Signaling</a:t>
            </a:r>
          </a:p>
        </p:txBody>
      </p:sp>
      <p:sp>
        <p:nvSpPr>
          <p:cNvPr id="892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24862" cy="5149850"/>
          </a:xfrm>
          <a:noFill/>
          <a:ln/>
        </p:spPr>
        <p:txBody>
          <a:bodyPr wrap="none"/>
          <a:lstStyle/>
          <a:p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Disadvantages </a:t>
            </a:r>
            <a:br>
              <a:rPr lang="en-US" sz="160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1) # of Pins &amp; Traces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- It takes twice as many lines to send one logic signal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Differential Signaling is commonly used on high speed nets such as Clocks.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Voltage Definitions</a:t>
            </a:r>
          </a:p>
        </p:txBody>
      </p:sp>
      <p:sp>
        <p:nvSpPr>
          <p:cNvPr id="894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24862" cy="5149850"/>
          </a:xfrm>
          <a:noFill/>
          <a:ln/>
        </p:spPr>
        <p:txBody>
          <a:bodyPr wrap="none"/>
          <a:lstStyle/>
          <a:p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Differential &amp; Common Signals</a:t>
            </a:r>
            <a:br>
              <a:rPr lang="en-US" sz="160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For the two lines used in differential signaling, we define the following voltages: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V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1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= the voltage on Trace 1 with respect to ground (P)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V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= the voltage on Trace 2 with respect to ground (N)</a:t>
            </a:r>
          </a:p>
          <a:p>
            <a:pPr>
              <a:buFontTx/>
              <a:buNone/>
            </a:pPr>
            <a:endParaRPr lang="en-US" b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FontTx/>
              <a:buNone/>
            </a:pPr>
            <a:endParaRPr lang="en-US" b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- The differential voltage is the difference between the two traces when driven differentially:</a:t>
            </a:r>
          </a:p>
          <a:p>
            <a:pPr>
              <a:buFontTx/>
              <a:buNone/>
            </a:pP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V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DIFF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= the voltage on Trace 1 with respect to Trace 2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endParaRPr lang="en-US" b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894985" name="Picture 9" descr="Diff_Voltage_Def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4076700"/>
            <a:ext cx="3660775" cy="1508125"/>
          </a:xfrm>
          <a:prstGeom prst="rect">
            <a:avLst/>
          </a:prstGeom>
          <a:noFill/>
        </p:spPr>
      </p:pic>
      <p:graphicFrame>
        <p:nvGraphicFramePr>
          <p:cNvPr id="894986" name="Object 10"/>
          <p:cNvGraphicFramePr>
            <a:graphicFrameLocks noChangeAspect="1"/>
          </p:cNvGraphicFramePr>
          <p:nvPr/>
        </p:nvGraphicFramePr>
        <p:xfrm>
          <a:off x="6227763" y="4473575"/>
          <a:ext cx="1584325" cy="384175"/>
        </p:xfrm>
        <a:graphic>
          <a:graphicData uri="http://schemas.openxmlformats.org/presentationml/2006/ole">
            <p:oleObj spid="_x0000_s605186" name="Equation" r:id="rId5" imgW="88884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Voltage Definitions</a:t>
            </a:r>
          </a:p>
        </p:txBody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24862" cy="5149850"/>
          </a:xfrm>
          <a:noFill/>
          <a:ln/>
        </p:spPr>
        <p:txBody>
          <a:bodyPr wrap="none"/>
          <a:lstStyle/>
          <a:p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Differential &amp; Common Signals</a:t>
            </a:r>
            <a:br>
              <a:rPr lang="en-US" sz="160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The common voltage is the voltage that is present on both Trace 1 and Trace 2.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 (i.e., "common" to both traces)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This can also be thought of as the "DC Offset"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Notice that when defining this voltage, Trace 1 and Trace 2 are at the same potential.  This in effect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connects 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the two traces for the purpose of defining the common voltage.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This is defined as the voltage on both Trace1 &amp; Trace 2 to ground.</a:t>
            </a:r>
          </a:p>
          <a:p>
            <a:pPr>
              <a:buFontTx/>
              <a:buNone/>
            </a:pP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V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COMM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= the voltage on both Trace1 &amp; Trace 2 to ground.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endParaRPr lang="en-US" b="0">
              <a:solidFill>
                <a:srgbClr val="000000"/>
              </a:solidFill>
              <a:cs typeface="Times New Roman" pitchFamily="18" charset="0"/>
            </a:endParaRPr>
          </a:p>
        </p:txBody>
      </p:sp>
      <p:graphicFrame>
        <p:nvGraphicFramePr>
          <p:cNvPr id="901125" name="Object 5"/>
          <p:cNvGraphicFramePr>
            <a:graphicFrameLocks noChangeAspect="1"/>
          </p:cNvGraphicFramePr>
          <p:nvPr/>
        </p:nvGraphicFramePr>
        <p:xfrm>
          <a:off x="5832475" y="4689475"/>
          <a:ext cx="2195513" cy="700088"/>
        </p:xfrm>
        <a:graphic>
          <a:graphicData uri="http://schemas.openxmlformats.org/presentationml/2006/ole">
            <p:oleObj spid="_x0000_s606210" name="Equation" r:id="rId4" imgW="1231560" imgH="393480" progId="Equation.3">
              <p:embed/>
            </p:oleObj>
          </a:graphicData>
        </a:graphic>
      </p:graphicFrame>
      <p:pic>
        <p:nvPicPr>
          <p:cNvPr id="901126" name="Picture 6" descr="Diff_Voltage_Def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68425" y="4508500"/>
            <a:ext cx="3660775" cy="1212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Voltage Definitions</a:t>
            </a:r>
          </a:p>
        </p:txBody>
      </p:sp>
      <p:sp>
        <p:nvSpPr>
          <p:cNvPr id="903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24862" cy="5149850"/>
          </a:xfrm>
          <a:noFill/>
          <a:ln/>
        </p:spPr>
        <p:txBody>
          <a:bodyPr wrap="none"/>
          <a:lstStyle/>
          <a:p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Differential &amp; Common Signals</a:t>
            </a:r>
            <a:br>
              <a:rPr lang="en-US" sz="160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We can define the voltages on Trace 1 and Trace 2 formally as:</a:t>
            </a:r>
          </a:p>
        </p:txBody>
      </p:sp>
      <p:graphicFrame>
        <p:nvGraphicFramePr>
          <p:cNvPr id="903172" name="Object 4"/>
          <p:cNvGraphicFramePr>
            <a:graphicFrameLocks noChangeAspect="1"/>
          </p:cNvGraphicFramePr>
          <p:nvPr/>
        </p:nvGraphicFramePr>
        <p:xfrm>
          <a:off x="3024188" y="1989138"/>
          <a:ext cx="2352675" cy="1444625"/>
        </p:xfrm>
        <a:graphic>
          <a:graphicData uri="http://schemas.openxmlformats.org/presentationml/2006/ole">
            <p:oleObj spid="_x0000_s607234" name="Equation" r:id="rId4" imgW="1320480" imgH="812520" progId="Equation.3">
              <p:embed/>
            </p:oleObj>
          </a:graphicData>
        </a:graphic>
      </p:graphicFrame>
      <p:pic>
        <p:nvPicPr>
          <p:cNvPr id="903174" name="Picture 6" descr="Diff_Signal_Def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3238" y="3824288"/>
            <a:ext cx="6199187" cy="2066925"/>
          </a:xfrm>
          <a:prstGeom prst="rect">
            <a:avLst/>
          </a:prstGeom>
          <a:noFill/>
        </p:spPr>
      </p:pic>
      <p:graphicFrame>
        <p:nvGraphicFramePr>
          <p:cNvPr id="903175" name="Object 7"/>
          <p:cNvGraphicFramePr>
            <a:graphicFrameLocks noChangeAspect="1"/>
          </p:cNvGraphicFramePr>
          <p:nvPr/>
        </p:nvGraphicFramePr>
        <p:xfrm>
          <a:off x="7272338" y="4545013"/>
          <a:ext cx="1493837" cy="812800"/>
        </p:xfrm>
        <a:graphic>
          <a:graphicData uri="http://schemas.openxmlformats.org/presentationml/2006/ole">
            <p:oleObj spid="_x0000_s607235" name="Equation" r:id="rId6" imgW="83808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SU_Lecture_EE261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MSU_Lecture_EE261</Template>
  <TotalTime>13252</TotalTime>
  <Words>241</Words>
  <Application>Microsoft Office PowerPoint</Application>
  <PresentationFormat>On-screen Show (4:3)</PresentationFormat>
  <Paragraphs>153</Paragraphs>
  <Slides>42</Slides>
  <Notes>41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MSU_Lecture_EE261</vt:lpstr>
      <vt:lpstr>Equation</vt:lpstr>
      <vt:lpstr>EELE 461/561 – Digital System Design</vt:lpstr>
      <vt:lpstr>Differential Signaling</vt:lpstr>
      <vt:lpstr>Differential Signaling</vt:lpstr>
      <vt:lpstr>Differential Signaling</vt:lpstr>
      <vt:lpstr>Differential Signaling</vt:lpstr>
      <vt:lpstr>Differential Signaling</vt:lpstr>
      <vt:lpstr>Voltage Definitions</vt:lpstr>
      <vt:lpstr>Voltage Definitions</vt:lpstr>
      <vt:lpstr>Voltage Definitions</vt:lpstr>
      <vt:lpstr>Differential Pair Structures</vt:lpstr>
      <vt:lpstr>Differential Pair Structures</vt:lpstr>
      <vt:lpstr>Impedance Definitions</vt:lpstr>
      <vt:lpstr>Impedance Definitions</vt:lpstr>
      <vt:lpstr>Impedance Definitions</vt:lpstr>
      <vt:lpstr>Impedance Definitions</vt:lpstr>
      <vt:lpstr>Impedance Definitions</vt:lpstr>
      <vt:lpstr>Uncoupled Lines</vt:lpstr>
      <vt:lpstr>Coupled Lines</vt:lpstr>
      <vt:lpstr>Coupled Lines</vt:lpstr>
      <vt:lpstr>Modes</vt:lpstr>
      <vt:lpstr>Modes</vt:lpstr>
      <vt:lpstr>Modes</vt:lpstr>
      <vt:lpstr>ZODD</vt:lpstr>
      <vt:lpstr>ZODD</vt:lpstr>
      <vt:lpstr>ZODD</vt:lpstr>
      <vt:lpstr>ZODD</vt:lpstr>
      <vt:lpstr>ZEVEN</vt:lpstr>
      <vt:lpstr>ZEVEN</vt:lpstr>
      <vt:lpstr>ZEVEN</vt:lpstr>
      <vt:lpstr>ZEVEN</vt:lpstr>
      <vt:lpstr>Differential Terminations</vt:lpstr>
      <vt:lpstr>Differential Terminations</vt:lpstr>
      <vt:lpstr>ODD Mode Terminations</vt:lpstr>
      <vt:lpstr>ODD Mode Terminations</vt:lpstr>
      <vt:lpstr>EVEN Mode Terminations</vt:lpstr>
      <vt:lpstr>Termination Networks</vt:lpstr>
      <vt:lpstr>Termination Networks</vt:lpstr>
      <vt:lpstr>Termination Networks</vt:lpstr>
      <vt:lpstr>Termination Networks</vt:lpstr>
      <vt:lpstr>Termination Networks</vt:lpstr>
      <vt:lpstr>Termination Networks</vt:lpstr>
      <vt:lpstr>Termination Networks</vt:lpstr>
    </vt:vector>
  </TitlesOfParts>
  <Company>Montana State University - ECE Dept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EE261 Lecture Notes (electronic)</dc:title>
  <dc:creator>Prof. Brock J. LaMeres</dc:creator>
  <cp:lastModifiedBy>Brock J. LaMeres</cp:lastModifiedBy>
  <cp:revision>600</cp:revision>
  <dcterms:created xsi:type="dcterms:W3CDTF">2003-07-30T21:17:08Z</dcterms:created>
  <dcterms:modified xsi:type="dcterms:W3CDTF">2012-01-09T22:54:03Z</dcterms:modified>
</cp:coreProperties>
</file>