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50"/>
  </p:notesMasterIdLst>
  <p:handoutMasterIdLst>
    <p:handoutMasterId r:id="rId51"/>
  </p:handout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305" r:id="rId48"/>
    <p:sldId id="306" r:id="rId49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0000"/>
    <a:srgbClr val="CCFFCC"/>
    <a:srgbClr val="0066FF"/>
    <a:srgbClr val="3366FF"/>
    <a:srgbClr val="FFCC66"/>
    <a:srgbClr val="FF9900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37" autoAdjust="0"/>
    <p:restoredTop sz="94660" autoAdjust="0"/>
  </p:normalViewPr>
  <p:slideViewPr>
    <p:cSldViewPr>
      <p:cViewPr>
        <p:scale>
          <a:sx n="75" d="100"/>
          <a:sy n="75" d="100"/>
        </p:scale>
        <p:origin x="-1116" y="-78"/>
      </p:cViewPr>
      <p:guideLst>
        <p:guide orient="horz" pos="2160"/>
        <p:guide pos="2880"/>
      </p:guideLst>
    </p:cSldViewPr>
  </p:slideViewPr>
  <p:outlineViewPr>
    <p:cViewPr>
      <p:scale>
        <a:sx n="20" d="100"/>
        <a:sy n="20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  <p:sld r:id="rId28" collapse="1"/>
      <p:sld r:id="rId29" collapse="1"/>
      <p:sld r:id="rId30" collapse="1"/>
      <p:sld r:id="rId31" collapse="1"/>
      <p:sld r:id="rId32" collapse="1"/>
      <p:sld r:id="rId33" collapse="1"/>
      <p:sld r:id="rId34" collapse="1"/>
      <p:sld r:id="rId35" collapse="1"/>
      <p:sld r:id="rId36" collapse="1"/>
      <p:sld r:id="rId37" collapse="1"/>
      <p:sld r:id="rId38" collapse="1"/>
      <p:sld r:id="rId39" collapse="1"/>
      <p:sld r:id="rId40" collapse="1"/>
      <p:sld r:id="rId41" collapse="1"/>
      <p:sld r:id="rId42" collapse="1"/>
      <p:sld r:id="rId43" collapse="1"/>
      <p:sld r:id="rId44" collapse="1"/>
      <p:sld r:id="rId45" collapse="1"/>
      <p:sld r:id="rId46" collapse="1"/>
      <p:sld r:id="rId47" collapse="1"/>
      <p:sld r:id="rId48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13" Type="http://schemas.openxmlformats.org/officeDocument/2006/relationships/slide" Target="slides/slide13.xml"/><Relationship Id="rId18" Type="http://schemas.openxmlformats.org/officeDocument/2006/relationships/slide" Target="slides/slide18.xml"/><Relationship Id="rId26" Type="http://schemas.openxmlformats.org/officeDocument/2006/relationships/slide" Target="slides/slide26.xml"/><Relationship Id="rId39" Type="http://schemas.openxmlformats.org/officeDocument/2006/relationships/slide" Target="slides/slide39.xml"/><Relationship Id="rId3" Type="http://schemas.openxmlformats.org/officeDocument/2006/relationships/slide" Target="slides/slide3.xml"/><Relationship Id="rId21" Type="http://schemas.openxmlformats.org/officeDocument/2006/relationships/slide" Target="slides/slide21.xml"/><Relationship Id="rId34" Type="http://schemas.openxmlformats.org/officeDocument/2006/relationships/slide" Target="slides/slide34.xml"/><Relationship Id="rId42" Type="http://schemas.openxmlformats.org/officeDocument/2006/relationships/slide" Target="slides/slide42.xml"/><Relationship Id="rId47" Type="http://schemas.openxmlformats.org/officeDocument/2006/relationships/slide" Target="slides/slide47.xml"/><Relationship Id="rId7" Type="http://schemas.openxmlformats.org/officeDocument/2006/relationships/slide" Target="slides/slide7.xml"/><Relationship Id="rId12" Type="http://schemas.openxmlformats.org/officeDocument/2006/relationships/slide" Target="slides/slide12.xml"/><Relationship Id="rId17" Type="http://schemas.openxmlformats.org/officeDocument/2006/relationships/slide" Target="slides/slide17.xml"/><Relationship Id="rId25" Type="http://schemas.openxmlformats.org/officeDocument/2006/relationships/slide" Target="slides/slide25.xml"/><Relationship Id="rId33" Type="http://schemas.openxmlformats.org/officeDocument/2006/relationships/slide" Target="slides/slide33.xml"/><Relationship Id="rId38" Type="http://schemas.openxmlformats.org/officeDocument/2006/relationships/slide" Target="slides/slide38.xml"/><Relationship Id="rId46" Type="http://schemas.openxmlformats.org/officeDocument/2006/relationships/slide" Target="slides/slide46.xml"/><Relationship Id="rId2" Type="http://schemas.openxmlformats.org/officeDocument/2006/relationships/slide" Target="slides/slide2.xml"/><Relationship Id="rId16" Type="http://schemas.openxmlformats.org/officeDocument/2006/relationships/slide" Target="slides/slide16.xml"/><Relationship Id="rId20" Type="http://schemas.openxmlformats.org/officeDocument/2006/relationships/slide" Target="slides/slide20.xml"/><Relationship Id="rId29" Type="http://schemas.openxmlformats.org/officeDocument/2006/relationships/slide" Target="slides/slide29.xml"/><Relationship Id="rId41" Type="http://schemas.openxmlformats.org/officeDocument/2006/relationships/slide" Target="slides/slide41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24" Type="http://schemas.openxmlformats.org/officeDocument/2006/relationships/slide" Target="slides/slide24.xml"/><Relationship Id="rId32" Type="http://schemas.openxmlformats.org/officeDocument/2006/relationships/slide" Target="slides/slide32.xml"/><Relationship Id="rId37" Type="http://schemas.openxmlformats.org/officeDocument/2006/relationships/slide" Target="slides/slide37.xml"/><Relationship Id="rId40" Type="http://schemas.openxmlformats.org/officeDocument/2006/relationships/slide" Target="slides/slide40.xml"/><Relationship Id="rId45" Type="http://schemas.openxmlformats.org/officeDocument/2006/relationships/slide" Target="slides/slide45.xml"/><Relationship Id="rId5" Type="http://schemas.openxmlformats.org/officeDocument/2006/relationships/slide" Target="slides/slide5.xml"/><Relationship Id="rId15" Type="http://schemas.openxmlformats.org/officeDocument/2006/relationships/slide" Target="slides/slide15.xml"/><Relationship Id="rId23" Type="http://schemas.openxmlformats.org/officeDocument/2006/relationships/slide" Target="slides/slide23.xml"/><Relationship Id="rId28" Type="http://schemas.openxmlformats.org/officeDocument/2006/relationships/slide" Target="slides/slide28.xml"/><Relationship Id="rId36" Type="http://schemas.openxmlformats.org/officeDocument/2006/relationships/slide" Target="slides/slide36.xml"/><Relationship Id="rId10" Type="http://schemas.openxmlformats.org/officeDocument/2006/relationships/slide" Target="slides/slide10.xml"/><Relationship Id="rId19" Type="http://schemas.openxmlformats.org/officeDocument/2006/relationships/slide" Target="slides/slide19.xml"/><Relationship Id="rId31" Type="http://schemas.openxmlformats.org/officeDocument/2006/relationships/slide" Target="slides/slide31.xml"/><Relationship Id="rId44" Type="http://schemas.openxmlformats.org/officeDocument/2006/relationships/slide" Target="slides/slide44.xml"/><Relationship Id="rId4" Type="http://schemas.openxmlformats.org/officeDocument/2006/relationships/slide" Target="slides/slide4.xml"/><Relationship Id="rId9" Type="http://schemas.openxmlformats.org/officeDocument/2006/relationships/slide" Target="slides/slide9.xml"/><Relationship Id="rId14" Type="http://schemas.openxmlformats.org/officeDocument/2006/relationships/slide" Target="slides/slide14.xml"/><Relationship Id="rId22" Type="http://schemas.openxmlformats.org/officeDocument/2006/relationships/slide" Target="slides/slide22.xml"/><Relationship Id="rId27" Type="http://schemas.openxmlformats.org/officeDocument/2006/relationships/slide" Target="slides/slide27.xml"/><Relationship Id="rId30" Type="http://schemas.openxmlformats.org/officeDocument/2006/relationships/slide" Target="slides/slide30.xml"/><Relationship Id="rId35" Type="http://schemas.openxmlformats.org/officeDocument/2006/relationships/slide" Target="slides/slide35.xml"/><Relationship Id="rId43" Type="http://schemas.openxmlformats.org/officeDocument/2006/relationships/slide" Target="slides/slide43.xml"/><Relationship Id="rId48" Type="http://schemas.openxmlformats.org/officeDocument/2006/relationships/slide" Target="slides/slide4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24.wmf"/><Relationship Id="rId1" Type="http://schemas.openxmlformats.org/officeDocument/2006/relationships/image" Target="../media/image18.wmf"/><Relationship Id="rId4" Type="http://schemas.openxmlformats.org/officeDocument/2006/relationships/image" Target="../media/image25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5.wmf"/><Relationship Id="rId1" Type="http://schemas.openxmlformats.org/officeDocument/2006/relationships/image" Target="../media/image28.wmf"/><Relationship Id="rId4" Type="http://schemas.openxmlformats.org/officeDocument/2006/relationships/image" Target="../media/image30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3.wmf"/></Relationships>
</file>

<file path=ppt/drawings/_rels/vmlDrawing25.vml.rels><?xml version="1.0" encoding="UTF-8" standalone="yes"?>
<Relationships xmlns="http://schemas.openxmlformats.org/package/2006/relationships"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0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Relationship Id="rId5" Type="http://schemas.openxmlformats.org/officeDocument/2006/relationships/image" Target="../media/image65.wmf"/><Relationship Id="rId4" Type="http://schemas.openxmlformats.org/officeDocument/2006/relationships/image" Target="../media/image64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62.wmf"/><Relationship Id="rId1" Type="http://schemas.openxmlformats.org/officeDocument/2006/relationships/image" Target="../media/image66.wmf"/><Relationship Id="rId5" Type="http://schemas.openxmlformats.org/officeDocument/2006/relationships/image" Target="../media/image65.wmf"/><Relationship Id="rId4" Type="http://schemas.openxmlformats.org/officeDocument/2006/relationships/image" Target="../media/image6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0.vml.rels><?xml version="1.0" encoding="UTF-8" standalone="yes"?>
<Relationships xmlns="http://schemas.openxmlformats.org/package/2006/relationships"><Relationship Id="rId2" Type="http://schemas.openxmlformats.org/officeDocument/2006/relationships/image" Target="../media/image68.wmf"/><Relationship Id="rId1" Type="http://schemas.openxmlformats.org/officeDocument/2006/relationships/image" Target="../media/image67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1.wmf"/><Relationship Id="rId2" Type="http://schemas.openxmlformats.org/officeDocument/2006/relationships/image" Target="../media/image70.wmf"/><Relationship Id="rId1" Type="http://schemas.openxmlformats.org/officeDocument/2006/relationships/image" Target="../media/image69.wmf"/><Relationship Id="rId4" Type="http://schemas.openxmlformats.org/officeDocument/2006/relationships/image" Target="../media/image72.wmf"/></Relationships>
</file>

<file path=ppt/drawings/_rels/vmlDrawing3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5.wmf"/><Relationship Id="rId1" Type="http://schemas.openxmlformats.org/officeDocument/2006/relationships/image" Target="../media/image74.w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6.wmf"/></Relationships>
</file>

<file path=ppt/drawings/_rels/vmlDrawing3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8.wmf"/><Relationship Id="rId2" Type="http://schemas.openxmlformats.org/officeDocument/2006/relationships/image" Target="../media/image48.wmf"/><Relationship Id="rId1" Type="http://schemas.openxmlformats.org/officeDocument/2006/relationships/image" Target="../media/image76.wmf"/><Relationship Id="rId4" Type="http://schemas.openxmlformats.org/officeDocument/2006/relationships/image" Target="../media/image79.w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1.wmf"/></Relationships>
</file>

<file path=ppt/drawings/_rels/vmlDrawing36.vml.rels><?xml version="1.0" encoding="UTF-8" standalone="yes"?>
<Relationships xmlns="http://schemas.openxmlformats.org/package/2006/relationships"><Relationship Id="rId3" Type="http://schemas.openxmlformats.org/officeDocument/2006/relationships/image" Target="../media/image84.wmf"/><Relationship Id="rId2" Type="http://schemas.openxmlformats.org/officeDocument/2006/relationships/image" Target="../media/image83.wmf"/><Relationship Id="rId1" Type="http://schemas.openxmlformats.org/officeDocument/2006/relationships/image" Target="../media/image82.wmf"/><Relationship Id="rId4" Type="http://schemas.openxmlformats.org/officeDocument/2006/relationships/image" Target="../media/image8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l" defTabSz="96678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l" defTabSz="96678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EF7978D-DF7D-4583-A6FD-AFFB52565A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l" defTabSz="966788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l" defTabSz="966788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200"/>
            </a:lvl1pPr>
          </a:lstStyle>
          <a:p>
            <a:pPr>
              <a:defRPr/>
            </a:pPr>
            <a:fld id="{4F973320-4197-42C2-A4C3-20DE78CFE0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B7B30C-AF38-4531-BA8A-1F599CCFB277}" type="slidenum">
              <a:rPr lang="en-US"/>
              <a:pPr/>
              <a:t>2</a:t>
            </a:fld>
            <a:endParaRPr lang="en-US"/>
          </a:p>
        </p:txBody>
      </p:sp>
      <p:sp>
        <p:nvSpPr>
          <p:cNvPr id="91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2278C9-FC28-4414-ABBA-F389BE99C45F}" type="slidenum">
              <a:rPr lang="en-US"/>
              <a:pPr/>
              <a:t>11</a:t>
            </a:fld>
            <a:endParaRPr lang="en-US"/>
          </a:p>
        </p:txBody>
      </p:sp>
      <p:sp>
        <p:nvSpPr>
          <p:cNvPr id="1081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1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E7C63E-7C3F-4D24-8E2A-6DC485A0150D}" type="slidenum">
              <a:rPr lang="en-US"/>
              <a:pPr/>
              <a:t>12</a:t>
            </a:fld>
            <a:endParaRPr lang="en-US"/>
          </a:p>
        </p:txBody>
      </p:sp>
      <p:sp>
        <p:nvSpPr>
          <p:cNvPr id="1083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3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3CEBFB-3A75-4B08-9946-631FF8AF706F}" type="slidenum">
              <a:rPr lang="en-US"/>
              <a:pPr/>
              <a:t>13</a:t>
            </a:fld>
            <a:endParaRPr lang="en-US"/>
          </a:p>
        </p:txBody>
      </p:sp>
      <p:sp>
        <p:nvSpPr>
          <p:cNvPr id="1087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7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20EA0B-23B7-46D3-99FC-9AD02590FCF9}" type="slidenum">
              <a:rPr lang="en-US"/>
              <a:pPr/>
              <a:t>14</a:t>
            </a:fld>
            <a:endParaRPr lang="en-US"/>
          </a:p>
        </p:txBody>
      </p:sp>
      <p:sp>
        <p:nvSpPr>
          <p:cNvPr id="1091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1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E8EA94-3D2F-49C7-9FC3-FFCDBC2A8CE1}" type="slidenum">
              <a:rPr lang="en-US"/>
              <a:pPr/>
              <a:t>15</a:t>
            </a:fld>
            <a:endParaRPr lang="en-US"/>
          </a:p>
        </p:txBody>
      </p:sp>
      <p:sp>
        <p:nvSpPr>
          <p:cNvPr id="1093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3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81AA7C-C7E5-4B9B-8C16-82048D82A007}" type="slidenum">
              <a:rPr lang="en-US"/>
              <a:pPr/>
              <a:t>16</a:t>
            </a:fld>
            <a:endParaRPr lang="en-US"/>
          </a:p>
        </p:txBody>
      </p:sp>
      <p:sp>
        <p:nvSpPr>
          <p:cNvPr id="1095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54113E-E1F9-4F6C-957C-655FD4DBB900}" type="slidenum">
              <a:rPr lang="en-US"/>
              <a:pPr/>
              <a:t>17</a:t>
            </a:fld>
            <a:endParaRPr lang="en-US"/>
          </a:p>
        </p:txBody>
      </p:sp>
      <p:sp>
        <p:nvSpPr>
          <p:cNvPr id="1097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7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C5939F-663D-4F7F-8237-9037FDD6C936}" type="slidenum">
              <a:rPr lang="en-US"/>
              <a:pPr/>
              <a:t>18</a:t>
            </a:fld>
            <a:endParaRPr lang="en-US"/>
          </a:p>
        </p:txBody>
      </p:sp>
      <p:sp>
        <p:nvSpPr>
          <p:cNvPr id="1099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9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BCDF90-D0B5-4506-A649-170238917EBC}" type="slidenum">
              <a:rPr lang="en-US"/>
              <a:pPr/>
              <a:t>19</a:t>
            </a:fld>
            <a:endParaRPr lang="en-US"/>
          </a:p>
        </p:txBody>
      </p:sp>
      <p:sp>
        <p:nvSpPr>
          <p:cNvPr id="1103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3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D4B011-1C86-4FF6-9EE1-722387DCDBB1}" type="slidenum">
              <a:rPr lang="en-US"/>
              <a:pPr/>
              <a:t>20</a:t>
            </a:fld>
            <a:endParaRPr lang="en-US"/>
          </a:p>
        </p:txBody>
      </p:sp>
      <p:sp>
        <p:nvSpPr>
          <p:cNvPr id="1031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1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B31820-F14E-491D-ACA7-451EF31407EC}" type="slidenum">
              <a:rPr lang="en-US"/>
              <a:pPr/>
              <a:t>3</a:t>
            </a:fld>
            <a:endParaRPr lang="en-US"/>
          </a:p>
        </p:txBody>
      </p:sp>
      <p:sp>
        <p:nvSpPr>
          <p:cNvPr id="998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8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1FB7DF-BC34-4B5D-A775-843C4297194F}" type="slidenum">
              <a:rPr lang="en-US"/>
              <a:pPr/>
              <a:t>21</a:t>
            </a:fld>
            <a:endParaRPr lang="en-US"/>
          </a:p>
        </p:txBody>
      </p:sp>
      <p:sp>
        <p:nvSpPr>
          <p:cNvPr id="1105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73445D-A38F-42E4-A169-82F0F71E9A9B}" type="slidenum">
              <a:rPr lang="en-US"/>
              <a:pPr/>
              <a:t>22</a:t>
            </a:fld>
            <a:endParaRPr lang="en-US"/>
          </a:p>
        </p:txBody>
      </p:sp>
      <p:sp>
        <p:nvSpPr>
          <p:cNvPr id="1107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7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BAD5AC-338B-4BFA-AC53-42391589CE0D}" type="slidenum">
              <a:rPr lang="en-US"/>
              <a:pPr/>
              <a:t>23</a:t>
            </a:fld>
            <a:endParaRPr lang="en-US"/>
          </a:p>
        </p:txBody>
      </p:sp>
      <p:sp>
        <p:nvSpPr>
          <p:cNvPr id="1119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9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EF1F77-B1DD-486C-B28F-726EF603CF41}" type="slidenum">
              <a:rPr lang="en-US"/>
              <a:pPr/>
              <a:t>24</a:t>
            </a:fld>
            <a:endParaRPr lang="en-US"/>
          </a:p>
        </p:txBody>
      </p:sp>
      <p:sp>
        <p:nvSpPr>
          <p:cNvPr id="1121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1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810A3D-2105-4349-9944-F5CDCBE15EEB}" type="slidenum">
              <a:rPr lang="en-US"/>
              <a:pPr/>
              <a:t>25</a:t>
            </a:fld>
            <a:endParaRPr lang="en-US"/>
          </a:p>
        </p:txBody>
      </p:sp>
      <p:sp>
        <p:nvSpPr>
          <p:cNvPr id="1123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3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5DE9C9-4E14-4309-96AA-60DE0AE11AEB}" type="slidenum">
              <a:rPr lang="en-US"/>
              <a:pPr/>
              <a:t>26</a:t>
            </a:fld>
            <a:endParaRPr lang="en-US"/>
          </a:p>
        </p:txBody>
      </p:sp>
      <p:sp>
        <p:nvSpPr>
          <p:cNvPr id="1125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5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6A4A52-6585-4DEB-860E-F5A97F1A27C6}" type="slidenum">
              <a:rPr lang="en-US"/>
              <a:pPr/>
              <a:t>27</a:t>
            </a:fld>
            <a:endParaRPr lang="en-US"/>
          </a:p>
        </p:txBody>
      </p:sp>
      <p:sp>
        <p:nvSpPr>
          <p:cNvPr id="1127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7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53ABB3-5839-4763-87BF-766166DAAECD}" type="slidenum">
              <a:rPr lang="en-US"/>
              <a:pPr/>
              <a:t>28</a:t>
            </a:fld>
            <a:endParaRPr lang="en-US"/>
          </a:p>
        </p:txBody>
      </p:sp>
      <p:sp>
        <p:nvSpPr>
          <p:cNvPr id="1129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9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9C17E7-3D4E-46B1-944B-C5557F68E6B9}" type="slidenum">
              <a:rPr lang="en-US"/>
              <a:pPr/>
              <a:t>29</a:t>
            </a:fld>
            <a:endParaRPr lang="en-US"/>
          </a:p>
        </p:txBody>
      </p:sp>
      <p:sp>
        <p:nvSpPr>
          <p:cNvPr id="1131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1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0F239B-20CC-4227-A428-407C7B30AFCE}" type="slidenum">
              <a:rPr lang="en-US"/>
              <a:pPr/>
              <a:t>30</a:t>
            </a:fld>
            <a:endParaRPr lang="en-US"/>
          </a:p>
        </p:txBody>
      </p:sp>
      <p:sp>
        <p:nvSpPr>
          <p:cNvPr id="1136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13355-6C47-44C9-95A4-E08259088888}" type="slidenum">
              <a:rPr lang="en-US"/>
              <a:pPr/>
              <a:t>4</a:t>
            </a:fld>
            <a:endParaRPr lang="en-US"/>
          </a:p>
        </p:txBody>
      </p:sp>
      <p:sp>
        <p:nvSpPr>
          <p:cNvPr id="1004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4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BB3BC8-F5DB-45A4-AE8D-184BBC4F2235}" type="slidenum">
              <a:rPr lang="en-US"/>
              <a:pPr/>
              <a:t>31</a:t>
            </a:fld>
            <a:endParaRPr lang="en-US"/>
          </a:p>
        </p:txBody>
      </p:sp>
      <p:sp>
        <p:nvSpPr>
          <p:cNvPr id="1137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7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A4F7BF-D958-41B3-9C27-AA0EC75BDFFB}" type="slidenum">
              <a:rPr lang="en-US"/>
              <a:pPr/>
              <a:t>32</a:t>
            </a:fld>
            <a:endParaRPr lang="en-US"/>
          </a:p>
        </p:txBody>
      </p:sp>
      <p:sp>
        <p:nvSpPr>
          <p:cNvPr id="1141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1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C3AD99-CC64-48AA-8304-E3DE01321973}" type="slidenum">
              <a:rPr lang="en-US"/>
              <a:pPr/>
              <a:t>33</a:t>
            </a:fld>
            <a:endParaRPr lang="en-US"/>
          </a:p>
        </p:txBody>
      </p:sp>
      <p:sp>
        <p:nvSpPr>
          <p:cNvPr id="1143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3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31575D-8700-4111-A886-64E449FD2531}" type="slidenum">
              <a:rPr lang="en-US"/>
              <a:pPr/>
              <a:t>34</a:t>
            </a:fld>
            <a:endParaRPr lang="en-US"/>
          </a:p>
        </p:txBody>
      </p:sp>
      <p:sp>
        <p:nvSpPr>
          <p:cNvPr id="1145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5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5C61CA-4CDF-48B8-8BC9-8BD0C90A52AC}" type="slidenum">
              <a:rPr lang="en-US"/>
              <a:pPr/>
              <a:t>35</a:t>
            </a:fld>
            <a:endParaRPr lang="en-US"/>
          </a:p>
        </p:txBody>
      </p:sp>
      <p:sp>
        <p:nvSpPr>
          <p:cNvPr id="1147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7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CDCAF3-BD3C-44C9-A551-5213364367E2}" type="slidenum">
              <a:rPr lang="en-US"/>
              <a:pPr/>
              <a:t>36</a:t>
            </a:fld>
            <a:endParaRPr lang="en-US"/>
          </a:p>
        </p:txBody>
      </p:sp>
      <p:sp>
        <p:nvSpPr>
          <p:cNvPr id="1156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6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9B8FDE-94A3-42F2-B898-BE6632B0429C}" type="slidenum">
              <a:rPr lang="en-US"/>
              <a:pPr/>
              <a:t>37</a:t>
            </a:fld>
            <a:endParaRPr lang="en-US"/>
          </a:p>
        </p:txBody>
      </p:sp>
      <p:sp>
        <p:nvSpPr>
          <p:cNvPr id="1149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9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B3D314-BF34-4037-9345-74102443F155}" type="slidenum">
              <a:rPr lang="en-US"/>
              <a:pPr/>
              <a:t>38</a:t>
            </a:fld>
            <a:endParaRPr lang="en-US"/>
          </a:p>
        </p:txBody>
      </p:sp>
      <p:sp>
        <p:nvSpPr>
          <p:cNvPr id="115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3E1739-0923-4A04-B5C0-B37BD36A8977}" type="slidenum">
              <a:rPr lang="en-US"/>
              <a:pPr/>
              <a:t>39</a:t>
            </a:fld>
            <a:endParaRPr lang="en-US"/>
          </a:p>
        </p:txBody>
      </p:sp>
      <p:sp>
        <p:nvSpPr>
          <p:cNvPr id="1160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0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34B715-9C2B-443D-9670-4BFA6E467FFD}" type="slidenum">
              <a:rPr lang="en-US"/>
              <a:pPr/>
              <a:t>40</a:t>
            </a:fld>
            <a:endParaRPr lang="en-US"/>
          </a:p>
        </p:txBody>
      </p:sp>
      <p:sp>
        <p:nvSpPr>
          <p:cNvPr id="1162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2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0749AF-A69A-40DA-80D4-97C58D6E3AC3}" type="slidenum">
              <a:rPr lang="en-US"/>
              <a:pPr/>
              <a:t>5</a:t>
            </a:fld>
            <a:endParaRPr lang="en-US"/>
          </a:p>
        </p:txBody>
      </p:sp>
      <p:sp>
        <p:nvSpPr>
          <p:cNvPr id="1006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6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4198ED-609E-4B36-AF0A-7FC95B09CC44}" type="slidenum">
              <a:rPr lang="en-US"/>
              <a:pPr/>
              <a:t>41</a:t>
            </a:fld>
            <a:endParaRPr lang="en-US"/>
          </a:p>
        </p:txBody>
      </p:sp>
      <p:sp>
        <p:nvSpPr>
          <p:cNvPr id="1164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4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4AA37A-F7EC-449B-8724-0248CFCBC4D4}" type="slidenum">
              <a:rPr lang="en-US"/>
              <a:pPr/>
              <a:t>42</a:t>
            </a:fld>
            <a:endParaRPr lang="en-US"/>
          </a:p>
        </p:txBody>
      </p:sp>
      <p:sp>
        <p:nvSpPr>
          <p:cNvPr id="1166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6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6D182F-7A54-4FFA-B3F2-D748D1D78EBC}" type="slidenum">
              <a:rPr lang="en-US"/>
              <a:pPr/>
              <a:t>43</a:t>
            </a:fld>
            <a:endParaRPr lang="en-US"/>
          </a:p>
        </p:txBody>
      </p:sp>
      <p:sp>
        <p:nvSpPr>
          <p:cNvPr id="1168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8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40EF0F-F8EB-4949-9287-1E7BC5863658}" type="slidenum">
              <a:rPr lang="en-US"/>
              <a:pPr/>
              <a:t>44</a:t>
            </a:fld>
            <a:endParaRPr lang="en-US"/>
          </a:p>
        </p:txBody>
      </p:sp>
      <p:sp>
        <p:nvSpPr>
          <p:cNvPr id="1170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0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67E80B-8E3D-49A1-97BB-B1001BC883E7}" type="slidenum">
              <a:rPr lang="en-US"/>
              <a:pPr/>
              <a:t>45</a:t>
            </a:fld>
            <a:endParaRPr lang="en-US"/>
          </a:p>
        </p:txBody>
      </p:sp>
      <p:sp>
        <p:nvSpPr>
          <p:cNvPr id="1172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2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B7D0E3-BCC6-468B-9E79-30784A343594}" type="slidenum">
              <a:rPr lang="en-US"/>
              <a:pPr/>
              <a:t>46</a:t>
            </a:fld>
            <a:endParaRPr lang="en-US"/>
          </a:p>
        </p:txBody>
      </p:sp>
      <p:sp>
        <p:nvSpPr>
          <p:cNvPr id="1174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4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C792AF-BA86-470F-BEA9-9D65EF201093}" type="slidenum">
              <a:rPr lang="en-US"/>
              <a:pPr/>
              <a:t>47</a:t>
            </a:fld>
            <a:endParaRPr lang="en-US"/>
          </a:p>
        </p:txBody>
      </p:sp>
      <p:sp>
        <p:nvSpPr>
          <p:cNvPr id="1176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6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9EDF29-4F19-4AA0-A755-721B1ECCD042}" type="slidenum">
              <a:rPr lang="en-US"/>
              <a:pPr/>
              <a:t>48</a:t>
            </a:fld>
            <a:endParaRPr lang="en-US"/>
          </a:p>
        </p:txBody>
      </p:sp>
      <p:sp>
        <p:nvSpPr>
          <p:cNvPr id="1178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8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2A523F-53E0-4417-B830-C5E9EE3E3365}" type="slidenum">
              <a:rPr lang="en-US"/>
              <a:pPr/>
              <a:t>6</a:t>
            </a:fld>
            <a:endParaRPr lang="en-US"/>
          </a:p>
        </p:txBody>
      </p:sp>
      <p:sp>
        <p:nvSpPr>
          <p:cNvPr id="1008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8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75484C-F5D5-4A1C-9D59-05BF26ECAA9D}" type="slidenum">
              <a:rPr lang="en-US"/>
              <a:pPr/>
              <a:t>7</a:t>
            </a:fld>
            <a:endParaRPr lang="en-US"/>
          </a:p>
        </p:txBody>
      </p:sp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0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1E0AF9-171C-4C97-B82C-EB5D26A0DA9D}" type="slidenum">
              <a:rPr lang="en-US"/>
              <a:pPr/>
              <a:t>8</a:t>
            </a:fld>
            <a:endParaRPr lang="en-US"/>
          </a:p>
        </p:txBody>
      </p:sp>
      <p:sp>
        <p:nvSpPr>
          <p:cNvPr id="1012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2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67D29E-67FD-4D0F-B773-C0038A903FBD}" type="slidenum">
              <a:rPr lang="en-US"/>
              <a:pPr/>
              <a:t>9</a:t>
            </a:fld>
            <a:endParaRPr lang="en-US"/>
          </a:p>
        </p:txBody>
      </p:sp>
      <p:sp>
        <p:nvSpPr>
          <p:cNvPr id="1014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4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C84540-0DE4-48F8-8136-AD475D645EED}" type="slidenum">
              <a:rPr lang="en-US"/>
              <a:pPr/>
              <a:t>10</a:t>
            </a:fld>
            <a:endParaRPr lang="en-US"/>
          </a:p>
        </p:txBody>
      </p:sp>
      <p:sp>
        <p:nvSpPr>
          <p:cNvPr id="1016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6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4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5900" y="944563"/>
            <a:ext cx="8677275" cy="511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431800" y="800100"/>
            <a:ext cx="815340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533400" y="6248400"/>
            <a:ext cx="815340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endParaRPr lang="en-US"/>
          </a:p>
        </p:txBody>
      </p:sp>
      <p:pic>
        <p:nvPicPr>
          <p:cNvPr id="1030" name="Picture 9" descr="MSU_cathea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3238" y="6308725"/>
            <a:ext cx="9715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7"/>
          <p:cNvSpPr>
            <a:spLocks noChangeShapeType="1"/>
          </p:cNvSpPr>
          <p:nvPr userDrawn="1"/>
        </p:nvSpPr>
        <p:spPr bwMode="auto">
          <a:xfrm>
            <a:off x="431800" y="800100"/>
            <a:ext cx="815340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0" name="Line 8"/>
          <p:cNvSpPr>
            <a:spLocks noChangeShapeType="1"/>
          </p:cNvSpPr>
          <p:nvPr userDrawn="1"/>
        </p:nvSpPr>
        <p:spPr bwMode="auto">
          <a:xfrm>
            <a:off x="533400" y="6248400"/>
            <a:ext cx="815340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endParaRPr lang="en-US"/>
          </a:p>
        </p:txBody>
      </p:sp>
      <p:pic>
        <p:nvPicPr>
          <p:cNvPr id="1033" name="Picture 9" descr="MSU_cathead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3238" y="6308725"/>
            <a:ext cx="9715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/>
          <p:nvPr userDrawn="1"/>
        </p:nvSpPr>
        <p:spPr>
          <a:xfrm>
            <a:off x="2417763" y="6313488"/>
            <a:ext cx="42799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200" b="1" dirty="0" smtClean="0"/>
              <a:t>EELE </a:t>
            </a:r>
            <a:r>
              <a:rPr lang="en-US" sz="1200" b="1" dirty="0" smtClean="0"/>
              <a:t>461/561 </a:t>
            </a:r>
            <a:r>
              <a:rPr lang="en-US" sz="1200" b="1" dirty="0"/>
              <a:t>– </a:t>
            </a:r>
            <a:r>
              <a:rPr lang="en-US" sz="1200" b="1" dirty="0" smtClean="0"/>
              <a:t>Digital System Design</a:t>
            </a:r>
            <a:endParaRPr lang="en-US" sz="1200" b="1" dirty="0"/>
          </a:p>
          <a:p>
            <a:pPr algn="ctr" eaLnBrk="0" hangingPunct="0">
              <a:defRPr/>
            </a:pPr>
            <a:endParaRPr lang="en-US" sz="1200" b="1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967663" y="6289675"/>
            <a:ext cx="938077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1200" b="1" dirty="0"/>
              <a:t>Module </a:t>
            </a:r>
            <a:r>
              <a:rPr lang="en-US" sz="1200" b="1" dirty="0" smtClean="0"/>
              <a:t>#7</a:t>
            </a:r>
            <a:endParaRPr lang="en-US" sz="1200" b="1" dirty="0"/>
          </a:p>
          <a:p>
            <a:pPr algn="ctr" eaLnBrk="0" hangingPunct="0">
              <a:defRPr/>
            </a:pPr>
            <a:r>
              <a:rPr lang="en-US" sz="1200" b="1" dirty="0"/>
              <a:t>Page </a:t>
            </a:r>
            <a:fld id="{36CC47DB-A78E-42B2-934C-2A949BD65FCC}" type="slidenum">
              <a:rPr lang="en-US" sz="1200" b="1"/>
              <a:pPr algn="ctr" eaLnBrk="0" hangingPunct="0">
                <a:defRPr/>
              </a:pPr>
              <a:t>‹#›</a:t>
            </a:fld>
            <a:endParaRPr lang="en-US" sz="12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9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33.bin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35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5.vml"/><Relationship Id="rId5" Type="http://schemas.openxmlformats.org/officeDocument/2006/relationships/oleObject" Target="../embeddings/oleObject37.bin"/><Relationship Id="rId4" Type="http://schemas.openxmlformats.org/officeDocument/2006/relationships/oleObject" Target="../embeddings/oleObject36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6.vml"/><Relationship Id="rId5" Type="http://schemas.openxmlformats.org/officeDocument/2006/relationships/oleObject" Target="../embeddings/oleObject39.bin"/><Relationship Id="rId4" Type="http://schemas.openxmlformats.org/officeDocument/2006/relationships/oleObject" Target="../embeddings/oleObject38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oleObject40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39.jpeg"/><Relationship Id="rId5" Type="http://schemas.openxmlformats.org/officeDocument/2006/relationships/oleObject" Target="../embeddings/oleObject41.bin"/><Relationship Id="rId4" Type="http://schemas.openxmlformats.org/officeDocument/2006/relationships/image" Target="../media/image38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43.bin"/><Relationship Id="rId5" Type="http://schemas.openxmlformats.org/officeDocument/2006/relationships/oleObject" Target="../embeddings/oleObject42.bin"/><Relationship Id="rId4" Type="http://schemas.openxmlformats.org/officeDocument/2006/relationships/image" Target="../media/image44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46.bin"/><Relationship Id="rId5" Type="http://schemas.openxmlformats.org/officeDocument/2006/relationships/oleObject" Target="../embeddings/oleObject45.bin"/><Relationship Id="rId4" Type="http://schemas.openxmlformats.org/officeDocument/2006/relationships/oleObject" Target="../embeddings/oleObject44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4.jpeg"/><Relationship Id="rId5" Type="http://schemas.openxmlformats.org/officeDocument/2006/relationships/image" Target="../media/image49.jpeg"/><Relationship Id="rId4" Type="http://schemas.openxmlformats.org/officeDocument/2006/relationships/oleObject" Target="../embeddings/oleObject47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2.vml"/><Relationship Id="rId4" Type="http://schemas.openxmlformats.org/officeDocument/2006/relationships/oleObject" Target="../embeddings/oleObject48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3.vml"/><Relationship Id="rId5" Type="http://schemas.openxmlformats.org/officeDocument/2006/relationships/image" Target="../media/image52.jpeg"/><Relationship Id="rId4" Type="http://schemas.openxmlformats.org/officeDocument/2006/relationships/oleObject" Target="../embeddings/oleObject49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4.vml"/><Relationship Id="rId5" Type="http://schemas.openxmlformats.org/officeDocument/2006/relationships/oleObject" Target="../embeddings/oleObject50.bin"/><Relationship Id="rId4" Type="http://schemas.openxmlformats.org/officeDocument/2006/relationships/image" Target="../media/image54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5.vml"/><Relationship Id="rId5" Type="http://schemas.openxmlformats.org/officeDocument/2006/relationships/oleObject" Target="../embeddings/oleObject52.bin"/><Relationship Id="rId4" Type="http://schemas.openxmlformats.org/officeDocument/2006/relationships/oleObject" Target="../embeddings/oleObject51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55.bin"/><Relationship Id="rId5" Type="http://schemas.openxmlformats.org/officeDocument/2006/relationships/oleObject" Target="../embeddings/oleObject54.bin"/><Relationship Id="rId4" Type="http://schemas.openxmlformats.org/officeDocument/2006/relationships/oleObject" Target="../embeddings/oleObject53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7.vml"/><Relationship Id="rId4" Type="http://schemas.openxmlformats.org/officeDocument/2006/relationships/oleObject" Target="../embeddings/oleObject56.bin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1.bin"/><Relationship Id="rId3" Type="http://schemas.openxmlformats.org/officeDocument/2006/relationships/notesSlide" Target="../notesSlides/notesSlide38.xml"/><Relationship Id="rId7" Type="http://schemas.openxmlformats.org/officeDocument/2006/relationships/oleObject" Target="../embeddings/oleObject6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8.vml"/><Relationship Id="rId6" Type="http://schemas.openxmlformats.org/officeDocument/2006/relationships/oleObject" Target="../embeddings/oleObject59.bin"/><Relationship Id="rId5" Type="http://schemas.openxmlformats.org/officeDocument/2006/relationships/oleObject" Target="../embeddings/oleObject58.bin"/><Relationship Id="rId4" Type="http://schemas.openxmlformats.org/officeDocument/2006/relationships/oleObject" Target="../embeddings/oleObject57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6.bin"/><Relationship Id="rId3" Type="http://schemas.openxmlformats.org/officeDocument/2006/relationships/notesSlide" Target="../notesSlides/notesSlide39.xml"/><Relationship Id="rId7" Type="http://schemas.openxmlformats.org/officeDocument/2006/relationships/oleObject" Target="../embeddings/oleObject6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64.bin"/><Relationship Id="rId5" Type="http://schemas.openxmlformats.org/officeDocument/2006/relationships/oleObject" Target="../embeddings/oleObject63.bin"/><Relationship Id="rId4" Type="http://schemas.openxmlformats.org/officeDocument/2006/relationships/oleObject" Target="../embeddings/oleObject62.bin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0.vml"/><Relationship Id="rId5" Type="http://schemas.openxmlformats.org/officeDocument/2006/relationships/oleObject" Target="../embeddings/oleObject68.bin"/><Relationship Id="rId4" Type="http://schemas.openxmlformats.org/officeDocument/2006/relationships/oleObject" Target="../embeddings/oleObject67.bin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2.bin"/><Relationship Id="rId3" Type="http://schemas.openxmlformats.org/officeDocument/2006/relationships/notesSlide" Target="../notesSlides/notesSlide42.xml"/><Relationship Id="rId7" Type="http://schemas.openxmlformats.org/officeDocument/2006/relationships/image" Target="../media/image73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1.vml"/><Relationship Id="rId6" Type="http://schemas.openxmlformats.org/officeDocument/2006/relationships/oleObject" Target="../embeddings/oleObject71.bin"/><Relationship Id="rId5" Type="http://schemas.openxmlformats.org/officeDocument/2006/relationships/oleObject" Target="../embeddings/oleObject70.bin"/><Relationship Id="rId4" Type="http://schemas.openxmlformats.org/officeDocument/2006/relationships/oleObject" Target="../embeddings/oleObject69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2.vml"/><Relationship Id="rId6" Type="http://schemas.openxmlformats.org/officeDocument/2006/relationships/oleObject" Target="../embeddings/oleObject74.bin"/><Relationship Id="rId5" Type="http://schemas.openxmlformats.org/officeDocument/2006/relationships/image" Target="../media/image4.jpeg"/><Relationship Id="rId4" Type="http://schemas.openxmlformats.org/officeDocument/2006/relationships/oleObject" Target="../embeddings/oleObject73.bin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3.vml"/><Relationship Id="rId6" Type="http://schemas.openxmlformats.org/officeDocument/2006/relationships/image" Target="../media/image77.jpeg"/><Relationship Id="rId5" Type="http://schemas.openxmlformats.org/officeDocument/2006/relationships/image" Target="../media/image4.jpeg"/><Relationship Id="rId4" Type="http://schemas.openxmlformats.org/officeDocument/2006/relationships/oleObject" Target="../embeddings/oleObject75.bin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8.bin"/><Relationship Id="rId3" Type="http://schemas.openxmlformats.org/officeDocument/2006/relationships/notesSlide" Target="../notesSlides/notesSlide45.xml"/><Relationship Id="rId7" Type="http://schemas.openxmlformats.org/officeDocument/2006/relationships/oleObject" Target="../embeddings/oleObject7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4.vml"/><Relationship Id="rId6" Type="http://schemas.openxmlformats.org/officeDocument/2006/relationships/image" Target="../media/image80.jpeg"/><Relationship Id="rId5" Type="http://schemas.openxmlformats.org/officeDocument/2006/relationships/oleObject" Target="../embeddings/oleObject76.bin"/><Relationship Id="rId4" Type="http://schemas.openxmlformats.org/officeDocument/2006/relationships/image" Target="../media/image4.jpeg"/><Relationship Id="rId9" Type="http://schemas.openxmlformats.org/officeDocument/2006/relationships/oleObject" Target="../embeddings/oleObject79.bin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5.vml"/><Relationship Id="rId4" Type="http://schemas.openxmlformats.org/officeDocument/2006/relationships/oleObject" Target="../embeddings/oleObject80.bin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7.xml"/><Relationship Id="rId7" Type="http://schemas.openxmlformats.org/officeDocument/2006/relationships/oleObject" Target="../embeddings/oleObject8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6.vml"/><Relationship Id="rId6" Type="http://schemas.openxmlformats.org/officeDocument/2006/relationships/oleObject" Target="../embeddings/oleObject83.bin"/><Relationship Id="rId5" Type="http://schemas.openxmlformats.org/officeDocument/2006/relationships/oleObject" Target="../embeddings/oleObject82.bin"/><Relationship Id="rId4" Type="http://schemas.openxmlformats.org/officeDocument/2006/relationships/oleObject" Target="../embeddings/oleObject8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EELE </a:t>
            </a:r>
            <a:r>
              <a:rPr lang="en-US" b="1" dirty="0" smtClean="0"/>
              <a:t>461/561 – Digital System Design</a:t>
            </a:r>
          </a:p>
        </p:txBody>
      </p:sp>
      <p:sp>
        <p:nvSpPr>
          <p:cNvPr id="61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81000" indent="-381000" algn="ctr" eaLnBrk="1" hangingPunct="1">
              <a:buFontTx/>
              <a:buNone/>
            </a:pPr>
            <a:r>
              <a:rPr lang="en-US" sz="2200" dirty="0" smtClean="0"/>
              <a:t>Module #7 – </a:t>
            </a:r>
            <a:r>
              <a:rPr lang="en-US" sz="2200" dirty="0" err="1" smtClean="0"/>
              <a:t>Lossy</a:t>
            </a:r>
            <a:r>
              <a:rPr lang="en-US" sz="2200" dirty="0" smtClean="0"/>
              <a:t> Lines</a:t>
            </a:r>
          </a:p>
          <a:p>
            <a:pPr marL="381000" indent="-381000" eaLnBrk="1" hangingPunct="1"/>
            <a:r>
              <a:rPr lang="en-US" sz="1600" dirty="0" smtClean="0"/>
              <a:t>Topics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1219200" lvl="2" indent="-304800" eaLnBrk="1" hangingPunct="1">
              <a:buFontTx/>
              <a:buAutoNum type="arabicPeriod"/>
            </a:pPr>
            <a:r>
              <a:rPr lang="en-US" sz="1400" dirty="0" smtClean="0"/>
              <a:t>Skin Effect</a:t>
            </a:r>
          </a:p>
          <a:p>
            <a:pPr marL="1219200" lvl="2" indent="-304800" eaLnBrk="1" hangingPunct="1">
              <a:buFontTx/>
              <a:buAutoNum type="arabicPeriod"/>
            </a:pPr>
            <a:r>
              <a:rPr lang="en-US" sz="1400" dirty="0" smtClean="0"/>
              <a:t>Dielectric Loss</a:t>
            </a:r>
          </a:p>
          <a:p>
            <a:pPr marL="1219200" lvl="2" indent="-304800" eaLnBrk="1" hangingPunct="1">
              <a:buNone/>
            </a:pPr>
            <a:endParaRPr lang="en-US" sz="2200" dirty="0" smtClean="0"/>
          </a:p>
          <a:p>
            <a:pPr marL="381000" indent="-381000" eaLnBrk="1" hangingPunct="1"/>
            <a:r>
              <a:rPr lang="en-US" sz="1600" dirty="0" smtClean="0"/>
              <a:t>Textbook Reading Assignments</a:t>
            </a:r>
            <a:br>
              <a:rPr lang="en-US" sz="1600" dirty="0" smtClean="0"/>
            </a:br>
            <a:endParaRPr lang="en-US" sz="1600" dirty="0" smtClean="0"/>
          </a:p>
          <a:p>
            <a:pPr marL="1219200" lvl="2" indent="-304800" eaLnBrk="1" hangingPunct="1">
              <a:buFontTx/>
              <a:buAutoNum type="arabicPeriod"/>
            </a:pPr>
            <a:r>
              <a:rPr lang="en-US" sz="1400" dirty="0" smtClean="0"/>
              <a:t>9.1-9.11</a:t>
            </a:r>
          </a:p>
          <a:p>
            <a:pPr marL="1219200" lvl="2" indent="-304800" eaLnBrk="1" hangingPunct="1">
              <a:buFontTx/>
              <a:buAutoNum type="arabicPeriod"/>
            </a:pPr>
            <a:endParaRPr lang="en-US" dirty="0" smtClean="0"/>
          </a:p>
          <a:p>
            <a:pPr marL="381000" indent="-381000" eaLnBrk="1" hangingPunct="1"/>
            <a:r>
              <a:rPr lang="en-US" sz="1600" dirty="0" smtClean="0"/>
              <a:t>What you should be able to do after this module</a:t>
            </a:r>
          </a:p>
          <a:p>
            <a:pPr marL="381000" indent="-381000" eaLnBrk="1" hangingPunct="1"/>
            <a:endParaRPr lang="en-US" dirty="0" smtClean="0"/>
          </a:p>
          <a:p>
            <a:pPr marL="1219200" lvl="2" indent="-304800" eaLnBrk="1" hangingPunct="1">
              <a:buFontTx/>
              <a:buAutoNum type="arabicPeriod"/>
            </a:pPr>
            <a:r>
              <a:rPr lang="en-US" sz="1400" dirty="0" smtClean="0"/>
              <a:t>Describe the physical phenomenon behind Skin Effect and Dielectric Loss</a:t>
            </a:r>
          </a:p>
          <a:p>
            <a:pPr marL="1219200" lvl="2" indent="-304800" eaLnBrk="1" hangingPunct="1">
              <a:buFontTx/>
              <a:buAutoNum type="arabicPeriod"/>
            </a:pPr>
            <a:r>
              <a:rPr lang="en-US" sz="1400" dirty="0" smtClean="0"/>
              <a:t>Use a modern CAD tool to simulate the behavior of </a:t>
            </a:r>
            <a:r>
              <a:rPr lang="en-US" sz="1400" dirty="0" err="1" smtClean="0"/>
              <a:t>lossy</a:t>
            </a:r>
            <a:r>
              <a:rPr lang="en-US" sz="1400" dirty="0" smtClean="0"/>
              <a:t> transmission lines</a:t>
            </a:r>
          </a:p>
          <a:p>
            <a:pPr marL="1219200" lvl="2" indent="-304800" eaLnBrk="1" hangingPunct="1">
              <a:buNone/>
            </a:pPr>
            <a:endParaRPr lang="en-US" sz="1400" dirty="0" smtClean="0"/>
          </a:p>
          <a:p>
            <a:pPr marL="1219200" lvl="2" indent="-304800" eaLnBrk="1" hangingPunct="1">
              <a:buFontTx/>
              <a:buAutoNum type="arabicPeriod"/>
            </a:pPr>
            <a:endParaRPr lang="en-US" sz="1400" dirty="0" smtClean="0"/>
          </a:p>
          <a:p>
            <a:pPr marL="1219200" lvl="2" indent="-304800" eaLnBrk="1" hangingPunct="1">
              <a:buFontTx/>
              <a:buAutoNum type="arabicPeriod"/>
            </a:pPr>
            <a:endParaRPr lang="en-US" sz="1400" dirty="0" smtClean="0"/>
          </a:p>
          <a:p>
            <a:pPr marL="1219200" lvl="2" indent="-304800" eaLnBrk="1" hangingPunct="1">
              <a:buFontTx/>
              <a:buAutoNum type="arabicPeriod"/>
            </a:pPr>
            <a:endParaRPr lang="en-US" dirty="0" smtClean="0"/>
          </a:p>
          <a:p>
            <a:pPr marL="381000" indent="-381000"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5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Lossy Transmission Lines</a:t>
            </a:r>
          </a:p>
        </p:txBody>
      </p:sp>
      <p:sp>
        <p:nvSpPr>
          <p:cNvPr id="1015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44563"/>
            <a:ext cx="8424863" cy="5149850"/>
          </a:xfrm>
          <a:noFill/>
          <a:ln/>
        </p:spPr>
        <p:txBody>
          <a:bodyPr wrap="none"/>
          <a:lstStyle/>
          <a:p>
            <a:r>
              <a:rPr lang="en-US" sz="1600"/>
              <a:t>Wave Equations 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We can put the voltage expression into the form of the Wave Equation by differentiating the first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</a:t>
            </a:r>
            <a:r>
              <a:rPr lang="en-US" b="0" i="1">
                <a:solidFill>
                  <a:srgbClr val="000000"/>
                </a:solidFill>
                <a:cs typeface="Times New Roman" pitchFamily="18" charset="0"/>
              </a:rPr>
              <a:t>Telegrapher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equation with respect to </a:t>
            </a:r>
            <a:r>
              <a:rPr lang="en-US" b="0" i="1">
                <a:solidFill>
                  <a:srgbClr val="000000"/>
                </a:solidFill>
                <a:cs typeface="Times New Roman" pitchFamily="18" charset="0"/>
              </a:rPr>
              <a:t>x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>
                <a:solidFill>
                  <a:srgbClr val="0033CC"/>
                </a:solidFill>
                <a:cs typeface="Times New Roman" pitchFamily="18" charset="0"/>
              </a:rPr>
              <a:t>			       </a:t>
            </a:r>
            <a:r>
              <a:rPr lang="en-US" sz="1000" i="1">
                <a:solidFill>
                  <a:srgbClr val="0033CC"/>
                </a:solidFill>
                <a:cs typeface="Times New Roman" pitchFamily="18" charset="0"/>
              </a:rPr>
              <a:t>differentiate with respect to x</a:t>
            </a:r>
            <a:br>
              <a:rPr lang="en-US" sz="1000" i="1">
                <a:solidFill>
                  <a:srgbClr val="0033CC"/>
                </a:solidFill>
                <a:cs typeface="Times New Roman" pitchFamily="18" charset="0"/>
              </a:rPr>
            </a:br>
            <a:r>
              <a:rPr lang="en-US" sz="1000" i="1">
                <a:solidFill>
                  <a:srgbClr val="0033CC"/>
                </a:solidFill>
                <a:cs typeface="Times New Roman" pitchFamily="18" charset="0"/>
              </a:rPr>
              <a:t/>
            </a:r>
            <a:br>
              <a:rPr lang="en-US" sz="1000" i="1">
                <a:solidFill>
                  <a:srgbClr val="0033CC"/>
                </a:solidFill>
                <a:cs typeface="Times New Roman" pitchFamily="18" charset="0"/>
              </a:rPr>
            </a:br>
            <a:r>
              <a:rPr lang="en-US" sz="1000" i="1">
                <a:solidFill>
                  <a:srgbClr val="0033CC"/>
                </a:solidFill>
                <a:cs typeface="Times New Roman" pitchFamily="18" charset="0"/>
              </a:rPr>
              <a:t/>
            </a:r>
            <a:br>
              <a:rPr lang="en-US" sz="1000" i="1">
                <a:solidFill>
                  <a:srgbClr val="0033CC"/>
                </a:solidFill>
                <a:cs typeface="Times New Roman" pitchFamily="18" charset="0"/>
              </a:rPr>
            </a:br>
            <a:r>
              <a:rPr lang="en-US" sz="1000" i="1">
                <a:solidFill>
                  <a:srgbClr val="0033CC"/>
                </a:solidFill>
                <a:cs typeface="Times New Roman" pitchFamily="18" charset="0"/>
              </a:rPr>
              <a:t/>
            </a:r>
            <a:br>
              <a:rPr lang="en-US" sz="1000" i="1">
                <a:solidFill>
                  <a:srgbClr val="0033CC"/>
                </a:solidFill>
                <a:cs typeface="Times New Roman" pitchFamily="18" charset="0"/>
              </a:rPr>
            </a:br>
            <a:r>
              <a:rPr lang="en-US" sz="1000" i="1">
                <a:solidFill>
                  <a:srgbClr val="0033CC"/>
                </a:solidFill>
                <a:cs typeface="Times New Roman" pitchFamily="18" charset="0"/>
              </a:rPr>
              <a:t/>
            </a:r>
            <a:br>
              <a:rPr lang="en-US" sz="1000" i="1">
                <a:solidFill>
                  <a:srgbClr val="0033CC"/>
                </a:solidFill>
                <a:cs typeface="Times New Roman" pitchFamily="18" charset="0"/>
              </a:rPr>
            </a:br>
            <a:r>
              <a:rPr lang="en-US" sz="1000" i="1">
                <a:solidFill>
                  <a:srgbClr val="0033CC"/>
                </a:solidFill>
                <a:cs typeface="Times New Roman" pitchFamily="18" charset="0"/>
              </a:rPr>
              <a:t/>
            </a:r>
            <a:br>
              <a:rPr lang="en-US" sz="1000" i="1">
                <a:solidFill>
                  <a:srgbClr val="0033CC"/>
                </a:solidFill>
                <a:cs typeface="Times New Roman" pitchFamily="18" charset="0"/>
              </a:rPr>
            </a:br>
            <a:r>
              <a:rPr lang="en-US" sz="1000" i="1">
                <a:solidFill>
                  <a:srgbClr val="0033CC"/>
                </a:solidFill>
                <a:cs typeface="Times New Roman" pitchFamily="18" charset="0"/>
              </a:rPr>
              <a:t/>
            </a:r>
            <a:br>
              <a:rPr lang="en-US" sz="1000" i="1">
                <a:solidFill>
                  <a:srgbClr val="0033CC"/>
                </a:solidFill>
                <a:cs typeface="Times New Roman" pitchFamily="18" charset="0"/>
              </a:rPr>
            </a:br>
            <a:r>
              <a:rPr lang="en-US" sz="1000" i="1">
                <a:solidFill>
                  <a:srgbClr val="0033CC"/>
                </a:solidFill>
                <a:cs typeface="Times New Roman" pitchFamily="18" charset="0"/>
              </a:rPr>
              <a:t/>
            </a:r>
            <a:br>
              <a:rPr lang="en-US" sz="1000" i="1">
                <a:solidFill>
                  <a:srgbClr val="0033CC"/>
                </a:solidFill>
                <a:cs typeface="Times New Roman" pitchFamily="18" charset="0"/>
              </a:rPr>
            </a:br>
            <a:r>
              <a:rPr lang="en-US" sz="1000" i="1">
                <a:solidFill>
                  <a:srgbClr val="0033CC"/>
                </a:solidFill>
                <a:cs typeface="Times New Roman" pitchFamily="18" charset="0"/>
              </a:rPr>
              <a:t/>
            </a:r>
            <a:br>
              <a:rPr lang="en-US" sz="1000" i="1">
                <a:solidFill>
                  <a:srgbClr val="0033CC"/>
                </a:solidFill>
                <a:cs typeface="Times New Roman" pitchFamily="18" charset="0"/>
              </a:rPr>
            </a:br>
            <a:r>
              <a:rPr lang="en-US" sz="1000" i="1">
                <a:solidFill>
                  <a:srgbClr val="0033CC"/>
                </a:solidFill>
                <a:cs typeface="Times New Roman" pitchFamily="18" charset="0"/>
              </a:rPr>
              <a:t/>
            </a:r>
            <a:br>
              <a:rPr lang="en-US" sz="1000" i="1">
                <a:solidFill>
                  <a:srgbClr val="0033CC"/>
                </a:solidFill>
                <a:cs typeface="Times New Roman" pitchFamily="18" charset="0"/>
              </a:rPr>
            </a:br>
            <a:r>
              <a:rPr lang="en-US" sz="1000" i="1">
                <a:solidFill>
                  <a:srgbClr val="0033CC"/>
                </a:solidFill>
                <a:cs typeface="Times New Roman" pitchFamily="18" charset="0"/>
              </a:rPr>
              <a:t/>
            </a:r>
            <a:br>
              <a:rPr lang="en-US" sz="1000" i="1">
                <a:solidFill>
                  <a:srgbClr val="0033CC"/>
                </a:solidFill>
                <a:cs typeface="Times New Roman" pitchFamily="18" charset="0"/>
              </a:rPr>
            </a:br>
            <a:r>
              <a:rPr lang="en-US" sz="1000" i="1">
                <a:solidFill>
                  <a:srgbClr val="0033CC"/>
                </a:solidFill>
                <a:cs typeface="Times New Roman" pitchFamily="18" charset="0"/>
              </a:rPr>
              <a:t/>
            </a:r>
            <a:br>
              <a:rPr lang="en-US" sz="1000" i="1">
                <a:solidFill>
                  <a:srgbClr val="0033CC"/>
                </a:solidFill>
                <a:cs typeface="Times New Roman" pitchFamily="18" charset="0"/>
              </a:rPr>
            </a:br>
            <a:r>
              <a:rPr lang="en-US" sz="1000" i="1">
                <a:solidFill>
                  <a:srgbClr val="0033CC"/>
                </a:solidFill>
                <a:cs typeface="Times New Roman" pitchFamily="18" charset="0"/>
              </a:rPr>
              <a:t/>
            </a:r>
            <a:br>
              <a:rPr lang="en-US" sz="1000" i="1">
                <a:solidFill>
                  <a:srgbClr val="0033CC"/>
                </a:solidFill>
                <a:cs typeface="Times New Roman" pitchFamily="18" charset="0"/>
              </a:rPr>
            </a:br>
            <a:r>
              <a:rPr lang="en-US" sz="1000" i="1">
                <a:solidFill>
                  <a:srgbClr val="0033CC"/>
                </a:solidFill>
                <a:cs typeface="Times New Roman" pitchFamily="18" charset="0"/>
              </a:rPr>
              <a:t/>
            </a:r>
            <a:br>
              <a:rPr lang="en-US" sz="1000" i="1">
                <a:solidFill>
                  <a:srgbClr val="0033CC"/>
                </a:solidFill>
                <a:cs typeface="Times New Roman" pitchFamily="18" charset="0"/>
              </a:rPr>
            </a:br>
            <a:endParaRPr lang="en-US" b="0">
              <a:solidFill>
                <a:srgbClr val="0033CC"/>
              </a:solidFill>
              <a:cs typeface="Arial" charset="0"/>
            </a:endParaRPr>
          </a:p>
        </p:txBody>
      </p:sp>
      <p:sp>
        <p:nvSpPr>
          <p:cNvPr id="1015814" name="Line 6"/>
          <p:cNvSpPr>
            <a:spLocks noChangeShapeType="1"/>
          </p:cNvSpPr>
          <p:nvPr/>
        </p:nvSpPr>
        <p:spPr bwMode="auto">
          <a:xfrm>
            <a:off x="4500563" y="3465513"/>
            <a:ext cx="0" cy="43180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en-US"/>
          </a:p>
        </p:txBody>
      </p:sp>
      <p:graphicFrame>
        <p:nvGraphicFramePr>
          <p:cNvPr id="1015819" name="Object 11"/>
          <p:cNvGraphicFramePr>
            <a:graphicFrameLocks noChangeAspect="1"/>
          </p:cNvGraphicFramePr>
          <p:nvPr/>
        </p:nvGraphicFramePr>
        <p:xfrm>
          <a:off x="3059113" y="2636838"/>
          <a:ext cx="2870200" cy="2055812"/>
        </p:xfrm>
        <a:graphic>
          <a:graphicData uri="http://schemas.openxmlformats.org/presentationml/2006/ole">
            <p:oleObj spid="_x0000_s697346" name="Equation" r:id="rId4" imgW="1803240" imgH="12952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0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Lossy Transmission Lines</a:t>
            </a:r>
          </a:p>
        </p:txBody>
      </p:sp>
      <p:sp>
        <p:nvSpPr>
          <p:cNvPr id="1080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44563"/>
            <a:ext cx="8424863" cy="5149850"/>
          </a:xfrm>
          <a:noFill/>
          <a:ln/>
        </p:spPr>
        <p:txBody>
          <a:bodyPr wrap="none"/>
          <a:lstStyle/>
          <a:p>
            <a:r>
              <a:rPr lang="en-US" sz="1600"/>
              <a:t>Wave Equations 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>- We can now plug in our expression for the derivative of current:</a:t>
            </a:r>
            <a:br>
              <a:rPr lang="en-US" b="0"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/>
            </a:r>
            <a:br>
              <a:rPr lang="en-US" b="0"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/>
            </a:r>
            <a:br>
              <a:rPr lang="en-US" b="0"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/>
            </a:r>
            <a:br>
              <a:rPr lang="en-US" b="0"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/>
            </a:r>
            <a:br>
              <a:rPr lang="en-US" b="0"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/>
            </a:r>
            <a:br>
              <a:rPr lang="en-US" b="0"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/>
            </a:r>
            <a:br>
              <a:rPr lang="en-US" b="0"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/>
            </a:r>
            <a:br>
              <a:rPr lang="en-US" b="0"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/>
            </a:r>
            <a:br>
              <a:rPr lang="en-US" b="0"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/>
            </a:r>
            <a:br>
              <a:rPr lang="en-US" b="0"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/>
            </a:r>
            <a:br>
              <a:rPr lang="en-US" b="0"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/>
            </a:r>
            <a:br>
              <a:rPr lang="en-US" b="0"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>- Rearranging, we get:</a:t>
            </a:r>
            <a:endParaRPr lang="en-US" b="0">
              <a:solidFill>
                <a:srgbClr val="0033CC"/>
              </a:solidFill>
              <a:cs typeface="Arial" charset="0"/>
            </a:endParaRPr>
          </a:p>
        </p:txBody>
      </p:sp>
      <p:graphicFrame>
        <p:nvGraphicFramePr>
          <p:cNvPr id="1080326" name="Object 6"/>
          <p:cNvGraphicFramePr>
            <a:graphicFrameLocks noChangeAspect="1"/>
          </p:cNvGraphicFramePr>
          <p:nvPr/>
        </p:nvGraphicFramePr>
        <p:xfrm>
          <a:off x="5219700" y="2024063"/>
          <a:ext cx="2676525" cy="631825"/>
        </p:xfrm>
        <a:graphic>
          <a:graphicData uri="http://schemas.openxmlformats.org/presentationml/2006/ole">
            <p:oleObj spid="_x0000_s698370" name="Equation" r:id="rId4" imgW="1663560" imgH="393480" progId="Equation.3">
              <p:embed/>
            </p:oleObj>
          </a:graphicData>
        </a:graphic>
      </p:graphicFrame>
      <p:graphicFrame>
        <p:nvGraphicFramePr>
          <p:cNvPr id="1080327" name="Object 7"/>
          <p:cNvGraphicFramePr>
            <a:graphicFrameLocks noChangeAspect="1"/>
          </p:cNvGraphicFramePr>
          <p:nvPr/>
        </p:nvGraphicFramePr>
        <p:xfrm>
          <a:off x="1262063" y="2024063"/>
          <a:ext cx="4022725" cy="2055812"/>
        </p:xfrm>
        <a:graphic>
          <a:graphicData uri="http://schemas.openxmlformats.org/presentationml/2006/ole">
            <p:oleObj spid="_x0000_s698371" name="Equation" r:id="rId5" imgW="2527200" imgH="1295280" progId="Equation.3">
              <p:embed/>
            </p:oleObj>
          </a:graphicData>
        </a:graphic>
      </p:graphicFrame>
      <p:sp>
        <p:nvSpPr>
          <p:cNvPr id="1080328" name="Oval 8"/>
          <p:cNvSpPr>
            <a:spLocks noChangeArrowheads="1"/>
          </p:cNvSpPr>
          <p:nvPr/>
        </p:nvSpPr>
        <p:spPr bwMode="auto">
          <a:xfrm>
            <a:off x="3455988" y="1989138"/>
            <a:ext cx="684212" cy="719137"/>
          </a:xfrm>
          <a:prstGeom prst="ellips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0329" name="Line 9"/>
          <p:cNvSpPr>
            <a:spLocks noChangeShapeType="1"/>
          </p:cNvSpPr>
          <p:nvPr/>
        </p:nvSpPr>
        <p:spPr bwMode="auto">
          <a:xfrm flipH="1">
            <a:off x="4392613" y="2457450"/>
            <a:ext cx="684212" cy="34925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en-US"/>
          </a:p>
        </p:txBody>
      </p:sp>
      <p:graphicFrame>
        <p:nvGraphicFramePr>
          <p:cNvPr id="1080330" name="Object 10"/>
          <p:cNvGraphicFramePr>
            <a:graphicFrameLocks noChangeAspect="1"/>
          </p:cNvGraphicFramePr>
          <p:nvPr/>
        </p:nvGraphicFramePr>
        <p:xfrm>
          <a:off x="1377950" y="4292600"/>
          <a:ext cx="4022725" cy="1390650"/>
        </p:xfrm>
        <a:graphic>
          <a:graphicData uri="http://schemas.openxmlformats.org/presentationml/2006/ole">
            <p:oleObj spid="_x0000_s698372" name="Equation" r:id="rId6" imgW="2527200" imgH="876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Lossy Transmission Lines</a:t>
            </a:r>
          </a:p>
        </p:txBody>
      </p:sp>
      <p:sp>
        <p:nvSpPr>
          <p:cNvPr id="1082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44563"/>
            <a:ext cx="8424863" cy="5149850"/>
          </a:xfrm>
          <a:noFill/>
          <a:ln/>
        </p:spPr>
        <p:txBody>
          <a:bodyPr wrap="none"/>
          <a:lstStyle/>
          <a:p>
            <a:r>
              <a:rPr lang="en-US" sz="1600"/>
              <a:t>Wave Equation 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>- If we define </a:t>
            </a:r>
            <a:r>
              <a:rPr lang="en-US" b="0">
                <a:latin typeface="GreekC" pitchFamily="2" charset="0"/>
                <a:ea typeface="GreekC" pitchFamily="2" charset="0"/>
                <a:cs typeface="GreekC" pitchFamily="2" charset="0"/>
              </a:rPr>
              <a:t>g </a:t>
            </a:r>
            <a:r>
              <a:rPr lang="en-US" b="0">
                <a:cs typeface="Times New Roman" pitchFamily="18" charset="0"/>
              </a:rPr>
              <a:t>as: </a:t>
            </a:r>
            <a:br>
              <a:rPr lang="en-US" b="0"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/>
            </a:r>
            <a:br>
              <a:rPr lang="en-US" b="0"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/>
            </a:r>
            <a:br>
              <a:rPr lang="en-US" b="0"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/>
            </a:r>
            <a:br>
              <a:rPr lang="en-US" b="0"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/>
            </a:r>
            <a:br>
              <a:rPr lang="en-US" b="0">
                <a:cs typeface="Times New Roman" pitchFamily="18" charset="0"/>
              </a:rPr>
            </a:br>
            <a:endParaRPr lang="en-US" b="0"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b="0">
                <a:cs typeface="Times New Roman" pitchFamily="18" charset="0"/>
              </a:rPr>
              <a:t> 	- we can rewrite the voltage expression in Wave Equation form as:</a:t>
            </a:r>
            <a:br>
              <a:rPr lang="en-US" b="0"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/>
            </a:r>
            <a:br>
              <a:rPr lang="en-US" b="0"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/>
            </a:r>
            <a:br>
              <a:rPr lang="en-US" b="0"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/>
            </a:r>
            <a:br>
              <a:rPr lang="en-US" b="0">
                <a:cs typeface="Times New Roman" pitchFamily="18" charset="0"/>
              </a:rPr>
            </a:br>
            <a:endParaRPr lang="en-US" b="0">
              <a:solidFill>
                <a:srgbClr val="0033CC"/>
              </a:solidFill>
              <a:cs typeface="Arial" charset="0"/>
            </a:endParaRPr>
          </a:p>
        </p:txBody>
      </p:sp>
      <p:graphicFrame>
        <p:nvGraphicFramePr>
          <p:cNvPr id="1082376" name="Object 8"/>
          <p:cNvGraphicFramePr>
            <a:graphicFrameLocks noChangeAspect="1"/>
          </p:cNvGraphicFramePr>
          <p:nvPr/>
        </p:nvGraphicFramePr>
        <p:xfrm>
          <a:off x="2843213" y="1881188"/>
          <a:ext cx="2708275" cy="403225"/>
        </p:xfrm>
        <a:graphic>
          <a:graphicData uri="http://schemas.openxmlformats.org/presentationml/2006/ole">
            <p:oleObj spid="_x0000_s699394" name="Equation" r:id="rId4" imgW="1701720" imgH="253800" progId="Equation.3">
              <p:embed/>
            </p:oleObj>
          </a:graphicData>
        </a:graphic>
      </p:graphicFrame>
      <p:graphicFrame>
        <p:nvGraphicFramePr>
          <p:cNvPr id="1082377" name="Object 9"/>
          <p:cNvGraphicFramePr>
            <a:graphicFrameLocks noChangeAspect="1"/>
          </p:cNvGraphicFramePr>
          <p:nvPr/>
        </p:nvGraphicFramePr>
        <p:xfrm>
          <a:off x="2916238" y="3213100"/>
          <a:ext cx="2203450" cy="1390650"/>
        </p:xfrm>
        <a:graphic>
          <a:graphicData uri="http://schemas.openxmlformats.org/presentationml/2006/ole">
            <p:oleObj spid="_x0000_s699395" name="Equation" r:id="rId5" imgW="1384200" imgH="876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Lossy Transmission Lines</a:t>
            </a:r>
          </a:p>
        </p:txBody>
      </p:sp>
      <p:sp>
        <p:nvSpPr>
          <p:cNvPr id="1086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44563"/>
            <a:ext cx="8424863" cy="5149850"/>
          </a:xfrm>
          <a:noFill/>
          <a:ln/>
        </p:spPr>
        <p:txBody>
          <a:bodyPr wrap="none"/>
          <a:lstStyle/>
          <a:p>
            <a:r>
              <a:rPr lang="en-US" sz="1600"/>
              <a:t>Wave Equations 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Now let's put the current expression into the form of the Wave Equation by differentiating the second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</a:t>
            </a:r>
            <a:r>
              <a:rPr lang="en-US" b="0" i="1">
                <a:solidFill>
                  <a:srgbClr val="000000"/>
                </a:solidFill>
                <a:cs typeface="Times New Roman" pitchFamily="18" charset="0"/>
              </a:rPr>
              <a:t>Telegrapher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equation with respect to </a:t>
            </a:r>
            <a:r>
              <a:rPr lang="en-US" b="0" i="1">
                <a:solidFill>
                  <a:srgbClr val="000000"/>
                </a:solidFill>
                <a:cs typeface="Times New Roman" pitchFamily="18" charset="0"/>
              </a:rPr>
              <a:t>x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>
                <a:solidFill>
                  <a:srgbClr val="0033CC"/>
                </a:solidFill>
                <a:cs typeface="Times New Roman" pitchFamily="18" charset="0"/>
              </a:rPr>
              <a:t>			       </a:t>
            </a:r>
            <a:r>
              <a:rPr lang="en-US" sz="1000" i="1">
                <a:solidFill>
                  <a:srgbClr val="0033CC"/>
                </a:solidFill>
                <a:cs typeface="Times New Roman" pitchFamily="18" charset="0"/>
              </a:rPr>
              <a:t>differentiate with respect to x</a:t>
            </a:r>
            <a:br>
              <a:rPr lang="en-US" sz="1000" i="1">
                <a:solidFill>
                  <a:srgbClr val="0033CC"/>
                </a:solidFill>
                <a:cs typeface="Times New Roman" pitchFamily="18" charset="0"/>
              </a:rPr>
            </a:br>
            <a:r>
              <a:rPr lang="en-US" sz="1000" i="1">
                <a:solidFill>
                  <a:srgbClr val="0033CC"/>
                </a:solidFill>
                <a:cs typeface="Times New Roman" pitchFamily="18" charset="0"/>
              </a:rPr>
              <a:t/>
            </a:r>
            <a:br>
              <a:rPr lang="en-US" sz="1000" i="1">
                <a:solidFill>
                  <a:srgbClr val="0033CC"/>
                </a:solidFill>
                <a:cs typeface="Times New Roman" pitchFamily="18" charset="0"/>
              </a:rPr>
            </a:br>
            <a:r>
              <a:rPr lang="en-US" sz="1000" i="1">
                <a:solidFill>
                  <a:srgbClr val="0033CC"/>
                </a:solidFill>
                <a:cs typeface="Times New Roman" pitchFamily="18" charset="0"/>
              </a:rPr>
              <a:t/>
            </a:r>
            <a:br>
              <a:rPr lang="en-US" sz="1000" i="1">
                <a:solidFill>
                  <a:srgbClr val="0033CC"/>
                </a:solidFill>
                <a:cs typeface="Times New Roman" pitchFamily="18" charset="0"/>
              </a:rPr>
            </a:br>
            <a:r>
              <a:rPr lang="en-US" sz="1000" i="1">
                <a:solidFill>
                  <a:srgbClr val="0033CC"/>
                </a:solidFill>
                <a:cs typeface="Times New Roman" pitchFamily="18" charset="0"/>
              </a:rPr>
              <a:t/>
            </a:r>
            <a:br>
              <a:rPr lang="en-US" sz="1000" i="1">
                <a:solidFill>
                  <a:srgbClr val="0033CC"/>
                </a:solidFill>
                <a:cs typeface="Times New Roman" pitchFamily="18" charset="0"/>
              </a:rPr>
            </a:br>
            <a:r>
              <a:rPr lang="en-US" sz="1000" i="1">
                <a:solidFill>
                  <a:srgbClr val="0033CC"/>
                </a:solidFill>
                <a:cs typeface="Times New Roman" pitchFamily="18" charset="0"/>
              </a:rPr>
              <a:t/>
            </a:r>
            <a:br>
              <a:rPr lang="en-US" sz="1000" i="1">
                <a:solidFill>
                  <a:srgbClr val="0033CC"/>
                </a:solidFill>
                <a:cs typeface="Times New Roman" pitchFamily="18" charset="0"/>
              </a:rPr>
            </a:br>
            <a:r>
              <a:rPr lang="en-US" sz="1000" i="1">
                <a:solidFill>
                  <a:srgbClr val="0033CC"/>
                </a:solidFill>
                <a:cs typeface="Times New Roman" pitchFamily="18" charset="0"/>
              </a:rPr>
              <a:t/>
            </a:r>
            <a:br>
              <a:rPr lang="en-US" sz="1000" i="1">
                <a:solidFill>
                  <a:srgbClr val="0033CC"/>
                </a:solidFill>
                <a:cs typeface="Times New Roman" pitchFamily="18" charset="0"/>
              </a:rPr>
            </a:br>
            <a:r>
              <a:rPr lang="en-US" sz="1000" i="1">
                <a:solidFill>
                  <a:srgbClr val="0033CC"/>
                </a:solidFill>
                <a:cs typeface="Times New Roman" pitchFamily="18" charset="0"/>
              </a:rPr>
              <a:t/>
            </a:r>
            <a:br>
              <a:rPr lang="en-US" sz="1000" i="1">
                <a:solidFill>
                  <a:srgbClr val="0033CC"/>
                </a:solidFill>
                <a:cs typeface="Times New Roman" pitchFamily="18" charset="0"/>
              </a:rPr>
            </a:br>
            <a:r>
              <a:rPr lang="en-US" sz="1000" i="1">
                <a:solidFill>
                  <a:srgbClr val="0033CC"/>
                </a:solidFill>
                <a:cs typeface="Times New Roman" pitchFamily="18" charset="0"/>
              </a:rPr>
              <a:t/>
            </a:r>
            <a:br>
              <a:rPr lang="en-US" sz="1000" i="1">
                <a:solidFill>
                  <a:srgbClr val="0033CC"/>
                </a:solidFill>
                <a:cs typeface="Times New Roman" pitchFamily="18" charset="0"/>
              </a:rPr>
            </a:br>
            <a:r>
              <a:rPr lang="en-US" sz="1000" i="1">
                <a:solidFill>
                  <a:srgbClr val="0033CC"/>
                </a:solidFill>
                <a:cs typeface="Times New Roman" pitchFamily="18" charset="0"/>
              </a:rPr>
              <a:t/>
            </a:r>
            <a:br>
              <a:rPr lang="en-US" sz="1000" i="1">
                <a:solidFill>
                  <a:srgbClr val="0033CC"/>
                </a:solidFill>
                <a:cs typeface="Times New Roman" pitchFamily="18" charset="0"/>
              </a:rPr>
            </a:br>
            <a:r>
              <a:rPr lang="en-US" sz="1000" i="1">
                <a:solidFill>
                  <a:srgbClr val="0033CC"/>
                </a:solidFill>
                <a:cs typeface="Times New Roman" pitchFamily="18" charset="0"/>
              </a:rPr>
              <a:t/>
            </a:r>
            <a:br>
              <a:rPr lang="en-US" sz="1000" i="1">
                <a:solidFill>
                  <a:srgbClr val="0033CC"/>
                </a:solidFill>
                <a:cs typeface="Times New Roman" pitchFamily="18" charset="0"/>
              </a:rPr>
            </a:br>
            <a:r>
              <a:rPr lang="en-US" sz="1000" i="1">
                <a:solidFill>
                  <a:srgbClr val="0033CC"/>
                </a:solidFill>
                <a:cs typeface="Times New Roman" pitchFamily="18" charset="0"/>
              </a:rPr>
              <a:t/>
            </a:r>
            <a:br>
              <a:rPr lang="en-US" sz="1000" i="1">
                <a:solidFill>
                  <a:srgbClr val="0033CC"/>
                </a:solidFill>
                <a:cs typeface="Times New Roman" pitchFamily="18" charset="0"/>
              </a:rPr>
            </a:br>
            <a:r>
              <a:rPr lang="en-US" sz="1000" i="1">
                <a:solidFill>
                  <a:srgbClr val="0033CC"/>
                </a:solidFill>
                <a:cs typeface="Times New Roman" pitchFamily="18" charset="0"/>
              </a:rPr>
              <a:t/>
            </a:r>
            <a:br>
              <a:rPr lang="en-US" sz="1000" i="1">
                <a:solidFill>
                  <a:srgbClr val="0033CC"/>
                </a:solidFill>
                <a:cs typeface="Times New Roman" pitchFamily="18" charset="0"/>
              </a:rPr>
            </a:br>
            <a:r>
              <a:rPr lang="en-US" sz="1000" i="1">
                <a:solidFill>
                  <a:srgbClr val="0033CC"/>
                </a:solidFill>
                <a:cs typeface="Times New Roman" pitchFamily="18" charset="0"/>
              </a:rPr>
              <a:t/>
            </a:r>
            <a:br>
              <a:rPr lang="en-US" sz="1000" i="1">
                <a:solidFill>
                  <a:srgbClr val="0033CC"/>
                </a:solidFill>
                <a:cs typeface="Times New Roman" pitchFamily="18" charset="0"/>
              </a:rPr>
            </a:br>
            <a:r>
              <a:rPr lang="en-US" sz="1000" i="1">
                <a:solidFill>
                  <a:srgbClr val="0033CC"/>
                </a:solidFill>
                <a:cs typeface="Times New Roman" pitchFamily="18" charset="0"/>
              </a:rPr>
              <a:t/>
            </a:r>
            <a:br>
              <a:rPr lang="en-US" sz="1000" i="1">
                <a:solidFill>
                  <a:srgbClr val="0033CC"/>
                </a:solidFill>
                <a:cs typeface="Times New Roman" pitchFamily="18" charset="0"/>
              </a:rPr>
            </a:br>
            <a:endParaRPr lang="en-US" b="0">
              <a:solidFill>
                <a:srgbClr val="0033CC"/>
              </a:solidFill>
              <a:cs typeface="Arial" charset="0"/>
            </a:endParaRPr>
          </a:p>
        </p:txBody>
      </p:sp>
      <p:sp>
        <p:nvSpPr>
          <p:cNvPr id="1086468" name="Line 4"/>
          <p:cNvSpPr>
            <a:spLocks noChangeShapeType="1"/>
          </p:cNvSpPr>
          <p:nvPr/>
        </p:nvSpPr>
        <p:spPr bwMode="auto">
          <a:xfrm>
            <a:off x="4500563" y="3465513"/>
            <a:ext cx="0" cy="43180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en-US"/>
          </a:p>
        </p:txBody>
      </p:sp>
      <p:graphicFrame>
        <p:nvGraphicFramePr>
          <p:cNvPr id="1086470" name="Object 6"/>
          <p:cNvGraphicFramePr>
            <a:graphicFrameLocks noChangeAspect="1"/>
          </p:cNvGraphicFramePr>
          <p:nvPr/>
        </p:nvGraphicFramePr>
        <p:xfrm>
          <a:off x="3086100" y="2565400"/>
          <a:ext cx="2982913" cy="2079625"/>
        </p:xfrm>
        <a:graphic>
          <a:graphicData uri="http://schemas.openxmlformats.org/presentationml/2006/ole">
            <p:oleObj spid="_x0000_s700418" name="Equation" r:id="rId4" imgW="1854000" imgH="12952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0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Lossy Transmission Lines</a:t>
            </a:r>
          </a:p>
        </p:txBody>
      </p:sp>
      <p:sp>
        <p:nvSpPr>
          <p:cNvPr id="1090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44563"/>
            <a:ext cx="8424863" cy="5149850"/>
          </a:xfrm>
          <a:noFill/>
          <a:ln/>
        </p:spPr>
        <p:txBody>
          <a:bodyPr wrap="none"/>
          <a:lstStyle/>
          <a:p>
            <a:r>
              <a:rPr lang="en-US" sz="1600"/>
              <a:t>Wave Equations 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>- We can now plug in our expression for the derivative of voltage:</a:t>
            </a:r>
            <a:br>
              <a:rPr lang="en-US" b="0"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/>
            </a:r>
            <a:br>
              <a:rPr lang="en-US" b="0"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/>
            </a:r>
            <a:br>
              <a:rPr lang="en-US" b="0"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/>
            </a:r>
            <a:br>
              <a:rPr lang="en-US" b="0"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/>
            </a:r>
            <a:br>
              <a:rPr lang="en-US" b="0"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/>
            </a:r>
            <a:br>
              <a:rPr lang="en-US" b="0"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/>
            </a:r>
            <a:br>
              <a:rPr lang="en-US" b="0"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/>
            </a:r>
            <a:br>
              <a:rPr lang="en-US" b="0"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/>
            </a:r>
            <a:br>
              <a:rPr lang="en-US" b="0"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/>
            </a:r>
            <a:br>
              <a:rPr lang="en-US" b="0"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/>
            </a:r>
            <a:br>
              <a:rPr lang="en-US" b="0"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/>
            </a:r>
            <a:br>
              <a:rPr lang="en-US" b="0"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>- Rearranging, we get:</a:t>
            </a:r>
            <a:endParaRPr lang="en-US" b="0">
              <a:solidFill>
                <a:srgbClr val="0033CC"/>
              </a:solidFill>
              <a:cs typeface="Arial" charset="0"/>
            </a:endParaRPr>
          </a:p>
        </p:txBody>
      </p:sp>
      <p:sp>
        <p:nvSpPr>
          <p:cNvPr id="1090566" name="Oval 6"/>
          <p:cNvSpPr>
            <a:spLocks noChangeArrowheads="1"/>
          </p:cNvSpPr>
          <p:nvPr/>
        </p:nvSpPr>
        <p:spPr bwMode="auto">
          <a:xfrm>
            <a:off x="3455988" y="1989138"/>
            <a:ext cx="900112" cy="719137"/>
          </a:xfrm>
          <a:prstGeom prst="ellips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0567" name="Line 7"/>
          <p:cNvSpPr>
            <a:spLocks noChangeShapeType="1"/>
          </p:cNvSpPr>
          <p:nvPr/>
        </p:nvSpPr>
        <p:spPr bwMode="auto">
          <a:xfrm flipH="1">
            <a:off x="4392613" y="2457450"/>
            <a:ext cx="684212" cy="34925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en-US"/>
          </a:p>
        </p:txBody>
      </p:sp>
      <p:graphicFrame>
        <p:nvGraphicFramePr>
          <p:cNvPr id="1090568" name="Object 8"/>
          <p:cNvGraphicFramePr>
            <a:graphicFrameLocks noChangeAspect="1"/>
          </p:cNvGraphicFramePr>
          <p:nvPr/>
        </p:nvGraphicFramePr>
        <p:xfrm>
          <a:off x="1416050" y="4292600"/>
          <a:ext cx="3943350" cy="1390650"/>
        </p:xfrm>
        <a:graphic>
          <a:graphicData uri="http://schemas.openxmlformats.org/presentationml/2006/ole">
            <p:oleObj spid="_x0000_s701442" name="Equation" r:id="rId4" imgW="2476440" imgH="876240" progId="Equation.3">
              <p:embed/>
            </p:oleObj>
          </a:graphicData>
        </a:graphic>
      </p:graphicFrame>
      <p:graphicFrame>
        <p:nvGraphicFramePr>
          <p:cNvPr id="1090569" name="Object 9"/>
          <p:cNvGraphicFramePr>
            <a:graphicFrameLocks noChangeAspect="1"/>
          </p:cNvGraphicFramePr>
          <p:nvPr/>
        </p:nvGraphicFramePr>
        <p:xfrm>
          <a:off x="1268413" y="1989138"/>
          <a:ext cx="4024312" cy="1733550"/>
        </p:xfrm>
        <a:graphic>
          <a:graphicData uri="http://schemas.openxmlformats.org/presentationml/2006/ole">
            <p:oleObj spid="_x0000_s701443" name="Equation" r:id="rId5" imgW="2501640" imgH="1079280" progId="Equation.3">
              <p:embed/>
            </p:oleObj>
          </a:graphicData>
        </a:graphic>
      </p:graphicFrame>
      <p:graphicFrame>
        <p:nvGraphicFramePr>
          <p:cNvPr id="1090570" name="Object 10"/>
          <p:cNvGraphicFramePr>
            <a:graphicFrameLocks noChangeAspect="1"/>
          </p:cNvGraphicFramePr>
          <p:nvPr/>
        </p:nvGraphicFramePr>
        <p:xfrm>
          <a:off x="5435600" y="2097088"/>
          <a:ext cx="2608263" cy="623887"/>
        </p:xfrm>
        <a:graphic>
          <a:graphicData uri="http://schemas.openxmlformats.org/presentationml/2006/ole">
            <p:oleObj spid="_x0000_s701444" name="Equation" r:id="rId6" imgW="163800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2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Lossy Transmission Lines</a:t>
            </a:r>
          </a:p>
        </p:txBody>
      </p:sp>
      <p:sp>
        <p:nvSpPr>
          <p:cNvPr id="1092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44563"/>
            <a:ext cx="8424863" cy="5149850"/>
          </a:xfrm>
          <a:noFill/>
          <a:ln/>
        </p:spPr>
        <p:txBody>
          <a:bodyPr wrap="none"/>
          <a:lstStyle/>
          <a:p>
            <a:r>
              <a:rPr lang="en-US" sz="1600"/>
              <a:t>Wave Equations 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>- Since, we have already defined </a:t>
            </a:r>
            <a:r>
              <a:rPr lang="en-US" b="0">
                <a:latin typeface="GreekC" pitchFamily="2" charset="0"/>
                <a:ea typeface="GreekC" pitchFamily="2" charset="0"/>
                <a:cs typeface="GreekC" pitchFamily="2" charset="0"/>
              </a:rPr>
              <a:t>g </a:t>
            </a:r>
            <a:r>
              <a:rPr lang="en-US" b="0">
                <a:cs typeface="Times New Roman" pitchFamily="18" charset="0"/>
              </a:rPr>
              <a:t>as: </a:t>
            </a:r>
            <a:br>
              <a:rPr lang="en-US" b="0"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/>
            </a:r>
            <a:br>
              <a:rPr lang="en-US" b="0"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/>
            </a:r>
            <a:br>
              <a:rPr lang="en-US" b="0"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/>
            </a:r>
            <a:br>
              <a:rPr lang="en-US" b="0"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/>
            </a:r>
            <a:br>
              <a:rPr lang="en-US" b="0">
                <a:cs typeface="Times New Roman" pitchFamily="18" charset="0"/>
              </a:rPr>
            </a:br>
            <a:endParaRPr lang="en-US" b="0"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b="0">
                <a:cs typeface="Times New Roman" pitchFamily="18" charset="0"/>
              </a:rPr>
              <a:t> 	- we can rewrite the current expression in Wave Equation form as:</a:t>
            </a:r>
            <a:br>
              <a:rPr lang="en-US" b="0"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/>
            </a:r>
            <a:br>
              <a:rPr lang="en-US" b="0"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/>
            </a:r>
            <a:br>
              <a:rPr lang="en-US" b="0"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/>
            </a:r>
            <a:br>
              <a:rPr lang="en-US" b="0">
                <a:cs typeface="Times New Roman" pitchFamily="18" charset="0"/>
              </a:rPr>
            </a:br>
            <a:endParaRPr lang="en-US" b="0">
              <a:solidFill>
                <a:srgbClr val="0033CC"/>
              </a:solidFill>
              <a:cs typeface="Arial" charset="0"/>
            </a:endParaRPr>
          </a:p>
        </p:txBody>
      </p:sp>
      <p:graphicFrame>
        <p:nvGraphicFramePr>
          <p:cNvPr id="1092612" name="Object 4"/>
          <p:cNvGraphicFramePr>
            <a:graphicFrameLocks noChangeAspect="1"/>
          </p:cNvGraphicFramePr>
          <p:nvPr/>
        </p:nvGraphicFramePr>
        <p:xfrm>
          <a:off x="2843213" y="1881188"/>
          <a:ext cx="2708275" cy="403225"/>
        </p:xfrm>
        <a:graphic>
          <a:graphicData uri="http://schemas.openxmlformats.org/presentationml/2006/ole">
            <p:oleObj spid="_x0000_s702466" name="Equation" r:id="rId4" imgW="1701720" imgH="253800" progId="Equation.3">
              <p:embed/>
            </p:oleObj>
          </a:graphicData>
        </a:graphic>
      </p:graphicFrame>
      <p:graphicFrame>
        <p:nvGraphicFramePr>
          <p:cNvPr id="1092614" name="Object 6"/>
          <p:cNvGraphicFramePr>
            <a:graphicFrameLocks noChangeAspect="1"/>
          </p:cNvGraphicFramePr>
          <p:nvPr/>
        </p:nvGraphicFramePr>
        <p:xfrm>
          <a:off x="3024188" y="3573463"/>
          <a:ext cx="2103437" cy="1390650"/>
        </p:xfrm>
        <a:graphic>
          <a:graphicData uri="http://schemas.openxmlformats.org/presentationml/2006/ole">
            <p:oleObj spid="_x0000_s702467" name="Equation" r:id="rId5" imgW="1320480" imgH="876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Lossy Transmission Lines</a:t>
            </a:r>
          </a:p>
        </p:txBody>
      </p:sp>
      <p:sp>
        <p:nvSpPr>
          <p:cNvPr id="1094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44563"/>
            <a:ext cx="8424863" cy="5149850"/>
          </a:xfrm>
          <a:noFill/>
          <a:ln/>
        </p:spPr>
        <p:txBody>
          <a:bodyPr wrap="none"/>
          <a:lstStyle/>
          <a:p>
            <a:r>
              <a:rPr lang="en-US" sz="1600"/>
              <a:t>Wave Equations 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>- These two 2</a:t>
            </a:r>
            <a:r>
              <a:rPr lang="en-US" b="0" baseline="30000">
                <a:cs typeface="Times New Roman" pitchFamily="18" charset="0"/>
              </a:rPr>
              <a:t>nd</a:t>
            </a:r>
            <a:r>
              <a:rPr lang="en-US" b="0">
                <a:cs typeface="Times New Roman" pitchFamily="18" charset="0"/>
              </a:rPr>
              <a:t> order differential equations describe the voltage and current propagation on a </a:t>
            </a:r>
            <a:br>
              <a:rPr lang="en-US" b="0"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>  lossy transmission line:</a:t>
            </a:r>
            <a:br>
              <a:rPr lang="en-US" b="0"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/>
            </a:r>
            <a:br>
              <a:rPr lang="en-US" b="0"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/>
            </a:r>
            <a:br>
              <a:rPr lang="en-US" b="0"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/>
            </a:r>
            <a:br>
              <a:rPr lang="en-US" b="0">
                <a:cs typeface="Times New Roman" pitchFamily="18" charset="0"/>
              </a:rPr>
            </a:br>
            <a:endParaRPr lang="en-US" b="0"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b="0">
                <a:cs typeface="Times New Roman" pitchFamily="18" charset="0"/>
              </a:rPr>
              <a:t/>
            </a:r>
            <a:br>
              <a:rPr lang="en-US" b="0"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/>
            </a:r>
            <a:br>
              <a:rPr lang="en-US" b="0"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/>
            </a:r>
            <a:br>
              <a:rPr lang="en-US" b="0"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/>
            </a:r>
            <a:br>
              <a:rPr lang="en-US" b="0"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/>
            </a:r>
            <a:br>
              <a:rPr lang="en-US" b="0"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/>
            </a:r>
            <a:br>
              <a:rPr lang="en-US" b="0"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>- We call </a:t>
            </a:r>
            <a:r>
              <a:rPr lang="en-US" b="0">
                <a:latin typeface="GreekC" pitchFamily="2" charset="0"/>
                <a:ea typeface="GreekC" pitchFamily="2" charset="0"/>
                <a:cs typeface="GreekC" pitchFamily="2" charset="0"/>
              </a:rPr>
              <a:t>g</a:t>
            </a:r>
            <a:r>
              <a:rPr lang="en-US" b="0">
                <a:ea typeface="GreekC" pitchFamily="2" charset="0"/>
                <a:cs typeface="GreekC" pitchFamily="2" charset="0"/>
              </a:rPr>
              <a:t> the "Complex Propagation Constant"</a:t>
            </a:r>
            <a:br>
              <a:rPr lang="en-US" b="0">
                <a:ea typeface="GreekC" pitchFamily="2" charset="0"/>
                <a:cs typeface="GreekC" pitchFamily="2" charset="0"/>
              </a:rPr>
            </a:br>
            <a:r>
              <a:rPr lang="en-US" b="0">
                <a:ea typeface="GreekC" pitchFamily="2" charset="0"/>
                <a:cs typeface="GreekC" pitchFamily="2" charset="0"/>
              </a:rPr>
              <a:t/>
            </a:r>
            <a:br>
              <a:rPr lang="en-US" b="0">
                <a:ea typeface="GreekC" pitchFamily="2" charset="0"/>
                <a:cs typeface="GreekC" pitchFamily="2" charset="0"/>
              </a:rPr>
            </a:br>
            <a:r>
              <a:rPr lang="en-US" b="0">
                <a:ea typeface="GreekC" pitchFamily="2" charset="0"/>
                <a:cs typeface="GreekC" pitchFamily="2" charset="0"/>
              </a:rPr>
              <a:t/>
            </a:r>
            <a:br>
              <a:rPr lang="en-US" b="0">
                <a:ea typeface="GreekC" pitchFamily="2" charset="0"/>
                <a:cs typeface="GreekC" pitchFamily="2" charset="0"/>
              </a:rPr>
            </a:br>
            <a:r>
              <a:rPr lang="en-US" b="0">
                <a:ea typeface="GreekC" pitchFamily="2" charset="0"/>
                <a:cs typeface="GreekC" pitchFamily="2" charset="0"/>
              </a:rPr>
              <a:t/>
            </a:r>
            <a:br>
              <a:rPr lang="en-US" b="0">
                <a:ea typeface="GreekC" pitchFamily="2" charset="0"/>
                <a:cs typeface="GreekC" pitchFamily="2" charset="0"/>
              </a:rPr>
            </a:br>
            <a:r>
              <a:rPr lang="en-US" b="0">
                <a:ea typeface="GreekC" pitchFamily="2" charset="0"/>
                <a:cs typeface="GreekC" pitchFamily="2" charset="0"/>
              </a:rPr>
              <a:t/>
            </a:r>
            <a:br>
              <a:rPr lang="en-US" b="0">
                <a:ea typeface="GreekC" pitchFamily="2" charset="0"/>
                <a:cs typeface="GreekC" pitchFamily="2" charset="0"/>
              </a:rPr>
            </a:br>
            <a:r>
              <a:rPr lang="en-US" b="0">
                <a:ea typeface="GreekC" pitchFamily="2" charset="0"/>
                <a:cs typeface="GreekC" pitchFamily="2" charset="0"/>
              </a:rPr>
              <a:t>  which consists of a </a:t>
            </a:r>
            <a:r>
              <a:rPr lang="en-US" b="0" i="1">
                <a:ea typeface="GreekC" pitchFamily="2" charset="0"/>
                <a:cs typeface="GreekC" pitchFamily="2" charset="0"/>
              </a:rPr>
              <a:t>Real</a:t>
            </a:r>
            <a:r>
              <a:rPr lang="en-US" b="0">
                <a:ea typeface="GreekC" pitchFamily="2" charset="0"/>
                <a:cs typeface="GreekC" pitchFamily="2" charset="0"/>
              </a:rPr>
              <a:t> and </a:t>
            </a:r>
            <a:r>
              <a:rPr lang="en-US" b="0" i="1">
                <a:ea typeface="GreekC" pitchFamily="2" charset="0"/>
                <a:cs typeface="GreekC" pitchFamily="2" charset="0"/>
              </a:rPr>
              <a:t>Imaginary</a:t>
            </a:r>
            <a:r>
              <a:rPr lang="en-US" b="0">
                <a:ea typeface="GreekC" pitchFamily="2" charset="0"/>
                <a:cs typeface="GreekC" pitchFamily="2" charset="0"/>
              </a:rPr>
              <a:t> part:</a:t>
            </a:r>
            <a:endParaRPr lang="en-US" b="0">
              <a:solidFill>
                <a:srgbClr val="0033CC"/>
              </a:solidFill>
              <a:ea typeface="GreekC" pitchFamily="2" charset="0"/>
              <a:cs typeface="GreekC" pitchFamily="2" charset="0"/>
            </a:endParaRPr>
          </a:p>
        </p:txBody>
      </p:sp>
      <p:graphicFrame>
        <p:nvGraphicFramePr>
          <p:cNvPr id="1094660" name="Object 4"/>
          <p:cNvGraphicFramePr>
            <a:graphicFrameLocks noChangeAspect="1"/>
          </p:cNvGraphicFramePr>
          <p:nvPr/>
        </p:nvGraphicFramePr>
        <p:xfrm>
          <a:off x="3024188" y="4437063"/>
          <a:ext cx="2708275" cy="403225"/>
        </p:xfrm>
        <a:graphic>
          <a:graphicData uri="http://schemas.openxmlformats.org/presentationml/2006/ole">
            <p:oleObj spid="_x0000_s703490" name="Equation" r:id="rId4" imgW="1701720" imgH="253800" progId="Equation.3">
              <p:embed/>
            </p:oleObj>
          </a:graphicData>
        </a:graphic>
      </p:graphicFrame>
      <p:graphicFrame>
        <p:nvGraphicFramePr>
          <p:cNvPr id="1094661" name="Object 5"/>
          <p:cNvGraphicFramePr>
            <a:graphicFrameLocks noChangeAspect="1"/>
          </p:cNvGraphicFramePr>
          <p:nvPr/>
        </p:nvGraphicFramePr>
        <p:xfrm>
          <a:off x="5219700" y="2205038"/>
          <a:ext cx="2103438" cy="1390650"/>
        </p:xfrm>
        <a:graphic>
          <a:graphicData uri="http://schemas.openxmlformats.org/presentationml/2006/ole">
            <p:oleObj spid="_x0000_s703491" name="Equation" r:id="rId5" imgW="1320480" imgH="876240" progId="Equation.3">
              <p:embed/>
            </p:oleObj>
          </a:graphicData>
        </a:graphic>
      </p:graphicFrame>
      <p:graphicFrame>
        <p:nvGraphicFramePr>
          <p:cNvPr id="1094662" name="Object 6"/>
          <p:cNvGraphicFramePr>
            <a:graphicFrameLocks noChangeAspect="1"/>
          </p:cNvGraphicFramePr>
          <p:nvPr/>
        </p:nvGraphicFramePr>
        <p:xfrm>
          <a:off x="1584325" y="2205038"/>
          <a:ext cx="2203450" cy="1390650"/>
        </p:xfrm>
        <a:graphic>
          <a:graphicData uri="http://schemas.openxmlformats.org/presentationml/2006/ole">
            <p:oleObj spid="_x0000_s703492" name="Equation" r:id="rId6" imgW="1384200" imgH="876240" progId="Equation.3">
              <p:embed/>
            </p:oleObj>
          </a:graphicData>
        </a:graphic>
      </p:graphicFrame>
      <p:sp>
        <p:nvSpPr>
          <p:cNvPr id="1094663" name="Rectangle 7"/>
          <p:cNvSpPr>
            <a:spLocks noChangeArrowheads="1"/>
          </p:cNvSpPr>
          <p:nvPr/>
        </p:nvSpPr>
        <p:spPr bwMode="auto">
          <a:xfrm>
            <a:off x="1006475" y="2312988"/>
            <a:ext cx="6769100" cy="1152525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094664" name="Object 8"/>
          <p:cNvGraphicFramePr>
            <a:graphicFrameLocks noChangeAspect="1"/>
          </p:cNvGraphicFramePr>
          <p:nvPr/>
        </p:nvGraphicFramePr>
        <p:xfrm>
          <a:off x="3708400" y="5553075"/>
          <a:ext cx="1111250" cy="323850"/>
        </p:xfrm>
        <a:graphic>
          <a:graphicData uri="http://schemas.openxmlformats.org/presentationml/2006/ole">
            <p:oleObj spid="_x0000_s703493" name="Equation" r:id="rId7" imgW="69840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6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Lossy Transmission Lines</a:t>
            </a:r>
          </a:p>
        </p:txBody>
      </p:sp>
      <p:sp>
        <p:nvSpPr>
          <p:cNvPr id="1096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44563"/>
            <a:ext cx="8424863" cy="5149850"/>
          </a:xfrm>
          <a:noFill/>
          <a:ln/>
        </p:spPr>
        <p:txBody>
          <a:bodyPr wrap="none"/>
          <a:lstStyle/>
          <a:p>
            <a:r>
              <a:rPr lang="en-US" sz="1600"/>
              <a:t>Attenuation Constant  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>- We call the Real part of </a:t>
            </a:r>
            <a:r>
              <a:rPr lang="en-US" b="0">
                <a:latin typeface="GreekC" pitchFamily="2" charset="0"/>
                <a:ea typeface="GreekC" pitchFamily="2" charset="0"/>
                <a:cs typeface="GreekC" pitchFamily="2" charset="0"/>
              </a:rPr>
              <a:t>g </a:t>
            </a:r>
            <a:r>
              <a:rPr lang="en-US" b="0">
                <a:cs typeface="Times New Roman" pitchFamily="18" charset="0"/>
              </a:rPr>
              <a:t>the </a:t>
            </a:r>
            <a:r>
              <a:rPr lang="en-US" b="0" i="1">
                <a:cs typeface="Times New Roman" pitchFamily="18" charset="0"/>
              </a:rPr>
              <a:t>Attenuation Constant (</a:t>
            </a:r>
            <a:r>
              <a:rPr lang="en-US" b="0" i="1">
                <a:cs typeface="Times New Roman" pitchFamily="18" charset="0"/>
                <a:sym typeface="Symbol" pitchFamily="18" charset="2"/>
              </a:rPr>
              <a:t>)</a:t>
            </a:r>
            <a:br>
              <a:rPr lang="en-US" b="0" i="1">
                <a:cs typeface="Times New Roman" pitchFamily="18" charset="0"/>
                <a:sym typeface="Symbol" pitchFamily="18" charset="2"/>
              </a:rPr>
            </a:br>
            <a:r>
              <a:rPr lang="en-US" b="0" i="1">
                <a:cs typeface="Times New Roman" pitchFamily="18" charset="0"/>
                <a:sym typeface="Symbol" pitchFamily="18" charset="2"/>
              </a:rPr>
              <a:t/>
            </a:r>
            <a:br>
              <a:rPr lang="en-US" b="0" i="1">
                <a:cs typeface="Times New Roman" pitchFamily="18" charset="0"/>
                <a:sym typeface="Symbol" pitchFamily="18" charset="2"/>
              </a:rPr>
            </a:br>
            <a:r>
              <a:rPr lang="en-US" b="0" i="1">
                <a:cs typeface="Times New Roman" pitchFamily="18" charset="0"/>
                <a:sym typeface="Symbol" pitchFamily="18" charset="2"/>
              </a:rPr>
              <a:t/>
            </a:r>
            <a:br>
              <a:rPr lang="en-US" b="0" i="1">
                <a:cs typeface="Times New Roman" pitchFamily="18" charset="0"/>
                <a:sym typeface="Symbol" pitchFamily="18" charset="2"/>
              </a:rPr>
            </a:br>
            <a:r>
              <a:rPr lang="en-US" b="0" i="1">
                <a:cs typeface="Times New Roman" pitchFamily="18" charset="0"/>
                <a:sym typeface="Symbol" pitchFamily="18" charset="2"/>
              </a:rPr>
              <a:t/>
            </a:r>
            <a:br>
              <a:rPr lang="en-US" b="0" i="1">
                <a:cs typeface="Times New Roman" pitchFamily="18" charset="0"/>
                <a:sym typeface="Symbol" pitchFamily="18" charset="2"/>
              </a:rPr>
            </a:br>
            <a:r>
              <a:rPr lang="en-US" b="0" i="1">
                <a:cs typeface="Times New Roman" pitchFamily="18" charset="0"/>
                <a:sym typeface="Symbol" pitchFamily="18" charset="2"/>
              </a:rPr>
              <a:t/>
            </a:r>
            <a:br>
              <a:rPr lang="en-US" b="0" i="1">
                <a:cs typeface="Times New Roman" pitchFamily="18" charset="0"/>
                <a:sym typeface="Symbol" pitchFamily="18" charset="2"/>
              </a:rPr>
            </a:br>
            <a:r>
              <a:rPr lang="en-US" b="0" i="1">
                <a:cs typeface="Times New Roman" pitchFamily="18" charset="0"/>
                <a:sym typeface="Symbol" pitchFamily="18" charset="2"/>
              </a:rPr>
              <a:t/>
            </a:r>
            <a:br>
              <a:rPr lang="en-US" b="0" i="1">
                <a:cs typeface="Times New Roman" pitchFamily="18" charset="0"/>
                <a:sym typeface="Symbol" pitchFamily="18" charset="2"/>
              </a:rPr>
            </a:br>
            <a:r>
              <a:rPr lang="en-US" b="0" i="1">
                <a:cs typeface="Times New Roman" pitchFamily="18" charset="0"/>
                <a:sym typeface="Symbol" pitchFamily="18" charset="2"/>
              </a:rPr>
              <a:t/>
            </a:r>
            <a:br>
              <a:rPr lang="en-US" b="0" i="1">
                <a:cs typeface="Times New Roman" pitchFamily="18" charset="0"/>
                <a:sym typeface="Symbol" pitchFamily="18" charset="2"/>
              </a:rPr>
            </a:br>
            <a:r>
              <a:rPr lang="en-US" b="0" i="1">
                <a:cs typeface="Times New Roman" pitchFamily="18" charset="0"/>
                <a:sym typeface="Symbol" pitchFamily="18" charset="2"/>
              </a:rPr>
              <a:t/>
            </a:r>
            <a:br>
              <a:rPr lang="en-US" b="0" i="1">
                <a:cs typeface="Times New Roman" pitchFamily="18" charset="0"/>
                <a:sym typeface="Symbol" pitchFamily="18" charset="2"/>
              </a:rPr>
            </a:br>
            <a:r>
              <a:rPr lang="en-US" b="0">
                <a:cs typeface="Times New Roman" pitchFamily="18" charset="0"/>
                <a:sym typeface="Symbol" pitchFamily="18" charset="2"/>
              </a:rPr>
              <a:t>- This quantity has units of Np/m</a:t>
            </a:r>
            <a:br>
              <a:rPr lang="en-US" b="0">
                <a:cs typeface="Times New Roman" pitchFamily="18" charset="0"/>
                <a:sym typeface="Symbol" pitchFamily="18" charset="2"/>
              </a:rPr>
            </a:br>
            <a:r>
              <a:rPr lang="en-US" b="0">
                <a:cs typeface="Times New Roman" pitchFamily="18" charset="0"/>
                <a:sym typeface="Symbol" pitchFamily="18" charset="2"/>
              </a:rPr>
              <a:t/>
            </a:r>
            <a:br>
              <a:rPr lang="en-US" b="0">
                <a:cs typeface="Times New Roman" pitchFamily="18" charset="0"/>
                <a:sym typeface="Symbol" pitchFamily="18" charset="2"/>
              </a:rPr>
            </a:br>
            <a:r>
              <a:rPr lang="en-US" b="0">
                <a:cs typeface="Times New Roman" pitchFamily="18" charset="0"/>
                <a:sym typeface="Symbol" pitchFamily="18" charset="2"/>
              </a:rPr>
              <a:t>  NOTE:  A Napier is unit of </a:t>
            </a:r>
            <a:r>
              <a:rPr lang="en-US" b="0" i="1">
                <a:cs typeface="Times New Roman" pitchFamily="18" charset="0"/>
                <a:sym typeface="Symbol" pitchFamily="18" charset="2"/>
              </a:rPr>
              <a:t>ratio</a:t>
            </a:r>
            <a:r>
              <a:rPr lang="en-US" b="0">
                <a:cs typeface="Times New Roman" pitchFamily="18" charset="0"/>
                <a:sym typeface="Symbol" pitchFamily="18" charset="2"/>
              </a:rPr>
              <a:t>.  It is used to describe ratios of voltages and currents.</a:t>
            </a:r>
            <a:br>
              <a:rPr lang="en-US" b="0">
                <a:cs typeface="Times New Roman" pitchFamily="18" charset="0"/>
                <a:sym typeface="Symbol" pitchFamily="18" charset="2"/>
              </a:rPr>
            </a:br>
            <a:r>
              <a:rPr lang="en-US" b="0">
                <a:cs typeface="Times New Roman" pitchFamily="18" charset="0"/>
                <a:sym typeface="Symbol" pitchFamily="18" charset="2"/>
              </a:rPr>
              <a:t/>
            </a:r>
            <a:br>
              <a:rPr lang="en-US" b="0">
                <a:cs typeface="Times New Roman" pitchFamily="18" charset="0"/>
                <a:sym typeface="Symbol" pitchFamily="18" charset="2"/>
              </a:rPr>
            </a:br>
            <a:r>
              <a:rPr lang="en-US" b="0">
                <a:cs typeface="Times New Roman" pitchFamily="18" charset="0"/>
                <a:sym typeface="Symbol" pitchFamily="18" charset="2"/>
              </a:rPr>
              <a:t/>
            </a:r>
            <a:br>
              <a:rPr lang="en-US" b="0">
                <a:cs typeface="Times New Roman" pitchFamily="18" charset="0"/>
                <a:sym typeface="Symbol" pitchFamily="18" charset="2"/>
              </a:rPr>
            </a:br>
            <a:r>
              <a:rPr lang="en-US" b="0">
                <a:cs typeface="Times New Roman" pitchFamily="18" charset="0"/>
                <a:sym typeface="Symbol" pitchFamily="18" charset="2"/>
              </a:rPr>
              <a:t> 		 </a:t>
            </a:r>
            <a:br>
              <a:rPr lang="en-US" b="0">
                <a:cs typeface="Times New Roman" pitchFamily="18" charset="0"/>
                <a:sym typeface="Symbol" pitchFamily="18" charset="2"/>
              </a:rPr>
            </a:br>
            <a:r>
              <a:rPr lang="en-US" b="0">
                <a:cs typeface="Times New Roman" pitchFamily="18" charset="0"/>
                <a:sym typeface="Symbol" pitchFamily="18" charset="2"/>
              </a:rPr>
              <a:t/>
            </a:r>
            <a:br>
              <a:rPr lang="en-US" b="0">
                <a:cs typeface="Times New Roman" pitchFamily="18" charset="0"/>
                <a:sym typeface="Symbol" pitchFamily="18" charset="2"/>
              </a:rPr>
            </a:br>
            <a:r>
              <a:rPr lang="en-US" b="0">
                <a:cs typeface="Times New Roman" pitchFamily="18" charset="0"/>
                <a:sym typeface="Symbol" pitchFamily="18" charset="2"/>
              </a:rPr>
              <a:t/>
            </a:r>
            <a:br>
              <a:rPr lang="en-US" b="0">
                <a:cs typeface="Times New Roman" pitchFamily="18" charset="0"/>
                <a:sym typeface="Symbol" pitchFamily="18" charset="2"/>
              </a:rPr>
            </a:br>
            <a:r>
              <a:rPr lang="en-US" b="0">
                <a:cs typeface="Times New Roman" pitchFamily="18" charset="0"/>
                <a:sym typeface="Symbol" pitchFamily="18" charset="2"/>
              </a:rPr>
              <a:t/>
            </a:r>
            <a:br>
              <a:rPr lang="en-US" b="0">
                <a:cs typeface="Times New Roman" pitchFamily="18" charset="0"/>
                <a:sym typeface="Symbol" pitchFamily="18" charset="2"/>
              </a:rPr>
            </a:br>
            <a:r>
              <a:rPr lang="en-US" b="0">
                <a:cs typeface="Times New Roman" pitchFamily="18" charset="0"/>
                <a:sym typeface="Symbol" pitchFamily="18" charset="2"/>
              </a:rPr>
              <a:t>- Remember that in a </a:t>
            </a:r>
            <a:r>
              <a:rPr lang="en-US" b="0" i="1">
                <a:cs typeface="Times New Roman" pitchFamily="18" charset="0"/>
                <a:sym typeface="Symbol" pitchFamily="18" charset="2"/>
              </a:rPr>
              <a:t>Lossless</a:t>
            </a:r>
            <a:r>
              <a:rPr lang="en-US" b="0">
                <a:cs typeface="Times New Roman" pitchFamily="18" charset="0"/>
                <a:sym typeface="Symbol" pitchFamily="18" charset="2"/>
              </a:rPr>
              <a:t> line, =0.  </a:t>
            </a:r>
            <a:br>
              <a:rPr lang="en-US" b="0">
                <a:cs typeface="Times New Roman" pitchFamily="18" charset="0"/>
                <a:sym typeface="Symbol" pitchFamily="18" charset="2"/>
              </a:rPr>
            </a:br>
            <a:r>
              <a:rPr lang="en-US" b="0">
                <a:cs typeface="Times New Roman" pitchFamily="18" charset="0"/>
                <a:sym typeface="Symbol" pitchFamily="18" charset="2"/>
              </a:rPr>
              <a:t/>
            </a:r>
            <a:br>
              <a:rPr lang="en-US" b="0">
                <a:cs typeface="Times New Roman" pitchFamily="18" charset="0"/>
                <a:sym typeface="Symbol" pitchFamily="18" charset="2"/>
              </a:rPr>
            </a:br>
            <a:r>
              <a:rPr lang="en-US" b="0">
                <a:cs typeface="Times New Roman" pitchFamily="18" charset="0"/>
                <a:sym typeface="Symbol" pitchFamily="18" charset="2"/>
              </a:rPr>
              <a:t>- In a </a:t>
            </a:r>
            <a:r>
              <a:rPr lang="en-US" b="0" i="1">
                <a:cs typeface="Times New Roman" pitchFamily="18" charset="0"/>
                <a:sym typeface="Symbol" pitchFamily="18" charset="2"/>
              </a:rPr>
              <a:t>Lossy </a:t>
            </a:r>
            <a:r>
              <a:rPr lang="en-US" b="0">
                <a:cs typeface="Times New Roman" pitchFamily="18" charset="0"/>
                <a:sym typeface="Symbol" pitchFamily="18" charset="2"/>
              </a:rPr>
              <a:t>line 0</a:t>
            </a:r>
          </a:p>
        </p:txBody>
      </p:sp>
      <p:graphicFrame>
        <p:nvGraphicFramePr>
          <p:cNvPr id="1096708" name="Object 4"/>
          <p:cNvGraphicFramePr>
            <a:graphicFrameLocks noChangeAspect="1"/>
          </p:cNvGraphicFramePr>
          <p:nvPr/>
        </p:nvGraphicFramePr>
        <p:xfrm>
          <a:off x="2376488" y="2060575"/>
          <a:ext cx="3941762" cy="403225"/>
        </p:xfrm>
        <a:graphic>
          <a:graphicData uri="http://schemas.openxmlformats.org/presentationml/2006/ole">
            <p:oleObj spid="_x0000_s704514" name="Equation" r:id="rId4" imgW="2476440" imgH="253800" progId="Equation.3">
              <p:embed/>
            </p:oleObj>
          </a:graphicData>
        </a:graphic>
      </p:graphicFrame>
      <p:graphicFrame>
        <p:nvGraphicFramePr>
          <p:cNvPr id="1096712" name="Object 8"/>
          <p:cNvGraphicFramePr>
            <a:graphicFrameLocks noChangeAspect="1"/>
          </p:cNvGraphicFramePr>
          <p:nvPr/>
        </p:nvGraphicFramePr>
        <p:xfrm>
          <a:off x="3635375" y="4076700"/>
          <a:ext cx="1314450" cy="765175"/>
        </p:xfrm>
        <a:graphic>
          <a:graphicData uri="http://schemas.openxmlformats.org/presentationml/2006/ole">
            <p:oleObj spid="_x0000_s704515" name="Equation" r:id="rId5" imgW="82548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8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Lossy Transmission Lines</a:t>
            </a:r>
          </a:p>
        </p:txBody>
      </p:sp>
      <p:sp>
        <p:nvSpPr>
          <p:cNvPr id="1098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44563"/>
            <a:ext cx="8424863" cy="5149850"/>
          </a:xfrm>
          <a:noFill/>
          <a:ln/>
        </p:spPr>
        <p:txBody>
          <a:bodyPr wrap="none"/>
          <a:lstStyle/>
          <a:p>
            <a:r>
              <a:rPr lang="en-US" sz="1600"/>
              <a:t>Phase Constant  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>- We call the Imaginary part of </a:t>
            </a:r>
            <a:r>
              <a:rPr lang="en-US" b="0">
                <a:latin typeface="GreekC" pitchFamily="2" charset="0"/>
                <a:ea typeface="GreekC" pitchFamily="2" charset="0"/>
                <a:cs typeface="GreekC" pitchFamily="2" charset="0"/>
              </a:rPr>
              <a:t>g </a:t>
            </a:r>
            <a:r>
              <a:rPr lang="en-US" b="0">
                <a:cs typeface="Times New Roman" pitchFamily="18" charset="0"/>
              </a:rPr>
              <a:t>the </a:t>
            </a:r>
            <a:r>
              <a:rPr lang="en-US" b="0" i="1">
                <a:cs typeface="Times New Roman" pitchFamily="18" charset="0"/>
              </a:rPr>
              <a:t>Phase Constant (</a:t>
            </a:r>
            <a:r>
              <a:rPr lang="en-US" b="0" i="1">
                <a:cs typeface="Times New Roman" pitchFamily="18" charset="0"/>
                <a:sym typeface="Symbol" pitchFamily="18" charset="2"/>
              </a:rPr>
              <a:t>)</a:t>
            </a:r>
            <a:br>
              <a:rPr lang="en-US" b="0" i="1">
                <a:cs typeface="Times New Roman" pitchFamily="18" charset="0"/>
                <a:sym typeface="Symbol" pitchFamily="18" charset="2"/>
              </a:rPr>
            </a:br>
            <a:r>
              <a:rPr lang="en-US" b="0" i="1">
                <a:cs typeface="Times New Roman" pitchFamily="18" charset="0"/>
                <a:sym typeface="Symbol" pitchFamily="18" charset="2"/>
              </a:rPr>
              <a:t/>
            </a:r>
            <a:br>
              <a:rPr lang="en-US" b="0" i="1">
                <a:cs typeface="Times New Roman" pitchFamily="18" charset="0"/>
                <a:sym typeface="Symbol" pitchFamily="18" charset="2"/>
              </a:rPr>
            </a:br>
            <a:r>
              <a:rPr lang="en-US" b="0" i="1">
                <a:cs typeface="Times New Roman" pitchFamily="18" charset="0"/>
                <a:sym typeface="Symbol" pitchFamily="18" charset="2"/>
              </a:rPr>
              <a:t/>
            </a:r>
            <a:br>
              <a:rPr lang="en-US" b="0" i="1">
                <a:cs typeface="Times New Roman" pitchFamily="18" charset="0"/>
                <a:sym typeface="Symbol" pitchFamily="18" charset="2"/>
              </a:rPr>
            </a:br>
            <a:r>
              <a:rPr lang="en-US" b="0" i="1">
                <a:cs typeface="Times New Roman" pitchFamily="18" charset="0"/>
                <a:sym typeface="Symbol" pitchFamily="18" charset="2"/>
              </a:rPr>
              <a:t/>
            </a:r>
            <a:br>
              <a:rPr lang="en-US" b="0" i="1">
                <a:cs typeface="Times New Roman" pitchFamily="18" charset="0"/>
                <a:sym typeface="Symbol" pitchFamily="18" charset="2"/>
              </a:rPr>
            </a:br>
            <a:r>
              <a:rPr lang="en-US" b="0" i="1">
                <a:cs typeface="Times New Roman" pitchFamily="18" charset="0"/>
                <a:sym typeface="Symbol" pitchFamily="18" charset="2"/>
              </a:rPr>
              <a:t/>
            </a:r>
            <a:br>
              <a:rPr lang="en-US" b="0" i="1">
                <a:cs typeface="Times New Roman" pitchFamily="18" charset="0"/>
                <a:sym typeface="Symbol" pitchFamily="18" charset="2"/>
              </a:rPr>
            </a:br>
            <a:r>
              <a:rPr lang="en-US" b="0">
                <a:cs typeface="Times New Roman" pitchFamily="18" charset="0"/>
                <a:sym typeface="Symbol" pitchFamily="18" charset="2"/>
              </a:rPr>
              <a:t>- This quantity has units of rad/m</a:t>
            </a:r>
            <a:br>
              <a:rPr lang="en-US" b="0">
                <a:cs typeface="Times New Roman" pitchFamily="18" charset="0"/>
                <a:sym typeface="Symbol" pitchFamily="18" charset="2"/>
              </a:rPr>
            </a:br>
            <a:r>
              <a:rPr lang="en-US" b="0">
                <a:cs typeface="Times New Roman" pitchFamily="18" charset="0"/>
                <a:sym typeface="Symbol" pitchFamily="18" charset="2"/>
              </a:rPr>
              <a:t/>
            </a:r>
            <a:br>
              <a:rPr lang="en-US" b="0">
                <a:cs typeface="Times New Roman" pitchFamily="18" charset="0"/>
                <a:sym typeface="Symbol" pitchFamily="18" charset="2"/>
              </a:rPr>
            </a:br>
            <a:r>
              <a:rPr lang="en-US" b="0">
                <a:cs typeface="Times New Roman" pitchFamily="18" charset="0"/>
                <a:sym typeface="Symbol" pitchFamily="18" charset="2"/>
              </a:rPr>
              <a:t>- This can be used to calculate the wave velocity with:</a:t>
            </a:r>
            <a:br>
              <a:rPr lang="en-US" b="0">
                <a:cs typeface="Times New Roman" pitchFamily="18" charset="0"/>
                <a:sym typeface="Symbol" pitchFamily="18" charset="2"/>
              </a:rPr>
            </a:br>
            <a:r>
              <a:rPr lang="en-US" b="0">
                <a:cs typeface="Times New Roman" pitchFamily="18" charset="0"/>
                <a:sym typeface="Symbol" pitchFamily="18" charset="2"/>
              </a:rPr>
              <a:t/>
            </a:r>
            <a:br>
              <a:rPr lang="en-US" b="0">
                <a:cs typeface="Times New Roman" pitchFamily="18" charset="0"/>
                <a:sym typeface="Symbol" pitchFamily="18" charset="2"/>
              </a:rPr>
            </a:br>
            <a:r>
              <a:rPr lang="en-US" b="0">
                <a:cs typeface="Times New Roman" pitchFamily="18" charset="0"/>
                <a:sym typeface="Symbol" pitchFamily="18" charset="2"/>
              </a:rPr>
              <a:t> </a:t>
            </a:r>
          </a:p>
          <a:p>
            <a:endParaRPr lang="en-US" b="0">
              <a:cs typeface="Times New Roman" pitchFamily="18" charset="0"/>
              <a:sym typeface="Symbol" pitchFamily="18" charset="2"/>
            </a:endParaRPr>
          </a:p>
          <a:p>
            <a:r>
              <a:rPr lang="en-US" sz="1600"/>
              <a:t>Complex Propagation Constant for Passive T-lines </a:t>
            </a:r>
            <a:r>
              <a:rPr lang="en-US" b="0">
                <a:cs typeface="Times New Roman" pitchFamily="18" charset="0"/>
                <a:sym typeface="Symbol" pitchFamily="18" charset="2"/>
              </a:rPr>
              <a:t/>
            </a:r>
            <a:br>
              <a:rPr lang="en-US" b="0">
                <a:cs typeface="Times New Roman" pitchFamily="18" charset="0"/>
                <a:sym typeface="Symbol" pitchFamily="18" charset="2"/>
              </a:rPr>
            </a:br>
            <a:r>
              <a:rPr lang="en-US" b="0">
                <a:cs typeface="Times New Roman" pitchFamily="18" charset="0"/>
                <a:sym typeface="Symbol" pitchFamily="18" charset="2"/>
              </a:rPr>
              <a:t/>
            </a:r>
            <a:br>
              <a:rPr lang="en-US" b="0">
                <a:cs typeface="Times New Roman" pitchFamily="18" charset="0"/>
                <a:sym typeface="Symbol" pitchFamily="18" charset="2"/>
              </a:rPr>
            </a:br>
            <a:r>
              <a:rPr lang="en-US" b="0">
                <a:cs typeface="Times New Roman" pitchFamily="18" charset="0"/>
                <a:sym typeface="Symbol" pitchFamily="18" charset="2"/>
              </a:rPr>
              <a:t>- We choose the square root values of </a:t>
            </a:r>
            <a:r>
              <a:rPr lang="en-US" b="0">
                <a:latin typeface="GreekC" pitchFamily="2" charset="0"/>
                <a:ea typeface="GreekC" pitchFamily="2" charset="0"/>
                <a:cs typeface="GreekC" pitchFamily="2" charset="0"/>
                <a:sym typeface="Symbol" pitchFamily="18" charset="2"/>
              </a:rPr>
              <a:t>g</a:t>
            </a:r>
            <a:r>
              <a:rPr lang="en-US" b="0">
                <a:cs typeface="Times New Roman" pitchFamily="18" charset="0"/>
                <a:sym typeface="Symbol" pitchFamily="18" charset="2"/>
              </a:rPr>
              <a:t> that give positive values for  and .</a:t>
            </a:r>
            <a:br>
              <a:rPr lang="en-US" b="0">
                <a:cs typeface="Times New Roman" pitchFamily="18" charset="0"/>
                <a:sym typeface="Symbol" pitchFamily="18" charset="2"/>
              </a:rPr>
            </a:br>
            <a:r>
              <a:rPr lang="en-US" b="0">
                <a:cs typeface="Times New Roman" pitchFamily="18" charset="0"/>
                <a:sym typeface="Symbol" pitchFamily="18" charset="2"/>
              </a:rPr>
              <a:t/>
            </a:r>
            <a:br>
              <a:rPr lang="en-US" b="0">
                <a:cs typeface="Times New Roman" pitchFamily="18" charset="0"/>
                <a:sym typeface="Symbol" pitchFamily="18" charset="2"/>
              </a:rPr>
            </a:br>
            <a:r>
              <a:rPr lang="en-US" b="0">
                <a:cs typeface="Times New Roman" pitchFamily="18" charset="0"/>
                <a:sym typeface="Symbol" pitchFamily="18" charset="2"/>
              </a:rPr>
              <a:t/>
            </a:r>
            <a:br>
              <a:rPr lang="en-US" b="0">
                <a:cs typeface="Times New Roman" pitchFamily="18" charset="0"/>
                <a:sym typeface="Symbol" pitchFamily="18" charset="2"/>
              </a:rPr>
            </a:br>
            <a:r>
              <a:rPr lang="en-US" b="0">
                <a:cs typeface="Times New Roman" pitchFamily="18" charset="0"/>
                <a:sym typeface="Symbol" pitchFamily="18" charset="2"/>
              </a:rPr>
              <a:t/>
            </a:r>
            <a:br>
              <a:rPr lang="en-US" b="0">
                <a:cs typeface="Times New Roman" pitchFamily="18" charset="0"/>
                <a:sym typeface="Symbol" pitchFamily="18" charset="2"/>
              </a:rPr>
            </a:br>
            <a:r>
              <a:rPr lang="en-US" b="0">
                <a:cs typeface="Times New Roman" pitchFamily="18" charset="0"/>
                <a:sym typeface="Symbol" pitchFamily="18" charset="2"/>
              </a:rPr>
              <a:t>- For passive T-lines,  </a:t>
            </a:r>
          </a:p>
        </p:txBody>
      </p:sp>
      <p:graphicFrame>
        <p:nvGraphicFramePr>
          <p:cNvPr id="1098756" name="Object 4"/>
          <p:cNvGraphicFramePr>
            <a:graphicFrameLocks noChangeAspect="1"/>
          </p:cNvGraphicFramePr>
          <p:nvPr/>
        </p:nvGraphicFramePr>
        <p:xfrm>
          <a:off x="2376488" y="1881188"/>
          <a:ext cx="3941762" cy="403225"/>
        </p:xfrm>
        <a:graphic>
          <a:graphicData uri="http://schemas.openxmlformats.org/presentationml/2006/ole">
            <p:oleObj spid="_x0000_s705538" name="Equation" r:id="rId4" imgW="2476440" imgH="253800" progId="Equation.3">
              <p:embed/>
            </p:oleObj>
          </a:graphicData>
        </a:graphic>
      </p:graphicFrame>
      <p:graphicFrame>
        <p:nvGraphicFramePr>
          <p:cNvPr id="1098758" name="Object 6"/>
          <p:cNvGraphicFramePr>
            <a:graphicFrameLocks noChangeAspect="1"/>
          </p:cNvGraphicFramePr>
          <p:nvPr/>
        </p:nvGraphicFramePr>
        <p:xfrm>
          <a:off x="3671888" y="4760913"/>
          <a:ext cx="1111250" cy="323850"/>
        </p:xfrm>
        <a:graphic>
          <a:graphicData uri="http://schemas.openxmlformats.org/presentationml/2006/ole">
            <p:oleObj spid="_x0000_s705539" name="Equation" r:id="rId5" imgW="698400" imgH="203040" progId="Equation.3">
              <p:embed/>
            </p:oleObj>
          </a:graphicData>
        </a:graphic>
      </p:graphicFrame>
      <p:graphicFrame>
        <p:nvGraphicFramePr>
          <p:cNvPr id="1098759" name="Object 7"/>
          <p:cNvGraphicFramePr>
            <a:graphicFrameLocks noChangeAspect="1"/>
          </p:cNvGraphicFramePr>
          <p:nvPr/>
        </p:nvGraphicFramePr>
        <p:xfrm>
          <a:off x="3887788" y="5589588"/>
          <a:ext cx="585787" cy="282575"/>
        </p:xfrm>
        <a:graphic>
          <a:graphicData uri="http://schemas.openxmlformats.org/presentationml/2006/ole">
            <p:oleObj spid="_x0000_s705540" name="Equation" r:id="rId6" imgW="368280" imgH="177480" progId="Equation.3">
              <p:embed/>
            </p:oleObj>
          </a:graphicData>
        </a:graphic>
      </p:graphicFrame>
      <p:graphicFrame>
        <p:nvGraphicFramePr>
          <p:cNvPr id="1098760" name="Object 8"/>
          <p:cNvGraphicFramePr>
            <a:graphicFrameLocks noChangeAspect="1"/>
          </p:cNvGraphicFramePr>
          <p:nvPr/>
        </p:nvGraphicFramePr>
        <p:xfrm>
          <a:off x="3167063" y="3176588"/>
          <a:ext cx="1800225" cy="665162"/>
        </p:xfrm>
        <a:graphic>
          <a:graphicData uri="http://schemas.openxmlformats.org/presentationml/2006/ole">
            <p:oleObj spid="_x0000_s705541" name="Equation" r:id="rId7" imgW="113004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2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Lossy Transmission Lines</a:t>
            </a:r>
          </a:p>
        </p:txBody>
      </p:sp>
      <p:sp>
        <p:nvSpPr>
          <p:cNvPr id="1102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44563"/>
            <a:ext cx="8424863" cy="5149850"/>
          </a:xfrm>
          <a:noFill/>
          <a:ln/>
        </p:spPr>
        <p:txBody>
          <a:bodyPr wrap="none"/>
          <a:lstStyle/>
          <a:p>
            <a:r>
              <a:rPr lang="en-US" sz="1600"/>
              <a:t>Characteristic Impedance 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>- The Wave Equations have traveling wave solutions for a lossy medium in the form of:</a:t>
            </a:r>
            <a:br>
              <a:rPr lang="en-US" b="0"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/>
            </a:r>
            <a:br>
              <a:rPr lang="en-US" b="0"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/>
            </a:r>
            <a:br>
              <a:rPr lang="en-US" b="0">
                <a:cs typeface="Times New Roman" pitchFamily="18" charset="0"/>
              </a:rPr>
            </a:br>
            <a:endParaRPr lang="en-US" b="0"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b="0">
                <a:cs typeface="Times New Roman" pitchFamily="18" charset="0"/>
              </a:rPr>
              <a:t/>
            </a:r>
            <a:br>
              <a:rPr lang="en-US" b="0"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/>
            </a:r>
            <a:br>
              <a:rPr lang="en-US" b="0"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/>
            </a:r>
            <a:br>
              <a:rPr lang="en-US" b="0"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/>
            </a:r>
            <a:br>
              <a:rPr lang="en-US" b="0">
                <a:cs typeface="Times New Roman" pitchFamily="18" charset="0"/>
              </a:rPr>
            </a:br>
            <a:r>
              <a:rPr lang="en-US" b="0">
                <a:cs typeface="Times New Roman" pitchFamily="18" charset="0"/>
              </a:rPr>
              <a:t/>
            </a:r>
            <a:br>
              <a:rPr lang="en-US" b="0"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	Forward		Reverse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		Traveling		Traveling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		Wave		Wave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endParaRPr lang="en-US" b="0">
              <a:ea typeface="GreekC" pitchFamily="2" charset="0"/>
              <a:cs typeface="GreekC" pitchFamily="2" charset="0"/>
            </a:endParaRPr>
          </a:p>
        </p:txBody>
      </p:sp>
      <p:graphicFrame>
        <p:nvGraphicFramePr>
          <p:cNvPr id="1102857" name="Object 9"/>
          <p:cNvGraphicFramePr>
            <a:graphicFrameLocks noChangeAspect="1"/>
          </p:cNvGraphicFramePr>
          <p:nvPr/>
        </p:nvGraphicFramePr>
        <p:xfrm>
          <a:off x="2408238" y="1916113"/>
          <a:ext cx="3722687" cy="742950"/>
        </p:xfrm>
        <a:graphic>
          <a:graphicData uri="http://schemas.openxmlformats.org/presentationml/2006/ole">
            <p:oleObj spid="_x0000_s706562" name="Equation" r:id="rId4" imgW="2412720" imgH="482400" progId="Equation.3">
              <p:embed/>
            </p:oleObj>
          </a:graphicData>
        </a:graphic>
      </p:graphicFrame>
      <p:sp>
        <p:nvSpPr>
          <p:cNvPr id="1102859" name="Line 11"/>
          <p:cNvSpPr>
            <a:spLocks noChangeShapeType="1"/>
          </p:cNvSpPr>
          <p:nvPr/>
        </p:nvSpPr>
        <p:spPr bwMode="auto">
          <a:xfrm>
            <a:off x="2989263" y="2781300"/>
            <a:ext cx="576262" cy="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1102860" name="Line 12"/>
          <p:cNvSpPr>
            <a:spLocks noChangeShapeType="1"/>
          </p:cNvSpPr>
          <p:nvPr/>
        </p:nvSpPr>
        <p:spPr bwMode="auto">
          <a:xfrm flipH="1">
            <a:off x="2773363" y="2781300"/>
            <a:ext cx="503237" cy="396875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1102861" name="Line 13"/>
          <p:cNvSpPr>
            <a:spLocks noChangeShapeType="1"/>
          </p:cNvSpPr>
          <p:nvPr/>
        </p:nvSpPr>
        <p:spPr bwMode="auto">
          <a:xfrm>
            <a:off x="3924300" y="2781300"/>
            <a:ext cx="576263" cy="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1102862" name="Line 14"/>
          <p:cNvSpPr>
            <a:spLocks noChangeShapeType="1"/>
          </p:cNvSpPr>
          <p:nvPr/>
        </p:nvSpPr>
        <p:spPr bwMode="auto">
          <a:xfrm>
            <a:off x="4248150" y="2781300"/>
            <a:ext cx="396875" cy="396875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5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Lossy Transmission Lines</a:t>
            </a:r>
          </a:p>
        </p:txBody>
      </p:sp>
      <p:sp>
        <p:nvSpPr>
          <p:cNvPr id="915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24862" cy="5149850"/>
          </a:xfrm>
          <a:noFill/>
          <a:ln/>
        </p:spPr>
        <p:txBody>
          <a:bodyPr wrap="none"/>
          <a:lstStyle/>
          <a:p>
            <a:r>
              <a:rPr lang="en-US" sz="1600">
                <a:solidFill>
                  <a:srgbClr val="000000"/>
                </a:solidFill>
                <a:cs typeface="Times New Roman" pitchFamily="18" charset="0"/>
              </a:rPr>
              <a:t>Lossy Lines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When we derived Telegrapher's Equations, we made an assumption that there was no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loss in the equivalent circuit model (i.e., R=0, G=0)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This allowed us to simplify the math and come up with the following important equations 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 for a </a:t>
            </a:r>
            <a:r>
              <a:rPr lang="en-US" u="sng">
                <a:solidFill>
                  <a:srgbClr val="000000"/>
                </a:solidFill>
                <a:cs typeface="Times New Roman" pitchFamily="18" charset="0"/>
              </a:rPr>
              <a:t>Lossless T-line:</a:t>
            </a:r>
          </a:p>
        </p:txBody>
      </p:sp>
      <p:graphicFrame>
        <p:nvGraphicFramePr>
          <p:cNvPr id="915466" name="Object 10"/>
          <p:cNvGraphicFramePr>
            <a:graphicFrameLocks noChangeAspect="1"/>
          </p:cNvGraphicFramePr>
          <p:nvPr/>
        </p:nvGraphicFramePr>
        <p:xfrm>
          <a:off x="2771775" y="3536950"/>
          <a:ext cx="941388" cy="682625"/>
        </p:xfrm>
        <a:graphic>
          <a:graphicData uri="http://schemas.openxmlformats.org/presentationml/2006/ole">
            <p:oleObj spid="_x0000_s693250" name="Equation" r:id="rId4" imgW="609480" imgH="444240" progId="Equation.3">
              <p:embed/>
            </p:oleObj>
          </a:graphicData>
        </a:graphic>
      </p:graphicFrame>
      <p:graphicFrame>
        <p:nvGraphicFramePr>
          <p:cNvPr id="915467" name="Object 11"/>
          <p:cNvGraphicFramePr>
            <a:graphicFrameLocks noChangeAspect="1"/>
          </p:cNvGraphicFramePr>
          <p:nvPr/>
        </p:nvGraphicFramePr>
        <p:xfrm>
          <a:off x="4968875" y="3644900"/>
          <a:ext cx="1116013" cy="400050"/>
        </p:xfrm>
        <a:graphic>
          <a:graphicData uri="http://schemas.openxmlformats.org/presentationml/2006/ole">
            <p:oleObj spid="_x0000_s693251" name="Equation" r:id="rId5" imgW="672840" imgH="241200" progId="Equation.3">
              <p:embed/>
            </p:oleObj>
          </a:graphicData>
        </a:graphic>
      </p:graphicFrame>
      <p:sp>
        <p:nvSpPr>
          <p:cNvPr id="915468" name="Rectangle 12"/>
          <p:cNvSpPr>
            <a:spLocks noChangeArrowheads="1"/>
          </p:cNvSpPr>
          <p:nvPr/>
        </p:nvSpPr>
        <p:spPr bwMode="auto">
          <a:xfrm>
            <a:off x="2268538" y="3321050"/>
            <a:ext cx="4465637" cy="1044575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Lossy Transmission Lines</a:t>
            </a:r>
          </a:p>
        </p:txBody>
      </p:sp>
      <p:sp>
        <p:nvSpPr>
          <p:cNvPr id="1030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44563"/>
            <a:ext cx="8424863" cy="5149850"/>
          </a:xfrm>
          <a:noFill/>
          <a:ln/>
        </p:spPr>
        <p:txBody>
          <a:bodyPr wrap="none"/>
          <a:lstStyle/>
          <a:p>
            <a:r>
              <a:rPr lang="en-US" sz="1600"/>
              <a:t>Characteristic Impedance 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If we differentiate the voltage solution, we can get the solution for current by plugging it back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into our original Telegrapher's Equation: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	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endParaRPr lang="en-US" b="0">
              <a:solidFill>
                <a:srgbClr val="000000"/>
              </a:solidFill>
              <a:cs typeface="Times New Roman" pitchFamily="18" charset="0"/>
            </a:endParaRPr>
          </a:p>
          <a:p>
            <a:endParaRPr lang="en-US" b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Rearranging for I, we get: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endParaRPr lang="en-US" b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1030148" name="Object 4"/>
          <p:cNvGraphicFramePr>
            <a:graphicFrameLocks noChangeAspect="1"/>
          </p:cNvGraphicFramePr>
          <p:nvPr/>
        </p:nvGraphicFramePr>
        <p:xfrm>
          <a:off x="2376488" y="2205038"/>
          <a:ext cx="4273550" cy="2325687"/>
        </p:xfrm>
        <a:graphic>
          <a:graphicData uri="http://schemas.openxmlformats.org/presentationml/2006/ole">
            <p:oleObj spid="_x0000_s707586" name="Equation" r:id="rId4" imgW="2768400" imgH="1511280" progId="Equation.3">
              <p:embed/>
            </p:oleObj>
          </a:graphicData>
        </a:graphic>
      </p:graphicFrame>
      <p:graphicFrame>
        <p:nvGraphicFramePr>
          <p:cNvPr id="1030149" name="Object 5"/>
          <p:cNvGraphicFramePr>
            <a:graphicFrameLocks noChangeAspect="1"/>
          </p:cNvGraphicFramePr>
          <p:nvPr/>
        </p:nvGraphicFramePr>
        <p:xfrm>
          <a:off x="2627313" y="5337175"/>
          <a:ext cx="3135312" cy="646113"/>
        </p:xfrm>
        <a:graphic>
          <a:graphicData uri="http://schemas.openxmlformats.org/presentationml/2006/ole">
            <p:oleObj spid="_x0000_s707587" name="Equation" r:id="rId5" imgW="203184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4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Lossy Transmission Lines</a:t>
            </a:r>
          </a:p>
        </p:txBody>
      </p:sp>
      <p:sp>
        <p:nvSpPr>
          <p:cNvPr id="1104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44563"/>
            <a:ext cx="8424863" cy="5149850"/>
          </a:xfrm>
          <a:noFill/>
          <a:ln/>
        </p:spPr>
        <p:txBody>
          <a:bodyPr wrap="none"/>
          <a:lstStyle/>
          <a:p>
            <a:r>
              <a:rPr lang="en-US" sz="1600"/>
              <a:t>Characteristic Impedance 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Remembering the definition for impedance is the ratio of </a:t>
            </a:r>
            <a:r>
              <a:rPr lang="en-US" b="0" i="1">
                <a:solidFill>
                  <a:srgbClr val="000000"/>
                </a:solidFill>
                <a:cs typeface="Times New Roman" pitchFamily="18" charset="0"/>
              </a:rPr>
              <a:t>either 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the forward or reverse traveling waves: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We can now plug in our equations for V(x) and I(x), and only consider the forwarding traveling waves: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endParaRPr lang="en-US" b="0">
              <a:solidFill>
                <a:srgbClr val="000000"/>
              </a:solidFill>
              <a:cs typeface="Times New Roman" pitchFamily="18" charset="0"/>
            </a:endParaRPr>
          </a:p>
          <a:p>
            <a:endParaRPr lang="en-US" b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endParaRPr lang="en-US" b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1104900" name="Object 4"/>
          <p:cNvGraphicFramePr>
            <a:graphicFrameLocks noChangeAspect="1"/>
          </p:cNvGraphicFramePr>
          <p:nvPr/>
        </p:nvGraphicFramePr>
        <p:xfrm>
          <a:off x="3563938" y="1773238"/>
          <a:ext cx="1489075" cy="642937"/>
        </p:xfrm>
        <a:graphic>
          <a:graphicData uri="http://schemas.openxmlformats.org/presentationml/2006/ole">
            <p:oleObj spid="_x0000_s708610" name="Equation" r:id="rId4" imgW="965160" imgH="419040" progId="Equation.3">
              <p:embed/>
            </p:oleObj>
          </a:graphicData>
        </a:graphic>
      </p:graphicFrame>
      <p:graphicFrame>
        <p:nvGraphicFramePr>
          <p:cNvPr id="1104902" name="Object 6"/>
          <p:cNvGraphicFramePr>
            <a:graphicFrameLocks noChangeAspect="1"/>
          </p:cNvGraphicFramePr>
          <p:nvPr/>
        </p:nvGraphicFramePr>
        <p:xfrm>
          <a:off x="1476375" y="3068638"/>
          <a:ext cx="6465888" cy="2895600"/>
        </p:xfrm>
        <a:graphic>
          <a:graphicData uri="http://schemas.openxmlformats.org/presentationml/2006/ole">
            <p:oleObj spid="_x0000_s708611" name="Equation" r:id="rId5" imgW="4190760" imgH="18795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Lossy Transmission Lines</a:t>
            </a:r>
          </a:p>
        </p:txBody>
      </p:sp>
      <p:sp>
        <p:nvSpPr>
          <p:cNvPr id="1106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44563"/>
            <a:ext cx="8424863" cy="5149850"/>
          </a:xfrm>
          <a:noFill/>
          <a:ln/>
        </p:spPr>
        <p:txBody>
          <a:bodyPr wrap="none"/>
          <a:lstStyle/>
          <a:p>
            <a:r>
              <a:rPr lang="en-US" sz="1600"/>
              <a:t>Characteristic Impedance 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Now we have our expression of the characteristic impedance of a lossy transmission line: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Notice that this quantity is complex.  This implies that the magnitude of the impedance depends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on the incidence waves frequency.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When a digital signal is traveling in a lossy line, each harmonic component of the square wave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will experience a different impedance.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endParaRPr lang="en-US" b="0">
              <a:solidFill>
                <a:srgbClr val="000000"/>
              </a:solidFill>
              <a:cs typeface="Times New Roman" pitchFamily="18" charset="0"/>
            </a:endParaRPr>
          </a:p>
          <a:p>
            <a:endParaRPr lang="en-US" b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endParaRPr lang="en-US" b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1106949" name="Object 5"/>
          <p:cNvGraphicFramePr>
            <a:graphicFrameLocks noChangeAspect="1"/>
          </p:cNvGraphicFramePr>
          <p:nvPr/>
        </p:nvGraphicFramePr>
        <p:xfrm>
          <a:off x="3492500" y="2133600"/>
          <a:ext cx="1606550" cy="723900"/>
        </p:xfrm>
        <a:graphic>
          <a:graphicData uri="http://schemas.openxmlformats.org/presentationml/2006/ole">
            <p:oleObj spid="_x0000_s709634" name="Equation" r:id="rId4" imgW="1041120" imgH="469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8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Sources of Loss</a:t>
            </a:r>
          </a:p>
        </p:txBody>
      </p:sp>
      <p:sp>
        <p:nvSpPr>
          <p:cNvPr id="1118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44563"/>
            <a:ext cx="8424863" cy="5149850"/>
          </a:xfrm>
          <a:noFill/>
          <a:ln/>
        </p:spPr>
        <p:txBody>
          <a:bodyPr wrap="none"/>
          <a:lstStyle/>
          <a:p>
            <a:r>
              <a:rPr lang="en-US" sz="1600"/>
              <a:t>Sources of Loss 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</a:t>
            </a:r>
            <a:r>
              <a:rPr lang="en-US" b="0" i="1">
                <a:solidFill>
                  <a:srgbClr val="000000"/>
                </a:solidFill>
                <a:cs typeface="Times New Roman" pitchFamily="18" charset="0"/>
              </a:rPr>
              <a:t>Loss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refers to the amount of signal transmitted that does not reach the receiver.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Loss can occur due to many sources: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	1) Impedance Mismatches Leading to Reflected Energy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	2) Coupling to adjacent Traces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	3) Radiation Loss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	4) Conductor Loss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	5) Dielectric Loss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When we talk about </a:t>
            </a:r>
            <a:r>
              <a:rPr lang="en-US" b="0" i="1">
                <a:solidFill>
                  <a:srgbClr val="000000"/>
                </a:solidFill>
                <a:cs typeface="Times New Roman" pitchFamily="18" charset="0"/>
              </a:rPr>
              <a:t>Lossy Transmission Lines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, we tend to focus on items 4 &amp; 5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Reflections &amp; Coupling can be modeled using our standard LC model of a T-line.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Radiation is typically small, and is difficult to model using circuit models so we treat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that using EM simulators.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Conductor Loss and Dielectric Loss can be modeled using our complete RLCG transmission line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circuit.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When people talk about </a:t>
            </a:r>
            <a:r>
              <a:rPr lang="en-US" b="0" i="1">
                <a:solidFill>
                  <a:srgbClr val="000000"/>
                </a:solidFill>
                <a:cs typeface="Times New Roman" pitchFamily="18" charset="0"/>
              </a:rPr>
              <a:t>Lossy Lines, 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they are typically referring to Conductor &amp; Dielectric Loss 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endParaRPr lang="en-US" b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0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Conductor Loss</a:t>
            </a:r>
          </a:p>
        </p:txBody>
      </p:sp>
      <p:sp>
        <p:nvSpPr>
          <p:cNvPr id="1120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44563"/>
            <a:ext cx="8424863" cy="5149850"/>
          </a:xfrm>
          <a:noFill/>
          <a:ln/>
        </p:spPr>
        <p:txBody>
          <a:bodyPr wrap="none"/>
          <a:lstStyle/>
          <a:p>
            <a:r>
              <a:rPr lang="en-US" sz="1600"/>
              <a:t>Skin Depth 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At DC, the resistance of a conductor is proportional to: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	- the cross-sectional area of the conductor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	- the bulk resistivity of the material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At DC, the charge is equally distributed across the cross-section of the conductor:</a:t>
            </a:r>
            <a:endParaRPr lang="en-US" b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120260" name="Picture 4" descr="Loss_resistivit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59450" y="1412875"/>
            <a:ext cx="2889250" cy="2041525"/>
          </a:xfrm>
          <a:prstGeom prst="rect">
            <a:avLst/>
          </a:prstGeom>
          <a:noFill/>
        </p:spPr>
      </p:pic>
      <p:graphicFrame>
        <p:nvGraphicFramePr>
          <p:cNvPr id="1120261" name="Object 5"/>
          <p:cNvGraphicFramePr>
            <a:graphicFrameLocks noChangeAspect="1"/>
          </p:cNvGraphicFramePr>
          <p:nvPr/>
        </p:nvGraphicFramePr>
        <p:xfrm>
          <a:off x="2592388" y="2600325"/>
          <a:ext cx="1803400" cy="606425"/>
        </p:xfrm>
        <a:graphic>
          <a:graphicData uri="http://schemas.openxmlformats.org/presentationml/2006/ole">
            <p:oleObj spid="_x0000_s710658" name="Equation" r:id="rId5" imgW="1168200" imgH="393480" progId="Equation.3">
              <p:embed/>
            </p:oleObj>
          </a:graphicData>
        </a:graphic>
      </p:graphicFrame>
      <p:pic>
        <p:nvPicPr>
          <p:cNvPr id="1120265" name="Picture 9" descr="Loss_current_Distribution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95513" y="4387850"/>
            <a:ext cx="4718050" cy="1670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2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Conductor Loss</a:t>
            </a:r>
          </a:p>
        </p:txBody>
      </p:sp>
      <p:sp>
        <p:nvSpPr>
          <p:cNvPr id="1122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44563"/>
            <a:ext cx="8424863" cy="5149850"/>
          </a:xfrm>
          <a:noFill/>
          <a:ln/>
        </p:spPr>
        <p:txBody>
          <a:bodyPr wrap="none"/>
          <a:lstStyle/>
          <a:p>
            <a:r>
              <a:rPr lang="en-US" sz="1600"/>
              <a:t>Skin Depth 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When AC current flows through the conductor, the charge is not equally distributed within the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cross-sectional area of the conductor.  At AC, the current will attempt to find the path 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of </a:t>
            </a:r>
            <a:r>
              <a:rPr lang="en-US" b="0" u="sng">
                <a:solidFill>
                  <a:srgbClr val="000000"/>
                </a:solidFill>
                <a:cs typeface="Times New Roman" pitchFamily="18" charset="0"/>
              </a:rPr>
              <a:t>least impedance</a:t>
            </a:r>
            <a:br>
              <a:rPr lang="en-US" b="0" u="sng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This results in two trends: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	 1) The current within the conductor will spread out as far as possible in order to minimize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	     the partial self-inductance of the conductor: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	2)  The current within the conductor will try to move as close as possible to the oppositely 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	      directed return current in more to maximum the partial mutual inductance between the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	      two currents. 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		(1)					(2)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endParaRPr lang="en-US" b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122313" name="Picture 9" descr="Loss_Skin_Depth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163" y="4113213"/>
            <a:ext cx="8056562" cy="1447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4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Conductor Loss</a:t>
            </a:r>
          </a:p>
        </p:txBody>
      </p:sp>
      <p:sp>
        <p:nvSpPr>
          <p:cNvPr id="1124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44563"/>
            <a:ext cx="8424863" cy="5149850"/>
          </a:xfrm>
          <a:noFill/>
          <a:ln/>
        </p:spPr>
        <p:txBody>
          <a:bodyPr wrap="none"/>
          <a:lstStyle/>
          <a:p>
            <a:r>
              <a:rPr lang="en-US" sz="1600"/>
              <a:t>Skin Depth 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The phenomenon of the current flowing through this </a:t>
            </a:r>
            <a:r>
              <a:rPr lang="en-US" b="0" i="1">
                <a:solidFill>
                  <a:srgbClr val="000000"/>
                </a:solidFill>
                <a:cs typeface="Times New Roman" pitchFamily="18" charset="0"/>
              </a:rPr>
              <a:t>reduced cross-section 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of the</a:t>
            </a:r>
            <a:r>
              <a:rPr lang="en-US" b="0" i="1">
                <a:solidFill>
                  <a:srgbClr val="000000"/>
                </a:solidFill>
                <a:cs typeface="Times New Roman" pitchFamily="18" charset="0"/>
              </a:rPr>
              <a:t> </a:t>
            </a:r>
            <a:br>
              <a:rPr lang="en-US" b="0" i="1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i="1">
                <a:solidFill>
                  <a:srgbClr val="000000"/>
                </a:solidFill>
                <a:cs typeface="Times New Roman" pitchFamily="18" charset="0"/>
              </a:rPr>
              <a:t>   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conductor</a:t>
            </a:r>
            <a:r>
              <a:rPr lang="en-US" b="0" i="1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is described using a quantity called </a:t>
            </a:r>
            <a:r>
              <a:rPr lang="en-US" u="sng">
                <a:solidFill>
                  <a:srgbClr val="000000"/>
                </a:solidFill>
                <a:cs typeface="Times New Roman" pitchFamily="18" charset="0"/>
              </a:rPr>
              <a:t>Skin Depth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The reduced cross-section has the effect of increasing the series resistance of the conductor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 as the frequency increases.</a:t>
            </a:r>
            <a:endParaRPr lang="en-US" b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124357" name="Picture 5" descr="Loss_Skin_Depth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16125" y="3284538"/>
            <a:ext cx="4718050" cy="1670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Conductor Loss</a:t>
            </a:r>
          </a:p>
        </p:txBody>
      </p:sp>
      <p:sp>
        <p:nvSpPr>
          <p:cNvPr id="1126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44563"/>
            <a:ext cx="8424863" cy="5149850"/>
          </a:xfrm>
          <a:noFill/>
          <a:ln/>
        </p:spPr>
        <p:txBody>
          <a:bodyPr wrap="none"/>
          <a:lstStyle/>
          <a:p>
            <a:r>
              <a:rPr lang="en-US" sz="1600"/>
              <a:t>Skin Depth 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Skin Depth is described by 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 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and is expressed as: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	where:	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 is the resistivity of the conductor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 		 is the conductivity of the conductor (1/ )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 		 is the magnetic permeability (</a:t>
            </a:r>
            <a:r>
              <a:rPr lang="en-US" b="0" baseline="-2500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0</a:t>
            </a:r>
            <a:r>
              <a:rPr lang="en-US" b="0" baseline="-25000">
                <a:solidFill>
                  <a:srgbClr val="000000"/>
                </a:solidFill>
                <a:cs typeface="Arial" charset="0"/>
                <a:sym typeface="Symbol" pitchFamily="18" charset="2"/>
              </a:rPr>
              <a:t>·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</a:t>
            </a:r>
            <a:r>
              <a:rPr lang="en-US" b="0" baseline="-2500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r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)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- Skin depth has units of </a:t>
            </a:r>
            <a:r>
              <a:rPr lang="en-US" b="0" i="1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meters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 and is the definition of the depth below the surface of a conductor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  with depth (d) at which the current density (J) decays to 1/e (~0.37) of the current 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  density of the surface (J</a:t>
            </a:r>
            <a:r>
              <a:rPr lang="en-US" b="0" baseline="-2500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S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):</a:t>
            </a:r>
          </a:p>
        </p:txBody>
      </p:sp>
      <p:pic>
        <p:nvPicPr>
          <p:cNvPr id="1126404" name="Picture 4" descr="Loss_Skin_Depth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11525" y="5192713"/>
            <a:ext cx="2520950" cy="892175"/>
          </a:xfrm>
          <a:prstGeom prst="rect">
            <a:avLst/>
          </a:prstGeom>
          <a:noFill/>
        </p:spPr>
      </p:pic>
      <p:graphicFrame>
        <p:nvGraphicFramePr>
          <p:cNvPr id="1126405" name="Object 5"/>
          <p:cNvGraphicFramePr>
            <a:graphicFrameLocks noChangeAspect="1"/>
          </p:cNvGraphicFramePr>
          <p:nvPr/>
        </p:nvGraphicFramePr>
        <p:xfrm>
          <a:off x="2525713" y="2051050"/>
          <a:ext cx="3681412" cy="742950"/>
        </p:xfrm>
        <a:graphic>
          <a:graphicData uri="http://schemas.openxmlformats.org/presentationml/2006/ole">
            <p:oleObj spid="_x0000_s711682" name="Equation" r:id="rId5" imgW="2387520" imgH="482400" progId="Equation.3">
              <p:embed/>
            </p:oleObj>
          </a:graphicData>
        </a:graphic>
      </p:graphicFrame>
      <p:graphicFrame>
        <p:nvGraphicFramePr>
          <p:cNvPr id="1126406" name="Object 6"/>
          <p:cNvGraphicFramePr>
            <a:graphicFrameLocks noChangeAspect="1"/>
          </p:cNvGraphicFramePr>
          <p:nvPr/>
        </p:nvGraphicFramePr>
        <p:xfrm>
          <a:off x="3959225" y="4508500"/>
          <a:ext cx="1136650" cy="371475"/>
        </p:xfrm>
        <a:graphic>
          <a:graphicData uri="http://schemas.openxmlformats.org/presentationml/2006/ole">
            <p:oleObj spid="_x0000_s711683" name="Equation" r:id="rId6" imgW="73656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Conductor Loss</a:t>
            </a:r>
          </a:p>
        </p:txBody>
      </p:sp>
      <p:sp>
        <p:nvSpPr>
          <p:cNvPr id="1128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44563"/>
            <a:ext cx="8424863" cy="5149850"/>
          </a:xfrm>
          <a:noFill/>
          <a:ln/>
        </p:spPr>
        <p:txBody>
          <a:bodyPr wrap="none"/>
          <a:lstStyle/>
          <a:p>
            <a:r>
              <a:rPr lang="en-US" sz="1600"/>
              <a:t>Skin Depth 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Skin Depth directly effects the series resistance of a Transmission line by reducing the 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effective cross-sectional area of the conductor that the current can flow through.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Notice that the skin depth is inversely proportional to the square root of frequency: 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Since skin depth is in the denominator of the expression for series resistance of the conductor, 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this means that the resistance is proportional to the square root of frequency: </a:t>
            </a:r>
            <a:endParaRPr lang="en-US" b="0">
              <a:solidFill>
                <a:srgbClr val="000000"/>
              </a:solidFill>
              <a:cs typeface="Arial" charset="0"/>
              <a:sym typeface="Symbol" pitchFamily="18" charset="2"/>
            </a:endParaRPr>
          </a:p>
        </p:txBody>
      </p:sp>
      <p:graphicFrame>
        <p:nvGraphicFramePr>
          <p:cNvPr id="1128455" name="Object 7"/>
          <p:cNvGraphicFramePr>
            <a:graphicFrameLocks noChangeAspect="1"/>
          </p:cNvGraphicFramePr>
          <p:nvPr/>
        </p:nvGraphicFramePr>
        <p:xfrm>
          <a:off x="3228975" y="2005013"/>
          <a:ext cx="1392238" cy="646112"/>
        </p:xfrm>
        <a:graphic>
          <a:graphicData uri="http://schemas.openxmlformats.org/presentationml/2006/ole">
            <p:oleObj spid="_x0000_s712706" name="Equation" r:id="rId4" imgW="901440" imgH="419040" progId="Equation.3">
              <p:embed/>
            </p:oleObj>
          </a:graphicData>
        </a:graphic>
      </p:graphicFrame>
      <p:graphicFrame>
        <p:nvGraphicFramePr>
          <p:cNvPr id="1128456" name="Object 8"/>
          <p:cNvGraphicFramePr>
            <a:graphicFrameLocks noChangeAspect="1"/>
          </p:cNvGraphicFramePr>
          <p:nvPr/>
        </p:nvGraphicFramePr>
        <p:xfrm>
          <a:off x="2879725" y="3392488"/>
          <a:ext cx="2292350" cy="684212"/>
        </p:xfrm>
        <a:graphic>
          <a:graphicData uri="http://schemas.openxmlformats.org/presentationml/2006/ole">
            <p:oleObj spid="_x0000_s712707" name="Equation" r:id="rId5" imgW="1485720" imgH="444240" progId="Equation.3">
              <p:embed/>
            </p:oleObj>
          </a:graphicData>
        </a:graphic>
      </p:graphicFrame>
      <p:graphicFrame>
        <p:nvGraphicFramePr>
          <p:cNvPr id="1128457" name="Object 9"/>
          <p:cNvGraphicFramePr>
            <a:graphicFrameLocks noChangeAspect="1"/>
          </p:cNvGraphicFramePr>
          <p:nvPr/>
        </p:nvGraphicFramePr>
        <p:xfrm>
          <a:off x="3644900" y="5211763"/>
          <a:ext cx="941388" cy="392112"/>
        </p:xfrm>
        <a:graphic>
          <a:graphicData uri="http://schemas.openxmlformats.org/presentationml/2006/ole">
            <p:oleObj spid="_x0000_s712708" name="Equation" r:id="rId6" imgW="60948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Conductor Loss</a:t>
            </a:r>
          </a:p>
        </p:txBody>
      </p:sp>
      <p:sp>
        <p:nvSpPr>
          <p:cNvPr id="1130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44563"/>
            <a:ext cx="8424863" cy="5149850"/>
          </a:xfrm>
          <a:noFill/>
          <a:ln/>
        </p:spPr>
        <p:txBody>
          <a:bodyPr wrap="none"/>
          <a:lstStyle/>
          <a:p>
            <a:r>
              <a:rPr lang="en-US" sz="1600"/>
              <a:t>Skin Depth 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We model the conductor loss due to 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skin depth using the series resistor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in our RLGC T-line model.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This resistance value is dependant on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 frequency: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When stimulating the lossy transmission line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with a digital signal, each frequency component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of the signal will experience a different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series resistance.</a:t>
            </a:r>
            <a:endParaRPr lang="en-US" b="0">
              <a:solidFill>
                <a:srgbClr val="000000"/>
              </a:solidFill>
              <a:cs typeface="Arial" charset="0"/>
              <a:sym typeface="Symbol" pitchFamily="18" charset="2"/>
            </a:endParaRPr>
          </a:p>
        </p:txBody>
      </p:sp>
      <p:graphicFrame>
        <p:nvGraphicFramePr>
          <p:cNvPr id="1130502" name="Object 6"/>
          <p:cNvGraphicFramePr>
            <a:graphicFrameLocks noChangeAspect="1"/>
          </p:cNvGraphicFramePr>
          <p:nvPr/>
        </p:nvGraphicFramePr>
        <p:xfrm>
          <a:off x="1741488" y="2997200"/>
          <a:ext cx="1274762" cy="392113"/>
        </p:xfrm>
        <a:graphic>
          <a:graphicData uri="http://schemas.openxmlformats.org/presentationml/2006/ole">
            <p:oleObj spid="_x0000_s713730" name="Equation" r:id="rId4" imgW="825480" imgH="253800" progId="Equation.3">
              <p:embed/>
            </p:oleObj>
          </a:graphicData>
        </a:graphic>
      </p:graphicFrame>
      <p:pic>
        <p:nvPicPr>
          <p:cNvPr id="1130503" name="Picture 7" descr="Loss_Rs_plot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08513" y="3213100"/>
            <a:ext cx="4057650" cy="2897188"/>
          </a:xfrm>
          <a:prstGeom prst="rect">
            <a:avLst/>
          </a:prstGeom>
          <a:noFill/>
        </p:spPr>
      </p:pic>
      <p:pic>
        <p:nvPicPr>
          <p:cNvPr id="1130504" name="Picture 8" descr="Tline_RLCG_segment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08513" y="1341438"/>
            <a:ext cx="3960812" cy="1547812"/>
          </a:xfrm>
          <a:prstGeom prst="rect">
            <a:avLst/>
          </a:prstGeom>
          <a:noFill/>
        </p:spPr>
      </p:pic>
      <p:sp>
        <p:nvSpPr>
          <p:cNvPr id="1130505" name="Oval 9"/>
          <p:cNvSpPr>
            <a:spLocks noChangeArrowheads="1"/>
          </p:cNvSpPr>
          <p:nvPr/>
        </p:nvSpPr>
        <p:spPr bwMode="auto">
          <a:xfrm>
            <a:off x="5148263" y="1520825"/>
            <a:ext cx="684212" cy="611188"/>
          </a:xfrm>
          <a:prstGeom prst="ellips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7378" name="Picture 2" descr="Tline_RLCG_segme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55763" y="2133600"/>
            <a:ext cx="6457950" cy="2522538"/>
          </a:xfrm>
          <a:prstGeom prst="rect">
            <a:avLst/>
          </a:prstGeom>
          <a:noFill/>
        </p:spPr>
      </p:pic>
      <p:sp>
        <p:nvSpPr>
          <p:cNvPr id="9973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Lossy Transmission Lines</a:t>
            </a:r>
          </a:p>
        </p:txBody>
      </p:sp>
      <p:sp>
        <p:nvSpPr>
          <p:cNvPr id="9973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23850" y="944563"/>
            <a:ext cx="8424863" cy="5149850"/>
          </a:xfrm>
          <a:noFill/>
          <a:ln/>
        </p:spPr>
        <p:txBody>
          <a:bodyPr wrap="none"/>
          <a:lstStyle/>
          <a:p>
            <a:r>
              <a:rPr lang="en-US" sz="1600"/>
              <a:t>Circuit Model 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If the line is lossy, we need to include the series resistance and shunt conductance back into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our equivalent T-line circuit model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sz="1200" b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sz="1200">
                <a:solidFill>
                  <a:srgbClr val="000000"/>
                </a:solidFill>
                <a:cs typeface="Times New Roman" pitchFamily="18" charset="0"/>
              </a:rPr>
              <a:t>R' = Resistance per Unit Length</a:t>
            </a:r>
            <a:br>
              <a:rPr lang="en-US" sz="120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200">
                <a:solidFill>
                  <a:srgbClr val="000000"/>
                </a:solidFill>
                <a:cs typeface="Times New Roman" pitchFamily="18" charset="0"/>
              </a:rPr>
              <a:t>		L'  = Inductance per Unit Length</a:t>
            </a:r>
            <a:br>
              <a:rPr lang="en-US" sz="120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200">
                <a:solidFill>
                  <a:srgbClr val="000000"/>
                </a:solidFill>
                <a:cs typeface="Times New Roman" pitchFamily="18" charset="0"/>
              </a:rPr>
              <a:t>		C' = Capacitance per Unit Length</a:t>
            </a:r>
            <a:br>
              <a:rPr lang="en-US" sz="120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200">
                <a:solidFill>
                  <a:srgbClr val="000000"/>
                </a:solidFill>
                <a:cs typeface="Times New Roman" pitchFamily="18" charset="0"/>
              </a:rPr>
              <a:t>		G' = Conductance per Unit Length</a:t>
            </a:r>
            <a:r>
              <a:rPr lang="en-US">
                <a:solidFill>
                  <a:srgbClr val="000000"/>
                </a:solidFill>
                <a:cs typeface="Times New Roman" pitchFamily="18" charset="0"/>
              </a:rPr>
              <a:t> </a:t>
            </a:r>
            <a:br>
              <a:rPr lang="en-US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5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Conductor Loss</a:t>
            </a:r>
          </a:p>
        </p:txBody>
      </p:sp>
      <p:sp>
        <p:nvSpPr>
          <p:cNvPr id="1135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44563"/>
            <a:ext cx="8424863" cy="5149850"/>
          </a:xfrm>
          <a:noFill/>
          <a:ln/>
        </p:spPr>
        <p:txBody>
          <a:bodyPr wrap="none"/>
          <a:lstStyle/>
          <a:p>
            <a:r>
              <a:rPr lang="en-US" sz="1600"/>
              <a:t>Total Conductor Loss 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The complete expression for conductor loss should also include any DC loss due to the 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 resistivity of the bulk material: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Note that it is hard to define one complete expression for the AC conductor resistance because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it depends on the geometry of the conductor.  (i.e., round, square, rectangle, etc…)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For a given cross sectional shape, the skin depth is then applied to that shape in order to predict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the new cross-sectional area that the current flows through.</a:t>
            </a:r>
            <a:endParaRPr lang="en-US" b="0">
              <a:solidFill>
                <a:srgbClr val="000000"/>
              </a:solidFill>
              <a:cs typeface="Arial" charset="0"/>
              <a:sym typeface="Symbol" pitchFamily="18" charset="2"/>
            </a:endParaRPr>
          </a:p>
        </p:txBody>
      </p:sp>
      <p:graphicFrame>
        <p:nvGraphicFramePr>
          <p:cNvPr id="1135620" name="Object 4"/>
          <p:cNvGraphicFramePr>
            <a:graphicFrameLocks noChangeAspect="1"/>
          </p:cNvGraphicFramePr>
          <p:nvPr/>
        </p:nvGraphicFramePr>
        <p:xfrm>
          <a:off x="2987675" y="2636838"/>
          <a:ext cx="2354263" cy="392112"/>
        </p:xfrm>
        <a:graphic>
          <a:graphicData uri="http://schemas.openxmlformats.org/presentationml/2006/ole">
            <p:oleObj spid="_x0000_s714754" name="Equation" r:id="rId4" imgW="152388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Lossy Transmission Lines</a:t>
            </a:r>
          </a:p>
        </p:txBody>
      </p:sp>
      <p:sp>
        <p:nvSpPr>
          <p:cNvPr id="1136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44563"/>
            <a:ext cx="8424863" cy="5149850"/>
          </a:xfrm>
          <a:noFill/>
          <a:ln/>
        </p:spPr>
        <p:txBody>
          <a:bodyPr wrap="none"/>
          <a:lstStyle/>
          <a:p>
            <a:r>
              <a:rPr lang="en-US" sz="1600"/>
              <a:t>Dielectric Loss 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Now we move to the 2nd main effect in lossy lines, the dielectric.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We use the G' element in our model to account for dielectric loss.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endParaRPr lang="en-US" b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136645" name="Picture 5" descr="Tline_RLCG_segme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08288" y="2636838"/>
            <a:ext cx="3579812" cy="13985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0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Lossy Transmission Lines</a:t>
            </a:r>
          </a:p>
        </p:txBody>
      </p:sp>
      <p:sp>
        <p:nvSpPr>
          <p:cNvPr id="1140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44563"/>
            <a:ext cx="8424863" cy="5149850"/>
          </a:xfrm>
          <a:noFill/>
          <a:ln/>
        </p:spPr>
        <p:txBody>
          <a:bodyPr wrap="none"/>
          <a:lstStyle/>
          <a:p>
            <a:r>
              <a:rPr lang="en-US" sz="1600"/>
              <a:t>Dielectric Loss 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An ideal capacitor will store a particular amount of charge depending on the voltage applied.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The capacitor is constructed using two conducting surfaces separated by a dielectric.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In the ideal case, this structure does NOT allow DC current to flow between the two terminals of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the device.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endParaRPr lang="en-US" b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1140741" name="Object 5"/>
          <p:cNvGraphicFramePr>
            <a:graphicFrameLocks noChangeAspect="1"/>
          </p:cNvGraphicFramePr>
          <p:nvPr/>
        </p:nvGraphicFramePr>
        <p:xfrm>
          <a:off x="4103688" y="1952625"/>
          <a:ext cx="685800" cy="608013"/>
        </p:xfrm>
        <a:graphic>
          <a:graphicData uri="http://schemas.openxmlformats.org/presentationml/2006/ole">
            <p:oleObj spid="_x0000_s716802" name="Equation" r:id="rId4" imgW="444240" imgH="393480" progId="Equation.3">
              <p:embed/>
            </p:oleObj>
          </a:graphicData>
        </a:graphic>
      </p:graphicFrame>
      <p:pic>
        <p:nvPicPr>
          <p:cNvPr id="1140742" name="Picture 6" descr="Loss_Dk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51275" y="4329113"/>
            <a:ext cx="1652588" cy="1298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Lossy Transmission Lines</a:t>
            </a:r>
          </a:p>
        </p:txBody>
      </p:sp>
      <p:sp>
        <p:nvSpPr>
          <p:cNvPr id="1142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44563"/>
            <a:ext cx="8424863" cy="5149850"/>
          </a:xfrm>
          <a:noFill/>
          <a:ln/>
        </p:spPr>
        <p:txBody>
          <a:bodyPr wrap="none"/>
          <a:lstStyle/>
          <a:p>
            <a:r>
              <a:rPr lang="en-US" sz="1600"/>
              <a:t>Dielectric Loss 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In reality, the charge in the capacitor is held by electric dipoles within the material.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If an AC voltage is applied to the capacitor, the dipoles will align to the direction of the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applied electric field.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This </a:t>
            </a:r>
            <a:r>
              <a:rPr lang="en-US" b="0" i="1">
                <a:solidFill>
                  <a:srgbClr val="000000"/>
                </a:solidFill>
                <a:cs typeface="Times New Roman" pitchFamily="18" charset="0"/>
              </a:rPr>
              <a:t>movement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of charge results in AC current flow.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The amount of current that flows is proportional to the rate-of-change of voltage across the capacitor:</a:t>
            </a:r>
            <a:endParaRPr lang="en-US" b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142790" name="Picture 6" descr="Loss_Dk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51163" y="3213100"/>
            <a:ext cx="3846512" cy="1304925"/>
          </a:xfrm>
          <a:prstGeom prst="rect">
            <a:avLst/>
          </a:prstGeom>
          <a:noFill/>
        </p:spPr>
      </p:pic>
      <p:graphicFrame>
        <p:nvGraphicFramePr>
          <p:cNvPr id="1142791" name="Object 7"/>
          <p:cNvGraphicFramePr>
            <a:graphicFrameLocks noChangeAspect="1"/>
          </p:cNvGraphicFramePr>
          <p:nvPr/>
        </p:nvGraphicFramePr>
        <p:xfrm>
          <a:off x="3816350" y="5192713"/>
          <a:ext cx="979488" cy="608012"/>
        </p:xfrm>
        <a:graphic>
          <a:graphicData uri="http://schemas.openxmlformats.org/presentationml/2006/ole">
            <p:oleObj spid="_x0000_s717826" name="Equation" r:id="rId5" imgW="6346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4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Lossy Transmission Lines</a:t>
            </a:r>
          </a:p>
        </p:txBody>
      </p:sp>
      <p:sp>
        <p:nvSpPr>
          <p:cNvPr id="1144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44563"/>
            <a:ext cx="8424863" cy="5149850"/>
          </a:xfrm>
          <a:noFill/>
          <a:ln/>
        </p:spPr>
        <p:txBody>
          <a:bodyPr wrap="none"/>
          <a:lstStyle/>
          <a:p>
            <a:r>
              <a:rPr lang="en-US" sz="1600"/>
              <a:t>Dielectric Loss 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Since there is no DC current (or no in-phase current), there is no real power dissipation in 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an ideal capacitor.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This allows us to say that the resistivity of an ideal capacitor is 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.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However, real capacitors do have some resistance associated with them.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This means that current will flow through the capacitor that is </a:t>
            </a:r>
            <a:r>
              <a:rPr lang="en-US" b="0" i="1">
                <a:solidFill>
                  <a:srgbClr val="000000"/>
                </a:solidFill>
                <a:cs typeface="Times New Roman" pitchFamily="18" charset="0"/>
              </a:rPr>
              <a:t>in phase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with the voltage.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We model this resistance with a resistor component in parallel with the capacitor.</a:t>
            </a:r>
            <a:endParaRPr lang="en-US" b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144838" name="Picture 6" descr="Tline_RLCG_segment"/>
          <p:cNvPicPr>
            <a:picLocks noChangeAspect="1" noChangeArrowheads="1"/>
          </p:cNvPicPr>
          <p:nvPr/>
        </p:nvPicPr>
        <p:blipFill>
          <a:blip r:embed="rId3" cstate="print"/>
          <a:srcRect l="48248" r="20576"/>
          <a:stretch>
            <a:fillRect/>
          </a:stretch>
        </p:blipFill>
        <p:spPr bwMode="auto">
          <a:xfrm>
            <a:off x="3708400" y="3789363"/>
            <a:ext cx="1116013" cy="13985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Lossy Transmission Lines</a:t>
            </a:r>
          </a:p>
        </p:txBody>
      </p:sp>
      <p:sp>
        <p:nvSpPr>
          <p:cNvPr id="1146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44563"/>
            <a:ext cx="8424863" cy="5149850"/>
          </a:xfrm>
          <a:noFill/>
          <a:ln/>
        </p:spPr>
        <p:txBody>
          <a:bodyPr wrap="none"/>
          <a:lstStyle/>
          <a:p>
            <a:r>
              <a:rPr lang="en-US" sz="1600"/>
              <a:t>Dielectric Loss 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The density of available dipoles in a material to hold the charge is reflected in the dielectric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constant (i.e., the electric permittivity).  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The density of dipoles available in air is described with a permittivity of 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</a:t>
            </a:r>
            <a:r>
              <a:rPr lang="en-US" b="0" baseline="-2500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0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- If a parallel plate capacitor was constructed using an air dielectric, the capacitance would be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  given by: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 		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If the air was then replaced with a different insulating material with 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</a:t>
            </a:r>
            <a:r>
              <a:rPr lang="en-US" b="0" baseline="-2500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r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&gt;1, the new capacitance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  would be described as: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endParaRPr lang="en-US" b="0">
              <a:solidFill>
                <a:srgbClr val="000000"/>
              </a:solidFill>
              <a:cs typeface="Times New Roman" pitchFamily="18" charset="0"/>
            </a:endParaRPr>
          </a:p>
        </p:txBody>
      </p:sp>
      <p:graphicFrame>
        <p:nvGraphicFramePr>
          <p:cNvPr id="1146888" name="Object 8"/>
          <p:cNvGraphicFramePr>
            <a:graphicFrameLocks noChangeAspect="1"/>
          </p:cNvGraphicFramePr>
          <p:nvPr/>
        </p:nvGraphicFramePr>
        <p:xfrm>
          <a:off x="3816350" y="2960688"/>
          <a:ext cx="1076325" cy="606425"/>
        </p:xfrm>
        <a:graphic>
          <a:graphicData uri="http://schemas.openxmlformats.org/presentationml/2006/ole">
            <p:oleObj spid="_x0000_s718850" name="Equation" r:id="rId4" imgW="698400" imgH="393480" progId="Equation.3">
              <p:embed/>
            </p:oleObj>
          </a:graphicData>
        </a:graphic>
      </p:graphicFrame>
      <p:graphicFrame>
        <p:nvGraphicFramePr>
          <p:cNvPr id="1146889" name="Object 9"/>
          <p:cNvGraphicFramePr>
            <a:graphicFrameLocks noChangeAspect="1"/>
          </p:cNvGraphicFramePr>
          <p:nvPr/>
        </p:nvGraphicFramePr>
        <p:xfrm>
          <a:off x="3952875" y="5032375"/>
          <a:ext cx="1017588" cy="352425"/>
        </p:xfrm>
        <a:graphic>
          <a:graphicData uri="http://schemas.openxmlformats.org/presentationml/2006/ole">
            <p:oleObj spid="_x0000_s718851" name="Equation" r:id="rId5" imgW="66024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5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Lossy Transmission Lines</a:t>
            </a:r>
          </a:p>
        </p:txBody>
      </p:sp>
      <p:sp>
        <p:nvSpPr>
          <p:cNvPr id="1155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44563"/>
            <a:ext cx="8424863" cy="5149850"/>
          </a:xfrm>
          <a:noFill/>
          <a:ln/>
        </p:spPr>
        <p:txBody>
          <a:bodyPr wrap="none"/>
          <a:lstStyle/>
          <a:p>
            <a:r>
              <a:rPr lang="en-US" sz="1600"/>
              <a:t>Dielectric Loss 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The dipoles in the material do not re-orient instantaneously upon a change in voltage.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For a given time varying voltage, there are going to be dipoles that are perfectly aligned with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the applied electric field.  These dipoles contribute to the capacitance of the structure and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result in an </a:t>
            </a:r>
            <a:r>
              <a:rPr lang="en-US" i="1">
                <a:solidFill>
                  <a:srgbClr val="000000"/>
                </a:solidFill>
                <a:cs typeface="Times New Roman" pitchFamily="18" charset="0"/>
              </a:rPr>
              <a:t>out of phase current (-90)</a:t>
            </a:r>
            <a:br>
              <a:rPr lang="en-US" i="1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i="1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i="1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Due to the finite speed at which the dipoles can change, there will be dipoles that are aligned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perpendicular to the applied electric field which produce an </a:t>
            </a:r>
            <a:r>
              <a:rPr lang="en-US" i="1">
                <a:solidFill>
                  <a:srgbClr val="000000"/>
                </a:solidFill>
                <a:cs typeface="Times New Roman" pitchFamily="18" charset="0"/>
              </a:rPr>
              <a:t>in phase current</a:t>
            </a:r>
            <a:br>
              <a:rPr lang="en-US" i="1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i="1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i="1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This </a:t>
            </a:r>
            <a:r>
              <a:rPr lang="en-US" i="1">
                <a:solidFill>
                  <a:srgbClr val="000000"/>
                </a:solidFill>
                <a:cs typeface="Times New Roman" pitchFamily="18" charset="0"/>
              </a:rPr>
              <a:t>in phase current 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is the source of the leakage current in a capacitor</a:t>
            </a:r>
            <a:endParaRPr lang="en-US" b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155076" name="Picture 4" descr="Loss_Dk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775" y="4400550"/>
            <a:ext cx="3846513" cy="1304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8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Lossy Transmission Lines</a:t>
            </a:r>
          </a:p>
        </p:txBody>
      </p:sp>
      <p:sp>
        <p:nvSpPr>
          <p:cNvPr id="1148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44563"/>
            <a:ext cx="8424863" cy="5149850"/>
          </a:xfrm>
          <a:noFill/>
          <a:ln/>
        </p:spPr>
        <p:txBody>
          <a:bodyPr wrap="none"/>
          <a:lstStyle/>
          <a:p>
            <a:r>
              <a:rPr lang="en-US" sz="1600"/>
              <a:t>Dielectric Loss 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If we apply an arbitrary sinusoidal voltage to a capacitor: 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the current that results is described as: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We can use our definition for a non-air dielectric capacitor to include the dielectric constant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 in this equation:</a:t>
            </a: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1148933" name="Object 5"/>
          <p:cNvGraphicFramePr>
            <a:graphicFrameLocks noChangeAspect="1"/>
          </p:cNvGraphicFramePr>
          <p:nvPr/>
        </p:nvGraphicFramePr>
        <p:xfrm>
          <a:off x="3671888" y="1844675"/>
          <a:ext cx="1116012" cy="371475"/>
        </p:xfrm>
        <a:graphic>
          <a:graphicData uri="http://schemas.openxmlformats.org/presentationml/2006/ole">
            <p:oleObj spid="_x0000_s719874" name="Equation" r:id="rId4" imgW="723600" imgH="241200" progId="Equation.3">
              <p:embed/>
            </p:oleObj>
          </a:graphicData>
        </a:graphic>
      </p:graphicFrame>
      <p:graphicFrame>
        <p:nvGraphicFramePr>
          <p:cNvPr id="1148934" name="Object 6"/>
          <p:cNvGraphicFramePr>
            <a:graphicFrameLocks noChangeAspect="1"/>
          </p:cNvGraphicFramePr>
          <p:nvPr/>
        </p:nvGraphicFramePr>
        <p:xfrm>
          <a:off x="3384550" y="3033713"/>
          <a:ext cx="1800225" cy="606425"/>
        </p:xfrm>
        <a:graphic>
          <a:graphicData uri="http://schemas.openxmlformats.org/presentationml/2006/ole">
            <p:oleObj spid="_x0000_s719875" name="Equation" r:id="rId5" imgW="1168200" imgH="393480" progId="Equation.3">
              <p:embed/>
            </p:oleObj>
          </a:graphicData>
        </a:graphic>
      </p:graphicFrame>
      <p:graphicFrame>
        <p:nvGraphicFramePr>
          <p:cNvPr id="1148935" name="Object 7"/>
          <p:cNvGraphicFramePr>
            <a:graphicFrameLocks noChangeAspect="1"/>
          </p:cNvGraphicFramePr>
          <p:nvPr/>
        </p:nvGraphicFramePr>
        <p:xfrm>
          <a:off x="3221038" y="4724400"/>
          <a:ext cx="2054225" cy="606425"/>
        </p:xfrm>
        <a:graphic>
          <a:graphicData uri="http://schemas.openxmlformats.org/presentationml/2006/ole">
            <p:oleObj spid="_x0000_s719876" name="Equation" r:id="rId6" imgW="133344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Lossy Transmission Lines</a:t>
            </a:r>
          </a:p>
        </p:txBody>
      </p:sp>
      <p:sp>
        <p:nvSpPr>
          <p:cNvPr id="1157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44563"/>
            <a:ext cx="8424863" cy="5149850"/>
          </a:xfrm>
          <a:noFill/>
          <a:ln/>
        </p:spPr>
        <p:txBody>
          <a:bodyPr wrap="none"/>
          <a:lstStyle/>
          <a:p>
            <a:r>
              <a:rPr lang="en-US" sz="1600"/>
              <a:t>The Complex Dielectric Constant 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We now can use the relative permittivity of the material to describe both the </a:t>
            </a:r>
            <a:r>
              <a:rPr lang="en-US" i="1">
                <a:solidFill>
                  <a:srgbClr val="000000"/>
                </a:solidFill>
                <a:cs typeface="Times New Roman" pitchFamily="18" charset="0"/>
              </a:rPr>
              <a:t>in phase current 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and 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the </a:t>
            </a:r>
            <a:r>
              <a:rPr lang="en-US" i="1">
                <a:solidFill>
                  <a:srgbClr val="000000"/>
                </a:solidFill>
                <a:cs typeface="Times New Roman" pitchFamily="18" charset="0"/>
              </a:rPr>
              <a:t>out of phase current 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by making it a complex quantity: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where: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	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</a:t>
            </a:r>
            <a:r>
              <a:rPr lang="en-US" b="0" baseline="-2500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r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 	= the complex dielectric constant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	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</a:t>
            </a:r>
            <a:r>
              <a:rPr lang="en-US" b="0" baseline="-2500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r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' 	= the real part of the complex dielectric constant, representing the 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 		   </a:t>
            </a:r>
            <a:r>
              <a:rPr lang="en-US" i="1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out of phase current 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flow in the capacitor.  This is what we have always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 		   called simply </a:t>
            </a:r>
            <a:r>
              <a:rPr lang="en-US" b="0" i="1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the dielectric constant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.  Remember that this current is always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 		   defined as being -90</a:t>
            </a:r>
            <a:r>
              <a:rPr lang="en-US" b="0" baseline="3000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o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 out of phase with the voltage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  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	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</a:t>
            </a:r>
            <a:r>
              <a:rPr lang="en-US" b="0" baseline="-2500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r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'' 	= the imaginary part of the complex dielectric constant, representing the 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 		   </a:t>
            </a:r>
            <a:r>
              <a:rPr lang="en-US" i="1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in phase current 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flow in the capacitor.  This is the new quantity that we've added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 		   to represent the current due to the loss in the dielectric.  Since this current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 		   is in phase, we need to apply a "-" sign in the complex quantity to re-align it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 		   back to the voltage (remember by definition the current in the capacitor starts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 		   at -90</a:t>
            </a:r>
            <a:r>
              <a:rPr lang="en-US" b="0" baseline="3000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o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)</a:t>
            </a:r>
          </a:p>
        </p:txBody>
      </p:sp>
      <p:graphicFrame>
        <p:nvGraphicFramePr>
          <p:cNvPr id="1157126" name="Object 6"/>
          <p:cNvGraphicFramePr>
            <a:graphicFrameLocks noChangeAspect="1"/>
          </p:cNvGraphicFramePr>
          <p:nvPr/>
        </p:nvGraphicFramePr>
        <p:xfrm>
          <a:off x="3576638" y="2097088"/>
          <a:ext cx="1311275" cy="333375"/>
        </p:xfrm>
        <a:graphic>
          <a:graphicData uri="http://schemas.openxmlformats.org/presentationml/2006/ole">
            <p:oleObj spid="_x0000_s720898" name="Equation" r:id="rId4" imgW="85068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9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Lossy Transmission Lines</a:t>
            </a:r>
          </a:p>
        </p:txBody>
      </p:sp>
      <p:sp>
        <p:nvSpPr>
          <p:cNvPr id="1159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44563"/>
            <a:ext cx="8424863" cy="5149850"/>
          </a:xfrm>
          <a:noFill/>
          <a:ln/>
        </p:spPr>
        <p:txBody>
          <a:bodyPr wrap="none"/>
          <a:lstStyle/>
          <a:p>
            <a:r>
              <a:rPr lang="en-US" sz="1600"/>
              <a:t>The loss angle (</a:t>
            </a:r>
            <a:r>
              <a:rPr lang="en-US" sz="1600">
                <a:sym typeface="Symbol" pitchFamily="18" charset="2"/>
              </a:rPr>
              <a:t></a:t>
            </a:r>
            <a:r>
              <a:rPr lang="en-US" sz="1600"/>
              <a:t>) 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we describe the angle between the real and imaginary parts of the complex dielectric constant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as the </a:t>
            </a:r>
            <a:r>
              <a:rPr lang="en-US" b="0" i="1">
                <a:solidFill>
                  <a:srgbClr val="000000"/>
                </a:solidFill>
                <a:cs typeface="Times New Roman" pitchFamily="18" charset="0"/>
              </a:rPr>
              <a:t>loss angle </a:t>
            </a:r>
            <a:r>
              <a:rPr lang="en-US" sz="1600"/>
              <a:t>(</a:t>
            </a:r>
            <a:r>
              <a:rPr lang="en-US" sz="1600">
                <a:sym typeface="Symbol" pitchFamily="18" charset="2"/>
              </a:rPr>
              <a:t></a:t>
            </a:r>
            <a:r>
              <a:rPr lang="en-US" sz="1600"/>
              <a:t>)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Note:  this is NOT the same as the skin depth, it is just an unfortunate coincidence that delta is 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	 used for both.  Sometimes people will use 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 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for the </a:t>
            </a:r>
            <a:r>
              <a:rPr lang="en-US" b="0" i="1">
                <a:solidFill>
                  <a:srgbClr val="000000"/>
                </a:solidFill>
                <a:cs typeface="Times New Roman" pitchFamily="18" charset="0"/>
              </a:rPr>
              <a:t>loss angle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endParaRPr lang="en-US" b="0">
              <a:solidFill>
                <a:srgbClr val="000000"/>
              </a:solidFill>
              <a:cs typeface="Times New Roman" pitchFamily="18" charset="0"/>
            </a:endParaRPr>
          </a:p>
        </p:txBody>
      </p:sp>
      <p:graphicFrame>
        <p:nvGraphicFramePr>
          <p:cNvPr id="1159172" name="Object 4"/>
          <p:cNvGraphicFramePr>
            <a:graphicFrameLocks noChangeAspect="1"/>
          </p:cNvGraphicFramePr>
          <p:nvPr/>
        </p:nvGraphicFramePr>
        <p:xfrm>
          <a:off x="1619250" y="4076700"/>
          <a:ext cx="1311275" cy="333375"/>
        </p:xfrm>
        <a:graphic>
          <a:graphicData uri="http://schemas.openxmlformats.org/presentationml/2006/ole">
            <p:oleObj spid="_x0000_s721922" name="Equation" r:id="rId4" imgW="850680" imgH="215640" progId="Equation.3">
              <p:embed/>
            </p:oleObj>
          </a:graphicData>
        </a:graphic>
      </p:graphicFrame>
      <p:graphicFrame>
        <p:nvGraphicFramePr>
          <p:cNvPr id="1159173" name="Object 5"/>
          <p:cNvGraphicFramePr>
            <a:graphicFrameLocks noChangeAspect="1"/>
          </p:cNvGraphicFramePr>
          <p:nvPr/>
        </p:nvGraphicFramePr>
        <p:xfrm>
          <a:off x="4427538" y="3968750"/>
          <a:ext cx="374650" cy="333375"/>
        </p:xfrm>
        <a:graphic>
          <a:graphicData uri="http://schemas.openxmlformats.org/presentationml/2006/ole">
            <p:oleObj spid="_x0000_s721923" name="Equation" r:id="rId5" imgW="241200" imgH="215640" progId="Equation.3">
              <p:embed/>
            </p:oleObj>
          </a:graphicData>
        </a:graphic>
      </p:graphicFrame>
      <p:sp>
        <p:nvSpPr>
          <p:cNvPr id="1159174" name="Line 6"/>
          <p:cNvSpPr>
            <a:spLocks noChangeShapeType="1"/>
          </p:cNvSpPr>
          <p:nvPr/>
        </p:nvSpPr>
        <p:spPr bwMode="auto">
          <a:xfrm>
            <a:off x="3671888" y="4400550"/>
            <a:ext cx="22685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1159175" name="Line 7"/>
          <p:cNvSpPr>
            <a:spLocks noChangeShapeType="1"/>
          </p:cNvSpPr>
          <p:nvPr/>
        </p:nvSpPr>
        <p:spPr bwMode="auto">
          <a:xfrm flipH="1" flipV="1">
            <a:off x="4859338" y="3644900"/>
            <a:ext cx="1587" cy="18367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1159176" name="Text Box 8"/>
          <p:cNvSpPr txBox="1">
            <a:spLocks noChangeArrowheads="1"/>
          </p:cNvSpPr>
          <p:nvPr/>
        </p:nvSpPr>
        <p:spPr bwMode="auto">
          <a:xfrm>
            <a:off x="6011863" y="4221163"/>
            <a:ext cx="5095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/>
              <a:t>Re</a:t>
            </a:r>
          </a:p>
        </p:txBody>
      </p:sp>
      <p:sp>
        <p:nvSpPr>
          <p:cNvPr id="1159177" name="Text Box 9"/>
          <p:cNvSpPr txBox="1">
            <a:spLocks noChangeArrowheads="1"/>
          </p:cNvSpPr>
          <p:nvPr/>
        </p:nvSpPr>
        <p:spPr bwMode="auto">
          <a:xfrm>
            <a:off x="4629150" y="3213100"/>
            <a:ext cx="465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/>
              <a:t>Im</a:t>
            </a:r>
          </a:p>
        </p:txBody>
      </p:sp>
      <p:sp>
        <p:nvSpPr>
          <p:cNvPr id="1159178" name="Line 10"/>
          <p:cNvSpPr>
            <a:spLocks noChangeShapeType="1"/>
          </p:cNvSpPr>
          <p:nvPr/>
        </p:nvSpPr>
        <p:spPr bwMode="auto">
          <a:xfrm flipH="1" flipV="1">
            <a:off x="4859338" y="3789363"/>
            <a:ext cx="1587" cy="61118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1159179" name="Line 11"/>
          <p:cNvSpPr>
            <a:spLocks noChangeShapeType="1"/>
          </p:cNvSpPr>
          <p:nvPr/>
        </p:nvSpPr>
        <p:spPr bwMode="auto">
          <a:xfrm flipV="1">
            <a:off x="4824413" y="4400550"/>
            <a:ext cx="9715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en-US"/>
          </a:p>
        </p:txBody>
      </p:sp>
      <p:graphicFrame>
        <p:nvGraphicFramePr>
          <p:cNvPr id="1159180" name="Object 12"/>
          <p:cNvGraphicFramePr>
            <a:graphicFrameLocks noChangeAspect="1"/>
          </p:cNvGraphicFramePr>
          <p:nvPr/>
        </p:nvGraphicFramePr>
        <p:xfrm>
          <a:off x="5688013" y="4545013"/>
          <a:ext cx="315912" cy="333375"/>
        </p:xfrm>
        <a:graphic>
          <a:graphicData uri="http://schemas.openxmlformats.org/presentationml/2006/ole">
            <p:oleObj spid="_x0000_s721924" name="Equation" r:id="rId6" imgW="203040" imgH="215640" progId="Equation.3">
              <p:embed/>
            </p:oleObj>
          </a:graphicData>
        </a:graphic>
      </p:graphicFrame>
      <p:sp>
        <p:nvSpPr>
          <p:cNvPr id="1159181" name="Line 13"/>
          <p:cNvSpPr>
            <a:spLocks noChangeShapeType="1"/>
          </p:cNvSpPr>
          <p:nvPr/>
        </p:nvSpPr>
        <p:spPr bwMode="auto">
          <a:xfrm flipV="1">
            <a:off x="4859338" y="3860800"/>
            <a:ext cx="936625" cy="53975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1159182" name="Line 14"/>
          <p:cNvSpPr>
            <a:spLocks noChangeShapeType="1"/>
          </p:cNvSpPr>
          <p:nvPr/>
        </p:nvSpPr>
        <p:spPr bwMode="auto">
          <a:xfrm>
            <a:off x="4859338" y="3824288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1159183" name="Line 15"/>
          <p:cNvSpPr>
            <a:spLocks noChangeShapeType="1"/>
          </p:cNvSpPr>
          <p:nvPr/>
        </p:nvSpPr>
        <p:spPr bwMode="auto">
          <a:xfrm flipH="1" flipV="1">
            <a:off x="5795963" y="3789363"/>
            <a:ext cx="0" cy="6111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graphicFrame>
        <p:nvGraphicFramePr>
          <p:cNvPr id="1159184" name="Object 16"/>
          <p:cNvGraphicFramePr>
            <a:graphicFrameLocks noChangeAspect="1"/>
          </p:cNvGraphicFramePr>
          <p:nvPr/>
        </p:nvGraphicFramePr>
        <p:xfrm>
          <a:off x="5867400" y="3573463"/>
          <a:ext cx="434975" cy="333375"/>
        </p:xfrm>
        <a:graphic>
          <a:graphicData uri="http://schemas.openxmlformats.org/presentationml/2006/ole">
            <p:oleObj spid="_x0000_s721925" name="Equation" r:id="rId7" imgW="279360" imgH="215640" progId="Equation.3">
              <p:embed/>
            </p:oleObj>
          </a:graphicData>
        </a:graphic>
      </p:graphicFrame>
      <p:graphicFrame>
        <p:nvGraphicFramePr>
          <p:cNvPr id="1159185" name="Object 17"/>
          <p:cNvGraphicFramePr>
            <a:graphicFrameLocks noChangeAspect="1"/>
          </p:cNvGraphicFramePr>
          <p:nvPr/>
        </p:nvGraphicFramePr>
        <p:xfrm>
          <a:off x="5254625" y="4113213"/>
          <a:ext cx="217488" cy="274637"/>
        </p:xfrm>
        <a:graphic>
          <a:graphicData uri="http://schemas.openxmlformats.org/presentationml/2006/ole">
            <p:oleObj spid="_x0000_s721926" name="Equation" r:id="rId8" imgW="139680" imgH="177480" progId="Equation.3">
              <p:embed/>
            </p:oleObj>
          </a:graphicData>
        </a:graphic>
      </p:graphicFrame>
      <p:sp>
        <p:nvSpPr>
          <p:cNvPr id="1159187" name="Arc 19"/>
          <p:cNvSpPr>
            <a:spLocks/>
          </p:cNvSpPr>
          <p:nvPr/>
        </p:nvSpPr>
        <p:spPr bwMode="auto">
          <a:xfrm rot="5916528" flipH="1">
            <a:off x="5311776" y="4124325"/>
            <a:ext cx="252412" cy="211137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27" name="Picture 7" descr="Tline_RLCG_segme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39863" y="3141663"/>
            <a:ext cx="6457950" cy="2522537"/>
          </a:xfrm>
          <a:prstGeom prst="rect">
            <a:avLst/>
          </a:prstGeom>
          <a:noFill/>
        </p:spPr>
      </p:pic>
      <p:sp>
        <p:nvSpPr>
          <p:cNvPr id="10035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Lossy Transmission Lines</a:t>
            </a:r>
          </a:p>
        </p:txBody>
      </p:sp>
      <p:sp>
        <p:nvSpPr>
          <p:cNvPr id="10035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23850" y="944563"/>
            <a:ext cx="8424863" cy="5149850"/>
          </a:xfrm>
          <a:noFill/>
          <a:ln/>
        </p:spPr>
        <p:txBody>
          <a:bodyPr wrap="none"/>
          <a:lstStyle/>
          <a:p>
            <a:r>
              <a:rPr lang="en-US" sz="1600"/>
              <a:t>Circuit Model 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Let's derive the relationship between Voltage &amp; Current to time and space with the full model 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We first define the </a:t>
            </a:r>
            <a:r>
              <a:rPr lang="en-US" b="0" i="1">
                <a:solidFill>
                  <a:srgbClr val="000000"/>
                </a:solidFill>
                <a:cs typeface="Times New Roman" pitchFamily="18" charset="0"/>
              </a:rPr>
              <a:t>length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of the wire using dx.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Since our electrical components are defined in </a:t>
            </a:r>
            <a:r>
              <a:rPr lang="en-US" b="0" i="1">
                <a:solidFill>
                  <a:srgbClr val="000000"/>
                </a:solidFill>
                <a:cs typeface="Times New Roman" pitchFamily="18" charset="0"/>
              </a:rPr>
              <a:t>unit length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, the total values can be found by 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multiplying the </a:t>
            </a:r>
            <a:r>
              <a:rPr lang="en-US" b="0" i="1">
                <a:solidFill>
                  <a:srgbClr val="000000"/>
                </a:solidFill>
                <a:cs typeface="Times New Roman" pitchFamily="18" charset="0"/>
              </a:rPr>
              <a:t>unit length 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value by </a:t>
            </a:r>
            <a:r>
              <a:rPr lang="en-US" b="0" i="1">
                <a:solidFill>
                  <a:srgbClr val="000000"/>
                </a:solidFill>
                <a:cs typeface="Times New Roman" pitchFamily="18" charset="0"/>
              </a:rPr>
              <a:t>dx.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600" b="0">
                <a:solidFill>
                  <a:srgbClr val="000000"/>
                </a:solidFill>
                <a:cs typeface="Times New Roman" pitchFamily="18" charset="0"/>
              </a:rPr>
              <a:t>		</a:t>
            </a:r>
            <a:r>
              <a:rPr lang="en-US" sz="1600">
                <a:solidFill>
                  <a:srgbClr val="000000"/>
                </a:solidFill>
                <a:cs typeface="Times New Roman" pitchFamily="18" charset="0"/>
              </a:rPr>
              <a:t>L</a:t>
            </a:r>
            <a:r>
              <a:rPr lang="en-US" sz="1600" baseline="-25000">
                <a:solidFill>
                  <a:srgbClr val="000000"/>
                </a:solidFill>
                <a:cs typeface="Times New Roman" pitchFamily="18" charset="0"/>
              </a:rPr>
              <a:t>seg</a:t>
            </a:r>
            <a:r>
              <a:rPr lang="en-US" sz="1600">
                <a:solidFill>
                  <a:srgbClr val="000000"/>
                </a:solidFill>
                <a:cs typeface="Times New Roman" pitchFamily="18" charset="0"/>
              </a:rPr>
              <a:t>  = L'</a:t>
            </a:r>
            <a:r>
              <a:rPr lang="en-US" sz="1600">
                <a:solidFill>
                  <a:srgbClr val="000000"/>
                </a:solidFill>
                <a:cs typeface="Arial" charset="0"/>
              </a:rPr>
              <a:t>·dx</a:t>
            </a:r>
            <a:r>
              <a:rPr lang="en-US" sz="1600">
                <a:solidFill>
                  <a:srgbClr val="000000"/>
                </a:solidFill>
                <a:cs typeface="Times New Roman" pitchFamily="18" charset="0"/>
              </a:rPr>
              <a:t> </a:t>
            </a:r>
            <a:br>
              <a:rPr lang="en-US" sz="160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600">
                <a:solidFill>
                  <a:srgbClr val="000000"/>
                </a:solidFill>
                <a:cs typeface="Times New Roman" pitchFamily="18" charset="0"/>
              </a:rPr>
              <a:t> 		R</a:t>
            </a:r>
            <a:r>
              <a:rPr lang="en-US" sz="1600" baseline="-25000">
                <a:solidFill>
                  <a:srgbClr val="000000"/>
                </a:solidFill>
                <a:cs typeface="Times New Roman" pitchFamily="18" charset="0"/>
              </a:rPr>
              <a:t>seg</a:t>
            </a:r>
            <a:r>
              <a:rPr lang="en-US" sz="1600">
                <a:solidFill>
                  <a:srgbClr val="000000"/>
                </a:solidFill>
                <a:cs typeface="Times New Roman" pitchFamily="18" charset="0"/>
              </a:rPr>
              <a:t>  = R'</a:t>
            </a:r>
            <a:r>
              <a:rPr lang="en-US" sz="1600">
                <a:solidFill>
                  <a:srgbClr val="000000"/>
                </a:solidFill>
                <a:cs typeface="Arial" charset="0"/>
              </a:rPr>
              <a:t>·dx</a:t>
            </a:r>
            <a:r>
              <a:rPr lang="en-US" sz="1600">
                <a:solidFill>
                  <a:srgbClr val="000000"/>
                </a:solidFill>
                <a:cs typeface="Times New Roman" pitchFamily="18" charset="0"/>
              </a:rPr>
              <a:t> </a:t>
            </a:r>
            <a:br>
              <a:rPr lang="en-US" sz="160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600">
                <a:solidFill>
                  <a:srgbClr val="000000"/>
                </a:solidFill>
                <a:cs typeface="Times New Roman" pitchFamily="18" charset="0"/>
              </a:rPr>
              <a:t>		C</a:t>
            </a:r>
            <a:r>
              <a:rPr lang="en-US" sz="1600" baseline="-25000">
                <a:solidFill>
                  <a:srgbClr val="000000"/>
                </a:solidFill>
                <a:cs typeface="Times New Roman" pitchFamily="18" charset="0"/>
              </a:rPr>
              <a:t>seg</a:t>
            </a:r>
            <a:r>
              <a:rPr lang="en-US" sz="1600">
                <a:solidFill>
                  <a:srgbClr val="000000"/>
                </a:solidFill>
                <a:cs typeface="Times New Roman" pitchFamily="18" charset="0"/>
              </a:rPr>
              <a:t>  = C'</a:t>
            </a:r>
            <a:r>
              <a:rPr lang="en-US" sz="1600">
                <a:solidFill>
                  <a:srgbClr val="000000"/>
                </a:solidFill>
                <a:cs typeface="Arial" charset="0"/>
              </a:rPr>
              <a:t>·dx</a:t>
            </a:r>
            <a:br>
              <a:rPr lang="en-US" sz="1600">
                <a:solidFill>
                  <a:srgbClr val="000000"/>
                </a:solidFill>
                <a:cs typeface="Arial" charset="0"/>
              </a:rPr>
            </a:br>
            <a:r>
              <a:rPr lang="en-US" sz="1600">
                <a:solidFill>
                  <a:srgbClr val="000000"/>
                </a:solidFill>
                <a:cs typeface="Times New Roman" pitchFamily="18" charset="0"/>
              </a:rPr>
              <a:t>		G</a:t>
            </a:r>
            <a:r>
              <a:rPr lang="en-US" sz="1600" baseline="-25000">
                <a:solidFill>
                  <a:srgbClr val="000000"/>
                </a:solidFill>
                <a:cs typeface="Times New Roman" pitchFamily="18" charset="0"/>
              </a:rPr>
              <a:t>seg</a:t>
            </a:r>
            <a:r>
              <a:rPr lang="en-US" sz="1600">
                <a:solidFill>
                  <a:srgbClr val="000000"/>
                </a:solidFill>
                <a:cs typeface="Times New Roman" pitchFamily="18" charset="0"/>
              </a:rPr>
              <a:t>  = G'</a:t>
            </a:r>
            <a:r>
              <a:rPr lang="en-US" sz="1600">
                <a:solidFill>
                  <a:srgbClr val="000000"/>
                </a:solidFill>
                <a:cs typeface="Arial" charset="0"/>
              </a:rPr>
              <a:t>·dx</a:t>
            </a:r>
            <a:br>
              <a:rPr lang="en-US" sz="1600">
                <a:solidFill>
                  <a:srgbClr val="000000"/>
                </a:solidFill>
                <a:cs typeface="Arial" charset="0"/>
              </a:rPr>
            </a:br>
            <a:r>
              <a:rPr lang="en-US" sz="1600">
                <a:solidFill>
                  <a:srgbClr val="000000"/>
                </a:solidFill>
                <a:cs typeface="Arial" charset="0"/>
              </a:rPr>
              <a:t/>
            </a:r>
            <a:br>
              <a:rPr lang="en-US" sz="1600">
                <a:solidFill>
                  <a:srgbClr val="000000"/>
                </a:solidFill>
                <a:cs typeface="Arial" charset="0"/>
              </a:rPr>
            </a:br>
            <a:r>
              <a:rPr lang="en-US" sz="1600">
                <a:solidFill>
                  <a:srgbClr val="000000"/>
                </a:solidFill>
                <a:cs typeface="Arial" charset="0"/>
              </a:rPr>
              <a:t> 		</a:t>
            </a:r>
            <a:r>
              <a:rPr lang="en-US" sz="1200">
                <a:solidFill>
                  <a:srgbClr val="000000"/>
                </a:solidFill>
                <a:cs typeface="Times New Roman" pitchFamily="18" charset="0"/>
              </a:rPr>
              <a:t> </a:t>
            </a:r>
            <a:br>
              <a:rPr lang="en-US" sz="120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200">
                <a:solidFill>
                  <a:srgbClr val="000000"/>
                </a:solidFill>
                <a:cs typeface="Times New Roman" pitchFamily="18" charset="0"/>
              </a:rPr>
              <a:t>		</a:t>
            </a:r>
          </a:p>
        </p:txBody>
      </p:sp>
      <p:sp>
        <p:nvSpPr>
          <p:cNvPr id="1003525" name="Line 5"/>
          <p:cNvSpPr>
            <a:spLocks noChangeShapeType="1"/>
          </p:cNvSpPr>
          <p:nvPr/>
        </p:nvSpPr>
        <p:spPr bwMode="auto">
          <a:xfrm>
            <a:off x="2376488" y="5768975"/>
            <a:ext cx="424815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lg" len="med"/>
            <a:tailEnd type="triangle" w="lg" len="med"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1003526" name="Text Box 6"/>
          <p:cNvSpPr txBox="1">
            <a:spLocks noChangeArrowheads="1"/>
          </p:cNvSpPr>
          <p:nvPr/>
        </p:nvSpPr>
        <p:spPr bwMode="auto">
          <a:xfrm>
            <a:off x="4284663" y="5768975"/>
            <a:ext cx="4206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FF0000"/>
                </a:solidFill>
              </a:rPr>
              <a:t>dx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1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Lossy Transmission Lines</a:t>
            </a:r>
          </a:p>
        </p:txBody>
      </p:sp>
      <p:sp>
        <p:nvSpPr>
          <p:cNvPr id="1161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44563"/>
            <a:ext cx="8424863" cy="5149850"/>
          </a:xfrm>
          <a:noFill/>
          <a:ln/>
        </p:spPr>
        <p:txBody>
          <a:bodyPr wrap="none"/>
          <a:lstStyle/>
          <a:p>
            <a:r>
              <a:rPr lang="en-US" sz="1600"/>
              <a:t>The Loss Tangent, (tan(</a:t>
            </a:r>
            <a:r>
              <a:rPr lang="en-US" sz="1600">
                <a:sym typeface="Symbol" pitchFamily="18" charset="2"/>
              </a:rPr>
              <a:t></a:t>
            </a:r>
            <a:r>
              <a:rPr lang="en-US" sz="1600"/>
              <a:t>)) 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By convention, we use the ratio of the imaginary to the real parts of the dielectric constant to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describe the loss in a material: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This is called the </a:t>
            </a:r>
            <a:r>
              <a:rPr lang="en-US" i="1">
                <a:solidFill>
                  <a:srgbClr val="000000"/>
                </a:solidFill>
                <a:cs typeface="Times New Roman" pitchFamily="18" charset="0"/>
              </a:rPr>
              <a:t>Loss Tangent </a:t>
            </a:r>
            <a:r>
              <a:rPr lang="en-US" sz="1600"/>
              <a:t>(</a:t>
            </a:r>
            <a:r>
              <a:rPr lang="en-US" sz="1600">
                <a:sym typeface="Symbol" pitchFamily="18" charset="2"/>
              </a:rPr>
              <a:t></a:t>
            </a:r>
            <a:r>
              <a:rPr lang="en-US" sz="1600"/>
              <a:t>) </a:t>
            </a:r>
            <a:r>
              <a:rPr lang="en-US" sz="1600" b="0"/>
              <a:t>or </a:t>
            </a:r>
            <a:r>
              <a:rPr lang="en-US" sz="1600"/>
              <a:t>Dissipation Factor</a:t>
            </a:r>
            <a:r>
              <a:rPr lang="en-US" i="1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endParaRPr lang="en-US" b="0">
              <a:solidFill>
                <a:srgbClr val="000000"/>
              </a:solidFill>
              <a:cs typeface="Times New Roman" pitchFamily="18" charset="0"/>
            </a:endParaRPr>
          </a:p>
        </p:txBody>
      </p:sp>
      <p:graphicFrame>
        <p:nvGraphicFramePr>
          <p:cNvPr id="1161220" name="Object 4"/>
          <p:cNvGraphicFramePr>
            <a:graphicFrameLocks noChangeAspect="1"/>
          </p:cNvGraphicFramePr>
          <p:nvPr/>
        </p:nvGraphicFramePr>
        <p:xfrm>
          <a:off x="1295400" y="3500438"/>
          <a:ext cx="1506538" cy="1373187"/>
        </p:xfrm>
        <a:graphic>
          <a:graphicData uri="http://schemas.openxmlformats.org/presentationml/2006/ole">
            <p:oleObj spid="_x0000_s722946" name="Equation" r:id="rId4" imgW="977760" imgH="888840" progId="Equation.3">
              <p:embed/>
            </p:oleObj>
          </a:graphicData>
        </a:graphic>
      </p:graphicFrame>
      <p:graphicFrame>
        <p:nvGraphicFramePr>
          <p:cNvPr id="1161221" name="Object 5"/>
          <p:cNvGraphicFramePr>
            <a:graphicFrameLocks noChangeAspect="1"/>
          </p:cNvGraphicFramePr>
          <p:nvPr/>
        </p:nvGraphicFramePr>
        <p:xfrm>
          <a:off x="4427538" y="3968750"/>
          <a:ext cx="374650" cy="333375"/>
        </p:xfrm>
        <a:graphic>
          <a:graphicData uri="http://schemas.openxmlformats.org/presentationml/2006/ole">
            <p:oleObj spid="_x0000_s722947" name="Equation" r:id="rId5" imgW="241200" imgH="215640" progId="Equation.3">
              <p:embed/>
            </p:oleObj>
          </a:graphicData>
        </a:graphic>
      </p:graphicFrame>
      <p:sp>
        <p:nvSpPr>
          <p:cNvPr id="1161222" name="Line 6"/>
          <p:cNvSpPr>
            <a:spLocks noChangeShapeType="1"/>
          </p:cNvSpPr>
          <p:nvPr/>
        </p:nvSpPr>
        <p:spPr bwMode="auto">
          <a:xfrm>
            <a:off x="3671888" y="4400550"/>
            <a:ext cx="22685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1161223" name="Line 7"/>
          <p:cNvSpPr>
            <a:spLocks noChangeShapeType="1"/>
          </p:cNvSpPr>
          <p:nvPr/>
        </p:nvSpPr>
        <p:spPr bwMode="auto">
          <a:xfrm flipH="1" flipV="1">
            <a:off x="4859338" y="3644900"/>
            <a:ext cx="1587" cy="18367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1161224" name="Text Box 8"/>
          <p:cNvSpPr txBox="1">
            <a:spLocks noChangeArrowheads="1"/>
          </p:cNvSpPr>
          <p:nvPr/>
        </p:nvSpPr>
        <p:spPr bwMode="auto">
          <a:xfrm>
            <a:off x="6011863" y="4221163"/>
            <a:ext cx="5095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/>
              <a:t>Re</a:t>
            </a:r>
          </a:p>
        </p:txBody>
      </p:sp>
      <p:sp>
        <p:nvSpPr>
          <p:cNvPr id="1161225" name="Text Box 9"/>
          <p:cNvSpPr txBox="1">
            <a:spLocks noChangeArrowheads="1"/>
          </p:cNvSpPr>
          <p:nvPr/>
        </p:nvSpPr>
        <p:spPr bwMode="auto">
          <a:xfrm>
            <a:off x="4629150" y="3213100"/>
            <a:ext cx="465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/>
              <a:t>Im</a:t>
            </a:r>
          </a:p>
        </p:txBody>
      </p:sp>
      <p:sp>
        <p:nvSpPr>
          <p:cNvPr id="1161226" name="Line 10"/>
          <p:cNvSpPr>
            <a:spLocks noChangeShapeType="1"/>
          </p:cNvSpPr>
          <p:nvPr/>
        </p:nvSpPr>
        <p:spPr bwMode="auto">
          <a:xfrm flipH="1" flipV="1">
            <a:off x="4859338" y="3789363"/>
            <a:ext cx="1587" cy="61118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1161227" name="Line 11"/>
          <p:cNvSpPr>
            <a:spLocks noChangeShapeType="1"/>
          </p:cNvSpPr>
          <p:nvPr/>
        </p:nvSpPr>
        <p:spPr bwMode="auto">
          <a:xfrm flipV="1">
            <a:off x="4824413" y="4400550"/>
            <a:ext cx="9715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en-US"/>
          </a:p>
        </p:txBody>
      </p:sp>
      <p:graphicFrame>
        <p:nvGraphicFramePr>
          <p:cNvPr id="1161228" name="Object 12"/>
          <p:cNvGraphicFramePr>
            <a:graphicFrameLocks noChangeAspect="1"/>
          </p:cNvGraphicFramePr>
          <p:nvPr/>
        </p:nvGraphicFramePr>
        <p:xfrm>
          <a:off x="5688013" y="4545013"/>
          <a:ext cx="315912" cy="333375"/>
        </p:xfrm>
        <a:graphic>
          <a:graphicData uri="http://schemas.openxmlformats.org/presentationml/2006/ole">
            <p:oleObj spid="_x0000_s722948" name="Equation" r:id="rId6" imgW="203040" imgH="215640" progId="Equation.3">
              <p:embed/>
            </p:oleObj>
          </a:graphicData>
        </a:graphic>
      </p:graphicFrame>
      <p:sp>
        <p:nvSpPr>
          <p:cNvPr id="1161229" name="Line 13"/>
          <p:cNvSpPr>
            <a:spLocks noChangeShapeType="1"/>
          </p:cNvSpPr>
          <p:nvPr/>
        </p:nvSpPr>
        <p:spPr bwMode="auto">
          <a:xfrm flipV="1">
            <a:off x="4859338" y="3860800"/>
            <a:ext cx="936625" cy="53975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1161230" name="Line 14"/>
          <p:cNvSpPr>
            <a:spLocks noChangeShapeType="1"/>
          </p:cNvSpPr>
          <p:nvPr/>
        </p:nvSpPr>
        <p:spPr bwMode="auto">
          <a:xfrm>
            <a:off x="4859338" y="3824288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1161231" name="Line 15"/>
          <p:cNvSpPr>
            <a:spLocks noChangeShapeType="1"/>
          </p:cNvSpPr>
          <p:nvPr/>
        </p:nvSpPr>
        <p:spPr bwMode="auto">
          <a:xfrm flipH="1" flipV="1">
            <a:off x="5795963" y="3789363"/>
            <a:ext cx="0" cy="6111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graphicFrame>
        <p:nvGraphicFramePr>
          <p:cNvPr id="1161232" name="Object 16"/>
          <p:cNvGraphicFramePr>
            <a:graphicFrameLocks noChangeAspect="1"/>
          </p:cNvGraphicFramePr>
          <p:nvPr/>
        </p:nvGraphicFramePr>
        <p:xfrm>
          <a:off x="5867400" y="3573463"/>
          <a:ext cx="434975" cy="333375"/>
        </p:xfrm>
        <a:graphic>
          <a:graphicData uri="http://schemas.openxmlformats.org/presentationml/2006/ole">
            <p:oleObj spid="_x0000_s722949" name="Equation" r:id="rId7" imgW="279360" imgH="215640" progId="Equation.3">
              <p:embed/>
            </p:oleObj>
          </a:graphicData>
        </a:graphic>
      </p:graphicFrame>
      <p:graphicFrame>
        <p:nvGraphicFramePr>
          <p:cNvPr id="1161233" name="Object 17"/>
          <p:cNvGraphicFramePr>
            <a:graphicFrameLocks noChangeAspect="1"/>
          </p:cNvGraphicFramePr>
          <p:nvPr/>
        </p:nvGraphicFramePr>
        <p:xfrm>
          <a:off x="5254625" y="4113213"/>
          <a:ext cx="217488" cy="274637"/>
        </p:xfrm>
        <a:graphic>
          <a:graphicData uri="http://schemas.openxmlformats.org/presentationml/2006/ole">
            <p:oleObj spid="_x0000_s722950" name="Equation" r:id="rId8" imgW="139680" imgH="177480" progId="Equation.3">
              <p:embed/>
            </p:oleObj>
          </a:graphicData>
        </a:graphic>
      </p:graphicFrame>
      <p:sp>
        <p:nvSpPr>
          <p:cNvPr id="1161234" name="Arc 18"/>
          <p:cNvSpPr>
            <a:spLocks/>
          </p:cNvSpPr>
          <p:nvPr/>
        </p:nvSpPr>
        <p:spPr bwMode="auto">
          <a:xfrm rot="5916528" flipH="1">
            <a:off x="5311776" y="4124325"/>
            <a:ext cx="252412" cy="211137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3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Lossy Transmission Lines</a:t>
            </a:r>
          </a:p>
        </p:txBody>
      </p:sp>
      <p:sp>
        <p:nvSpPr>
          <p:cNvPr id="1163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44563"/>
            <a:ext cx="8424863" cy="5149850"/>
          </a:xfrm>
          <a:noFill/>
          <a:ln/>
        </p:spPr>
        <p:txBody>
          <a:bodyPr wrap="none"/>
          <a:lstStyle/>
          <a:p>
            <a:r>
              <a:rPr lang="en-US" sz="1600"/>
              <a:t>The Loss Tangent (Dissipation Factor) 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At this point, things can get a little confusing.  Remember that: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	- the dielectric constant is described as a complex quantity in order to describe both: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		- the </a:t>
            </a:r>
            <a:r>
              <a:rPr lang="en-US" i="1">
                <a:solidFill>
                  <a:srgbClr val="000000"/>
                </a:solidFill>
                <a:cs typeface="Times New Roman" pitchFamily="18" charset="0"/>
              </a:rPr>
              <a:t>out of phase current</a:t>
            </a:r>
            <a:r>
              <a:rPr lang="en-US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due to an applied voltage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		 - the </a:t>
            </a:r>
            <a:r>
              <a:rPr lang="en-US" i="1">
                <a:solidFill>
                  <a:srgbClr val="000000"/>
                </a:solidFill>
                <a:cs typeface="Times New Roman" pitchFamily="18" charset="0"/>
              </a:rPr>
              <a:t>in phase current</a:t>
            </a:r>
            <a:r>
              <a:rPr lang="en-US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due to an applied voltage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	- The </a:t>
            </a:r>
            <a:r>
              <a:rPr lang="en-US" b="0" i="1">
                <a:solidFill>
                  <a:srgbClr val="000000"/>
                </a:solidFill>
                <a:cs typeface="Times New Roman" pitchFamily="18" charset="0"/>
              </a:rPr>
              <a:t>out of phase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current that results from an applied voltage is actually the expected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	  response of an ideal capacitor.  That is why this quantity is described using the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	  </a:t>
            </a:r>
            <a:r>
              <a:rPr lang="en-US" b="0" i="1">
                <a:solidFill>
                  <a:srgbClr val="000000"/>
                </a:solidFill>
                <a:cs typeface="Times New Roman" pitchFamily="18" charset="0"/>
              </a:rPr>
              <a:t>real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part of the complex dielectric constant.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	- The </a:t>
            </a:r>
            <a:r>
              <a:rPr lang="en-US" b="0" i="1">
                <a:solidFill>
                  <a:srgbClr val="000000"/>
                </a:solidFill>
                <a:cs typeface="Times New Roman" pitchFamily="18" charset="0"/>
              </a:rPr>
              <a:t>in phase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current that results from an applied voltage is due to the loss in a  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	  real capacitor and is described using the </a:t>
            </a:r>
            <a:r>
              <a:rPr lang="en-US" b="0" i="1">
                <a:solidFill>
                  <a:srgbClr val="000000"/>
                </a:solidFill>
                <a:cs typeface="Times New Roman" pitchFamily="18" charset="0"/>
              </a:rPr>
              <a:t>imaginary 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part of the complex dielectric constant.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endParaRPr lang="en-US" b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5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Lossy Transmission Lines</a:t>
            </a:r>
          </a:p>
        </p:txBody>
      </p:sp>
      <p:sp>
        <p:nvSpPr>
          <p:cNvPr id="1165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44563"/>
            <a:ext cx="8424863" cy="5149850"/>
          </a:xfrm>
          <a:noFill/>
          <a:ln/>
        </p:spPr>
        <p:txBody>
          <a:bodyPr wrap="none"/>
          <a:lstStyle/>
          <a:p>
            <a:r>
              <a:rPr lang="en-US" sz="1600"/>
              <a:t>The Loss Tangent (Dissipation Factor) 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Now let's describe the loss in the dielectric using the Loss Tangent.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The complete expression for the current in our capacitor is given by: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The resistance of the material is described as: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endParaRPr lang="en-US" b="0">
              <a:solidFill>
                <a:srgbClr val="000000"/>
              </a:solidFill>
              <a:cs typeface="Times New Roman" pitchFamily="18" charset="0"/>
            </a:endParaRPr>
          </a:p>
        </p:txBody>
      </p:sp>
      <p:graphicFrame>
        <p:nvGraphicFramePr>
          <p:cNvPr id="1165316" name="Object 4"/>
          <p:cNvGraphicFramePr>
            <a:graphicFrameLocks noChangeAspect="1"/>
          </p:cNvGraphicFramePr>
          <p:nvPr/>
        </p:nvGraphicFramePr>
        <p:xfrm>
          <a:off x="1223963" y="4365625"/>
          <a:ext cx="6246812" cy="685800"/>
        </p:xfrm>
        <a:graphic>
          <a:graphicData uri="http://schemas.openxmlformats.org/presentationml/2006/ole">
            <p:oleObj spid="_x0000_s723970" name="Equation" r:id="rId4" imgW="4051080" imgH="444240" progId="Equation.3">
              <p:embed/>
            </p:oleObj>
          </a:graphicData>
        </a:graphic>
      </p:graphicFrame>
      <p:graphicFrame>
        <p:nvGraphicFramePr>
          <p:cNvPr id="1165317" name="Object 5"/>
          <p:cNvGraphicFramePr>
            <a:graphicFrameLocks noChangeAspect="1"/>
          </p:cNvGraphicFramePr>
          <p:nvPr/>
        </p:nvGraphicFramePr>
        <p:xfrm>
          <a:off x="1042988" y="2241550"/>
          <a:ext cx="7394575" cy="1196975"/>
        </p:xfrm>
        <a:graphic>
          <a:graphicData uri="http://schemas.openxmlformats.org/presentationml/2006/ole">
            <p:oleObj spid="_x0000_s723971" name="Equation" r:id="rId5" imgW="4800600" imgH="7743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Lossy Transmission Lines</a:t>
            </a:r>
          </a:p>
        </p:txBody>
      </p:sp>
      <p:sp>
        <p:nvSpPr>
          <p:cNvPr id="116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44563"/>
            <a:ext cx="8424863" cy="5149850"/>
          </a:xfrm>
          <a:noFill/>
          <a:ln/>
        </p:spPr>
        <p:txBody>
          <a:bodyPr wrap="none"/>
          <a:lstStyle/>
          <a:p>
            <a:r>
              <a:rPr lang="en-US" sz="1600"/>
              <a:t>The Loss Tangent (Dissipation Factor) 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We can now put his expression for R</a:t>
            </a:r>
            <a:r>
              <a:rPr lang="en-US" b="0" baseline="-25000">
                <a:solidFill>
                  <a:srgbClr val="000000"/>
                </a:solidFill>
                <a:cs typeface="Times New Roman" pitchFamily="18" charset="0"/>
              </a:rPr>
              <a:t>leakage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into terms of bulk conductivity of the material: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The definition of resistance &amp; capacitance of a test structure is (looking from the top to bottom):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These two expressions can be combined to form a relationship between the loss tangent &amp; the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 bulk conductivity of the material:</a:t>
            </a:r>
          </a:p>
        </p:txBody>
      </p:sp>
      <p:graphicFrame>
        <p:nvGraphicFramePr>
          <p:cNvPr id="1167364" name="Object 4"/>
          <p:cNvGraphicFramePr>
            <a:graphicFrameLocks noChangeAspect="1"/>
          </p:cNvGraphicFramePr>
          <p:nvPr/>
        </p:nvGraphicFramePr>
        <p:xfrm>
          <a:off x="3240088" y="1844675"/>
          <a:ext cx="1900237" cy="646113"/>
        </p:xfrm>
        <a:graphic>
          <a:graphicData uri="http://schemas.openxmlformats.org/presentationml/2006/ole">
            <p:oleObj spid="_x0000_s724994" name="Equation" r:id="rId4" imgW="1231560" imgH="419040" progId="Equation.3">
              <p:embed/>
            </p:oleObj>
          </a:graphicData>
        </a:graphic>
      </p:graphicFrame>
      <p:graphicFrame>
        <p:nvGraphicFramePr>
          <p:cNvPr id="1167366" name="Object 6"/>
          <p:cNvGraphicFramePr>
            <a:graphicFrameLocks noChangeAspect="1"/>
          </p:cNvGraphicFramePr>
          <p:nvPr/>
        </p:nvGraphicFramePr>
        <p:xfrm>
          <a:off x="1295400" y="3357563"/>
          <a:ext cx="2508250" cy="608012"/>
        </p:xfrm>
        <a:graphic>
          <a:graphicData uri="http://schemas.openxmlformats.org/presentationml/2006/ole">
            <p:oleObj spid="_x0000_s724995" name="Equation" r:id="rId5" imgW="1625400" imgH="393480" progId="Equation.3">
              <p:embed/>
            </p:oleObj>
          </a:graphicData>
        </a:graphic>
      </p:graphicFrame>
      <p:graphicFrame>
        <p:nvGraphicFramePr>
          <p:cNvPr id="1167367" name="Object 7"/>
          <p:cNvGraphicFramePr>
            <a:graphicFrameLocks noChangeAspect="1"/>
          </p:cNvGraphicFramePr>
          <p:nvPr/>
        </p:nvGraphicFramePr>
        <p:xfrm>
          <a:off x="4824413" y="3321050"/>
          <a:ext cx="3095625" cy="666750"/>
        </p:xfrm>
        <a:graphic>
          <a:graphicData uri="http://schemas.openxmlformats.org/presentationml/2006/ole">
            <p:oleObj spid="_x0000_s724996" name="Equation" r:id="rId6" imgW="2006280" imgH="431640" progId="Equation.3">
              <p:embed/>
            </p:oleObj>
          </a:graphicData>
        </a:graphic>
      </p:graphicFrame>
      <p:pic>
        <p:nvPicPr>
          <p:cNvPr id="1167368" name="Picture 8" descr="Loss_resistivity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300788" y="1773238"/>
            <a:ext cx="1331912" cy="941387"/>
          </a:xfrm>
          <a:prstGeom prst="rect">
            <a:avLst/>
          </a:prstGeom>
          <a:noFill/>
        </p:spPr>
      </p:pic>
      <p:graphicFrame>
        <p:nvGraphicFramePr>
          <p:cNvPr id="1167369" name="Object 9"/>
          <p:cNvGraphicFramePr>
            <a:graphicFrameLocks noChangeAspect="1"/>
          </p:cNvGraphicFramePr>
          <p:nvPr/>
        </p:nvGraphicFramePr>
        <p:xfrm>
          <a:off x="2843213" y="4724400"/>
          <a:ext cx="3546475" cy="1374775"/>
        </p:xfrm>
        <a:graphic>
          <a:graphicData uri="http://schemas.openxmlformats.org/presentationml/2006/ole">
            <p:oleObj spid="_x0000_s724997" name="Equation" r:id="rId8" imgW="2298600" imgH="8888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9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Lossy Transmission Lines</a:t>
            </a:r>
          </a:p>
        </p:txBody>
      </p:sp>
      <p:sp>
        <p:nvSpPr>
          <p:cNvPr id="1169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44563"/>
            <a:ext cx="8424863" cy="5149850"/>
          </a:xfrm>
          <a:noFill/>
          <a:ln/>
        </p:spPr>
        <p:txBody>
          <a:bodyPr wrap="none"/>
          <a:lstStyle/>
          <a:p>
            <a:r>
              <a:rPr lang="en-US" sz="1600"/>
              <a:t>The Loss Tangent (Dissipation Factor) 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Now we have the bulk conductivity (and resistivity) in terms of the Loss Tangent and frequency: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This can we used to describe the conductance or resistance of the shunt resistor in our model: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We typically use G' to model the dielectric loss because it scales directly with length.  That way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all 4 of our T-line parameters will scale with length</a:t>
            </a:r>
          </a:p>
        </p:txBody>
      </p:sp>
      <p:graphicFrame>
        <p:nvGraphicFramePr>
          <p:cNvPr id="1169416" name="Object 8"/>
          <p:cNvGraphicFramePr>
            <a:graphicFrameLocks noChangeAspect="1"/>
          </p:cNvGraphicFramePr>
          <p:nvPr/>
        </p:nvGraphicFramePr>
        <p:xfrm>
          <a:off x="3419475" y="1773238"/>
          <a:ext cx="1762125" cy="1022350"/>
        </p:xfrm>
        <a:graphic>
          <a:graphicData uri="http://schemas.openxmlformats.org/presentationml/2006/ole">
            <p:oleObj spid="_x0000_s726018" name="Equation" r:id="rId4" imgW="1143000" imgH="660240" progId="Equation.3">
              <p:embed/>
            </p:oleObj>
          </a:graphicData>
        </a:graphic>
      </p:graphicFrame>
      <p:pic>
        <p:nvPicPr>
          <p:cNvPr id="1169417" name="Picture 9" descr="Tline_RLCG_segmen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43100" y="3573463"/>
            <a:ext cx="3960813" cy="1547812"/>
          </a:xfrm>
          <a:prstGeom prst="rect">
            <a:avLst/>
          </a:prstGeom>
          <a:noFill/>
        </p:spPr>
      </p:pic>
      <p:sp>
        <p:nvSpPr>
          <p:cNvPr id="1169418" name="Oval 10"/>
          <p:cNvSpPr>
            <a:spLocks noChangeArrowheads="1"/>
          </p:cNvSpPr>
          <p:nvPr/>
        </p:nvSpPr>
        <p:spPr bwMode="auto">
          <a:xfrm>
            <a:off x="4498975" y="4257675"/>
            <a:ext cx="684213" cy="611188"/>
          </a:xfrm>
          <a:prstGeom prst="ellips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169419" name="Object 11"/>
          <p:cNvGraphicFramePr>
            <a:graphicFrameLocks noChangeAspect="1"/>
          </p:cNvGraphicFramePr>
          <p:nvPr/>
        </p:nvGraphicFramePr>
        <p:xfrm>
          <a:off x="6623050" y="3825875"/>
          <a:ext cx="704850" cy="982663"/>
        </p:xfrm>
        <a:graphic>
          <a:graphicData uri="http://schemas.openxmlformats.org/presentationml/2006/ole">
            <p:oleObj spid="_x0000_s726019" name="Equation" r:id="rId6" imgW="457200" imgH="6346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1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Lossy Transmission Lines</a:t>
            </a:r>
          </a:p>
        </p:txBody>
      </p:sp>
      <p:sp>
        <p:nvSpPr>
          <p:cNvPr id="1171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44563"/>
            <a:ext cx="8424863" cy="5149850"/>
          </a:xfrm>
          <a:noFill/>
          <a:ln/>
        </p:spPr>
        <p:txBody>
          <a:bodyPr wrap="none"/>
          <a:lstStyle/>
          <a:p>
            <a:r>
              <a:rPr lang="en-US" sz="1600"/>
              <a:t>Dielectric Loss 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We model the conductor loss due to 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skin depth using the shunt conductance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in our RLGC T-line model.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This conductance value is dependant on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 frequency: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When stimulating the lossy transmission line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with a digital signal, each frequency component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of the signal will experience a different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shunt conductance.</a:t>
            </a:r>
            <a:endParaRPr lang="en-US" b="0">
              <a:solidFill>
                <a:srgbClr val="000000"/>
              </a:solidFill>
              <a:cs typeface="Arial" charset="0"/>
              <a:sym typeface="Symbol" pitchFamily="18" charset="2"/>
            </a:endParaRPr>
          </a:p>
        </p:txBody>
      </p:sp>
      <p:graphicFrame>
        <p:nvGraphicFramePr>
          <p:cNvPr id="1171460" name="Object 4"/>
          <p:cNvGraphicFramePr>
            <a:graphicFrameLocks noChangeAspect="1"/>
          </p:cNvGraphicFramePr>
          <p:nvPr/>
        </p:nvGraphicFramePr>
        <p:xfrm>
          <a:off x="1712913" y="3016250"/>
          <a:ext cx="1333500" cy="354013"/>
        </p:xfrm>
        <a:graphic>
          <a:graphicData uri="http://schemas.openxmlformats.org/presentationml/2006/ole">
            <p:oleObj spid="_x0000_s727042" name="Equation" r:id="rId4" imgW="863280" imgH="228600" progId="Equation.3">
              <p:embed/>
            </p:oleObj>
          </a:graphicData>
        </a:graphic>
      </p:graphicFrame>
      <p:pic>
        <p:nvPicPr>
          <p:cNvPr id="1171462" name="Picture 6" descr="Tline_RLCG_segmen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08513" y="1341438"/>
            <a:ext cx="3960812" cy="1547812"/>
          </a:xfrm>
          <a:prstGeom prst="rect">
            <a:avLst/>
          </a:prstGeom>
          <a:noFill/>
        </p:spPr>
      </p:pic>
      <p:sp>
        <p:nvSpPr>
          <p:cNvPr id="1171463" name="Oval 7"/>
          <p:cNvSpPr>
            <a:spLocks noChangeArrowheads="1"/>
          </p:cNvSpPr>
          <p:nvPr/>
        </p:nvSpPr>
        <p:spPr bwMode="auto">
          <a:xfrm>
            <a:off x="7056438" y="2024063"/>
            <a:ext cx="684212" cy="611187"/>
          </a:xfrm>
          <a:prstGeom prst="ellips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171467" name="Picture 11" descr="Loss_Gshnt_plot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87900" y="2997200"/>
            <a:ext cx="3768725" cy="26908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3514" name="Picture 10" descr="Tline_RLCG_segmen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850" y="4437063"/>
            <a:ext cx="3960813" cy="1547812"/>
          </a:xfrm>
          <a:prstGeom prst="rect">
            <a:avLst/>
          </a:prstGeom>
          <a:noFill/>
        </p:spPr>
      </p:pic>
      <p:sp>
        <p:nvSpPr>
          <p:cNvPr id="1173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Lossy Transmission Lines</a:t>
            </a:r>
          </a:p>
        </p:txBody>
      </p:sp>
      <p:sp>
        <p:nvSpPr>
          <p:cNvPr id="1173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44563"/>
            <a:ext cx="8424863" cy="5149850"/>
          </a:xfrm>
          <a:noFill/>
          <a:ln/>
        </p:spPr>
        <p:txBody>
          <a:bodyPr wrap="none"/>
          <a:lstStyle/>
          <a:p>
            <a:r>
              <a:rPr lang="en-US" sz="1600"/>
              <a:t>Total Loss 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we now see that there are two frequency dependant sources of loss in our lossy T-line.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This results in higher frequencies being attenuated more than lower frequencies.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The two frequency dependant sources are spec'd in terms of </a:t>
            </a:r>
            <a:r>
              <a:rPr lang="en-US" b="0" i="1">
                <a:solidFill>
                  <a:srgbClr val="000000"/>
                </a:solidFill>
                <a:cs typeface="Times New Roman" pitchFamily="18" charset="0"/>
              </a:rPr>
              <a:t>unit length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(i.e., R', G')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endParaRPr lang="en-US" b="0">
              <a:solidFill>
                <a:srgbClr val="000000"/>
              </a:solidFill>
              <a:cs typeface="Arial" charset="0"/>
              <a:sym typeface="Symbol" pitchFamily="18" charset="2"/>
            </a:endParaRPr>
          </a:p>
        </p:txBody>
      </p:sp>
      <p:graphicFrame>
        <p:nvGraphicFramePr>
          <p:cNvPr id="1173508" name="Object 4"/>
          <p:cNvGraphicFramePr>
            <a:graphicFrameLocks noChangeAspect="1"/>
          </p:cNvGraphicFramePr>
          <p:nvPr/>
        </p:nvGraphicFramePr>
        <p:xfrm>
          <a:off x="3455988" y="5229225"/>
          <a:ext cx="1333500" cy="354013"/>
        </p:xfrm>
        <a:graphic>
          <a:graphicData uri="http://schemas.openxmlformats.org/presentationml/2006/ole">
            <p:oleObj spid="_x0000_s728066" name="Equation" r:id="rId5" imgW="863280" imgH="228600" progId="Equation.3">
              <p:embed/>
            </p:oleObj>
          </a:graphicData>
        </a:graphic>
      </p:graphicFrame>
      <p:pic>
        <p:nvPicPr>
          <p:cNvPr id="1173511" name="Picture 7" descr="Loss_Total_plot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32363" y="3321050"/>
            <a:ext cx="3876675" cy="2767013"/>
          </a:xfrm>
          <a:prstGeom prst="rect">
            <a:avLst/>
          </a:prstGeom>
          <a:noFill/>
        </p:spPr>
      </p:pic>
      <p:graphicFrame>
        <p:nvGraphicFramePr>
          <p:cNvPr id="1173513" name="Object 9"/>
          <p:cNvGraphicFramePr>
            <a:graphicFrameLocks noChangeAspect="1"/>
          </p:cNvGraphicFramePr>
          <p:nvPr/>
        </p:nvGraphicFramePr>
        <p:xfrm>
          <a:off x="827088" y="4365625"/>
          <a:ext cx="1274762" cy="392113"/>
        </p:xfrm>
        <a:graphic>
          <a:graphicData uri="http://schemas.openxmlformats.org/presentationml/2006/ole">
            <p:oleObj spid="_x0000_s728067" name="Equation" r:id="rId7" imgW="825480" imgH="253800" progId="Equation.3">
              <p:embed/>
            </p:oleObj>
          </a:graphicData>
        </a:graphic>
      </p:graphicFrame>
      <p:graphicFrame>
        <p:nvGraphicFramePr>
          <p:cNvPr id="1173515" name="Object 11"/>
          <p:cNvGraphicFramePr>
            <a:graphicFrameLocks noChangeAspect="1"/>
          </p:cNvGraphicFramePr>
          <p:nvPr/>
        </p:nvGraphicFramePr>
        <p:xfrm>
          <a:off x="1943100" y="3249613"/>
          <a:ext cx="1860550" cy="392112"/>
        </p:xfrm>
        <a:graphic>
          <a:graphicData uri="http://schemas.openxmlformats.org/presentationml/2006/ole">
            <p:oleObj spid="_x0000_s728068" name="Equation" r:id="rId8" imgW="1206360" imgH="253800" progId="Equation.3">
              <p:embed/>
            </p:oleObj>
          </a:graphicData>
        </a:graphic>
      </p:graphicFrame>
      <p:graphicFrame>
        <p:nvGraphicFramePr>
          <p:cNvPr id="1173516" name="Object 12"/>
          <p:cNvGraphicFramePr>
            <a:graphicFrameLocks noChangeAspect="1"/>
          </p:cNvGraphicFramePr>
          <p:nvPr/>
        </p:nvGraphicFramePr>
        <p:xfrm>
          <a:off x="1908175" y="2744788"/>
          <a:ext cx="2447925" cy="352425"/>
        </p:xfrm>
        <a:graphic>
          <a:graphicData uri="http://schemas.openxmlformats.org/presentationml/2006/ole">
            <p:oleObj spid="_x0000_s728069" name="Equation" r:id="rId9" imgW="158724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55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Lossy Transmission Lines</a:t>
            </a:r>
          </a:p>
        </p:txBody>
      </p:sp>
      <p:sp>
        <p:nvSpPr>
          <p:cNvPr id="11755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23850" y="944563"/>
            <a:ext cx="8424863" cy="5149850"/>
          </a:xfrm>
          <a:noFill/>
          <a:ln/>
        </p:spPr>
        <p:txBody>
          <a:bodyPr wrap="none"/>
          <a:lstStyle/>
          <a:p>
            <a:r>
              <a:rPr lang="en-US" sz="1600"/>
              <a:t>Signal Velocity &amp; Dispersion 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we have seen that the velocity of a sine wave in a lossy medium depends on the frequency.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For a digital signal, this means that different frequency components will travel through the lossy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line at different rates.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The end result will be a distorted signal at the receiver.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This phenomenon is called </a:t>
            </a:r>
            <a:r>
              <a:rPr lang="en-US" i="1" u="sng">
                <a:solidFill>
                  <a:srgbClr val="000000"/>
                </a:solidFill>
                <a:cs typeface="Times New Roman" pitchFamily="18" charset="0"/>
              </a:rPr>
              <a:t>Dispersion </a:t>
            </a:r>
            <a:endParaRPr lang="en-US" b="0" i="1" u="sng">
              <a:solidFill>
                <a:srgbClr val="000000"/>
              </a:solidFill>
              <a:cs typeface="Arial" charset="0"/>
              <a:sym typeface="Symbol" pitchFamily="18" charset="2"/>
            </a:endParaRPr>
          </a:p>
        </p:txBody>
      </p:sp>
      <p:graphicFrame>
        <p:nvGraphicFramePr>
          <p:cNvPr id="1175559" name="Object 7"/>
          <p:cNvGraphicFramePr>
            <a:graphicFrameLocks noChangeAspect="1"/>
          </p:cNvGraphicFramePr>
          <p:nvPr/>
        </p:nvGraphicFramePr>
        <p:xfrm>
          <a:off x="3924300" y="1916113"/>
          <a:ext cx="744538" cy="646112"/>
        </p:xfrm>
        <a:graphic>
          <a:graphicData uri="http://schemas.openxmlformats.org/presentationml/2006/ole">
            <p:oleObj spid="_x0000_s729090" name="Equation" r:id="rId4" imgW="48240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0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Lossy Transmission Lines</a:t>
            </a:r>
          </a:p>
        </p:txBody>
      </p:sp>
      <p:sp>
        <p:nvSpPr>
          <p:cNvPr id="11776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23850" y="944563"/>
            <a:ext cx="8424863" cy="5149850"/>
          </a:xfrm>
          <a:noFill/>
          <a:ln/>
        </p:spPr>
        <p:txBody>
          <a:bodyPr wrap="none"/>
          <a:lstStyle/>
          <a:p>
            <a:r>
              <a:rPr lang="en-US" sz="1600"/>
              <a:t>Approximations 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There are a couple approximations that can be made to simplify the analysis of lossy lines: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u="sng">
                <a:solidFill>
                  <a:srgbClr val="000000"/>
                </a:solidFill>
                <a:cs typeface="Times New Roman" pitchFamily="18" charset="0"/>
              </a:rPr>
              <a:t>Low Loss Regime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	- when R</a:t>
            </a:r>
            <a:r>
              <a:rPr lang="en-US" b="0" baseline="-25000">
                <a:solidFill>
                  <a:srgbClr val="000000"/>
                </a:solidFill>
                <a:cs typeface="Times New Roman" pitchFamily="18" charset="0"/>
              </a:rPr>
              <a:t>S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&lt;&lt;X</a:t>
            </a:r>
            <a:r>
              <a:rPr lang="en-US" b="0" baseline="-25000">
                <a:solidFill>
                  <a:srgbClr val="000000"/>
                </a:solidFill>
                <a:cs typeface="Times New Roman" pitchFamily="18" charset="0"/>
              </a:rPr>
              <a:t>L 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and G</a:t>
            </a:r>
            <a:r>
              <a:rPr lang="en-US" b="0" baseline="-25000">
                <a:solidFill>
                  <a:srgbClr val="000000"/>
                </a:solidFill>
                <a:cs typeface="Times New Roman" pitchFamily="18" charset="0"/>
              </a:rPr>
              <a:t>L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&lt;&lt;X</a:t>
            </a:r>
            <a:r>
              <a:rPr lang="en-US" b="0" baseline="-25000">
                <a:solidFill>
                  <a:srgbClr val="000000"/>
                </a:solidFill>
                <a:cs typeface="Times New Roman" pitchFamily="18" charset="0"/>
              </a:rPr>
              <a:t>C 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	- we can use the lossless equations for Z</a:t>
            </a:r>
            <a:r>
              <a:rPr lang="en-US" b="0" baseline="-25000">
                <a:solidFill>
                  <a:srgbClr val="000000"/>
                </a:solidFill>
                <a:cs typeface="Times New Roman" pitchFamily="18" charset="0"/>
              </a:rPr>
              <a:t>0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and velocity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u="sng">
                <a:solidFill>
                  <a:srgbClr val="000000"/>
                </a:solidFill>
                <a:cs typeface="Times New Roman" pitchFamily="18" charset="0"/>
              </a:rPr>
              <a:t>Good Conductor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	- when R</a:t>
            </a:r>
            <a:r>
              <a:rPr lang="en-US" b="0" baseline="-25000">
                <a:solidFill>
                  <a:srgbClr val="000000"/>
                </a:solidFill>
                <a:cs typeface="Times New Roman" pitchFamily="18" charset="0"/>
              </a:rPr>
              <a:t>S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&lt;&lt;X</a:t>
            </a:r>
            <a:r>
              <a:rPr lang="en-US" b="0" baseline="-25000">
                <a:solidFill>
                  <a:srgbClr val="000000"/>
                </a:solidFill>
                <a:cs typeface="Times New Roman" pitchFamily="18" charset="0"/>
              </a:rPr>
              <a:t>L 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(i.e., skin effect is negligible)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u="sng">
                <a:solidFill>
                  <a:srgbClr val="000000"/>
                </a:solidFill>
                <a:cs typeface="Times New Roman" pitchFamily="18" charset="0"/>
              </a:rPr>
              <a:t>Low Loss Dielectric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	- when G</a:t>
            </a:r>
            <a:r>
              <a:rPr lang="en-US" b="0" baseline="-25000">
                <a:solidFill>
                  <a:srgbClr val="000000"/>
                </a:solidFill>
                <a:cs typeface="Times New Roman" pitchFamily="18" charset="0"/>
              </a:rPr>
              <a:t>L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&lt;&lt;X</a:t>
            </a:r>
            <a:r>
              <a:rPr lang="en-US" b="0" baseline="-25000">
                <a:solidFill>
                  <a:srgbClr val="000000"/>
                </a:solidFill>
                <a:cs typeface="Times New Roman" pitchFamily="18" charset="0"/>
              </a:rPr>
              <a:t>C 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(i.e, the dielectric leakage is negligible)</a:t>
            </a:r>
          </a:p>
        </p:txBody>
      </p:sp>
      <p:graphicFrame>
        <p:nvGraphicFramePr>
          <p:cNvPr id="1177610" name="Object 10"/>
          <p:cNvGraphicFramePr>
            <a:graphicFrameLocks noChangeAspect="1"/>
          </p:cNvGraphicFramePr>
          <p:nvPr/>
        </p:nvGraphicFramePr>
        <p:xfrm>
          <a:off x="2484438" y="4146550"/>
          <a:ext cx="1136650" cy="392113"/>
        </p:xfrm>
        <a:graphic>
          <a:graphicData uri="http://schemas.openxmlformats.org/presentationml/2006/ole">
            <p:oleObj spid="_x0000_s730114" name="Equation" r:id="rId4" imgW="736560" imgH="253800" progId="Equation.3">
              <p:embed/>
            </p:oleObj>
          </a:graphicData>
        </a:graphic>
      </p:graphicFrame>
      <p:graphicFrame>
        <p:nvGraphicFramePr>
          <p:cNvPr id="1177611" name="Object 11"/>
          <p:cNvGraphicFramePr>
            <a:graphicFrameLocks noChangeAspect="1"/>
          </p:cNvGraphicFramePr>
          <p:nvPr/>
        </p:nvGraphicFramePr>
        <p:xfrm>
          <a:off x="4319588" y="4113213"/>
          <a:ext cx="1136650" cy="390525"/>
        </p:xfrm>
        <a:graphic>
          <a:graphicData uri="http://schemas.openxmlformats.org/presentationml/2006/ole">
            <p:oleObj spid="_x0000_s730115" name="Equation" r:id="rId5" imgW="736560" imgH="253800" progId="Equation.3">
              <p:embed/>
            </p:oleObj>
          </a:graphicData>
        </a:graphic>
      </p:graphicFrame>
      <p:graphicFrame>
        <p:nvGraphicFramePr>
          <p:cNvPr id="1177612" name="Object 12"/>
          <p:cNvGraphicFramePr>
            <a:graphicFrameLocks noChangeAspect="1"/>
          </p:cNvGraphicFramePr>
          <p:nvPr/>
        </p:nvGraphicFramePr>
        <p:xfrm>
          <a:off x="2441575" y="5476875"/>
          <a:ext cx="1077913" cy="685800"/>
        </p:xfrm>
        <a:graphic>
          <a:graphicData uri="http://schemas.openxmlformats.org/presentationml/2006/ole">
            <p:oleObj spid="_x0000_s730116" name="Equation" r:id="rId6" imgW="698400" imgH="444240" progId="Equation.3">
              <p:embed/>
            </p:oleObj>
          </a:graphicData>
        </a:graphic>
      </p:graphicFrame>
      <p:graphicFrame>
        <p:nvGraphicFramePr>
          <p:cNvPr id="1177613" name="Object 13"/>
          <p:cNvGraphicFramePr>
            <a:graphicFrameLocks noChangeAspect="1"/>
          </p:cNvGraphicFramePr>
          <p:nvPr/>
        </p:nvGraphicFramePr>
        <p:xfrm>
          <a:off x="4267200" y="5589588"/>
          <a:ext cx="1096963" cy="390525"/>
        </p:xfrm>
        <a:graphic>
          <a:graphicData uri="http://schemas.openxmlformats.org/presentationml/2006/ole">
            <p:oleObj spid="_x0000_s730117" name="Equation" r:id="rId7" imgW="71100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5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Lossy Transmission Lines</a:t>
            </a:r>
          </a:p>
        </p:txBody>
      </p:sp>
      <p:sp>
        <p:nvSpPr>
          <p:cNvPr id="1005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44563"/>
            <a:ext cx="8424863" cy="5149850"/>
          </a:xfrm>
          <a:noFill/>
          <a:ln/>
        </p:spPr>
        <p:txBody>
          <a:bodyPr wrap="none"/>
          <a:lstStyle/>
          <a:p>
            <a:r>
              <a:rPr lang="en-US" sz="1600"/>
              <a:t>Circuit Model 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We enter the segment at (</a:t>
            </a:r>
            <a:r>
              <a:rPr lang="en-US" b="0" i="1">
                <a:solidFill>
                  <a:srgbClr val="000000"/>
                </a:solidFill>
                <a:cs typeface="Times New Roman" pitchFamily="18" charset="0"/>
              </a:rPr>
              <a:t>x) 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and we exit the line at </a:t>
            </a:r>
            <a:r>
              <a:rPr lang="en-US" b="0" i="1">
                <a:solidFill>
                  <a:srgbClr val="000000"/>
                </a:solidFill>
                <a:cs typeface="Times New Roman" pitchFamily="18" charset="0"/>
              </a:rPr>
              <a:t>(x+dx)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</a:p>
        </p:txBody>
      </p:sp>
      <p:sp>
        <p:nvSpPr>
          <p:cNvPr id="1005573" name="Line 5"/>
          <p:cNvSpPr>
            <a:spLocks noChangeShapeType="1"/>
          </p:cNvSpPr>
          <p:nvPr/>
        </p:nvSpPr>
        <p:spPr bwMode="auto">
          <a:xfrm>
            <a:off x="2376488" y="5768975"/>
            <a:ext cx="424815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lg" len="med"/>
            <a:tailEnd type="triangle" w="lg" len="med"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1005574" name="Text Box 6"/>
          <p:cNvSpPr txBox="1">
            <a:spLocks noChangeArrowheads="1"/>
          </p:cNvSpPr>
          <p:nvPr/>
        </p:nvSpPr>
        <p:spPr bwMode="auto">
          <a:xfrm>
            <a:off x="4284663" y="5768975"/>
            <a:ext cx="4206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FF0000"/>
                </a:solidFill>
              </a:rPr>
              <a:t>dx</a:t>
            </a:r>
          </a:p>
        </p:txBody>
      </p:sp>
      <p:pic>
        <p:nvPicPr>
          <p:cNvPr id="1005576" name="Picture 8" descr="Tline_RLCG_segme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68425" y="2312988"/>
            <a:ext cx="6457950" cy="25225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7629" name="Picture 13" descr="Tline_RLCG_segme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5038" y="2744788"/>
            <a:ext cx="6457950" cy="2522537"/>
          </a:xfrm>
          <a:prstGeom prst="rect">
            <a:avLst/>
          </a:prstGeom>
          <a:noFill/>
        </p:spPr>
      </p:pic>
      <p:sp>
        <p:nvSpPr>
          <p:cNvPr id="1007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Lossy Transmission Lines</a:t>
            </a:r>
          </a:p>
        </p:txBody>
      </p:sp>
      <p:sp>
        <p:nvSpPr>
          <p:cNvPr id="1007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44563"/>
            <a:ext cx="8424863" cy="5149850"/>
          </a:xfrm>
          <a:noFill/>
          <a:ln/>
        </p:spPr>
        <p:txBody>
          <a:bodyPr wrap="none"/>
          <a:lstStyle/>
          <a:p>
            <a:r>
              <a:rPr lang="en-US" sz="1600"/>
              <a:t>Circuit Model 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The input voltage can be described as:	V(x,t)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The input current can be described as:	I(x,t)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The output voltage can be described as:	V(x+dx,t)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The output current can be described as:	I(x+dx,t)</a:t>
            </a:r>
          </a:p>
        </p:txBody>
      </p:sp>
      <p:sp>
        <p:nvSpPr>
          <p:cNvPr id="1007621" name="Line 5"/>
          <p:cNvSpPr>
            <a:spLocks noChangeShapeType="1"/>
          </p:cNvSpPr>
          <p:nvPr/>
        </p:nvSpPr>
        <p:spPr bwMode="auto">
          <a:xfrm>
            <a:off x="2339975" y="5624513"/>
            <a:ext cx="424815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lg" len="med"/>
            <a:tailEnd type="triangle" w="lg" len="med"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1007622" name="Text Box 6"/>
          <p:cNvSpPr txBox="1">
            <a:spLocks noChangeArrowheads="1"/>
          </p:cNvSpPr>
          <p:nvPr/>
        </p:nvSpPr>
        <p:spPr bwMode="auto">
          <a:xfrm>
            <a:off x="4248150" y="5624513"/>
            <a:ext cx="4206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FF0000"/>
                </a:solidFill>
              </a:rPr>
              <a:t>dx</a:t>
            </a:r>
          </a:p>
        </p:txBody>
      </p:sp>
      <p:sp>
        <p:nvSpPr>
          <p:cNvPr id="1007623" name="Text Box 7"/>
          <p:cNvSpPr txBox="1">
            <a:spLocks noChangeArrowheads="1"/>
          </p:cNvSpPr>
          <p:nvPr/>
        </p:nvSpPr>
        <p:spPr bwMode="auto">
          <a:xfrm>
            <a:off x="1979613" y="3860800"/>
            <a:ext cx="865187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b="1">
                <a:solidFill>
                  <a:srgbClr val="FF0000"/>
                </a:solidFill>
              </a:rPr>
              <a:t>+</a:t>
            </a:r>
          </a:p>
          <a:p>
            <a:r>
              <a:rPr lang="en-US" sz="1600" b="1">
                <a:solidFill>
                  <a:srgbClr val="FF0000"/>
                </a:solidFill>
              </a:rPr>
              <a:t>V</a:t>
            </a:r>
            <a:r>
              <a:rPr lang="en-US" sz="1400" b="1">
                <a:solidFill>
                  <a:srgbClr val="FF0000"/>
                </a:solidFill>
              </a:rPr>
              <a:t>(x, t)</a:t>
            </a:r>
          </a:p>
          <a:p>
            <a:r>
              <a:rPr lang="en-US" sz="1600" b="1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1007624" name="Text Box 8"/>
          <p:cNvSpPr txBox="1">
            <a:spLocks noChangeArrowheads="1"/>
          </p:cNvSpPr>
          <p:nvPr/>
        </p:nvSpPr>
        <p:spPr bwMode="auto">
          <a:xfrm>
            <a:off x="5903913" y="3897313"/>
            <a:ext cx="1189037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b="1">
                <a:solidFill>
                  <a:srgbClr val="FF0000"/>
                </a:solidFill>
              </a:rPr>
              <a:t>+</a:t>
            </a:r>
          </a:p>
          <a:p>
            <a:r>
              <a:rPr lang="en-US" sz="1600" b="1">
                <a:solidFill>
                  <a:srgbClr val="FF0000"/>
                </a:solidFill>
              </a:rPr>
              <a:t>V</a:t>
            </a:r>
            <a:r>
              <a:rPr lang="en-US" sz="1400" b="1">
                <a:solidFill>
                  <a:srgbClr val="FF0000"/>
                </a:solidFill>
              </a:rPr>
              <a:t>(x+dx, t)</a:t>
            </a:r>
          </a:p>
          <a:p>
            <a:r>
              <a:rPr lang="en-US" sz="1600" b="1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1007625" name="Line 9"/>
          <p:cNvSpPr>
            <a:spLocks noChangeShapeType="1"/>
          </p:cNvSpPr>
          <p:nvPr/>
        </p:nvSpPr>
        <p:spPr bwMode="auto">
          <a:xfrm>
            <a:off x="2555875" y="2924175"/>
            <a:ext cx="9366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lg" len="med"/>
            <a:tailEnd type="triangle" w="med" len="med"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1007626" name="Text Box 10"/>
          <p:cNvSpPr txBox="1">
            <a:spLocks noChangeArrowheads="1"/>
          </p:cNvSpPr>
          <p:nvPr/>
        </p:nvSpPr>
        <p:spPr bwMode="auto">
          <a:xfrm>
            <a:off x="1763713" y="2708275"/>
            <a:ext cx="8651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b="1">
                <a:solidFill>
                  <a:srgbClr val="FF0000"/>
                </a:solidFill>
              </a:rPr>
              <a:t>I</a:t>
            </a:r>
            <a:r>
              <a:rPr lang="en-US" sz="1400" b="1">
                <a:solidFill>
                  <a:srgbClr val="FF0000"/>
                </a:solidFill>
              </a:rPr>
              <a:t>(x, t)</a:t>
            </a:r>
            <a:endParaRPr lang="en-US" sz="1600" b="1">
              <a:solidFill>
                <a:srgbClr val="FF0000"/>
              </a:solidFill>
            </a:endParaRPr>
          </a:p>
        </p:txBody>
      </p:sp>
      <p:sp>
        <p:nvSpPr>
          <p:cNvPr id="1007627" name="Line 11"/>
          <p:cNvSpPr>
            <a:spLocks noChangeShapeType="1"/>
          </p:cNvSpPr>
          <p:nvPr/>
        </p:nvSpPr>
        <p:spPr bwMode="auto">
          <a:xfrm>
            <a:off x="5832475" y="2924175"/>
            <a:ext cx="9366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lg" len="med"/>
            <a:tailEnd type="triangle" w="med" len="med"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1007628" name="Text Box 12"/>
          <p:cNvSpPr txBox="1">
            <a:spLocks noChangeArrowheads="1"/>
          </p:cNvSpPr>
          <p:nvPr/>
        </p:nvSpPr>
        <p:spPr bwMode="auto">
          <a:xfrm>
            <a:off x="4859338" y="2708275"/>
            <a:ext cx="10461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b="1">
                <a:solidFill>
                  <a:srgbClr val="FF0000"/>
                </a:solidFill>
              </a:rPr>
              <a:t>I</a:t>
            </a:r>
            <a:r>
              <a:rPr lang="en-US" sz="1400" b="1">
                <a:solidFill>
                  <a:srgbClr val="FF0000"/>
                </a:solidFill>
              </a:rPr>
              <a:t>(x+dx, t)</a:t>
            </a:r>
            <a:endParaRPr lang="en-US" sz="16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Lossy Transmission Lines</a:t>
            </a:r>
          </a:p>
        </p:txBody>
      </p:sp>
      <p:sp>
        <p:nvSpPr>
          <p:cNvPr id="100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44563"/>
            <a:ext cx="8424863" cy="5149850"/>
          </a:xfrm>
          <a:noFill/>
          <a:ln/>
        </p:spPr>
        <p:txBody>
          <a:bodyPr wrap="none"/>
          <a:lstStyle/>
          <a:p>
            <a:r>
              <a:rPr lang="en-US" sz="1600"/>
              <a:t>Circuit Model 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We can write an expression for the voltage drop across the inductor and resistor using KVL:  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Which is rewritten as: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If we let dx→0, we are left with a differential equation:</a:t>
            </a:r>
            <a:endParaRPr lang="en-US" b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1009677" name="Object 13"/>
          <p:cNvGraphicFramePr>
            <a:graphicFrameLocks noChangeAspect="1"/>
          </p:cNvGraphicFramePr>
          <p:nvPr/>
        </p:nvGraphicFramePr>
        <p:xfrm>
          <a:off x="1979613" y="1844675"/>
          <a:ext cx="4806950" cy="614363"/>
        </p:xfrm>
        <a:graphic>
          <a:graphicData uri="http://schemas.openxmlformats.org/presentationml/2006/ole">
            <p:oleObj spid="_x0000_s694274" name="Equation" r:id="rId4" imgW="3073320" imgH="393480" progId="Equation.3">
              <p:embed/>
            </p:oleObj>
          </a:graphicData>
        </a:graphic>
      </p:graphicFrame>
      <p:graphicFrame>
        <p:nvGraphicFramePr>
          <p:cNvPr id="1009678" name="Object 14"/>
          <p:cNvGraphicFramePr>
            <a:graphicFrameLocks noChangeAspect="1"/>
          </p:cNvGraphicFramePr>
          <p:nvPr/>
        </p:nvGraphicFramePr>
        <p:xfrm>
          <a:off x="2411413" y="4797425"/>
          <a:ext cx="3333750" cy="625475"/>
        </p:xfrm>
        <a:graphic>
          <a:graphicData uri="http://schemas.openxmlformats.org/presentationml/2006/ole">
            <p:oleObj spid="_x0000_s694275" name="Equation" r:id="rId5" imgW="2095200" imgH="393480" progId="Equation.3">
              <p:embed/>
            </p:oleObj>
          </a:graphicData>
        </a:graphic>
      </p:graphicFrame>
      <p:graphicFrame>
        <p:nvGraphicFramePr>
          <p:cNvPr id="1009680" name="Object 16"/>
          <p:cNvGraphicFramePr>
            <a:graphicFrameLocks noChangeAspect="1"/>
          </p:cNvGraphicFramePr>
          <p:nvPr/>
        </p:nvGraphicFramePr>
        <p:xfrm>
          <a:off x="1979613" y="3068638"/>
          <a:ext cx="4606925" cy="673100"/>
        </p:xfrm>
        <a:graphic>
          <a:graphicData uri="http://schemas.openxmlformats.org/presentationml/2006/ole">
            <p:oleObj spid="_x0000_s694276" name="Equation" r:id="rId6" imgW="294624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1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Lossy Transmission Lines</a:t>
            </a:r>
          </a:p>
        </p:txBody>
      </p:sp>
      <p:sp>
        <p:nvSpPr>
          <p:cNvPr id="1011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44563"/>
            <a:ext cx="8424863" cy="5149850"/>
          </a:xfrm>
          <a:noFill/>
          <a:ln/>
        </p:spPr>
        <p:txBody>
          <a:bodyPr wrap="none"/>
          <a:lstStyle/>
          <a:p>
            <a:r>
              <a:rPr lang="en-US" sz="1600"/>
              <a:t>Circuit Model 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Now we can write an expression for the output current using KCL: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Which can be rewritten as: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If we let dx→0, we are left with another differential equation:</a:t>
            </a:r>
            <a:endParaRPr lang="en-US" b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1011725" name="Object 13"/>
          <p:cNvGraphicFramePr>
            <a:graphicFrameLocks noChangeAspect="1"/>
          </p:cNvGraphicFramePr>
          <p:nvPr/>
        </p:nvGraphicFramePr>
        <p:xfrm>
          <a:off x="1476375" y="1881188"/>
          <a:ext cx="5919788" cy="631825"/>
        </p:xfrm>
        <a:graphic>
          <a:graphicData uri="http://schemas.openxmlformats.org/presentationml/2006/ole">
            <p:oleObj spid="_x0000_s695298" name="Equation" r:id="rId4" imgW="3682800" imgH="393480" progId="Equation.3">
              <p:embed/>
            </p:oleObj>
          </a:graphicData>
        </a:graphic>
      </p:graphicFrame>
      <p:graphicFrame>
        <p:nvGraphicFramePr>
          <p:cNvPr id="1011728" name="Object 16"/>
          <p:cNvGraphicFramePr>
            <a:graphicFrameLocks noChangeAspect="1"/>
          </p:cNvGraphicFramePr>
          <p:nvPr/>
        </p:nvGraphicFramePr>
        <p:xfrm>
          <a:off x="1627188" y="3132138"/>
          <a:ext cx="5716587" cy="692150"/>
        </p:xfrm>
        <a:graphic>
          <a:graphicData uri="http://schemas.openxmlformats.org/presentationml/2006/ole">
            <p:oleObj spid="_x0000_s695299" name="Equation" r:id="rId5" imgW="3555720" imgH="431640" progId="Equation.3">
              <p:embed/>
            </p:oleObj>
          </a:graphicData>
        </a:graphic>
      </p:graphicFrame>
      <p:graphicFrame>
        <p:nvGraphicFramePr>
          <p:cNvPr id="1011729" name="Object 17"/>
          <p:cNvGraphicFramePr>
            <a:graphicFrameLocks noChangeAspect="1"/>
          </p:cNvGraphicFramePr>
          <p:nvPr/>
        </p:nvGraphicFramePr>
        <p:xfrm>
          <a:off x="2892425" y="4813300"/>
          <a:ext cx="3451225" cy="631825"/>
        </p:xfrm>
        <a:graphic>
          <a:graphicData uri="http://schemas.openxmlformats.org/presentationml/2006/ole">
            <p:oleObj spid="_x0000_s695300" name="Equation" r:id="rId6" imgW="214596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Lossy Transmission Lines</a:t>
            </a:r>
          </a:p>
        </p:txBody>
      </p:sp>
      <p:sp>
        <p:nvSpPr>
          <p:cNvPr id="1013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44563"/>
            <a:ext cx="8424863" cy="5149850"/>
          </a:xfrm>
          <a:noFill/>
          <a:ln/>
        </p:spPr>
        <p:txBody>
          <a:bodyPr wrap="none"/>
          <a:lstStyle/>
          <a:p>
            <a:r>
              <a:rPr lang="en-US" sz="1600"/>
              <a:t>Circuit Model 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These two 1st order differential equations describe the complete interaction of V and I on a T-line.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(i.e., "</a:t>
            </a:r>
            <a:r>
              <a:rPr lang="en-US" i="1">
                <a:solidFill>
                  <a:srgbClr val="000000"/>
                </a:solidFill>
                <a:cs typeface="Times New Roman" pitchFamily="18" charset="0"/>
              </a:rPr>
              <a:t>Telegrapher's Equations")</a:t>
            </a:r>
            <a:br>
              <a:rPr lang="en-US" i="1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i="1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i="1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i="1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i="1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i="1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i="1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i="1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i="1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i="1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i="1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i="1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i="1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i="1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i="1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i="1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i="1">
                <a:solidFill>
                  <a:srgbClr val="000000"/>
                </a:solidFill>
                <a:cs typeface="Times New Roman" pitchFamily="18" charset="0"/>
              </a:rPr>
            </a:br>
            <a:endParaRPr lang="en-US" i="1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	- Let's put these into a more usable form using phasor representation where (d/dt → j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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) 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endParaRPr lang="en-US" b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1013768" name="Rectangle 8"/>
          <p:cNvSpPr>
            <a:spLocks noChangeArrowheads="1"/>
          </p:cNvSpPr>
          <p:nvPr/>
        </p:nvSpPr>
        <p:spPr bwMode="auto">
          <a:xfrm>
            <a:off x="1042988" y="2060575"/>
            <a:ext cx="6769100" cy="1152525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013770" name="Object 10"/>
          <p:cNvGraphicFramePr>
            <a:graphicFrameLocks noChangeAspect="1"/>
          </p:cNvGraphicFramePr>
          <p:nvPr/>
        </p:nvGraphicFramePr>
        <p:xfrm>
          <a:off x="4859338" y="2241550"/>
          <a:ext cx="2063750" cy="631825"/>
        </p:xfrm>
        <a:graphic>
          <a:graphicData uri="http://schemas.openxmlformats.org/presentationml/2006/ole">
            <p:oleObj spid="_x0000_s696322" name="Equation" r:id="rId4" imgW="1282680" imgH="393480" progId="Equation.3">
              <p:embed/>
            </p:oleObj>
          </a:graphicData>
        </a:graphic>
      </p:graphicFrame>
      <p:graphicFrame>
        <p:nvGraphicFramePr>
          <p:cNvPr id="1013771" name="Object 11"/>
          <p:cNvGraphicFramePr>
            <a:graphicFrameLocks noChangeAspect="1"/>
          </p:cNvGraphicFramePr>
          <p:nvPr/>
        </p:nvGraphicFramePr>
        <p:xfrm>
          <a:off x="1800225" y="2312988"/>
          <a:ext cx="1960563" cy="625475"/>
        </p:xfrm>
        <a:graphic>
          <a:graphicData uri="http://schemas.openxmlformats.org/presentationml/2006/ole">
            <p:oleObj spid="_x0000_s696323" name="Equation" r:id="rId5" imgW="1231560" imgH="393480" progId="Equation.3">
              <p:embed/>
            </p:oleObj>
          </a:graphicData>
        </a:graphic>
      </p:graphicFrame>
      <p:sp>
        <p:nvSpPr>
          <p:cNvPr id="1013772" name="Rectangle 12"/>
          <p:cNvSpPr>
            <a:spLocks noChangeArrowheads="1"/>
          </p:cNvSpPr>
          <p:nvPr/>
        </p:nvSpPr>
        <p:spPr bwMode="auto">
          <a:xfrm>
            <a:off x="1042988" y="4292600"/>
            <a:ext cx="6769100" cy="1152525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013773" name="Object 13"/>
          <p:cNvGraphicFramePr>
            <a:graphicFrameLocks noChangeAspect="1"/>
          </p:cNvGraphicFramePr>
          <p:nvPr/>
        </p:nvGraphicFramePr>
        <p:xfrm>
          <a:off x="4741863" y="4545013"/>
          <a:ext cx="2676525" cy="631825"/>
        </p:xfrm>
        <a:graphic>
          <a:graphicData uri="http://schemas.openxmlformats.org/presentationml/2006/ole">
            <p:oleObj spid="_x0000_s696324" name="Equation" r:id="rId6" imgW="1663560" imgH="393480" progId="Equation.3">
              <p:embed/>
            </p:oleObj>
          </a:graphicData>
        </a:graphic>
      </p:graphicFrame>
      <p:graphicFrame>
        <p:nvGraphicFramePr>
          <p:cNvPr id="1013774" name="Object 14"/>
          <p:cNvGraphicFramePr>
            <a:graphicFrameLocks noChangeAspect="1"/>
          </p:cNvGraphicFramePr>
          <p:nvPr/>
        </p:nvGraphicFramePr>
        <p:xfrm>
          <a:off x="1295400" y="4545013"/>
          <a:ext cx="2608263" cy="625475"/>
        </p:xfrm>
        <a:graphic>
          <a:graphicData uri="http://schemas.openxmlformats.org/presentationml/2006/ole">
            <p:oleObj spid="_x0000_s696325" name="Equation" r:id="rId7" imgW="163800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SU_Lecture_EE261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MSU_Lecture_EE261</Template>
  <TotalTime>13259</TotalTime>
  <Words>351</Words>
  <Application>Microsoft Office PowerPoint</Application>
  <PresentationFormat>On-screen Show (4:3)</PresentationFormat>
  <Paragraphs>185</Paragraphs>
  <Slides>48</Slides>
  <Notes>47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0" baseType="lpstr">
      <vt:lpstr>MSU_Lecture_EE261</vt:lpstr>
      <vt:lpstr>Equation</vt:lpstr>
      <vt:lpstr>EELE 461/561 – Digital System Design</vt:lpstr>
      <vt:lpstr>Lossy Transmission Lines</vt:lpstr>
      <vt:lpstr>Lossy Transmission Lines</vt:lpstr>
      <vt:lpstr>Lossy Transmission Lines</vt:lpstr>
      <vt:lpstr>Lossy Transmission Lines</vt:lpstr>
      <vt:lpstr>Lossy Transmission Lines</vt:lpstr>
      <vt:lpstr>Lossy Transmission Lines</vt:lpstr>
      <vt:lpstr>Lossy Transmission Lines</vt:lpstr>
      <vt:lpstr>Lossy Transmission Lines</vt:lpstr>
      <vt:lpstr>Lossy Transmission Lines</vt:lpstr>
      <vt:lpstr>Lossy Transmission Lines</vt:lpstr>
      <vt:lpstr>Lossy Transmission Lines</vt:lpstr>
      <vt:lpstr>Lossy Transmission Lines</vt:lpstr>
      <vt:lpstr>Lossy Transmission Lines</vt:lpstr>
      <vt:lpstr>Lossy Transmission Lines</vt:lpstr>
      <vt:lpstr>Lossy Transmission Lines</vt:lpstr>
      <vt:lpstr>Lossy Transmission Lines</vt:lpstr>
      <vt:lpstr>Lossy Transmission Lines</vt:lpstr>
      <vt:lpstr>Lossy Transmission Lines</vt:lpstr>
      <vt:lpstr>Lossy Transmission Lines</vt:lpstr>
      <vt:lpstr>Lossy Transmission Lines</vt:lpstr>
      <vt:lpstr>Lossy Transmission Lines</vt:lpstr>
      <vt:lpstr>Sources of Loss</vt:lpstr>
      <vt:lpstr>Conductor Loss</vt:lpstr>
      <vt:lpstr>Conductor Loss</vt:lpstr>
      <vt:lpstr>Conductor Loss</vt:lpstr>
      <vt:lpstr>Conductor Loss</vt:lpstr>
      <vt:lpstr>Conductor Loss</vt:lpstr>
      <vt:lpstr>Conductor Loss</vt:lpstr>
      <vt:lpstr>Conductor Loss</vt:lpstr>
      <vt:lpstr>Lossy Transmission Lines</vt:lpstr>
      <vt:lpstr>Lossy Transmission Lines</vt:lpstr>
      <vt:lpstr>Lossy Transmission Lines</vt:lpstr>
      <vt:lpstr>Lossy Transmission Lines</vt:lpstr>
      <vt:lpstr>Lossy Transmission Lines</vt:lpstr>
      <vt:lpstr>Lossy Transmission Lines</vt:lpstr>
      <vt:lpstr>Lossy Transmission Lines</vt:lpstr>
      <vt:lpstr>Lossy Transmission Lines</vt:lpstr>
      <vt:lpstr>Lossy Transmission Lines</vt:lpstr>
      <vt:lpstr>Lossy Transmission Lines</vt:lpstr>
      <vt:lpstr>Lossy Transmission Lines</vt:lpstr>
      <vt:lpstr>Lossy Transmission Lines</vt:lpstr>
      <vt:lpstr>Lossy Transmission Lines</vt:lpstr>
      <vt:lpstr>Lossy Transmission Lines</vt:lpstr>
      <vt:lpstr>Lossy Transmission Lines</vt:lpstr>
      <vt:lpstr>Lossy Transmission Lines</vt:lpstr>
      <vt:lpstr>Lossy Transmission Lines</vt:lpstr>
      <vt:lpstr>Lossy Transmission Lines</vt:lpstr>
    </vt:vector>
  </TitlesOfParts>
  <Company>Montana State University - ECE Dept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EE261 Lecture Notes (electronic)</dc:title>
  <dc:creator>Prof. Brock J. LaMeres</dc:creator>
  <cp:lastModifiedBy>Brock J. LaMeres</cp:lastModifiedBy>
  <cp:revision>605</cp:revision>
  <dcterms:created xsi:type="dcterms:W3CDTF">2003-07-30T21:17:08Z</dcterms:created>
  <dcterms:modified xsi:type="dcterms:W3CDTF">2012-01-09T22:57:21Z</dcterms:modified>
</cp:coreProperties>
</file>