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6"/>
  </p:notesMasterIdLst>
  <p:handoutMasterIdLst>
    <p:handoutMasterId r:id="rId37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CCFFCC"/>
    <a:srgbClr val="0066FF"/>
    <a:srgbClr val="3366FF"/>
    <a:srgbClr val="FFCC66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60" autoAdjust="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F7978D-DF7D-4583-A6FD-AFFB52565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fld id="{4F973320-4197-42C2-A4C3-20DE78CFE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2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11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12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13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14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15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16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17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18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19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20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3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21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22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23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24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25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26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27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28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29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30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4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31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32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33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34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5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6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7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8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9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10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944563"/>
            <a:ext cx="86772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0" name="Picture 9" descr="MSU_cat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3" name="Picture 9" descr="MSU_cathea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2417763" y="6417333"/>
            <a:ext cx="4279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200" b="1" dirty="0" smtClean="0"/>
              <a:t>Introduction to Matlab</a:t>
            </a:r>
            <a:endParaRPr lang="en-US" sz="1200" b="1" dirty="0"/>
          </a:p>
          <a:p>
            <a:pPr algn="ctr" eaLnBrk="0" hangingPunct="0">
              <a:defRPr/>
            </a:pPr>
            <a:endParaRPr lang="en-US" sz="1200" b="1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967663" y="6289675"/>
            <a:ext cx="9382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b="1" dirty="0"/>
              <a:t>Module #1</a:t>
            </a:r>
          </a:p>
          <a:p>
            <a:pPr algn="ctr" eaLnBrk="0" hangingPunct="0">
              <a:defRPr/>
            </a:pPr>
            <a:r>
              <a:rPr lang="en-US" sz="1200" b="1" dirty="0"/>
              <a:t>Page </a:t>
            </a:r>
            <a:fld id="{36CC47DB-A78E-42B2-934C-2A949BD65FCC}" type="slidenum">
              <a:rPr lang="en-US" sz="1200" b="1"/>
              <a:pPr algn="ctr" eaLnBrk="0" hangingPunct="0">
                <a:defRPr/>
              </a:pPr>
              <a:t>‹#›</a:t>
            </a:fld>
            <a:endParaRPr lang="en-US" sz="1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500063"/>
          </a:xfrm>
        </p:spPr>
        <p:txBody>
          <a:bodyPr/>
          <a:lstStyle/>
          <a:p>
            <a:pPr eaLnBrk="1" hangingPunct="1"/>
            <a:r>
              <a:rPr lang="en-US" b="1" dirty="0" smtClean="0"/>
              <a:t>Introduction to Matlab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16000"/>
            <a:ext cx="7772400" cy="5114962"/>
          </a:xfrm>
        </p:spPr>
        <p:txBody>
          <a:bodyPr/>
          <a:lstStyle/>
          <a:p>
            <a:pPr marL="381000" indent="-381000" algn="ctr" eaLnBrk="1" hangingPunct="1">
              <a:buFontTx/>
              <a:buNone/>
            </a:pPr>
            <a:r>
              <a:rPr lang="en-US" sz="2200" dirty="0" smtClean="0"/>
              <a:t>Module #1 – Getting Started with Matlab</a:t>
            </a:r>
          </a:p>
          <a:p>
            <a:pPr marL="381000" indent="-381000" eaLnBrk="1" hangingPunct="1"/>
            <a:r>
              <a:rPr lang="en-US" sz="1600" dirty="0" smtClean="0"/>
              <a:t>Topics</a:t>
            </a:r>
            <a:endParaRPr lang="en-US" sz="400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Starting a session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Entering commands &amp; expressions in interactive mode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Working with variables (</a:t>
            </a:r>
            <a:r>
              <a:rPr lang="en-US" sz="1400" dirty="0" err="1" smtClean="0"/>
              <a:t>ans</a:t>
            </a:r>
            <a:r>
              <a:rPr lang="en-US" sz="1400" dirty="0" smtClean="0"/>
              <a:t>, assignment operator)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Arithmetic operations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Special variables and constants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Controlling the session (working directory, saving sessions, command history)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Arrays (index, size, operators)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Basic plotting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Script files (m files)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Help System</a:t>
            </a:r>
            <a:br>
              <a:rPr lang="en-US" sz="1400" dirty="0" smtClean="0"/>
            </a:br>
            <a:endParaRPr lang="en-US" sz="1400" dirty="0" smtClean="0"/>
          </a:p>
          <a:p>
            <a:pPr marL="381000" indent="-381000" eaLnBrk="1" hangingPunct="1"/>
            <a:r>
              <a:rPr lang="en-US" sz="1600" dirty="0" smtClean="0"/>
              <a:t>Textbook Reading Assignments</a:t>
            </a:r>
            <a:endParaRPr lang="en-US" sz="400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1.1 – 1.8</a:t>
            </a:r>
            <a:br>
              <a:rPr lang="en-US" sz="1400" dirty="0" smtClean="0"/>
            </a:br>
            <a:endParaRPr lang="en-US" sz="1400" dirty="0" smtClean="0"/>
          </a:p>
          <a:p>
            <a:pPr marL="381000" indent="-381000" eaLnBrk="1" hangingPunct="1"/>
            <a:r>
              <a:rPr lang="en-US" sz="1600" dirty="0" smtClean="0"/>
              <a:t>Practice Problems</a:t>
            </a:r>
            <a:endParaRPr lang="en-US" sz="400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Chapter 1 Problems: 2, 5, 12, 13, and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557526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3) Working with Variables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 smtClean="0"/>
              <a:t>Let’s create a new variable “x” and assign it 8/10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&gt;&gt; x = 8/10</a:t>
            </a:r>
          </a:p>
          <a:p>
            <a:pPr>
              <a:buNone/>
            </a:pP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935596" y="4581128"/>
            <a:ext cx="900100" cy="32403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79512" y="4905164"/>
            <a:ext cx="1440160" cy="11161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The Command History window is updated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3923928" y="2564904"/>
            <a:ext cx="2160240" cy="136815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211960" y="1520788"/>
            <a:ext cx="4248472" cy="7560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By putting “x=“ on the left hand of the expression, a new variable is created and assigned the evaluation of the right-hand-side of the expression (RHS)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971600" y="3176972"/>
            <a:ext cx="900100" cy="32403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15516" y="3501008"/>
            <a:ext cx="1440160" cy="11161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The Workspace shows that “x” has been created and has a current value of 0.8.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557526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3) Working with Variables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 smtClean="0"/>
              <a:t>Let’s see how to use the “exist” command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&gt;&gt; exist (‘x’)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&gt;&gt; exist (‘y’)</a:t>
            </a:r>
          </a:p>
          <a:p>
            <a:pPr>
              <a:buNone/>
            </a:pP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3635896" y="3140968"/>
            <a:ext cx="3996444" cy="93610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560332" y="4113076"/>
            <a:ext cx="1440160" cy="11161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Notice that the default variable “</a:t>
            </a:r>
            <a:r>
              <a:rPr lang="en-US" sz="1200" b="1" dirty="0" err="1" smtClean="0">
                <a:solidFill>
                  <a:srgbClr val="FF0000"/>
                </a:solidFill>
              </a:rPr>
              <a:t>ans</a:t>
            </a:r>
            <a:r>
              <a:rPr lang="en-US" sz="1200" b="1" dirty="0" smtClean="0">
                <a:solidFill>
                  <a:srgbClr val="FF0000"/>
                </a:solidFill>
              </a:rPr>
              <a:t>” is updated with the last evaluation (0)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619672" y="3176972"/>
            <a:ext cx="2268252" cy="154817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79512" y="2564904"/>
            <a:ext cx="1440160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exist(‘x’) evaluates to a 1 since x was created by our previous command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1691680" y="4221088"/>
            <a:ext cx="2196244" cy="104411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51520" y="3609020"/>
            <a:ext cx="1440160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exist(‘y’) evaluates to a 0 since it has not been created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4) Arithmetic Operations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 smtClean="0"/>
              <a:t>Arithmetic and Mathematical Functions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 l="7710" t="25627" r="1871" b="2616"/>
          <a:stretch>
            <a:fillRect/>
          </a:stretch>
        </p:blipFill>
        <p:spPr bwMode="auto">
          <a:xfrm>
            <a:off x="2447764" y="1448780"/>
            <a:ext cx="3960440" cy="171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al48185_t0103-1"/>
          <p:cNvPicPr>
            <a:picLocks noChangeAspect="1" noChangeArrowheads="1"/>
          </p:cNvPicPr>
          <p:nvPr/>
        </p:nvPicPr>
        <p:blipFill>
          <a:blip r:embed="rId4" cstate="print"/>
          <a:srcRect b="13529"/>
          <a:stretch>
            <a:fillRect/>
          </a:stretch>
        </p:blipFill>
        <p:spPr bwMode="auto">
          <a:xfrm>
            <a:off x="2447764" y="3212976"/>
            <a:ext cx="3960440" cy="2821414"/>
          </a:xfrm>
          <a:prstGeom prst="rect">
            <a:avLst/>
          </a:prstGeom>
          <a:noFill/>
        </p:spPr>
      </p:pic>
      <p:pic>
        <p:nvPicPr>
          <p:cNvPr id="6" name="Picture 3" descr="pal48185_t0103-1"/>
          <p:cNvPicPr>
            <a:picLocks noChangeAspect="1" noChangeArrowheads="1"/>
          </p:cNvPicPr>
          <p:nvPr/>
        </p:nvPicPr>
        <p:blipFill>
          <a:blip r:embed="rId5" cstate="print"/>
          <a:srcRect t="87623"/>
          <a:stretch>
            <a:fillRect/>
          </a:stretch>
        </p:blipFill>
        <p:spPr bwMode="auto">
          <a:xfrm>
            <a:off x="6119664" y="5553236"/>
            <a:ext cx="3024336" cy="30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557526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4) Arithmetic Operations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 smtClean="0"/>
              <a:t>Examples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 flipV="1">
            <a:off x="4319972" y="1880828"/>
            <a:ext cx="1368152" cy="12601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832140" y="1700808"/>
            <a:ext cx="2340260" cy="3240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Syntax for arithmetic operations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619672" y="3176972"/>
            <a:ext cx="288032" cy="18002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79512" y="2564904"/>
            <a:ext cx="1440160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New variables are created each time the “assignment operator” is used: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/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    a=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    b=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    c=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    d=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    e=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 flipV="1">
            <a:off x="4391980" y="3356992"/>
            <a:ext cx="3060340" cy="32403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596336" y="3068960"/>
            <a:ext cx="1440160" cy="2520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Existing variable can also be used in subsequent expressions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10800000">
            <a:off x="5508104" y="4149080"/>
            <a:ext cx="1872208" cy="32403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560332" y="4041068"/>
            <a:ext cx="1440160" cy="10801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If the variables doesn’t exist, Matlab will give you an error message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4) Arithmetic Operations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 smtClean="0"/>
              <a:t>Precedence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standard algebraic precedence holds in Matlab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80928"/>
            <a:ext cx="5621251" cy="274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557526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4) Arithmetic Operations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 smtClean="0"/>
              <a:t>Precedence </a:t>
            </a: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Be careful, this can lead to a computational errors in your program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i.e., 	y = 2*x+2      is not equal to        y = 2*(x+2)</a:t>
            </a:r>
          </a:p>
          <a:p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619672" y="3176972"/>
            <a:ext cx="288032" cy="18002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>
            <a:off x="4427984" y="3104964"/>
            <a:ext cx="3024336" cy="3600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560332" y="2996952"/>
            <a:ext cx="1440160" cy="2520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No parenthesis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        (y = 22)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With parenthesis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         (y=24)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>
            <a:off x="4427984" y="3609020"/>
            <a:ext cx="3024336" cy="3600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5) Special Variables and Constants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 smtClean="0"/>
              <a:t>There are a handful of built-in constants available in Matlab</a:t>
            </a: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NOTE:  These can be overwritten so be careful!!!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Ex) pi = 2 will actually set the variable to 2 for this session.  </a:t>
            </a:r>
          </a:p>
          <a:p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08920"/>
            <a:ext cx="5698021" cy="310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6) Controlling the Session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 smtClean="0"/>
              <a:t>There are special commands in Matlab to setup and control your session</a:t>
            </a: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Command History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Matlab saves previous keystrokes.  You an use 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up/down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arrow to scroll through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previous commands.  Use 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enter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key to execute the command.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You can also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drag/drop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commands from the 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Command History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window pane to the prompt 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in the 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Command Window.</a:t>
            </a:r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Formatting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(changes how Matlab displays numbers)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format short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	4 decimal digits (default)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format long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	16 digits (default)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format short e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	5 digits, 4 decimals plus exponent (default)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format long e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	 5 digits, 4 decimals plus exponent (default)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50" b="0" i="1" dirty="0" smtClean="0">
                <a:solidFill>
                  <a:srgbClr val="000000"/>
                </a:solidFill>
                <a:cs typeface="Times New Roman" pitchFamily="18" charset="0"/>
              </a:rPr>
              <a:t> 	more formats available in Table 1.1-5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 l="36620" t="12105" r="41549"/>
          <a:stretch>
            <a:fillRect/>
          </a:stretch>
        </p:blipFill>
        <p:spPr bwMode="auto">
          <a:xfrm>
            <a:off x="7740352" y="3068960"/>
            <a:ext cx="1116124" cy="294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6) Controlling the Session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Managing the Work Session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i="1" dirty="0" err="1" smtClean="0">
                <a:solidFill>
                  <a:srgbClr val="000000"/>
                </a:solidFill>
                <a:cs typeface="Times New Roman" pitchFamily="18" charset="0"/>
              </a:rPr>
              <a:t>clc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	clears the command window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clear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	removes all variables from memory.  Will also reset built in constants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		such as </a:t>
            </a:r>
            <a:r>
              <a:rPr lang="en-US" b="0" i="1" dirty="0" err="1" smtClean="0">
                <a:solidFill>
                  <a:srgbClr val="000000"/>
                </a:solidFill>
                <a:cs typeface="Times New Roman" pitchFamily="18" charset="0"/>
              </a:rPr>
              <a:t>eps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, pi, etc… in case you overwrote them.</a:t>
            </a: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sz="1400" i="1" dirty="0" smtClean="0">
                <a:solidFill>
                  <a:srgbClr val="000000"/>
                </a:solidFill>
                <a:cs typeface="Times New Roman" pitchFamily="18" charset="0"/>
              </a:rPr>
              <a:t>&gt;&gt; clear v1 v2 …</a:t>
            </a: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>	clears values of variables v1 v2 ….</a:t>
            </a:r>
            <a:b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cs typeface="Times New Roman" pitchFamily="18" charset="0"/>
              </a:rPr>
              <a:t>&gt;&gt; quit</a:t>
            </a: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>		ends Matlab 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session 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who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	lists variables currently in memory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i="1" dirty="0" err="1" smtClean="0">
                <a:solidFill>
                  <a:srgbClr val="000000"/>
                </a:solidFill>
                <a:cs typeface="Times New Roman" pitchFamily="18" charset="0"/>
              </a:rPr>
              <a:t>whos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	lists variables currently in memory and their value and size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You can save your current variables to a file (filename.mat) to be loaded in a new session later. The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file will be stored in your current working directory </a:t>
            </a:r>
            <a:r>
              <a:rPr lang="en-US" sz="1050" b="0" i="1" dirty="0" smtClean="0">
                <a:solidFill>
                  <a:srgbClr val="000000"/>
                </a:solidFill>
                <a:cs typeface="Times New Roman" pitchFamily="18" charset="0"/>
              </a:rPr>
              <a:t>(next page)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 &gt;&gt; </a:t>
            </a:r>
            <a:r>
              <a:rPr lang="en-US" sz="1200" i="1" dirty="0" smtClean="0">
                <a:solidFill>
                  <a:srgbClr val="000000"/>
                </a:solidFill>
                <a:cs typeface="Times New Roman" pitchFamily="18" charset="0"/>
              </a:rPr>
              <a:t>save filename.mat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saves current variables to a file called “filename.mat”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 &gt;&gt; </a:t>
            </a:r>
            <a:r>
              <a:rPr lang="en-US" sz="1200" i="1" dirty="0" smtClean="0">
                <a:solidFill>
                  <a:srgbClr val="000000"/>
                </a:solidFill>
                <a:cs typeface="Times New Roman" pitchFamily="18" charset="0"/>
              </a:rPr>
              <a:t>load filename.mat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loads current variables from a file called “filename.mat”</a:t>
            </a:r>
          </a:p>
          <a:p>
            <a:pPr>
              <a:buNone/>
            </a:pPr>
            <a:endParaRPr lang="en-US" b="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6) Controlling the Session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Working Directory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Matlab will place files in your current working directory.  You set the working directory using a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series of commands.  This is similar to navigating up/down directories in My Computer but instead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of double clicking on folders, you manually type in commands.  This is also similar to Dos and Unix.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You should create a directory on your Z drive that will contain all of your practice and lab exercises.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Consider creating a directory at:  Z:\Matlab_Course\Lab01\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i="1" dirty="0" err="1" smtClean="0">
                <a:solidFill>
                  <a:srgbClr val="000000"/>
                </a:solidFill>
                <a:cs typeface="Times New Roman" pitchFamily="18" charset="0"/>
              </a:rPr>
              <a:t>pwd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	lists your current directory (stands for present-working-directory)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dir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	lists all of the files and subfolders in your current directory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i="1" dirty="0" err="1" smtClean="0">
                <a:solidFill>
                  <a:srgbClr val="000000"/>
                </a:solidFill>
                <a:cs typeface="Times New Roman" pitchFamily="18" charset="0"/>
              </a:rPr>
              <a:t>ls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	lists all of the files and subfolders in your current directory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sz="1400" i="1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sz="1400" i="1" dirty="0" err="1" smtClean="0">
                <a:solidFill>
                  <a:srgbClr val="000000"/>
                </a:solidFill>
                <a:cs typeface="Times New Roman" pitchFamily="18" charset="0"/>
              </a:rPr>
              <a:t>cd</a:t>
            </a:r>
            <a:r>
              <a:rPr lang="en-US" sz="14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cs typeface="Times New Roman" pitchFamily="18" charset="0"/>
              </a:rPr>
              <a:t>dirname</a:t>
            </a: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>	changes directories to a subdirectory called “</a:t>
            </a:r>
            <a:r>
              <a:rPr lang="en-US" sz="1400" b="0" i="1" dirty="0" err="1" smtClean="0">
                <a:solidFill>
                  <a:srgbClr val="000000"/>
                </a:solidFill>
                <a:cs typeface="Times New Roman" pitchFamily="18" charset="0"/>
              </a:rPr>
              <a:t>dirname</a:t>
            </a: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>”.  Note that the</a:t>
            </a:r>
            <a:b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> 			subdirectory must exists below where you are.</a:t>
            </a:r>
            <a:b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> 			NOTE:  You can use the TAB key to auto-complete the name of the</a:t>
            </a:r>
            <a:b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> 			subdirectory.  This is VERY handy</a:t>
            </a:r>
            <a:b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sz="1400" i="1" dirty="0" err="1" smtClean="0">
                <a:solidFill>
                  <a:srgbClr val="000000"/>
                </a:solidFill>
                <a:cs typeface="Times New Roman" pitchFamily="18" charset="0"/>
              </a:rPr>
              <a:t>cd</a:t>
            </a:r>
            <a:r>
              <a:rPr lang="en-US" sz="1400" i="1" dirty="0" smtClean="0">
                <a:solidFill>
                  <a:srgbClr val="000000"/>
                </a:solidFill>
                <a:cs typeface="Times New Roman" pitchFamily="18" charset="0"/>
              </a:rPr>
              <a:t> ..</a:t>
            </a: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>hanges directories UP one leve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l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Overview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Instructor:</a:t>
            </a:r>
            <a:r>
              <a:rPr lang="en-US" b="0" dirty="0"/>
              <a:t>		</a:t>
            </a:r>
            <a:r>
              <a:rPr lang="en-US" sz="1400" b="0" dirty="0"/>
              <a:t>Brock J. LaMeres</a:t>
            </a:r>
            <a:br>
              <a:rPr lang="en-US" sz="1400" b="0" dirty="0"/>
            </a:br>
            <a:r>
              <a:rPr lang="en-US" sz="1400" b="0" dirty="0"/>
              <a:t> 			Office : 	533 Cobleigh Hall</a:t>
            </a:r>
            <a:br>
              <a:rPr lang="en-US" sz="1400" b="0" dirty="0"/>
            </a:br>
            <a:r>
              <a:rPr lang="en-US" sz="1400" b="0" dirty="0"/>
              <a:t>  			Phone :	(406)-994-5987</a:t>
            </a:r>
            <a:br>
              <a:rPr lang="en-US" sz="1400" b="0" dirty="0"/>
            </a:br>
            <a:r>
              <a:rPr lang="en-US" sz="1400" b="0" dirty="0"/>
              <a:t>			Email : 	lameres@ece.montana.edu</a:t>
            </a:r>
            <a:br>
              <a:rPr lang="en-US" sz="1400" b="0" dirty="0"/>
            </a:br>
            <a:r>
              <a:rPr lang="en-US" sz="1400" b="0" dirty="0"/>
              <a:t> 			Web :	www.coe.montana.edu/ee/lameres/</a:t>
            </a:r>
            <a:r>
              <a:rPr lang="en-US" b="0" dirty="0"/>
              <a:t>		</a:t>
            </a:r>
            <a:br>
              <a:rPr lang="en-US" b="0" dirty="0"/>
            </a:br>
            <a:endParaRPr lang="en-US" b="0" dirty="0"/>
          </a:p>
          <a:p>
            <a:r>
              <a:rPr lang="en-US" sz="1600" dirty="0"/>
              <a:t>Time</a:t>
            </a:r>
            <a:r>
              <a:rPr lang="en-US" sz="1600" b="0" dirty="0"/>
              <a:t> / </a:t>
            </a:r>
            <a:r>
              <a:rPr lang="en-US" sz="1600" dirty="0"/>
              <a:t>Location:</a:t>
            </a:r>
            <a:r>
              <a:rPr lang="en-US" dirty="0"/>
              <a:t> 	</a:t>
            </a:r>
            <a:r>
              <a:rPr lang="en-US" b="0" dirty="0" smtClean="0"/>
              <a:t>625 Cobleigh</a:t>
            </a:r>
            <a:br>
              <a:rPr lang="en-US" b="0" dirty="0" smtClean="0"/>
            </a:br>
            <a:r>
              <a:rPr lang="en-US" b="0" dirty="0" smtClean="0"/>
              <a:t> 			10:00am to 1:00pm</a:t>
            </a:r>
            <a:br>
              <a:rPr lang="en-US" b="0" dirty="0" smtClean="0"/>
            </a:br>
            <a:r>
              <a:rPr lang="en-US" b="0" dirty="0" smtClean="0"/>
              <a:t> 			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 			</a:t>
            </a:r>
          </a:p>
          <a:p>
            <a:r>
              <a:rPr lang="en-US" sz="1600" dirty="0"/>
              <a:t>Textbook:</a:t>
            </a:r>
            <a:r>
              <a:rPr lang="en-US" b="0" dirty="0"/>
              <a:t>		</a:t>
            </a: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>“Introduction to Matlab 7 for Engineers"</a:t>
            </a:r>
            <a:r>
              <a:rPr lang="en-US" sz="1400" b="0" i="1" dirty="0" smtClean="0"/>
              <a:t>, </a:t>
            </a:r>
            <a:r>
              <a:rPr lang="en-US" sz="1400" b="0" i="1" dirty="0"/>
              <a:t/>
            </a:r>
            <a:br>
              <a:rPr lang="en-US" sz="1400" b="0" i="1" dirty="0"/>
            </a:br>
            <a:r>
              <a:rPr lang="en-US" sz="1400" b="0" i="1" dirty="0"/>
              <a:t>			</a:t>
            </a:r>
            <a:r>
              <a:rPr lang="en-US" sz="1400" b="0" i="1" dirty="0" smtClean="0"/>
              <a:t>William J. Palm III</a:t>
            </a:r>
            <a:r>
              <a:rPr lang="en-US" sz="1400" b="0" i="1" dirty="0"/>
              <a:t/>
            </a:r>
            <a:br>
              <a:rPr lang="en-US" sz="1400" b="0" i="1" dirty="0"/>
            </a:br>
            <a:r>
              <a:rPr lang="en-US" sz="1400" b="0" i="1" dirty="0"/>
              <a:t> 			</a:t>
            </a:r>
            <a:r>
              <a:rPr lang="en-US" sz="1400" b="0" i="1" dirty="0" smtClean="0"/>
              <a:t>McGraw-Hill, 2</a:t>
            </a:r>
            <a:r>
              <a:rPr lang="en-US" sz="1400" b="0" i="1" baseline="30000" dirty="0" smtClean="0"/>
              <a:t>nd</a:t>
            </a:r>
            <a:r>
              <a:rPr lang="en-US" sz="1400" b="0" i="1" dirty="0" smtClean="0"/>
              <a:t> edition 2005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800" b="0" dirty="0" smtClean="0"/>
              <a:t> 			(Note: some tables in these notes are from the author’s lecture notes)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>
              <a:cs typeface="Times New Roman" pitchFamily="18" charset="0"/>
            </a:endParaRPr>
          </a:p>
          <a:p>
            <a:r>
              <a:rPr lang="en-US" sz="1600" dirty="0"/>
              <a:t>Website:</a:t>
            </a:r>
            <a:r>
              <a:rPr lang="en-US" b="0" dirty="0"/>
              <a:t>		</a:t>
            </a:r>
            <a:r>
              <a:rPr lang="en-US" b="0" dirty="0" smtClean="0"/>
              <a:t>http://www.coe.montana.edu/ee/lameres/courses/matlab_sum10/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br>
              <a:rPr lang="en-US" b="0" dirty="0"/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	- all handouts and </a:t>
            </a: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exercises are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found on the website </a:t>
            </a:r>
            <a:b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32" y="2384884"/>
            <a:ext cx="557526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6) Controlling the Session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Working Directory Example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I’ve created two directories using “My Computer” (M:\Matlab_Course\Lab01)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I will now change into this directory after launching Matlab</a:t>
            </a:r>
          </a:p>
          <a:p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4188" y="3284984"/>
            <a:ext cx="2664296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pwd</a:t>
            </a:r>
            <a:r>
              <a:rPr lang="en-US" sz="1200" b="1" dirty="0" smtClean="0">
                <a:solidFill>
                  <a:srgbClr val="FF0000"/>
                </a:solidFill>
              </a:rPr>
              <a:t> tells me where I’m currently at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>
            <a:off x="2951820" y="3356992"/>
            <a:ext cx="3168352" cy="3759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264188" y="3753036"/>
            <a:ext cx="2664296" cy="612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cd</a:t>
            </a:r>
            <a:r>
              <a:rPr lang="en-US" sz="1200" b="1" dirty="0" smtClean="0">
                <a:solidFill>
                  <a:srgbClr val="FF0000"/>
                </a:solidFill>
              </a:rPr>
              <a:t> changes to my </a:t>
            </a:r>
            <a:r>
              <a:rPr lang="en-US" sz="1200" b="1" dirty="0" err="1" smtClean="0">
                <a:solidFill>
                  <a:srgbClr val="FF0000"/>
                </a:solidFill>
              </a:rPr>
              <a:t>Matlab_Course</a:t>
            </a:r>
            <a:r>
              <a:rPr lang="en-US" sz="1200" b="1" dirty="0" smtClean="0">
                <a:solidFill>
                  <a:srgbClr val="FF0000"/>
                </a:solidFill>
              </a:rPr>
              <a:t> directory.  Notice that you can include the drive letter (M or Z).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>
            <a:off x="3419872" y="3861048"/>
            <a:ext cx="2700300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228184" y="4437112"/>
            <a:ext cx="2664296" cy="396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dir lists any subfolders.  Notice that there is a subfolder called “Lab01”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0800000">
            <a:off x="2987824" y="4005064"/>
            <a:ext cx="3096344" cy="54164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28184" y="4977172"/>
            <a:ext cx="2664296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pwd</a:t>
            </a:r>
            <a:r>
              <a:rPr lang="en-US" sz="1200" b="1" dirty="0" smtClean="0">
                <a:solidFill>
                  <a:srgbClr val="FF0000"/>
                </a:solidFill>
              </a:rPr>
              <a:t> confirms I’m in the right spot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10800000">
            <a:off x="2951820" y="4437112"/>
            <a:ext cx="3132348" cy="64966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228184" y="5409220"/>
            <a:ext cx="2664296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cd</a:t>
            </a:r>
            <a:r>
              <a:rPr lang="en-US" sz="1200" b="1" dirty="0" smtClean="0">
                <a:solidFill>
                  <a:srgbClr val="FF0000"/>
                </a:solidFill>
              </a:rPr>
              <a:t> .. takes me up one directory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0800000">
            <a:off x="2915816" y="4905164"/>
            <a:ext cx="3168352" cy="61365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228185" y="5769260"/>
            <a:ext cx="2664296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pwd</a:t>
            </a:r>
            <a:r>
              <a:rPr lang="en-US" sz="1200" b="1" dirty="0" smtClean="0">
                <a:solidFill>
                  <a:srgbClr val="FF0000"/>
                </a:solidFill>
              </a:rPr>
              <a:t> confirms I moved up a level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rot="10800000">
            <a:off x="2915817" y="5157192"/>
            <a:ext cx="3168353" cy="72166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6) Controlling the Session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Working Directory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You can lists only Matlab files in your present-working-directory also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what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	lists only Matlab related files (*.m, *.mat)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what </a:t>
            </a:r>
            <a:r>
              <a:rPr lang="en-US" i="1" dirty="0" err="1" smtClean="0">
                <a:solidFill>
                  <a:srgbClr val="000000"/>
                </a:solidFill>
                <a:cs typeface="Times New Roman" pitchFamily="18" charset="0"/>
              </a:rPr>
              <a:t>dirname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lists only Matlab related files (*.m, *.mat) in the directory specified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	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Search Paths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You can execute a script file or function by typing its name assuming the file resides in your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present-working-directory. 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If the file resides in a different directory, you can type in the full path name to execute it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(i.e., &gt;&gt; M:\Matlab_Course\Functions\addthem.m)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If you’d like to be able to call files without providing the entire path each time, you can setup the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location in </a:t>
            </a:r>
            <a:r>
              <a:rPr lang="en-US" b="0" dirty="0" err="1" smtClean="0">
                <a:solidFill>
                  <a:srgbClr val="000000"/>
                </a:solidFill>
                <a:cs typeface="Times New Roman" pitchFamily="18" charset="0"/>
              </a:rPr>
              <a:t>Matlab’s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search path.  Then when you type in just the file name, Matlab will first look in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the present-working-directory and if the file isn’t found, it will begin looking through the search path.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8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8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path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	displays the current search path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i="1" dirty="0" err="1" smtClean="0">
                <a:solidFill>
                  <a:srgbClr val="000000"/>
                </a:solidFill>
                <a:cs typeface="Times New Roman" pitchFamily="18" charset="0"/>
              </a:rPr>
              <a:t>addpath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Times New Roman" pitchFamily="18" charset="0"/>
              </a:rPr>
              <a:t>dirname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adds a directory path to the search path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i="1" dirty="0" err="1" smtClean="0">
                <a:solidFill>
                  <a:srgbClr val="000000"/>
                </a:solidFill>
                <a:cs typeface="Times New Roman" pitchFamily="18" charset="0"/>
              </a:rPr>
              <a:t>rmpath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cs typeface="Times New Roman" pitchFamily="18" charset="0"/>
              </a:rPr>
              <a:t>dirname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adds a directory path to the search path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i="1" dirty="0" err="1" smtClean="0">
                <a:solidFill>
                  <a:srgbClr val="000000"/>
                </a:solidFill>
                <a:cs typeface="Times New Roman" pitchFamily="18" charset="0"/>
              </a:rPr>
              <a:t>pathtool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launches the “Set Path Tool” which will graphically add paths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7) Arrays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sz="1600" dirty="0" smtClean="0"/>
              <a:t>Arrays </a:t>
            </a:r>
            <a:r>
              <a:rPr lang="en-US" sz="1100" b="0" dirty="0" smtClean="0"/>
              <a:t>(just a quick overview)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An array is a collection of numbers (as opposed to a 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scalar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which is a single number)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Each of the numbers within the array has a specific location, called its 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index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Arrays are entered into Matlab using the square brackets with commas or spaces delimiting the entries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&gt;&gt; y = [0, 2, -1, 5]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Indexes in Matlab start at 1 and increase by whole numbers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&gt;&gt; y = [0, 2, -1, 5]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index   1   2   3   4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individual values of the array can be accessed using the index and parenthesis: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1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1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         ex)  	y(1) = 0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	y(2) = 2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	y(3) = -1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	y(4) = 5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1764482" y="4184290"/>
            <a:ext cx="504056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5400000" flipH="1" flipV="1">
            <a:off x="1978918" y="4184290"/>
            <a:ext cx="504056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 flipH="1" flipV="1">
            <a:off x="2196530" y="4184290"/>
            <a:ext cx="504056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 flipH="1" flipV="1">
            <a:off x="2448558" y="4184290"/>
            <a:ext cx="504056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7) Arrays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sz="1600" dirty="0" smtClean="0"/>
              <a:t>Arrays </a:t>
            </a:r>
            <a:r>
              <a:rPr lang="en-US" sz="1100" b="0" dirty="0" smtClean="0"/>
              <a:t>(just a quick overview)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The size of an array is the number of entries and be found using the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length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command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550487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36196" y="2492896"/>
            <a:ext cx="2664296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Create a new 4 element array ‘y’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>
            <a:off x="3635896" y="2600908"/>
            <a:ext cx="2628292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336196" y="2744924"/>
            <a:ext cx="2664296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Echo the contents of y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10800000">
            <a:off x="3095836" y="2852936"/>
            <a:ext cx="3168352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336196" y="3032956"/>
            <a:ext cx="2664296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Echo the contents of y(1)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10800000">
            <a:off x="3095836" y="3140968"/>
            <a:ext cx="3168352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336196" y="3537012"/>
            <a:ext cx="2664296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Echo the contents of y(2)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10800000">
            <a:off x="3095836" y="3645024"/>
            <a:ext cx="3168352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336196" y="4041068"/>
            <a:ext cx="2664296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Echo the contents of y(3)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rot="10800000">
            <a:off x="3095836" y="4149080"/>
            <a:ext cx="3168352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336196" y="4545124"/>
            <a:ext cx="2664296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Echo the contents of y(4)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rot="10800000">
            <a:off x="3095836" y="4653136"/>
            <a:ext cx="3168352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6336196" y="5049180"/>
            <a:ext cx="2664296" cy="468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Give the number of elements in the array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10800000">
            <a:off x="3095836" y="5157192"/>
            <a:ext cx="3168352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7) Arrays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sz="1600" dirty="0" smtClean="0"/>
              <a:t>Arrays </a:t>
            </a:r>
            <a:r>
              <a:rPr lang="en-US" sz="1100" b="0" dirty="0" smtClean="0"/>
              <a:t>(just a quick overview)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An array with equally spaced entries can be created using the “:” within the square brackets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&gt;&gt; t = [0:1:10]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start value     step size    end value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this is especially useful for creating an array to represent 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time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475656" y="2204864"/>
            <a:ext cx="505644" cy="3600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5400000" flipH="1" flipV="1">
            <a:off x="1962504" y="2366088"/>
            <a:ext cx="396044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0800000">
            <a:off x="2377344" y="2204864"/>
            <a:ext cx="502468" cy="36004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69060"/>
            <a:ext cx="71437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8) Basic Plotting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sz="1600" dirty="0" smtClean="0"/>
              <a:t>Plotting </a:t>
            </a:r>
            <a:r>
              <a:rPr lang="en-US" sz="1100" b="0" dirty="0" smtClean="0"/>
              <a:t>(just a quick overview)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Matlab can create a simple XY plot of two arrays using the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plot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function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515448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8) Basic Plotting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sz="1600" dirty="0" smtClean="0"/>
              <a:t>Plotting </a:t>
            </a:r>
            <a:r>
              <a:rPr lang="en-US" sz="1100" b="0" dirty="0" smtClean="0"/>
              <a:t>(just a quick overview)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there are a variety of formatting commands that can make the plot easier to read.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title(‘text’)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puts the ‘text’ label along the top of the plot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i="1" dirty="0" err="1" smtClean="0">
                <a:solidFill>
                  <a:srgbClr val="000000"/>
                </a:solidFill>
                <a:cs typeface="Times New Roman" pitchFamily="18" charset="0"/>
              </a:rPr>
              <a:t>xlabel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(‘text’)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puts the ‘text’ label along the x-axis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i="1" dirty="0" err="1" smtClean="0">
                <a:solidFill>
                  <a:srgbClr val="000000"/>
                </a:solidFill>
                <a:cs typeface="Times New Roman" pitchFamily="18" charset="0"/>
              </a:rPr>
              <a:t>ylabel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(‘text’)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puts the ‘text’ label along the y-axis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i="1" dirty="0" err="1" smtClean="0">
                <a:solidFill>
                  <a:srgbClr val="000000"/>
                </a:solidFill>
                <a:cs typeface="Times New Roman" pitchFamily="18" charset="0"/>
              </a:rPr>
              <a:t>gtext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(‘text’)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will put the ‘text’ label wherever you click your mouse on the plot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grid	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displays the 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grid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</a:rPr>
              <a:t>hold on/off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“hold off” will overwrite the current plot. 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		“hold on” will plot onto an existing plot window.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NOTE:  multiple plotting commands can be put on the same line if separated by a comma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&gt;&gt; plot(</a:t>
            </a:r>
            <a:r>
              <a:rPr lang="en-US" b="0" i="1" dirty="0" err="1" smtClean="0">
                <a:solidFill>
                  <a:srgbClr val="000000"/>
                </a:solidFill>
                <a:cs typeface="Times New Roman" pitchFamily="18" charset="0"/>
              </a:rPr>
              <a:t>x,y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), title(‘Example Plot’), </a:t>
            </a:r>
            <a:r>
              <a:rPr lang="en-US" b="0" i="1" dirty="0" err="1" smtClean="0">
                <a:solidFill>
                  <a:srgbClr val="000000"/>
                </a:solidFill>
                <a:cs typeface="Times New Roman" pitchFamily="18" charset="0"/>
              </a:rPr>
              <a:t>xlabel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(‘X-label’), </a:t>
            </a:r>
            <a:r>
              <a:rPr lang="en-US" b="0" i="1" dirty="0" err="1" smtClean="0">
                <a:solidFill>
                  <a:srgbClr val="000000"/>
                </a:solidFill>
                <a:cs typeface="Times New Roman" pitchFamily="18" charset="0"/>
              </a:rPr>
              <a:t>ylabel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(‘Y-label’), grid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8) Basic Plotting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sz="1600" dirty="0" smtClean="0"/>
              <a:t>Plotting Example</a:t>
            </a:r>
            <a:br>
              <a:rPr lang="en-US" sz="1600" dirty="0" smtClean="0"/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Plotting x vs. y and including formatting options on the same line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514917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9) Script Files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sz="1600" dirty="0" smtClean="0"/>
              <a:t>Script Files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When what you are trying to accomplish involves a series of commands, using Matlab in interactive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mode can become difficult. 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Using a script file (*.m) allows you to put all of your commands in a text file and then execute the file.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Script files also allow you to include basic programming constructs (loops, decisions statements) so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your programs can become.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The command in the script file are executed sequentially just as if you typed you them in at the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command line.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You execute script files by typing the name of the file at the prompt. 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Ex)  if you created a script called 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lab01a.m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, you would simply type	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&gt;&gt; lab01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-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Matlab will look for the file in your </a:t>
            </a:r>
            <a:r>
              <a:rPr lang="en-US" b="0" dirty="0" err="1" smtClean="0">
                <a:solidFill>
                  <a:srgbClr val="000000"/>
                </a:solidFill>
                <a:cs typeface="Times New Roman" pitchFamily="18" charset="0"/>
              </a:rPr>
              <a:t>pwd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, then in your search path.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It is recommended that you create a folder for the project you are working in and then change into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this directory for your session.  All of your script files for that project should reside in that folder.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9) Script Files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sz="1600" dirty="0" smtClean="0"/>
              <a:t>Script Files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Comments in scripts files start with %.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Commends can be inserted at the beginning of a line or after commands</a:t>
            </a:r>
          </a:p>
          <a:p>
            <a:pPr>
              <a:buNone/>
            </a:pPr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Ex) script file syntax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- Matlab has a built in editor that you can use to create your script file.  You can also use any other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text editor you wish outside of Matlab.  This color codes Matlab keywords which makes it easier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to create programs.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1820" y="2492896"/>
            <a:ext cx="4716524" cy="28803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lIns="91440" tIns="91440" rIns="0" bIns="0" rtlCol="0">
            <a:noAutofit/>
          </a:bodyPr>
          <a:lstStyle/>
          <a:p>
            <a:r>
              <a:rPr lang="en-US" sz="1200" dirty="0" smtClean="0"/>
              <a:t>% Filename:             	Practice01.m</a:t>
            </a:r>
          </a:p>
          <a:p>
            <a:r>
              <a:rPr lang="en-US" sz="1200" dirty="0" smtClean="0"/>
              <a:t>% Author:               	Brock J. LaMeres</a:t>
            </a:r>
          </a:p>
          <a:p>
            <a:r>
              <a:rPr lang="en-US" sz="1200" dirty="0" smtClean="0"/>
              <a:t>% Date:                 	6/14/10</a:t>
            </a:r>
          </a:p>
          <a:p>
            <a:r>
              <a:rPr lang="en-US" sz="1200" dirty="0" smtClean="0"/>
              <a:t>% Description:          	This script file will plot the sine wave</a:t>
            </a:r>
          </a:p>
          <a:p>
            <a:r>
              <a:rPr lang="en-US" sz="1200" dirty="0" smtClean="0"/>
              <a:t>%                      	 function y(t) = 2*sin(3t+2)</a:t>
            </a:r>
          </a:p>
          <a:p>
            <a:r>
              <a:rPr lang="en-US" sz="1200" dirty="0" smtClean="0"/>
              <a:t>%%%%%%%%%%%%%%%%%%%%%%%%%%%%%%%</a:t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 smtClean="0"/>
              <a:t>t  = [0:0.1:5];         	% generate a time step from 0s to 5s</a:t>
            </a:r>
          </a:p>
          <a:p>
            <a:r>
              <a:rPr lang="en-US" sz="1200" dirty="0" smtClean="0"/>
              <a:t>x = 2*sin(3*t + 2);      	% calculate sine expression for each t</a:t>
            </a:r>
          </a:p>
          <a:p>
            <a:r>
              <a:rPr lang="en-US" sz="1200" dirty="0" smtClean="0"/>
              <a:t> </a:t>
            </a:r>
          </a:p>
          <a:p>
            <a:r>
              <a:rPr lang="en-US" sz="1200" dirty="0" smtClean="0"/>
              <a:t>plot (</a:t>
            </a:r>
            <a:r>
              <a:rPr lang="en-US" sz="1200" dirty="0" err="1" smtClean="0"/>
              <a:t>t,x</a:t>
            </a:r>
            <a:r>
              <a:rPr lang="en-US" sz="1200" dirty="0" smtClean="0"/>
              <a:t>)               	% plot the sine wave function</a:t>
            </a:r>
          </a:p>
          <a:p>
            <a:r>
              <a:rPr lang="en-US" sz="1200" dirty="0" smtClean="0"/>
              <a:t>title('Practice01 Plot')</a:t>
            </a:r>
          </a:p>
          <a:p>
            <a:r>
              <a:rPr lang="en-US" sz="1200" dirty="0" err="1" smtClean="0"/>
              <a:t>xlabel</a:t>
            </a:r>
            <a:r>
              <a:rPr lang="en-US" sz="1200" dirty="0" smtClean="0"/>
              <a:t>('t')</a:t>
            </a:r>
          </a:p>
          <a:p>
            <a:r>
              <a:rPr lang="en-US" sz="1200" dirty="0" err="1" smtClean="0"/>
              <a:t>ylabel</a:t>
            </a:r>
            <a:r>
              <a:rPr lang="en-US" sz="1200" dirty="0" smtClean="0"/>
              <a:t>('x')</a:t>
            </a:r>
          </a:p>
          <a:p>
            <a:r>
              <a:rPr lang="en-US" sz="1200" dirty="0" smtClean="0"/>
              <a:t>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1) Starting a Session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 smtClean="0"/>
              <a:t>Start a Matlab Session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Start – Programs – Matlab – R2008a – Matlab 2008a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557526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9) Script Files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sz="1600" dirty="0" smtClean="0"/>
              <a:t>Script File Example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Ex)	- Let’s create a script file called “Practice01.m”.  First, create a directory that will contain this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script file (M:\Matlab_Course\Lab01).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- In Matlab, change your </a:t>
            </a:r>
            <a:r>
              <a:rPr lang="en-US" b="0" dirty="0" err="1" smtClean="0">
                <a:solidFill>
                  <a:srgbClr val="000000"/>
                </a:solidFill>
                <a:cs typeface="Times New Roman" pitchFamily="18" charset="0"/>
              </a:rPr>
              <a:t>pwd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into this directory.  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cd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M:\Matlab_Course\Lab01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- Now launch the editor in Matlab using the pull-down menus: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	File → New → M-File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- Type in the example code to plot a sine wave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- Save the file with a name Practice01.m in your working directory (File – Save)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- In Matlab you should be able to perform a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dir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and see this new file.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9) Script Files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sz="1600" dirty="0" smtClean="0"/>
              <a:t>Script File Example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5722975" cy="472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9) Script Files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sz="1600" dirty="0" smtClean="0"/>
              <a:t>Script File Example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Now execute the script file by typing “Practice01” at the prompt: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514917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10) Help System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buNone/>
            </a:pPr>
            <a:r>
              <a:rPr lang="en-US" sz="1600" dirty="0" smtClean="0"/>
              <a:t>Matlab Help System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You can get help for Matlab in a variety of ways.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 	1) Help Browser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	- Launch using the pull-down menus (Help – Product Help)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 	2) Help Functions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	- you can type the commands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help,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lookfor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or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doc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at the command line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	to get help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	ex)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&gt;&gt; help plot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this will display information on the plot command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	    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lookfor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plot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this will display all help documents that contain 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			the word “plot”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		    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&gt;&gt; doc plot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this will bring up the Help Browser and search for information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			regarding plot.</a:t>
            </a:r>
            <a:b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 		      </a:t>
            </a:r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Lab 1 Exercise Problems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605204" cy="5842000"/>
          </a:xfrm>
          <a:noFill/>
          <a:ln/>
        </p:spPr>
        <p:txBody>
          <a:bodyPr wrap="square"/>
          <a:lstStyle/>
          <a:p>
            <a:pPr>
              <a:buFontTx/>
              <a:buChar char="-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For each of these exercises, you will create a script file.  Your script file will perform the calculations and then display the answers to the workspace.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Create a directory on your Z drive called “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Z:\Matlab_Course\Lab01”</a:t>
            </a:r>
          </a:p>
          <a:p>
            <a:pPr>
              <a:buFontTx/>
              <a:buChar char="-"/>
            </a:pPr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Change your </a:t>
            </a:r>
            <a:r>
              <a:rPr lang="en-US" b="0" dirty="0" err="1" smtClean="0">
                <a:solidFill>
                  <a:srgbClr val="000000"/>
                </a:solidFill>
                <a:cs typeface="Times New Roman" pitchFamily="18" charset="0"/>
              </a:rPr>
              <a:t>pwd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to “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Z:\Matlab_Course\Lab01” (&gt;&gt;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cd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Z:\Matlab_Course\Lab01)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Perform the following exercises: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1000" dirty="0" smtClean="0">
                <a:solidFill>
                  <a:schemeClr val="accent2"/>
                </a:solidFill>
                <a:cs typeface="Times New Roman" pitchFamily="18" charset="0"/>
              </a:rPr>
              <a:t>1.2</a:t>
            </a: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	- Create a script file called Lab01_1d2.m (the “d” stands for dot)</a:t>
            </a:r>
            <a:b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 		- Write the code for each of the parts in this problem (a-d)</a:t>
            </a:r>
            <a:b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 		- Remember that if you put a “;” after a line in your script, it will NOT be echoed to the screen.  </a:t>
            </a:r>
            <a:b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 		- Print a comment to the screen for each solution using the command </a:t>
            </a:r>
            <a:r>
              <a:rPr lang="en-US" sz="1000" dirty="0" smtClean="0">
                <a:solidFill>
                  <a:srgbClr val="000000"/>
                </a:solidFill>
                <a:cs typeface="Times New Roman" pitchFamily="18" charset="0"/>
              </a:rPr>
              <a:t>disp</a:t>
            </a: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.  i.e., </a:t>
            </a:r>
            <a:b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 				</a:t>
            </a:r>
            <a:r>
              <a:rPr lang="en-US" sz="1000" dirty="0" err="1" smtClean="0">
                <a:solidFill>
                  <a:srgbClr val="000000"/>
                </a:solidFill>
                <a:cs typeface="Times New Roman" pitchFamily="18" charset="0"/>
              </a:rPr>
              <a:t>disp</a:t>
            </a:r>
            <a:r>
              <a:rPr lang="en-US" sz="1000" dirty="0" smtClean="0">
                <a:solidFill>
                  <a:srgbClr val="000000"/>
                </a:solidFill>
                <a:cs typeface="Times New Roman" pitchFamily="18" charset="0"/>
              </a:rPr>
              <a:t>(‘The solution to 1.2(a) is:’)</a:t>
            </a: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 				</a:t>
            </a:r>
            <a:r>
              <a:rPr lang="en-US" sz="1000" dirty="0" err="1" smtClean="0">
                <a:solidFill>
                  <a:srgbClr val="000000"/>
                </a:solidFill>
                <a:cs typeface="Times New Roman" pitchFamily="18" charset="0"/>
              </a:rPr>
              <a:t>disp</a:t>
            </a:r>
            <a:r>
              <a:rPr lang="en-US" sz="100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1000" i="1" dirty="0" err="1" smtClean="0">
                <a:solidFill>
                  <a:srgbClr val="000000"/>
                </a:solidFill>
                <a:cs typeface="Times New Roman" pitchFamily="18" charset="0"/>
              </a:rPr>
              <a:t>var</a:t>
            </a:r>
            <a:r>
              <a:rPr lang="en-US" sz="100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1000" dirty="0" smtClean="0">
                <a:solidFill>
                  <a:schemeClr val="accent2"/>
                </a:solidFill>
                <a:cs typeface="Times New Roman" pitchFamily="18" charset="0"/>
              </a:rPr>
              <a:t>1.5</a:t>
            </a: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	- Create a script file called Lab01_Prob1d5.m and print each solution to the screen</a:t>
            </a:r>
            <a:b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 			</a:t>
            </a:r>
          </a:p>
          <a:p>
            <a:pPr>
              <a:buNone/>
            </a:pP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sz="1000" dirty="0" smtClean="0">
                <a:solidFill>
                  <a:schemeClr val="accent2"/>
                </a:solidFill>
                <a:cs typeface="Times New Roman" pitchFamily="18" charset="0"/>
              </a:rPr>
              <a:t>1.12</a:t>
            </a: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	- Create a script file called Lab01_Prob1d12.m and print each solution to the screen</a:t>
            </a:r>
            <a:b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1000" dirty="0" smtClean="0">
                <a:solidFill>
                  <a:schemeClr val="accent2"/>
                </a:solidFill>
                <a:cs typeface="Times New Roman" pitchFamily="18" charset="0"/>
              </a:rPr>
              <a:t>1.13</a:t>
            </a: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	- Create a script file called Lab01_Prob1d13.m and print each solution to the screen</a:t>
            </a:r>
            <a:b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1000" dirty="0" smtClean="0">
                <a:solidFill>
                  <a:schemeClr val="accent2"/>
                </a:solidFill>
                <a:cs typeface="Times New Roman" pitchFamily="18" charset="0"/>
              </a:rPr>
              <a:t>1.21</a:t>
            </a:r>
            <a:r>
              <a:rPr lang="en-US" sz="1000" b="0" dirty="0" smtClean="0">
                <a:solidFill>
                  <a:srgbClr val="000000"/>
                </a:solidFill>
                <a:cs typeface="Times New Roman" pitchFamily="18" charset="0"/>
              </a:rPr>
              <a:t>	- Create a script file called Lab01_Prob1d21.m that </a:t>
            </a:r>
            <a:r>
              <a:rPr lang="en-US" sz="1000" b="0" smtClean="0">
                <a:solidFill>
                  <a:srgbClr val="000000"/>
                </a:solidFill>
                <a:cs typeface="Times New Roman" pitchFamily="18" charset="0"/>
              </a:rPr>
              <a:t>creates the</a:t>
            </a:r>
            <a:endParaRPr lang="en-US" sz="1000" b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1) Starting a Session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 smtClean="0"/>
              <a:t>Overview of windows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557526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1151620" y="2204864"/>
            <a:ext cx="1116124" cy="46805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59532" y="1916832"/>
            <a:ext cx="2196244" cy="180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Current Directory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2843808" y="2132856"/>
            <a:ext cx="1008112" cy="3600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455876" y="1304764"/>
            <a:ext cx="3672408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Workspace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 - a list of your current variables</a:t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 - need to click to bring to front</a:t>
            </a:r>
            <a:r>
              <a:rPr lang="en-US" sz="1200" b="1" dirty="0" smtClean="0">
                <a:solidFill>
                  <a:srgbClr val="FF0000"/>
                </a:solidFill>
              </a:rPr>
              <a:t/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>
            <a:off x="5364088" y="2096852"/>
            <a:ext cx="1008112" cy="3600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976156" y="1268760"/>
            <a:ext cx="2988332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Command Window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 - where you enter expressions, commands</a:t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    and execute script files</a:t>
            </a:r>
            <a:r>
              <a:rPr lang="en-US" sz="1200" b="1" dirty="0" smtClean="0">
                <a:solidFill>
                  <a:srgbClr val="FF0000"/>
                </a:solidFill>
              </a:rPr>
              <a:t/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619672" y="4581128"/>
            <a:ext cx="900100" cy="32403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79512" y="4905164"/>
            <a:ext cx="2988332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Command History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 - a list of all of the</a:t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   commands you</a:t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   have entered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557526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Entering Commands &amp; Expressions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 smtClean="0"/>
              <a:t>Enter </a:t>
            </a:r>
            <a:r>
              <a:rPr lang="en-US" sz="1600" b="0" dirty="0" smtClean="0"/>
              <a:t>&gt;&gt; 8/10</a:t>
            </a:r>
            <a:r>
              <a:rPr lang="en-US" sz="1600" dirty="0" smtClean="0"/>
              <a:t> and let’s see what happens…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007604" y="2276872"/>
            <a:ext cx="864096" cy="7920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59532" y="1628800"/>
            <a:ext cx="2196244" cy="612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The Workspace now shows the variable “</a:t>
            </a:r>
            <a:r>
              <a:rPr lang="en-US" sz="1200" b="1" dirty="0" err="1" smtClean="0">
                <a:solidFill>
                  <a:srgbClr val="FF0000"/>
                </a:solidFill>
              </a:rPr>
              <a:t>ans</a:t>
            </a:r>
            <a:r>
              <a:rPr lang="en-US" sz="1200" b="1" dirty="0" smtClean="0">
                <a:solidFill>
                  <a:srgbClr val="FF0000"/>
                </a:solidFill>
              </a:rPr>
              <a:t>” and its current value (0.8)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4391980" y="2312876"/>
            <a:ext cx="1296144" cy="86409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391980" y="1484784"/>
            <a:ext cx="4391980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- Matlab evaluates the expression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- Matlab echoes back the name of a default variable (</a:t>
            </a:r>
            <a:r>
              <a:rPr lang="en-US" sz="1200" b="1" dirty="0" err="1" smtClean="0">
                <a:solidFill>
                  <a:srgbClr val="FF0000"/>
                </a:solidFill>
              </a:rPr>
              <a:t>ans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- Matlab echoes back the answer (0.8)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935596" y="4581128"/>
            <a:ext cx="900100" cy="32403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79512" y="4905164"/>
            <a:ext cx="1440160" cy="11161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The Command History window shows the command you just entered (8/10)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Entering Commands &amp; Expressions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 smtClean="0"/>
              <a:t>Interactive Session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“interactive” means that you are manually typing in commands and getting answers back.  This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 this good for simple calculations and evaluations.  As things get more complex, Matlab will allow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 you to put your commands in a file and then 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execute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the file.  This is called a 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script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file (*.m) and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 is typically how things are done.  Interactive mode is good to test things as you develop your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 script file.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there are a variety of commands and expression that can be entered in Matlab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b="0" u="sng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Mathematical Operations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- actual computations (+, -, *, …)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b="0" u="sng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Systems Commands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	- configuring the Matlab session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			- changing directories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			- seeing values of variables,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			- changing the way numbers are displayed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			- clearing the command history, variable values, etc…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b="0" u="sng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Execution of Functions or Scripts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	- telling Matlab to run a pre-existing function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			- telling Matlab to run one of your scripts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	</a:t>
            </a: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Entering Commands &amp; Expressions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 smtClean="0"/>
              <a:t>Interactive Session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If you put a “;” after your expression, Matlab will NOT echo back the answer.  Matlab does however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perform the evaluation. </a:t>
            </a:r>
          </a:p>
          <a:p>
            <a:pPr>
              <a:buNone/>
            </a:pP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935596" y="4581128"/>
            <a:ext cx="900100" cy="32403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79512" y="4905164"/>
            <a:ext cx="1440160" cy="11161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The Command History window shows the new command (5/10)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557526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1007604" y="3140968"/>
            <a:ext cx="828092" cy="25202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07504" y="3429000"/>
            <a:ext cx="1548172" cy="612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The Workspace shows that the variable “</a:t>
            </a:r>
            <a:r>
              <a:rPr lang="en-US" sz="1200" b="1" dirty="0" err="1" smtClean="0">
                <a:solidFill>
                  <a:srgbClr val="FF0000"/>
                </a:solidFill>
              </a:rPr>
              <a:t>ans</a:t>
            </a:r>
            <a:r>
              <a:rPr lang="en-US" sz="1200" b="1" dirty="0" smtClean="0">
                <a:solidFill>
                  <a:srgbClr val="FF0000"/>
                </a:solidFill>
              </a:rPr>
              <a:t>” has been updated to 0.5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4391980" y="2312876"/>
            <a:ext cx="1296144" cy="86409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391980" y="1916832"/>
            <a:ext cx="4391980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- Matlab evaluates the expression but does NOT echo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3) Working with Variables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 smtClean="0"/>
              <a:t>Variables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every evaluation in Matlab is stored in a </a:t>
            </a:r>
            <a:r>
              <a:rPr lang="en-US" b="0" i="1" dirty="0" smtClean="0">
                <a:solidFill>
                  <a:srgbClr val="000000"/>
                </a:solidFill>
                <a:cs typeface="Times New Roman" pitchFamily="18" charset="0"/>
              </a:rPr>
              <a:t>variable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a variable is a symbol which holds a value and makes managing computations easier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i.e., 	x = 8 		(we use “x” to hold the current value)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	x = y+2</a:t>
            </a:r>
          </a:p>
          <a:p>
            <a:pPr>
              <a:buNone/>
            </a:pP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- if not specified, Matlab will store the current evaluation in a default variable called “</a:t>
            </a:r>
            <a:r>
              <a:rPr lang="en-US" sz="1400" dirty="0" err="1" smtClean="0">
                <a:solidFill>
                  <a:srgbClr val="000000"/>
                </a:solidFill>
                <a:cs typeface="Times New Roman" pitchFamily="18" charset="0"/>
              </a:rPr>
              <a:t>ans</a:t>
            </a: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”</a:t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- if not specified, each subsequent evaluation will be stored to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ans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and the previous value will be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overridden.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you can create your own variables by putting a unique symbol and an assignment operation to the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left of the expression.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	i.e.,:	x = 8/10		(now x will be created and assigned 0.8)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to see the value of a variable, you can simply type is name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&gt;&gt; x  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- to see if a variable exists, you can type:	&gt;&gt; exists(‘name’).  </a:t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  Matlab will return ‘1’ if the variable exists (true) and ‘0’ if it does not exist (false)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557526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3) Working with Variables</a:t>
            </a:r>
            <a:endParaRPr lang="en-US" b="1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 smtClean="0"/>
              <a:t>See the current value of “</a:t>
            </a:r>
            <a:r>
              <a:rPr lang="en-US" sz="1600" dirty="0" err="1" smtClean="0"/>
              <a:t>ans</a:t>
            </a:r>
            <a:r>
              <a:rPr lang="en-US" sz="1600" dirty="0" smtClean="0"/>
              <a:t>” by typing its name at the prompt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r>
              <a:rPr lang="en-US" b="0" dirty="0" err="1" smtClean="0">
                <a:solidFill>
                  <a:srgbClr val="000000"/>
                </a:solidFill>
                <a:cs typeface="Times New Roman" pitchFamily="18" charset="0"/>
              </a:rPr>
              <a:t>ans</a:t>
            </a:r>
            <a:endParaRPr lang="en-US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935596" y="4581128"/>
            <a:ext cx="900100" cy="32403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79512" y="4905164"/>
            <a:ext cx="1440160" cy="11161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The Command History window is updated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3869922" y="2474894"/>
            <a:ext cx="1980220" cy="122413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391980" y="1916832"/>
            <a:ext cx="4391980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- Matlab echoes the value currently in “</a:t>
            </a:r>
            <a:r>
              <a:rPr lang="en-US" sz="1200" b="1" dirty="0" err="1" smtClean="0">
                <a:solidFill>
                  <a:srgbClr val="FF0000"/>
                </a:solidFill>
              </a:rPr>
              <a:t>ans</a:t>
            </a:r>
            <a:r>
              <a:rPr lang="en-US" sz="1200" b="1" dirty="0" smtClean="0">
                <a:solidFill>
                  <a:srgbClr val="FF0000"/>
                </a:solidFill>
              </a:rPr>
              <a:t>”</a:t>
            </a:r>
            <a:br>
              <a:rPr lang="en-US" sz="1200" b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U_Lecture_EE261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MSU_Lecture_EE261</Template>
  <TotalTime>13902</TotalTime>
  <Words>787</Words>
  <Application>Microsoft Office PowerPoint</Application>
  <PresentationFormat>On-screen Show (4:3)</PresentationFormat>
  <Paragraphs>197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MSU_Lecture_EE261</vt:lpstr>
      <vt:lpstr>Introduction to Matlab</vt:lpstr>
      <vt:lpstr>Course Overview</vt:lpstr>
      <vt:lpstr>1) Starting a Session</vt:lpstr>
      <vt:lpstr>1) Starting a Session</vt:lpstr>
      <vt:lpstr>2) Entering Commands &amp; Expressions</vt:lpstr>
      <vt:lpstr>2) Entering Commands &amp; Expressions</vt:lpstr>
      <vt:lpstr>2) Entering Commands &amp; Expressions</vt:lpstr>
      <vt:lpstr>3) Working with Variables</vt:lpstr>
      <vt:lpstr>3) Working with Variables</vt:lpstr>
      <vt:lpstr>3) Working with Variables</vt:lpstr>
      <vt:lpstr>3) Working with Variables</vt:lpstr>
      <vt:lpstr>4) Arithmetic Operations</vt:lpstr>
      <vt:lpstr>4) Arithmetic Operations</vt:lpstr>
      <vt:lpstr>4) Arithmetic Operations</vt:lpstr>
      <vt:lpstr>4) Arithmetic Operations</vt:lpstr>
      <vt:lpstr>5) Special Variables and Constants</vt:lpstr>
      <vt:lpstr>6) Controlling the Session</vt:lpstr>
      <vt:lpstr>6) Controlling the Session</vt:lpstr>
      <vt:lpstr>6) Controlling the Session</vt:lpstr>
      <vt:lpstr>6) Controlling the Session</vt:lpstr>
      <vt:lpstr>6) Controlling the Session</vt:lpstr>
      <vt:lpstr>7) Arrays</vt:lpstr>
      <vt:lpstr>7) Arrays</vt:lpstr>
      <vt:lpstr>7) Arrays</vt:lpstr>
      <vt:lpstr>8) Basic Plotting</vt:lpstr>
      <vt:lpstr>8) Basic Plotting</vt:lpstr>
      <vt:lpstr>8) Basic Plotting</vt:lpstr>
      <vt:lpstr>9) Script Files</vt:lpstr>
      <vt:lpstr>9) Script Files</vt:lpstr>
      <vt:lpstr>9) Script Files</vt:lpstr>
      <vt:lpstr>9) Script Files</vt:lpstr>
      <vt:lpstr>9) Script Files</vt:lpstr>
      <vt:lpstr>10) Help System</vt:lpstr>
      <vt:lpstr>Lab 1 Exercise Problems</vt:lpstr>
    </vt:vector>
  </TitlesOfParts>
  <Company>Montana State University - ECE 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EE261 Lecture Notes (electronic)</dc:title>
  <dc:creator>Prof. Brock J. LaMeres</dc:creator>
  <cp:lastModifiedBy>lameres</cp:lastModifiedBy>
  <cp:revision>645</cp:revision>
  <dcterms:created xsi:type="dcterms:W3CDTF">2003-07-30T21:17:08Z</dcterms:created>
  <dcterms:modified xsi:type="dcterms:W3CDTF">2010-06-16T17:33:59Z</dcterms:modified>
</cp:coreProperties>
</file>