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9"/>
  </p:notesMasterIdLst>
  <p:handoutMasterIdLst>
    <p:handoutMasterId r:id="rId30"/>
  </p:handoutMasterIdLst>
  <p:sldIdLst>
    <p:sldId id="258" r:id="rId2"/>
    <p:sldId id="265" r:id="rId3"/>
    <p:sldId id="293" r:id="rId4"/>
    <p:sldId id="297" r:id="rId5"/>
    <p:sldId id="294" r:id="rId6"/>
    <p:sldId id="295" r:id="rId7"/>
    <p:sldId id="296" r:id="rId8"/>
    <p:sldId id="298" r:id="rId9"/>
    <p:sldId id="299" r:id="rId10"/>
    <p:sldId id="303" r:id="rId11"/>
    <p:sldId id="300" r:id="rId12"/>
    <p:sldId id="301" r:id="rId13"/>
    <p:sldId id="302" r:id="rId14"/>
    <p:sldId id="305" r:id="rId15"/>
    <p:sldId id="304" r:id="rId16"/>
    <p:sldId id="307" r:id="rId17"/>
    <p:sldId id="306" r:id="rId18"/>
    <p:sldId id="308" r:id="rId19"/>
    <p:sldId id="309" r:id="rId20"/>
    <p:sldId id="315" r:id="rId21"/>
    <p:sldId id="316" r:id="rId22"/>
    <p:sldId id="314" r:id="rId23"/>
    <p:sldId id="317" r:id="rId24"/>
    <p:sldId id="318" r:id="rId25"/>
    <p:sldId id="320" r:id="rId26"/>
    <p:sldId id="321" r:id="rId27"/>
    <p:sldId id="292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FFCC"/>
    <a:srgbClr val="0066FF"/>
    <a:srgbClr val="3366FF"/>
    <a:srgbClr val="FFCC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 autoAdjust="0"/>
  </p:normalViewPr>
  <p:slideViewPr>
    <p:cSldViewPr>
      <p:cViewPr>
        <p:scale>
          <a:sx n="75" d="100"/>
          <a:sy n="75" d="100"/>
        </p:scale>
        <p:origin x="-900" y="-61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5.wmf"/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0.wmf"/><Relationship Id="rId1" Type="http://schemas.openxmlformats.org/officeDocument/2006/relationships/image" Target="../media/image33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F7978D-DF7D-4583-A6FD-AFFB5256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4F973320-4197-42C2-A4C3-20DE78CF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11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18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19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20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21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8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9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10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0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2417763" y="6417333"/>
            <a:ext cx="427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 smtClean="0"/>
              <a:t>Introduction to Matlab</a:t>
            </a:r>
            <a:endParaRPr lang="en-US" sz="1200" b="1" dirty="0"/>
          </a:p>
          <a:p>
            <a:pPr algn="ctr" eaLnBrk="0" hangingPunct="0">
              <a:defRPr/>
            </a:pPr>
            <a:endParaRPr lang="en-US" sz="12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967731" y="6289675"/>
            <a:ext cx="9380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/>
              <a:t>Module </a:t>
            </a:r>
            <a:r>
              <a:rPr lang="en-US" sz="1200" b="1" dirty="0" smtClean="0"/>
              <a:t>#2</a:t>
            </a:r>
            <a:endParaRPr lang="en-US" sz="1200" b="1" dirty="0"/>
          </a:p>
          <a:p>
            <a:pPr algn="ctr" eaLnBrk="0" hangingPunct="0">
              <a:defRPr/>
            </a:pPr>
            <a:r>
              <a:rPr lang="en-US" sz="1200" b="1" dirty="0"/>
              <a:t>Page </a:t>
            </a:r>
            <a:fld id="{36CC47DB-A78E-42B2-934C-2A949BD65FCC}" type="slidenum">
              <a:rPr lang="en-US" sz="1200" b="1"/>
              <a:pPr algn="ctr" eaLnBrk="0" hangingPunct="0">
                <a:defRPr/>
              </a:pPr>
              <a:t>‹#›</a:t>
            </a:fld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500063"/>
          </a:xfrm>
        </p:spPr>
        <p:txBody>
          <a:bodyPr/>
          <a:lstStyle/>
          <a:p>
            <a:pPr eaLnBrk="1" hangingPunct="1"/>
            <a:r>
              <a:rPr lang="en-US" b="1" dirty="0" smtClean="0"/>
              <a:t>Introduction to Matlab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16000"/>
            <a:ext cx="7772400" cy="5114962"/>
          </a:xfrm>
        </p:spPr>
        <p:txBody>
          <a:bodyPr/>
          <a:lstStyle/>
          <a:p>
            <a:pPr marL="381000" indent="-381000" algn="ctr" eaLnBrk="1" hangingPunct="1">
              <a:buFontTx/>
              <a:buNone/>
            </a:pPr>
            <a:r>
              <a:rPr lang="en-US" sz="2200" dirty="0" smtClean="0"/>
              <a:t>Module #2 – Arrays</a:t>
            </a:r>
          </a:p>
          <a:p>
            <a:pPr marL="381000" indent="-381000" eaLnBrk="1" hangingPunct="1"/>
            <a:r>
              <a:rPr lang="en-US" sz="1600" dirty="0" smtClean="0"/>
              <a:t>Topics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Numeric arrays (creation, addressing, sizes)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Element-by-Element Operations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Matrix Operations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Polynomial Operations</a:t>
            </a:r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Textbook Reading Assignments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2.1-2.5</a:t>
            </a:r>
            <a:br>
              <a:rPr lang="en-US" sz="1400" dirty="0" smtClean="0"/>
            </a:b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Practice Problems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Chapter 2, Problems:	1, 2, 3, 8, 9, 13</a:t>
            </a:r>
            <a:br>
              <a:rPr lang="en-US" sz="1400" dirty="0" smtClean="0"/>
            </a:br>
            <a:r>
              <a:rPr lang="en-US" sz="1400" dirty="0" smtClean="0"/>
              <a:t> 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</a:t>
            </a:r>
            <a:r>
              <a:rPr lang="en-US" sz="2400" b="1" dirty="0" smtClean="0"/>
              <a:t> </a:t>
            </a:r>
            <a:r>
              <a:rPr lang="en-US" sz="1400" b="1" dirty="0" smtClean="0"/>
              <a:t>(element-by-element)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 variety of built-in functions exist to help analyze a Matrix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size(M)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% returns the matrix size in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row, column (m x n)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format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size(X)		→	[1  4]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size(Y)		→	[4  1]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size(Z)		→	[3  2]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578600" y="1592263"/>
          <a:ext cx="1303338" cy="1106487"/>
        </p:xfrm>
        <a:graphic>
          <a:graphicData uri="http://schemas.openxmlformats.org/presentationml/2006/ole">
            <p:oleObj spid="_x0000_s21506" name="Equation" r:id="rId4" imgW="838080" imgH="7110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83568" y="1916832"/>
          <a:ext cx="1917700" cy="336550"/>
        </p:xfrm>
        <a:graphic>
          <a:graphicData uri="http://schemas.openxmlformats.org/presentationml/2006/ole">
            <p:oleObj spid="_x0000_s21507" name="Equation" r:id="rId5" imgW="1231560" imgH="21564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707904" y="1520788"/>
          <a:ext cx="949325" cy="1425575"/>
        </p:xfrm>
        <a:graphic>
          <a:graphicData uri="http://schemas.openxmlformats.org/presentationml/2006/ole">
            <p:oleObj spid="_x0000_s21508" name="Equation" r:id="rId6" imgW="60948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sz="1400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max(M)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% if a vector, returns the algebraically largest value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% if a matrix, returns the row vector containing the largest value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max(X)		→	9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max(Y)		→	8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max(Z)		→	[2  5]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min(M)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% if a vector, returns the algebraically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smallest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value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% if a matrix, returns the row vector containing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smallest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value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min(X)		→	-5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min(Y)		→	-6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min(Z)		→	[-7  1]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686116" y="1052166"/>
          <a:ext cx="1303338" cy="1106487"/>
        </p:xfrm>
        <a:graphic>
          <a:graphicData uri="http://schemas.openxmlformats.org/presentationml/2006/ole">
            <p:oleObj spid="_x0000_s18436" name="Equation" r:id="rId4" imgW="838080" imgH="71100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791729" y="1376016"/>
          <a:ext cx="1917700" cy="336550"/>
        </p:xfrm>
        <a:graphic>
          <a:graphicData uri="http://schemas.openxmlformats.org/presentationml/2006/ole">
            <p:oleObj spid="_x0000_s18437" name="Equation" r:id="rId5" imgW="1231560" imgH="21564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815916" y="980728"/>
          <a:ext cx="949325" cy="1425575"/>
        </p:xfrm>
        <a:graphic>
          <a:graphicData uri="http://schemas.openxmlformats.org/presentationml/2006/ole">
            <p:oleObj spid="_x0000_s18438" name="Equation" r:id="rId6" imgW="60948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</a:t>
            </a:r>
            <a:r>
              <a:rPr lang="en-US" sz="2400" b="1" dirty="0" smtClean="0"/>
              <a:t> </a:t>
            </a:r>
            <a:r>
              <a:rPr lang="en-US" sz="1400" b="1" dirty="0" smtClean="0"/>
              <a:t>(element-by-element)</a:t>
            </a:r>
            <a:endParaRPr lang="en-US" sz="1400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- sort(M)    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% if a row vector, returns a row vector of the same size elements in ascending order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       % if a column vector, returns a column vector of the same size elements in ascending order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       % if a matrix, returns a matrix of the same size with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columns sorted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in ascending order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sort(X)		→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sort(Y)		→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sort(Z)		→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686116" y="1052166"/>
          <a:ext cx="1303338" cy="1106487"/>
        </p:xfrm>
        <a:graphic>
          <a:graphicData uri="http://schemas.openxmlformats.org/presentationml/2006/ole">
            <p:oleObj spid="_x0000_s19458" name="Equation" r:id="rId4" imgW="838080" imgH="71100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791729" y="1376016"/>
          <a:ext cx="1917700" cy="336550"/>
        </p:xfrm>
        <a:graphic>
          <a:graphicData uri="http://schemas.openxmlformats.org/presentationml/2006/ole">
            <p:oleObj spid="_x0000_s19459" name="Equation" r:id="rId5" imgW="1231560" imgH="21564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815916" y="980728"/>
          <a:ext cx="949325" cy="1425575"/>
        </p:xfrm>
        <a:graphic>
          <a:graphicData uri="http://schemas.openxmlformats.org/presentationml/2006/ole">
            <p:oleObj spid="_x0000_s19460" name="Equation" r:id="rId6" imgW="609480" imgH="91440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716017" y="3356992"/>
          <a:ext cx="1296144" cy="294200"/>
        </p:xfrm>
        <a:graphic>
          <a:graphicData uri="http://schemas.openxmlformats.org/presentationml/2006/ole">
            <p:oleObj spid="_x0000_s19461" name="Equation" r:id="rId7" imgW="952200" imgH="21564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112060" y="3825044"/>
          <a:ext cx="463161" cy="1152128"/>
        </p:xfrm>
        <a:graphic>
          <a:graphicData uri="http://schemas.openxmlformats.org/presentationml/2006/ole">
            <p:oleObj spid="_x0000_s19462" name="Equation" r:id="rId8" imgW="368280" imgH="9144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5014999" y="5193196"/>
          <a:ext cx="709129" cy="864096"/>
        </p:xfrm>
        <a:graphic>
          <a:graphicData uri="http://schemas.openxmlformats.org/presentationml/2006/ole">
            <p:oleObj spid="_x0000_s19463" name="Equation" r:id="rId9" imgW="58392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- sum(M)  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% if a vector, returns a scalar with the sum of all elements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       % if a matrix, returns a row vector with the sum of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each columns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sum(X)		→	6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sum(Y)		→	5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sum(Z)		→	[-8  10]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686116" y="1052166"/>
          <a:ext cx="1303338" cy="1106487"/>
        </p:xfrm>
        <a:graphic>
          <a:graphicData uri="http://schemas.openxmlformats.org/presentationml/2006/ole">
            <p:oleObj spid="_x0000_s20482" name="Equation" r:id="rId4" imgW="838080" imgH="71100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791729" y="1376016"/>
          <a:ext cx="1917700" cy="336550"/>
        </p:xfrm>
        <a:graphic>
          <a:graphicData uri="http://schemas.openxmlformats.org/presentationml/2006/ole">
            <p:oleObj spid="_x0000_s20483" name="Equation" r:id="rId5" imgW="1231560" imgH="21564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815916" y="980728"/>
          <a:ext cx="949325" cy="1425575"/>
        </p:xfrm>
        <a:graphic>
          <a:graphicData uri="http://schemas.openxmlformats.org/presentationml/2006/ole">
            <p:oleObj spid="_x0000_s20484" name="Equation" r:id="rId6" imgW="609480" imgH="914400" progId="Equation.3">
              <p:embed/>
            </p:oleObj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sz="1400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Matrices can also be “</a:t>
            </a:r>
            <a:r>
              <a:rPr lang="en-US" sz="1600" u="sng" dirty="0" smtClean="0"/>
              <a:t>Transposed</a:t>
            </a:r>
            <a:r>
              <a:rPr lang="en-US" sz="1600" dirty="0" smtClean="0"/>
              <a:t>” to interchange rows and columns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The transpose command in Matlab is the tick (‘)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 	&gt;&gt; X’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Y’		</a:t>
            </a: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 	&gt;&gt; Z’		</a:t>
            </a:r>
          </a:p>
          <a:p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The transpose command is often used to make the sort/sum commands work more efficiently </a:t>
            </a: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578600" y="1592263"/>
          <a:ext cx="1303338" cy="1106487"/>
        </p:xfrm>
        <a:graphic>
          <a:graphicData uri="http://schemas.openxmlformats.org/presentationml/2006/ole">
            <p:oleObj spid="_x0000_s25602" name="Equation" r:id="rId4" imgW="838080" imgH="7110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863588" y="1664804"/>
          <a:ext cx="1917700" cy="336550"/>
        </p:xfrm>
        <a:graphic>
          <a:graphicData uri="http://schemas.openxmlformats.org/presentationml/2006/ole">
            <p:oleObj spid="_x0000_s25603" name="Equation" r:id="rId5" imgW="1231560" imgH="21564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707904" y="1520788"/>
          <a:ext cx="949325" cy="1425575"/>
        </p:xfrm>
        <a:graphic>
          <a:graphicData uri="http://schemas.openxmlformats.org/presentationml/2006/ole">
            <p:oleObj spid="_x0000_s25604" name="Equation" r:id="rId6" imgW="609480" imgH="91440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331640" y="2528900"/>
          <a:ext cx="1127125" cy="1425575"/>
        </p:xfrm>
        <a:graphic>
          <a:graphicData uri="http://schemas.openxmlformats.org/presentationml/2006/ole">
            <p:oleObj spid="_x0000_s25607" name="Equation" r:id="rId7" imgW="723600" imgH="91440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3230563" y="3275013"/>
          <a:ext cx="2154237" cy="355600"/>
        </p:xfrm>
        <a:graphic>
          <a:graphicData uri="http://schemas.openxmlformats.org/presentationml/2006/ole">
            <p:oleObj spid="_x0000_s25608" name="Equation" r:id="rId8" imgW="1384200" imgH="228600" progId="Equation.3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6353175" y="3265488"/>
          <a:ext cx="1916113" cy="711200"/>
        </p:xfrm>
        <a:graphic>
          <a:graphicData uri="http://schemas.openxmlformats.org/presentationml/2006/ole">
            <p:oleObj spid="_x0000_s25609" name="Equation" r:id="rId9" imgW="1231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sz="1400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Scalar-Array Operations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mathematical operations between a scalar and matrix are performed on each</a:t>
            </a:r>
            <a:br>
              <a:rPr lang="en-US" b="0" dirty="0" smtClean="0"/>
            </a:br>
            <a:r>
              <a:rPr lang="en-US" b="0" dirty="0" smtClean="0"/>
              <a:t>element within the matrix (element-by-element).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</a:t>
            </a:r>
            <a:r>
              <a:rPr lang="en-US" dirty="0" smtClean="0">
                <a:solidFill>
                  <a:srgbClr val="0033CC"/>
                </a:solidFill>
              </a:rPr>
              <a:t>addition (+), subtraction (-),</a:t>
            </a:r>
            <a:r>
              <a:rPr lang="en-US" b="0" dirty="0" smtClean="0">
                <a:solidFill>
                  <a:srgbClr val="0033CC"/>
                </a:solidFill>
              </a:rPr>
              <a:t> </a:t>
            </a:r>
            <a:r>
              <a:rPr lang="en-US" b="0" dirty="0" smtClean="0"/>
              <a:t>and </a:t>
            </a:r>
            <a:r>
              <a:rPr lang="en-US" dirty="0" smtClean="0">
                <a:solidFill>
                  <a:srgbClr val="0033CC"/>
                </a:solidFill>
              </a:rPr>
              <a:t>multiplication (*) </a:t>
            </a:r>
            <a:r>
              <a:rPr lang="en-US" b="0" dirty="0" smtClean="0"/>
              <a:t>are performed on each element</a:t>
            </a:r>
            <a:br>
              <a:rPr lang="en-US" b="0" dirty="0" smtClean="0"/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ex)	&gt;&gt; A+1 		→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1+A		→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A-1 		→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A*2 		→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2*A		→ 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311860" y="2528900"/>
          <a:ext cx="1658937" cy="711200"/>
        </p:xfrm>
        <a:graphic>
          <a:graphicData uri="http://schemas.openxmlformats.org/presentationml/2006/ole">
            <p:oleObj spid="_x0000_s24583" name="Equation" r:id="rId4" imgW="1066680" imgH="45720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779912" y="3645024"/>
          <a:ext cx="1052512" cy="611187"/>
        </p:xfrm>
        <a:graphic>
          <a:graphicData uri="http://schemas.openxmlformats.org/presentationml/2006/ole">
            <p:oleObj spid="_x0000_s24584" name="Equation" r:id="rId5" imgW="787320" imgH="45720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3803774" y="4582009"/>
          <a:ext cx="984250" cy="611187"/>
        </p:xfrm>
        <a:graphic>
          <a:graphicData uri="http://schemas.openxmlformats.org/presentationml/2006/ole">
            <p:oleObj spid="_x0000_s24585" name="Equation" r:id="rId6" imgW="736560" imgH="45720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3706813" y="5516563"/>
          <a:ext cx="1204912" cy="611187"/>
        </p:xfrm>
        <a:graphic>
          <a:graphicData uri="http://schemas.openxmlformats.org/presentationml/2006/ole">
            <p:oleObj spid="_x0000_s24586" name="Equation" r:id="rId7" imgW="9014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sz="1400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Scalar-Array Operations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</a:t>
            </a:r>
            <a:r>
              <a:rPr lang="en-US" dirty="0" smtClean="0">
                <a:solidFill>
                  <a:srgbClr val="0033CC"/>
                </a:solidFill>
              </a:rPr>
              <a:t>division</a:t>
            </a:r>
            <a:r>
              <a:rPr lang="en-US" b="0" dirty="0" smtClean="0">
                <a:solidFill>
                  <a:srgbClr val="0033CC"/>
                </a:solidFill>
              </a:rPr>
              <a:t> </a:t>
            </a:r>
            <a:r>
              <a:rPr lang="en-US" b="0" dirty="0" smtClean="0"/>
              <a:t>requires that the Array be the </a:t>
            </a:r>
            <a:r>
              <a:rPr lang="en-US" dirty="0" smtClean="0"/>
              <a:t>numerator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- both left and right scalar division works</a:t>
            </a:r>
            <a:br>
              <a:rPr lang="en-US" b="0" dirty="0" smtClean="0"/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ex)	&gt;&gt; A/2 		→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2\A		→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311860" y="2420888"/>
          <a:ext cx="1658937" cy="711200"/>
        </p:xfrm>
        <a:graphic>
          <a:graphicData uri="http://schemas.openxmlformats.org/presentationml/2006/ole">
            <p:oleObj spid="_x0000_s27650" name="Equation" r:id="rId4" imgW="1066680" imgH="45720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743908" y="3537012"/>
          <a:ext cx="1187103" cy="792088"/>
        </p:xfrm>
        <a:graphic>
          <a:graphicData uri="http://schemas.openxmlformats.org/presentationml/2006/ole">
            <p:oleObj spid="_x0000_s27651" name="Equation" r:id="rId5" imgW="685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sz="1400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Array Addition </a:t>
            </a:r>
            <a:r>
              <a:rPr lang="en-US" sz="1200" b="0" i="1" dirty="0" smtClean="0"/>
              <a:t>(or element-by-element addition)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when performing mathematical operations with two matrix inputs, care needs to be taken to </a:t>
            </a:r>
            <a:br>
              <a:rPr lang="en-US" b="0" dirty="0" smtClean="0"/>
            </a:br>
            <a:r>
              <a:rPr lang="en-US" b="0" dirty="0" smtClean="0"/>
              <a:t>follow the rules of matrix algebra. 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element-by-element operations are NOT always the same as traditional Matrix operations.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</a:t>
            </a:r>
            <a:r>
              <a:rPr lang="en-US" dirty="0" smtClean="0">
                <a:solidFill>
                  <a:srgbClr val="0033CC"/>
                </a:solidFill>
              </a:rPr>
              <a:t>addition</a:t>
            </a:r>
            <a:r>
              <a:rPr lang="en-US" b="0" dirty="0" smtClean="0"/>
              <a:t> of two matrices requires that the two inputs be of the same size.  The output is a matrix</a:t>
            </a:r>
            <a:br>
              <a:rPr lang="en-US" b="0" dirty="0" smtClean="0"/>
            </a:br>
            <a:r>
              <a:rPr lang="en-US" b="0" dirty="0" smtClean="0"/>
              <a:t>of the same size where each element is the sum of the two corresponding locations in the inputs.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ex)	&gt;&gt; C = A + B    →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159732" y="3356992"/>
          <a:ext cx="1658937" cy="711200"/>
        </p:xfrm>
        <a:graphic>
          <a:graphicData uri="http://schemas.openxmlformats.org/presentationml/2006/ole">
            <p:oleObj spid="_x0000_s26626" name="Equation" r:id="rId4" imgW="1066680" imgH="45720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4572000" y="3392996"/>
          <a:ext cx="1539875" cy="711200"/>
        </p:xfrm>
        <a:graphic>
          <a:graphicData uri="http://schemas.openxmlformats.org/presentationml/2006/ole">
            <p:oleObj spid="_x0000_s26630" name="Equation" r:id="rId5" imgW="990360" imgH="457200" progId="Equation.3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467544" y="4977172"/>
          <a:ext cx="8316416" cy="726706"/>
        </p:xfrm>
        <a:graphic>
          <a:graphicData uri="http://schemas.openxmlformats.org/presentationml/2006/ole">
            <p:oleObj spid="_x0000_s26633" name="Equation" r:id="rId6" imgW="55242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Array Subtraction </a:t>
            </a:r>
            <a:r>
              <a:rPr lang="en-US" sz="1200" b="0" i="1" dirty="0" smtClean="0"/>
              <a:t>(or element-by-element subtraction)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</a:t>
            </a:r>
            <a:r>
              <a:rPr lang="en-US" dirty="0" smtClean="0">
                <a:solidFill>
                  <a:srgbClr val="0033CC"/>
                </a:solidFill>
              </a:rPr>
              <a:t>subtraction</a:t>
            </a:r>
            <a:r>
              <a:rPr lang="en-US" b="0" dirty="0" smtClean="0"/>
              <a:t> of two matrices requires that the two inputs be of the same size.  The output is a matrix</a:t>
            </a:r>
            <a:br>
              <a:rPr lang="en-US" b="0" dirty="0" smtClean="0"/>
            </a:br>
            <a:r>
              <a:rPr lang="en-US" b="0" dirty="0" smtClean="0"/>
              <a:t>of the same size where each element is the difference of the two corresponding locations in the inputs.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ex)	&gt;&gt; C = A - B    →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555776" y="2213744"/>
          <a:ext cx="1658937" cy="711200"/>
        </p:xfrm>
        <a:graphic>
          <a:graphicData uri="http://schemas.openxmlformats.org/presentationml/2006/ole">
            <p:oleObj spid="_x0000_s28674" name="Equation" r:id="rId4" imgW="1066680" imgH="45720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4968044" y="2249748"/>
          <a:ext cx="1539875" cy="711200"/>
        </p:xfrm>
        <a:graphic>
          <a:graphicData uri="http://schemas.openxmlformats.org/presentationml/2006/ole">
            <p:oleObj spid="_x0000_s28675" name="Equation" r:id="rId5" imgW="990360" imgH="457200" progId="Equation.3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719138" y="4005263"/>
          <a:ext cx="7666037" cy="727075"/>
        </p:xfrm>
        <a:graphic>
          <a:graphicData uri="http://schemas.openxmlformats.org/presentationml/2006/ole">
            <p:oleObj spid="_x0000_s28676" name="Equation" r:id="rId6" imgW="50925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Array Multiplication</a:t>
            </a:r>
            <a:r>
              <a:rPr lang="en-US" sz="1600" b="0" dirty="0" smtClean="0"/>
              <a:t> </a:t>
            </a:r>
            <a:r>
              <a:rPr lang="en-US" sz="1200" b="0" i="1" dirty="0" smtClean="0"/>
              <a:t>(or element-by-element multiplication)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The rules of traditional Matrix multiplication are different than element-by-element multiplication.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If you wish to perform </a:t>
            </a:r>
            <a:r>
              <a:rPr lang="en-US" dirty="0" smtClean="0">
                <a:solidFill>
                  <a:srgbClr val="0033CC"/>
                </a:solidFill>
              </a:rPr>
              <a:t>element-by-element </a:t>
            </a:r>
            <a:r>
              <a:rPr lang="en-US" u="sng" dirty="0" smtClean="0">
                <a:solidFill>
                  <a:srgbClr val="0033CC"/>
                </a:solidFill>
              </a:rPr>
              <a:t>multiplication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b="0" dirty="0" smtClean="0"/>
              <a:t>on two matrices of the same size,</a:t>
            </a:r>
            <a:br>
              <a:rPr lang="en-US" b="0" dirty="0" smtClean="0"/>
            </a:br>
            <a:r>
              <a:rPr lang="en-US" b="0" dirty="0" smtClean="0"/>
              <a:t>you use the operator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33CC"/>
                </a:solidFill>
              </a:rPr>
              <a:t>.*</a:t>
            </a:r>
            <a:r>
              <a:rPr lang="en-US" dirty="0" smtClean="0"/>
              <a:t>)</a:t>
            </a:r>
            <a:endParaRPr lang="en-US" b="0" dirty="0" smtClean="0"/>
          </a:p>
          <a:p>
            <a:endParaRPr lang="en-US" b="0" dirty="0" smtClean="0"/>
          </a:p>
          <a:p>
            <a:pPr>
              <a:buNone/>
            </a:pP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&gt;&gt; F = D .* E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→ </a:t>
            </a:r>
            <a:endParaRPr lang="en-US" b="0" dirty="0" smtClean="0"/>
          </a:p>
        </p:txBody>
      </p:sp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2879812" y="2492896"/>
          <a:ext cx="1146175" cy="711200"/>
        </p:xfrm>
        <a:graphic>
          <a:graphicData uri="http://schemas.openxmlformats.org/presentationml/2006/ole">
            <p:oleObj spid="_x0000_s29706" name="Equation" r:id="rId4" imgW="736560" imgH="457200" progId="Equation.3">
              <p:embed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4608004" y="2492896"/>
          <a:ext cx="1146175" cy="711200"/>
        </p:xfrm>
        <a:graphic>
          <a:graphicData uri="http://schemas.openxmlformats.org/presentationml/2006/ole">
            <p:oleObj spid="_x0000_s29707" name="Equation" r:id="rId5" imgW="736560" imgH="457200" progId="Equation.3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1259632" y="4509120"/>
          <a:ext cx="6843712" cy="727075"/>
        </p:xfrm>
        <a:graphic>
          <a:graphicData uri="http://schemas.openxmlformats.org/presentationml/2006/ole">
            <p:oleObj spid="_x0000_s29708" name="Equation" r:id="rId6" imgW="45464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Numeric Arrays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Arrays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An array is a collection of data that can be described with a single variable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Arrays are entered into Matlab using square brackets (i.e., y = [1, 2, 3])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1600" dirty="0" smtClean="0"/>
              <a:t>Row Vectors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horizontal arrangement of elements: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Entered in Matlab using comma delimiters within the square brackets: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&gt;&gt; x =  [5, 7 2]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Individual elements are addressed using indexes starting at 1:	x(1) → 5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			x(2) → 7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			x(3) → 2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59832" y="3248980"/>
          <a:ext cx="1728192" cy="432048"/>
        </p:xfrm>
        <a:graphic>
          <a:graphicData uri="http://schemas.openxmlformats.org/presentationml/2006/ole">
            <p:oleObj spid="_x0000_s1026" name="Equation" r:id="rId4" imgW="86328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95836" y="5121188"/>
          <a:ext cx="1728787" cy="431800"/>
        </p:xfrm>
        <a:graphic>
          <a:graphicData uri="http://schemas.openxmlformats.org/presentationml/2006/ole">
            <p:oleObj spid="_x0000_s1027" name="Equation" r:id="rId5" imgW="863280" imgH="21564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 rot="5400000" flipH="1" flipV="1">
            <a:off x="3546680" y="5750464"/>
            <a:ext cx="32403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3978728" y="5750464"/>
            <a:ext cx="32403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4392774" y="5768466"/>
            <a:ext cx="360040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71900" y="5985284"/>
            <a:ext cx="1224136" cy="2520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1        2        3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Array Division</a:t>
            </a:r>
            <a:r>
              <a:rPr lang="en-US" sz="1600" b="0" dirty="0" smtClean="0"/>
              <a:t> </a:t>
            </a:r>
            <a:r>
              <a:rPr lang="en-US" sz="1200" b="0" i="1" dirty="0" smtClean="0">
                <a:solidFill>
                  <a:srgbClr val="000000"/>
                </a:solidFill>
              </a:rPr>
              <a:t>(or element-by-element multiplication)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The rules of traditional Matrix division are different than element-by-element division.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If you wish to perform </a:t>
            </a:r>
            <a:r>
              <a:rPr lang="en-US" dirty="0" smtClean="0">
                <a:solidFill>
                  <a:srgbClr val="0033CC"/>
                </a:solidFill>
              </a:rPr>
              <a:t>element-by-element </a:t>
            </a:r>
            <a:r>
              <a:rPr lang="en-US" u="sng" dirty="0" smtClean="0">
                <a:solidFill>
                  <a:srgbClr val="0033CC"/>
                </a:solidFill>
              </a:rPr>
              <a:t>division </a:t>
            </a:r>
            <a:r>
              <a:rPr lang="en-US" b="0" dirty="0" smtClean="0"/>
              <a:t>on two matrices of the same size,</a:t>
            </a:r>
            <a:br>
              <a:rPr lang="en-US" b="0" dirty="0" smtClean="0"/>
            </a:br>
            <a:r>
              <a:rPr lang="en-US" b="0" dirty="0" smtClean="0"/>
              <a:t>you use the operator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33CC"/>
                </a:solidFill>
              </a:rPr>
              <a:t>./</a:t>
            </a:r>
            <a:r>
              <a:rPr lang="en-US" dirty="0" smtClean="0"/>
              <a:t>) </a:t>
            </a:r>
            <a:r>
              <a:rPr lang="en-US" b="0" dirty="0" smtClean="0"/>
              <a:t>or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33CC"/>
                </a:solidFill>
              </a:rPr>
              <a:t>.\</a:t>
            </a:r>
            <a:r>
              <a:rPr lang="en-US" dirty="0" smtClean="0"/>
              <a:t>)</a:t>
            </a:r>
            <a:endParaRPr lang="en-US" b="0" dirty="0" smtClean="0"/>
          </a:p>
          <a:p>
            <a:endParaRPr lang="en-US" b="0" dirty="0" smtClean="0"/>
          </a:p>
          <a:p>
            <a:pPr>
              <a:buNone/>
            </a:pP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</a:t>
            </a:r>
          </a:p>
          <a:p>
            <a:pPr>
              <a:buNone/>
            </a:pPr>
            <a:r>
              <a:rPr lang="en-US" b="0" dirty="0" smtClean="0"/>
              <a:t> 	&gt;&gt; F  = D ./ E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→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/>
              <a:t>&gt;&gt; F  = E .\ D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→ </a:t>
            </a:r>
            <a:endParaRPr lang="en-US" b="0" dirty="0" smtClean="0"/>
          </a:p>
          <a:p>
            <a:pPr>
              <a:buNone/>
            </a:pPr>
            <a:endParaRPr lang="en-US" b="0" dirty="0" smtClean="0"/>
          </a:p>
        </p:txBody>
      </p:sp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2951820" y="2753804"/>
          <a:ext cx="1146175" cy="711200"/>
        </p:xfrm>
        <a:graphic>
          <a:graphicData uri="http://schemas.openxmlformats.org/presentationml/2006/ole">
            <p:oleObj spid="_x0000_s34819" name="Equation" r:id="rId4" imgW="736560" imgH="457200" progId="Equation.3">
              <p:embed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4535996" y="2753804"/>
          <a:ext cx="1146175" cy="711200"/>
        </p:xfrm>
        <a:graphic>
          <a:graphicData uri="http://schemas.openxmlformats.org/presentationml/2006/ole">
            <p:oleObj spid="_x0000_s34820" name="Equation" r:id="rId5" imgW="736560" imgH="457200" progId="Equation.3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899592" y="4761148"/>
          <a:ext cx="7473950" cy="727075"/>
        </p:xfrm>
        <a:graphic>
          <a:graphicData uri="http://schemas.openxmlformats.org/presentationml/2006/ole">
            <p:oleObj spid="_x0000_s34821" name="Equation" r:id="rId6" imgW="4965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Array Exponentiation</a:t>
            </a:r>
            <a:r>
              <a:rPr lang="en-US" sz="1600" b="0" dirty="0" smtClean="0"/>
              <a:t> </a:t>
            </a:r>
            <a:r>
              <a:rPr lang="en-US" sz="1200" b="0" i="1" dirty="0" smtClean="0"/>
              <a:t>(or element-by-element exponentiation) </a:t>
            </a:r>
            <a:r>
              <a:rPr lang="en-US" sz="1200" i="1" dirty="0" smtClean="0"/>
              <a:t/>
            </a:r>
            <a:br>
              <a:rPr lang="en-US" sz="1200" i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The rules of traditional Matrix exponentiation are different than element-by-element exponentiation.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If you wish to perform </a:t>
            </a:r>
            <a:r>
              <a:rPr lang="en-US" dirty="0" smtClean="0">
                <a:solidFill>
                  <a:srgbClr val="0033CC"/>
                </a:solidFill>
              </a:rPr>
              <a:t>element-by-element </a:t>
            </a:r>
            <a:r>
              <a:rPr lang="en-US" u="sng" dirty="0" smtClean="0">
                <a:solidFill>
                  <a:srgbClr val="0033CC"/>
                </a:solidFill>
              </a:rPr>
              <a:t>exponentiation </a:t>
            </a:r>
            <a:r>
              <a:rPr lang="en-US" b="0" dirty="0" smtClean="0"/>
              <a:t>on a matrix</a:t>
            </a:r>
            <a:br>
              <a:rPr lang="en-US" b="0" dirty="0" smtClean="0"/>
            </a:br>
            <a:r>
              <a:rPr lang="en-US" b="0" dirty="0" smtClean="0"/>
              <a:t>you use the operator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33CC"/>
                </a:solidFill>
              </a:rPr>
              <a:t>.^</a:t>
            </a:r>
            <a:r>
              <a:rPr lang="en-US" dirty="0" smtClean="0"/>
              <a:t>)</a:t>
            </a:r>
            <a:endParaRPr lang="en-US" b="0" dirty="0" smtClean="0"/>
          </a:p>
          <a:p>
            <a:endParaRPr lang="en-US" b="0" dirty="0" smtClean="0"/>
          </a:p>
          <a:p>
            <a:pPr>
              <a:buNone/>
            </a:pP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 smtClean="0"/>
          </a:p>
          <a:p>
            <a:pPr>
              <a:buNone/>
            </a:pPr>
            <a:r>
              <a:rPr lang="en-US" b="0" dirty="0" smtClean="0"/>
              <a:t> 	</a:t>
            </a:r>
          </a:p>
          <a:p>
            <a:pPr>
              <a:buNone/>
            </a:pPr>
            <a:r>
              <a:rPr lang="en-US" b="0" dirty="0" smtClean="0"/>
              <a:t> 	&gt;&gt; F  = A .^ 3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→ </a:t>
            </a:r>
            <a:endParaRPr lang="en-US" b="0" dirty="0" smtClean="0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203848" y="2960948"/>
          <a:ext cx="1658938" cy="711200"/>
        </p:xfrm>
        <a:graphic>
          <a:graphicData uri="http://schemas.openxmlformats.org/presentationml/2006/ole">
            <p:oleObj spid="_x0000_s36869" name="Equation" r:id="rId4" imgW="1066680" imgH="45720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2483768" y="4761148"/>
          <a:ext cx="3970337" cy="750887"/>
        </p:xfrm>
        <a:graphic>
          <a:graphicData uri="http://schemas.openxmlformats.org/presentationml/2006/ole">
            <p:oleObj spid="_x0000_s36870" name="Equation" r:id="rId5" imgW="25524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3) Matrix Operations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Matrix Multiplication</a:t>
            </a:r>
            <a:r>
              <a:rPr lang="en-US" sz="1600" b="0" dirty="0" smtClean="0"/>
              <a:t> </a:t>
            </a:r>
            <a:r>
              <a:rPr lang="en-US" sz="1200" b="0" i="1" dirty="0" smtClean="0"/>
              <a:t>(formal definition)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The rules of Matrix </a:t>
            </a:r>
            <a:r>
              <a:rPr lang="en-US" dirty="0" smtClean="0">
                <a:solidFill>
                  <a:srgbClr val="0033CC"/>
                </a:solidFill>
              </a:rPr>
              <a:t>multiplication</a:t>
            </a:r>
            <a:r>
              <a:rPr lang="en-US" b="0" dirty="0" smtClean="0"/>
              <a:t> is that for C=AB: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- that the </a:t>
            </a:r>
            <a:r>
              <a:rPr lang="en-US" dirty="0" smtClean="0"/>
              <a:t>number of columns in A </a:t>
            </a:r>
            <a:r>
              <a:rPr lang="en-US" b="0" dirty="0" smtClean="0"/>
              <a:t>is equal to the </a:t>
            </a:r>
            <a:r>
              <a:rPr lang="en-US" dirty="0" smtClean="0"/>
              <a:t>number or rows in B</a:t>
            </a:r>
            <a:r>
              <a:rPr lang="en-US" b="0" dirty="0" smtClean="0"/>
              <a:t>. </a:t>
            </a:r>
            <a:br>
              <a:rPr lang="en-US" b="0" dirty="0" smtClean="0"/>
            </a:br>
            <a:r>
              <a:rPr lang="en-US" b="0" dirty="0" smtClean="0"/>
              <a:t> 	- the product will be a matrix with the </a:t>
            </a:r>
            <a:r>
              <a:rPr lang="en-US" dirty="0" smtClean="0"/>
              <a:t>same # of rows in A</a:t>
            </a:r>
            <a:r>
              <a:rPr lang="en-US" b="0" dirty="0" smtClean="0"/>
              <a:t> and </a:t>
            </a:r>
            <a:r>
              <a:rPr lang="en-US" dirty="0" smtClean="0"/>
              <a:t>same # of columns in B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i.e.,  	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If the inputs to matrix-matrix multiplication follow these size rules, the multiplication operator</a:t>
            </a:r>
            <a:br>
              <a:rPr lang="en-US" b="0" dirty="0" smtClean="0"/>
            </a:br>
            <a:r>
              <a:rPr lang="en-US" b="0" dirty="0" smtClean="0"/>
              <a:t>is simply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33CC"/>
                </a:solidFill>
              </a:rPr>
              <a:t>*</a:t>
            </a:r>
            <a:r>
              <a:rPr lang="en-US" dirty="0" smtClean="0"/>
              <a:t>)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&gt;&gt; A*y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→ </a:t>
            </a:r>
            <a:r>
              <a:rPr lang="en-US" b="0" dirty="0" smtClean="0"/>
              <a:t>	</a:t>
            </a:r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799692" y="2456892"/>
          <a:ext cx="5122863" cy="1071563"/>
        </p:xfrm>
        <a:graphic>
          <a:graphicData uri="http://schemas.openxmlformats.org/presentationml/2006/ole">
            <p:oleObj spid="_x0000_s33794" name="Equation" r:id="rId4" imgW="3403440" imgH="71100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2591780" y="4221088"/>
          <a:ext cx="1658938" cy="711200"/>
        </p:xfrm>
        <a:graphic>
          <a:graphicData uri="http://schemas.openxmlformats.org/presentationml/2006/ole">
            <p:oleObj spid="_x0000_s33795" name="Equation" r:id="rId5" imgW="1066680" imgH="457200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4716016" y="4005064"/>
          <a:ext cx="1018399" cy="1188132"/>
        </p:xfrm>
        <a:graphic>
          <a:graphicData uri="http://schemas.openxmlformats.org/presentationml/2006/ole">
            <p:oleObj spid="_x0000_s33796" name="Equation" r:id="rId6" imgW="609480" imgH="71100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2843808" y="5409220"/>
          <a:ext cx="3230562" cy="688975"/>
        </p:xfrm>
        <a:graphic>
          <a:graphicData uri="http://schemas.openxmlformats.org/presentationml/2006/ole">
            <p:oleObj spid="_x0000_s33797" name="Equation" r:id="rId7" imgW="2145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3) Matrix Operations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Matrix Division</a:t>
            </a:r>
            <a:r>
              <a:rPr lang="en-US" sz="1600" b="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The rules of Matrix </a:t>
            </a:r>
            <a:r>
              <a:rPr lang="en-US" dirty="0" smtClean="0">
                <a:solidFill>
                  <a:srgbClr val="0033CC"/>
                </a:solidFill>
              </a:rPr>
              <a:t>division</a:t>
            </a:r>
            <a:r>
              <a:rPr lang="en-US" b="0" dirty="0" smtClean="0"/>
              <a:t> are more complicated and covered in Chapter 6 of the text.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The operators for Matrix division are (</a:t>
            </a:r>
            <a:r>
              <a:rPr lang="en-US" dirty="0" smtClean="0">
                <a:solidFill>
                  <a:srgbClr val="0033CC"/>
                </a:solidFill>
              </a:rPr>
              <a:t>/</a:t>
            </a:r>
            <a:r>
              <a:rPr lang="en-US" b="0" dirty="0" smtClean="0"/>
              <a:t>) and (</a:t>
            </a:r>
            <a:r>
              <a:rPr lang="en-US" dirty="0" smtClean="0">
                <a:solidFill>
                  <a:srgbClr val="0033CC"/>
                </a:solidFill>
              </a:rPr>
              <a:t>\</a:t>
            </a:r>
            <a:r>
              <a:rPr lang="en-US" b="0" dirty="0" smtClean="0"/>
              <a:t>)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There are a variety of conditions that must be met in order for this division to work properly 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		</a:t>
            </a:r>
            <a:r>
              <a:rPr lang="en-US" sz="2400" dirty="0" smtClean="0"/>
              <a:t>	</a:t>
            </a:r>
            <a:r>
              <a:rPr lang="en-US" sz="1600" i="1" dirty="0" smtClean="0"/>
              <a:t>(more later)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3) Matrix Operations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Matrix Exponentiation</a:t>
            </a:r>
            <a:r>
              <a:rPr lang="en-US" sz="1600" b="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Matrix </a:t>
            </a:r>
            <a:r>
              <a:rPr lang="en-US" dirty="0" smtClean="0">
                <a:solidFill>
                  <a:srgbClr val="0033CC"/>
                </a:solidFill>
              </a:rPr>
              <a:t>exponentiation </a:t>
            </a:r>
            <a:r>
              <a:rPr lang="en-US" b="0" dirty="0" smtClean="0"/>
              <a:t>is defined as repeatedly multiplying the matrix by itself.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i.e., 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This requires that the Matrix be a </a:t>
            </a:r>
            <a:r>
              <a:rPr lang="en-US" dirty="0" smtClean="0"/>
              <a:t>square</a:t>
            </a:r>
            <a:r>
              <a:rPr lang="en-US" b="0" dirty="0" smtClean="0"/>
              <a:t> (i.e., m = n)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&gt;&gt; S^2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→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					</a:t>
            </a:r>
            <a:r>
              <a:rPr lang="en-US" b="0" dirty="0" smtClean="0">
                <a:solidFill>
                  <a:srgbClr val="FF0000"/>
                </a:solidFill>
              </a:rPr>
              <a:t>Notice this is NOT simply raising</a:t>
            </a:r>
            <a:br>
              <a:rPr lang="en-US" b="0" dirty="0" smtClean="0">
                <a:solidFill>
                  <a:srgbClr val="FF0000"/>
                </a:solidFill>
              </a:rPr>
            </a:br>
            <a:r>
              <a:rPr lang="en-US" b="0" dirty="0" smtClean="0">
                <a:solidFill>
                  <a:srgbClr val="FF0000"/>
                </a:solidFill>
              </a:rPr>
              <a:t> 						each element to a power of 2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923928" y="2276872"/>
          <a:ext cx="1008063" cy="711200"/>
        </p:xfrm>
        <a:graphic>
          <a:graphicData uri="http://schemas.openxmlformats.org/presentationml/2006/ole">
            <p:oleObj spid="_x0000_s49154" name="Equation" r:id="rId4" imgW="647640" imgH="45720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3707904" y="3969060"/>
          <a:ext cx="1104900" cy="711200"/>
        </p:xfrm>
        <a:graphic>
          <a:graphicData uri="http://schemas.openxmlformats.org/presentationml/2006/ole">
            <p:oleObj spid="_x0000_s49155" name="Equation" r:id="rId5" imgW="711000" imgH="45720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4031940" y="5049180"/>
          <a:ext cx="947737" cy="711200"/>
        </p:xfrm>
        <a:graphic>
          <a:graphicData uri="http://schemas.openxmlformats.org/presentationml/2006/ole">
            <p:oleObj spid="_x0000_s49156" name="Equation" r:id="rId6" imgW="609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Polynomial Operations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Polynomials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Polynomials are entered into Matlab using a Row Vector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Each of the entries in the row vector represents the coefficients of the terms in the polynomial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The coefficients are entered with the highest order on the left and the lowest on the right.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Ex)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would be entered as:	&gt;&gt; [3 1 -10 5]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polynomial terms that don’t exists are entered with a coefficient of 0.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Ex)	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would be entered as:	&gt;&gt; [22  0  0  1  0]</a:t>
            </a:r>
            <a:br>
              <a:rPr lang="en-US" b="0" dirty="0" smtClean="0"/>
            </a:br>
            <a:endParaRPr lang="en-US" b="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2951820" y="2888940"/>
          <a:ext cx="2425301" cy="451482"/>
        </p:xfrm>
        <a:graphic>
          <a:graphicData uri="http://schemas.openxmlformats.org/presentationml/2006/ole">
            <p:oleObj spid="_x0000_s53251" name="Equation" r:id="rId4" imgW="1091880" imgH="20304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3225800" y="4941888"/>
          <a:ext cx="1241425" cy="450850"/>
        </p:xfrm>
        <a:graphic>
          <a:graphicData uri="http://schemas.openxmlformats.org/presentationml/2006/ole">
            <p:oleObj spid="_x0000_s53253" name="Equation" r:id="rId5" imgW="558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Polynomial Operations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Polynomial Operations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0" dirty="0" smtClean="0"/>
              <a:t>- Matlab has built in operations to evaluate polynomials: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roots(a)		% returns the roots of a polynomial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poly(x)		% computes the coefficients of a polynomial give the roots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</a:t>
            </a:r>
            <a:r>
              <a:rPr lang="en-US" b="0" dirty="0" err="1" smtClean="0"/>
              <a:t>polyval</a:t>
            </a:r>
            <a:r>
              <a:rPr lang="en-US" b="0" dirty="0" smtClean="0"/>
              <a:t>(</a:t>
            </a:r>
            <a:r>
              <a:rPr lang="en-US" b="0" dirty="0" err="1" smtClean="0"/>
              <a:t>a,x</a:t>
            </a:r>
            <a:r>
              <a:rPr lang="en-US" b="0" dirty="0" smtClean="0"/>
              <a:t>)		% evaluates the polynomial (a) at specified values of the</a:t>
            </a:r>
            <a:br>
              <a:rPr lang="en-US" b="0" dirty="0" smtClean="0"/>
            </a:br>
            <a:r>
              <a:rPr lang="en-US" b="0" dirty="0" smtClean="0"/>
              <a:t> 			% independent variable (x)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 2 Exercise Problems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605204" cy="5185308"/>
          </a:xfrm>
          <a:noFill/>
          <a:ln/>
        </p:spPr>
        <p:txBody>
          <a:bodyPr wrap="square"/>
          <a:lstStyle/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For each of these exercises, you will create a script file.  Your script file will perform the calculations and then display the answers to the workspace.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Create a directory on your Z drive called “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Z:\Matlab_Course\Lab02”</a:t>
            </a:r>
          </a:p>
          <a:p>
            <a:pPr>
              <a:buFontTx/>
              <a:buChar char="-"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Change your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pwd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to “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Z:\Matlab_Course\Lab02” (&gt;&gt;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cd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Z:\Matlab_Course\Lab02)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Perform the following exercises: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>2.1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- Create a script file called Lab02_2d1a.m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 		- Print a comment to the screen for each solution using the command </a:t>
            </a:r>
            <a:r>
              <a:rPr lang="en-US" sz="1000" dirty="0" err="1" smtClean="0">
                <a:solidFill>
                  <a:srgbClr val="000000"/>
                </a:solidFill>
                <a:cs typeface="Times New Roman" pitchFamily="18" charset="0"/>
              </a:rPr>
              <a:t>disp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>2.2	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 - Create a script file called Lab02_2d2.m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>2.3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 - Create a script file called Lab02_2d3.m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>2.8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-  Create a script file called Lab02_2d8.m 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>2.9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-  Create a script file called Lab02_2d9.m 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>2.13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-  Create a script file called 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Lab02_2d13.m 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sz="1000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Numeric Arrays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Column Vectors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vertical arrangement of elements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Column entries are entered in Matlab using the semicolon within the square brackets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&gt;&gt; y =  [8; -2; 4]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Individual elements are addressed using indexes:		y(1) → 8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			y(2) → -2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			y(3) → 3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30588" y="1916113"/>
          <a:ext cx="1219200" cy="1422400"/>
        </p:xfrm>
        <a:graphic>
          <a:graphicData uri="http://schemas.openxmlformats.org/presentationml/2006/ole">
            <p:oleObj spid="_x0000_s2050" name="Equation" r:id="rId4" imgW="609480" imgH="71100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 rot="10800000">
            <a:off x="4716016" y="5013176"/>
            <a:ext cx="2864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491880" y="4797152"/>
          <a:ext cx="1219200" cy="1422400"/>
        </p:xfrm>
        <a:graphic>
          <a:graphicData uri="http://schemas.openxmlformats.org/presentationml/2006/ole">
            <p:oleObj spid="_x0000_s2051" name="Equation" r:id="rId5" imgW="609480" imgH="71100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 bwMode="auto">
          <a:xfrm rot="10800000">
            <a:off x="4716016" y="5517232"/>
            <a:ext cx="2864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>
            <a:off x="4716016" y="6021288"/>
            <a:ext cx="2864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112060" y="4869160"/>
            <a:ext cx="720080" cy="14041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     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/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/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2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/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/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3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Numeric Arrays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Automatic Creation of Arrays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Equally space elements can be created using: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&gt;&gt; t =  [0:1:10]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	 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       start value     step size    end value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same thing can be accomplished using the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linspace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a,b,n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command, which allows you to enter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the start (a), the end (b), and the number of elements in the array (n). Matlab will create the array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with regular spacing between elements.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&gt;&gt; t = 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linspace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[0,10,11]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	 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       start value     end size    # of points in array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logarithmic spacing can be accomplished using the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logspace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a,b,n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command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382280" y="2204864"/>
            <a:ext cx="505644" cy="36004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3869128" y="2366088"/>
            <a:ext cx="3960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>
            <a:off x="4283968" y="2204864"/>
            <a:ext cx="502468" cy="36004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4138364" y="4473114"/>
            <a:ext cx="505644" cy="36004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4625212" y="4634338"/>
            <a:ext cx="3960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5040052" y="4473114"/>
            <a:ext cx="502468" cy="36004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Numeric Arrays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2D Arrays or Matrices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Matrices are 2D arrays that are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m x n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in size where: 		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m = # of rows</a:t>
            </a:r>
            <a:b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 						n = # of columns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Matrices can be directly entered in Matlab using a combination of commas and semicolons: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&gt;&gt; A =  [2,5; -3,4; -7,1]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When talking about Matrices, the row always comes first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i.e., (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row, column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We say that A is a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3 x 2 matrix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(i.e., it has 3 rows and 2 columns)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28975" y="2097088"/>
          <a:ext cx="1303338" cy="1106487"/>
        </p:xfrm>
        <a:graphic>
          <a:graphicData uri="http://schemas.openxmlformats.org/presentationml/2006/ole">
            <p:oleObj spid="_x0000_s3074" name="Equation" r:id="rId4" imgW="838080" imgH="7110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067944" y="1808820"/>
            <a:ext cx="396044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815916" y="2024844"/>
            <a:ext cx="75608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4230756" y="2654120"/>
            <a:ext cx="972108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824822" y="2456098"/>
            <a:ext cx="396044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m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Numeric Arrays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Addressing Matrices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Individual entries can be addressed using the (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row, column)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location:	A(1,1) → 2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				A(1,2) → 5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				A(2,1) → -3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				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A(2,2) → 4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				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A(3,1) → -7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				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A(3,2) → 1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colon (:) represents all element addresses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i.e.,	&gt;&gt;  B = A(:,1) would yield:	 		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i.e., All rows, 1</a:t>
            </a:r>
            <a:r>
              <a:rPr lang="en-US" b="0" baseline="30000" dirty="0" smtClean="0">
                <a:solidFill>
                  <a:srgbClr val="FF0000"/>
                </a:solidFill>
                <a:cs typeface="Times New Roman" pitchFamily="18" charset="0"/>
              </a:rPr>
              <a:t>st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 column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C = A(2,:) would yield 	 		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i.e., 2</a:t>
            </a:r>
            <a:r>
              <a:rPr lang="en-US" b="0" baseline="30000" dirty="0" smtClean="0">
                <a:solidFill>
                  <a:srgbClr val="FF0000"/>
                </a:solidFill>
                <a:cs typeface="Times New Roman" pitchFamily="18" charset="0"/>
              </a:rPr>
              <a:t>nd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 row, all columns</a:t>
            </a: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4463989" y="2564904"/>
            <a:ext cx="2864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0800000">
            <a:off x="4465577" y="2888940"/>
            <a:ext cx="2864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0800000">
            <a:off x="4463989" y="3248980"/>
            <a:ext cx="2864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860033" y="2420888"/>
            <a:ext cx="252028" cy="10081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/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2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/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3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062164" y="2358492"/>
          <a:ext cx="1304925" cy="1106488"/>
        </p:xfrm>
        <a:graphic>
          <a:graphicData uri="http://schemas.openxmlformats.org/presentationml/2006/ole">
            <p:oleObj spid="_x0000_s4099" name="Equation" r:id="rId4" imgW="838080" imgH="711000" progId="Equation.3">
              <p:embed/>
            </p:oleObj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 rot="16200000" flipH="1">
            <a:off x="3618688" y="2222072"/>
            <a:ext cx="32403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743908" y="1880828"/>
            <a:ext cx="720080" cy="2520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1        2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16200000" flipH="1">
            <a:off x="4050736" y="2222072"/>
            <a:ext cx="32403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148064" y="3969060"/>
          <a:ext cx="968375" cy="1106488"/>
        </p:xfrm>
        <a:graphic>
          <a:graphicData uri="http://schemas.openxmlformats.org/presentationml/2006/ole">
            <p:oleObj spid="_x0000_s4100" name="Equation" r:id="rId5" imgW="622080" imgH="7110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173663" y="5399088"/>
          <a:ext cx="1206500" cy="334962"/>
        </p:xfrm>
        <a:graphic>
          <a:graphicData uri="http://schemas.openxmlformats.org/presentationml/2006/ole">
            <p:oleObj spid="_x0000_s4101" name="Equation" r:id="rId6" imgW="774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Numeric Arrays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Addressing Matrices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range of entries can be addressed using the semicolon: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i.e.,	&gt;&gt;  D = A(1:2,1:2) would yield:	 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         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i.e., rows 1 &amp; 2, columns 1 &amp; 2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4463989" y="2564904"/>
            <a:ext cx="2864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0800000">
            <a:off x="4465577" y="2888940"/>
            <a:ext cx="2864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0800000">
            <a:off x="4463989" y="3248980"/>
            <a:ext cx="28644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860033" y="2420888"/>
            <a:ext cx="252028" cy="10081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/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2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/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3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062164" y="2358492"/>
          <a:ext cx="1304925" cy="1106488"/>
        </p:xfrm>
        <a:graphic>
          <a:graphicData uri="http://schemas.openxmlformats.org/presentationml/2006/ole">
            <p:oleObj spid="_x0000_s5122" name="Equation" r:id="rId4" imgW="838080" imgH="711000" progId="Equation.3">
              <p:embed/>
            </p:oleObj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 rot="16200000" flipH="1">
            <a:off x="3618688" y="2222072"/>
            <a:ext cx="32403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743908" y="1880828"/>
            <a:ext cx="720080" cy="2520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1        2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16200000" flipH="1">
            <a:off x="4050736" y="2222072"/>
            <a:ext cx="32403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239852" y="4401108"/>
          <a:ext cx="1323975" cy="711200"/>
        </p:xfrm>
        <a:graphic>
          <a:graphicData uri="http://schemas.openxmlformats.org/presentationml/2006/ole">
            <p:oleObj spid="_x0000_s5123" name="Equation" r:id="rId5" imgW="8506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Numeric Arrays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Creating 2D Arrays with the Matrix Editor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2D array variable can be created using the empty or null operator []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D = []		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this creates an empty matrix variable 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This variable can now be double clicked on in the Workspace to launch the Array editor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9772" y="3212976"/>
            <a:ext cx="4295176" cy="2550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Array Operations </a:t>
            </a:r>
            <a:r>
              <a:rPr lang="en-US" sz="1400" b="1" dirty="0" smtClean="0"/>
              <a:t>(element-by-element)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 variety of built-in functions exist to help analyze a Matrix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length(M)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% if a vector, returns the number of elements in the array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% if a matrix, returns the largest number of elements in the array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  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(either row or column)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length(X)		→	4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length(Y)		→	4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length(Z)		→	3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578600" y="1592263"/>
          <a:ext cx="1303338" cy="1106487"/>
        </p:xfrm>
        <a:graphic>
          <a:graphicData uri="http://schemas.openxmlformats.org/presentationml/2006/ole">
            <p:oleObj spid="_x0000_s17410" name="Equation" r:id="rId4" imgW="838080" imgH="7110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83568" y="1916832"/>
          <a:ext cx="1917700" cy="336550"/>
        </p:xfrm>
        <a:graphic>
          <a:graphicData uri="http://schemas.openxmlformats.org/presentationml/2006/ole">
            <p:oleObj spid="_x0000_s17411" name="Equation" r:id="rId5" imgW="1231560" imgH="21564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707904" y="1520788"/>
          <a:ext cx="949325" cy="1425575"/>
        </p:xfrm>
        <a:graphic>
          <a:graphicData uri="http://schemas.openxmlformats.org/presentationml/2006/ole">
            <p:oleObj spid="_x0000_s17412" name="Equation" r:id="rId6" imgW="60948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_Lecture_EE26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MSU_Lecture_EE261</Template>
  <TotalTime>14526</TotalTime>
  <Words>346</Words>
  <Application>Microsoft Office PowerPoint</Application>
  <PresentationFormat>On-screen Show (4:3)</PresentationFormat>
  <Paragraphs>125</Paragraphs>
  <Slides>27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MSU_Lecture_EE261</vt:lpstr>
      <vt:lpstr>Equation</vt:lpstr>
      <vt:lpstr>Introduction to Matlab</vt:lpstr>
      <vt:lpstr>1) Numeric Arrays</vt:lpstr>
      <vt:lpstr>1) Numeric Arrays</vt:lpstr>
      <vt:lpstr>1) Numeric Arrays</vt:lpstr>
      <vt:lpstr>1) Numeric Arrays</vt:lpstr>
      <vt:lpstr>1) Numeric Arrays</vt:lpstr>
      <vt:lpstr>1) Numeric Arrays</vt:lpstr>
      <vt:lpstr>1) Numeric Arrays</vt:lpstr>
      <vt:lpstr>2) Array Operations (element-by-element)</vt:lpstr>
      <vt:lpstr>2) Array Operations (element-by-element)</vt:lpstr>
      <vt:lpstr>2) Array Operations (element-by-element)</vt:lpstr>
      <vt:lpstr>2) Array Operations (element-by-element)</vt:lpstr>
      <vt:lpstr>2) Array Operations (element-by-element)</vt:lpstr>
      <vt:lpstr>2) Array Operations (element-by-element)</vt:lpstr>
      <vt:lpstr>2) Array Operations (element-by-element)</vt:lpstr>
      <vt:lpstr>2) Array Operations (element-by-element)</vt:lpstr>
      <vt:lpstr>2) Array Operations (element-by-element)</vt:lpstr>
      <vt:lpstr>2) Array Operations (element-by-element)</vt:lpstr>
      <vt:lpstr>2) Array Operations (element-by-element)</vt:lpstr>
      <vt:lpstr>2) Array Operations (element-by-element)</vt:lpstr>
      <vt:lpstr>2) Array Operations (element-by-element)</vt:lpstr>
      <vt:lpstr>3) Matrix Operations</vt:lpstr>
      <vt:lpstr>3) Matrix Operations</vt:lpstr>
      <vt:lpstr>3) Matrix Operations</vt:lpstr>
      <vt:lpstr>4) Polynomial Operations</vt:lpstr>
      <vt:lpstr>4) Polynomial Operations</vt:lpstr>
      <vt:lpstr>Lab 2 Exercise Problems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EE261 Lecture Notes (electronic)</dc:title>
  <dc:creator>Prof. Brock J. LaMeres</dc:creator>
  <cp:lastModifiedBy>lameres</cp:lastModifiedBy>
  <cp:revision>764</cp:revision>
  <dcterms:created xsi:type="dcterms:W3CDTF">2003-07-30T21:17:08Z</dcterms:created>
  <dcterms:modified xsi:type="dcterms:W3CDTF">2010-06-16T17:36:36Z</dcterms:modified>
</cp:coreProperties>
</file>