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0"/>
  </p:notesMasterIdLst>
  <p:handoutMasterIdLst>
    <p:handoutMasterId r:id="rId31"/>
  </p:handoutMasterIdLst>
  <p:sldIdLst>
    <p:sldId id="258" r:id="rId2"/>
    <p:sldId id="265" r:id="rId3"/>
    <p:sldId id="331" r:id="rId4"/>
    <p:sldId id="332" r:id="rId5"/>
    <p:sldId id="333" r:id="rId6"/>
    <p:sldId id="343" r:id="rId7"/>
    <p:sldId id="320" r:id="rId8"/>
    <p:sldId id="321" r:id="rId9"/>
    <p:sldId id="322" r:id="rId10"/>
    <p:sldId id="324" r:id="rId11"/>
    <p:sldId id="323" r:id="rId12"/>
    <p:sldId id="325" r:id="rId13"/>
    <p:sldId id="326" r:id="rId14"/>
    <p:sldId id="327" r:id="rId15"/>
    <p:sldId id="328" r:id="rId16"/>
    <p:sldId id="329" r:id="rId17"/>
    <p:sldId id="330" r:id="rId18"/>
    <p:sldId id="341" r:id="rId19"/>
    <p:sldId id="342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4" r:id="rId28"/>
    <p:sldId id="319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66" d="100"/>
          <a:sy n="66" d="100"/>
        </p:scale>
        <p:origin x="-1170" y="-82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#4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#4 – Programming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Programming Basics (</a:t>
            </a:r>
            <a:r>
              <a:rPr lang="en-US" sz="1400" dirty="0" err="1" smtClean="0"/>
              <a:t>fprintf</a:t>
            </a:r>
            <a:r>
              <a:rPr lang="en-US" sz="1400" dirty="0" smtClean="0"/>
              <a:t>, standard input)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Relational Operators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Logical Operators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Conditional Statements (if/then/else, case)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Loops (for, while)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Debugger</a:t>
            </a:r>
            <a:br>
              <a:rPr lang="en-US" sz="1400" dirty="0" smtClean="0"/>
            </a:b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4.1-4.9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Chapter 4 Problems:	</a:t>
            </a:r>
            <a:r>
              <a:rPr lang="pt-BR" sz="1400" dirty="0" smtClean="0"/>
              <a:t> </a:t>
            </a:r>
            <a:r>
              <a:rPr lang="pt-BR" sz="1400" b="1" dirty="0" smtClean="0"/>
              <a:t>17b, 20a, 21a, 23, 24a 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Logical Operators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Logical Operator Examples</a:t>
            </a:r>
            <a:r>
              <a:rPr lang="en-US" sz="3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3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3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3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 			      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NOT	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~0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 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~1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AND	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0&amp;0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0&amp;1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1&amp;0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1&amp;1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OR	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0&amp;0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0&amp;1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1&amp;0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1&amp;1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Logical Operators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The “find” function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“find” function returns the indices of any non-zero elements within an array.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Ex)	&gt;&gt; y = [ 8 -1 0 3 ]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find(y)		→  [ 1  2  4 ]	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this indicates that elements y(1), y(2), and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			y(4) are non-zero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can be useful when using logical arrays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	You wish to find which entries are TRUE and which are false in z = [1 0 0 0 1 ]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z = [1 0 0 0 1 0]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find(z) 	 	→  [1 5] 		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this tells which are 1’s and implies which 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			entries are 0’s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 statements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these statements allow your program to either execute or skip a set of operations based on the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evaluation of a statement.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these statements evaluate a Boolean expression and based on whether it is TRUE or FALSE, will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execute specific code segments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syntax for an if statement is: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if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	</a:t>
            </a:r>
            <a:r>
              <a:rPr lang="en-US" sz="1100" i="1" dirty="0" smtClean="0">
                <a:solidFill>
                  <a:srgbClr val="00CC99">
                    <a:lumMod val="50000"/>
                  </a:srgbClr>
                </a:solidFill>
                <a:cs typeface="Times New Roman" pitchFamily="18" charset="0"/>
              </a:rPr>
              <a:t>% execute this code if the logical expression evaluates to TRUE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if the “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expression”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evaluates TRUE, then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statements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code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be executed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the “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expression”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evaluates FALSE, then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statements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code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be skipped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each “if” requires a corresponding “end”.  </a:t>
            </a: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 statement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44008" y="1304764"/>
            <a:ext cx="2808312" cy="73866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if (x &gt; 0)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larger than 0');</a:t>
            </a:r>
          </a:p>
          <a:p>
            <a:r>
              <a:rPr lang="en-US" sz="1400" dirty="0" smtClean="0"/>
              <a:t>end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548" y="2240868"/>
            <a:ext cx="540633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 bwMode="auto">
          <a:xfrm rot="10800000">
            <a:off x="2382652" y="3239852"/>
            <a:ext cx="1116124" cy="7200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06788" y="3203848"/>
            <a:ext cx="3852428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3.  when the program is executed, the logical expression (x&gt;0) evaluated TRUE so the subsequent code 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1088740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test_if_1.m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2562672" y="3851920"/>
            <a:ext cx="936104" cy="504056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06788" y="4247964"/>
            <a:ext cx="3852428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-1.  when the program is executed, the logical expression (x&gt;0) evaluated FALSE so the subsequent code was skipped.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If-else statements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An “else” clause can be used in conjunction with an if-statement to allow your code to take an action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if the first logical expression evaluates to FALSE.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syntax for an if statement is: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if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 	</a:t>
            </a:r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% execute this code if the logical expression evaluates to TRUE</a:t>
            </a:r>
            <a:b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else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 	</a:t>
            </a:r>
            <a:r>
              <a:rPr lang="en-US" sz="1100" i="1" dirty="0" smtClean="0">
                <a:solidFill>
                  <a:srgbClr val="00CC99">
                    <a:lumMod val="50000"/>
                  </a:srgbClr>
                </a:solidFill>
                <a:cs typeface="Times New Roman" pitchFamily="18" charset="0"/>
              </a:rPr>
              <a:t>% execute this code if the logical expression evaluates to FALSE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if the “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expression”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evaluates TRUE, then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if-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statements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code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be executed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the “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expression”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evaluates FALSE, then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else-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statements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code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be executed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each “if” requires a corresponding “end”.  </a:t>
            </a: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b="40204"/>
          <a:stretch>
            <a:fillRect/>
          </a:stretch>
        </p:blipFill>
        <p:spPr bwMode="auto">
          <a:xfrm>
            <a:off x="683568" y="3068960"/>
            <a:ext cx="5406330" cy="218711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If-else statement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47964" y="1304764"/>
            <a:ext cx="3924436" cy="1384995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if (x &gt; 0)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larger than 0');</a:t>
            </a:r>
          </a:p>
          <a:p>
            <a:r>
              <a:rPr lang="en-US" sz="1400" dirty="0" smtClean="0"/>
              <a:t>else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smaller than or equal to 0');</a:t>
            </a:r>
          </a:p>
          <a:p>
            <a:r>
              <a:rPr lang="en-US" sz="1400" dirty="0" smtClean="0"/>
              <a:t>end</a:t>
            </a:r>
            <a:br>
              <a:rPr lang="en-US" sz="1400" dirty="0" smtClean="0"/>
            </a:br>
            <a:endParaRPr lang="en-US" sz="1400" dirty="0" smtClean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2843808" y="4077072"/>
            <a:ext cx="1368152" cy="3600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535996" y="3789040"/>
            <a:ext cx="3852428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3.  when the program is executed, the logical expression (x&gt;0) evaluated TRUE so the </a:t>
            </a:r>
            <a:r>
              <a:rPr lang="en-US" sz="1200" b="1" u="sng" dirty="0" smtClean="0">
                <a:solidFill>
                  <a:srgbClr val="FF0000"/>
                </a:solidFill>
              </a:rPr>
              <a:t>if-statement code</a:t>
            </a:r>
            <a:r>
              <a:rPr lang="en-US" sz="1200" b="1" dirty="0" smtClean="0">
                <a:solidFill>
                  <a:srgbClr val="FF0000"/>
                </a:solidFill>
              </a:rPr>
              <a:t> 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7964" y="1088740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test_if_else_1.m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3167844" y="4869160"/>
            <a:ext cx="1008112" cy="36004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535996" y="4977172"/>
            <a:ext cx="3852428" cy="7920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-1.  when the program is executed, the logical expression (x&gt;0) evaluated FALSE so the </a:t>
            </a:r>
            <a:r>
              <a:rPr lang="en-US" sz="1200" b="1" u="sng" dirty="0" smtClean="0">
                <a:solidFill>
                  <a:srgbClr val="FF0000"/>
                </a:solidFill>
              </a:rPr>
              <a:t>else-statement code </a:t>
            </a:r>
            <a:r>
              <a:rPr lang="en-US" sz="1200" b="1" dirty="0" smtClean="0">
                <a:solidFill>
                  <a:srgbClr val="FF0000"/>
                </a:solidFill>
              </a:rPr>
              <a:t>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If-</a:t>
            </a:r>
            <a:r>
              <a:rPr lang="en-US" sz="1600" dirty="0" err="1" smtClean="0"/>
              <a:t>elseif</a:t>
            </a:r>
            <a:r>
              <a:rPr lang="en-US" sz="1600" dirty="0" smtClean="0"/>
              <a:t> statements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An “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elseif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” clause can also be included to give multiple logical evaluations within a single if-statement.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if,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elseif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, … statements are evaluated in sequence.  The first logical evaluation of TRUE will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result in the corresponding code to be executed.  All other code in the if-statement will be skipped.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syntax for an if statement is: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if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 	</a:t>
            </a:r>
            <a:r>
              <a:rPr lang="en-US" sz="10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% execute this code if the above logical expression evaluates to TRUE</a:t>
            </a:r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elseif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 	</a:t>
            </a:r>
            <a:r>
              <a:rPr lang="en-US" sz="10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% execute this code if the above logical expression evaluates to TRUE</a:t>
            </a: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		: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		: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		: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else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 	</a:t>
            </a:r>
            <a:r>
              <a:rPr lang="en-US" sz="1000" i="1" dirty="0" smtClean="0">
                <a:solidFill>
                  <a:srgbClr val="00CC99">
                    <a:lumMod val="50000"/>
                  </a:srgbClr>
                </a:solidFill>
                <a:cs typeface="Times New Roman" pitchFamily="18" charset="0"/>
              </a:rPr>
              <a:t>% execute this code if none of the above logical expressions evaluated to TRUE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b="31095"/>
          <a:stretch>
            <a:fillRect/>
          </a:stretch>
        </p:blipFill>
        <p:spPr bwMode="auto">
          <a:xfrm>
            <a:off x="395536" y="3032956"/>
            <a:ext cx="5406330" cy="252028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If-</a:t>
            </a:r>
            <a:r>
              <a:rPr lang="en-US" sz="1600" dirty="0" err="1" smtClean="0"/>
              <a:t>elseif</a:t>
            </a:r>
            <a:r>
              <a:rPr lang="en-US" sz="1600" dirty="0" smtClean="0"/>
              <a:t> statement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47964" y="1304764"/>
            <a:ext cx="3924436" cy="1600438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if (x &gt; 0)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larger than 0');</a:t>
            </a:r>
          </a:p>
          <a:p>
            <a:r>
              <a:rPr lang="en-US" sz="1400" dirty="0" err="1" smtClean="0"/>
              <a:t>elseif</a:t>
            </a:r>
            <a:r>
              <a:rPr lang="en-US" sz="1400" dirty="0" smtClean="0"/>
              <a:t> (x &lt; 0)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smaller than 0');</a:t>
            </a:r>
          </a:p>
          <a:p>
            <a:r>
              <a:rPr lang="en-US" sz="1400" dirty="0" smtClean="0"/>
              <a:t>else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disp</a:t>
            </a:r>
            <a:r>
              <a:rPr lang="en-US" sz="1400" dirty="0" smtClean="0"/>
              <a:t>('x was smaller than or equal to 0');</a:t>
            </a:r>
          </a:p>
          <a:p>
            <a:r>
              <a:rPr lang="en-US" sz="1400" dirty="0" smtClean="0"/>
              <a:t>end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2807804" y="4041068"/>
            <a:ext cx="1368152" cy="3600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319972" y="3501008"/>
            <a:ext cx="4068452" cy="7560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3.  when the program is executed, the logical expression (x&gt;0) evaluated TRUE so the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u="sng" dirty="0" smtClean="0">
                <a:solidFill>
                  <a:srgbClr val="FF0000"/>
                </a:solidFill>
              </a:rPr>
              <a:t>if-statement code</a:t>
            </a:r>
            <a:r>
              <a:rPr lang="en-US" sz="1200" b="1" dirty="0" smtClean="0">
                <a:solidFill>
                  <a:srgbClr val="FF0000"/>
                </a:solidFill>
              </a:rPr>
              <a:t> 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7964" y="1088740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test_if_elseif_1.m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2843808" y="4617132"/>
            <a:ext cx="1440160" cy="3600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319972" y="4329100"/>
            <a:ext cx="4068452" cy="7200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-1.  when the program is executed, the logical expression (x&lt;0) evaluated TRUE so the </a:t>
            </a:r>
            <a:r>
              <a:rPr lang="en-US" sz="1200" b="1" u="sng" dirty="0" err="1" smtClean="0">
                <a:solidFill>
                  <a:srgbClr val="FF0000"/>
                </a:solidFill>
              </a:rPr>
              <a:t>elseif</a:t>
            </a:r>
            <a:r>
              <a:rPr lang="en-US" sz="1200" b="1" u="sng" dirty="0" smtClean="0">
                <a:solidFill>
                  <a:srgbClr val="FF0000"/>
                </a:solidFill>
              </a:rPr>
              <a:t>-statement code </a:t>
            </a:r>
            <a:r>
              <a:rPr lang="en-US" sz="1200" b="1" dirty="0" smtClean="0">
                <a:solidFill>
                  <a:srgbClr val="FF0000"/>
                </a:solidFill>
              </a:rPr>
              <a:t>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>
            <a:off x="2879812" y="5085184"/>
            <a:ext cx="1404156" cy="43204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319972" y="5193196"/>
            <a:ext cx="4068452" cy="9001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91440" tIns="9144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x is initialized to 0.  when the program is executed, neither the (x&gt;0) or (x&lt;0) logical expressions evaluated TRUE so the 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u="sng" dirty="0" smtClean="0">
                <a:solidFill>
                  <a:srgbClr val="FF0000"/>
                </a:solidFill>
              </a:rPr>
              <a:t>else-statement code </a:t>
            </a:r>
            <a:r>
              <a:rPr lang="en-US" sz="1200" b="1" dirty="0" smtClean="0">
                <a:solidFill>
                  <a:srgbClr val="FF0000"/>
                </a:solidFill>
              </a:rPr>
              <a:t>was executed.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Case statements </a:t>
            </a:r>
            <a:r>
              <a:rPr lang="en-US" sz="1600" b="0" dirty="0" smtClean="0"/>
              <a:t>(or switch statements)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Case statement is a list of logical expressions.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Each expression is evaluated in turn for a given input variable.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an expression evaluates TRUE, the corresponding code statements will be executed.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syntax for a case statement is: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switch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input expression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sz="11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value1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     statements 	</a:t>
            </a:r>
            <a:r>
              <a:rPr lang="en-US" sz="1000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% execute this code if the input is equal to this case</a:t>
            </a: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  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case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value2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     statements 	</a:t>
            </a:r>
            <a:r>
              <a:rPr lang="en-US" sz="1000" i="1" dirty="0" smtClean="0">
                <a:solidFill>
                  <a:srgbClr val="00CC99">
                    <a:lumMod val="50000"/>
                  </a:srgbClr>
                </a:solidFill>
                <a:cs typeface="Times New Roman" pitchFamily="18" charset="0"/>
              </a:rPr>
              <a:t>% execute this code if the input is equal to this case</a:t>
            </a: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		     :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> 		     :</a:t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1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otherwise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     statements 	</a:t>
            </a:r>
            <a:r>
              <a:rPr lang="en-US" sz="1000" i="1" dirty="0" smtClean="0">
                <a:solidFill>
                  <a:srgbClr val="00CC99">
                    <a:lumMod val="50000"/>
                  </a:srgbClr>
                </a:solidFill>
                <a:cs typeface="Times New Roman" pitchFamily="18" charset="0"/>
              </a:rPr>
              <a:t>% execute this code if none of the above cases evaluate to TRUE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4) Conditional Statements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Case statement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1736812"/>
            <a:ext cx="3924436" cy="2554545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switch (angle)</a:t>
            </a:r>
          </a:p>
          <a:p>
            <a:r>
              <a:rPr lang="en-US" sz="1400" dirty="0" smtClean="0"/>
              <a:t>    case (0)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fprintf</a:t>
            </a:r>
            <a:r>
              <a:rPr lang="en-US" sz="1400" dirty="0" smtClean="0"/>
              <a:t>('The input angle was 0 degrees \n');</a:t>
            </a:r>
          </a:p>
          <a:p>
            <a:r>
              <a:rPr lang="en-US" sz="1400" dirty="0" smtClean="0"/>
              <a:t>    case (1)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fprintf</a:t>
            </a:r>
            <a:r>
              <a:rPr lang="en-US" sz="1400" dirty="0" smtClean="0"/>
              <a:t>('The input angle was 1 degrees \n');</a:t>
            </a:r>
          </a:p>
          <a:p>
            <a:r>
              <a:rPr lang="en-US" sz="1400" dirty="0" smtClean="0"/>
              <a:t>    case (2)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fprintf</a:t>
            </a:r>
            <a:r>
              <a:rPr lang="en-US" sz="1400" dirty="0" smtClean="0"/>
              <a:t>('The input angle was 2 degrees \n');</a:t>
            </a:r>
          </a:p>
          <a:p>
            <a:r>
              <a:rPr lang="en-US" sz="1400" dirty="0" smtClean="0"/>
              <a:t>    otherwise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fprintf</a:t>
            </a:r>
            <a:r>
              <a:rPr lang="en-US" sz="1400" dirty="0" smtClean="0"/>
              <a:t>('The input is out of range\n');</a:t>
            </a:r>
          </a:p>
          <a:p>
            <a:r>
              <a:rPr lang="en-US" sz="1400" dirty="0" smtClean="0"/>
              <a:t>end</a:t>
            </a:r>
          </a:p>
          <a:p>
            <a:endParaRPr lang="en-US" sz="1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55576" y="1520788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test_case_1.m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r="41043"/>
          <a:stretch>
            <a:fillRect/>
          </a:stretch>
        </p:blipFill>
        <p:spPr bwMode="auto">
          <a:xfrm>
            <a:off x="4788024" y="1592796"/>
            <a:ext cx="3888432" cy="446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Programming Basics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Programming in Matlab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Matlab is an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interpreted language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, which means it does not require compiling.  Instead, when a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program is executed, it is interpreted line-by-line on the fly.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All structured programs can be created with three main constructs: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1) Sequential Operations	- individual tasks that are executed in order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2) Conditional Operations 	- decisions that are made in the code based on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   evaluation of variables.  The flow of the code execution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   is altered depending on the evaluations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3) Iterative Operations 		- program loops that execute over and over or are terminated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	based on conditional operations.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Using functions for common tasks is a proven technique for making programs easier to develop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and debug.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All code should be commented so that others can understand the functionality of your program.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Flow charts and pseudo-code are a good way to design a program.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Program Loops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Program loops allow you to repeatedly execute a section of code.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There area different types of loops that have different functionality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smtClean="0">
                <a:solidFill>
                  <a:srgbClr val="0033CC"/>
                </a:solidFill>
                <a:cs typeface="Times New Roman" pitchFamily="18" charset="0"/>
              </a:rPr>
              <a:t>For Loop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- executes a segment of code a predefined # of times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smtClean="0">
                <a:solidFill>
                  <a:srgbClr val="0033CC"/>
                </a:solidFill>
                <a:cs typeface="Times New Roman" pitchFamily="18" charset="0"/>
              </a:rPr>
              <a:t>While Loop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- executes a segment of code while a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 expression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is TRUE</a:t>
            </a: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For Loops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for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loop uses a loop variable to count the number of times it will execute.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You can specify the start, stop, and step size of the loop variable in addition to its name.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loop variable will increment/decrement by the step-size each time the loop is executed.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loop will continue to execute until the current loop variable reaches the stop value.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Syntax: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for 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loop_variable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= m:s:n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 this code: 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m = the initial value of the loop variable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n = the final value of the loop variable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s = the step size that the loop variable will increment by each time the loop is executed</a:t>
            </a: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For Loop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create a loop variable called ‘k’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create a for loop that will start k at 1, increment it by 1, and loop until k reaches 10 (m:s:n = 1:1:10)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each time through the loop, let’s use the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fprintf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statement to print the value of the loop variable.</a:t>
            </a: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3588" y="2600908"/>
            <a:ext cx="3924436" cy="73866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for (k = 1:1:10)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fprintf</a:t>
            </a:r>
            <a:r>
              <a:rPr lang="en-US" sz="1400" dirty="0" smtClean="0"/>
              <a:t>('The current value of k is: %2.0f \n', k);</a:t>
            </a:r>
          </a:p>
          <a:p>
            <a:r>
              <a:rPr lang="en-US" sz="1400" dirty="0" smtClean="0"/>
              <a:t>end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3588" y="2384884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test_for_1.m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b="27157"/>
          <a:stretch>
            <a:fillRect/>
          </a:stretch>
        </p:blipFill>
        <p:spPr bwMode="auto">
          <a:xfrm>
            <a:off x="3275856" y="3465004"/>
            <a:ext cx="5406330" cy="266429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For Loops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For loops are good for addressing arrays.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For loops can be nested to create two loop variables that can be used as the index for an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Syntax: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for 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loop_variable1 = m:s:n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  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for 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loop_variable2 = m:s:n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      statements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Nested For Loop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use two nested For loops to write the contents of a 3x2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call the row variable m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call the column variable 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3140968"/>
            <a:ext cx="4716524" cy="1384995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A = [2,5; -3,4; -7,1];</a:t>
            </a:r>
          </a:p>
          <a:p>
            <a:r>
              <a:rPr lang="en-US" sz="1200" dirty="0" smtClean="0"/>
              <a:t> </a:t>
            </a:r>
          </a:p>
          <a:p>
            <a:r>
              <a:rPr lang="en-US" sz="1200" dirty="0" smtClean="0"/>
              <a:t>for (m = 1:1:3)</a:t>
            </a:r>
          </a:p>
          <a:p>
            <a:r>
              <a:rPr lang="en-US" sz="1200" dirty="0" smtClean="0"/>
              <a:t>    for (n = 1:1:2)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fprintf</a:t>
            </a:r>
            <a:r>
              <a:rPr lang="en-US" sz="1200" dirty="0" smtClean="0"/>
              <a:t>('The value of a%1.0f%1.0f is: %2.0f \n', m, n, A(</a:t>
            </a:r>
            <a:r>
              <a:rPr lang="en-US" sz="1200" dirty="0" err="1" smtClean="0"/>
              <a:t>m,n</a:t>
            </a:r>
            <a:r>
              <a:rPr lang="en-US" sz="1200" dirty="0" smtClean="0"/>
              <a:t>) );</a:t>
            </a:r>
          </a:p>
          <a:p>
            <a:r>
              <a:rPr lang="en-US" sz="1200" dirty="0" smtClean="0"/>
              <a:t>    end</a:t>
            </a:r>
          </a:p>
          <a:p>
            <a:r>
              <a:rPr lang="en-US" sz="1200" dirty="0" smtClean="0"/>
              <a:t>end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2924944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test_for_nested_1.m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901383" y="1701044"/>
          <a:ext cx="1303338" cy="1106487"/>
        </p:xfrm>
        <a:graphic>
          <a:graphicData uri="http://schemas.openxmlformats.org/presentationml/2006/ole">
            <p:oleObj spid="_x0000_s7171" name="Equation" r:id="rId4" imgW="838080" imgH="711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40352" y="1412776"/>
            <a:ext cx="396044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488324" y="1628800"/>
            <a:ext cx="756084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7903164" y="2258076"/>
            <a:ext cx="972108" cy="158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497230" y="2060054"/>
            <a:ext cx="396044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m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 r="50896" b="40070"/>
          <a:stretch>
            <a:fillRect/>
          </a:stretch>
        </p:blipFill>
        <p:spPr bwMode="auto">
          <a:xfrm>
            <a:off x="5472100" y="3248980"/>
            <a:ext cx="3380681" cy="279139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While Loops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while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loop will continually execute as long as a logical expression evaluates TRUE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Syntax: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while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logical_expression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    statements</a:t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the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logical_expression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evaluates TRUE, the loop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execute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the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logical_expression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evaluates FALASE, the loop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will NOT execute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5) Loops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While loop example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will initialize x =2;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 our while loop, we square x and print the new value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will continue this until the new value of x is greater than 500.</a:t>
            </a: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2492897"/>
            <a:ext cx="4032448" cy="1384995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x = 2;</a:t>
            </a:r>
          </a:p>
          <a:p>
            <a:r>
              <a:rPr lang="en-US" sz="1200" dirty="0" smtClean="0"/>
              <a:t>  </a:t>
            </a:r>
          </a:p>
          <a:p>
            <a:r>
              <a:rPr lang="en-US" sz="1200" dirty="0" smtClean="0"/>
              <a:t>while (x &lt; 500)</a:t>
            </a:r>
          </a:p>
          <a:p>
            <a:r>
              <a:rPr lang="en-US" sz="1200" dirty="0" smtClean="0"/>
              <a:t>    x = x^2;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fprintf</a:t>
            </a:r>
            <a:r>
              <a:rPr lang="en-US" sz="1200" dirty="0" smtClean="0"/>
              <a:t>('The value of x after squaring is: %3.0f \n', x);</a:t>
            </a:r>
          </a:p>
          <a:p>
            <a:r>
              <a:rPr lang="en-US" sz="1200" dirty="0" smtClean="0"/>
              <a:t>end</a:t>
            </a:r>
          </a:p>
          <a:p>
            <a:endParaRPr lang="en-US" sz="1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67544" y="2276872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test_while_1.m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r="32981" b="45366"/>
          <a:stretch>
            <a:fillRect/>
          </a:stretch>
        </p:blipFill>
        <p:spPr bwMode="auto">
          <a:xfrm>
            <a:off x="4355976" y="3700669"/>
            <a:ext cx="4307582" cy="237571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6) Debugger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Debugger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There is a built-in debugger in the Matlab text editor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debugger allows you to set breakpoints and step through your code while you observe the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contents of variables. 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i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240868"/>
            <a:ext cx="4898573" cy="372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272300" y="2564904"/>
            <a:ext cx="1691680" cy="2304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The menu allows you to: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/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- Set Breakpoints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- Remove Breakpoints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- Step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- Step Into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- Continue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 flipV="1">
            <a:off x="5976156" y="2672916"/>
            <a:ext cx="1296144" cy="57606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6024" y="2276872"/>
            <a:ext cx="1691680" cy="2304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Current variable values are observed in the  Workspace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439652" y="2780928"/>
            <a:ext cx="612068" cy="25202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7584" y="3717032"/>
            <a:ext cx="1260140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Indicates location of Breakpoints 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835696" y="3969060"/>
            <a:ext cx="1656184" cy="54006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 l="27971" t="60494" r="70424" b="37301"/>
          <a:stretch>
            <a:fillRect/>
          </a:stretch>
        </p:blipFill>
        <p:spPr bwMode="auto">
          <a:xfrm>
            <a:off x="251520" y="3717032"/>
            <a:ext cx="432048" cy="45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 l="29430" t="60494" r="69110" b="37301"/>
          <a:stretch>
            <a:fillRect/>
          </a:stretch>
        </p:blipFill>
        <p:spPr bwMode="auto">
          <a:xfrm>
            <a:off x="359531" y="4689140"/>
            <a:ext cx="407001" cy="46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91580" y="4761148"/>
            <a:ext cx="1260140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Indicates current location of code execution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2123728" y="4617132"/>
            <a:ext cx="1476164" cy="36004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4 Exercise Problems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605204" cy="4789264"/>
          </a:xfrm>
          <a:noFill/>
          <a:ln/>
        </p:spPr>
        <p:txBody>
          <a:bodyPr wrap="square"/>
          <a:lstStyle/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For each of these exercises, you will create a script file.  Your script file will perform the calculations and then display the answers to the workspace.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Create a directory on your Z drive called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Z:\Matlab_Course\Lab04”</a:t>
            </a:r>
          </a:p>
          <a:p>
            <a:pPr>
              <a:buFontTx/>
              <a:buChar char="-"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Change your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pwd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Z:\Matlab_Course\Lab04” (&gt;&gt;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cd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Z:\Matlab_Course\Lab04)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Perform the following exercises: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Ch4: </a:t>
            </a:r>
            <a:r>
              <a:rPr lang="pt-BR" dirty="0" smtClean="0">
                <a:solidFill>
                  <a:schemeClr val="accent2"/>
                </a:solidFill>
                <a:cs typeface="Times New Roman" pitchFamily="18" charset="0"/>
              </a:rPr>
              <a:t>17b, 20a, 21a, 23, 24a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10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Programming Basics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err="1" smtClean="0"/>
              <a:t>fprintf</a:t>
            </a:r>
            <a:r>
              <a:rPr lang="en-US" sz="1600" dirty="0" smtClean="0"/>
              <a:t> command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more sophisticated technique for printing information is the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fprintf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command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fprintf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(‘text’, A, ….)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set of codes can be used to insert special characters: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\n	% return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\r	% beginning of a new line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\b	% backspace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\t	% tab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‘’	% Apostrophe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\\ 	% Backslash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b="56620"/>
          <a:stretch>
            <a:fillRect/>
          </a:stretch>
        </p:blipFill>
        <p:spPr bwMode="auto">
          <a:xfrm>
            <a:off x="1943708" y="4473116"/>
            <a:ext cx="5184576" cy="152159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Programming Basics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err="1" smtClean="0"/>
              <a:t>fprintf</a:t>
            </a:r>
            <a:r>
              <a:rPr lang="en-US" sz="1600" dirty="0" smtClean="0"/>
              <a:t> command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Formatted numbers can be printed the expression using the syntax %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var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Number formats consists of: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# of digits in front of the decimal point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# of digits behind the decimal point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# type of number format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available number formats are: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			e	Scientific format with lowercase 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E	Scientific format with uppercase 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f	Decimal format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g	%e or %f, whichever is shorter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Example of a number format for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x=1.234567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%6.3f 	→  1.234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%2.2f 	→  1.23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Variable names to be printed are listed in the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fprintf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statement after the ‘text’ statement and are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comma delimited.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Programming Basics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err="1" smtClean="0"/>
              <a:t>fprintf</a:t>
            </a:r>
            <a:r>
              <a:rPr lang="en-US" sz="1600" dirty="0" smtClean="0"/>
              <a:t> command examples: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3628" y="1412776"/>
            <a:ext cx="6974744" cy="471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Programming Basics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Command line Inputs 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Inputs from the command line can be assigned to variables using the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input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command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9572" y="2348881"/>
            <a:ext cx="5544616" cy="523220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response = input('\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 whole number between 0 and 100:  ');</a:t>
            </a:r>
          </a:p>
          <a:p>
            <a:r>
              <a:rPr lang="en-US" sz="1400" dirty="0" err="1" smtClean="0"/>
              <a:t>fprintf</a:t>
            </a:r>
            <a:r>
              <a:rPr lang="en-US" sz="1400" dirty="0" smtClean="0"/>
              <a:t>('\</a:t>
            </a:r>
            <a:r>
              <a:rPr lang="en-US" sz="1400" dirty="0" err="1" smtClean="0"/>
              <a:t>nYou</a:t>
            </a:r>
            <a:r>
              <a:rPr lang="en-US" sz="1400" dirty="0" smtClean="0"/>
              <a:t> just entered %3.0f \n', response);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9572" y="2132856"/>
            <a:ext cx="280831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test_stdinput_1.m</a:t>
            </a:r>
            <a:endParaRPr lang="en-US" sz="1200" b="1" dirty="0">
              <a:solidFill>
                <a:srgbClr val="0033CC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503548" y="3284984"/>
            <a:ext cx="8039100" cy="2719387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Relational Operators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Relational Operators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relational operators compare two values and return a TRUE or FALSE interpretation based on the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chosen operator.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Matlab has 6 relational operators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u="sng" dirty="0" smtClean="0">
                <a:solidFill>
                  <a:srgbClr val="000000"/>
                </a:solidFill>
                <a:cs typeface="Times New Roman" pitchFamily="18" charset="0"/>
              </a:rPr>
              <a:t>Operator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000000"/>
                </a:solidFill>
                <a:cs typeface="Times New Roman" pitchFamily="18" charset="0"/>
              </a:rPr>
              <a:t>Description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&lt;		Less than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&lt;=		Less than or equal to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&gt;		Greater than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&gt;=		Greater than or equal to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==		Equal to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~=		Not equal to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TRUE evaluation of these operators is returned as a ‘1’. A FLASE evaluation of these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operators is returned as a ‘0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’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1’s and 0’s returned from these operators are of the data type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logical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  This is different from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 numeric 1 or 0.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Arrays and Matrices are compared on an element-by-element basis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Relational Operators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Relational Operator Examples</a:t>
            </a:r>
            <a:r>
              <a:rPr lang="en-US" sz="3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3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3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3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 			       </a:t>
            </a:r>
            <a:r>
              <a:rPr lang="en-US" sz="1400" u="sng" dirty="0" smtClean="0">
                <a:solidFill>
                  <a:srgbClr val="000000"/>
                </a:solidFill>
                <a:cs typeface="Times New Roman" pitchFamily="18" charset="0"/>
              </a:rPr>
              <a:t>Scalars</a:t>
            </a: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			</a:t>
            </a:r>
            <a:r>
              <a:rPr lang="en-US" sz="1400" u="sng" dirty="0" smtClean="0">
                <a:solidFill>
                  <a:srgbClr val="000000"/>
                </a:solidFill>
                <a:cs typeface="Times New Roman" pitchFamily="18" charset="0"/>
              </a:rPr>
              <a:t>Vectors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Less Than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&lt; 6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 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&lt; [3,2,1]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 0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6 &lt;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Less than or equal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&lt;= 5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&lt;= [3,2,1] 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 1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&lt;=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&lt;= 3 	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Greater than 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&gt; 6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&gt; [3,2,1] 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 0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6 &gt;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Greater than or equal 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&gt;= 5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&gt;= [3,2,1] 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 1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&gt;=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&gt;= 3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Equal to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==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== [3,2,1] 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 1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== 5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Not Equal to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~= 4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0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 </a:t>
            </a:r>
            <a:r>
              <a:rPr lang="en-US" b="0" dirty="0" smtClean="0">
                <a:cs typeface="Times New Roman" pitchFamily="18" charset="0"/>
              </a:rPr>
              <a:t>[1,2,3] ~= [3,2,1]  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 0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			</a:t>
            </a:r>
            <a:r>
              <a:rPr lang="en-US" b="0" dirty="0" smtClean="0">
                <a:solidFill>
                  <a:schemeClr val="accent2"/>
                </a:solidFill>
                <a:cs typeface="Times New Roman" pitchFamily="18" charset="0"/>
              </a:rPr>
              <a:t>&gt;&gt;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4 ~= 5	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ans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= 1</a:t>
            </a:r>
            <a:b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</a:br>
            <a:endParaRPr lang="en-US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Logical Operators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Logical Operators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logical operators perform Boolean operations on an element-by-element basis.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Matlab has 5 logical operators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US" u="sng" dirty="0" smtClean="0">
                <a:solidFill>
                  <a:srgbClr val="000000"/>
                </a:solidFill>
                <a:cs typeface="Times New Roman" pitchFamily="18" charset="0"/>
              </a:rPr>
              <a:t>Operator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rgbClr val="000000"/>
                </a:solidFill>
                <a:cs typeface="Times New Roman" pitchFamily="18" charset="0"/>
              </a:rPr>
              <a:t>Name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000000"/>
                </a:solidFill>
                <a:cs typeface="Times New Roman" pitchFamily="18" charset="0"/>
              </a:rPr>
              <a:t>Description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~	NOT		% Inversion (0→1, 1→0), works on Matrices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&amp;	AND		% Logical AND of operands, works on Matrices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|	OR		% Logical OR of operands, works on Matrices 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&amp;&amp;	Short-Circuit AND	% Short-circuit AND of operands, only works on Scalars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||	Short-Circuit OR	% Short-circuit OR of operands, only works on Scalars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15186</TotalTime>
  <Words>776</Words>
  <Application>Microsoft Office PowerPoint</Application>
  <PresentationFormat>On-screen Show (4:3)</PresentationFormat>
  <Paragraphs>172</Paragraphs>
  <Slides>28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MSU_Lecture_EE261</vt:lpstr>
      <vt:lpstr>Equation</vt:lpstr>
      <vt:lpstr>Introduction to Matlab</vt:lpstr>
      <vt:lpstr>1) Programming Basics</vt:lpstr>
      <vt:lpstr>1) Programming Basics</vt:lpstr>
      <vt:lpstr>1) Programming Basics</vt:lpstr>
      <vt:lpstr>1) Programming Basics</vt:lpstr>
      <vt:lpstr>1) Programming Basics</vt:lpstr>
      <vt:lpstr>2) Relational Operators</vt:lpstr>
      <vt:lpstr>2) Relational Operators</vt:lpstr>
      <vt:lpstr>3) Logical Operators</vt:lpstr>
      <vt:lpstr>3) Logical Operators</vt:lpstr>
      <vt:lpstr>3) Logical Operators</vt:lpstr>
      <vt:lpstr>4) Conditional Statements</vt:lpstr>
      <vt:lpstr>4) Conditional Statements</vt:lpstr>
      <vt:lpstr>4) Conditional Statements</vt:lpstr>
      <vt:lpstr>4) Conditional Statements</vt:lpstr>
      <vt:lpstr>4) Conditional Statements</vt:lpstr>
      <vt:lpstr>4) Conditional Statements</vt:lpstr>
      <vt:lpstr>4) Conditional Statements</vt:lpstr>
      <vt:lpstr>4) Conditional Statements</vt:lpstr>
      <vt:lpstr>5) Loops</vt:lpstr>
      <vt:lpstr>5) Loops</vt:lpstr>
      <vt:lpstr>5) Loops</vt:lpstr>
      <vt:lpstr>5) Loops</vt:lpstr>
      <vt:lpstr>5) Loops</vt:lpstr>
      <vt:lpstr>5) Loops</vt:lpstr>
      <vt:lpstr>5) Loops</vt:lpstr>
      <vt:lpstr>6) Debugger</vt:lpstr>
      <vt:lpstr>Lab 4 Exercise Problems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848</cp:revision>
  <dcterms:created xsi:type="dcterms:W3CDTF">2003-07-30T21:17:08Z</dcterms:created>
  <dcterms:modified xsi:type="dcterms:W3CDTF">2010-06-18T14:55:29Z</dcterms:modified>
</cp:coreProperties>
</file>