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30"/>
  </p:notesMasterIdLst>
  <p:handoutMasterIdLst>
    <p:handoutMasterId r:id="rId31"/>
  </p:handoutMasterIdLst>
  <p:sldIdLst>
    <p:sldId id="258" r:id="rId2"/>
    <p:sldId id="265" r:id="rId3"/>
    <p:sldId id="331" r:id="rId4"/>
    <p:sldId id="332" r:id="rId5"/>
    <p:sldId id="333" r:id="rId6"/>
    <p:sldId id="343" r:id="rId7"/>
    <p:sldId id="320" r:id="rId8"/>
    <p:sldId id="321" r:id="rId9"/>
    <p:sldId id="322" r:id="rId10"/>
    <p:sldId id="324" r:id="rId11"/>
    <p:sldId id="323" r:id="rId12"/>
    <p:sldId id="325" r:id="rId13"/>
    <p:sldId id="326" r:id="rId14"/>
    <p:sldId id="327" r:id="rId15"/>
    <p:sldId id="328" r:id="rId16"/>
    <p:sldId id="329" r:id="rId17"/>
    <p:sldId id="330" r:id="rId18"/>
    <p:sldId id="341" r:id="rId19"/>
    <p:sldId id="342" r:id="rId20"/>
    <p:sldId id="334" r:id="rId21"/>
    <p:sldId id="335" r:id="rId22"/>
    <p:sldId id="336" r:id="rId23"/>
    <p:sldId id="337" r:id="rId24"/>
    <p:sldId id="338" r:id="rId25"/>
    <p:sldId id="339" r:id="rId26"/>
    <p:sldId id="340" r:id="rId27"/>
    <p:sldId id="344" r:id="rId28"/>
    <p:sldId id="319" r:id="rId2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  <a:srgbClr val="CCFFCC"/>
    <a:srgbClr val="0066FF"/>
    <a:srgbClr val="3366FF"/>
    <a:srgbClr val="FFCC66"/>
    <a:srgbClr val="FF99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37" autoAdjust="0"/>
    <p:restoredTop sz="94660" autoAdjust="0"/>
  </p:normalViewPr>
  <p:slideViewPr>
    <p:cSldViewPr>
      <p:cViewPr>
        <p:scale>
          <a:sx n="66" d="100"/>
          <a:sy n="66" d="100"/>
        </p:scale>
        <p:origin x="-1170" y="-822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18" Type="http://schemas.openxmlformats.org/officeDocument/2006/relationships/slide" Target="slides/slide18.xml"/><Relationship Id="rId26" Type="http://schemas.openxmlformats.org/officeDocument/2006/relationships/slide" Target="slides/slide26.xml"/><Relationship Id="rId3" Type="http://schemas.openxmlformats.org/officeDocument/2006/relationships/slide" Target="slides/slide3.xml"/><Relationship Id="rId21" Type="http://schemas.openxmlformats.org/officeDocument/2006/relationships/slide" Target="slides/slide21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25" Type="http://schemas.openxmlformats.org/officeDocument/2006/relationships/slide" Target="slides/slide25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20" Type="http://schemas.openxmlformats.org/officeDocument/2006/relationships/slide" Target="slides/slide20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24" Type="http://schemas.openxmlformats.org/officeDocument/2006/relationships/slide" Target="slides/slide24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23" Type="http://schemas.openxmlformats.org/officeDocument/2006/relationships/slide" Target="slides/slide23.xml"/><Relationship Id="rId28" Type="http://schemas.openxmlformats.org/officeDocument/2006/relationships/slide" Target="slides/slide28.xml"/><Relationship Id="rId10" Type="http://schemas.openxmlformats.org/officeDocument/2006/relationships/slide" Target="slides/slide10.xml"/><Relationship Id="rId19" Type="http://schemas.openxmlformats.org/officeDocument/2006/relationships/slide" Target="slides/slide19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Relationship Id="rId22" Type="http://schemas.openxmlformats.org/officeDocument/2006/relationships/slide" Target="slides/slide22.xml"/><Relationship Id="rId27" Type="http://schemas.openxmlformats.org/officeDocument/2006/relationships/slide" Target="slides/slide2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EF7978D-DF7D-4583-A6FD-AFFB52565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/>
            </a:lvl1pPr>
          </a:lstStyle>
          <a:p>
            <a:pPr>
              <a:defRPr/>
            </a:pPr>
            <a:fld id="{4F973320-4197-42C2-A4C3-20DE78CFE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2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11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12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13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14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15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16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17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18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19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20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3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21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22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23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24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25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26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27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28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4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5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6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7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8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9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10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4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944563"/>
            <a:ext cx="8677275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31800" y="800100"/>
            <a:ext cx="81534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533400" y="6248400"/>
            <a:ext cx="81534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pic>
        <p:nvPicPr>
          <p:cNvPr id="1030" name="Picture 9" descr="MSU_cathea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3238" y="6308725"/>
            <a:ext cx="9715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7"/>
          <p:cNvSpPr>
            <a:spLocks noChangeShapeType="1"/>
          </p:cNvSpPr>
          <p:nvPr userDrawn="1"/>
        </p:nvSpPr>
        <p:spPr bwMode="auto">
          <a:xfrm>
            <a:off x="431800" y="800100"/>
            <a:ext cx="81534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" name="Line 8"/>
          <p:cNvSpPr>
            <a:spLocks noChangeShapeType="1"/>
          </p:cNvSpPr>
          <p:nvPr userDrawn="1"/>
        </p:nvSpPr>
        <p:spPr bwMode="auto">
          <a:xfrm>
            <a:off x="533400" y="6248400"/>
            <a:ext cx="81534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pic>
        <p:nvPicPr>
          <p:cNvPr id="1033" name="Picture 9" descr="MSU_cathead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3238" y="6308725"/>
            <a:ext cx="9715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 userDrawn="1"/>
        </p:nvSpPr>
        <p:spPr>
          <a:xfrm>
            <a:off x="2417763" y="6417333"/>
            <a:ext cx="42799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1200" b="1" dirty="0" smtClean="0"/>
              <a:t>Introduction to Matlab</a:t>
            </a:r>
            <a:endParaRPr lang="en-US" sz="1200" b="1" dirty="0"/>
          </a:p>
          <a:p>
            <a:pPr algn="ctr" eaLnBrk="0" hangingPunct="0">
              <a:defRPr/>
            </a:pPr>
            <a:endParaRPr lang="en-US" sz="1200" b="1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967731" y="6289675"/>
            <a:ext cx="93807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200" b="1" dirty="0"/>
              <a:t>Module </a:t>
            </a:r>
            <a:r>
              <a:rPr lang="en-US" sz="1200" b="1" dirty="0" smtClean="0"/>
              <a:t>#4</a:t>
            </a:r>
            <a:endParaRPr lang="en-US" sz="1200" b="1" dirty="0"/>
          </a:p>
          <a:p>
            <a:pPr algn="ctr" eaLnBrk="0" hangingPunct="0">
              <a:defRPr/>
            </a:pPr>
            <a:r>
              <a:rPr lang="en-US" sz="1200" b="1" dirty="0"/>
              <a:t>Page </a:t>
            </a:r>
            <a:fld id="{36CC47DB-A78E-42B2-934C-2A949BD65FCC}" type="slidenum">
              <a:rPr lang="en-US" sz="1200" b="1"/>
              <a:pPr algn="ctr" eaLnBrk="0" hangingPunct="0">
                <a:defRPr/>
              </a:pPr>
              <a:t>‹#›</a:t>
            </a:fld>
            <a:endParaRPr lang="en-US" sz="12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png"/><Relationship Id="rId4" Type="http://schemas.openxmlformats.org/officeDocument/2006/relationships/oleObject" Target="../embeddings/oleObject1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34338" cy="500063"/>
          </a:xfrm>
        </p:spPr>
        <p:txBody>
          <a:bodyPr/>
          <a:lstStyle/>
          <a:p>
            <a:pPr eaLnBrk="1" hangingPunct="1"/>
            <a:r>
              <a:rPr lang="en-US" b="1" dirty="0" smtClean="0"/>
              <a:t>Introduction to Matlab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16000"/>
            <a:ext cx="7772400" cy="5114962"/>
          </a:xfrm>
        </p:spPr>
        <p:txBody>
          <a:bodyPr/>
          <a:lstStyle/>
          <a:p>
            <a:pPr marL="381000" indent="-381000" algn="ctr" eaLnBrk="1" hangingPunct="1">
              <a:buFontTx/>
              <a:buNone/>
            </a:pPr>
            <a:r>
              <a:rPr lang="en-US" sz="2200" dirty="0" smtClean="0"/>
              <a:t>Module #4 – Programming</a:t>
            </a:r>
          </a:p>
          <a:p>
            <a:pPr marL="381000" indent="-381000" eaLnBrk="1" hangingPunct="1"/>
            <a:r>
              <a:rPr lang="en-US" sz="1600" dirty="0" smtClean="0"/>
              <a:t>Topics</a:t>
            </a:r>
            <a:endParaRPr lang="en-US" sz="400" dirty="0" smtClean="0"/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Programming Basics (</a:t>
            </a:r>
            <a:r>
              <a:rPr lang="en-US" sz="1400" dirty="0" err="1" smtClean="0"/>
              <a:t>fprintf</a:t>
            </a:r>
            <a:r>
              <a:rPr lang="en-US" sz="1400" dirty="0" smtClean="0"/>
              <a:t>, standard input)</a:t>
            </a:r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Relational Operators</a:t>
            </a:r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Logical Operators</a:t>
            </a:r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Conditional Statements (if/then/else, case)</a:t>
            </a:r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Loops (for, while)</a:t>
            </a:r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Debugger</a:t>
            </a:r>
            <a:br>
              <a:rPr lang="en-US" sz="1400" dirty="0" smtClean="0"/>
            </a:br>
            <a:endParaRPr lang="en-US" sz="1400" dirty="0" smtClean="0"/>
          </a:p>
          <a:p>
            <a:pPr marL="1219200" lvl="2" indent="-304800" eaLnBrk="1" hangingPunct="1">
              <a:buFontTx/>
              <a:buAutoNum type="arabicPeriod"/>
            </a:pPr>
            <a:endParaRPr lang="en-US" sz="1400" dirty="0" smtClean="0"/>
          </a:p>
          <a:p>
            <a:pPr marL="381000" indent="-381000" eaLnBrk="1" hangingPunct="1"/>
            <a:r>
              <a:rPr lang="en-US" sz="1600" dirty="0" smtClean="0"/>
              <a:t>Textbook Reading Assignments</a:t>
            </a:r>
            <a:endParaRPr lang="en-US" sz="400" dirty="0" smtClean="0"/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4.1-4.9</a:t>
            </a:r>
            <a:br>
              <a:rPr lang="en-US" sz="1400" dirty="0" smtClean="0"/>
            </a:br>
            <a:endParaRPr lang="en-US" sz="1400" dirty="0" smtClean="0"/>
          </a:p>
          <a:p>
            <a:pPr marL="381000" indent="-381000" eaLnBrk="1" hangingPunct="1"/>
            <a:r>
              <a:rPr lang="en-US" sz="1600" dirty="0" smtClean="0"/>
              <a:t>Practice Problems</a:t>
            </a:r>
            <a:endParaRPr lang="en-US" sz="400" dirty="0" smtClean="0"/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Chapter 4 Problems:	</a:t>
            </a:r>
            <a:r>
              <a:rPr lang="pt-BR" sz="1400" dirty="0" smtClean="0"/>
              <a:t> </a:t>
            </a:r>
            <a:r>
              <a:rPr lang="pt-BR" sz="1400" b="1" dirty="0" smtClean="0"/>
              <a:t>17b, 20a, 21a, 23, 24a </a:t>
            </a:r>
            <a:endParaRPr lang="en-US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3) Logical Operators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Logical Operator Examples</a:t>
            </a:r>
            <a:r>
              <a:rPr lang="en-US" sz="300" b="0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300" b="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300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300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400" b="0" dirty="0" smtClean="0">
                <a:solidFill>
                  <a:srgbClr val="000000"/>
                </a:solidFill>
                <a:cs typeface="Times New Roman" pitchFamily="18" charset="0"/>
              </a:rPr>
              <a:t> 			      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NOT			</a:t>
            </a:r>
            <a:r>
              <a:rPr lang="en-US" b="0" dirty="0" smtClean="0">
                <a:solidFill>
                  <a:schemeClr val="accent2"/>
                </a:solidFill>
                <a:cs typeface="Times New Roman" pitchFamily="18" charset="0"/>
              </a:rPr>
              <a:t>&gt;&gt;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~0	</a:t>
            </a:r>
            <a:r>
              <a:rPr lang="en-US" dirty="0" err="1" smtClean="0">
                <a:solidFill>
                  <a:schemeClr val="accent2"/>
                </a:solidFill>
                <a:cs typeface="Times New Roman" pitchFamily="18" charset="0"/>
              </a:rPr>
              <a:t>ans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= 1 </a:t>
            </a:r>
            <a:b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		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b="0" dirty="0" smtClean="0">
                <a:solidFill>
                  <a:schemeClr val="accent2"/>
                </a:solidFill>
                <a:cs typeface="Times New Roman" pitchFamily="18" charset="0"/>
              </a:rPr>
              <a:t>&gt;&gt;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~1	</a:t>
            </a:r>
            <a:r>
              <a:rPr lang="en-US" dirty="0" err="1" smtClean="0">
                <a:solidFill>
                  <a:schemeClr val="accent2"/>
                </a:solidFill>
                <a:cs typeface="Times New Roman" pitchFamily="18" charset="0"/>
              </a:rPr>
              <a:t>ans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= 0</a:t>
            </a:r>
          </a:p>
          <a:p>
            <a:pPr>
              <a:buNone/>
            </a:pP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AND			</a:t>
            </a:r>
            <a:r>
              <a:rPr lang="en-US" b="0" dirty="0" smtClean="0">
                <a:solidFill>
                  <a:schemeClr val="accent2"/>
                </a:solidFill>
                <a:cs typeface="Times New Roman" pitchFamily="18" charset="0"/>
              </a:rPr>
              <a:t>&gt;&gt;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0&amp;0	</a:t>
            </a:r>
            <a:r>
              <a:rPr lang="en-US" dirty="0" err="1" smtClean="0">
                <a:solidFill>
                  <a:schemeClr val="accent2"/>
                </a:solidFill>
                <a:cs typeface="Times New Roman" pitchFamily="18" charset="0"/>
              </a:rPr>
              <a:t>ans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= 0</a:t>
            </a:r>
            <a:b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		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b="0" dirty="0" smtClean="0">
                <a:solidFill>
                  <a:schemeClr val="accent2"/>
                </a:solidFill>
                <a:cs typeface="Times New Roman" pitchFamily="18" charset="0"/>
              </a:rPr>
              <a:t>&gt;&gt;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0&amp;1 	</a:t>
            </a:r>
            <a:r>
              <a:rPr lang="en-US" dirty="0" err="1" smtClean="0">
                <a:solidFill>
                  <a:schemeClr val="accent2"/>
                </a:solidFill>
                <a:cs typeface="Times New Roman" pitchFamily="18" charset="0"/>
              </a:rPr>
              <a:t>ans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= 0</a:t>
            </a:r>
            <a:b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		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b="0" dirty="0" smtClean="0">
                <a:solidFill>
                  <a:schemeClr val="accent2"/>
                </a:solidFill>
                <a:cs typeface="Times New Roman" pitchFamily="18" charset="0"/>
              </a:rPr>
              <a:t>&gt;&gt;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1&amp;0 	</a:t>
            </a:r>
            <a:r>
              <a:rPr lang="en-US" dirty="0" err="1" smtClean="0">
                <a:solidFill>
                  <a:schemeClr val="accent2"/>
                </a:solidFill>
                <a:cs typeface="Times New Roman" pitchFamily="18" charset="0"/>
              </a:rPr>
              <a:t>ans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= 0</a:t>
            </a:r>
            <a:b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		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b="0" dirty="0" smtClean="0">
                <a:solidFill>
                  <a:schemeClr val="accent2"/>
                </a:solidFill>
                <a:cs typeface="Times New Roman" pitchFamily="18" charset="0"/>
              </a:rPr>
              <a:t>&gt;&gt;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1&amp;1 	</a:t>
            </a:r>
            <a:r>
              <a:rPr lang="en-US" dirty="0" err="1" smtClean="0">
                <a:solidFill>
                  <a:schemeClr val="accent2"/>
                </a:solidFill>
                <a:cs typeface="Times New Roman" pitchFamily="18" charset="0"/>
              </a:rPr>
              <a:t>ans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= 1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OR			</a:t>
            </a:r>
            <a:r>
              <a:rPr lang="en-US" b="0" dirty="0" smtClean="0">
                <a:solidFill>
                  <a:schemeClr val="accent2"/>
                </a:solidFill>
                <a:cs typeface="Times New Roman" pitchFamily="18" charset="0"/>
              </a:rPr>
              <a:t>&gt;&gt;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0&amp;0	</a:t>
            </a:r>
            <a:r>
              <a:rPr lang="en-US" dirty="0" err="1" smtClean="0">
                <a:solidFill>
                  <a:schemeClr val="accent2"/>
                </a:solidFill>
                <a:cs typeface="Times New Roman" pitchFamily="18" charset="0"/>
              </a:rPr>
              <a:t>ans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= 0</a:t>
            </a:r>
            <a:b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		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b="0" dirty="0" smtClean="0">
                <a:solidFill>
                  <a:schemeClr val="accent2"/>
                </a:solidFill>
                <a:cs typeface="Times New Roman" pitchFamily="18" charset="0"/>
              </a:rPr>
              <a:t>&gt;&gt;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0&amp;1 	</a:t>
            </a:r>
            <a:r>
              <a:rPr lang="en-US" dirty="0" err="1" smtClean="0">
                <a:solidFill>
                  <a:schemeClr val="accent2"/>
                </a:solidFill>
                <a:cs typeface="Times New Roman" pitchFamily="18" charset="0"/>
              </a:rPr>
              <a:t>ans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= 1</a:t>
            </a:r>
            <a:b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		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b="0" dirty="0" smtClean="0">
                <a:solidFill>
                  <a:schemeClr val="accent2"/>
                </a:solidFill>
                <a:cs typeface="Times New Roman" pitchFamily="18" charset="0"/>
              </a:rPr>
              <a:t>&gt;&gt;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1&amp;0 	</a:t>
            </a:r>
            <a:r>
              <a:rPr lang="en-US" dirty="0" err="1" smtClean="0">
                <a:solidFill>
                  <a:schemeClr val="accent2"/>
                </a:solidFill>
                <a:cs typeface="Times New Roman" pitchFamily="18" charset="0"/>
              </a:rPr>
              <a:t>ans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= 1</a:t>
            </a:r>
            <a:b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		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b="0" dirty="0" smtClean="0">
                <a:solidFill>
                  <a:schemeClr val="accent2"/>
                </a:solidFill>
                <a:cs typeface="Times New Roman" pitchFamily="18" charset="0"/>
              </a:rPr>
              <a:t>&gt;&gt;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1&amp;1 	</a:t>
            </a:r>
            <a:r>
              <a:rPr lang="en-US" dirty="0" err="1" smtClean="0">
                <a:solidFill>
                  <a:schemeClr val="accent2"/>
                </a:solidFill>
                <a:cs typeface="Times New Roman" pitchFamily="18" charset="0"/>
              </a:rPr>
              <a:t>ans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= 1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</a:br>
            <a:endParaRPr lang="en-US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3) Logical Operators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The “find” function</a:t>
            </a:r>
            <a: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the “find” function returns the indices of any non-zero elements within an array.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Ex)	&gt;&gt; y = [ 8 -1 0 3 ]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&gt;&gt; find(y)		→  [ 1  2  4 ]	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this indicates that elements y(1), y(2), and</a:t>
            </a:r>
            <a:b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 					y(4) are non-zero</a:t>
            </a:r>
            <a:b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this can be useful when using logical arrays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Ex)	You wish to find which entries are TRUE and which are false in z = [1 0 0 0 1 ]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&gt;&gt; z = [1 0 0 0 1 0] 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&gt;&gt; find(z) 	 	→  [1 5] 		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this tells which are 1’s and implies which </a:t>
            </a:r>
            <a:b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 					entries are 0’s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4) Conditional Statements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If statements</a:t>
            </a:r>
            <a: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these statements allow your program to either execute or skip a set of operations based on the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evaluation of a statement.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these statements evaluate a Boolean expression and based on whether it is TRUE or FALSE, will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execute specific code segments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the syntax for an if statement is: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if 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logical expression</a:t>
            </a:r>
            <a:b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 		    statements	</a:t>
            </a:r>
            <a:r>
              <a:rPr lang="en-US" sz="1100" i="1" dirty="0" smtClean="0">
                <a:solidFill>
                  <a:srgbClr val="00CC99">
                    <a:lumMod val="50000"/>
                  </a:srgbClr>
                </a:solidFill>
                <a:cs typeface="Times New Roman" pitchFamily="18" charset="0"/>
              </a:rPr>
              <a:t>% execute this code if the logical expression evaluates to TRUE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 		</a:t>
            </a:r>
            <a:r>
              <a:rPr lang="en-US" i="1" dirty="0" smtClean="0">
                <a:solidFill>
                  <a:srgbClr val="000000"/>
                </a:solidFill>
                <a:cs typeface="Times New Roman" pitchFamily="18" charset="0"/>
              </a:rPr>
              <a:t>end</a:t>
            </a:r>
            <a:br>
              <a:rPr lang="en-US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-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if the “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logical expression”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evaluates TRUE, then the 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statements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code </a:t>
            </a:r>
            <a:r>
              <a:rPr lang="en-US" b="0" u="sng" dirty="0" smtClean="0">
                <a:solidFill>
                  <a:srgbClr val="000000"/>
                </a:solidFill>
                <a:cs typeface="Times New Roman" pitchFamily="18" charset="0"/>
              </a:rPr>
              <a:t>will be executed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If the “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logical expression”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evaluates FALSE, then the 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statements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code </a:t>
            </a:r>
            <a:r>
              <a:rPr lang="en-US" b="0" u="sng" dirty="0" smtClean="0">
                <a:solidFill>
                  <a:srgbClr val="000000"/>
                </a:solidFill>
                <a:cs typeface="Times New Roman" pitchFamily="18" charset="0"/>
              </a:rPr>
              <a:t>will be skipped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each “if” requires a corresponding “end”.  </a:t>
            </a:r>
            <a:endParaRPr lang="en-US" i="1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4) Conditional Statements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If statement example</a:t>
            </a:r>
            <a: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i="1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44008" y="1304764"/>
            <a:ext cx="2808312" cy="738664"/>
          </a:xfrm>
          <a:prstGeom prst="rect">
            <a:avLst/>
          </a:prstGeom>
          <a:ln>
            <a:solidFill>
              <a:srgbClr val="0033CC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/>
              <a:t>if (x &gt; 0)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disp</a:t>
            </a:r>
            <a:r>
              <a:rPr lang="en-US" sz="1400" dirty="0" smtClean="0"/>
              <a:t>('x was larger than 0');</a:t>
            </a:r>
          </a:p>
          <a:p>
            <a:r>
              <a:rPr lang="en-US" sz="1400" dirty="0" smtClean="0"/>
              <a:t>end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548" y="2240868"/>
            <a:ext cx="540633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 bwMode="auto">
          <a:xfrm rot="10800000">
            <a:off x="2382652" y="3239852"/>
            <a:ext cx="1116124" cy="72008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3606788" y="3203848"/>
            <a:ext cx="3852428" cy="79208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lIns="91440" tIns="91440" rIns="0" bIns="0" rtlCol="0">
            <a:no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x is initialized to 3.  when the program is executed, the logical expression (x&gt;0) evaluated TRUE so the subsequent code was executed.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4008" y="1088740"/>
            <a:ext cx="2808312" cy="21602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b="1" dirty="0" smtClean="0">
                <a:solidFill>
                  <a:srgbClr val="0033CC"/>
                </a:solidFill>
              </a:rPr>
              <a:t>test_if_1.m</a:t>
            </a:r>
            <a:endParaRPr lang="en-US" sz="1200" b="1" dirty="0">
              <a:solidFill>
                <a:srgbClr val="0033CC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rot="10800000">
            <a:off x="2562672" y="3851920"/>
            <a:ext cx="936104" cy="504056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606788" y="4247964"/>
            <a:ext cx="3852428" cy="79208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lIns="91440" tIns="91440" rIns="0" bIns="0" rtlCol="0">
            <a:no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x is initialized to -1.  when the program is executed, the logical expression (x&gt;0) evaluated FALSE so the subsequent code was skipped.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4) Conditional Statements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If-else statements</a:t>
            </a:r>
            <a: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An “else” clause can be used in conjunction with an if-statement to allow your code to take an action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if the first logical expression evaluates to FALSE.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the syntax for an if statement is: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if 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logical expression</a:t>
            </a:r>
            <a:b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 		    statements 	</a:t>
            </a:r>
            <a:r>
              <a:rPr lang="en-US" sz="1100" i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% execute this code if the logical expression evaluates to TRUE</a:t>
            </a:r>
            <a:br>
              <a:rPr lang="en-US" sz="1100" i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</a:b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 		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else 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 		    statements 	</a:t>
            </a:r>
            <a:r>
              <a:rPr lang="en-US" sz="1100" i="1" dirty="0" smtClean="0">
                <a:solidFill>
                  <a:srgbClr val="00CC99">
                    <a:lumMod val="50000"/>
                  </a:srgbClr>
                </a:solidFill>
                <a:cs typeface="Times New Roman" pitchFamily="18" charset="0"/>
              </a:rPr>
              <a:t>% execute this code if the logical expression evaluates to FALSE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 		</a:t>
            </a:r>
            <a:r>
              <a:rPr lang="en-US" i="1" dirty="0" smtClean="0">
                <a:solidFill>
                  <a:srgbClr val="000000"/>
                </a:solidFill>
                <a:cs typeface="Times New Roman" pitchFamily="18" charset="0"/>
              </a:rPr>
              <a:t>end</a:t>
            </a:r>
            <a:br>
              <a:rPr lang="en-US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-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if the “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logical expression”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evaluates TRUE, then the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if-</a:t>
            </a:r>
            <a:r>
              <a:rPr lang="en-US" i="1" dirty="0" smtClean="0">
                <a:solidFill>
                  <a:srgbClr val="000000"/>
                </a:solidFill>
                <a:cs typeface="Times New Roman" pitchFamily="18" charset="0"/>
              </a:rPr>
              <a:t>statements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code </a:t>
            </a:r>
            <a:r>
              <a:rPr lang="en-US" b="0" u="sng" dirty="0" smtClean="0">
                <a:solidFill>
                  <a:srgbClr val="000000"/>
                </a:solidFill>
                <a:cs typeface="Times New Roman" pitchFamily="18" charset="0"/>
              </a:rPr>
              <a:t>will be executed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If the “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logical expression”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evaluates FALSE, then the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else-</a:t>
            </a:r>
            <a:r>
              <a:rPr lang="en-US" i="1" dirty="0" smtClean="0">
                <a:solidFill>
                  <a:srgbClr val="000000"/>
                </a:solidFill>
                <a:cs typeface="Times New Roman" pitchFamily="18" charset="0"/>
              </a:rPr>
              <a:t>statements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code </a:t>
            </a:r>
            <a:r>
              <a:rPr lang="en-US" b="0" u="sng" dirty="0" smtClean="0">
                <a:solidFill>
                  <a:srgbClr val="000000"/>
                </a:solidFill>
                <a:cs typeface="Times New Roman" pitchFamily="18" charset="0"/>
              </a:rPr>
              <a:t>will be executed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each “if” requires a corresponding “end”.  </a:t>
            </a:r>
            <a:endParaRPr lang="en-US" i="1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b="40204"/>
          <a:stretch>
            <a:fillRect/>
          </a:stretch>
        </p:blipFill>
        <p:spPr bwMode="auto">
          <a:xfrm>
            <a:off x="683568" y="3068960"/>
            <a:ext cx="5406330" cy="2187116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</p:spPr>
      </p:pic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4) Conditional Statements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If-else statement example</a:t>
            </a:r>
            <a: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i="1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47964" y="1304764"/>
            <a:ext cx="3924436" cy="1384995"/>
          </a:xfrm>
          <a:prstGeom prst="rect">
            <a:avLst/>
          </a:prstGeom>
          <a:ln>
            <a:solidFill>
              <a:srgbClr val="0033CC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/>
              <a:t>if (x &gt; 0)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disp</a:t>
            </a:r>
            <a:r>
              <a:rPr lang="en-US" sz="1400" dirty="0" smtClean="0"/>
              <a:t>('x was larger than 0');</a:t>
            </a:r>
          </a:p>
          <a:p>
            <a:r>
              <a:rPr lang="en-US" sz="1400" dirty="0" smtClean="0"/>
              <a:t>else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disp</a:t>
            </a:r>
            <a:r>
              <a:rPr lang="en-US" sz="1400" dirty="0" smtClean="0"/>
              <a:t>('x was smaller than or equal to 0');</a:t>
            </a:r>
          </a:p>
          <a:p>
            <a:r>
              <a:rPr lang="en-US" sz="1400" dirty="0" smtClean="0"/>
              <a:t>end</a:t>
            </a:r>
            <a:br>
              <a:rPr lang="en-US" sz="1400" dirty="0" smtClean="0"/>
            </a:br>
            <a:endParaRPr lang="en-US" sz="1400" dirty="0" smtClean="0"/>
          </a:p>
        </p:txBody>
      </p:sp>
      <p:cxnSp>
        <p:nvCxnSpPr>
          <p:cNvPr id="6" name="Straight Arrow Connector 5"/>
          <p:cNvCxnSpPr/>
          <p:nvPr/>
        </p:nvCxnSpPr>
        <p:spPr bwMode="auto">
          <a:xfrm rot="10800000">
            <a:off x="2843808" y="4077072"/>
            <a:ext cx="1368152" cy="36004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4535996" y="3789040"/>
            <a:ext cx="3852428" cy="79208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lIns="91440" tIns="91440" rIns="0" bIns="0" rtlCol="0">
            <a:no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x is initialized to 3.  when the program is executed, the logical expression (x&gt;0) evaluated TRUE so the </a:t>
            </a:r>
            <a:r>
              <a:rPr lang="en-US" sz="1200" b="1" u="sng" dirty="0" smtClean="0">
                <a:solidFill>
                  <a:srgbClr val="FF0000"/>
                </a:solidFill>
              </a:rPr>
              <a:t>if-statement code</a:t>
            </a:r>
            <a:r>
              <a:rPr lang="en-US" sz="1200" b="1" dirty="0" smtClean="0">
                <a:solidFill>
                  <a:srgbClr val="FF0000"/>
                </a:solidFill>
              </a:rPr>
              <a:t> was executed.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47964" y="1088740"/>
            <a:ext cx="2808312" cy="21602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b="1" dirty="0" smtClean="0">
                <a:solidFill>
                  <a:srgbClr val="0033CC"/>
                </a:solidFill>
              </a:rPr>
              <a:t>test_if_else_1.m</a:t>
            </a:r>
            <a:endParaRPr lang="en-US" sz="1200" b="1" dirty="0">
              <a:solidFill>
                <a:srgbClr val="0033CC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rot="10800000">
            <a:off x="3167844" y="4869160"/>
            <a:ext cx="1008112" cy="36004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4535996" y="4977172"/>
            <a:ext cx="3852428" cy="79208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lIns="91440" tIns="91440" rIns="0" bIns="0" rtlCol="0">
            <a:no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x is initialized to -1.  when the program is executed, the logical expression (x&gt;0) evaluated FALSE so the </a:t>
            </a:r>
            <a:r>
              <a:rPr lang="en-US" sz="1200" b="1" u="sng" dirty="0" smtClean="0">
                <a:solidFill>
                  <a:srgbClr val="FF0000"/>
                </a:solidFill>
              </a:rPr>
              <a:t>else-statement code </a:t>
            </a:r>
            <a:r>
              <a:rPr lang="en-US" sz="1200" b="1" dirty="0" smtClean="0">
                <a:solidFill>
                  <a:srgbClr val="FF0000"/>
                </a:solidFill>
              </a:rPr>
              <a:t>was executed.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4) Conditional Statements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If-</a:t>
            </a:r>
            <a:r>
              <a:rPr lang="en-US" sz="1600" dirty="0" err="1" smtClean="0"/>
              <a:t>elseif</a:t>
            </a:r>
            <a:r>
              <a:rPr lang="en-US" sz="1600" dirty="0" smtClean="0"/>
              <a:t> statements</a:t>
            </a:r>
            <a: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An “</a:t>
            </a:r>
            <a:r>
              <a:rPr lang="en-US" b="0" dirty="0" err="1" smtClean="0">
                <a:solidFill>
                  <a:srgbClr val="000000"/>
                </a:solidFill>
                <a:cs typeface="Times New Roman" pitchFamily="18" charset="0"/>
              </a:rPr>
              <a:t>elseif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” clause can also be included to give multiple logical evaluations within a single if-statement.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The if, </a:t>
            </a:r>
            <a:r>
              <a:rPr lang="en-US" b="0" dirty="0" err="1" smtClean="0">
                <a:solidFill>
                  <a:srgbClr val="000000"/>
                </a:solidFill>
                <a:cs typeface="Times New Roman" pitchFamily="18" charset="0"/>
              </a:rPr>
              <a:t>elseif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, … statements are evaluated in sequence.  The first logical evaluation of TRUE will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result in the corresponding code to be executed.  All other code in the if-statement will be skipped.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the syntax for an if statement is: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if 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logical expression</a:t>
            </a:r>
            <a:b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 		    statements 	</a:t>
            </a:r>
            <a:r>
              <a:rPr lang="en-US" sz="1000" i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% execute this code if the above logical expression evaluates to TRUE</a:t>
            </a:r>
            <a:r>
              <a:rPr lang="en-US" sz="1100" i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/>
            </a:r>
            <a:br>
              <a:rPr lang="en-US" sz="1100" i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		</a:t>
            </a:r>
            <a:r>
              <a:rPr lang="en-US" dirty="0" err="1" smtClean="0">
                <a:solidFill>
                  <a:srgbClr val="000000"/>
                </a:solidFill>
                <a:cs typeface="Times New Roman" pitchFamily="18" charset="0"/>
              </a:rPr>
              <a:t>elseif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logical expression</a:t>
            </a:r>
            <a:b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 		    statements 	</a:t>
            </a:r>
            <a:r>
              <a:rPr lang="en-US" sz="1000" i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% execute this code if the above logical expression evaluates to TRUE</a:t>
            </a:r>
            <a:r>
              <a:rPr lang="en-US" sz="1100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100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100" b="0" i="1" dirty="0" smtClean="0">
                <a:solidFill>
                  <a:srgbClr val="000000"/>
                </a:solidFill>
                <a:cs typeface="Times New Roman" pitchFamily="18" charset="0"/>
              </a:rPr>
              <a:t> 		:</a:t>
            </a:r>
            <a:br>
              <a:rPr lang="en-US" sz="1100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100" b="0" i="1" dirty="0" smtClean="0">
                <a:solidFill>
                  <a:srgbClr val="000000"/>
                </a:solidFill>
                <a:cs typeface="Times New Roman" pitchFamily="18" charset="0"/>
              </a:rPr>
              <a:t> 		:</a:t>
            </a:r>
            <a:br>
              <a:rPr lang="en-US" sz="1100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100" b="0" i="1" dirty="0" smtClean="0">
                <a:solidFill>
                  <a:srgbClr val="000000"/>
                </a:solidFill>
                <a:cs typeface="Times New Roman" pitchFamily="18" charset="0"/>
              </a:rPr>
              <a:t> 		:</a:t>
            </a:r>
            <a:br>
              <a:rPr lang="en-US" sz="1100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 		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else 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 		    statements 	</a:t>
            </a:r>
            <a:r>
              <a:rPr lang="en-US" sz="1000" i="1" dirty="0" smtClean="0">
                <a:solidFill>
                  <a:srgbClr val="00CC99">
                    <a:lumMod val="50000"/>
                  </a:srgbClr>
                </a:solidFill>
                <a:cs typeface="Times New Roman" pitchFamily="18" charset="0"/>
              </a:rPr>
              <a:t>% execute this code if none of the above logical expressions evaluated to TRUE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 		</a:t>
            </a:r>
            <a:r>
              <a:rPr lang="en-US" i="1" dirty="0" smtClean="0">
                <a:solidFill>
                  <a:srgbClr val="000000"/>
                </a:solidFill>
                <a:cs typeface="Times New Roman" pitchFamily="18" charset="0"/>
              </a:rPr>
              <a:t>end</a:t>
            </a:r>
            <a:br>
              <a:rPr lang="en-US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i="1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i="1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 b="31095"/>
          <a:stretch>
            <a:fillRect/>
          </a:stretch>
        </p:blipFill>
        <p:spPr bwMode="auto">
          <a:xfrm>
            <a:off x="395536" y="3032956"/>
            <a:ext cx="5406330" cy="2520280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</p:spPr>
      </p:pic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4) Conditional Statements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If-</a:t>
            </a:r>
            <a:r>
              <a:rPr lang="en-US" sz="1600" dirty="0" err="1" smtClean="0"/>
              <a:t>elseif</a:t>
            </a:r>
            <a:r>
              <a:rPr lang="en-US" sz="1600" dirty="0" smtClean="0"/>
              <a:t> statement example</a:t>
            </a:r>
            <a: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i="1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47964" y="1304764"/>
            <a:ext cx="3924436" cy="1600438"/>
          </a:xfrm>
          <a:prstGeom prst="rect">
            <a:avLst/>
          </a:prstGeom>
          <a:ln>
            <a:solidFill>
              <a:srgbClr val="0033CC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/>
              <a:t>if (x &gt; 0)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disp</a:t>
            </a:r>
            <a:r>
              <a:rPr lang="en-US" sz="1400" dirty="0" smtClean="0"/>
              <a:t>('x was larger than 0');</a:t>
            </a:r>
          </a:p>
          <a:p>
            <a:r>
              <a:rPr lang="en-US" sz="1400" dirty="0" err="1" smtClean="0"/>
              <a:t>elseif</a:t>
            </a:r>
            <a:r>
              <a:rPr lang="en-US" sz="1400" dirty="0" smtClean="0"/>
              <a:t> (x &lt; 0)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disp</a:t>
            </a:r>
            <a:r>
              <a:rPr lang="en-US" sz="1400" dirty="0" smtClean="0"/>
              <a:t>('x was smaller than 0');</a:t>
            </a:r>
          </a:p>
          <a:p>
            <a:r>
              <a:rPr lang="en-US" sz="1400" dirty="0" smtClean="0"/>
              <a:t>else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disp</a:t>
            </a:r>
            <a:r>
              <a:rPr lang="en-US" sz="1400" dirty="0" smtClean="0"/>
              <a:t>('x was smaller than or equal to 0');</a:t>
            </a:r>
          </a:p>
          <a:p>
            <a:r>
              <a:rPr lang="en-US" sz="1400" dirty="0" smtClean="0"/>
              <a:t>end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rot="10800000">
            <a:off x="2807804" y="4041068"/>
            <a:ext cx="1368152" cy="36004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4319972" y="3501008"/>
            <a:ext cx="4068452" cy="75608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lIns="91440" tIns="91440" rIns="0" bIns="0" rtlCol="0">
            <a:no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x is initialized to 3.  when the program is executed, the logical expression (x&gt;0) evaluated TRUE so the</a:t>
            </a:r>
            <a:br>
              <a:rPr lang="en-US" sz="1200" b="1" dirty="0" smtClean="0">
                <a:solidFill>
                  <a:srgbClr val="FF0000"/>
                </a:solidFill>
              </a:rPr>
            </a:br>
            <a:r>
              <a:rPr lang="en-US" sz="1200" b="1" u="sng" dirty="0" smtClean="0">
                <a:solidFill>
                  <a:srgbClr val="FF0000"/>
                </a:solidFill>
              </a:rPr>
              <a:t>if-statement code</a:t>
            </a:r>
            <a:r>
              <a:rPr lang="en-US" sz="1200" b="1" dirty="0" smtClean="0">
                <a:solidFill>
                  <a:srgbClr val="FF0000"/>
                </a:solidFill>
              </a:rPr>
              <a:t> was executed.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47964" y="1088740"/>
            <a:ext cx="2808312" cy="21602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b="1" dirty="0" smtClean="0">
                <a:solidFill>
                  <a:srgbClr val="0033CC"/>
                </a:solidFill>
              </a:rPr>
              <a:t>test_if_elseif_1.m</a:t>
            </a:r>
            <a:endParaRPr lang="en-US" sz="1200" b="1" dirty="0">
              <a:solidFill>
                <a:srgbClr val="0033CC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rot="10800000">
            <a:off x="2843808" y="4617132"/>
            <a:ext cx="1440160" cy="36004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4319972" y="4329100"/>
            <a:ext cx="4068452" cy="72008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lIns="91440" tIns="91440" rIns="0" bIns="0" rtlCol="0">
            <a:no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x is initialized to -1.  when the program is executed, the logical expression (x&lt;0) evaluated TRUE so the </a:t>
            </a:r>
            <a:r>
              <a:rPr lang="en-US" sz="1200" b="1" u="sng" dirty="0" err="1" smtClean="0">
                <a:solidFill>
                  <a:srgbClr val="FF0000"/>
                </a:solidFill>
              </a:rPr>
              <a:t>elseif</a:t>
            </a:r>
            <a:r>
              <a:rPr lang="en-US" sz="1200" b="1" u="sng" dirty="0" smtClean="0">
                <a:solidFill>
                  <a:srgbClr val="FF0000"/>
                </a:solidFill>
              </a:rPr>
              <a:t>-statement code </a:t>
            </a:r>
            <a:r>
              <a:rPr lang="en-US" sz="1200" b="1" dirty="0" smtClean="0">
                <a:solidFill>
                  <a:srgbClr val="FF0000"/>
                </a:solidFill>
              </a:rPr>
              <a:t>was executed.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rot="10800000">
            <a:off x="2879812" y="5085184"/>
            <a:ext cx="1404156" cy="432048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319972" y="5193196"/>
            <a:ext cx="4068452" cy="9001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lIns="91440" tIns="91440" rIns="0" bIns="0" rtlCol="0">
            <a:no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x is initialized to 0.  when the program is executed, neither the (x&gt;0) or (x&lt;0) logical expressions evaluated TRUE so the </a:t>
            </a:r>
            <a:br>
              <a:rPr lang="en-US" sz="1200" b="1" dirty="0" smtClean="0">
                <a:solidFill>
                  <a:srgbClr val="FF0000"/>
                </a:solidFill>
              </a:rPr>
            </a:br>
            <a:r>
              <a:rPr lang="en-US" sz="1200" b="1" u="sng" dirty="0" smtClean="0">
                <a:solidFill>
                  <a:srgbClr val="FF0000"/>
                </a:solidFill>
              </a:rPr>
              <a:t>else-statement code </a:t>
            </a:r>
            <a:r>
              <a:rPr lang="en-US" sz="1200" b="1" dirty="0" smtClean="0">
                <a:solidFill>
                  <a:srgbClr val="FF0000"/>
                </a:solidFill>
              </a:rPr>
              <a:t>was executed.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4) Conditional Statements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Case statements </a:t>
            </a:r>
            <a:r>
              <a:rPr lang="en-US" sz="1600" b="0" dirty="0" smtClean="0"/>
              <a:t>(or switch statements)</a:t>
            </a:r>
            <a: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A Case statement is a list of logical expressions.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Each expression is evaluated in turn for a given input variable.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If an expression evaluates TRUE, the corresponding code statements will be executed.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the syntax for a case statement is: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switch 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input expression</a:t>
            </a:r>
            <a:b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100" i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/>
            </a:r>
            <a:br>
              <a:rPr lang="en-US" sz="1100" i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		  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case 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value1</a:t>
            </a:r>
            <a:b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 		         statements 	</a:t>
            </a:r>
            <a:r>
              <a:rPr lang="en-US" sz="1000" i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% execute this code if the input is equal to this case</a:t>
            </a:r>
            <a:r>
              <a:rPr lang="en-US" sz="1100" b="0" i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br>
              <a:rPr lang="en-US" sz="1100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100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100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		   </a:t>
            </a:r>
            <a:r>
              <a:rPr lang="en-US" dirty="0" err="1" smtClean="0">
                <a:solidFill>
                  <a:srgbClr val="000000"/>
                </a:solidFill>
                <a:cs typeface="Times New Roman" pitchFamily="18" charset="0"/>
              </a:rPr>
              <a:t>case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value2</a:t>
            </a:r>
            <a:b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 		         statements 	</a:t>
            </a:r>
            <a:r>
              <a:rPr lang="en-US" sz="1000" i="1" dirty="0" smtClean="0">
                <a:solidFill>
                  <a:srgbClr val="00CC99">
                    <a:lumMod val="50000"/>
                  </a:srgbClr>
                </a:solidFill>
                <a:cs typeface="Times New Roman" pitchFamily="18" charset="0"/>
              </a:rPr>
              <a:t>% execute this code if the input is equal to this case</a:t>
            </a:r>
            <a:r>
              <a:rPr lang="en-US" sz="1100" b="0" i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br>
              <a:rPr lang="en-US" sz="1100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100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100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100" b="0" i="1" dirty="0" smtClean="0">
                <a:solidFill>
                  <a:srgbClr val="000000"/>
                </a:solidFill>
                <a:cs typeface="Times New Roman" pitchFamily="18" charset="0"/>
              </a:rPr>
              <a:t> 		     :</a:t>
            </a:r>
            <a:br>
              <a:rPr lang="en-US" sz="1100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100" b="0" i="1" dirty="0" smtClean="0">
                <a:solidFill>
                  <a:srgbClr val="000000"/>
                </a:solidFill>
                <a:cs typeface="Times New Roman" pitchFamily="18" charset="0"/>
              </a:rPr>
              <a:t> 		     :</a:t>
            </a:r>
            <a:br>
              <a:rPr lang="en-US" sz="1100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100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100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 		  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otherwise 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 		         statements 	</a:t>
            </a:r>
            <a:r>
              <a:rPr lang="en-US" sz="1000" i="1" dirty="0" smtClean="0">
                <a:solidFill>
                  <a:srgbClr val="00CC99">
                    <a:lumMod val="50000"/>
                  </a:srgbClr>
                </a:solidFill>
                <a:cs typeface="Times New Roman" pitchFamily="18" charset="0"/>
              </a:rPr>
              <a:t>% execute this code if none of the above cases evaluate to TRUE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 		</a:t>
            </a:r>
            <a:r>
              <a:rPr lang="en-US" i="1" dirty="0" smtClean="0">
                <a:solidFill>
                  <a:srgbClr val="000000"/>
                </a:solidFill>
                <a:cs typeface="Times New Roman" pitchFamily="18" charset="0"/>
              </a:rPr>
              <a:t>end</a:t>
            </a:r>
            <a:br>
              <a:rPr lang="en-US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i="1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i="1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4) Conditional Statements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Case statement example</a:t>
            </a:r>
            <a: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i="1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5576" y="1736812"/>
            <a:ext cx="3924436" cy="2554545"/>
          </a:xfrm>
          <a:prstGeom prst="rect">
            <a:avLst/>
          </a:prstGeom>
          <a:ln>
            <a:solidFill>
              <a:srgbClr val="0033CC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/>
              <a:t>switch (angle)</a:t>
            </a:r>
          </a:p>
          <a:p>
            <a:r>
              <a:rPr lang="en-US" sz="1400" dirty="0" smtClean="0"/>
              <a:t>    case (0)</a:t>
            </a:r>
          </a:p>
          <a:p>
            <a:r>
              <a:rPr lang="en-US" sz="1400" dirty="0" smtClean="0"/>
              <a:t>       </a:t>
            </a:r>
            <a:r>
              <a:rPr lang="en-US" sz="1400" dirty="0" err="1" smtClean="0"/>
              <a:t>fprintf</a:t>
            </a:r>
            <a:r>
              <a:rPr lang="en-US" sz="1400" dirty="0" smtClean="0"/>
              <a:t>('The input angle was 0 degrees \n');</a:t>
            </a:r>
          </a:p>
          <a:p>
            <a:r>
              <a:rPr lang="en-US" sz="1400" dirty="0" smtClean="0"/>
              <a:t>    case (1)</a:t>
            </a:r>
          </a:p>
          <a:p>
            <a:r>
              <a:rPr lang="en-US" sz="1400" dirty="0" smtClean="0"/>
              <a:t>       </a:t>
            </a:r>
            <a:r>
              <a:rPr lang="en-US" sz="1400" dirty="0" err="1" smtClean="0"/>
              <a:t>fprintf</a:t>
            </a:r>
            <a:r>
              <a:rPr lang="en-US" sz="1400" dirty="0" smtClean="0"/>
              <a:t>('The input angle was 1 degrees \n');</a:t>
            </a:r>
          </a:p>
          <a:p>
            <a:r>
              <a:rPr lang="en-US" sz="1400" dirty="0" smtClean="0"/>
              <a:t>    case (2)</a:t>
            </a:r>
          </a:p>
          <a:p>
            <a:r>
              <a:rPr lang="en-US" sz="1400" dirty="0" smtClean="0"/>
              <a:t>       </a:t>
            </a:r>
            <a:r>
              <a:rPr lang="en-US" sz="1400" dirty="0" err="1" smtClean="0"/>
              <a:t>fprintf</a:t>
            </a:r>
            <a:r>
              <a:rPr lang="en-US" sz="1400" dirty="0" smtClean="0"/>
              <a:t>('The input angle was 2 degrees \n');</a:t>
            </a:r>
          </a:p>
          <a:p>
            <a:r>
              <a:rPr lang="en-US" sz="1400" dirty="0" smtClean="0"/>
              <a:t>    otherwise</a:t>
            </a:r>
          </a:p>
          <a:p>
            <a:r>
              <a:rPr lang="en-US" sz="1400" dirty="0" smtClean="0"/>
              <a:t>       </a:t>
            </a:r>
            <a:r>
              <a:rPr lang="en-US" sz="1400" dirty="0" err="1" smtClean="0"/>
              <a:t>fprintf</a:t>
            </a:r>
            <a:r>
              <a:rPr lang="en-US" sz="1400" dirty="0" smtClean="0"/>
              <a:t>('The input is out of range\n');</a:t>
            </a:r>
          </a:p>
          <a:p>
            <a:r>
              <a:rPr lang="en-US" sz="1400" dirty="0" smtClean="0"/>
              <a:t>end</a:t>
            </a:r>
          </a:p>
          <a:p>
            <a:endParaRPr lang="en-US" sz="14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755576" y="1520788"/>
            <a:ext cx="2808312" cy="21602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b="1" dirty="0" smtClean="0">
                <a:solidFill>
                  <a:srgbClr val="0033CC"/>
                </a:solidFill>
              </a:rPr>
              <a:t>test_case_1.m</a:t>
            </a:r>
            <a:endParaRPr lang="en-US" sz="1200" b="1" dirty="0">
              <a:solidFill>
                <a:srgbClr val="0033CC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 r="41043"/>
          <a:stretch>
            <a:fillRect/>
          </a:stretch>
        </p:blipFill>
        <p:spPr bwMode="auto">
          <a:xfrm>
            <a:off x="4788024" y="1592796"/>
            <a:ext cx="3888432" cy="4462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1) Programming Basics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Programming in Matlab</a:t>
            </a:r>
            <a: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Matlab is an 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interpreted language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, which means it does not require compiling.  Instead, when a 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program is executed, it is interpreted line-by-line on the fly.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All structured programs can be created with three main constructs: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1) Sequential Operations	- individual tasks that are executed in order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2) Conditional Operations 	- decisions that are made in the code based on 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		   evaluation of variables.  The flow of the code execution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		   is altered depending on the evaluations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3) Iterative Operations 		- program loops that execute over and over or are terminated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		based on conditional operations.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Using functions for common tasks is a proven technique for making programs easier to develop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and debug.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All code should be commented so that others can understand the functionality of your program.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Flow charts and pseudo-code are a good way to design a program.</a:t>
            </a: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5) Loops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Program Loops</a:t>
            </a:r>
            <a: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Program loops allow you to repeatedly execute a section of code.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There area different types of loops that have different functionality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</a:t>
            </a:r>
            <a:r>
              <a:rPr lang="en-US" b="0" dirty="0" smtClean="0">
                <a:solidFill>
                  <a:srgbClr val="0033CC"/>
                </a:solidFill>
                <a:cs typeface="Times New Roman" pitchFamily="18" charset="0"/>
              </a:rPr>
              <a:t>For Loop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	- executes a segment of code a predefined # of times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</a:t>
            </a:r>
            <a:r>
              <a:rPr lang="en-US" b="0" dirty="0" smtClean="0">
                <a:solidFill>
                  <a:srgbClr val="0033CC"/>
                </a:solidFill>
                <a:cs typeface="Times New Roman" pitchFamily="18" charset="0"/>
              </a:rPr>
              <a:t>While Loop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	- executes a segment of code while a 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logical expression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is TRUE</a:t>
            </a:r>
            <a:endParaRPr lang="en-US" i="1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5) Loops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For Loops</a:t>
            </a:r>
            <a: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A </a:t>
            </a:r>
            <a:r>
              <a:rPr lang="en-US" i="1" dirty="0" smtClean="0">
                <a:solidFill>
                  <a:srgbClr val="000000"/>
                </a:solidFill>
                <a:cs typeface="Times New Roman" pitchFamily="18" charset="0"/>
              </a:rPr>
              <a:t>for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loop uses a loop variable to count the number of times it will execute. 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You can specify the start, stop, and step size of the loop variable in addition to its name.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The loop variable will increment/decrement by the step-size each time the loop is executed.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The loop will continue to execute until the current loop variable reaches the stop value.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Syntax: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for  </a:t>
            </a:r>
            <a:r>
              <a:rPr lang="en-US" b="0" i="1" dirty="0" err="1" smtClean="0">
                <a:solidFill>
                  <a:srgbClr val="000000"/>
                </a:solidFill>
                <a:cs typeface="Times New Roman" pitchFamily="18" charset="0"/>
              </a:rPr>
              <a:t>loop_variable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 = m:s:n</a:t>
            </a:r>
            <a:b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 		    statements</a:t>
            </a:r>
            <a:b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 		</a:t>
            </a:r>
            <a:r>
              <a:rPr lang="en-US" i="1" dirty="0" smtClean="0">
                <a:solidFill>
                  <a:srgbClr val="000000"/>
                </a:solidFill>
                <a:cs typeface="Times New Roman" pitchFamily="18" charset="0"/>
              </a:rPr>
              <a:t>end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in this code: 	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m = the initial value of the loop variable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n = the final value of the loop variable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s = the step size that the loop variable will increment by each time the loop is executed</a:t>
            </a:r>
            <a:endParaRPr lang="en-US" b="0" i="1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5) Loops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For Loop example</a:t>
            </a:r>
            <a: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let’s create a loop variable called ‘k’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let’s create a for loop that will start k at 1, increment it by 1, and loop until k reaches 10 (m:s:n = 1:1:10)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each time through the loop, let’s use the </a:t>
            </a:r>
            <a:r>
              <a:rPr lang="en-US" b="0" dirty="0" err="1" smtClean="0">
                <a:solidFill>
                  <a:srgbClr val="000000"/>
                </a:solidFill>
                <a:cs typeface="Times New Roman" pitchFamily="18" charset="0"/>
              </a:rPr>
              <a:t>fprintf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statement to print the value of the loop variable.</a:t>
            </a:r>
            <a:endParaRPr lang="en-US" i="1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3588" y="2600908"/>
            <a:ext cx="3924436" cy="738664"/>
          </a:xfrm>
          <a:prstGeom prst="rect">
            <a:avLst/>
          </a:prstGeom>
          <a:ln>
            <a:solidFill>
              <a:srgbClr val="0033CC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/>
              <a:t>for (k = 1:1:10)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fprintf</a:t>
            </a:r>
            <a:r>
              <a:rPr lang="en-US" sz="1400" dirty="0" smtClean="0"/>
              <a:t>('The current value of k is: %2.0f \n', k);</a:t>
            </a:r>
          </a:p>
          <a:p>
            <a:r>
              <a:rPr lang="en-US" sz="1400" dirty="0" smtClean="0"/>
              <a:t>end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63588" y="2384884"/>
            <a:ext cx="2808312" cy="21602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b="1" dirty="0" smtClean="0">
                <a:solidFill>
                  <a:srgbClr val="0033CC"/>
                </a:solidFill>
              </a:rPr>
              <a:t>test_for_1.m</a:t>
            </a:r>
            <a:endParaRPr lang="en-US" sz="1200" b="1" dirty="0">
              <a:solidFill>
                <a:srgbClr val="0033CC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 b="27157"/>
          <a:stretch>
            <a:fillRect/>
          </a:stretch>
        </p:blipFill>
        <p:spPr bwMode="auto">
          <a:xfrm>
            <a:off x="3275856" y="3465004"/>
            <a:ext cx="5406330" cy="2664296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5) Loops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For Loops</a:t>
            </a:r>
            <a: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For loops are good for addressing arrays.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For loops can be nested to create two loop variables that can be used as the index for an array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Syntax: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for  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loop_variable1 = m:s:n</a:t>
            </a:r>
            <a:b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 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    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for  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loop_variable2 = m:s:n</a:t>
            </a:r>
            <a:b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 		          statements</a:t>
            </a:r>
            <a:b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 		    </a:t>
            </a:r>
            <a:r>
              <a:rPr lang="en-US" i="1" dirty="0" smtClean="0">
                <a:solidFill>
                  <a:srgbClr val="000000"/>
                </a:solidFill>
                <a:cs typeface="Times New Roman" pitchFamily="18" charset="0"/>
              </a:rPr>
              <a:t>end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 		</a:t>
            </a:r>
            <a:r>
              <a:rPr lang="en-US" i="1" dirty="0" smtClean="0">
                <a:solidFill>
                  <a:srgbClr val="000000"/>
                </a:solidFill>
                <a:cs typeface="Times New Roman" pitchFamily="18" charset="0"/>
              </a:rPr>
              <a:t>end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b="0" i="1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5) Loops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Nested For Loop example</a:t>
            </a:r>
            <a: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let’s use two nested For loops to write the contents of a 3x2 array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let’s call the row variable m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let’s call the column variable n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i="1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3140968"/>
            <a:ext cx="4716524" cy="1384995"/>
          </a:xfrm>
          <a:prstGeom prst="rect">
            <a:avLst/>
          </a:prstGeom>
          <a:ln>
            <a:solidFill>
              <a:srgbClr val="0033CC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 smtClean="0"/>
              <a:t>A = [2,5; -3,4; -7,1];</a:t>
            </a:r>
          </a:p>
          <a:p>
            <a:r>
              <a:rPr lang="en-US" sz="1200" dirty="0" smtClean="0"/>
              <a:t> </a:t>
            </a:r>
          </a:p>
          <a:p>
            <a:r>
              <a:rPr lang="en-US" sz="1200" dirty="0" smtClean="0"/>
              <a:t>for (m = 1:1:3)</a:t>
            </a:r>
          </a:p>
          <a:p>
            <a:r>
              <a:rPr lang="en-US" sz="1200" dirty="0" smtClean="0"/>
              <a:t>    for (n = 1:1:2)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fprintf</a:t>
            </a:r>
            <a:r>
              <a:rPr lang="en-US" sz="1200" dirty="0" smtClean="0"/>
              <a:t>('The value of a%1.0f%1.0f is: %2.0f \n', m, n, A(</a:t>
            </a:r>
            <a:r>
              <a:rPr lang="en-US" sz="1200" dirty="0" err="1" smtClean="0"/>
              <a:t>m,n</a:t>
            </a:r>
            <a:r>
              <a:rPr lang="en-US" sz="1200" dirty="0" smtClean="0"/>
              <a:t>) );</a:t>
            </a:r>
          </a:p>
          <a:p>
            <a:r>
              <a:rPr lang="en-US" sz="1200" dirty="0" smtClean="0"/>
              <a:t>    end</a:t>
            </a:r>
          </a:p>
          <a:p>
            <a:r>
              <a:rPr lang="en-US" sz="1200" dirty="0" smtClean="0"/>
              <a:t>end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9552" y="2924944"/>
            <a:ext cx="2808312" cy="21602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b="1" dirty="0" smtClean="0">
                <a:solidFill>
                  <a:srgbClr val="0033CC"/>
                </a:solidFill>
              </a:rPr>
              <a:t>test_for_nested_1.m</a:t>
            </a:r>
            <a:endParaRPr lang="en-US" sz="1200" b="1" dirty="0">
              <a:solidFill>
                <a:srgbClr val="0033CC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901383" y="1701044"/>
          <a:ext cx="1303338" cy="1106487"/>
        </p:xfrm>
        <a:graphic>
          <a:graphicData uri="http://schemas.openxmlformats.org/presentationml/2006/ole">
            <p:oleObj spid="_x0000_s7171" name="Equation" r:id="rId4" imgW="838080" imgH="7110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740352" y="1412776"/>
            <a:ext cx="396044" cy="21602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n</a:t>
            </a:r>
            <a:br>
              <a:rPr lang="en-US" sz="1200" b="1" dirty="0" smtClean="0">
                <a:solidFill>
                  <a:srgbClr val="FF0000"/>
                </a:solidFill>
              </a:rPr>
            </a:br>
            <a:r>
              <a:rPr lang="en-US" sz="1200" b="1" dirty="0" smtClean="0">
                <a:solidFill>
                  <a:srgbClr val="FF0000"/>
                </a:solidFill>
              </a:rPr>
              <a:t> 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7488324" y="1628800"/>
            <a:ext cx="756084" cy="1588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rot="5400000">
            <a:off x="7903164" y="2258076"/>
            <a:ext cx="972108" cy="1588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8497230" y="2060054"/>
            <a:ext cx="396044" cy="21602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m</a:t>
            </a:r>
            <a:br>
              <a:rPr lang="en-US" sz="1200" b="1" dirty="0" smtClean="0">
                <a:solidFill>
                  <a:srgbClr val="FF0000"/>
                </a:solidFill>
              </a:rPr>
            </a:br>
            <a:r>
              <a:rPr lang="en-US" sz="1200" b="1" dirty="0" smtClean="0">
                <a:solidFill>
                  <a:srgbClr val="FF0000"/>
                </a:solidFill>
              </a:rPr>
              <a:t> </a:t>
            </a:r>
            <a:endParaRPr lang="en-US" sz="1200" b="1" dirty="0">
              <a:solidFill>
                <a:srgbClr val="FF0000"/>
              </a:solidFill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/>
          <a:srcRect r="50896" b="40070"/>
          <a:stretch>
            <a:fillRect/>
          </a:stretch>
        </p:blipFill>
        <p:spPr bwMode="auto">
          <a:xfrm>
            <a:off x="5472100" y="3248980"/>
            <a:ext cx="3380681" cy="2791395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5) Loops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While Loops</a:t>
            </a:r>
            <a: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A </a:t>
            </a:r>
            <a:r>
              <a:rPr lang="en-US" i="1" dirty="0" smtClean="0">
                <a:solidFill>
                  <a:srgbClr val="000000"/>
                </a:solidFill>
                <a:cs typeface="Times New Roman" pitchFamily="18" charset="0"/>
              </a:rPr>
              <a:t>while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loop will continually execute as long as a logical expression evaluates TRUE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Syntax: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while </a:t>
            </a:r>
            <a:r>
              <a:rPr lang="en-US" b="0" i="1" dirty="0" err="1" smtClean="0">
                <a:solidFill>
                  <a:srgbClr val="000000"/>
                </a:solidFill>
                <a:cs typeface="Times New Roman" pitchFamily="18" charset="0"/>
              </a:rPr>
              <a:t>logical_expression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 		    statements</a:t>
            </a:r>
            <a:b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 		</a:t>
            </a:r>
            <a:r>
              <a:rPr lang="en-US" i="1" dirty="0" smtClean="0">
                <a:solidFill>
                  <a:srgbClr val="000000"/>
                </a:solidFill>
                <a:cs typeface="Times New Roman" pitchFamily="18" charset="0"/>
              </a:rPr>
              <a:t>end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if the </a:t>
            </a:r>
            <a:r>
              <a:rPr lang="en-US" b="0" i="1" dirty="0" err="1" smtClean="0">
                <a:solidFill>
                  <a:srgbClr val="000000"/>
                </a:solidFill>
                <a:cs typeface="Times New Roman" pitchFamily="18" charset="0"/>
              </a:rPr>
              <a:t>logical_expression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evaluates TRUE, the loop </a:t>
            </a:r>
            <a:r>
              <a:rPr lang="en-US" b="0" u="sng" dirty="0" smtClean="0">
                <a:solidFill>
                  <a:srgbClr val="000000"/>
                </a:solidFill>
                <a:cs typeface="Times New Roman" pitchFamily="18" charset="0"/>
              </a:rPr>
              <a:t>will execute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if the </a:t>
            </a:r>
            <a:r>
              <a:rPr lang="en-US" b="0" i="1" dirty="0" err="1" smtClean="0">
                <a:solidFill>
                  <a:srgbClr val="000000"/>
                </a:solidFill>
                <a:cs typeface="Times New Roman" pitchFamily="18" charset="0"/>
              </a:rPr>
              <a:t>logical_expression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evaluates FALASE, the loop </a:t>
            </a:r>
            <a:r>
              <a:rPr lang="en-US" b="0" u="sng" dirty="0" smtClean="0">
                <a:solidFill>
                  <a:srgbClr val="000000"/>
                </a:solidFill>
                <a:cs typeface="Times New Roman" pitchFamily="18" charset="0"/>
              </a:rPr>
              <a:t>will NOT execute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b="0" i="1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5) Loops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While loop example</a:t>
            </a:r>
            <a: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we will initialize x =2;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in our while loop, we square x and print the new value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we will continue this until the new value of x is greater than 500.</a:t>
            </a:r>
            <a:endParaRPr lang="en-US" i="1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2492897"/>
            <a:ext cx="4032448" cy="1384995"/>
          </a:xfrm>
          <a:prstGeom prst="rect">
            <a:avLst/>
          </a:prstGeom>
          <a:ln>
            <a:solidFill>
              <a:srgbClr val="0033CC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 smtClean="0"/>
              <a:t>x = 2;</a:t>
            </a:r>
          </a:p>
          <a:p>
            <a:r>
              <a:rPr lang="en-US" sz="1200" dirty="0" smtClean="0"/>
              <a:t>  </a:t>
            </a:r>
          </a:p>
          <a:p>
            <a:r>
              <a:rPr lang="en-US" sz="1200" dirty="0" smtClean="0"/>
              <a:t>while (x &lt; 500)</a:t>
            </a:r>
          </a:p>
          <a:p>
            <a:r>
              <a:rPr lang="en-US" sz="1200" dirty="0" smtClean="0"/>
              <a:t>    x = x^2;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fprintf</a:t>
            </a:r>
            <a:r>
              <a:rPr lang="en-US" sz="1200" dirty="0" smtClean="0"/>
              <a:t>('The value of x after squaring is: %3.0f \n', x);</a:t>
            </a:r>
          </a:p>
          <a:p>
            <a:r>
              <a:rPr lang="en-US" sz="1200" dirty="0" smtClean="0"/>
              <a:t>end</a:t>
            </a:r>
          </a:p>
          <a:p>
            <a:endParaRPr lang="en-US" sz="12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67544" y="2276872"/>
            <a:ext cx="2808312" cy="21602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b="1" dirty="0" smtClean="0">
                <a:solidFill>
                  <a:srgbClr val="0033CC"/>
                </a:solidFill>
              </a:rPr>
              <a:t>test_while_1.m</a:t>
            </a:r>
            <a:endParaRPr lang="en-US" sz="1200" b="1" dirty="0">
              <a:solidFill>
                <a:srgbClr val="0033CC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 r="32981" b="45366"/>
          <a:stretch>
            <a:fillRect/>
          </a:stretch>
        </p:blipFill>
        <p:spPr bwMode="auto">
          <a:xfrm>
            <a:off x="4355976" y="3700669"/>
            <a:ext cx="4307582" cy="2375710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6) Debugger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Debugger</a:t>
            </a:r>
            <a: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There is a built-in debugger in the Matlab text editor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A debugger allows you to set breakpoints and step through your code while you observe the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contents of variables.  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i="1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2240868"/>
            <a:ext cx="4898573" cy="372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272300" y="2564904"/>
            <a:ext cx="1691680" cy="23042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The menu allows you to:</a:t>
            </a:r>
            <a:br>
              <a:rPr lang="en-US" sz="1200" b="1" dirty="0" smtClean="0">
                <a:solidFill>
                  <a:srgbClr val="FF0000"/>
                </a:solidFill>
              </a:rPr>
            </a:br>
            <a:r>
              <a:rPr lang="en-US" sz="1200" b="1" dirty="0" smtClean="0">
                <a:solidFill>
                  <a:srgbClr val="FF0000"/>
                </a:solidFill>
              </a:rPr>
              <a:t/>
            </a:r>
            <a:br>
              <a:rPr lang="en-US" sz="1200" b="1" dirty="0" smtClean="0">
                <a:solidFill>
                  <a:srgbClr val="FF0000"/>
                </a:solidFill>
              </a:rPr>
            </a:br>
            <a:r>
              <a:rPr lang="en-US" sz="1200" b="1" dirty="0" smtClean="0">
                <a:solidFill>
                  <a:srgbClr val="FF0000"/>
                </a:solidFill>
              </a:rPr>
              <a:t>- Set Breakpoints</a:t>
            </a:r>
            <a:br>
              <a:rPr lang="en-US" sz="1200" b="1" dirty="0" smtClean="0">
                <a:solidFill>
                  <a:srgbClr val="FF0000"/>
                </a:solidFill>
              </a:rPr>
            </a:br>
            <a:r>
              <a:rPr lang="en-US" sz="1200" b="1" dirty="0" smtClean="0">
                <a:solidFill>
                  <a:srgbClr val="FF0000"/>
                </a:solidFill>
              </a:rPr>
              <a:t>- Remove Breakpoints</a:t>
            </a:r>
            <a:br>
              <a:rPr lang="en-US" sz="1200" b="1" dirty="0" smtClean="0">
                <a:solidFill>
                  <a:srgbClr val="FF0000"/>
                </a:solidFill>
              </a:rPr>
            </a:br>
            <a:r>
              <a:rPr lang="en-US" sz="1200" b="1" dirty="0" smtClean="0">
                <a:solidFill>
                  <a:srgbClr val="FF0000"/>
                </a:solidFill>
              </a:rPr>
              <a:t>- Step</a:t>
            </a:r>
            <a:br>
              <a:rPr lang="en-US" sz="1200" b="1" dirty="0" smtClean="0">
                <a:solidFill>
                  <a:srgbClr val="FF0000"/>
                </a:solidFill>
              </a:rPr>
            </a:br>
            <a:r>
              <a:rPr lang="en-US" sz="1200" b="1" dirty="0" smtClean="0">
                <a:solidFill>
                  <a:srgbClr val="FF0000"/>
                </a:solidFill>
              </a:rPr>
              <a:t>- Step Into</a:t>
            </a:r>
            <a:br>
              <a:rPr lang="en-US" sz="1200" b="1" dirty="0" smtClean="0">
                <a:solidFill>
                  <a:srgbClr val="FF0000"/>
                </a:solidFill>
              </a:rPr>
            </a:br>
            <a:r>
              <a:rPr lang="en-US" sz="1200" b="1" dirty="0" smtClean="0">
                <a:solidFill>
                  <a:srgbClr val="FF0000"/>
                </a:solidFill>
              </a:rPr>
              <a:t>- Continue</a:t>
            </a:r>
            <a:br>
              <a:rPr lang="en-US" sz="1200" b="1" dirty="0" smtClean="0">
                <a:solidFill>
                  <a:srgbClr val="FF0000"/>
                </a:solidFill>
              </a:rPr>
            </a:br>
            <a:r>
              <a:rPr lang="en-US" sz="1200" b="1" dirty="0" smtClean="0">
                <a:solidFill>
                  <a:srgbClr val="FF0000"/>
                </a:solidFill>
              </a:rPr>
              <a:t> 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rot="10800000" flipV="1">
            <a:off x="5976156" y="2672916"/>
            <a:ext cx="1296144" cy="576064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16024" y="2276872"/>
            <a:ext cx="1691680" cy="23042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Current variable values are observed in the  Workspace</a:t>
            </a:r>
            <a:br>
              <a:rPr lang="en-US" sz="1200" b="1" dirty="0" smtClean="0">
                <a:solidFill>
                  <a:srgbClr val="FF0000"/>
                </a:solidFill>
              </a:rPr>
            </a:br>
            <a:r>
              <a:rPr lang="en-US" sz="1200" b="1" dirty="0" smtClean="0">
                <a:solidFill>
                  <a:srgbClr val="FF0000"/>
                </a:solidFill>
              </a:rPr>
              <a:t> 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1439652" y="2780928"/>
            <a:ext cx="612068" cy="252028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827584" y="3717032"/>
            <a:ext cx="1260140" cy="5040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Indicates location of Breakpoints </a:t>
            </a:r>
            <a:br>
              <a:rPr lang="en-US" sz="1200" b="1" dirty="0" smtClean="0">
                <a:solidFill>
                  <a:srgbClr val="FF0000"/>
                </a:solidFill>
              </a:rPr>
            </a:br>
            <a:r>
              <a:rPr lang="en-US" sz="1200" b="1" dirty="0" smtClean="0">
                <a:solidFill>
                  <a:srgbClr val="FF0000"/>
                </a:solidFill>
              </a:rPr>
              <a:t> 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1835696" y="3969060"/>
            <a:ext cx="1656184" cy="54006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/>
          <a:srcRect l="27971" t="60494" r="70424" b="37301"/>
          <a:stretch>
            <a:fillRect/>
          </a:stretch>
        </p:blipFill>
        <p:spPr bwMode="auto">
          <a:xfrm>
            <a:off x="251520" y="3717032"/>
            <a:ext cx="432048" cy="45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/>
          <a:srcRect l="29430" t="60494" r="69110" b="37301"/>
          <a:stretch>
            <a:fillRect/>
          </a:stretch>
        </p:blipFill>
        <p:spPr bwMode="auto">
          <a:xfrm>
            <a:off x="359531" y="4689140"/>
            <a:ext cx="407001" cy="468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791580" y="4761148"/>
            <a:ext cx="1260140" cy="5040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Indicates current location of code execution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 flipV="1">
            <a:off x="2123728" y="4617132"/>
            <a:ext cx="1476164" cy="36004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Lab 4 Exercise Problems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605204" cy="4789264"/>
          </a:xfrm>
          <a:noFill/>
          <a:ln/>
        </p:spPr>
        <p:txBody>
          <a:bodyPr wrap="square"/>
          <a:lstStyle/>
          <a:p>
            <a:pPr>
              <a:buFontTx/>
              <a:buChar char="-"/>
            </a:pP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For each of these exercises, you will create a script file.  Your script file will perform the calculations and then display the answers to the workspace.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Create a directory on your Z drive called “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Z:\Matlab_Course\Lab04”</a:t>
            </a:r>
          </a:p>
          <a:p>
            <a:pPr>
              <a:buFontTx/>
              <a:buChar char="-"/>
            </a:pPr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Change your </a:t>
            </a:r>
            <a:r>
              <a:rPr lang="en-US" b="0" dirty="0" err="1" smtClean="0">
                <a:solidFill>
                  <a:srgbClr val="000000"/>
                </a:solidFill>
                <a:cs typeface="Times New Roman" pitchFamily="18" charset="0"/>
              </a:rPr>
              <a:t>pwd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to “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Z:\Matlab_Course\Lab04” (&gt;&gt; </a:t>
            </a:r>
            <a:r>
              <a:rPr lang="en-US" dirty="0" err="1" smtClean="0">
                <a:solidFill>
                  <a:srgbClr val="000000"/>
                </a:solidFill>
                <a:cs typeface="Times New Roman" pitchFamily="18" charset="0"/>
              </a:rPr>
              <a:t>cd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Z:\Matlab_Course\Lab04)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Perform the following exercises: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Ch4: </a:t>
            </a:r>
            <a:r>
              <a:rPr lang="pt-BR" dirty="0" smtClean="0">
                <a:solidFill>
                  <a:schemeClr val="accent2"/>
                </a:solidFill>
                <a:cs typeface="Times New Roman" pitchFamily="18" charset="0"/>
              </a:rPr>
              <a:t>17b, 20a, 21a, 23, 24a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sz="1000" b="0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1) Programming Basics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err="1" smtClean="0"/>
              <a:t>fprintf</a:t>
            </a:r>
            <a:r>
              <a:rPr lang="en-US" sz="1600" dirty="0" smtClean="0"/>
              <a:t> command</a:t>
            </a:r>
            <a: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A more sophisticated technique for printing information is the </a:t>
            </a:r>
            <a:r>
              <a:rPr lang="en-US" b="0" i="1" dirty="0" err="1" smtClean="0">
                <a:solidFill>
                  <a:srgbClr val="000000"/>
                </a:solidFill>
                <a:cs typeface="Times New Roman" pitchFamily="18" charset="0"/>
              </a:rPr>
              <a:t>fprintf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command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</a:t>
            </a:r>
            <a:r>
              <a:rPr lang="en-US" b="0" dirty="0" err="1" smtClean="0">
                <a:solidFill>
                  <a:srgbClr val="000000"/>
                </a:solidFill>
                <a:cs typeface="Times New Roman" pitchFamily="18" charset="0"/>
              </a:rPr>
              <a:t>fprintf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(‘text’, A, ….)		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A set of codes can be used to insert special characters: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\n	% return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\r	% beginning of a new line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\b	% backspace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\t	% tab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‘’	% Apostrophe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\\ 	% Backslash</a:t>
            </a: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 b="56620"/>
          <a:stretch>
            <a:fillRect/>
          </a:stretch>
        </p:blipFill>
        <p:spPr bwMode="auto">
          <a:xfrm>
            <a:off x="1943708" y="4473116"/>
            <a:ext cx="5184576" cy="1521590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1) Programming Basics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err="1" smtClean="0"/>
              <a:t>fprintf</a:t>
            </a:r>
            <a:r>
              <a:rPr lang="en-US" sz="1600" dirty="0" smtClean="0"/>
              <a:t> command</a:t>
            </a:r>
            <a: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Formatted numbers can be printed the expression using the syntax %</a:t>
            </a:r>
            <a:r>
              <a:rPr lang="en-US" b="0" dirty="0" err="1" smtClean="0">
                <a:solidFill>
                  <a:srgbClr val="000000"/>
                </a:solidFill>
                <a:cs typeface="Times New Roman" pitchFamily="18" charset="0"/>
              </a:rPr>
              <a:t>var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Number formats consists of: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	# of digits in front of the decimal point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	# of digits behind the decimal point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	# type of number format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The available number formats are: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 			e	Scientific format with lowercase e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	E	Scientific format with uppercase E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	f	Decimal format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	g	%e or %f, whichever is shorter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Example of a number format for 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x=1.234567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: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	%6.3f 	→  1.234	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	%2.2f 	→  1.23	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Variable names to be printed are listed in the </a:t>
            </a:r>
            <a:r>
              <a:rPr lang="en-US" b="0" dirty="0" err="1" smtClean="0">
                <a:solidFill>
                  <a:srgbClr val="000000"/>
                </a:solidFill>
                <a:cs typeface="Times New Roman" pitchFamily="18" charset="0"/>
              </a:rPr>
              <a:t>fprintf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statement after the ‘text’ statement and are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comma delimited. 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1) Programming Basics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err="1" smtClean="0"/>
              <a:t>fprintf</a:t>
            </a:r>
            <a:r>
              <a:rPr lang="en-US" sz="1600" dirty="0" smtClean="0"/>
              <a:t> command examples:</a:t>
            </a:r>
            <a: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3628" y="1412776"/>
            <a:ext cx="6974744" cy="471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1) Programming Basics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Command line Inputs </a:t>
            </a:r>
            <a: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Inputs from the command line can be assigned to variables using the </a:t>
            </a:r>
            <a:r>
              <a:rPr lang="en-US" i="1" dirty="0" smtClean="0">
                <a:solidFill>
                  <a:srgbClr val="000000"/>
                </a:solidFill>
                <a:cs typeface="Times New Roman" pitchFamily="18" charset="0"/>
              </a:rPr>
              <a:t>input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command	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9572" y="2348881"/>
            <a:ext cx="5544616" cy="523220"/>
          </a:xfrm>
          <a:prstGeom prst="rect">
            <a:avLst/>
          </a:prstGeom>
          <a:ln>
            <a:solidFill>
              <a:srgbClr val="0033CC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/>
              <a:t>response = input('\</a:t>
            </a:r>
            <a:r>
              <a:rPr lang="en-US" sz="1400" dirty="0" err="1" smtClean="0"/>
              <a:t>nEnter</a:t>
            </a:r>
            <a:r>
              <a:rPr lang="en-US" sz="1400" dirty="0" smtClean="0"/>
              <a:t> a whole number between 0 and 100:  ');</a:t>
            </a:r>
          </a:p>
          <a:p>
            <a:r>
              <a:rPr lang="en-US" sz="1400" dirty="0" err="1" smtClean="0"/>
              <a:t>fprintf</a:t>
            </a:r>
            <a:r>
              <a:rPr lang="en-US" sz="1400" dirty="0" smtClean="0"/>
              <a:t>('\</a:t>
            </a:r>
            <a:r>
              <a:rPr lang="en-US" sz="1400" dirty="0" err="1" smtClean="0"/>
              <a:t>nYou</a:t>
            </a:r>
            <a:r>
              <a:rPr lang="en-US" sz="1400" dirty="0" smtClean="0"/>
              <a:t> just entered %3.0f \n', response);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9572" y="2132856"/>
            <a:ext cx="2808312" cy="21602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b="1" dirty="0" smtClean="0">
                <a:solidFill>
                  <a:srgbClr val="0033CC"/>
                </a:solidFill>
              </a:rPr>
              <a:t>test_stdinput_1.m</a:t>
            </a:r>
            <a:endParaRPr lang="en-US" sz="1200" b="1" dirty="0">
              <a:solidFill>
                <a:srgbClr val="0033CC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 b="50000"/>
          <a:stretch>
            <a:fillRect/>
          </a:stretch>
        </p:blipFill>
        <p:spPr bwMode="auto">
          <a:xfrm>
            <a:off x="503548" y="3284984"/>
            <a:ext cx="8039100" cy="2719387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2) Relational Operators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Relational Operators</a:t>
            </a:r>
            <a: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relational operators compare two values and return a TRUE or FALSE interpretation based on the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chosen operator.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Matlab has 6 relational operators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u="sng" dirty="0" smtClean="0">
                <a:solidFill>
                  <a:srgbClr val="000000"/>
                </a:solidFill>
                <a:cs typeface="Times New Roman" pitchFamily="18" charset="0"/>
              </a:rPr>
              <a:t>Operator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		</a:t>
            </a:r>
            <a:r>
              <a:rPr lang="en-US" u="sng" dirty="0" smtClean="0">
                <a:solidFill>
                  <a:srgbClr val="000000"/>
                </a:solidFill>
                <a:cs typeface="Times New Roman" pitchFamily="18" charset="0"/>
              </a:rPr>
              <a:t>Description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	&lt;		Less than</a:t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	&lt;=		Less than or equal to</a:t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	&gt;		Greater than</a:t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	&gt;=		Greater than or equal to</a:t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	==		Equal to</a:t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	~=		Not equal to</a:t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A TRUE evaluation of these operators is returned as a ‘1’. A FLASE evaluation of these 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operators is returned as a ‘0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’</a:t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The 1’s and 0’s returned from these operators are of the data type 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logical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.  This is different from 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a numeric 1 or 0. 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Arrays and Matrices are compared on an element-by-element basis</a:t>
            </a: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  <a:p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2) Relational Operators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Relational Operator Examples</a:t>
            </a:r>
            <a:r>
              <a:rPr lang="en-US" sz="300" b="0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300" b="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300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300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400" b="0" dirty="0" smtClean="0">
                <a:solidFill>
                  <a:srgbClr val="000000"/>
                </a:solidFill>
                <a:cs typeface="Times New Roman" pitchFamily="18" charset="0"/>
              </a:rPr>
              <a:t> 			       </a:t>
            </a:r>
            <a:r>
              <a:rPr lang="en-US" sz="1400" u="sng" dirty="0" smtClean="0">
                <a:solidFill>
                  <a:srgbClr val="000000"/>
                </a:solidFill>
                <a:cs typeface="Times New Roman" pitchFamily="18" charset="0"/>
              </a:rPr>
              <a:t>Scalars</a:t>
            </a:r>
            <a:r>
              <a:rPr lang="en-US" sz="1400" b="0" dirty="0" smtClean="0">
                <a:solidFill>
                  <a:srgbClr val="000000"/>
                </a:solidFill>
                <a:cs typeface="Times New Roman" pitchFamily="18" charset="0"/>
              </a:rPr>
              <a:t>			</a:t>
            </a:r>
            <a:r>
              <a:rPr lang="en-US" sz="1400" u="sng" dirty="0" smtClean="0">
                <a:solidFill>
                  <a:srgbClr val="000000"/>
                </a:solidFill>
                <a:cs typeface="Times New Roman" pitchFamily="18" charset="0"/>
              </a:rPr>
              <a:t>Vectors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Less Than		</a:t>
            </a:r>
            <a:r>
              <a:rPr lang="en-US" b="0" dirty="0" smtClean="0">
                <a:solidFill>
                  <a:schemeClr val="accent2"/>
                </a:solidFill>
                <a:cs typeface="Times New Roman" pitchFamily="18" charset="0"/>
              </a:rPr>
              <a:t>&gt;&gt;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4 &lt; 6	</a:t>
            </a:r>
            <a:r>
              <a:rPr lang="en-US" dirty="0" err="1" smtClean="0">
                <a:solidFill>
                  <a:schemeClr val="accent2"/>
                </a:solidFill>
                <a:cs typeface="Times New Roman" pitchFamily="18" charset="0"/>
              </a:rPr>
              <a:t>ans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= 1 		</a:t>
            </a:r>
            <a:r>
              <a:rPr lang="en-US" b="0" dirty="0" smtClean="0">
                <a:solidFill>
                  <a:schemeClr val="accent2"/>
                </a:solidFill>
                <a:cs typeface="Times New Roman" pitchFamily="18" charset="0"/>
              </a:rPr>
              <a:t>&gt;&gt; </a:t>
            </a:r>
            <a:r>
              <a:rPr lang="en-US" b="0" dirty="0" smtClean="0">
                <a:cs typeface="Times New Roman" pitchFamily="18" charset="0"/>
              </a:rPr>
              <a:t>[1,2,3] &lt; [3,2,1]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	</a:t>
            </a:r>
            <a:r>
              <a:rPr lang="en-US" dirty="0" err="1" smtClean="0">
                <a:solidFill>
                  <a:schemeClr val="accent2"/>
                </a:solidFill>
                <a:cs typeface="Times New Roman" pitchFamily="18" charset="0"/>
              </a:rPr>
              <a:t>ans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= 1 0 0</a:t>
            </a:r>
            <a:b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		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b="0" dirty="0" smtClean="0">
                <a:solidFill>
                  <a:schemeClr val="accent2"/>
                </a:solidFill>
                <a:cs typeface="Times New Roman" pitchFamily="18" charset="0"/>
              </a:rPr>
              <a:t>&gt;&gt;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6 &lt; 4	</a:t>
            </a:r>
            <a:r>
              <a:rPr lang="en-US" dirty="0" err="1" smtClean="0">
                <a:solidFill>
                  <a:schemeClr val="accent2"/>
                </a:solidFill>
                <a:cs typeface="Times New Roman" pitchFamily="18" charset="0"/>
              </a:rPr>
              <a:t>ans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= 0</a:t>
            </a:r>
          </a:p>
          <a:p>
            <a:pPr>
              <a:buNone/>
            </a:pP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Less than or equal		</a:t>
            </a:r>
            <a:r>
              <a:rPr lang="en-US" b="0" dirty="0" smtClean="0">
                <a:solidFill>
                  <a:schemeClr val="accent2"/>
                </a:solidFill>
                <a:cs typeface="Times New Roman" pitchFamily="18" charset="0"/>
              </a:rPr>
              <a:t>&gt;&gt;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4 &lt;= 5	</a:t>
            </a:r>
            <a:r>
              <a:rPr lang="en-US" dirty="0" err="1" smtClean="0">
                <a:solidFill>
                  <a:schemeClr val="accent2"/>
                </a:solidFill>
                <a:cs typeface="Times New Roman" pitchFamily="18" charset="0"/>
              </a:rPr>
              <a:t>ans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= 1		</a:t>
            </a:r>
            <a:r>
              <a:rPr lang="en-US" b="0" dirty="0" smtClean="0">
                <a:solidFill>
                  <a:schemeClr val="accent2"/>
                </a:solidFill>
                <a:cs typeface="Times New Roman" pitchFamily="18" charset="0"/>
              </a:rPr>
              <a:t>&gt;&gt; </a:t>
            </a:r>
            <a:r>
              <a:rPr lang="en-US" b="0" dirty="0" smtClean="0">
                <a:cs typeface="Times New Roman" pitchFamily="18" charset="0"/>
              </a:rPr>
              <a:t>[1,2,3] &lt;= [3,2,1]  	</a:t>
            </a:r>
            <a:r>
              <a:rPr lang="en-US" dirty="0" err="1" smtClean="0">
                <a:solidFill>
                  <a:schemeClr val="accent2"/>
                </a:solidFill>
                <a:cs typeface="Times New Roman" pitchFamily="18" charset="0"/>
              </a:rPr>
              <a:t>ans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= 1 1 0</a:t>
            </a:r>
            <a:b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		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b="0" dirty="0" smtClean="0">
                <a:solidFill>
                  <a:schemeClr val="accent2"/>
                </a:solidFill>
                <a:cs typeface="Times New Roman" pitchFamily="18" charset="0"/>
              </a:rPr>
              <a:t>&gt;&gt;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4 &lt;= 4	</a:t>
            </a:r>
            <a:r>
              <a:rPr lang="en-US" dirty="0" err="1" smtClean="0">
                <a:solidFill>
                  <a:schemeClr val="accent2"/>
                </a:solidFill>
                <a:cs typeface="Times New Roman" pitchFamily="18" charset="0"/>
              </a:rPr>
              <a:t>ans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= 1</a:t>
            </a:r>
            <a:b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		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b="0" dirty="0" smtClean="0">
                <a:solidFill>
                  <a:schemeClr val="accent2"/>
                </a:solidFill>
                <a:cs typeface="Times New Roman" pitchFamily="18" charset="0"/>
              </a:rPr>
              <a:t>&gt;&gt;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4 &lt;= 3 	</a:t>
            </a:r>
            <a:r>
              <a:rPr lang="en-US" dirty="0" err="1" smtClean="0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lang="en-US" dirty="0" err="1" smtClean="0">
                <a:solidFill>
                  <a:schemeClr val="accent2"/>
                </a:solidFill>
                <a:cs typeface="Times New Roman" pitchFamily="18" charset="0"/>
              </a:rPr>
              <a:t>ns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= 0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Greater than 		</a:t>
            </a:r>
            <a:r>
              <a:rPr lang="en-US" b="0" dirty="0" smtClean="0">
                <a:solidFill>
                  <a:schemeClr val="accent2"/>
                </a:solidFill>
                <a:cs typeface="Times New Roman" pitchFamily="18" charset="0"/>
              </a:rPr>
              <a:t>&gt;&gt;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4 &gt; 6	</a:t>
            </a:r>
            <a:r>
              <a:rPr lang="en-US" dirty="0" err="1" smtClean="0">
                <a:solidFill>
                  <a:schemeClr val="accent2"/>
                </a:solidFill>
                <a:cs typeface="Times New Roman" pitchFamily="18" charset="0"/>
              </a:rPr>
              <a:t>ans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= 0		</a:t>
            </a:r>
            <a:r>
              <a:rPr lang="en-US" b="0" dirty="0" smtClean="0">
                <a:solidFill>
                  <a:schemeClr val="accent2"/>
                </a:solidFill>
                <a:cs typeface="Times New Roman" pitchFamily="18" charset="0"/>
              </a:rPr>
              <a:t>&gt;&gt; </a:t>
            </a:r>
            <a:r>
              <a:rPr lang="en-US" b="0" dirty="0" smtClean="0">
                <a:cs typeface="Times New Roman" pitchFamily="18" charset="0"/>
              </a:rPr>
              <a:t>[1,2,3] &gt; [3,2,1]  	</a:t>
            </a:r>
            <a:r>
              <a:rPr lang="en-US" dirty="0" err="1" smtClean="0">
                <a:solidFill>
                  <a:schemeClr val="accent2"/>
                </a:solidFill>
                <a:cs typeface="Times New Roman" pitchFamily="18" charset="0"/>
              </a:rPr>
              <a:t>ans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= 0 0 1</a:t>
            </a:r>
            <a:b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		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b="0" dirty="0" smtClean="0">
                <a:solidFill>
                  <a:schemeClr val="accent2"/>
                </a:solidFill>
                <a:cs typeface="Times New Roman" pitchFamily="18" charset="0"/>
              </a:rPr>
              <a:t>&gt;&gt;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6 &gt; 4	</a:t>
            </a:r>
            <a:r>
              <a:rPr lang="en-US" dirty="0" err="1" smtClean="0">
                <a:solidFill>
                  <a:schemeClr val="accent2"/>
                </a:solidFill>
                <a:cs typeface="Times New Roman" pitchFamily="18" charset="0"/>
              </a:rPr>
              <a:t>ans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= 1</a:t>
            </a:r>
          </a:p>
          <a:p>
            <a:pPr>
              <a:buNone/>
            </a:pP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Greater than or equal 	</a:t>
            </a:r>
            <a:r>
              <a:rPr lang="en-US" b="0" dirty="0" smtClean="0">
                <a:solidFill>
                  <a:schemeClr val="accent2"/>
                </a:solidFill>
                <a:cs typeface="Times New Roman" pitchFamily="18" charset="0"/>
              </a:rPr>
              <a:t>&gt;&gt;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4 &gt;= 5	</a:t>
            </a:r>
            <a:r>
              <a:rPr lang="en-US" dirty="0" err="1" smtClean="0">
                <a:solidFill>
                  <a:schemeClr val="accent2"/>
                </a:solidFill>
                <a:cs typeface="Times New Roman" pitchFamily="18" charset="0"/>
              </a:rPr>
              <a:t>ans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= 0		</a:t>
            </a:r>
            <a:r>
              <a:rPr lang="en-US" b="0" dirty="0" smtClean="0">
                <a:solidFill>
                  <a:schemeClr val="accent2"/>
                </a:solidFill>
                <a:cs typeface="Times New Roman" pitchFamily="18" charset="0"/>
              </a:rPr>
              <a:t>&gt;&gt; </a:t>
            </a:r>
            <a:r>
              <a:rPr lang="en-US" b="0" dirty="0" smtClean="0">
                <a:cs typeface="Times New Roman" pitchFamily="18" charset="0"/>
              </a:rPr>
              <a:t>[1,2,3] &gt;= [3,2,1]  	</a:t>
            </a:r>
            <a:r>
              <a:rPr lang="en-US" dirty="0" err="1" smtClean="0">
                <a:solidFill>
                  <a:schemeClr val="accent2"/>
                </a:solidFill>
                <a:cs typeface="Times New Roman" pitchFamily="18" charset="0"/>
              </a:rPr>
              <a:t>ans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= 0 1 1</a:t>
            </a:r>
            <a:b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		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b="0" dirty="0" smtClean="0">
                <a:solidFill>
                  <a:schemeClr val="accent2"/>
                </a:solidFill>
                <a:cs typeface="Times New Roman" pitchFamily="18" charset="0"/>
              </a:rPr>
              <a:t>&gt;&gt;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4 &gt;= 4	</a:t>
            </a:r>
            <a:r>
              <a:rPr lang="en-US" dirty="0" err="1" smtClean="0">
                <a:solidFill>
                  <a:schemeClr val="accent2"/>
                </a:solidFill>
                <a:cs typeface="Times New Roman" pitchFamily="18" charset="0"/>
              </a:rPr>
              <a:t>ans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= 1</a:t>
            </a:r>
            <a:b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		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b="0" dirty="0" smtClean="0">
                <a:solidFill>
                  <a:schemeClr val="accent2"/>
                </a:solidFill>
                <a:cs typeface="Times New Roman" pitchFamily="18" charset="0"/>
              </a:rPr>
              <a:t>&gt;&gt;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4 &gt;= 3 	</a:t>
            </a:r>
            <a:r>
              <a:rPr lang="en-US" dirty="0" err="1" smtClean="0">
                <a:solidFill>
                  <a:schemeClr val="accent2"/>
                </a:solidFill>
                <a:cs typeface="Times New Roman" pitchFamily="18" charset="0"/>
              </a:rPr>
              <a:t>ans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= 1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Equal to		</a:t>
            </a:r>
            <a:r>
              <a:rPr lang="en-US" b="0" dirty="0" smtClean="0">
                <a:solidFill>
                  <a:schemeClr val="accent2"/>
                </a:solidFill>
                <a:cs typeface="Times New Roman" pitchFamily="18" charset="0"/>
              </a:rPr>
              <a:t>&gt;&gt;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4 == 4	</a:t>
            </a:r>
            <a:r>
              <a:rPr lang="en-US" dirty="0" err="1" smtClean="0">
                <a:solidFill>
                  <a:schemeClr val="accent2"/>
                </a:solidFill>
                <a:cs typeface="Times New Roman" pitchFamily="18" charset="0"/>
              </a:rPr>
              <a:t>ans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= 1		</a:t>
            </a:r>
            <a:r>
              <a:rPr lang="en-US" b="0" dirty="0" smtClean="0">
                <a:solidFill>
                  <a:schemeClr val="accent2"/>
                </a:solidFill>
                <a:cs typeface="Times New Roman" pitchFamily="18" charset="0"/>
              </a:rPr>
              <a:t>&gt;&gt; </a:t>
            </a:r>
            <a:r>
              <a:rPr lang="en-US" b="0" dirty="0" smtClean="0">
                <a:cs typeface="Times New Roman" pitchFamily="18" charset="0"/>
              </a:rPr>
              <a:t>[1,2,3] == [3,2,1]  	</a:t>
            </a:r>
            <a:r>
              <a:rPr lang="en-US" dirty="0" err="1" smtClean="0">
                <a:solidFill>
                  <a:schemeClr val="accent2"/>
                </a:solidFill>
                <a:cs typeface="Times New Roman" pitchFamily="18" charset="0"/>
              </a:rPr>
              <a:t>ans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= 0 1 0</a:t>
            </a:r>
            <a:b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			</a:t>
            </a:r>
            <a:r>
              <a:rPr lang="en-US" b="0" dirty="0" smtClean="0">
                <a:solidFill>
                  <a:schemeClr val="accent2"/>
                </a:solidFill>
                <a:cs typeface="Times New Roman" pitchFamily="18" charset="0"/>
              </a:rPr>
              <a:t>&gt;&gt;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4 == 5	</a:t>
            </a:r>
            <a:r>
              <a:rPr lang="en-US" dirty="0" err="1" smtClean="0">
                <a:solidFill>
                  <a:schemeClr val="accent2"/>
                </a:solidFill>
                <a:cs typeface="Times New Roman" pitchFamily="18" charset="0"/>
              </a:rPr>
              <a:t>ans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= 0</a:t>
            </a:r>
            <a:b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Not Equal to		</a:t>
            </a:r>
            <a:r>
              <a:rPr lang="en-US" b="0" dirty="0" smtClean="0">
                <a:solidFill>
                  <a:schemeClr val="accent2"/>
                </a:solidFill>
                <a:cs typeface="Times New Roman" pitchFamily="18" charset="0"/>
              </a:rPr>
              <a:t>&gt;&gt;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4 ~= 4	</a:t>
            </a:r>
            <a:r>
              <a:rPr lang="en-US" dirty="0" err="1" smtClean="0">
                <a:solidFill>
                  <a:schemeClr val="accent2"/>
                </a:solidFill>
                <a:cs typeface="Times New Roman" pitchFamily="18" charset="0"/>
              </a:rPr>
              <a:t>ans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= 0		</a:t>
            </a:r>
            <a:r>
              <a:rPr lang="en-US" b="0" dirty="0" smtClean="0">
                <a:solidFill>
                  <a:schemeClr val="accent2"/>
                </a:solidFill>
                <a:cs typeface="Times New Roman" pitchFamily="18" charset="0"/>
              </a:rPr>
              <a:t>&gt;&gt; </a:t>
            </a:r>
            <a:r>
              <a:rPr lang="en-US" b="0" dirty="0" smtClean="0">
                <a:cs typeface="Times New Roman" pitchFamily="18" charset="0"/>
              </a:rPr>
              <a:t>[1,2,3] ~= [3,2,1]  	</a:t>
            </a:r>
            <a:r>
              <a:rPr lang="en-US" dirty="0" err="1" smtClean="0">
                <a:solidFill>
                  <a:schemeClr val="accent2"/>
                </a:solidFill>
                <a:cs typeface="Times New Roman" pitchFamily="18" charset="0"/>
              </a:rPr>
              <a:t>ans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= 1 0 1</a:t>
            </a:r>
            <a:b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			</a:t>
            </a:r>
            <a:r>
              <a:rPr lang="en-US" b="0" dirty="0" smtClean="0">
                <a:solidFill>
                  <a:schemeClr val="accent2"/>
                </a:solidFill>
                <a:cs typeface="Times New Roman" pitchFamily="18" charset="0"/>
              </a:rPr>
              <a:t>&gt;&gt;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4 ~= 5	</a:t>
            </a:r>
            <a:r>
              <a:rPr lang="en-US" dirty="0" err="1" smtClean="0">
                <a:solidFill>
                  <a:schemeClr val="accent2"/>
                </a:solidFill>
                <a:cs typeface="Times New Roman" pitchFamily="18" charset="0"/>
              </a:rPr>
              <a:t>ans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= 1</a:t>
            </a:r>
            <a:b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</a:br>
            <a:endParaRPr lang="en-US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3) Logical Operators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Logical Operators</a:t>
            </a:r>
            <a: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logical operators perform Boolean operations on an element-by-element basis.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Matlab has 5 logical operators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  </a:t>
            </a:r>
            <a:r>
              <a:rPr lang="en-US" u="sng" dirty="0" smtClean="0">
                <a:solidFill>
                  <a:srgbClr val="000000"/>
                </a:solidFill>
                <a:cs typeface="Times New Roman" pitchFamily="18" charset="0"/>
              </a:rPr>
              <a:t>Operator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u="sng" dirty="0" smtClean="0">
                <a:solidFill>
                  <a:srgbClr val="000000"/>
                </a:solidFill>
                <a:cs typeface="Times New Roman" pitchFamily="18" charset="0"/>
              </a:rPr>
              <a:t>Name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		</a:t>
            </a:r>
            <a:r>
              <a:rPr lang="en-US" u="sng" dirty="0" smtClean="0">
                <a:solidFill>
                  <a:srgbClr val="000000"/>
                </a:solidFill>
                <a:cs typeface="Times New Roman" pitchFamily="18" charset="0"/>
              </a:rPr>
              <a:t>Description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	~	NOT		% Inversion (0→1, 1→0), works on Matrices</a:t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	&amp;	AND		% Logical AND of operands, works on Matrices </a:t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	|	OR		% Logical OR of operands, works on Matrices </a:t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	&amp;&amp;	Short-Circuit AND	% Short-circuit AND of operands, only works on Scalars</a:t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	||	Short-Circuit OR	% Short-circuit OR of operands, only works on Scalars</a:t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U_Lecture_EE261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MSU_Lecture_EE261</Template>
  <TotalTime>15186</TotalTime>
  <Words>776</Words>
  <Application>Microsoft Office PowerPoint</Application>
  <PresentationFormat>On-screen Show (4:3)</PresentationFormat>
  <Paragraphs>172</Paragraphs>
  <Slides>28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MSU_Lecture_EE261</vt:lpstr>
      <vt:lpstr>Equation</vt:lpstr>
      <vt:lpstr>Introduction to Matlab</vt:lpstr>
      <vt:lpstr>1) Programming Basics</vt:lpstr>
      <vt:lpstr>1) Programming Basics</vt:lpstr>
      <vt:lpstr>1) Programming Basics</vt:lpstr>
      <vt:lpstr>1) Programming Basics</vt:lpstr>
      <vt:lpstr>1) Programming Basics</vt:lpstr>
      <vt:lpstr>2) Relational Operators</vt:lpstr>
      <vt:lpstr>2) Relational Operators</vt:lpstr>
      <vt:lpstr>3) Logical Operators</vt:lpstr>
      <vt:lpstr>3) Logical Operators</vt:lpstr>
      <vt:lpstr>3) Logical Operators</vt:lpstr>
      <vt:lpstr>4) Conditional Statements</vt:lpstr>
      <vt:lpstr>4) Conditional Statements</vt:lpstr>
      <vt:lpstr>4) Conditional Statements</vt:lpstr>
      <vt:lpstr>4) Conditional Statements</vt:lpstr>
      <vt:lpstr>4) Conditional Statements</vt:lpstr>
      <vt:lpstr>4) Conditional Statements</vt:lpstr>
      <vt:lpstr>4) Conditional Statements</vt:lpstr>
      <vt:lpstr>4) Conditional Statements</vt:lpstr>
      <vt:lpstr>5) Loops</vt:lpstr>
      <vt:lpstr>5) Loops</vt:lpstr>
      <vt:lpstr>5) Loops</vt:lpstr>
      <vt:lpstr>5) Loops</vt:lpstr>
      <vt:lpstr>5) Loops</vt:lpstr>
      <vt:lpstr>5) Loops</vt:lpstr>
      <vt:lpstr>5) Loops</vt:lpstr>
      <vt:lpstr>6) Debugger</vt:lpstr>
      <vt:lpstr>Lab 4 Exercise Problems</vt:lpstr>
    </vt:vector>
  </TitlesOfParts>
  <Company>Montana State University - ECE Dept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EE261 Lecture Notes (electronic)</dc:title>
  <dc:creator>Prof. Brock J. LaMeres</dc:creator>
  <cp:lastModifiedBy>lameres</cp:lastModifiedBy>
  <cp:revision>848</cp:revision>
  <dcterms:created xsi:type="dcterms:W3CDTF">2003-07-30T21:17:08Z</dcterms:created>
  <dcterms:modified xsi:type="dcterms:W3CDTF">2010-06-18T14:55:29Z</dcterms:modified>
</cp:coreProperties>
</file>