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1"/>
  </p:sldMasterIdLst>
  <p:notesMasterIdLst>
    <p:notesMasterId r:id="rId9"/>
  </p:notesMasterIdLst>
  <p:handoutMasterIdLst>
    <p:handoutMasterId r:id="rId10"/>
  </p:handoutMasterIdLst>
  <p:sldIdLst>
    <p:sldId id="258" r:id="rId2"/>
    <p:sldId id="265" r:id="rId3"/>
    <p:sldId id="266" r:id="rId4"/>
    <p:sldId id="267" r:id="rId5"/>
    <p:sldId id="268" r:id="rId6"/>
    <p:sldId id="269" r:id="rId7"/>
    <p:sldId id="270" r:id="rId8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FF0000"/>
    <a:srgbClr val="CCFFCC"/>
    <a:srgbClr val="0066FF"/>
    <a:srgbClr val="3366FF"/>
    <a:srgbClr val="FFCC66"/>
    <a:srgbClr val="FF9900"/>
    <a:srgbClr val="FF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37" autoAdjust="0"/>
    <p:restoredTop sz="94660" autoAdjust="0"/>
  </p:normalViewPr>
  <p:slideViewPr>
    <p:cSldViewPr>
      <p:cViewPr>
        <p:scale>
          <a:sx n="75" d="100"/>
          <a:sy n="75" d="100"/>
        </p:scale>
        <p:origin x="-900" y="-618"/>
      </p:cViewPr>
      <p:guideLst>
        <p:guide orient="horz" pos="2160"/>
        <p:guide pos="2880"/>
      </p:guideLst>
    </p:cSldViewPr>
  </p:slideViewPr>
  <p:outlineViewPr>
    <p:cViewPr>
      <p:scale>
        <a:sx n="20" d="100"/>
        <a:sy n="20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7" Type="http://schemas.openxmlformats.org/officeDocument/2006/relationships/slide" Target="slides/slide7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5" Type="http://schemas.openxmlformats.org/officeDocument/2006/relationships/slide" Target="slides/slide5.xml"/><Relationship Id="rId4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>
            <a:lvl1pPr algn="l" defTabSz="966788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27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b" anchorCtr="0" compatLnSpc="1">
            <a:prstTxWarp prst="textNoShape">
              <a:avLst/>
            </a:prstTxWarp>
          </a:bodyPr>
          <a:lstStyle>
            <a:lvl1pPr algn="l" defTabSz="966788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27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4EF7978D-DF7D-4583-A6FD-AFFB52565A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>
            <a:lvl1pPr algn="l" defTabSz="966788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6313" y="4560888"/>
            <a:ext cx="536257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b" anchorCtr="0" compatLnSpc="1">
            <a:prstTxWarp prst="textNoShape">
              <a:avLst/>
            </a:prstTxWarp>
          </a:bodyPr>
          <a:lstStyle>
            <a:lvl1pPr algn="l" defTabSz="966788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200"/>
            </a:lvl1pPr>
          </a:lstStyle>
          <a:p>
            <a:pPr>
              <a:defRPr/>
            </a:pPr>
            <a:fld id="{4F973320-4197-42C2-A4C3-20DE78CFE0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B3D6E-BE7F-4E17-984E-B7FA9E8E8A28}" type="slidenum">
              <a:rPr lang="en-US"/>
              <a:pPr/>
              <a:t>2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B3D6E-BE7F-4E17-984E-B7FA9E8E8A28}" type="slidenum">
              <a:rPr lang="en-US"/>
              <a:pPr/>
              <a:t>3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B3D6E-BE7F-4E17-984E-B7FA9E8E8A28}" type="slidenum">
              <a:rPr lang="en-US"/>
              <a:pPr/>
              <a:t>4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B3D6E-BE7F-4E17-984E-B7FA9E8E8A28}" type="slidenum">
              <a:rPr lang="en-US"/>
              <a:pPr/>
              <a:t>5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B3D6E-BE7F-4E17-984E-B7FA9E8E8A28}" type="slidenum">
              <a:rPr lang="en-US"/>
              <a:pPr/>
              <a:t>6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B3D6E-BE7F-4E17-984E-B7FA9E8E8A28}" type="slidenum">
              <a:rPr lang="en-US"/>
              <a:pPr/>
              <a:t>7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400"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5900" y="944563"/>
            <a:ext cx="8677275" cy="5113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431800" y="800100"/>
            <a:ext cx="8153400" cy="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533400" y="6248400"/>
            <a:ext cx="8153400" cy="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0" hangingPunct="0">
              <a:defRPr/>
            </a:pPr>
            <a:endParaRPr lang="en-US"/>
          </a:p>
        </p:txBody>
      </p:sp>
      <p:pic>
        <p:nvPicPr>
          <p:cNvPr id="1030" name="Picture 9" descr="MSU_cathea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3238" y="6308725"/>
            <a:ext cx="97155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7"/>
          <p:cNvSpPr>
            <a:spLocks noChangeShapeType="1"/>
          </p:cNvSpPr>
          <p:nvPr userDrawn="1"/>
        </p:nvSpPr>
        <p:spPr bwMode="auto">
          <a:xfrm>
            <a:off x="431800" y="800100"/>
            <a:ext cx="8153400" cy="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10" name="Line 8"/>
          <p:cNvSpPr>
            <a:spLocks noChangeShapeType="1"/>
          </p:cNvSpPr>
          <p:nvPr userDrawn="1"/>
        </p:nvSpPr>
        <p:spPr bwMode="auto">
          <a:xfrm>
            <a:off x="533400" y="6248400"/>
            <a:ext cx="8153400" cy="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0" hangingPunct="0">
              <a:defRPr/>
            </a:pPr>
            <a:endParaRPr lang="en-US"/>
          </a:p>
        </p:txBody>
      </p:sp>
      <p:pic>
        <p:nvPicPr>
          <p:cNvPr id="1033" name="Picture 9" descr="MSU_cathead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3238" y="6308725"/>
            <a:ext cx="97155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1"/>
          <p:cNvSpPr/>
          <p:nvPr userDrawn="1"/>
        </p:nvSpPr>
        <p:spPr>
          <a:xfrm>
            <a:off x="2417763" y="6417333"/>
            <a:ext cx="42799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n-US" sz="1200" b="1" dirty="0" smtClean="0"/>
              <a:t>Introduction to Matlab</a:t>
            </a:r>
            <a:endParaRPr lang="en-US" sz="1200" b="1" dirty="0"/>
          </a:p>
          <a:p>
            <a:pPr algn="ctr" eaLnBrk="0" hangingPunct="0">
              <a:defRPr/>
            </a:pPr>
            <a:endParaRPr lang="en-US" sz="1200" b="1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7967731" y="6289675"/>
            <a:ext cx="938077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1200" b="1" dirty="0"/>
              <a:t>Module </a:t>
            </a:r>
            <a:r>
              <a:rPr lang="en-US" sz="1200" b="1" dirty="0" smtClean="0"/>
              <a:t>#7</a:t>
            </a:r>
            <a:endParaRPr lang="en-US" sz="1200" b="1" dirty="0"/>
          </a:p>
          <a:p>
            <a:pPr algn="ctr" eaLnBrk="0" hangingPunct="0">
              <a:defRPr/>
            </a:pPr>
            <a:r>
              <a:rPr lang="en-US" sz="1200" b="1" dirty="0"/>
              <a:t>Page </a:t>
            </a:r>
            <a:fld id="{36CC47DB-A78E-42B2-934C-2A949BD65FCC}" type="slidenum">
              <a:rPr lang="en-US" sz="1200" b="1"/>
              <a:pPr algn="ctr" eaLnBrk="0" hangingPunct="0">
                <a:defRPr/>
              </a:pPr>
              <a:t>‹#›</a:t>
            </a:fld>
            <a:endParaRPr lang="en-US" sz="12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16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034338" cy="500063"/>
          </a:xfrm>
        </p:spPr>
        <p:txBody>
          <a:bodyPr/>
          <a:lstStyle/>
          <a:p>
            <a:pPr eaLnBrk="1" hangingPunct="1"/>
            <a:r>
              <a:rPr lang="en-US" b="1" dirty="0" smtClean="0"/>
              <a:t>Introduction to Matlab</a:t>
            </a:r>
          </a:p>
        </p:txBody>
      </p:sp>
      <p:sp>
        <p:nvSpPr>
          <p:cNvPr id="6146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016000"/>
            <a:ext cx="7772400" cy="5114962"/>
          </a:xfrm>
        </p:spPr>
        <p:txBody>
          <a:bodyPr/>
          <a:lstStyle/>
          <a:p>
            <a:pPr marL="381000" indent="-381000" algn="ctr" eaLnBrk="1" hangingPunct="1">
              <a:buFontTx/>
              <a:buNone/>
            </a:pPr>
            <a:r>
              <a:rPr lang="en-US" sz="2200" dirty="0" smtClean="0"/>
              <a:t>Module #7 – Statistics</a:t>
            </a:r>
          </a:p>
          <a:p>
            <a:pPr marL="381000" indent="-381000" eaLnBrk="1" hangingPunct="1"/>
            <a:r>
              <a:rPr lang="en-US" sz="1600" dirty="0" smtClean="0"/>
              <a:t>Topics</a:t>
            </a:r>
            <a:endParaRPr lang="en-US" sz="400" dirty="0" smtClean="0"/>
          </a:p>
          <a:p>
            <a:pPr marL="1219200" lvl="2" indent="-304800" eaLnBrk="1" hangingPunct="1">
              <a:buFontTx/>
              <a:buAutoNum type="arabicPeriod"/>
            </a:pPr>
            <a:r>
              <a:rPr lang="en-US" sz="1400" dirty="0" smtClean="0"/>
              <a:t>Statistics</a:t>
            </a:r>
            <a:endParaRPr lang="en-US" sz="1400" dirty="0" smtClean="0"/>
          </a:p>
          <a:p>
            <a:pPr marL="1219200" lvl="2" indent="-304800" eaLnBrk="1" hangingPunct="1">
              <a:buFontTx/>
              <a:buAutoNum type="arabicPeriod"/>
            </a:pPr>
            <a:r>
              <a:rPr lang="en-US" sz="1400" dirty="0" smtClean="0"/>
              <a:t>Histograms &amp; Bar Plots</a:t>
            </a:r>
            <a:endParaRPr lang="en-US" sz="1400" dirty="0" smtClean="0"/>
          </a:p>
          <a:p>
            <a:pPr marL="1219200" lvl="2" indent="-304800" eaLnBrk="1" hangingPunct="1">
              <a:buFontTx/>
              <a:buAutoNum type="arabicPeriod"/>
            </a:pPr>
            <a:r>
              <a:rPr lang="en-US" sz="1400" dirty="0" smtClean="0"/>
              <a:t>Scaled Histograms / Probability </a:t>
            </a:r>
            <a:r>
              <a:rPr lang="en-US" sz="1400" dirty="0" smtClean="0"/>
              <a:t/>
            </a:r>
            <a:br>
              <a:rPr lang="en-US" sz="1400" dirty="0" smtClean="0"/>
            </a:br>
            <a:endParaRPr lang="en-US" sz="1400" dirty="0" smtClean="0"/>
          </a:p>
          <a:p>
            <a:pPr marL="1219200" lvl="2" indent="-304800" eaLnBrk="1" hangingPunct="1">
              <a:buFontTx/>
              <a:buAutoNum type="arabicPeriod"/>
            </a:pPr>
            <a:endParaRPr lang="en-US" sz="1400" dirty="0" smtClean="0"/>
          </a:p>
          <a:p>
            <a:pPr marL="381000" indent="-381000" eaLnBrk="1" hangingPunct="1"/>
            <a:r>
              <a:rPr lang="en-US" sz="1600" dirty="0" smtClean="0"/>
              <a:t>Textbook Reading Assignments</a:t>
            </a:r>
            <a:endParaRPr lang="en-US" sz="400" dirty="0" smtClean="0"/>
          </a:p>
          <a:p>
            <a:pPr marL="1219200" lvl="2" indent="-304800" eaLnBrk="1" hangingPunct="1">
              <a:buFontTx/>
              <a:buAutoNum type="arabicPeriod"/>
            </a:pPr>
            <a:r>
              <a:rPr lang="en-US" sz="1400" dirty="0" smtClean="0"/>
              <a:t>7.1-7.2</a:t>
            </a:r>
            <a:r>
              <a:rPr lang="en-US" sz="1400" dirty="0" smtClean="0"/>
              <a:t/>
            </a:r>
            <a:br>
              <a:rPr lang="en-US" sz="1400" dirty="0" smtClean="0"/>
            </a:br>
            <a:endParaRPr lang="en-US" sz="1400" dirty="0" smtClean="0"/>
          </a:p>
          <a:p>
            <a:pPr marL="381000" indent="-381000" eaLnBrk="1" hangingPunct="1"/>
            <a:r>
              <a:rPr lang="en-US" sz="1600" dirty="0" smtClean="0"/>
              <a:t>Practice Problems</a:t>
            </a:r>
            <a:endParaRPr lang="en-US" sz="400" dirty="0" smtClean="0"/>
          </a:p>
          <a:p>
            <a:pPr marL="1219200" lvl="2" indent="-304800" eaLnBrk="1" hangingPunct="1">
              <a:buFontTx/>
              <a:buAutoNum type="arabicPeriod"/>
            </a:pPr>
            <a:r>
              <a:rPr lang="en-US" sz="1400" dirty="0" smtClean="0"/>
              <a:t>Chapter 7 Problems:	</a:t>
            </a:r>
            <a:r>
              <a:rPr lang="pt-BR" sz="1400" dirty="0" smtClean="0"/>
              <a:t>7.1, 7.2</a:t>
            </a:r>
            <a:endParaRPr lang="en-US" sz="1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1) </a:t>
            </a:r>
            <a:r>
              <a:rPr lang="en-US" b="1" dirty="0" smtClean="0"/>
              <a:t>Statistics</a:t>
            </a:r>
            <a:endParaRPr lang="en-US" b="1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61375" cy="5076825"/>
          </a:xfrm>
          <a:noFill/>
          <a:ln/>
        </p:spPr>
        <p:txBody>
          <a:bodyPr wrap="none"/>
          <a:lstStyle/>
          <a:p>
            <a:r>
              <a:rPr lang="en-US" sz="1600" dirty="0" smtClean="0"/>
              <a:t>Basic Statistic Commands Exist in Matlab </a:t>
            </a:r>
            <a:r>
              <a:rPr lang="en-US" sz="1600" b="0" i="1" dirty="0" smtClean="0"/>
              <a:t>(min, max, mean, median)</a:t>
            </a:r>
            <a:r>
              <a:rPr lang="en-US" sz="1400" b="0" i="1" dirty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1400" b="0" i="1" dirty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sz="1400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1400" b="0" dirty="0" smtClean="0">
                <a:solidFill>
                  <a:srgbClr val="000000"/>
                </a:solidFill>
                <a:cs typeface="Times New Roman" pitchFamily="18" charset="0"/>
              </a:rPr>
            </a:br>
            <a:endParaRPr lang="en-US" dirty="0" smtClean="0">
              <a:solidFill>
                <a:srgbClr val="000000"/>
              </a:solidFill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448780"/>
            <a:ext cx="6453332" cy="4693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6136" y="2528900"/>
            <a:ext cx="3118150" cy="161259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</p:pic>
      <p:cxnSp>
        <p:nvCxnSpPr>
          <p:cNvPr id="7" name="Straight Arrow Connector 6"/>
          <p:cNvCxnSpPr/>
          <p:nvPr/>
        </p:nvCxnSpPr>
        <p:spPr bwMode="auto">
          <a:xfrm flipV="1">
            <a:off x="4788024" y="4329100"/>
            <a:ext cx="1008112" cy="720080"/>
          </a:xfrm>
          <a:prstGeom prst="straightConnector1">
            <a:avLst/>
          </a:prstGeom>
          <a:noFill/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 w="lg" len="lg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1) </a:t>
            </a:r>
            <a:r>
              <a:rPr lang="en-US" b="1" dirty="0" smtClean="0"/>
              <a:t>Statistics</a:t>
            </a:r>
            <a:endParaRPr lang="en-US" b="1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61375" cy="5076825"/>
          </a:xfrm>
          <a:noFill/>
          <a:ln/>
        </p:spPr>
        <p:txBody>
          <a:bodyPr wrap="none"/>
          <a:lstStyle/>
          <a:p>
            <a:r>
              <a:rPr lang="en-US" sz="1600" dirty="0" smtClean="0"/>
              <a:t>Regression Analysis </a:t>
            </a:r>
            <a:r>
              <a:rPr lang="en-US" sz="1600" b="0" i="1" dirty="0" smtClean="0"/>
              <a:t>(</a:t>
            </a:r>
            <a:r>
              <a:rPr lang="en-US" sz="1600" b="0" i="1" dirty="0" err="1" smtClean="0"/>
              <a:t>polyfit</a:t>
            </a:r>
            <a:r>
              <a:rPr lang="en-US" sz="1600" b="0" i="1" dirty="0" smtClean="0"/>
              <a:t>, </a:t>
            </a:r>
            <a:r>
              <a:rPr lang="en-US" sz="1600" b="0" i="1" dirty="0" err="1" smtClean="0"/>
              <a:t>polyval</a:t>
            </a:r>
            <a:r>
              <a:rPr lang="en-US" sz="1600" b="0" i="1" dirty="0" smtClean="0"/>
              <a:t>)</a:t>
            </a:r>
            <a:r>
              <a:rPr lang="en-US" sz="1400" b="0" i="1" dirty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1400" b="0" i="1" dirty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sz="1400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1400" b="0" dirty="0" smtClean="0">
                <a:solidFill>
                  <a:srgbClr val="000000"/>
                </a:solidFill>
                <a:cs typeface="Times New Roman" pitchFamily="18" charset="0"/>
              </a:rPr>
            </a:br>
            <a:endParaRPr lang="en-US" dirty="0" smtClean="0">
              <a:solidFill>
                <a:srgbClr val="000000"/>
              </a:solidFill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428929"/>
            <a:ext cx="7056784" cy="462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88124" y="2276872"/>
            <a:ext cx="3133861" cy="2668123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</p:pic>
      <p:cxnSp>
        <p:nvCxnSpPr>
          <p:cNvPr id="9" name="Straight Arrow Connector 8"/>
          <p:cNvCxnSpPr/>
          <p:nvPr/>
        </p:nvCxnSpPr>
        <p:spPr bwMode="auto">
          <a:xfrm flipV="1">
            <a:off x="4319972" y="4473116"/>
            <a:ext cx="1008112" cy="720080"/>
          </a:xfrm>
          <a:prstGeom prst="straightConnector1">
            <a:avLst/>
          </a:prstGeom>
          <a:noFill/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 w="lg" len="lg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1540" y="1484785"/>
            <a:ext cx="4467562" cy="3420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</a:t>
            </a:r>
            <a:r>
              <a:rPr lang="en-US" b="1" dirty="0" smtClean="0"/>
              <a:t>) Histograms &amp; Bar Plots</a:t>
            </a:r>
            <a:endParaRPr lang="en-US" b="1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61375" cy="5076825"/>
          </a:xfrm>
          <a:noFill/>
          <a:ln/>
        </p:spPr>
        <p:txBody>
          <a:bodyPr wrap="none"/>
          <a:lstStyle/>
          <a:p>
            <a:r>
              <a:rPr lang="en-US" sz="1600" dirty="0" smtClean="0"/>
              <a:t>Histograms</a:t>
            </a:r>
            <a:r>
              <a:rPr lang="en-US" sz="1600" dirty="0" smtClean="0"/>
              <a:t> </a:t>
            </a:r>
            <a:r>
              <a:rPr lang="en-US" sz="1600" b="0" i="1" dirty="0" smtClean="0"/>
              <a:t>( </a:t>
            </a:r>
            <a:r>
              <a:rPr lang="en-US" sz="1600" b="0" i="1" dirty="0" err="1" smtClean="0"/>
              <a:t>hist</a:t>
            </a:r>
            <a:r>
              <a:rPr lang="en-US" sz="1600" b="0" i="1" dirty="0" smtClean="0"/>
              <a:t>(y), </a:t>
            </a:r>
            <a:r>
              <a:rPr lang="en-US" sz="1600" b="0" i="1" dirty="0" err="1" smtClean="0"/>
              <a:t>hist</a:t>
            </a:r>
            <a:r>
              <a:rPr lang="en-US" sz="1600" b="0" i="1" dirty="0" smtClean="0"/>
              <a:t>(</a:t>
            </a:r>
            <a:r>
              <a:rPr lang="en-US" sz="1600" b="0" i="1" dirty="0" err="1" smtClean="0"/>
              <a:t>y,n</a:t>
            </a:r>
            <a:r>
              <a:rPr lang="en-US" sz="1600" b="0" i="1" dirty="0" smtClean="0"/>
              <a:t>) )</a:t>
            </a:r>
            <a:r>
              <a:rPr lang="en-US" sz="1400" b="0" i="1" dirty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1400" b="0" i="1" dirty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sz="1400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1400" b="0" dirty="0" smtClean="0">
                <a:solidFill>
                  <a:srgbClr val="000000"/>
                </a:solidFill>
                <a:cs typeface="Times New Roman" pitchFamily="18" charset="0"/>
              </a:rPr>
            </a:br>
            <a:endParaRPr lang="en-US" dirty="0" smtClean="0">
              <a:solidFill>
                <a:srgbClr val="000000"/>
              </a:solidFill>
              <a:cs typeface="Times New Roman" pitchFamily="18" charset="0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 flipV="1">
            <a:off x="3635896" y="2492896"/>
            <a:ext cx="1872208" cy="648072"/>
          </a:xfrm>
          <a:prstGeom prst="straightConnector1">
            <a:avLst/>
          </a:prstGeom>
          <a:noFill/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 w="lg" len="lg"/>
          </a:ln>
          <a:effectLst/>
        </p:spPr>
      </p:cxn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print"/>
          <a:srcRect l="49678"/>
          <a:stretch>
            <a:fillRect/>
          </a:stretch>
        </p:blipFill>
        <p:spPr bwMode="auto">
          <a:xfrm>
            <a:off x="5868144" y="3645024"/>
            <a:ext cx="2735263" cy="23688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 cstate="print"/>
          <a:srcRect r="49669"/>
          <a:stretch>
            <a:fillRect/>
          </a:stretch>
        </p:blipFill>
        <p:spPr bwMode="auto">
          <a:xfrm>
            <a:off x="5832140" y="1052736"/>
            <a:ext cx="2735771" cy="23688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" name="Straight Arrow Connector 11"/>
          <p:cNvCxnSpPr/>
          <p:nvPr/>
        </p:nvCxnSpPr>
        <p:spPr bwMode="auto">
          <a:xfrm>
            <a:off x="3635896" y="4149080"/>
            <a:ext cx="2052228" cy="612068"/>
          </a:xfrm>
          <a:prstGeom prst="straightConnector1">
            <a:avLst/>
          </a:prstGeom>
          <a:noFill/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 w="lg" len="lg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736812"/>
            <a:ext cx="4333863" cy="3594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</a:t>
            </a:r>
            <a:r>
              <a:rPr lang="en-US" b="1" dirty="0" smtClean="0"/>
              <a:t>) Histograms &amp; Bar Plots</a:t>
            </a:r>
            <a:endParaRPr lang="en-US" b="1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61375" cy="5076825"/>
          </a:xfrm>
          <a:noFill/>
          <a:ln/>
        </p:spPr>
        <p:txBody>
          <a:bodyPr wrap="none"/>
          <a:lstStyle/>
          <a:p>
            <a:r>
              <a:rPr lang="en-US" sz="1600" dirty="0" smtClean="0"/>
              <a:t>Histograms</a:t>
            </a:r>
            <a:r>
              <a:rPr lang="en-US" sz="1600" dirty="0" smtClean="0"/>
              <a:t> &amp; Bar Plots </a:t>
            </a:r>
            <a:r>
              <a:rPr lang="en-US" sz="1600" b="0" i="1" dirty="0" smtClean="0"/>
              <a:t>(</a:t>
            </a:r>
            <a:r>
              <a:rPr lang="en-US" sz="1600" b="0" i="1" dirty="0" err="1" smtClean="0"/>
              <a:t>hist</a:t>
            </a:r>
            <a:r>
              <a:rPr lang="en-US" sz="1600" b="0" i="1" dirty="0" smtClean="0"/>
              <a:t>(</a:t>
            </a:r>
            <a:r>
              <a:rPr lang="en-US" sz="1600" b="0" i="1" dirty="0" err="1" smtClean="0"/>
              <a:t>y,n</a:t>
            </a:r>
            <a:r>
              <a:rPr lang="en-US" sz="1600" b="0" i="1" dirty="0" smtClean="0"/>
              <a:t>), bar(</a:t>
            </a:r>
            <a:r>
              <a:rPr lang="en-US" sz="1600" b="0" i="1" dirty="0" err="1" smtClean="0"/>
              <a:t>x,y</a:t>
            </a:r>
            <a:r>
              <a:rPr lang="en-US" sz="1600" b="0" i="1" dirty="0" smtClean="0"/>
              <a:t>) )</a:t>
            </a:r>
            <a:r>
              <a:rPr lang="en-US" sz="1400" b="0" i="1" dirty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1400" b="0" i="1" dirty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sz="1400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1400" b="0" dirty="0" smtClean="0">
                <a:solidFill>
                  <a:srgbClr val="000000"/>
                </a:solidFill>
                <a:cs typeface="Times New Roman" pitchFamily="18" charset="0"/>
              </a:rPr>
            </a:br>
            <a:endParaRPr lang="en-US" dirty="0" smtClean="0">
              <a:solidFill>
                <a:srgbClr val="000000"/>
              </a:solidFill>
              <a:cs typeface="Times New Roman" pitchFamily="18" charset="0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 flipV="1">
            <a:off x="3635896" y="2492896"/>
            <a:ext cx="1872208" cy="648072"/>
          </a:xfrm>
          <a:prstGeom prst="straightConnector1">
            <a:avLst/>
          </a:prstGeom>
          <a:noFill/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 w="lg" len="lg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>
            <a:off x="3635896" y="4149080"/>
            <a:ext cx="2052228" cy="612068"/>
          </a:xfrm>
          <a:prstGeom prst="straightConnector1">
            <a:avLst/>
          </a:prstGeom>
          <a:noFill/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 w="lg" len="lg"/>
          </a:ln>
          <a:effectLst/>
        </p:spPr>
      </p:cxn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 cstate="print"/>
          <a:srcRect r="50498"/>
          <a:stretch>
            <a:fillRect/>
          </a:stretch>
        </p:blipFill>
        <p:spPr bwMode="auto">
          <a:xfrm>
            <a:off x="5841292" y="1052736"/>
            <a:ext cx="2705485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4" cstate="print"/>
          <a:srcRect l="49304"/>
          <a:stretch>
            <a:fillRect/>
          </a:stretch>
        </p:blipFill>
        <p:spPr bwMode="auto">
          <a:xfrm>
            <a:off x="5868144" y="3645025"/>
            <a:ext cx="2692971" cy="23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5556" y="1484784"/>
            <a:ext cx="4831829" cy="4648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3</a:t>
            </a:r>
            <a:r>
              <a:rPr lang="en-US" b="1" dirty="0" smtClean="0"/>
              <a:t>) Scaled Histograms &amp; Probability</a:t>
            </a:r>
            <a:endParaRPr lang="en-US" b="1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61375" cy="5076825"/>
          </a:xfrm>
          <a:noFill/>
          <a:ln/>
        </p:spPr>
        <p:txBody>
          <a:bodyPr wrap="none"/>
          <a:lstStyle/>
          <a:p>
            <a:r>
              <a:rPr lang="en-US" sz="1600" dirty="0" smtClean="0"/>
              <a:t>Histograms</a:t>
            </a:r>
            <a:r>
              <a:rPr lang="en-US" sz="1600" dirty="0" smtClean="0"/>
              <a:t> &amp; Bar Plots </a:t>
            </a:r>
            <a:r>
              <a:rPr lang="en-US" sz="1600" b="0" i="1" dirty="0" smtClean="0"/>
              <a:t>(</a:t>
            </a:r>
            <a:r>
              <a:rPr lang="en-US" sz="1600" b="0" i="1" dirty="0" err="1" smtClean="0"/>
              <a:t>hist</a:t>
            </a:r>
            <a:r>
              <a:rPr lang="en-US" sz="1600" b="0" i="1" dirty="0" smtClean="0"/>
              <a:t>(</a:t>
            </a:r>
            <a:r>
              <a:rPr lang="en-US" sz="1600" b="0" i="1" dirty="0" err="1" smtClean="0"/>
              <a:t>y,n</a:t>
            </a:r>
            <a:r>
              <a:rPr lang="en-US" sz="1600" b="0" i="1" dirty="0" smtClean="0"/>
              <a:t>), bar(</a:t>
            </a:r>
            <a:r>
              <a:rPr lang="en-US" sz="1600" b="0" i="1" dirty="0" err="1" smtClean="0"/>
              <a:t>x,y</a:t>
            </a:r>
            <a:r>
              <a:rPr lang="en-US" sz="1600" b="0" i="1" dirty="0" smtClean="0"/>
              <a:t>) )</a:t>
            </a:r>
            <a:r>
              <a:rPr lang="en-US" sz="1400" b="0" i="1" dirty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1400" b="0" i="1" dirty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sz="1400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1400" b="0" dirty="0" smtClean="0">
                <a:solidFill>
                  <a:srgbClr val="000000"/>
                </a:solidFill>
                <a:cs typeface="Times New Roman" pitchFamily="18" charset="0"/>
              </a:rPr>
            </a:br>
            <a:endParaRPr lang="en-US" dirty="0" smtClean="0">
              <a:solidFill>
                <a:srgbClr val="000000"/>
              </a:solidFill>
              <a:cs typeface="Times New Roman" pitchFamily="18" charset="0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 flipV="1">
            <a:off x="4355976" y="2960948"/>
            <a:ext cx="1296144" cy="216024"/>
          </a:xfrm>
          <a:prstGeom prst="straightConnector1">
            <a:avLst/>
          </a:prstGeom>
          <a:noFill/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 w="lg" len="lg"/>
          </a:ln>
          <a:effectLst/>
        </p:spPr>
      </p:cxn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82714" y="1556792"/>
            <a:ext cx="2929746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60132" y="4437112"/>
            <a:ext cx="3008201" cy="134083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</p:pic>
      <p:cxnSp>
        <p:nvCxnSpPr>
          <p:cNvPr id="14" name="Straight Arrow Connector 13"/>
          <p:cNvCxnSpPr/>
          <p:nvPr/>
        </p:nvCxnSpPr>
        <p:spPr bwMode="auto">
          <a:xfrm>
            <a:off x="4463988" y="4473116"/>
            <a:ext cx="1152128" cy="144016"/>
          </a:xfrm>
          <a:prstGeom prst="straightConnector1">
            <a:avLst/>
          </a:prstGeom>
          <a:noFill/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 w="lg" len="lg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5556" y="1484784"/>
            <a:ext cx="4831829" cy="4648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3</a:t>
            </a:r>
            <a:r>
              <a:rPr lang="en-US" b="1" dirty="0" smtClean="0"/>
              <a:t>) Histograms / Bar Plots</a:t>
            </a:r>
            <a:endParaRPr lang="en-US" b="1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61375" cy="5076825"/>
          </a:xfrm>
          <a:noFill/>
          <a:ln/>
        </p:spPr>
        <p:txBody>
          <a:bodyPr wrap="none"/>
          <a:lstStyle/>
          <a:p>
            <a:r>
              <a:rPr lang="en-US" sz="1600" dirty="0" smtClean="0"/>
              <a:t>Scaled Histograms</a:t>
            </a:r>
            <a:r>
              <a:rPr lang="en-US" sz="1600" dirty="0" smtClean="0"/>
              <a:t> </a:t>
            </a:r>
            <a:r>
              <a:rPr lang="en-US" sz="1600" b="0" i="1" dirty="0" smtClean="0"/>
              <a:t>(</a:t>
            </a:r>
            <a:r>
              <a:rPr lang="en-US" sz="1600" b="0" i="1" dirty="0" err="1" smtClean="0"/>
              <a:t>cumsum</a:t>
            </a:r>
            <a:r>
              <a:rPr lang="en-US" sz="1600" b="0" i="1" dirty="0" smtClean="0"/>
              <a:t>(</a:t>
            </a:r>
            <a:r>
              <a:rPr lang="en-US" sz="1600" b="0" i="1" dirty="0" smtClean="0"/>
              <a:t>x</a:t>
            </a:r>
            <a:r>
              <a:rPr lang="en-US" sz="1600" b="0" i="1" dirty="0" smtClean="0"/>
              <a:t>))</a:t>
            </a:r>
            <a:r>
              <a:rPr lang="en-US" sz="1400" b="0" i="1" dirty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1400" b="0" i="1" dirty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sz="1400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1400" b="0" dirty="0" smtClean="0">
                <a:solidFill>
                  <a:srgbClr val="000000"/>
                </a:solidFill>
                <a:cs typeface="Times New Roman" pitchFamily="18" charset="0"/>
              </a:rPr>
            </a:br>
            <a:endParaRPr lang="en-US" dirty="0" smtClean="0">
              <a:solidFill>
                <a:srgbClr val="000000"/>
              </a:solidFill>
              <a:cs typeface="Times New Roman" pitchFamily="18" charset="0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 flipV="1">
            <a:off x="4355976" y="2960948"/>
            <a:ext cx="1296144" cy="216024"/>
          </a:xfrm>
          <a:prstGeom prst="straightConnector1">
            <a:avLst/>
          </a:prstGeom>
          <a:noFill/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 w="lg" len="lg"/>
          </a:ln>
          <a:effectLst/>
        </p:spPr>
      </p:cxn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82714" y="1556792"/>
            <a:ext cx="2929746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60132" y="4437112"/>
            <a:ext cx="3008201" cy="134083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</p:pic>
      <p:cxnSp>
        <p:nvCxnSpPr>
          <p:cNvPr id="14" name="Straight Arrow Connector 13"/>
          <p:cNvCxnSpPr/>
          <p:nvPr/>
        </p:nvCxnSpPr>
        <p:spPr bwMode="auto">
          <a:xfrm>
            <a:off x="4463988" y="4473116"/>
            <a:ext cx="1152128" cy="144016"/>
          </a:xfrm>
          <a:prstGeom prst="straightConnector1">
            <a:avLst/>
          </a:prstGeom>
          <a:noFill/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 w="lg" len="lg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SU_Lecture_EE261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MSU_Lecture_EE261</Template>
  <TotalTime>15515</TotalTime>
  <Words>108</Words>
  <Application>Microsoft Office PowerPoint</Application>
  <PresentationFormat>On-screen Show (4:3)</PresentationFormat>
  <Paragraphs>29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MSU_Lecture_EE261</vt:lpstr>
      <vt:lpstr>Introduction to Matlab</vt:lpstr>
      <vt:lpstr>1) Statistics</vt:lpstr>
      <vt:lpstr>1) Statistics</vt:lpstr>
      <vt:lpstr>2) Histograms &amp; Bar Plots</vt:lpstr>
      <vt:lpstr>2) Histograms &amp; Bar Plots</vt:lpstr>
      <vt:lpstr>3) Scaled Histograms &amp; Probability</vt:lpstr>
      <vt:lpstr>3) Histograms / Bar Plots</vt:lpstr>
    </vt:vector>
  </TitlesOfParts>
  <Company>Montana State University - ECE Dept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EE261 Lecture Notes (electronic)</dc:title>
  <dc:creator>Prof. Brock J. LaMeres</dc:creator>
  <cp:lastModifiedBy>lameres</cp:lastModifiedBy>
  <cp:revision>868</cp:revision>
  <dcterms:created xsi:type="dcterms:W3CDTF">2003-07-30T21:17:08Z</dcterms:created>
  <dcterms:modified xsi:type="dcterms:W3CDTF">2010-06-25T21:05:41Z</dcterms:modified>
</cp:coreProperties>
</file>