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6"/>
  </p:notesMasterIdLst>
  <p:handoutMasterIdLst>
    <p:handoutMasterId r:id="rId17"/>
  </p:handoutMasterIdLst>
  <p:sldIdLst>
    <p:sldId id="258" r:id="rId2"/>
    <p:sldId id="265" r:id="rId3"/>
    <p:sldId id="266" r:id="rId4"/>
    <p:sldId id="267" r:id="rId5"/>
    <p:sldId id="268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CCFFCC"/>
    <a:srgbClr val="0066FF"/>
    <a:srgbClr val="3366FF"/>
    <a:srgbClr val="FFCC66"/>
    <a:srgbClr val="FF99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37" autoAdjust="0"/>
    <p:restoredTop sz="94660" autoAdjust="0"/>
  </p:normalViewPr>
  <p:slideViewPr>
    <p:cSldViewPr>
      <p:cViewPr varScale="1">
        <p:scale>
          <a:sx n="43" d="100"/>
          <a:sy n="43" d="100"/>
        </p:scale>
        <p:origin x="-1206" y="-10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EF7978D-DF7D-4583-A6FD-AFFB52565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fld id="{4F973320-4197-42C2-A4C3-20DE78CFE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2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11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12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13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14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3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4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5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6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7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8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9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B3D6E-BE7F-4E17-984E-B7FA9E8E8A28}" type="slidenum">
              <a:rPr lang="en-US"/>
              <a:pPr/>
              <a:t>10</a:t>
            </a:fld>
            <a:endParaRPr lang="en-US"/>
          </a:p>
        </p:txBody>
      </p:sp>
      <p:sp>
        <p:nvSpPr>
          <p:cNvPr id="437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944563"/>
            <a:ext cx="8677275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0" name="Picture 9" descr="MSU_cathe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3" name="Picture 9" descr="MSU_cathead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>
            <a:off x="2417763" y="6417333"/>
            <a:ext cx="4279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sz="1200" b="1" dirty="0" smtClean="0"/>
              <a:t>Introduction to Matlab</a:t>
            </a:r>
            <a:endParaRPr lang="en-US" sz="1200" b="1" dirty="0"/>
          </a:p>
          <a:p>
            <a:pPr algn="ctr" eaLnBrk="0" hangingPunct="0">
              <a:defRPr/>
            </a:pPr>
            <a:endParaRPr lang="en-US" sz="1200" b="1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967731" y="6289675"/>
            <a:ext cx="93807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/>
              <a:t>Module </a:t>
            </a:r>
            <a:r>
              <a:rPr lang="en-US" sz="1200" b="1" dirty="0" smtClean="0"/>
              <a:t>#9</a:t>
            </a:r>
            <a:endParaRPr lang="en-US" sz="1200" b="1" dirty="0"/>
          </a:p>
          <a:p>
            <a:pPr algn="ctr" eaLnBrk="0" hangingPunct="0">
              <a:defRPr/>
            </a:pPr>
            <a:r>
              <a:rPr lang="en-US" sz="1200" b="1" dirty="0"/>
              <a:t>Page </a:t>
            </a:r>
            <a:fld id="{36CC47DB-A78E-42B2-934C-2A949BD65FCC}" type="slidenum">
              <a:rPr lang="en-US" sz="1200" b="1"/>
              <a:pPr algn="ctr" eaLnBrk="0" hangingPunct="0">
                <a:defRPr/>
              </a:pPr>
              <a:t>‹#›</a:t>
            </a:fld>
            <a:endParaRPr lang="en-US" sz="12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34338" cy="500063"/>
          </a:xfrm>
        </p:spPr>
        <p:txBody>
          <a:bodyPr/>
          <a:lstStyle/>
          <a:p>
            <a:pPr eaLnBrk="1" hangingPunct="1"/>
            <a:r>
              <a:rPr lang="en-US" b="1" dirty="0" smtClean="0"/>
              <a:t>Introduction to Matlab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16000"/>
            <a:ext cx="7772400" cy="5114962"/>
          </a:xfrm>
        </p:spPr>
        <p:txBody>
          <a:bodyPr/>
          <a:lstStyle/>
          <a:p>
            <a:pPr marL="381000" indent="-381000" algn="ctr" eaLnBrk="1" hangingPunct="1">
              <a:buFontTx/>
              <a:buNone/>
            </a:pPr>
            <a:r>
              <a:rPr lang="en-US" sz="2200" dirty="0" smtClean="0"/>
              <a:t>Module #9 – Simulink</a:t>
            </a:r>
          </a:p>
          <a:p>
            <a:pPr marL="381000" indent="-381000" eaLnBrk="1" hangingPunct="1"/>
            <a:r>
              <a:rPr lang="en-US" sz="1600" dirty="0" smtClean="0"/>
              <a:t>Topics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Simulink</a:t>
            </a:r>
          </a:p>
          <a:p>
            <a:pPr marL="1219200" lvl="2" indent="-304800" eaLnBrk="1" hangingPunct="1">
              <a:buFontTx/>
              <a:buAutoNum type="arabicPeriod"/>
            </a:pPr>
            <a:endParaRPr lang="en-US" sz="1400" dirty="0" smtClean="0"/>
          </a:p>
          <a:p>
            <a:pPr marL="1219200" lvl="2" indent="-304800" eaLnBrk="1" hangingPunct="1">
              <a:buFontTx/>
              <a:buAutoNum type="arabicPeriod"/>
            </a:pPr>
            <a:endParaRPr lang="en-US" sz="1400" dirty="0" smtClean="0"/>
          </a:p>
          <a:p>
            <a:pPr marL="381000" indent="-381000" eaLnBrk="1" hangingPunct="1"/>
            <a:r>
              <a:rPr lang="en-US" sz="1600" dirty="0" smtClean="0"/>
              <a:t>Textbook Reading Assignments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9.1-9.5</a:t>
            </a:r>
            <a:br>
              <a:rPr lang="en-US" sz="1400" dirty="0" smtClean="0"/>
            </a:br>
            <a:endParaRPr lang="en-US" sz="1400" dirty="0" smtClean="0"/>
          </a:p>
          <a:p>
            <a:pPr marL="381000" indent="-381000" eaLnBrk="1" hangingPunct="1"/>
            <a:r>
              <a:rPr lang="en-US" sz="1600" dirty="0" smtClean="0"/>
              <a:t>Practice Problems</a:t>
            </a:r>
            <a:endParaRPr lang="en-US" sz="4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9.1, 9.3, 9.6, 9.31</a:t>
            </a:r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Simulink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Plotting Solutions to Differential Equations</a:t>
            </a:r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solution to differential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eqs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can be plotted by building up the equation graphically.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Ex)  plot the solution to this equation from 0 </a:t>
            </a:r>
            <a:r>
              <a:rPr lang="en-US" b="0" u="sng" dirty="0" smtClean="0">
                <a:solidFill>
                  <a:srgbClr val="000000"/>
                </a:solidFill>
                <a:cs typeface="Times New Roman" pitchFamily="18" charset="0"/>
              </a:rPr>
              <a:t>&lt;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t </a:t>
            </a:r>
            <a:r>
              <a:rPr lang="en-US" b="0" u="sng" dirty="0" smtClean="0">
                <a:solidFill>
                  <a:srgbClr val="000000"/>
                </a:solidFill>
                <a:cs typeface="Times New Roman" pitchFamily="18" charset="0"/>
              </a:rPr>
              <a:t>&lt;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6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			where 		and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- first, we need to rearrange the expression so that it is in a form of y(t) = …..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04908" y="2333610"/>
          <a:ext cx="2153161" cy="511182"/>
        </p:xfrm>
        <a:graphic>
          <a:graphicData uri="http://schemas.openxmlformats.org/presentationml/2006/ole">
            <p:oleObj spid="_x0000_s1026" name="Equation" r:id="rId4" imgW="1765080" imgH="41904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973643" y="2443149"/>
          <a:ext cx="665162" cy="249238"/>
        </p:xfrm>
        <a:graphic>
          <a:graphicData uri="http://schemas.openxmlformats.org/presentationml/2006/ole">
            <p:oleObj spid="_x0000_s1027" name="Equation" r:id="rId5" imgW="545760" imgH="20304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507189" y="2297097"/>
          <a:ext cx="758825" cy="482600"/>
        </p:xfrm>
        <a:graphic>
          <a:graphicData uri="http://schemas.openxmlformats.org/presentationml/2006/ole">
            <p:oleObj spid="_x0000_s1028" name="Equation" r:id="rId6" imgW="622080" imgH="39348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224235" y="3465513"/>
          <a:ext cx="1998662" cy="511175"/>
        </p:xfrm>
        <a:graphic>
          <a:graphicData uri="http://schemas.openxmlformats.org/presentationml/2006/ole">
            <p:oleObj spid="_x0000_s1030" name="Equation" r:id="rId7" imgW="1638000" imgH="4190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038454" y="4414851"/>
          <a:ext cx="2525713" cy="542925"/>
        </p:xfrm>
        <a:graphic>
          <a:graphicData uri="http://schemas.openxmlformats.org/presentationml/2006/ole">
            <p:oleObj spid="_x0000_s1031" name="Equation" r:id="rId8" imgW="2070000" imgH="44424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3111480" y="5400702"/>
          <a:ext cx="2324100" cy="527050"/>
        </p:xfrm>
        <a:graphic>
          <a:graphicData uri="http://schemas.openxmlformats.org/presentationml/2006/ole">
            <p:oleObj spid="_x0000_s1032" name="Equation" r:id="rId9" imgW="1904760" imgH="43164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243383" y="4013208"/>
            <a:ext cx="328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↓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43383" y="4962546"/>
            <a:ext cx="328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↓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Simulink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Plotting Solutions to Differential Equations</a:t>
            </a:r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cosine block is created using the sine block with a phase shift of pi/2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amplitudes and frequencies for the sine and cosine are entered within the source blocks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initial condition y(0) = 4 is set in the “Integrator1” block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initial condition y’(0) = 1 is set in the “Integrator2” block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746350" y="1420785"/>
          <a:ext cx="2324100" cy="527050"/>
        </p:xfrm>
        <a:graphic>
          <a:graphicData uri="http://schemas.openxmlformats.org/presentationml/2006/ole">
            <p:oleObj spid="_x0000_s2055" name="Equation" r:id="rId4" imgW="1904760" imgH="431640" progId="Equation.3">
              <p:embed/>
            </p:oleObj>
          </a:graphicData>
        </a:graphic>
      </p:graphicFrame>
      <p:pic>
        <p:nvPicPr>
          <p:cNvPr id="13" name="Picture 12" descr="fig_to_diff_eq_bloc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32542" y="3721104"/>
            <a:ext cx="3458536" cy="2424594"/>
          </a:xfrm>
          <a:prstGeom prst="rect">
            <a:avLst/>
          </a:prstGeom>
        </p:spPr>
      </p:pic>
      <p:pic>
        <p:nvPicPr>
          <p:cNvPr id="15" name="Picture 14" descr="fig_to_diff_eq_scop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937130" y="3721104"/>
            <a:ext cx="2665449" cy="24093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Simulink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Plotting Solutions to Linear Equations</a:t>
            </a:r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600" b="0" dirty="0" smtClean="0">
                <a:solidFill>
                  <a:srgbClr val="000000"/>
                </a:solidFill>
                <a:cs typeface="Times New Roman" pitchFamily="18" charset="0"/>
              </a:rPr>
              <a:t>ex)</a:t>
            </a: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We can rearrange variables to get expressions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  in terms of x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We enter these expressions into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simulink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  and produce output functions of a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  linear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ramp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of x (-10 to 10 in ramp and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sim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time)</a:t>
            </a:r>
          </a:p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intersection of the lines represents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  the solution (x=7, y=4)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344707" y="1493811"/>
          <a:ext cx="960437" cy="527050"/>
        </p:xfrm>
        <a:graphic>
          <a:graphicData uri="http://schemas.openxmlformats.org/presentationml/2006/ole">
            <p:oleObj spid="_x0000_s3074" name="Equation" r:id="rId4" imgW="787320" imgH="431640" progId="Equation.3">
              <p:embed/>
            </p:oleObj>
          </a:graphicData>
        </a:graphic>
      </p:graphicFrame>
      <p:pic>
        <p:nvPicPr>
          <p:cNvPr id="10" name="Picture 9" descr="fig_to_lin_eq_bloc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73643" y="946116"/>
            <a:ext cx="3991769" cy="2738475"/>
          </a:xfrm>
          <a:prstGeom prst="rect">
            <a:avLst/>
          </a:prstGeom>
        </p:spPr>
      </p:pic>
      <p:pic>
        <p:nvPicPr>
          <p:cNvPr id="11" name="Picture 10" descr="fig_to_lin_eq_plo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973643" y="3721104"/>
            <a:ext cx="3986321" cy="2329659"/>
          </a:xfrm>
          <a:prstGeom prst="rect">
            <a:avLst/>
          </a:prstGeom>
        </p:spPr>
      </p:pic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87724" y="2852936"/>
          <a:ext cx="1192212" cy="527050"/>
        </p:xfrm>
        <a:graphic>
          <a:graphicData uri="http://schemas.openxmlformats.org/presentationml/2006/ole">
            <p:oleObj spid="_x0000_s3075" name="Equation" r:id="rId7" imgW="97776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Simulink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Subsystems</a:t>
            </a:r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repetitive functions can be put into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subsystems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with a unique symbol.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there are two methods to make subsystems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1) Dragging the Subsystem block from the library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2) Creating a block diagram first that contains 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ports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and then 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encapsulating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it and creating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     an automatic subsystem block of everything encapsulated.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endParaRPr lang="en-US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Ex)  - Create a block diagram and insert input/output ports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- Select everything, right-click, create subsystem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10" name="Picture 9" descr="fig_sub_block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23986" y="3429000"/>
            <a:ext cx="2974527" cy="2040616"/>
          </a:xfrm>
          <a:prstGeom prst="rect">
            <a:avLst/>
          </a:prstGeom>
        </p:spPr>
      </p:pic>
      <p:pic>
        <p:nvPicPr>
          <p:cNvPr id="11" name="Picture 10" descr="fig_sub_block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73644" y="3429000"/>
            <a:ext cx="3033744" cy="20812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Simulink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Subsystems</a:t>
            </a:r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subsystem can be copied/pasted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subsystem can be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pushed into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by double clicking on it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there are two methods to make subsystems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1) Dragging the Subsystem block from the library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2) Creating a block diagram first that contains 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ports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and then 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encapsulating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it and creating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     an automatic subsystem block of everything encapsulated.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Ex)  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9" name="Picture 8" descr="fig_sub_fig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56718" y="3867156"/>
            <a:ext cx="2455118" cy="2307916"/>
          </a:xfrm>
          <a:prstGeom prst="rect">
            <a:avLst/>
          </a:prstGeom>
        </p:spPr>
      </p:pic>
      <p:pic>
        <p:nvPicPr>
          <p:cNvPr id="12" name="Picture 11" descr="fig_sub_block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3525" y="3794130"/>
            <a:ext cx="3423550" cy="2348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Simulink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Starting Simulink</a:t>
            </a:r>
          </a:p>
          <a:p>
            <a:pPr>
              <a:buNone/>
            </a:pPr>
            <a:endParaRPr lang="en-US" sz="1600" b="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type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simulink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at the prompt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&gt;&gt; </a:t>
            </a:r>
            <a:r>
              <a:rPr lang="en-US" dirty="0" err="1" smtClean="0">
                <a:solidFill>
                  <a:srgbClr val="000000"/>
                </a:solidFill>
                <a:cs typeface="Times New Roman" pitchFamily="18" charset="0"/>
              </a:rPr>
              <a:t>simulink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File – New – Model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Model files are saved as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.mdl</a:t>
            </a: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>- The </a:t>
            </a:r>
            <a:r>
              <a:rPr lang="en-US" sz="1400" b="0" i="1" dirty="0" smtClean="0">
                <a:solidFill>
                  <a:srgbClr val="000000"/>
                </a:solidFill>
                <a:cs typeface="Times New Roman" pitchFamily="18" charset="0"/>
              </a:rPr>
              <a:t>Simulink Library</a:t>
            </a:r>
            <a:br>
              <a:rPr lang="en-US" sz="14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>contains built in components</a:t>
            </a:r>
            <a:b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>that can drag-n-dropped</a:t>
            </a:r>
            <a:b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>in your library file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484784"/>
            <a:ext cx="5709717" cy="457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Simulink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Starting Simulink</a:t>
            </a:r>
          </a:p>
          <a:p>
            <a:pPr>
              <a:buNone/>
            </a:pPr>
            <a:endParaRPr lang="en-US" sz="1600" b="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Simulations can be setup using the pull-down menu:	 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Simulation –Configuration Settings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This is similar to a SPICE simulation where you specify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start time, stop time, step size.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708920"/>
            <a:ext cx="5345807" cy="323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Simulink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Starting Simulink</a:t>
            </a:r>
          </a:p>
          <a:p>
            <a:pPr>
              <a:buNone/>
            </a:pPr>
            <a:endParaRPr lang="en-US" sz="1600" b="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Scope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block can be used to view the analog diagrams of signals within the block diagram.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Connections are made by clicking-and-holding on the block ports and dragging to the destination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block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OR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by selecting the source block, holding the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cntl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-key, then clicking on the destination block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Parameters of each block can be set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by double-clicking on the component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 A simulation is ran by pressing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the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Play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button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b="62451"/>
          <a:stretch>
            <a:fillRect/>
          </a:stretch>
        </p:blipFill>
        <p:spPr bwMode="auto">
          <a:xfrm>
            <a:off x="4067944" y="3645024"/>
            <a:ext cx="4600575" cy="2160240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 bwMode="auto">
          <a:xfrm>
            <a:off x="6984268" y="3825044"/>
            <a:ext cx="648072" cy="792088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Simulink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Starting Simulink</a:t>
            </a:r>
          </a:p>
          <a:p>
            <a:pPr>
              <a:buNone/>
            </a:pPr>
            <a:endParaRPr lang="en-US" sz="1600" b="0" i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after the simulation ends, you can double-click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on the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Scope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block to see the waveform.</a:t>
            </a:r>
            <a: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400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8044" y="1448780"/>
            <a:ext cx="3679254" cy="4600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Simulink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Calculus Operations, Feedback, and Gain</a:t>
            </a:r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>summing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component is used for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positive and negative feedback.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polarity of the feedback is set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in the  “List of Signs” parameter by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listing +’s and –’s.</a:t>
            </a: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Calculus operations are entered using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their Laplace Transform symbols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Differentiation  	= s</a:t>
            </a:r>
            <a:b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Integration	= 1/s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Multiple signals can be viewed on the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scope using the “Bus Creator” component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1980" y="1664804"/>
            <a:ext cx="4381016" cy="410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Simulink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Transfer Functions can be used to describe behavior.</a:t>
            </a:r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1660" y="1700808"/>
            <a:ext cx="6649957" cy="4250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Simulink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Digital Circuits Can Be Modeled </a:t>
            </a:r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520788"/>
            <a:ext cx="6012668" cy="4555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Simulink</a:t>
            </a:r>
            <a:endParaRPr lang="en-US" b="1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61375" cy="5076825"/>
          </a:xfrm>
          <a:noFill/>
          <a:ln/>
        </p:spPr>
        <p:txBody>
          <a:bodyPr wrap="none"/>
          <a:lstStyle/>
          <a:p>
            <a:r>
              <a:rPr lang="en-US" sz="1600" dirty="0" smtClean="0"/>
              <a:t>Outputting to the Workspace</a:t>
            </a:r>
          </a:p>
          <a:p>
            <a:pPr>
              <a:buNone/>
            </a:pPr>
            <a: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sz="1600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Sinks/To Workspace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block provides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a way to send the output of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Simulink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to a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variable in </a:t>
            </a:r>
            <a:r>
              <a:rPr lang="en-US" b="0" dirty="0" err="1" smtClean="0">
                <a:solidFill>
                  <a:srgbClr val="000000"/>
                </a:solidFill>
                <a:cs typeface="Times New Roman" pitchFamily="18" charset="0"/>
              </a:rPr>
              <a:t>Matlab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When using the 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To Workspace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block, you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should change the variable name to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something descriptive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 	and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change the “Save Format” as Array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Signal Routing/</a:t>
            </a:r>
            <a:r>
              <a:rPr lang="en-US" i="1" dirty="0" err="1" smtClean="0">
                <a:solidFill>
                  <a:srgbClr val="000000"/>
                </a:solidFill>
                <a:cs typeface="Times New Roman" pitchFamily="18" charset="0"/>
              </a:rPr>
              <a:t>Mux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block provides a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way to send multiple variables to the 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workspace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- The </a:t>
            </a:r>
            <a:r>
              <a:rPr lang="en-US" i="1" dirty="0" smtClean="0">
                <a:solidFill>
                  <a:srgbClr val="000000"/>
                </a:solidFill>
                <a:cs typeface="Times New Roman" pitchFamily="18" charset="0"/>
              </a:rPr>
              <a:t>Sources/Clock </a:t>
            </a: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block provides a way</a:t>
            </a:r>
            <a:b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dirty="0" smtClean="0">
                <a:solidFill>
                  <a:srgbClr val="000000"/>
                </a:solidFill>
                <a:cs typeface="Times New Roman" pitchFamily="18" charset="0"/>
              </a:rPr>
              <a:t>to record the time.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5" name="Picture 4" descr="fig_to_workspa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5026" y="2004993"/>
            <a:ext cx="4181850" cy="30468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_Lecture_EE261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MSU_Lecture_EE261</Template>
  <TotalTime>16013</TotalTime>
  <Words>118</Words>
  <Application>Microsoft Office PowerPoint</Application>
  <PresentationFormat>On-screen Show (4:3)</PresentationFormat>
  <Paragraphs>74</Paragraphs>
  <Slides>14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MSU_Lecture_EE261</vt:lpstr>
      <vt:lpstr>Equation</vt:lpstr>
      <vt:lpstr>Introduction to Matlab</vt:lpstr>
      <vt:lpstr>1) Simulink</vt:lpstr>
      <vt:lpstr>1) Simulink</vt:lpstr>
      <vt:lpstr>1) Simulink</vt:lpstr>
      <vt:lpstr>1) Simulink</vt:lpstr>
      <vt:lpstr>1) Simulink</vt:lpstr>
      <vt:lpstr>1) Simulink</vt:lpstr>
      <vt:lpstr>1) Simulink</vt:lpstr>
      <vt:lpstr>1) Simulink</vt:lpstr>
      <vt:lpstr>1) Simulink</vt:lpstr>
      <vt:lpstr>1) Simulink</vt:lpstr>
      <vt:lpstr>1) Simulink</vt:lpstr>
      <vt:lpstr>1) Simulink</vt:lpstr>
      <vt:lpstr>1) Simulink</vt:lpstr>
    </vt:vector>
  </TitlesOfParts>
  <Company>Montana State University - ECE Dept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EE261 Lecture Notes (electronic)</dc:title>
  <dc:creator>Prof. Brock J. LaMeres</dc:creator>
  <cp:lastModifiedBy>lameres</cp:lastModifiedBy>
  <cp:revision>933</cp:revision>
  <dcterms:created xsi:type="dcterms:W3CDTF">2003-07-30T21:17:08Z</dcterms:created>
  <dcterms:modified xsi:type="dcterms:W3CDTF">2010-07-01T16:39:01Z</dcterms:modified>
</cp:coreProperties>
</file>