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4" r:id="rId1"/>
  </p:sldMasterIdLst>
  <p:notesMasterIdLst>
    <p:notesMasterId r:id="rId21"/>
  </p:notesMasterIdLst>
  <p:handoutMasterIdLst>
    <p:handoutMasterId r:id="rId22"/>
  </p:handoutMasterIdLst>
  <p:sldIdLst>
    <p:sldId id="258" r:id="rId2"/>
    <p:sldId id="265" r:id="rId3"/>
    <p:sldId id="266" r:id="rId4"/>
    <p:sldId id="267" r:id="rId5"/>
    <p:sldId id="268" r:id="rId6"/>
    <p:sldId id="269" r:id="rId7"/>
    <p:sldId id="270" r:id="rId8"/>
    <p:sldId id="272" r:id="rId9"/>
    <p:sldId id="273" r:id="rId10"/>
    <p:sldId id="274" r:id="rId11"/>
    <p:sldId id="275" r:id="rId12"/>
    <p:sldId id="276" r:id="rId13"/>
    <p:sldId id="277" r:id="rId14"/>
    <p:sldId id="278" r:id="rId15"/>
    <p:sldId id="279" r:id="rId16"/>
    <p:sldId id="280" r:id="rId17"/>
    <p:sldId id="281" r:id="rId18"/>
    <p:sldId id="282" r:id="rId19"/>
    <p:sldId id="283" r:id="rId20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CC"/>
    <a:srgbClr val="FF0000"/>
    <a:srgbClr val="CCFFCC"/>
    <a:srgbClr val="0066FF"/>
    <a:srgbClr val="3366FF"/>
    <a:srgbClr val="FFCC66"/>
    <a:srgbClr val="FF9900"/>
    <a:srgbClr val="FFCC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437" autoAdjust="0"/>
    <p:restoredTop sz="94660" autoAdjust="0"/>
  </p:normalViewPr>
  <p:slideViewPr>
    <p:cSldViewPr>
      <p:cViewPr varScale="1">
        <p:scale>
          <a:sx n="99" d="100"/>
          <a:sy n="99" d="100"/>
        </p:scale>
        <p:origin x="-210" y="-102"/>
      </p:cViewPr>
      <p:guideLst>
        <p:guide orient="horz" pos="2160"/>
        <p:guide pos="2880"/>
      </p:guideLst>
    </p:cSldViewPr>
  </p:slideViewPr>
  <p:outlineViewPr>
    <p:cViewPr>
      <p:scale>
        <a:sx n="20" d="100"/>
        <a:sy n="20" d="100"/>
      </p:scale>
      <p:origin x="0" y="0"/>
    </p:cViewPr>
    <p:sldLst>
      <p:sld r:id="rId1" collapse="1"/>
      <p:sld r:id="rId2" collapse="1"/>
      <p:sld r:id="rId3" collapse="1"/>
      <p:sld r:id="rId4" collapse="1"/>
      <p:sld r:id="rId5" collapse="1"/>
      <p:sld r:id="rId6" collapse="1"/>
      <p:sld r:id="rId7" collapse="1"/>
      <p:sld r:id="rId8" collapse="1"/>
      <p:sld r:id="rId9" collapse="1"/>
      <p:sld r:id="rId10" collapse="1"/>
      <p:sld r:id="rId11" collapse="1"/>
      <p:sld r:id="rId12" collapse="1"/>
      <p:sld r:id="rId13" collapse="1"/>
      <p:sld r:id="rId14" collapse="1"/>
      <p:sld r:id="rId15" collapse="1"/>
      <p:sld r:id="rId16" collapse="1"/>
      <p:sld r:id="rId17" collapse="1"/>
      <p:sld r:id="rId18" collapse="1"/>
      <p:sld r:id="rId19" collapse="1"/>
    </p:sldLst>
  </p:outlineViewPr>
  <p:notesTextViewPr>
    <p:cViewPr>
      <p:scale>
        <a:sx n="100" d="100"/>
        <a:sy n="100" d="100"/>
      </p:scale>
      <p:origin x="0" y="0"/>
    </p:cViewPr>
  </p:notesTextViewPr>
  <p:gridSpacing cx="36868100" cy="368681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_rels/viewProps.xml.rels><?xml version="1.0" encoding="UTF-8" standalone="yes"?>
<Relationships xmlns="http://schemas.openxmlformats.org/package/2006/relationships"><Relationship Id="rId8" Type="http://schemas.openxmlformats.org/officeDocument/2006/relationships/slide" Target="slides/slide8.xml"/><Relationship Id="rId13" Type="http://schemas.openxmlformats.org/officeDocument/2006/relationships/slide" Target="slides/slide13.xml"/><Relationship Id="rId18" Type="http://schemas.openxmlformats.org/officeDocument/2006/relationships/slide" Target="slides/slide18.xml"/><Relationship Id="rId3" Type="http://schemas.openxmlformats.org/officeDocument/2006/relationships/slide" Target="slides/slide3.xml"/><Relationship Id="rId7" Type="http://schemas.openxmlformats.org/officeDocument/2006/relationships/slide" Target="slides/slide7.xml"/><Relationship Id="rId12" Type="http://schemas.openxmlformats.org/officeDocument/2006/relationships/slide" Target="slides/slide12.xml"/><Relationship Id="rId17" Type="http://schemas.openxmlformats.org/officeDocument/2006/relationships/slide" Target="slides/slide17.xml"/><Relationship Id="rId2" Type="http://schemas.openxmlformats.org/officeDocument/2006/relationships/slide" Target="slides/slide2.xml"/><Relationship Id="rId16" Type="http://schemas.openxmlformats.org/officeDocument/2006/relationships/slide" Target="slides/slide16.xml"/><Relationship Id="rId1" Type="http://schemas.openxmlformats.org/officeDocument/2006/relationships/slide" Target="slides/slide1.xml"/><Relationship Id="rId6" Type="http://schemas.openxmlformats.org/officeDocument/2006/relationships/slide" Target="slides/slide6.xml"/><Relationship Id="rId11" Type="http://schemas.openxmlformats.org/officeDocument/2006/relationships/slide" Target="slides/slide11.xml"/><Relationship Id="rId5" Type="http://schemas.openxmlformats.org/officeDocument/2006/relationships/slide" Target="slides/slide5.xml"/><Relationship Id="rId15" Type="http://schemas.openxmlformats.org/officeDocument/2006/relationships/slide" Target="slides/slide15.xml"/><Relationship Id="rId10" Type="http://schemas.openxmlformats.org/officeDocument/2006/relationships/slide" Target="slides/slide10.xml"/><Relationship Id="rId19" Type="http://schemas.openxmlformats.org/officeDocument/2006/relationships/slide" Target="slides/slide19.xml"/><Relationship Id="rId4" Type="http://schemas.openxmlformats.org/officeDocument/2006/relationships/slide" Target="slides/slide4.xml"/><Relationship Id="rId9" Type="http://schemas.openxmlformats.org/officeDocument/2006/relationships/slide" Target="slides/slide9.xml"/><Relationship Id="rId14" Type="http://schemas.openxmlformats.org/officeDocument/2006/relationships/slide" Target="slides/slide14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4" tIns="48327" rIns="96654" bIns="48327" numCol="1" anchor="t" anchorCtr="0" compatLnSpc="1">
            <a:prstTxWarp prst="textNoShape">
              <a:avLst/>
            </a:prstTxWarp>
          </a:bodyPr>
          <a:lstStyle>
            <a:lvl1pPr algn="l" defTabSz="966788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27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4" tIns="48327" rIns="96654" bIns="48327" numCol="1" anchor="t" anchorCtr="0" compatLnSpc="1">
            <a:prstTxWarp prst="textNoShape">
              <a:avLst/>
            </a:prstTxWarp>
          </a:bodyPr>
          <a:lstStyle>
            <a:lvl1pPr algn="r" defTabSz="966788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27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4" tIns="48327" rIns="96654" bIns="48327" numCol="1" anchor="b" anchorCtr="0" compatLnSpc="1">
            <a:prstTxWarp prst="textNoShape">
              <a:avLst/>
            </a:prstTxWarp>
          </a:bodyPr>
          <a:lstStyle>
            <a:lvl1pPr algn="l" defTabSz="966788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27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4" tIns="48327" rIns="96654" bIns="48327" numCol="1" anchor="b" anchorCtr="0" compatLnSpc="1">
            <a:prstTxWarp prst="textNoShape">
              <a:avLst/>
            </a:prstTxWarp>
          </a:bodyPr>
          <a:lstStyle>
            <a:lvl1pPr algn="r" defTabSz="966788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4EF7978D-DF7D-4583-A6FD-AFFB52565A9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4" tIns="48327" rIns="96654" bIns="48327" numCol="1" anchor="t" anchorCtr="0" compatLnSpc="1">
            <a:prstTxWarp prst="textNoShape">
              <a:avLst/>
            </a:prstTxWarp>
          </a:bodyPr>
          <a:lstStyle>
            <a:lvl1pPr algn="l" defTabSz="966788"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4963" y="0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4" tIns="48327" rIns="96654" bIns="48327" numCol="1" anchor="t" anchorCtr="0" compatLnSpc="1">
            <a:prstTxWarp prst="textNoShape">
              <a:avLst/>
            </a:prstTxWarp>
          </a:bodyPr>
          <a:lstStyle>
            <a:lvl1pPr algn="r" defTabSz="966788"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6313" y="4560888"/>
            <a:ext cx="5362575" cy="431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4" tIns="48327" rIns="96654" bIns="4832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1775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4" tIns="48327" rIns="96654" bIns="48327" numCol="1" anchor="b" anchorCtr="0" compatLnSpc="1">
            <a:prstTxWarp prst="textNoShape">
              <a:avLst/>
            </a:prstTxWarp>
          </a:bodyPr>
          <a:lstStyle>
            <a:lvl1pPr algn="l" defTabSz="966788"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4963" y="9121775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4" tIns="48327" rIns="96654" bIns="48327" numCol="1" anchor="b" anchorCtr="0" compatLnSpc="1">
            <a:prstTxWarp prst="textNoShape">
              <a:avLst/>
            </a:prstTxWarp>
          </a:bodyPr>
          <a:lstStyle>
            <a:lvl1pPr algn="r" defTabSz="966788" eaLnBrk="0" hangingPunct="0">
              <a:defRPr sz="1200"/>
            </a:lvl1pPr>
          </a:lstStyle>
          <a:p>
            <a:pPr>
              <a:defRPr/>
            </a:pPr>
            <a:fld id="{4F973320-4197-42C2-A4C3-20DE78CFE0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D4B3D6E-BE7F-4E17-984E-B7FA9E8E8A28}" type="slidenum">
              <a:rPr lang="en-US"/>
              <a:pPr/>
              <a:t>2</a:t>
            </a:fld>
            <a:endParaRPr lang="en-US"/>
          </a:p>
        </p:txBody>
      </p:sp>
      <p:sp>
        <p:nvSpPr>
          <p:cNvPr id="437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7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D4B3D6E-BE7F-4E17-984E-B7FA9E8E8A28}" type="slidenum">
              <a:rPr lang="en-US"/>
              <a:pPr/>
              <a:t>11</a:t>
            </a:fld>
            <a:endParaRPr lang="en-US"/>
          </a:p>
        </p:txBody>
      </p:sp>
      <p:sp>
        <p:nvSpPr>
          <p:cNvPr id="437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7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D4B3D6E-BE7F-4E17-984E-B7FA9E8E8A28}" type="slidenum">
              <a:rPr lang="en-US"/>
              <a:pPr/>
              <a:t>12</a:t>
            </a:fld>
            <a:endParaRPr lang="en-US"/>
          </a:p>
        </p:txBody>
      </p:sp>
      <p:sp>
        <p:nvSpPr>
          <p:cNvPr id="437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7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D4B3D6E-BE7F-4E17-984E-B7FA9E8E8A28}" type="slidenum">
              <a:rPr lang="en-US"/>
              <a:pPr/>
              <a:t>13</a:t>
            </a:fld>
            <a:endParaRPr lang="en-US"/>
          </a:p>
        </p:txBody>
      </p:sp>
      <p:sp>
        <p:nvSpPr>
          <p:cNvPr id="437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7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D4B3D6E-BE7F-4E17-984E-B7FA9E8E8A28}" type="slidenum">
              <a:rPr lang="en-US"/>
              <a:pPr/>
              <a:t>14</a:t>
            </a:fld>
            <a:endParaRPr lang="en-US"/>
          </a:p>
        </p:txBody>
      </p:sp>
      <p:sp>
        <p:nvSpPr>
          <p:cNvPr id="437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7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D4B3D6E-BE7F-4E17-984E-B7FA9E8E8A28}" type="slidenum">
              <a:rPr lang="en-US"/>
              <a:pPr/>
              <a:t>15</a:t>
            </a:fld>
            <a:endParaRPr lang="en-US"/>
          </a:p>
        </p:txBody>
      </p:sp>
      <p:sp>
        <p:nvSpPr>
          <p:cNvPr id="437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7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D4B3D6E-BE7F-4E17-984E-B7FA9E8E8A28}" type="slidenum">
              <a:rPr lang="en-US"/>
              <a:pPr/>
              <a:t>16</a:t>
            </a:fld>
            <a:endParaRPr lang="en-US"/>
          </a:p>
        </p:txBody>
      </p:sp>
      <p:sp>
        <p:nvSpPr>
          <p:cNvPr id="437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7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D4B3D6E-BE7F-4E17-984E-B7FA9E8E8A28}" type="slidenum">
              <a:rPr lang="en-US"/>
              <a:pPr/>
              <a:t>17</a:t>
            </a:fld>
            <a:endParaRPr lang="en-US"/>
          </a:p>
        </p:txBody>
      </p:sp>
      <p:sp>
        <p:nvSpPr>
          <p:cNvPr id="437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7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D4B3D6E-BE7F-4E17-984E-B7FA9E8E8A28}" type="slidenum">
              <a:rPr lang="en-US"/>
              <a:pPr/>
              <a:t>18</a:t>
            </a:fld>
            <a:endParaRPr lang="en-US"/>
          </a:p>
        </p:txBody>
      </p:sp>
      <p:sp>
        <p:nvSpPr>
          <p:cNvPr id="437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7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D4B3D6E-BE7F-4E17-984E-B7FA9E8E8A28}" type="slidenum">
              <a:rPr lang="en-US"/>
              <a:pPr/>
              <a:t>19</a:t>
            </a:fld>
            <a:endParaRPr lang="en-US"/>
          </a:p>
        </p:txBody>
      </p:sp>
      <p:sp>
        <p:nvSpPr>
          <p:cNvPr id="437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7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D4B3D6E-BE7F-4E17-984E-B7FA9E8E8A28}" type="slidenum">
              <a:rPr lang="en-US"/>
              <a:pPr/>
              <a:t>3</a:t>
            </a:fld>
            <a:endParaRPr lang="en-US"/>
          </a:p>
        </p:txBody>
      </p:sp>
      <p:sp>
        <p:nvSpPr>
          <p:cNvPr id="437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7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D4B3D6E-BE7F-4E17-984E-B7FA9E8E8A28}" type="slidenum">
              <a:rPr lang="en-US"/>
              <a:pPr/>
              <a:t>4</a:t>
            </a:fld>
            <a:endParaRPr lang="en-US"/>
          </a:p>
        </p:txBody>
      </p:sp>
      <p:sp>
        <p:nvSpPr>
          <p:cNvPr id="437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7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D4B3D6E-BE7F-4E17-984E-B7FA9E8E8A28}" type="slidenum">
              <a:rPr lang="en-US"/>
              <a:pPr/>
              <a:t>5</a:t>
            </a:fld>
            <a:endParaRPr lang="en-US"/>
          </a:p>
        </p:txBody>
      </p:sp>
      <p:sp>
        <p:nvSpPr>
          <p:cNvPr id="437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7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D4B3D6E-BE7F-4E17-984E-B7FA9E8E8A28}" type="slidenum">
              <a:rPr lang="en-US"/>
              <a:pPr/>
              <a:t>6</a:t>
            </a:fld>
            <a:endParaRPr lang="en-US"/>
          </a:p>
        </p:txBody>
      </p:sp>
      <p:sp>
        <p:nvSpPr>
          <p:cNvPr id="437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7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D4B3D6E-BE7F-4E17-984E-B7FA9E8E8A28}" type="slidenum">
              <a:rPr lang="en-US"/>
              <a:pPr/>
              <a:t>7</a:t>
            </a:fld>
            <a:endParaRPr lang="en-US"/>
          </a:p>
        </p:txBody>
      </p:sp>
      <p:sp>
        <p:nvSpPr>
          <p:cNvPr id="437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7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D4B3D6E-BE7F-4E17-984E-B7FA9E8E8A28}" type="slidenum">
              <a:rPr lang="en-US"/>
              <a:pPr/>
              <a:t>8</a:t>
            </a:fld>
            <a:endParaRPr lang="en-US"/>
          </a:p>
        </p:txBody>
      </p:sp>
      <p:sp>
        <p:nvSpPr>
          <p:cNvPr id="437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7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D4B3D6E-BE7F-4E17-984E-B7FA9E8E8A28}" type="slidenum">
              <a:rPr lang="en-US"/>
              <a:pPr/>
              <a:t>9</a:t>
            </a:fld>
            <a:endParaRPr lang="en-US"/>
          </a:p>
        </p:txBody>
      </p:sp>
      <p:sp>
        <p:nvSpPr>
          <p:cNvPr id="437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7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D4B3D6E-BE7F-4E17-984E-B7FA9E8E8A28}" type="slidenum">
              <a:rPr lang="en-US"/>
              <a:pPr/>
              <a:t>10</a:t>
            </a:fld>
            <a:endParaRPr lang="en-US"/>
          </a:p>
        </p:txBody>
      </p:sp>
      <p:sp>
        <p:nvSpPr>
          <p:cNvPr id="437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7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1400"/>
            </a:lvl1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228600"/>
            <a:ext cx="7772400" cy="500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US" dirty="0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15900" y="944563"/>
            <a:ext cx="8677275" cy="5113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31" name="Line 7"/>
          <p:cNvSpPr>
            <a:spLocks noChangeShapeType="1"/>
          </p:cNvSpPr>
          <p:nvPr/>
        </p:nvSpPr>
        <p:spPr bwMode="auto">
          <a:xfrm>
            <a:off x="431800" y="800100"/>
            <a:ext cx="8153400" cy="0"/>
          </a:xfrm>
          <a:prstGeom prst="line">
            <a:avLst/>
          </a:prstGeom>
          <a:noFill/>
          <a:ln w="25400">
            <a:solidFill>
              <a:srgbClr val="FFCC00"/>
            </a:solidFill>
            <a:round/>
            <a:headEnd/>
            <a:tailEnd/>
          </a:ln>
          <a:effectLst/>
        </p:spPr>
        <p:txBody>
          <a:bodyPr/>
          <a:lstStyle/>
          <a:p>
            <a:pPr algn="ctr" eaLnBrk="0" hangingPunct="0">
              <a:defRPr/>
            </a:pPr>
            <a:endParaRPr lang="en-US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533400" y="6248400"/>
            <a:ext cx="8153400" cy="0"/>
          </a:xfrm>
          <a:prstGeom prst="line">
            <a:avLst/>
          </a:prstGeom>
          <a:noFill/>
          <a:ln w="25400">
            <a:solidFill>
              <a:srgbClr val="FFCC00"/>
            </a:solidFill>
            <a:round/>
            <a:headEnd/>
            <a:tailEnd/>
          </a:ln>
          <a:effectLst/>
        </p:spPr>
        <p:txBody>
          <a:bodyPr/>
          <a:lstStyle/>
          <a:p>
            <a:pPr algn="ctr" eaLnBrk="0" hangingPunct="0">
              <a:defRPr/>
            </a:pPr>
            <a:endParaRPr lang="en-US"/>
          </a:p>
        </p:txBody>
      </p:sp>
      <p:pic>
        <p:nvPicPr>
          <p:cNvPr id="1030" name="Picture 9" descr="MSU_cathead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03238" y="6308725"/>
            <a:ext cx="971550" cy="450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Line 7"/>
          <p:cNvSpPr>
            <a:spLocks noChangeShapeType="1"/>
          </p:cNvSpPr>
          <p:nvPr userDrawn="1"/>
        </p:nvSpPr>
        <p:spPr bwMode="auto">
          <a:xfrm>
            <a:off x="431800" y="800100"/>
            <a:ext cx="8153400" cy="0"/>
          </a:xfrm>
          <a:prstGeom prst="line">
            <a:avLst/>
          </a:prstGeom>
          <a:noFill/>
          <a:ln w="25400">
            <a:solidFill>
              <a:srgbClr val="FFCC00"/>
            </a:solidFill>
            <a:round/>
            <a:headEnd/>
            <a:tailEnd/>
          </a:ln>
          <a:effectLst/>
        </p:spPr>
        <p:txBody>
          <a:bodyPr/>
          <a:lstStyle/>
          <a:p>
            <a:pPr algn="ctr" eaLnBrk="0" hangingPunct="0">
              <a:defRPr/>
            </a:pPr>
            <a:endParaRPr lang="en-US"/>
          </a:p>
        </p:txBody>
      </p:sp>
      <p:sp>
        <p:nvSpPr>
          <p:cNvPr id="10" name="Line 8"/>
          <p:cNvSpPr>
            <a:spLocks noChangeShapeType="1"/>
          </p:cNvSpPr>
          <p:nvPr userDrawn="1"/>
        </p:nvSpPr>
        <p:spPr bwMode="auto">
          <a:xfrm>
            <a:off x="533400" y="6248400"/>
            <a:ext cx="8153400" cy="0"/>
          </a:xfrm>
          <a:prstGeom prst="line">
            <a:avLst/>
          </a:prstGeom>
          <a:noFill/>
          <a:ln w="25400">
            <a:solidFill>
              <a:srgbClr val="FFCC00"/>
            </a:solidFill>
            <a:round/>
            <a:headEnd/>
            <a:tailEnd/>
          </a:ln>
          <a:effectLst/>
        </p:spPr>
        <p:txBody>
          <a:bodyPr/>
          <a:lstStyle/>
          <a:p>
            <a:pPr algn="ctr" eaLnBrk="0" hangingPunct="0">
              <a:defRPr/>
            </a:pPr>
            <a:endParaRPr lang="en-US"/>
          </a:p>
        </p:txBody>
      </p:sp>
      <p:pic>
        <p:nvPicPr>
          <p:cNvPr id="1033" name="Picture 9" descr="MSU_cathead"/>
          <p:cNvPicPr>
            <a:picLocks noChangeAspect="1" noChangeArrowheads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03238" y="6308725"/>
            <a:ext cx="971550" cy="450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Rectangle 11"/>
          <p:cNvSpPr/>
          <p:nvPr userDrawn="1"/>
        </p:nvSpPr>
        <p:spPr>
          <a:xfrm>
            <a:off x="2417763" y="6417333"/>
            <a:ext cx="42799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0" hangingPunct="0">
              <a:defRPr/>
            </a:pPr>
            <a:r>
              <a:rPr lang="en-US" sz="1200" b="1" dirty="0" smtClean="0"/>
              <a:t>Introduction to Matlab</a:t>
            </a:r>
            <a:endParaRPr lang="en-US" sz="1200" b="1" dirty="0"/>
          </a:p>
          <a:p>
            <a:pPr algn="ctr" eaLnBrk="0" hangingPunct="0">
              <a:defRPr/>
            </a:pPr>
            <a:endParaRPr lang="en-US" sz="1200" b="1" dirty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7925251" y="6289675"/>
            <a:ext cx="1023037" cy="46166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eaLnBrk="0" hangingPunct="0">
              <a:defRPr/>
            </a:pPr>
            <a:r>
              <a:rPr lang="en-US" sz="1200" b="1" dirty="0"/>
              <a:t>Module </a:t>
            </a:r>
            <a:r>
              <a:rPr lang="en-US" sz="1200" b="1" dirty="0" smtClean="0"/>
              <a:t>#10</a:t>
            </a:r>
            <a:endParaRPr lang="en-US" sz="1200" b="1" dirty="0"/>
          </a:p>
          <a:p>
            <a:pPr algn="ctr" eaLnBrk="0" hangingPunct="0">
              <a:defRPr/>
            </a:pPr>
            <a:r>
              <a:rPr lang="en-US" sz="1200" b="1" dirty="0"/>
              <a:t>Page </a:t>
            </a:r>
            <a:fld id="{36CC47DB-A78E-42B2-934C-2A949BD65FCC}" type="slidenum">
              <a:rPr lang="en-US" sz="1200" b="1"/>
              <a:pPr algn="ctr" eaLnBrk="0" hangingPunct="0">
                <a:defRPr/>
              </a:pPr>
              <a:t>‹#›</a:t>
            </a:fld>
            <a:endParaRPr lang="en-US" sz="1200" b="1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  <p:sldLayoutId id="2147483656" r:id="rId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200">
          <a:solidFill>
            <a:schemeClr val="tx1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200">
          <a:solidFill>
            <a:schemeClr val="tx1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200">
          <a:solidFill>
            <a:schemeClr val="tx1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200">
          <a:solidFill>
            <a:schemeClr val="tx1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2200">
          <a:solidFill>
            <a:schemeClr val="tx1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2200">
          <a:solidFill>
            <a:schemeClr val="tx1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2200">
          <a:solidFill>
            <a:schemeClr val="tx1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22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16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2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2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6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6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6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228600"/>
            <a:ext cx="8034338" cy="500063"/>
          </a:xfrm>
        </p:spPr>
        <p:txBody>
          <a:bodyPr/>
          <a:lstStyle/>
          <a:p>
            <a:pPr eaLnBrk="1" hangingPunct="1"/>
            <a:r>
              <a:rPr lang="en-US" b="1" dirty="0" smtClean="0"/>
              <a:t>Introduction to Matlab</a:t>
            </a:r>
          </a:p>
        </p:txBody>
      </p:sp>
      <p:sp>
        <p:nvSpPr>
          <p:cNvPr id="6146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016000"/>
            <a:ext cx="7772400" cy="5114962"/>
          </a:xfrm>
        </p:spPr>
        <p:txBody>
          <a:bodyPr/>
          <a:lstStyle/>
          <a:p>
            <a:pPr marL="381000" indent="-381000" algn="ctr" eaLnBrk="1" hangingPunct="1">
              <a:buFontTx/>
              <a:buNone/>
            </a:pPr>
            <a:r>
              <a:rPr lang="en-US" sz="2200" dirty="0" smtClean="0"/>
              <a:t>Module </a:t>
            </a:r>
            <a:r>
              <a:rPr lang="en-US" sz="2200" dirty="0" smtClean="0"/>
              <a:t>#10 </a:t>
            </a:r>
            <a:r>
              <a:rPr lang="en-US" sz="2200" dirty="0" smtClean="0"/>
              <a:t>– </a:t>
            </a:r>
            <a:r>
              <a:rPr lang="en-US" sz="2200" dirty="0" smtClean="0"/>
              <a:t>Creating Graphical User Interfaces</a:t>
            </a:r>
            <a:endParaRPr lang="en-US" sz="2200" dirty="0" smtClean="0"/>
          </a:p>
          <a:p>
            <a:pPr marL="381000" indent="-381000" eaLnBrk="1" hangingPunct="1"/>
            <a:r>
              <a:rPr lang="en-US" sz="1600" dirty="0" smtClean="0"/>
              <a:t>Topics</a:t>
            </a:r>
            <a:endParaRPr lang="en-US" sz="400" dirty="0" smtClean="0"/>
          </a:p>
          <a:p>
            <a:pPr marL="1219200" lvl="2" indent="-304800" eaLnBrk="1" hangingPunct="1">
              <a:buFontTx/>
              <a:buAutoNum type="arabicPeriod"/>
            </a:pPr>
            <a:r>
              <a:rPr lang="en-US" sz="1400" dirty="0" smtClean="0"/>
              <a:t>Overview of GUI Development using </a:t>
            </a:r>
            <a:r>
              <a:rPr lang="en-US" sz="1400" i="1" dirty="0" smtClean="0"/>
              <a:t>GUIDE</a:t>
            </a:r>
            <a:r>
              <a:rPr lang="en-US" sz="1400" dirty="0" smtClean="0"/>
              <a:t> (GUI Development Environment)</a:t>
            </a:r>
          </a:p>
          <a:p>
            <a:pPr marL="1219200" lvl="2" indent="-304800" eaLnBrk="1" hangingPunct="1">
              <a:buFontTx/>
              <a:buAutoNum type="arabicPeriod"/>
            </a:pPr>
            <a:r>
              <a:rPr lang="en-US" sz="1400" dirty="0" smtClean="0"/>
              <a:t>Designing a GUI</a:t>
            </a:r>
          </a:p>
          <a:p>
            <a:pPr marL="1219200" lvl="2" indent="-304800" eaLnBrk="1" hangingPunct="1">
              <a:buFontTx/>
              <a:buAutoNum type="arabicPeriod"/>
            </a:pPr>
            <a:endParaRPr lang="en-US" sz="1400" dirty="0" smtClean="0"/>
          </a:p>
          <a:p>
            <a:pPr marL="1219200" lvl="2" indent="-304800" eaLnBrk="1" hangingPunct="1">
              <a:buFontTx/>
              <a:buAutoNum type="arabicPeriod"/>
            </a:pPr>
            <a:endParaRPr lang="en-US" sz="1400" dirty="0" smtClean="0"/>
          </a:p>
          <a:p>
            <a:pPr marL="1219200" lvl="2" indent="-304800" eaLnBrk="1" hangingPunct="1">
              <a:buFontTx/>
              <a:buAutoNum type="arabicPeriod"/>
            </a:pPr>
            <a:endParaRPr lang="en-US" sz="1400" dirty="0" smtClean="0"/>
          </a:p>
          <a:p>
            <a:pPr marL="381000" indent="-381000" eaLnBrk="1" hangingPunct="1"/>
            <a:r>
              <a:rPr lang="en-US" sz="1600" dirty="0" smtClean="0"/>
              <a:t>Reading </a:t>
            </a:r>
            <a:r>
              <a:rPr lang="en-US" sz="1600" dirty="0" smtClean="0"/>
              <a:t>Assignments</a:t>
            </a:r>
            <a:endParaRPr lang="en-US" sz="400" dirty="0" smtClean="0"/>
          </a:p>
          <a:p>
            <a:pPr marL="1219200" lvl="2" indent="-304800" eaLnBrk="1" hangingPunct="1">
              <a:buFontTx/>
              <a:buAutoNum type="arabicPeriod"/>
            </a:pPr>
            <a:r>
              <a:rPr lang="en-US" sz="1400" dirty="0" smtClean="0"/>
              <a:t>Intro to GUI Programming in Matlab – by UAE University (on website)</a:t>
            </a:r>
            <a:r>
              <a:rPr lang="en-US" sz="1400" dirty="0" smtClean="0"/>
              <a:t/>
            </a:r>
            <a:br>
              <a:rPr lang="en-US" sz="1400" dirty="0" smtClean="0"/>
            </a:br>
            <a:endParaRPr lang="en-US" sz="1400" dirty="0" smtClean="0"/>
          </a:p>
          <a:p>
            <a:pPr marL="381000" indent="-381000" eaLnBrk="1" hangingPunct="1"/>
            <a:r>
              <a:rPr lang="en-US" sz="1600" dirty="0" smtClean="0"/>
              <a:t>Practice Problems</a:t>
            </a:r>
            <a:endParaRPr lang="en-US" sz="400" dirty="0" smtClean="0"/>
          </a:p>
          <a:p>
            <a:pPr marL="1219200" lvl="2" indent="-304800" eaLnBrk="1" hangingPunct="1">
              <a:buFontTx/>
              <a:buAutoNum type="arabicPeriod"/>
            </a:pPr>
            <a:r>
              <a:rPr lang="en-US" sz="1400" dirty="0" smtClean="0"/>
              <a:t>Make a GUI that will plot the sum of two functions entered in a textbox</a:t>
            </a:r>
            <a:endParaRPr lang="en-US" sz="14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2</a:t>
            </a:r>
            <a:r>
              <a:rPr lang="en-US" b="1" dirty="0" smtClean="0"/>
              <a:t>) Designing a GUI</a:t>
            </a:r>
            <a:endParaRPr lang="en-US" b="1" dirty="0"/>
          </a:p>
        </p:txBody>
      </p:sp>
      <p:sp>
        <p:nvSpPr>
          <p:cNvPr id="3686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016000"/>
            <a:ext cx="8461375" cy="5076825"/>
          </a:xfrm>
          <a:noFill/>
          <a:ln/>
        </p:spPr>
        <p:txBody>
          <a:bodyPr wrap="none"/>
          <a:lstStyle/>
          <a:p>
            <a:r>
              <a:rPr lang="en-US" sz="1600" dirty="0" smtClean="0"/>
              <a:t>Step 2 – Use GUIDE to layout the window cont…</a:t>
            </a:r>
            <a:endParaRPr lang="en-US" sz="1600" dirty="0" smtClean="0"/>
          </a:p>
          <a:p>
            <a:pPr>
              <a:buNone/>
            </a:pPr>
            <a:r>
              <a:rPr lang="en-US" sz="1600" b="0" i="1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sz="1600" b="0" i="1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- Enter a push button using the icons on the left.</a:t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- Use the </a:t>
            </a:r>
            <a:r>
              <a:rPr lang="en-US" b="0" i="1" dirty="0" smtClean="0">
                <a:solidFill>
                  <a:srgbClr val="000000"/>
                </a:solidFill>
                <a:cs typeface="Times New Roman" pitchFamily="18" charset="0"/>
              </a:rPr>
              <a:t>Inspector </a:t>
            </a: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dialog to give the button the text “Plot y = </a:t>
            </a:r>
            <a:r>
              <a:rPr lang="en-US" b="0" dirty="0" err="1" smtClean="0">
                <a:solidFill>
                  <a:srgbClr val="000000"/>
                </a:solidFill>
                <a:cs typeface="Times New Roman" pitchFamily="18" charset="0"/>
              </a:rPr>
              <a:t>mx</a:t>
            </a: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 + b”</a:t>
            </a:r>
            <a:endParaRPr lang="en-US" b="0" dirty="0" smtClean="0">
              <a:solidFill>
                <a:srgbClr val="000000"/>
              </a:solidFill>
              <a:cs typeface="Times New Roman" pitchFamily="18" charset="0"/>
            </a:endParaRPr>
          </a:p>
        </p:txBody>
      </p:sp>
      <p:pic>
        <p:nvPicPr>
          <p:cNvPr id="3379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71800" y="2971800"/>
            <a:ext cx="3657600" cy="30038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2</a:t>
            </a:r>
            <a:r>
              <a:rPr lang="en-US" b="1" dirty="0" smtClean="0"/>
              <a:t>) Designing a GUI</a:t>
            </a:r>
            <a:endParaRPr lang="en-US" b="1" dirty="0"/>
          </a:p>
        </p:txBody>
      </p:sp>
      <p:sp>
        <p:nvSpPr>
          <p:cNvPr id="3686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016000"/>
            <a:ext cx="8461375" cy="5076825"/>
          </a:xfrm>
          <a:noFill/>
          <a:ln/>
        </p:spPr>
        <p:txBody>
          <a:bodyPr wrap="none"/>
          <a:lstStyle/>
          <a:p>
            <a:r>
              <a:rPr lang="en-US" sz="1600" dirty="0" smtClean="0"/>
              <a:t>Step 2 – Use GUIDE to layout the window cont…</a:t>
            </a:r>
            <a:endParaRPr lang="en-US" sz="1600" dirty="0" smtClean="0"/>
          </a:p>
          <a:p>
            <a:pPr>
              <a:buNone/>
            </a:pPr>
            <a:r>
              <a:rPr lang="en-US" sz="1600" b="0" i="1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sz="1600" b="0" i="1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- Enter an axis using the icons on the left.</a:t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endParaRPr lang="en-US" b="0" dirty="0" smtClean="0">
              <a:solidFill>
                <a:srgbClr val="000000"/>
              </a:solidFill>
              <a:cs typeface="Times New Roman" pitchFamily="18" charset="0"/>
            </a:endParaRPr>
          </a:p>
        </p:txBody>
      </p:sp>
      <p:pic>
        <p:nvPicPr>
          <p:cNvPr id="3481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71800" y="2971800"/>
            <a:ext cx="3657600" cy="30038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2</a:t>
            </a:r>
            <a:r>
              <a:rPr lang="en-US" b="1" dirty="0" smtClean="0"/>
              <a:t>) Designing a GUI</a:t>
            </a:r>
            <a:endParaRPr lang="en-US" b="1" dirty="0"/>
          </a:p>
        </p:txBody>
      </p:sp>
      <p:sp>
        <p:nvSpPr>
          <p:cNvPr id="3686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016000"/>
            <a:ext cx="8461375" cy="5076825"/>
          </a:xfrm>
          <a:noFill/>
          <a:ln/>
        </p:spPr>
        <p:txBody>
          <a:bodyPr wrap="none"/>
          <a:lstStyle/>
          <a:p>
            <a:r>
              <a:rPr lang="en-US" sz="1600" dirty="0" smtClean="0"/>
              <a:t>Step 3 – Assign tags using the </a:t>
            </a:r>
            <a:r>
              <a:rPr lang="en-US" sz="1600" i="1" dirty="0" smtClean="0"/>
              <a:t>P</a:t>
            </a:r>
            <a:r>
              <a:rPr lang="en-US" sz="1600" i="1" dirty="0" smtClean="0"/>
              <a:t>roperty Inspector</a:t>
            </a:r>
            <a:endParaRPr lang="en-US" sz="1600" i="1" dirty="0" smtClean="0"/>
          </a:p>
          <a:p>
            <a:pPr>
              <a:buNone/>
            </a:pPr>
            <a:r>
              <a:rPr lang="en-US" sz="1600" b="0" i="1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sz="1600" b="0" i="1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- Double Click on each component that will need a call back and assign the property for the tab</a:t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tag suggestions: 	</a:t>
            </a:r>
            <a:r>
              <a:rPr lang="en-US" b="0" i="1" dirty="0" err="1" smtClean="0">
                <a:solidFill>
                  <a:srgbClr val="000000"/>
                </a:solidFill>
                <a:cs typeface="Times New Roman" pitchFamily="18" charset="0"/>
              </a:rPr>
              <a:t>time_field</a:t>
            </a:r>
            <a:r>
              <a:rPr lang="en-US" b="0" i="1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 i="1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i="1" dirty="0" smtClean="0">
                <a:solidFill>
                  <a:srgbClr val="000000"/>
                </a:solidFill>
                <a:cs typeface="Times New Roman" pitchFamily="18" charset="0"/>
              </a:rPr>
              <a:t> 		function_field1</a:t>
            </a:r>
            <a:br>
              <a:rPr lang="en-US" b="0" i="1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i="1" dirty="0" smtClean="0">
                <a:solidFill>
                  <a:srgbClr val="000000"/>
                </a:solidFill>
                <a:cs typeface="Times New Roman" pitchFamily="18" charset="0"/>
              </a:rPr>
              <a:t> 		</a:t>
            </a:r>
            <a:r>
              <a:rPr lang="en-US" b="0" i="1" dirty="0" smtClean="0">
                <a:solidFill>
                  <a:srgbClr val="000000"/>
                </a:solidFill>
                <a:cs typeface="Times New Roman" pitchFamily="18" charset="0"/>
              </a:rPr>
              <a:t>function_field2</a:t>
            </a:r>
            <a:br>
              <a:rPr lang="en-US" b="0" i="1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i="1" dirty="0" smtClean="0">
                <a:solidFill>
                  <a:srgbClr val="000000"/>
                </a:solidFill>
                <a:cs typeface="Times New Roman" pitchFamily="18" charset="0"/>
              </a:rPr>
              <a:t> 		</a:t>
            </a:r>
            <a:r>
              <a:rPr lang="en-US" b="0" i="1" dirty="0" smtClean="0">
                <a:solidFill>
                  <a:srgbClr val="000000"/>
                </a:solidFill>
                <a:cs typeface="Times New Roman" pitchFamily="18" charset="0"/>
              </a:rPr>
              <a:t>pushbutton1</a:t>
            </a:r>
            <a:br>
              <a:rPr lang="en-US" b="0" i="1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i="1" dirty="0" smtClean="0">
                <a:solidFill>
                  <a:srgbClr val="000000"/>
                </a:solidFill>
                <a:cs typeface="Times New Roman" pitchFamily="18" charset="0"/>
              </a:rPr>
              <a:t> 		plot1</a:t>
            </a:r>
            <a:r>
              <a:rPr lang="en-US" b="0" i="1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 i="1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i="1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 i="1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endParaRPr lang="en-US" b="0" dirty="0" smtClean="0">
              <a:solidFill>
                <a:srgbClr val="000000"/>
              </a:solidFill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2</a:t>
            </a:r>
            <a:r>
              <a:rPr lang="en-US" b="1" dirty="0" smtClean="0"/>
              <a:t>) Designing a GUI</a:t>
            </a:r>
            <a:endParaRPr lang="en-US" b="1" dirty="0"/>
          </a:p>
        </p:txBody>
      </p:sp>
      <p:sp>
        <p:nvSpPr>
          <p:cNvPr id="3686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016000"/>
            <a:ext cx="8461375" cy="5076825"/>
          </a:xfrm>
          <a:noFill/>
          <a:ln/>
        </p:spPr>
        <p:txBody>
          <a:bodyPr wrap="none"/>
          <a:lstStyle/>
          <a:p>
            <a:r>
              <a:rPr lang="en-US" sz="1600" dirty="0" smtClean="0"/>
              <a:t>Step 4 – Save the GUI</a:t>
            </a:r>
            <a:endParaRPr lang="en-US" sz="1600" i="1" dirty="0" smtClean="0"/>
          </a:p>
          <a:p>
            <a:pPr>
              <a:buNone/>
            </a:pPr>
            <a:r>
              <a:rPr lang="en-US" sz="1600" b="0" i="1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sz="1600" b="0" i="1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- Click the Save button in GUIDE</a:t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 	- give the name “sum_gui.fig”</a:t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- This creates two files:</a:t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 	sum_gui.fig 	- contains the window layout information</a:t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 	</a:t>
            </a:r>
            <a:r>
              <a:rPr lang="en-US" b="0" dirty="0" err="1" smtClean="0">
                <a:solidFill>
                  <a:srgbClr val="000000"/>
                </a:solidFill>
                <a:cs typeface="Times New Roman" pitchFamily="18" charset="0"/>
              </a:rPr>
              <a:t>sum_gui.m</a:t>
            </a: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 	- contains the code for your callbacks.</a:t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- Start the GUI by typing the name at the prompt in Matlab</a:t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 	&gt;&gt; </a:t>
            </a:r>
            <a:r>
              <a:rPr lang="en-US" b="0" dirty="0" err="1" smtClean="0">
                <a:solidFill>
                  <a:srgbClr val="000000"/>
                </a:solidFill>
                <a:cs typeface="Times New Roman" pitchFamily="18" charset="0"/>
              </a:rPr>
              <a:t>sum_gui</a:t>
            </a:r>
            <a:endParaRPr lang="en-US" b="0" dirty="0" smtClean="0">
              <a:solidFill>
                <a:srgbClr val="000000"/>
              </a:solidFill>
              <a:cs typeface="Times New Roman" pitchFamily="18" charset="0"/>
            </a:endParaRPr>
          </a:p>
        </p:txBody>
      </p:sp>
      <p:pic>
        <p:nvPicPr>
          <p:cNvPr id="3584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311860" y="4041068"/>
            <a:ext cx="3624199" cy="20261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2</a:t>
            </a:r>
            <a:r>
              <a:rPr lang="en-US" b="1" dirty="0" smtClean="0"/>
              <a:t>) Designing a GUI</a:t>
            </a:r>
            <a:endParaRPr lang="en-US" b="1" dirty="0"/>
          </a:p>
        </p:txBody>
      </p:sp>
      <p:sp>
        <p:nvSpPr>
          <p:cNvPr id="3686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016000"/>
            <a:ext cx="8461375" cy="5076825"/>
          </a:xfrm>
          <a:noFill/>
          <a:ln/>
        </p:spPr>
        <p:txBody>
          <a:bodyPr wrap="none"/>
          <a:lstStyle/>
          <a:p>
            <a:r>
              <a:rPr lang="en-US" sz="1600" dirty="0" smtClean="0"/>
              <a:t>Step 5 – Write the code for the callbacks</a:t>
            </a:r>
            <a:endParaRPr lang="en-US" sz="1600" i="1" dirty="0" smtClean="0"/>
          </a:p>
          <a:p>
            <a:pPr>
              <a:buNone/>
            </a:pPr>
            <a:r>
              <a:rPr lang="en-US" sz="1600" b="0" i="1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sz="1600" b="0" i="1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- The GUI at this point does not know what </a:t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to do when a user accesses the components.  </a:t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- We need to enter code in the </a:t>
            </a:r>
            <a:r>
              <a:rPr lang="en-US" b="0" dirty="0" err="1" smtClean="0">
                <a:solidFill>
                  <a:srgbClr val="000000"/>
                </a:solidFill>
                <a:cs typeface="Times New Roman" pitchFamily="18" charset="0"/>
              </a:rPr>
              <a:t>sum_gui.m</a:t>
            </a: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 </a:t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file for each action within the </a:t>
            </a:r>
            <a:r>
              <a:rPr lang="en-US" b="0" dirty="0" err="1" smtClean="0">
                <a:solidFill>
                  <a:srgbClr val="000000"/>
                </a:solidFill>
                <a:cs typeface="Times New Roman" pitchFamily="18" charset="0"/>
              </a:rPr>
              <a:t>gui</a:t>
            </a: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.</a:t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- The skeleton M-file is pre-populated </a:t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with the names of the component tags</a:t>
            </a:r>
            <a:endParaRPr lang="en-US" b="0" dirty="0" smtClean="0">
              <a:solidFill>
                <a:srgbClr val="000000"/>
              </a:solidFill>
              <a:cs typeface="Times New Roman" pitchFamily="18" charset="0"/>
            </a:endParaRPr>
          </a:p>
        </p:txBody>
      </p:sp>
      <p:pic>
        <p:nvPicPr>
          <p:cNvPr id="3686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96036" y="1232756"/>
            <a:ext cx="3792670" cy="48965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2</a:t>
            </a:r>
            <a:r>
              <a:rPr lang="en-US" b="1" dirty="0" smtClean="0"/>
              <a:t>) Designing a GUI</a:t>
            </a:r>
            <a:endParaRPr lang="en-US" b="1" dirty="0"/>
          </a:p>
        </p:txBody>
      </p:sp>
      <p:sp>
        <p:nvSpPr>
          <p:cNvPr id="3686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016000"/>
            <a:ext cx="8461375" cy="5076825"/>
          </a:xfrm>
          <a:noFill/>
          <a:ln/>
        </p:spPr>
        <p:txBody>
          <a:bodyPr wrap="none"/>
          <a:lstStyle/>
          <a:p>
            <a:r>
              <a:rPr lang="en-US" sz="1600" dirty="0" smtClean="0"/>
              <a:t>Step 5 – Write the code for the callbacks</a:t>
            </a:r>
            <a:endParaRPr lang="en-US" sz="1600" i="1" dirty="0" smtClean="0"/>
          </a:p>
          <a:p>
            <a:pPr>
              <a:buNone/>
            </a:pPr>
            <a:r>
              <a:rPr lang="en-US" sz="1600" b="0" i="1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sz="1600" b="0" i="1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- Let’s start by reading the end time that the user enters.  We need to use the </a:t>
            </a:r>
            <a:r>
              <a:rPr lang="en-US" b="0" i="1" dirty="0" smtClean="0">
                <a:solidFill>
                  <a:srgbClr val="000000"/>
                </a:solidFill>
                <a:cs typeface="Times New Roman" pitchFamily="18" charset="0"/>
              </a:rPr>
              <a:t>get</a:t>
            </a: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 command to bring</a:t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in the information and assign it to a variable.  The information is brought in as a </a:t>
            </a:r>
            <a:r>
              <a:rPr lang="en-US" b="0" i="1" dirty="0" smtClean="0">
                <a:solidFill>
                  <a:srgbClr val="000000"/>
                </a:solidFill>
                <a:cs typeface="Times New Roman" pitchFamily="18" charset="0"/>
              </a:rPr>
              <a:t>string</a:t>
            </a: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 so we need to</a:t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convert it using the </a:t>
            </a:r>
            <a:r>
              <a:rPr lang="en-US" b="0" i="1" dirty="0" smtClean="0">
                <a:solidFill>
                  <a:srgbClr val="000000"/>
                </a:solidFill>
                <a:cs typeface="Times New Roman" pitchFamily="18" charset="0"/>
              </a:rPr>
              <a:t>str2double</a:t>
            </a: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 command.</a:t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- Also note that we can visibility of our final time vector to other functions using the </a:t>
            </a:r>
            <a:r>
              <a:rPr lang="en-US" b="0" i="1" dirty="0" smtClean="0">
                <a:solidFill>
                  <a:srgbClr val="000000"/>
                </a:solidFill>
                <a:cs typeface="Times New Roman" pitchFamily="18" charset="0"/>
              </a:rPr>
              <a:t>global </a:t>
            </a: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command.</a:t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endParaRPr lang="en-US" b="0" dirty="0" smtClean="0">
              <a:solidFill>
                <a:srgbClr val="000000"/>
              </a:solidFill>
              <a:cs typeface="Times New Roman" pitchFamily="18" charset="0"/>
            </a:endParaRPr>
          </a:p>
          <a:p>
            <a:pPr>
              <a:buNone/>
            </a:pPr>
            <a:endParaRPr lang="en-US" b="0" i="1" dirty="0" smtClean="0">
              <a:solidFill>
                <a:srgbClr val="000000"/>
              </a:solidFill>
              <a:cs typeface="Times New Roman" pitchFamily="18" charset="0"/>
            </a:endParaRPr>
          </a:p>
          <a:p>
            <a:pPr>
              <a:buNone/>
            </a:pPr>
            <a:endParaRPr lang="en-US" b="0" dirty="0" smtClean="0">
              <a:solidFill>
                <a:srgbClr val="000000"/>
              </a:solidFill>
              <a:cs typeface="Times New Roman" pitchFamily="18" charset="0"/>
            </a:endParaRPr>
          </a:p>
        </p:txBody>
      </p:sp>
      <p:pic>
        <p:nvPicPr>
          <p:cNvPr id="3789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71700" y="2816932"/>
            <a:ext cx="5233879" cy="3314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2</a:t>
            </a:r>
            <a:r>
              <a:rPr lang="en-US" b="1" dirty="0" smtClean="0"/>
              <a:t>) Designing a GUI</a:t>
            </a:r>
            <a:endParaRPr lang="en-US" b="1" dirty="0"/>
          </a:p>
        </p:txBody>
      </p:sp>
      <p:sp>
        <p:nvSpPr>
          <p:cNvPr id="3686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016000"/>
            <a:ext cx="8461375" cy="5076825"/>
          </a:xfrm>
          <a:noFill/>
          <a:ln/>
        </p:spPr>
        <p:txBody>
          <a:bodyPr wrap="none"/>
          <a:lstStyle/>
          <a:p>
            <a:r>
              <a:rPr lang="en-US" sz="1600" dirty="0" smtClean="0"/>
              <a:t>Step 5 – Write the code for the callbacks</a:t>
            </a:r>
            <a:endParaRPr lang="en-US" sz="1600" i="1" dirty="0" smtClean="0"/>
          </a:p>
          <a:p>
            <a:pPr>
              <a:buNone/>
            </a:pPr>
            <a:r>
              <a:rPr lang="en-US" sz="1600" b="0" i="1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sz="1600" b="0" i="1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- Now let’s read in m.  We can combine the </a:t>
            </a:r>
            <a:r>
              <a:rPr lang="en-US" b="0" i="1" dirty="0" smtClean="0">
                <a:solidFill>
                  <a:srgbClr val="000000"/>
                </a:solidFill>
                <a:cs typeface="Times New Roman" pitchFamily="18" charset="0"/>
              </a:rPr>
              <a:t>get</a:t>
            </a: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 and </a:t>
            </a:r>
            <a:r>
              <a:rPr lang="en-US" b="0" i="1" dirty="0" smtClean="0">
                <a:solidFill>
                  <a:srgbClr val="000000"/>
                </a:solidFill>
                <a:cs typeface="Times New Roman" pitchFamily="18" charset="0"/>
              </a:rPr>
              <a:t>str2double </a:t>
            </a: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into one line of code</a:t>
            </a:r>
          </a:p>
          <a:p>
            <a:pPr>
              <a:buNone/>
            </a:pPr>
            <a:endParaRPr lang="en-US" b="0" i="1" dirty="0" smtClean="0">
              <a:solidFill>
                <a:srgbClr val="000000"/>
              </a:solidFill>
              <a:cs typeface="Times New Roman" pitchFamily="18" charset="0"/>
            </a:endParaRPr>
          </a:p>
          <a:p>
            <a:pPr>
              <a:buNone/>
            </a:pPr>
            <a:endParaRPr lang="en-US" b="0" dirty="0" smtClean="0">
              <a:solidFill>
                <a:srgbClr val="000000"/>
              </a:solidFill>
              <a:cs typeface="Times New Roman" pitchFamily="18" charset="0"/>
            </a:endParaRPr>
          </a:p>
        </p:txBody>
      </p:sp>
      <p:pic>
        <p:nvPicPr>
          <p:cNvPr id="3891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83668" y="2060848"/>
            <a:ext cx="6310275" cy="39959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2</a:t>
            </a:r>
            <a:r>
              <a:rPr lang="en-US" b="1" dirty="0" smtClean="0"/>
              <a:t>) Designing a GUI</a:t>
            </a:r>
            <a:endParaRPr lang="en-US" b="1" dirty="0"/>
          </a:p>
        </p:txBody>
      </p:sp>
      <p:sp>
        <p:nvSpPr>
          <p:cNvPr id="3686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016000"/>
            <a:ext cx="8461375" cy="5076825"/>
          </a:xfrm>
          <a:noFill/>
          <a:ln/>
        </p:spPr>
        <p:txBody>
          <a:bodyPr wrap="none"/>
          <a:lstStyle/>
          <a:p>
            <a:r>
              <a:rPr lang="en-US" sz="1600" dirty="0" smtClean="0"/>
              <a:t>Step 5 – Write the code for the callbacks</a:t>
            </a:r>
            <a:endParaRPr lang="en-US" sz="1600" i="1" dirty="0" smtClean="0"/>
          </a:p>
          <a:p>
            <a:pPr>
              <a:buNone/>
            </a:pPr>
            <a:r>
              <a:rPr lang="en-US" sz="1600" b="0" i="1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sz="1600" b="0" i="1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- Now let’s read in b</a:t>
            </a:r>
            <a:endParaRPr lang="en-US" b="0" i="1" dirty="0" smtClean="0">
              <a:solidFill>
                <a:srgbClr val="000000"/>
              </a:solidFill>
              <a:cs typeface="Times New Roman" pitchFamily="18" charset="0"/>
            </a:endParaRPr>
          </a:p>
          <a:p>
            <a:pPr>
              <a:buNone/>
            </a:pPr>
            <a:endParaRPr lang="en-US" b="0" i="1" dirty="0" smtClean="0">
              <a:solidFill>
                <a:srgbClr val="000000"/>
              </a:solidFill>
              <a:cs typeface="Times New Roman" pitchFamily="18" charset="0"/>
            </a:endParaRPr>
          </a:p>
          <a:p>
            <a:pPr>
              <a:buNone/>
            </a:pPr>
            <a:endParaRPr lang="en-US" b="0" dirty="0" smtClean="0">
              <a:solidFill>
                <a:srgbClr val="000000"/>
              </a:solidFill>
              <a:cs typeface="Times New Roman" pitchFamily="18" charset="0"/>
            </a:endParaRPr>
          </a:p>
        </p:txBody>
      </p:sp>
      <p:pic>
        <p:nvPicPr>
          <p:cNvPr id="3993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63688" y="2240868"/>
            <a:ext cx="6135782" cy="35859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2</a:t>
            </a:r>
            <a:r>
              <a:rPr lang="en-US" b="1" dirty="0" smtClean="0"/>
              <a:t>) Designing a GUI</a:t>
            </a:r>
            <a:endParaRPr lang="en-US" b="1" dirty="0"/>
          </a:p>
        </p:txBody>
      </p:sp>
      <p:sp>
        <p:nvSpPr>
          <p:cNvPr id="3686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016000"/>
            <a:ext cx="8461375" cy="5076825"/>
          </a:xfrm>
          <a:noFill/>
          <a:ln/>
        </p:spPr>
        <p:txBody>
          <a:bodyPr wrap="none"/>
          <a:lstStyle/>
          <a:p>
            <a:r>
              <a:rPr lang="en-US" sz="1600" dirty="0" smtClean="0"/>
              <a:t>Step 5 – Write the code for the callbacks</a:t>
            </a:r>
            <a:endParaRPr lang="en-US" sz="1600" i="1" dirty="0" smtClean="0"/>
          </a:p>
          <a:p>
            <a:pPr>
              <a:buNone/>
            </a:pPr>
            <a:r>
              <a:rPr lang="en-US" sz="1600" b="0" i="1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sz="1600" b="0" i="1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- Now let’s write the plot code.  We address the </a:t>
            </a:r>
            <a:r>
              <a:rPr lang="en-US" b="0" i="1" dirty="0" smtClean="0">
                <a:solidFill>
                  <a:srgbClr val="000000"/>
                </a:solidFill>
                <a:cs typeface="Times New Roman" pitchFamily="18" charset="0"/>
              </a:rPr>
              <a:t>plot1 </a:t>
            </a: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component using the </a:t>
            </a:r>
            <a:r>
              <a:rPr lang="en-US" b="0" i="1" dirty="0" err="1" smtClean="0">
                <a:solidFill>
                  <a:srgbClr val="000000"/>
                </a:solidFill>
                <a:cs typeface="Times New Roman" pitchFamily="18" charset="0"/>
              </a:rPr>
              <a:t>handle.tagname</a:t>
            </a: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 argument</a:t>
            </a:r>
          </a:p>
          <a:p>
            <a:pPr>
              <a:buNone/>
            </a:pPr>
            <a:endParaRPr lang="en-US" b="0" i="1" dirty="0" smtClean="0">
              <a:solidFill>
                <a:srgbClr val="000000"/>
              </a:solidFill>
              <a:cs typeface="Times New Roman" pitchFamily="18" charset="0"/>
            </a:endParaRPr>
          </a:p>
          <a:p>
            <a:pPr>
              <a:buNone/>
            </a:pPr>
            <a:endParaRPr lang="en-US" b="0" dirty="0" smtClean="0">
              <a:solidFill>
                <a:srgbClr val="000000"/>
              </a:solidFill>
              <a:cs typeface="Times New Roman" pitchFamily="18" charset="0"/>
            </a:endParaRPr>
          </a:p>
        </p:txBody>
      </p:sp>
      <p:pic>
        <p:nvPicPr>
          <p:cNvPr id="4096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55676" y="2276872"/>
            <a:ext cx="6274271" cy="36668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2</a:t>
            </a:r>
            <a:r>
              <a:rPr lang="en-US" b="1" dirty="0" smtClean="0"/>
              <a:t>) Designing a GUI</a:t>
            </a:r>
            <a:endParaRPr lang="en-US" b="1" dirty="0"/>
          </a:p>
        </p:txBody>
      </p:sp>
      <p:sp>
        <p:nvSpPr>
          <p:cNvPr id="3686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016000"/>
            <a:ext cx="8461375" cy="5076825"/>
          </a:xfrm>
          <a:noFill/>
          <a:ln/>
        </p:spPr>
        <p:txBody>
          <a:bodyPr wrap="none"/>
          <a:lstStyle/>
          <a:p>
            <a:r>
              <a:rPr lang="en-US" sz="1600" dirty="0" smtClean="0"/>
              <a:t>Test your Code</a:t>
            </a:r>
            <a:endParaRPr lang="en-US" sz="1600" i="1" dirty="0" smtClean="0"/>
          </a:p>
          <a:p>
            <a:pPr>
              <a:buNone/>
            </a:pPr>
            <a:r>
              <a:rPr lang="en-US" sz="1600" b="0" i="1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sz="1600" b="0" i="1" dirty="0" smtClean="0">
                <a:solidFill>
                  <a:srgbClr val="000000"/>
                </a:solidFill>
                <a:cs typeface="Times New Roman" pitchFamily="18" charset="0"/>
              </a:rPr>
            </a:br>
            <a:endParaRPr lang="en-US" b="0" i="1" dirty="0" smtClean="0">
              <a:solidFill>
                <a:srgbClr val="000000"/>
              </a:solidFill>
              <a:cs typeface="Times New Roman" pitchFamily="18" charset="0"/>
            </a:endParaRPr>
          </a:p>
          <a:p>
            <a:pPr>
              <a:buNone/>
            </a:pPr>
            <a:endParaRPr lang="en-US" b="0" dirty="0" smtClean="0">
              <a:solidFill>
                <a:srgbClr val="000000"/>
              </a:solidFill>
              <a:cs typeface="Times New Roman" pitchFamily="18" charset="0"/>
            </a:endParaRPr>
          </a:p>
        </p:txBody>
      </p:sp>
      <p:pic>
        <p:nvPicPr>
          <p:cNvPr id="4198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87724" y="2132856"/>
            <a:ext cx="4838700" cy="2705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1) </a:t>
            </a:r>
            <a:r>
              <a:rPr lang="en-US" b="1" dirty="0" smtClean="0"/>
              <a:t>Overview of GUI Development with GUIDE</a:t>
            </a:r>
            <a:endParaRPr lang="en-US" b="1" dirty="0"/>
          </a:p>
        </p:txBody>
      </p:sp>
      <p:sp>
        <p:nvSpPr>
          <p:cNvPr id="3686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016000"/>
            <a:ext cx="8461375" cy="5076825"/>
          </a:xfrm>
          <a:noFill/>
          <a:ln/>
        </p:spPr>
        <p:txBody>
          <a:bodyPr wrap="none"/>
          <a:lstStyle/>
          <a:p>
            <a:r>
              <a:rPr lang="en-US" sz="1600" dirty="0" smtClean="0"/>
              <a:t>GUI Overview</a:t>
            </a:r>
            <a:endParaRPr lang="en-US" sz="1600" dirty="0" smtClean="0"/>
          </a:p>
          <a:p>
            <a:pPr>
              <a:buNone/>
            </a:pPr>
            <a:r>
              <a:rPr lang="en-US" sz="1600" b="0" i="1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sz="1600" b="0" i="1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- There are three elements to a Matlab GUI</a:t>
            </a: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	</a:t>
            </a:r>
            <a:r>
              <a:rPr lang="en-US" dirty="0" smtClean="0">
                <a:solidFill>
                  <a:srgbClr val="000000"/>
                </a:solidFill>
                <a:cs typeface="Times New Roman" pitchFamily="18" charset="0"/>
              </a:rPr>
              <a:t>1) Components</a:t>
            </a: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	These are the graphical items in the GUI such as buttons, text boxes</a:t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 			radio buttons, menus, etc…  These are how the user </a:t>
            </a:r>
            <a:r>
              <a:rPr lang="en-US" b="0" dirty="0" err="1" smtClean="0">
                <a:solidFill>
                  <a:srgbClr val="000000"/>
                </a:solidFill>
                <a:cs typeface="Times New Roman" pitchFamily="18" charset="0"/>
              </a:rPr>
              <a:t>interracts</a:t>
            </a: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 with</a:t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 			the GUI and enters information</a:t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 	</a:t>
            </a:r>
            <a:r>
              <a:rPr lang="en-US" dirty="0" smtClean="0">
                <a:solidFill>
                  <a:srgbClr val="000000"/>
                </a:solidFill>
                <a:cs typeface="Times New Roman" pitchFamily="18" charset="0"/>
              </a:rPr>
              <a:t>2</a:t>
            </a:r>
            <a:r>
              <a:rPr lang="en-US" dirty="0" smtClean="0">
                <a:solidFill>
                  <a:srgbClr val="000000"/>
                </a:solidFill>
                <a:cs typeface="Times New Roman" pitchFamily="18" charset="0"/>
              </a:rPr>
              <a:t>) Figures</a:t>
            </a: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	</a:t>
            </a: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	Components exist within a figure.  The figure is a box that can hold</a:t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 			one or more components.  These can be thought of as </a:t>
            </a:r>
            <a:r>
              <a:rPr lang="en-US" b="0" i="1" dirty="0" smtClean="0">
                <a:solidFill>
                  <a:srgbClr val="000000"/>
                </a:solidFill>
                <a:cs typeface="Times New Roman" pitchFamily="18" charset="0"/>
              </a:rPr>
              <a:t>windows</a:t>
            </a: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 or</a:t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 			</a:t>
            </a:r>
            <a:r>
              <a:rPr lang="en-US" b="0" i="1" dirty="0" err="1" smtClean="0">
                <a:solidFill>
                  <a:srgbClr val="000000"/>
                </a:solidFill>
                <a:cs typeface="Times New Roman" pitchFamily="18" charset="0"/>
              </a:rPr>
              <a:t>subwindows</a:t>
            </a: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.</a:t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 	</a:t>
            </a:r>
            <a:r>
              <a:rPr lang="en-US" dirty="0" smtClean="0">
                <a:solidFill>
                  <a:srgbClr val="000000"/>
                </a:solidFill>
                <a:cs typeface="Times New Roman" pitchFamily="18" charset="0"/>
              </a:rPr>
              <a:t>3) Callbacks</a:t>
            </a: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	</a:t>
            </a: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This is the code that is performed when a user clicks on a component.</a:t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 			The callback is the operation that will be performed for each component</a:t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 			that the user may access. </a:t>
            </a:r>
            <a:endParaRPr lang="en-US" dirty="0" smtClean="0">
              <a:solidFill>
                <a:srgbClr val="000000"/>
              </a:solidFill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1) Overview of GUI Development with GUIDE</a:t>
            </a:r>
            <a:endParaRPr lang="en-US" b="1" dirty="0"/>
          </a:p>
        </p:txBody>
      </p:sp>
      <p:sp>
        <p:nvSpPr>
          <p:cNvPr id="3686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016000"/>
            <a:ext cx="8461375" cy="5076825"/>
          </a:xfrm>
          <a:noFill/>
          <a:ln/>
        </p:spPr>
        <p:txBody>
          <a:bodyPr wrap="none"/>
          <a:lstStyle/>
          <a:p>
            <a:r>
              <a:rPr lang="en-US" sz="1600" dirty="0" smtClean="0"/>
              <a:t>GUIDE</a:t>
            </a:r>
            <a:endParaRPr lang="en-US" sz="1600" dirty="0" smtClean="0"/>
          </a:p>
          <a:p>
            <a:pPr>
              <a:buNone/>
            </a:pPr>
            <a:r>
              <a:rPr lang="en-US" sz="1600" b="0" i="1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sz="1600" b="0" i="1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- </a:t>
            </a:r>
            <a:r>
              <a:rPr lang="en-US" b="0" i="1" dirty="0" smtClean="0">
                <a:solidFill>
                  <a:srgbClr val="000000"/>
                </a:solidFill>
                <a:cs typeface="Times New Roman" pitchFamily="18" charset="0"/>
              </a:rPr>
              <a:t>GUIDE </a:t>
            </a: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is the tool that allows you to graphically create and layout a GUI. </a:t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- When you layout your GUI and save it within GUIDE, two files are created.  A </a:t>
            </a:r>
            <a:r>
              <a:rPr lang="en-US" b="0" i="1" dirty="0" smtClean="0">
                <a:solidFill>
                  <a:srgbClr val="000000"/>
                </a:solidFill>
                <a:cs typeface="Times New Roman" pitchFamily="18" charset="0"/>
              </a:rPr>
              <a:t>fig </a:t>
            </a: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file which will launch</a:t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the GUI when executed and a </a:t>
            </a:r>
            <a:r>
              <a:rPr lang="en-US" b="0" i="1" dirty="0" smtClean="0">
                <a:solidFill>
                  <a:srgbClr val="000000"/>
                </a:solidFill>
                <a:cs typeface="Times New Roman" pitchFamily="18" charset="0"/>
              </a:rPr>
              <a:t>M-file</a:t>
            </a: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 which contains the code for each callback that will be ran when</a:t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a component is accessed.</a:t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- The first time you enter a component in the layout and save it, GUIDE creates a skeleton M-file </a:t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in which you enter the functionality that you want for each callback.</a:t>
            </a: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endParaRPr lang="en-US" dirty="0" smtClean="0">
              <a:solidFill>
                <a:srgbClr val="000000"/>
              </a:solidFill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1) Overview of GUI Development with GUIDE</a:t>
            </a:r>
            <a:endParaRPr lang="en-US" b="1" dirty="0"/>
          </a:p>
        </p:txBody>
      </p:sp>
      <p:sp>
        <p:nvSpPr>
          <p:cNvPr id="3686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016000"/>
            <a:ext cx="8461375" cy="5076825"/>
          </a:xfrm>
          <a:noFill/>
          <a:ln/>
        </p:spPr>
        <p:txBody>
          <a:bodyPr wrap="none"/>
          <a:lstStyle/>
          <a:p>
            <a:r>
              <a:rPr lang="en-US" sz="1600" dirty="0" smtClean="0"/>
              <a:t>Overview of GUI Design Process</a:t>
            </a:r>
            <a:endParaRPr lang="en-US" sz="1600" dirty="0" smtClean="0"/>
          </a:p>
          <a:p>
            <a:pPr>
              <a:buNone/>
            </a:pPr>
            <a:r>
              <a:rPr lang="en-US" sz="1600" b="0" i="1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sz="1600" b="0" i="1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1) Decide on the design of the GUI</a:t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 	- graphical layout</a:t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 	- functionality of each component</a:t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2) Use GUIDE to layout the components on a figure</a:t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3) Use the </a:t>
            </a:r>
            <a:r>
              <a:rPr lang="en-US" b="0" i="1" dirty="0" smtClean="0">
                <a:solidFill>
                  <a:srgbClr val="000000"/>
                </a:solidFill>
                <a:cs typeface="Times New Roman" pitchFamily="18" charset="0"/>
              </a:rPr>
              <a:t>Property Inspector</a:t>
            </a: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 within GUIDE to assign a </a:t>
            </a:r>
            <a:r>
              <a:rPr lang="en-US" b="0" i="1" dirty="0" smtClean="0">
                <a:solidFill>
                  <a:srgbClr val="000000"/>
                </a:solidFill>
                <a:cs typeface="Times New Roman" pitchFamily="18" charset="0"/>
              </a:rPr>
              <a:t>tag</a:t>
            </a: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 to each component.  The </a:t>
            </a:r>
            <a:r>
              <a:rPr lang="en-US" b="0" i="1" dirty="0" smtClean="0">
                <a:solidFill>
                  <a:srgbClr val="000000"/>
                </a:solidFill>
                <a:cs typeface="Times New Roman" pitchFamily="18" charset="0"/>
              </a:rPr>
              <a:t>tag</a:t>
            </a: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 is a unique</a:t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    identifier for each component and will be used to set the individual properties.</a:t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4) Save the GUI in GUIDE creating two files</a:t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 	- </a:t>
            </a:r>
            <a:r>
              <a:rPr lang="en-US" b="0" i="1" dirty="0" smtClean="0">
                <a:solidFill>
                  <a:srgbClr val="000000"/>
                </a:solidFill>
                <a:cs typeface="Times New Roman" pitchFamily="18" charset="0"/>
              </a:rPr>
              <a:t>fig file</a:t>
            </a: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:	This contains the actual GUI layout</a:t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 	- </a:t>
            </a:r>
            <a:r>
              <a:rPr lang="en-US" b="0" i="1" dirty="0" smtClean="0">
                <a:solidFill>
                  <a:srgbClr val="000000"/>
                </a:solidFill>
                <a:cs typeface="Times New Roman" pitchFamily="18" charset="0"/>
              </a:rPr>
              <a:t>M-file</a:t>
            </a: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: 	This is a skeleton Matlab script that will contain the callback code</a:t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5) Write the code to implement the behavior associated with each callback function.</a:t>
            </a:r>
            <a:endParaRPr lang="en-US" dirty="0" smtClean="0">
              <a:solidFill>
                <a:srgbClr val="000000"/>
              </a:solidFill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2</a:t>
            </a:r>
            <a:r>
              <a:rPr lang="en-US" b="1" dirty="0" smtClean="0"/>
              <a:t>) Designing a GUI</a:t>
            </a:r>
            <a:endParaRPr lang="en-US" b="1" dirty="0"/>
          </a:p>
        </p:txBody>
      </p:sp>
      <p:sp>
        <p:nvSpPr>
          <p:cNvPr id="3686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016000"/>
            <a:ext cx="8461375" cy="5076825"/>
          </a:xfrm>
          <a:noFill/>
          <a:ln/>
        </p:spPr>
        <p:txBody>
          <a:bodyPr wrap="none"/>
          <a:lstStyle/>
          <a:p>
            <a:r>
              <a:rPr lang="en-US" sz="1600" dirty="0" smtClean="0"/>
              <a:t>Step 1 – Deciding on a Design</a:t>
            </a:r>
            <a:endParaRPr lang="en-US" sz="1600" dirty="0" smtClean="0"/>
          </a:p>
          <a:p>
            <a:pPr>
              <a:buNone/>
            </a:pPr>
            <a:r>
              <a:rPr lang="en-US" sz="1600" b="0" i="1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sz="1600" b="0" i="1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- Let’s create a GUI that will plot y = </a:t>
            </a:r>
            <a:r>
              <a:rPr lang="en-US" b="0" dirty="0" err="1" smtClean="0">
                <a:solidFill>
                  <a:srgbClr val="000000"/>
                </a:solidFill>
                <a:cs typeface="Times New Roman" pitchFamily="18" charset="0"/>
              </a:rPr>
              <a:t>mx</a:t>
            </a: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 + b and the user can enter the parameters (End Time, m, and b)</a:t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- First, let’s sketch the layout we want:</a:t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endParaRPr lang="en-US" b="0" dirty="0" smtClean="0">
              <a:solidFill>
                <a:srgbClr val="000000"/>
              </a:solidFill>
              <a:cs typeface="Times New Roman" pitchFamily="18" charset="0"/>
            </a:endParaRPr>
          </a:p>
          <a:p>
            <a:pPr>
              <a:buNone/>
            </a:pPr>
            <a:endParaRPr lang="en-US" b="0" dirty="0" smtClean="0">
              <a:solidFill>
                <a:srgbClr val="000000"/>
              </a:solidFill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499992" y="3212976"/>
            <a:ext cx="1800200" cy="1764196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txBody>
          <a:bodyPr wrap="none" rtlCol="0" anchor="ctr" anchorCtr="0">
            <a:noAutofit/>
          </a:bodyPr>
          <a:lstStyle/>
          <a:p>
            <a:pPr algn="ctr"/>
            <a:r>
              <a:rPr lang="en-US" sz="1200" dirty="0" smtClean="0"/>
              <a:t>Plot Window</a:t>
            </a:r>
            <a:endParaRPr lang="en-US" sz="1200" dirty="0"/>
          </a:p>
        </p:txBody>
      </p:sp>
      <p:sp>
        <p:nvSpPr>
          <p:cNvPr id="6" name="TextBox 5"/>
          <p:cNvSpPr txBox="1"/>
          <p:nvPr/>
        </p:nvSpPr>
        <p:spPr>
          <a:xfrm>
            <a:off x="2843808" y="3681028"/>
            <a:ext cx="1440160" cy="360040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txBody>
          <a:bodyPr wrap="none" rtlCol="0" anchor="ctr" anchorCtr="0">
            <a:noAutofit/>
          </a:bodyPr>
          <a:lstStyle/>
          <a:p>
            <a:pPr algn="ctr"/>
            <a:r>
              <a:rPr lang="en-US" sz="1200" dirty="0" smtClean="0"/>
              <a:t>Enter m</a:t>
            </a:r>
            <a:endParaRPr lang="en-US" sz="1200" dirty="0"/>
          </a:p>
        </p:txBody>
      </p:sp>
      <p:sp>
        <p:nvSpPr>
          <p:cNvPr id="8" name="TextBox 7"/>
          <p:cNvSpPr txBox="1"/>
          <p:nvPr/>
        </p:nvSpPr>
        <p:spPr>
          <a:xfrm>
            <a:off x="2843808" y="4149080"/>
            <a:ext cx="1440160" cy="360040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txBody>
          <a:bodyPr wrap="none" rtlCol="0" anchor="ctr" anchorCtr="0">
            <a:noAutofit/>
          </a:bodyPr>
          <a:lstStyle/>
          <a:p>
            <a:pPr algn="ctr"/>
            <a:r>
              <a:rPr lang="en-US" sz="1200" dirty="0" smtClean="0"/>
              <a:t>Enter b</a:t>
            </a:r>
            <a:endParaRPr lang="en-US" sz="1200" dirty="0"/>
          </a:p>
        </p:txBody>
      </p:sp>
      <p:sp>
        <p:nvSpPr>
          <p:cNvPr id="9" name="TextBox 8"/>
          <p:cNvSpPr txBox="1"/>
          <p:nvPr/>
        </p:nvSpPr>
        <p:spPr>
          <a:xfrm>
            <a:off x="3095836" y="4617132"/>
            <a:ext cx="939135" cy="360040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txBody>
          <a:bodyPr wrap="none" rtlCol="0" anchor="ctr" anchorCtr="0">
            <a:noAutofit/>
          </a:bodyPr>
          <a:lstStyle/>
          <a:p>
            <a:pPr algn="ctr"/>
            <a:r>
              <a:rPr lang="en-US" sz="1200" dirty="0" smtClean="0"/>
              <a:t>Push Button</a:t>
            </a:r>
            <a:endParaRPr lang="en-US" sz="1200" dirty="0"/>
          </a:p>
        </p:txBody>
      </p:sp>
      <p:sp>
        <p:nvSpPr>
          <p:cNvPr id="10" name="TextBox 9"/>
          <p:cNvSpPr txBox="1"/>
          <p:nvPr/>
        </p:nvSpPr>
        <p:spPr>
          <a:xfrm>
            <a:off x="1835696" y="3068960"/>
            <a:ext cx="4644516" cy="2052228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txBody>
          <a:bodyPr wrap="none" rtlCol="0" anchor="ctr" anchorCtr="0">
            <a:noAutofit/>
          </a:bodyPr>
          <a:lstStyle/>
          <a:p>
            <a:pPr algn="ctr"/>
            <a:endParaRPr lang="en-US" sz="1200" dirty="0"/>
          </a:p>
        </p:txBody>
      </p:sp>
      <p:sp>
        <p:nvSpPr>
          <p:cNvPr id="11" name="TextBox 10"/>
          <p:cNvSpPr txBox="1"/>
          <p:nvPr/>
        </p:nvSpPr>
        <p:spPr>
          <a:xfrm>
            <a:off x="2843808" y="3212976"/>
            <a:ext cx="1440160" cy="360040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txBody>
          <a:bodyPr wrap="none" rtlCol="0" anchor="ctr" anchorCtr="0">
            <a:noAutofit/>
          </a:bodyPr>
          <a:lstStyle/>
          <a:p>
            <a:pPr algn="ctr"/>
            <a:r>
              <a:rPr lang="en-US" sz="1200" dirty="0" smtClean="0"/>
              <a:t>Enter End Time</a:t>
            </a:r>
            <a:endParaRPr lang="en-US" sz="1200" dirty="0"/>
          </a:p>
        </p:txBody>
      </p:sp>
      <p:sp>
        <p:nvSpPr>
          <p:cNvPr id="12" name="TextBox 11"/>
          <p:cNvSpPr txBox="1"/>
          <p:nvPr/>
        </p:nvSpPr>
        <p:spPr>
          <a:xfrm>
            <a:off x="1835696" y="3212976"/>
            <a:ext cx="936104" cy="360040"/>
          </a:xfrm>
          <a:prstGeom prst="rect">
            <a:avLst/>
          </a:prstGeom>
          <a:noFill/>
          <a:ln>
            <a:noFill/>
          </a:ln>
        </p:spPr>
        <p:txBody>
          <a:bodyPr wrap="none" rtlCol="0" anchor="ctr" anchorCtr="0">
            <a:noAutofit/>
          </a:bodyPr>
          <a:lstStyle/>
          <a:p>
            <a:pPr algn="ctr"/>
            <a:r>
              <a:rPr lang="en-US" sz="1200" dirty="0" smtClean="0"/>
              <a:t>End Time</a:t>
            </a:r>
            <a:endParaRPr lang="en-US" sz="1200" dirty="0"/>
          </a:p>
        </p:txBody>
      </p:sp>
      <p:sp>
        <p:nvSpPr>
          <p:cNvPr id="13" name="TextBox 12"/>
          <p:cNvSpPr txBox="1"/>
          <p:nvPr/>
        </p:nvSpPr>
        <p:spPr>
          <a:xfrm>
            <a:off x="1871700" y="3681028"/>
            <a:ext cx="936104" cy="360040"/>
          </a:xfrm>
          <a:prstGeom prst="rect">
            <a:avLst/>
          </a:prstGeom>
          <a:noFill/>
          <a:ln>
            <a:noFill/>
          </a:ln>
        </p:spPr>
        <p:txBody>
          <a:bodyPr wrap="none" rtlCol="0" anchor="ctr" anchorCtr="0">
            <a:noAutofit/>
          </a:bodyPr>
          <a:lstStyle/>
          <a:p>
            <a:pPr algn="ctr"/>
            <a:r>
              <a:rPr lang="en-US" sz="1200" dirty="0" smtClean="0"/>
              <a:t>m</a:t>
            </a:r>
            <a:endParaRPr lang="en-US" sz="1200" dirty="0"/>
          </a:p>
        </p:txBody>
      </p:sp>
      <p:sp>
        <p:nvSpPr>
          <p:cNvPr id="14" name="TextBox 13"/>
          <p:cNvSpPr txBox="1"/>
          <p:nvPr/>
        </p:nvSpPr>
        <p:spPr>
          <a:xfrm>
            <a:off x="1871700" y="4149080"/>
            <a:ext cx="936104" cy="360040"/>
          </a:xfrm>
          <a:prstGeom prst="rect">
            <a:avLst/>
          </a:prstGeom>
          <a:noFill/>
          <a:ln>
            <a:noFill/>
          </a:ln>
        </p:spPr>
        <p:txBody>
          <a:bodyPr wrap="none" rtlCol="0" anchor="ctr" anchorCtr="0">
            <a:noAutofit/>
          </a:bodyPr>
          <a:lstStyle/>
          <a:p>
            <a:pPr algn="ctr"/>
            <a:r>
              <a:rPr lang="en-US" sz="1200" dirty="0" smtClean="0"/>
              <a:t>b</a:t>
            </a:r>
            <a:endParaRPr lang="en-US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2</a:t>
            </a:r>
            <a:r>
              <a:rPr lang="en-US" b="1" dirty="0" smtClean="0"/>
              <a:t>) Designing a GUI</a:t>
            </a:r>
            <a:endParaRPr lang="en-US" b="1" dirty="0"/>
          </a:p>
        </p:txBody>
      </p:sp>
      <p:sp>
        <p:nvSpPr>
          <p:cNvPr id="3686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016000"/>
            <a:ext cx="8461375" cy="5076825"/>
          </a:xfrm>
          <a:noFill/>
          <a:ln/>
        </p:spPr>
        <p:txBody>
          <a:bodyPr wrap="none"/>
          <a:lstStyle/>
          <a:p>
            <a:r>
              <a:rPr lang="en-US" sz="1600" dirty="0" smtClean="0"/>
              <a:t>Step 2 – Use GUIDE to layout the window</a:t>
            </a:r>
            <a:endParaRPr lang="en-US" sz="1600" dirty="0" smtClean="0"/>
          </a:p>
          <a:p>
            <a:pPr>
              <a:buNone/>
            </a:pPr>
            <a:r>
              <a:rPr lang="en-US" sz="1600" b="0" i="1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sz="1600" b="0" i="1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- Start GUIDE typing </a:t>
            </a:r>
            <a:r>
              <a:rPr lang="en-US" b="0" i="1" dirty="0" smtClean="0">
                <a:solidFill>
                  <a:srgbClr val="000000"/>
                </a:solidFill>
                <a:cs typeface="Times New Roman" pitchFamily="18" charset="0"/>
              </a:rPr>
              <a:t>guide</a:t>
            </a: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 at the prompt in Matlab</a:t>
            </a:r>
          </a:p>
          <a:p>
            <a:pPr>
              <a:buNone/>
            </a:pPr>
            <a:endParaRPr lang="en-US" b="0" dirty="0" smtClean="0">
              <a:solidFill>
                <a:srgbClr val="000000"/>
              </a:solidFill>
              <a:cs typeface="Times New Roman" pitchFamily="18" charset="0"/>
            </a:endParaRPr>
          </a:p>
          <a:p>
            <a:pPr>
              <a:buNone/>
            </a:pP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 	- Select “Blank GUI” and click “OK”</a:t>
            </a:r>
            <a:endParaRPr lang="en-US" b="0" dirty="0" smtClean="0">
              <a:solidFill>
                <a:srgbClr val="000000"/>
              </a:solidFill>
              <a:cs typeface="Times New Roman" pitchFamily="18" charset="0"/>
            </a:endParaRPr>
          </a:p>
          <a:p>
            <a:pPr>
              <a:buNone/>
            </a:pPr>
            <a:endParaRPr lang="en-US" b="0" dirty="0" smtClean="0">
              <a:solidFill>
                <a:srgbClr val="000000"/>
              </a:solidFill>
              <a:cs typeface="Times New Roman" pitchFamily="18" charset="0"/>
            </a:endParaRPr>
          </a:p>
        </p:txBody>
      </p:sp>
      <p:pic>
        <p:nvPicPr>
          <p:cNvPr id="2867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11660" y="3068960"/>
            <a:ext cx="2268252" cy="16529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675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355976" y="2456891"/>
            <a:ext cx="3657600" cy="30038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2</a:t>
            </a:r>
            <a:r>
              <a:rPr lang="en-US" b="1" dirty="0" smtClean="0"/>
              <a:t>) Designing a GUI</a:t>
            </a:r>
            <a:endParaRPr lang="en-US" b="1" dirty="0"/>
          </a:p>
        </p:txBody>
      </p:sp>
      <p:sp>
        <p:nvSpPr>
          <p:cNvPr id="3686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016000"/>
            <a:ext cx="8461375" cy="5076825"/>
          </a:xfrm>
          <a:noFill/>
          <a:ln/>
        </p:spPr>
        <p:txBody>
          <a:bodyPr wrap="none"/>
          <a:lstStyle/>
          <a:p>
            <a:r>
              <a:rPr lang="en-US" sz="1600" dirty="0" smtClean="0"/>
              <a:t>Step 2 – Use GUIDE to layout the window cont…</a:t>
            </a:r>
            <a:endParaRPr lang="en-US" sz="1600" dirty="0" smtClean="0"/>
          </a:p>
          <a:p>
            <a:pPr>
              <a:buNone/>
            </a:pPr>
            <a:r>
              <a:rPr lang="en-US" sz="1600" b="0" i="1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sz="1600" b="0" i="1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- Set the size of the layout window.  This will be the default size of the window when the GUI is </a:t>
            </a: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launched.  </a:t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- This is done by dragging the corners of the gridded square in GUIDE.  The gridded rectangle</a:t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is the GUI window that will be created.</a:t>
            </a:r>
          </a:p>
          <a:p>
            <a:pPr>
              <a:buNone/>
            </a:pPr>
            <a:endParaRPr lang="en-US" b="0" dirty="0" smtClean="0">
              <a:solidFill>
                <a:srgbClr val="000000"/>
              </a:solidFill>
              <a:cs typeface="Times New Roman" pitchFamily="18" charset="0"/>
            </a:endParaRPr>
          </a:p>
          <a:p>
            <a:pPr>
              <a:buNone/>
            </a:pPr>
            <a:endParaRPr lang="en-US" b="0" dirty="0" smtClean="0">
              <a:solidFill>
                <a:srgbClr val="000000"/>
              </a:solidFill>
              <a:cs typeface="Times New Roman" pitchFamily="18" charset="0"/>
            </a:endParaRPr>
          </a:p>
        </p:txBody>
      </p:sp>
      <p:pic>
        <p:nvPicPr>
          <p:cNvPr id="2969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71800" y="2971800"/>
            <a:ext cx="3657600" cy="30038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2</a:t>
            </a:r>
            <a:r>
              <a:rPr lang="en-US" b="1" dirty="0" smtClean="0"/>
              <a:t>) Designing a GUI</a:t>
            </a:r>
            <a:endParaRPr lang="en-US" b="1" dirty="0"/>
          </a:p>
        </p:txBody>
      </p:sp>
      <p:sp>
        <p:nvSpPr>
          <p:cNvPr id="3686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016000"/>
            <a:ext cx="8461375" cy="5076825"/>
          </a:xfrm>
          <a:noFill/>
          <a:ln/>
        </p:spPr>
        <p:txBody>
          <a:bodyPr wrap="none"/>
          <a:lstStyle/>
          <a:p>
            <a:r>
              <a:rPr lang="en-US" sz="1600" dirty="0" smtClean="0"/>
              <a:t>Step 2 – Use GUIDE to layout the window cont…</a:t>
            </a:r>
            <a:endParaRPr lang="en-US" sz="1600" dirty="0" smtClean="0"/>
          </a:p>
          <a:p>
            <a:pPr>
              <a:buNone/>
            </a:pPr>
            <a:r>
              <a:rPr lang="en-US" sz="1600" b="0" i="1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sz="1600" b="0" i="1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- Enter three “Edit Text” boxes by clicking on the icons on the left.  Once you click the icon, click</a:t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in the layout window.  You can reposition and resize the fields by dragging the corners of the box.</a:t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- These are where the user will enter the time range and two functions to be added.</a:t>
            </a:r>
            <a:endParaRPr lang="en-US" b="0" dirty="0" smtClean="0">
              <a:solidFill>
                <a:srgbClr val="000000"/>
              </a:solidFill>
              <a:cs typeface="Times New Roman" pitchFamily="18" charset="0"/>
            </a:endParaRPr>
          </a:p>
        </p:txBody>
      </p:sp>
      <p:pic>
        <p:nvPicPr>
          <p:cNvPr id="3174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71800" y="2971800"/>
            <a:ext cx="3657600" cy="30038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2</a:t>
            </a:r>
            <a:r>
              <a:rPr lang="en-US" b="1" dirty="0" smtClean="0"/>
              <a:t>) Designing a GUI</a:t>
            </a:r>
            <a:endParaRPr lang="en-US" b="1" dirty="0"/>
          </a:p>
        </p:txBody>
      </p:sp>
      <p:sp>
        <p:nvSpPr>
          <p:cNvPr id="3686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016000"/>
            <a:ext cx="8461375" cy="5076825"/>
          </a:xfrm>
          <a:noFill/>
          <a:ln/>
        </p:spPr>
        <p:txBody>
          <a:bodyPr wrap="none"/>
          <a:lstStyle/>
          <a:p>
            <a:r>
              <a:rPr lang="en-US" sz="1600" dirty="0" smtClean="0"/>
              <a:t>Step 2 – Use GUIDE to layout the window cont…</a:t>
            </a:r>
            <a:endParaRPr lang="en-US" sz="1600" dirty="0" smtClean="0"/>
          </a:p>
          <a:p>
            <a:pPr>
              <a:buNone/>
            </a:pPr>
            <a:r>
              <a:rPr lang="en-US" sz="1600" b="0" i="1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sz="1600" b="0" i="1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- Enter three “Static Text” boxes using the icons the left.  Once you click the icon, click</a:t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in the layout window.  You can reposition and resize the fields by dragging the corners of the box.</a:t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- Double Click on each Static Text box to launch the </a:t>
            </a:r>
            <a:r>
              <a:rPr lang="en-US" b="0" i="1" dirty="0" smtClean="0">
                <a:solidFill>
                  <a:srgbClr val="000000"/>
                </a:solidFill>
                <a:cs typeface="Times New Roman" pitchFamily="18" charset="0"/>
              </a:rPr>
              <a:t>Inspector </a:t>
            </a: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dialog.  In this window, edit the </a:t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i="1" dirty="0" smtClean="0">
                <a:solidFill>
                  <a:srgbClr val="000000"/>
                </a:solidFill>
                <a:cs typeface="Times New Roman" pitchFamily="18" charset="0"/>
              </a:rPr>
              <a:t>string</a:t>
            </a: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 value for each text  string to give a description of each box</a:t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endParaRPr lang="en-US" b="0" dirty="0" smtClean="0">
              <a:solidFill>
                <a:srgbClr val="000000"/>
              </a:solidFill>
              <a:cs typeface="Times New Roman" pitchFamily="18" charset="0"/>
            </a:endParaRPr>
          </a:p>
        </p:txBody>
      </p:sp>
      <p:pic>
        <p:nvPicPr>
          <p:cNvPr id="3277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71800" y="2971800"/>
            <a:ext cx="3657600" cy="30038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SU_Lecture_EE261">
  <a:themeElements>
    <a:clrScheme name="BLANK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LANK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MSU_Lecture_EE261</Template>
  <TotalTime>17210</TotalTime>
  <Words>316</Words>
  <Application>Microsoft Office PowerPoint</Application>
  <PresentationFormat>On-screen Show (4:3)</PresentationFormat>
  <Paragraphs>94</Paragraphs>
  <Slides>19</Slides>
  <Notes>18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MSU_Lecture_EE261</vt:lpstr>
      <vt:lpstr>Introduction to Matlab</vt:lpstr>
      <vt:lpstr>1) Overview of GUI Development with GUIDE</vt:lpstr>
      <vt:lpstr>1) Overview of GUI Development with GUIDE</vt:lpstr>
      <vt:lpstr>1) Overview of GUI Development with GUIDE</vt:lpstr>
      <vt:lpstr>2) Designing a GUI</vt:lpstr>
      <vt:lpstr>2) Designing a GUI</vt:lpstr>
      <vt:lpstr>2) Designing a GUI</vt:lpstr>
      <vt:lpstr>2) Designing a GUI</vt:lpstr>
      <vt:lpstr>2) Designing a GUI</vt:lpstr>
      <vt:lpstr>2) Designing a GUI</vt:lpstr>
      <vt:lpstr>2) Designing a GUI</vt:lpstr>
      <vt:lpstr>2) Designing a GUI</vt:lpstr>
      <vt:lpstr>2) Designing a GUI</vt:lpstr>
      <vt:lpstr>2) Designing a GUI</vt:lpstr>
      <vt:lpstr>2) Designing a GUI</vt:lpstr>
      <vt:lpstr>2) Designing a GUI</vt:lpstr>
      <vt:lpstr>2) Designing a GUI</vt:lpstr>
      <vt:lpstr>2) Designing a GUI</vt:lpstr>
      <vt:lpstr>2) Designing a GUI</vt:lpstr>
    </vt:vector>
  </TitlesOfParts>
  <Company>Montana State University - ECE Dept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EE261 Lecture Notes (electronic)</dc:title>
  <dc:creator>Prof. Brock J. LaMeres</dc:creator>
  <cp:lastModifiedBy>lameres</cp:lastModifiedBy>
  <cp:revision>950</cp:revision>
  <dcterms:created xsi:type="dcterms:W3CDTF">2003-07-30T21:17:08Z</dcterms:created>
  <dcterms:modified xsi:type="dcterms:W3CDTF">2010-07-02T17:07:43Z</dcterms:modified>
</cp:coreProperties>
</file>