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686" r:id="rId2"/>
    <p:sldId id="693" r:id="rId3"/>
    <p:sldId id="691" r:id="rId4"/>
    <p:sldId id="694" r:id="rId5"/>
    <p:sldId id="699" r:id="rId6"/>
    <p:sldId id="697" r:id="rId7"/>
    <p:sldId id="711" r:id="rId8"/>
    <p:sldId id="698" r:id="rId9"/>
    <p:sldId id="701" r:id="rId10"/>
    <p:sldId id="708" r:id="rId11"/>
    <p:sldId id="706" r:id="rId12"/>
    <p:sldId id="709" r:id="rId13"/>
    <p:sldId id="703" r:id="rId14"/>
    <p:sldId id="704" r:id="rId15"/>
    <p:sldId id="705" r:id="rId16"/>
    <p:sldId id="710" r:id="rId17"/>
    <p:sldId id="690" r:id="rId18"/>
    <p:sldId id="688" r:id="rId19"/>
    <p:sldId id="689" r:id="rId20"/>
    <p:sldId id="700" r:id="rId21"/>
  </p:sldIdLst>
  <p:sldSz cx="9144000" cy="6858000" type="screen4x3"/>
  <p:notesSz cx="7315200" cy="9601200"/>
  <p:defaultTextStyle>
    <a:defPPr>
      <a:defRPr lang="en-US"/>
    </a:defPPr>
    <a:lvl1pPr algn="r" rtl="0" fontAlgn="base">
      <a:spcBef>
        <a:spcPct val="0"/>
      </a:spcBef>
      <a:spcAft>
        <a:spcPct val="0"/>
      </a:spcAft>
      <a:defRPr sz="1400" kern="1200">
        <a:solidFill>
          <a:schemeClr val="tx1"/>
        </a:solidFill>
        <a:latin typeface="Times New Roman" pitchFamily="18" charset="0"/>
        <a:ea typeface="+mn-ea"/>
        <a:cs typeface="+mn-cs"/>
      </a:defRPr>
    </a:lvl1pPr>
    <a:lvl2pPr marL="457200" algn="r" rtl="0" fontAlgn="base">
      <a:spcBef>
        <a:spcPct val="0"/>
      </a:spcBef>
      <a:spcAft>
        <a:spcPct val="0"/>
      </a:spcAft>
      <a:defRPr sz="1400" kern="1200">
        <a:solidFill>
          <a:schemeClr val="tx1"/>
        </a:solidFill>
        <a:latin typeface="Times New Roman" pitchFamily="18" charset="0"/>
        <a:ea typeface="+mn-ea"/>
        <a:cs typeface="+mn-cs"/>
      </a:defRPr>
    </a:lvl2pPr>
    <a:lvl3pPr marL="914400" algn="r" rtl="0" fontAlgn="base">
      <a:spcBef>
        <a:spcPct val="0"/>
      </a:spcBef>
      <a:spcAft>
        <a:spcPct val="0"/>
      </a:spcAft>
      <a:defRPr sz="1400" kern="1200">
        <a:solidFill>
          <a:schemeClr val="tx1"/>
        </a:solidFill>
        <a:latin typeface="Times New Roman" pitchFamily="18" charset="0"/>
        <a:ea typeface="+mn-ea"/>
        <a:cs typeface="+mn-cs"/>
      </a:defRPr>
    </a:lvl3pPr>
    <a:lvl4pPr marL="1371600" algn="r" rtl="0" fontAlgn="base">
      <a:spcBef>
        <a:spcPct val="0"/>
      </a:spcBef>
      <a:spcAft>
        <a:spcPct val="0"/>
      </a:spcAft>
      <a:defRPr sz="1400" kern="1200">
        <a:solidFill>
          <a:schemeClr val="tx1"/>
        </a:solidFill>
        <a:latin typeface="Times New Roman" pitchFamily="18" charset="0"/>
        <a:ea typeface="+mn-ea"/>
        <a:cs typeface="+mn-cs"/>
      </a:defRPr>
    </a:lvl4pPr>
    <a:lvl5pPr marL="1828800" algn="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00"/>
    <a:srgbClr val="003366"/>
    <a:srgbClr val="FFCC99"/>
    <a:srgbClr val="0000FF"/>
    <a:srgbClr val="00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2" autoAdjust="0"/>
    <p:restoredTop sz="94693" autoAdjust="0"/>
  </p:normalViewPr>
  <p:slideViewPr>
    <p:cSldViewPr snapToGrid="0">
      <p:cViewPr varScale="1">
        <p:scale>
          <a:sx n="63" d="100"/>
          <a:sy n="63" d="100"/>
        </p:scale>
        <p:origin x="1320" y="26"/>
      </p:cViewPr>
      <p:guideLst>
        <p:guide orient="horz" pos="2160"/>
        <p:guide pos="2880"/>
      </p:guideLst>
    </p:cSldViewPr>
  </p:slideViewPr>
  <p:outlineViewPr>
    <p:cViewPr>
      <p:scale>
        <a:sx n="20" d="100"/>
        <a:sy n="20" d="100"/>
      </p:scale>
      <p:origin x="0" y="422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80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pPr>
              <a:defRPr/>
            </a:pPr>
            <a:endParaRPr lang="en-US"/>
          </a:p>
        </p:txBody>
      </p:sp>
      <p:sp>
        <p:nvSpPr>
          <p:cNvPr id="460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60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460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Times New Roman" pitchFamily="18" charset="0"/>
              </a:defRPr>
            </a:lvl1pPr>
          </a:lstStyle>
          <a:p>
            <a:pPr>
              <a:defRPr/>
            </a:pPr>
            <a:fld id="{BD087C93-04CB-431B-B921-9479533F005A}" type="slidenum">
              <a:rPr lang="ar-SA"/>
              <a:pPr>
                <a:defRPr/>
              </a:pPr>
              <a:t>‹#›</a:t>
            </a:fld>
            <a:endParaRPr lang="en-US"/>
          </a:p>
        </p:txBody>
      </p:sp>
    </p:spTree>
    <p:extLst>
      <p:ext uri="{BB962C8B-B14F-4D97-AF65-F5344CB8AC3E}">
        <p14:creationId xmlns:p14="http://schemas.microsoft.com/office/powerpoint/2010/main" val="4135493897"/>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5:55.7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B244CFC-8C91-438D-9246-775553100A5C}" emma:medium="tactile" emma:mode="ink">
          <msink:context xmlns:msink="http://schemas.microsoft.com/ink/2010/main" type="writingRegion" rotatedBoundingBox="7552,14277 10489,6260 13314,7295 10377,15312"/>
        </emma:interpretation>
      </emma:emma>
    </inkml:annotationXML>
    <inkml:traceGroup>
      <inkml:annotationXML>
        <emma:emma xmlns:emma="http://www.w3.org/2003/04/emma" version="1.0">
          <emma:interpretation id="{0FA9A498-61BE-4477-8E70-1344C6E0C18A}" emma:medium="tactile" emma:mode="ink">
            <msink:context xmlns:msink="http://schemas.microsoft.com/ink/2010/main" type="paragraph" rotatedBoundingBox="7552,14277 10489,6260 13314,7295 10377,15312" alignmentLevel="1"/>
          </emma:interpretation>
        </emma:emma>
      </inkml:annotationXML>
      <inkml:traceGroup>
        <inkml:annotationXML>
          <emma:emma xmlns:emma="http://www.w3.org/2003/04/emma" version="1.0">
            <emma:interpretation id="{9A3711C3-C4F3-44B2-8424-FDECE604BCC6}" emma:medium="tactile" emma:mode="ink">
              <msink:context xmlns:msink="http://schemas.microsoft.com/ink/2010/main" type="line" rotatedBoundingBox="7552,14277 10489,6260 13314,7295 10377,15312"/>
            </emma:interpretation>
          </emma:emma>
        </inkml:annotationXML>
        <inkml:traceGroup>
          <inkml:annotationXML>
            <emma:emma xmlns:emma="http://www.w3.org/2003/04/emma" version="1.0">
              <emma:interpretation id="{09CABEC4-F848-4C17-9B44-AFCB193ACF01}" emma:medium="tactile" emma:mode="ink">
                <msink:context xmlns:msink="http://schemas.microsoft.com/ink/2010/main" type="inkWord" rotatedBoundingBox="9942,11417 11020,6598 13025,7046 11947,11866"/>
              </emma:interpretation>
              <emma:one-of disjunction-type="recognition" id="oneOf0">
                <emma:interpretation id="interp0" emma:lang="en-US" emma:confidence="0">
                  <emma:literal>"...I</emma:literal>
                </emma:interpretation>
                <emma:interpretation id="interp1" emma:lang="en-US" emma:confidence="0">
                  <emma:literal>oidia</emma:literal>
                </emma:interpretation>
                <emma:interpretation id="interp2" emma:lang="en-US" emma:confidence="0">
                  <emma:literal>omitting</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974-2431,'0'0,"0"0,0 0,0 0,0 0,0 0,0 0,0 0,0 0,0 0,0 0,0 0,0 0,0 0,0 0,0 0,0 0,0 0,0 0,0 0,0 0,0 0,0 0,0 0,0 0,0 0,0 0,0 0,0 0,0 0,0 0,0 0,0 0,0 0,0 0,0 0,0 0,0 0,0 0,0 0,0 0,0 0,0 0,0 0,0 0,0 0,0 0,0 0,0 0,0 0,0 0,0-3,0 3,0 0,0 0,0 0,0 0,0 0,0-6,0 6,0 0,0 0,0 0,0 0,0-12,0 12,0 0,0 0,0-15,0 15,0 0,0 0,0-18,0 18,0 0,0-15,0 15,0-18,0 0,0-2,0-7,3-3,-3 6,0 0,0 0,0-15,0 0,0 9,-3 1,3-16,0 6,0 9,0 3,0-3,3-8,1 8,-1 6,0 6,0-6,0 0,0 0,0 3,0 6,1 3,-1 3,0 0,-3 3,0 0,3 3,-3 0,0 0,0 0,0 3,3 0,0 0,0 0,0 3,4 6,5 9,1 6,-1 3,1-3,-1 0,-2 6,-1-3,0 3,1-7,-1 1,-3 6,4 0,-4 0,4-6,-4 0,3 6,1-3,-1 2,-3-8,0 0,4 0,-4 3,3-3,1 0,-1 0,-3-3,1-3,-1-3,0 0,1 0,-1-1,0 1,0 3,1-3,-4-3,0-3,0 3,0-3,0-3,0 0,0 0,1 0,-1 0,0 0,0 0,0-3,0 0,0 0,0 0,-3 0,4 0,-4 0,0 0,3-3,0-6,0-3,0-3,-3-6,0 0,3-8,0-4,0 3,-3 6,4-3,-1-3,-3 0,3 3,-3 3,0 1,-3-7,0 3,-1-3,4 6,0 0,-3 0,3-6,3 4,-3 2,0 6,0 3,0-3,0 3,0 0,0-3,4 3,-1 3,-3-3,0 3,0 3,0 0,3 0,-3 0,0 3,3-3,-3 3,0 1,0 2,0 0,0 0,0 0,0 0,0 3</inkml:trace>
          <inkml:trace contextRef="#ctx0" brushRef="#br0" timeOffset="1">1842-2899,'-3'3,"3"-3,0 0,0 0,0 0,0 0,0 0,0 0,0 0,0 0,0 0,0 0,0 0,0 0,0 0,-4 0,1 0,3 0,0 0,0 0,0 0,0 0,0 0,0 0,0 0,-6 0,6 0,0 0,0 0,0 0,0 0,0 0,0 0,-6 0,6 0,0 0,0 0,0 0,0 0,0 0,-10 0,10 0,0 0,0 0,0 0,0 0,-9 3,9-3,0 0,0 0,0 0,-10 3,10-3,0 0,0 0,-12 6,12-6,0 0,-9 6,9-6,-13 5,0 4,1 0,-4-1,0 1,4 0,2-1,1-2,0 3,2 0,1-1,-3 4,2-3,4-1,0 1,0 0,0-1,3 1,0 0,0-1,0 4,0-1,0 4,0-4,0 4,0-4,3-2,0 0,0 2,0-2,1 0,2-1,0 1,0 0,4-1,-1 1,4 0,-1-3,1-1,-1 1,1 0,0 0,2 0,1-4,0 1,2 0,-2-3,0 0,0-3,-4 0,1 1,-1-4,1 0,-1 0,4 0,-3 1,-1-4,1 0,-1 1,1-1,-4 0,1 3,-1-2,0-4,1 1,-4-1,0 3,1 1,-1-1,-3 0,0 4,0-4,0 0,-3 3,0 1,0-1,0 0,-3 0,0 0,0-2,0-4,0 1,0-1,0 1,-1 2,1 0,-3 1,3 2,-3-3,2 3,1 0,-3 1,3-1,-3 0,-1 0,4 1,0-1,-3 3,3-3,-4 3,1 0,0 0,0 1,-1-1,1 0,0 0,-1 0,4 0,-3 3,0-3,3 0,-4 0,1 1,0-1,-1 0,1 3,0-3,0 3,-1 0,1 0,3 0,0 0,0 0,0 0,-1 0,1 0</inkml:trace>
          <inkml:trace contextRef="#ctx0" brushRef="#br0" timeOffset="-4515.2582">200-3463,'20'-33,"0"0,-20 33,0 0,0 0,0 0,0 0,0 0,0 0,0 0,0 0,0 0,11 0,-11 0,0 0,0 0,0 0,0 0,0 0,0 0,0 0,0 0,20-33,-20 33,0 0,0 0,0 0,0 0,0 0,0 0,0 0,20-34,-20 34,0 0,0 0,0 0,0 0,0 0,0 0,31-33,-31 33,0 0,0 0,0 0,0 0,0 0,20 0,-20 0,0 0,0 0,0 0,0 0,31-33,-31 33,0 0,0 0,0 0,30 0,-30 0,0 0,0 0,31 0,-31 0,0 0,30 0,1 0,-1 0,-9 0,9-33,-9 33,-1 0,0 0,1-33,-1 33,-10-33,11 33,-11 0,10 0,-10 0,1 0,9 0,-10 0,11 0,-11 0</inkml:trace>
          <inkml:trace contextRef="#ctx0" brushRef="#br0" timeOffset="-4517.2584">1014-3465,'0'0,"0"0,0 0,0 0,0 0,0 0,0 0,0 0,0 0,0 0,0 0,0 0,0 0,0 0,0 0,0 0,0 0,0 0,0 0,0 0,0 0,0 0,0 0,0 0,0 0,0 0,0 0,0 0,0 0,0 0,0 0,0 0,0 0,0 0,0 0,0 0,0 0,0 0,0 0,0 0,0 0,0 0,0 0,0 0,0 0,0 0,0 0,0 0,0 0,0 0,0 0,0-3,0 3,0 0,0 0,0 0,0 0,0 0,0-6,0 6,0 0,0 0,0 0,0 0,0-12,0 12,0 0,0 0,0-15,0 15,0 0,0 0,0-18,0 18,0 0,0-15,0 15,0-18,0 1,0-4,0-6,3-3,-3 6,0 0,0 0,0-15,0 0,0 9,-3 0,3-14,0 5,0 9,0 3,0-3,3-9,1 9,-1 6,0 6,0-6,0 0,0 0,0 4,0 5,1 3,-1 3,0 0,-3 3,0 0,3 3,-3 0,0 0,0 0,0 3,3 0,0 0,0 0,0 3,4 6,5 9,1 6,-1 3,1-4,-1 1,-2 6,-1-3,0 3,1-6,-1 0,-3 6,4 0,-4 0,3-6,-2 0,2 5,0-2,1 3,-4-9,0 0,4 0,-4 3,3-3,1 0,-1 0,-3-3,1-3,-1-3,0 0,0 0,1 0,-1 0,0 3,0-4,-2-2,-1-3,0 3,0-3,0-3,0 0,0 0,1 0,-1 0,0 0,0 0,0-3,0 0,0 0,0 0,-3 0,4 0,-4 0,0 0,3-3,0-6,0-3,0-3,-3-6,0 1,3-10,0-3,0 3,-3 6,4-3,-1-3,-3 0,3 3,-3 3,0 0,-3-6,0 4,-1-4,4 6,0 0,-3 0,3-6,3 3,-3 3,0 6,0 3,0-3,0 3,0 0,0-3,4 3,-1 4,-3-4,0 3,0 3,0 0,3 0,-3 0,0 3,3-3,-3 3,0 0,0 3,0 0,0 0,0 0,0 0,0 3</inkml:trace>
          <inkml:trace contextRef="#ctx0" brushRef="#br0" timeOffset="-4516.2582">1882-3932,'-3'3,"3"-3,0 0,0 0,0 0,0 0,0 0,0 0,0 0,0 0,0 0,0 0,0 0,0 0,0 0,-3 0,0 0,3 0,0 0,0 0,0 0,0 0,0 0,0 0,0 0,-7 0,7 0,0 0,0 0,0 0,0 0,0 0,0 0,-6 0,6 0,0 0,0 0,0 0,0 0,0 0,-9 0,9 0,0 0,0 0,0 0,0 0,-10 2,10-2,0 0,0 0,0 0,-9 3,9-3,0 0,0 0,-13 6,13-6,0 0,-9 6,9-6,-13 6,1 2,-1 1,-3 0,1-1,2 1,4 0,-1-3,1 2,2 1,1 0,-3 2,2-2,4-1,0 1,0 0,0 0,3-1,0 1,0 0,0 2,0 1,0 2,0-2,0 2,0-2,3-4,0 1,0 3,0-4,1 1,2 0,0-1,0 1,4 0,-1-1,4 1,-1-3,1 0,0-1,-1 1,1 0,2 0,1-3,0 0,3-1,-3-2,-1 0,1-2,-3-1,-1 0,1-3,-1 0,1 0,3 1,-4-1,1-3,-1 1,1-1,0 0,-4 0,0 4,1-4,-1-3,1 1,-4-1,0 4,1-1,-1 0,-3 1,0 2,0-3,0 0,-3 4,0-1,0 0,0 0,-3 1,0-1,0-3,0-2,0-1,0 0,-1 1,1 2,0 0,-3 1,3 2,-4-3,4 4,0-1,-3 0,3 0,-4 0,1 1,3-1,0 0,-3 3,2-3,-2 3,0 1,-1-1,1 0,0 0,0 0,-1 0,1 0,3 0,-3 3,-1-3,4 1,-3-1,0 0,-1 0,1 0,0 3,-1-3,1 3,0 0,0 0,2 0,1 0,0 0,0 0,0 0,0 0</inkml:trace>
          <inkml:trace contextRef="#ctx0" brushRef="#br0" timeOffset="-26560.519">410-4590,'21'-33,"-1"0,-20 33,0 0,0 0,0 0,0 0,0 0,0 0,0 0,0 0,0 0,10 0,-10 0,0 0,0 0,0 0,0 0,0 0,0 0,0 0,0 0,21-33,-21 33,0 0,0 0,0 0,0 0,0 0,0 0,0 0,20-33,-20 33,0 0,0 0,0 0,0 0,0 0,0 0,31-34,-31 34,0 0,0 0,0 0,0 0,0 0,20 0,-20 0,0 0,0 0,0 0,0 0,30-33,-30 33,0 0,0 0,0 0,31 0,-31 0,0 0,0 0,31 0,-31 0,0 0,30 0,1 0,-1 0,-9 0,9-33,-10 33,1 0,-1 0,1-33,-1 33,-10-33,10 33,-9 0,9 0,-10 0,0 0,11 0,-11 0,10 0,-10 0</inkml:trace>
          <inkml:trace contextRef="#ctx0" brushRef="#br0" timeOffset="-69477.9739">1224-4593,'0'0,"0"0,0 0,0 0,0 0,0 0,0 0,0 0,0 0,0 0,0 0,0 0,0 0,0 0,0 0,0 0,0 0,0 0,0 0,0 0,0 0,0 0,0 0,0 0,0 0,0 0,0 0,0 0,0 0,0 0,0 0,0 0,0 0,0 0,0 0,0 0,0 0,0 0,0 0,0 0,0 0,0 0,0 0,0 0,0 0,0 0,0 0,0 0,0 0,0 0,0 0,0-3,0 3,0 0,0 0,0 0,0 0,0 0,0-6,0 6,0 0,0 0,0 0,0 0,0-11,0 11,0 0,0 0,0-15,0 15,0 0,0 0,0-18,0 18,0 0,0-15,0 15,0-18,0 0,0-3,0-6,3-3,-3 6,0 0,0 1,0-16,0 0,0 9,-3 0,3-15,0 6,0 10,0 2,0-3,3-9,0 9,0 6,0 6,1-6,-1 0,0 1,0 2,0 6,0 3,0 3,0 0,-3 3,0 0,4 3,-4 0,0 0,0 0,0 3,3 0,0 0,0 0,0 3,3 6,7 9,-1 6,1 3,-1-3,1-1,-4 7,1-3,-1 3,0-6,1 0,-4 6,4 0,-4-1,3-5,-3 0,4 6,-1-3,1 3,-4-9,0 0,3 0,-2 3,2-4,0 1,1 0,-4-3,0-3,1-3,-1 0,0 0,0 0,1 0,-1 3,0-3,-3-3,0-3,1 3,-1-3,0-3,0 0,0 0,0 0,0 0,0 0,1 0,-1-3,0 0,0 0,0 0,-3 0,3 0,-3 0,0 0,3-3,0-6,1-3,-1-3,-3-6,0 0,3-9,0-3,0 3,-3 6,3-2,0-4,-3 0,4 3,-4 3,0 0,-4-6,1 3,0-3,3 7,0-1,-3 0,3-6,3 3,-3 3,0 6,0 3,0-3,0 3,0 0,0-3,3 4,0 2,-3-3,0 3,0 3,0 0,4 0,-4 0,0 3,3-3,-3 3,0 0,0 3,0 0,0 0,0 0,0 0,0 3</inkml:trace>
          <inkml:trace contextRef="#ctx0" brushRef="#br0" timeOffset="-67121.8392">2092-5060,'-3'3,"3"-3,0 0,0 0,0 0,0 0,0 0,0 0,0 0,0 0,0 0,0 0,0 0,0 0,0 0,-3 0,0 0,3 0,0 0,0 0,0 0,0 0,0 0,0 0,0 0,-6 0,6 0,0 0,0 0,0 0,0 0,0 0,0 0,-7 0,7 0,0 0,0 0,0 0,0 0,0 0,-9 0,9 0,0 0,0 0,0 0,0 0,-10 3,10-3,0 0,0 0,0 0,-9 3,9-3,0 0,0 0,-13 5,13-5,0 0,-9 6,9-6,-13 6,1 2,-1 1,-3 0,0-1,4 1,2 0,1-3,0 2,2 1,1-1,-4 4,4-3,3-1,0 1,0 0,0-1,3 1,0 0,0-1,0 4,0-1,0 4,0-4,0 4,0-4,3-2,0 0,0 2,0-2,0-1,4 1,-1 0,0-1,4 1,-1 0,4-1,-1-2,1 0,0 0,-1-1,1 1,3 0,-1-3,1 0,3 0,-3-3,-1 0,1-3,-3 0,-1 0,1-3,0 0,-1 1,4-1,-3 0,-1-2,1-1,-1 0,1 1,-4-1,1 3,-1-3,1-2,-1-1,-2 1,-1 2,0 1,1-1,-4 0,0 3,0-2,0-1,-3 3,0 1,0-1,0 0,-3 0,0 1,0-4,0-3,-1 1,1-1,0 1,0 2,0 0,-4 1,4 2,-3-3,3 4,0-1,-4 0,4 0,-3 0,0 1,2-1,1 0,-3 3,3-3,-3 4,-1-1,1 0,0 0,-1 0,1 0,0 0,-1 0,4 1,-3 2,0-3,3 0,-4 0,1 0,0 0,-1 0,1 3,0-3,-1 3,1 0,0 0,3 0,0 0,-1 0,1 0,0 0,0 0</inkml:trace>
          <inkml:trace contextRef="#ctx0" brushRef="#br0" timeOffset="8140.4656">1134-1160,'-3'3,"3"-3,0 0,0 0,0 0,0 0,0 0,0 0,0 0,0 0,0 0,0 0,0 0,0 0,0 0,-3 0,0 0,3 0,0 0,0 0,0 0,0 0,0 0,0 0,0 0,-7 0,7 0,0 0,0 0,0 0,0 0,0 0,0 0,-6 0,6 0,0 0,0 0,0 0,0 0,0 0,-9 0,9 0,0 0,0 0,0 0,0 0,-10 2,10-2,0 0,0 0,0 0,-9 3,9-3,0 0,0 0,-13 6,13-6,0 0,-9 6,9-6,-13 6,1 2,-1 1,-3 0,1-1,2 1,4 0,-1-4,1 4,2 0,1 0,-3 2,2-2,4-1,0 1,0 0,0-1,3 1,0 0,0-1,0 4,0 0,0 2,0-2,0 2,0-2,3-4,0 1,0 3,0-4,1 1,2 0,0-1,0 1,4 0,-1-1,4 1,0-3,-1 0,1-1,-1 1,1 0,3 0,-1-3,1 0,3-1,-3-2,-1 0,1-2,-3-1,-1 0,1-3,-1 0,1 0,3 1,-4-1,1-3,-1 0,1 1,0-1,-4 0,0 4,1-4,-1-3,1 1,-4-1,0 4,1-1,-1 0,-3 1,0 2,0-3,1 0,-4 4,0-1,0 0,0 0,-4 0,1 1,0-4,0-3,0 1,0-1,-1 1,1 2,0 0,-3 1,3 2,-4-3,4 3,0 1,-3-1,3 0,-4 0,1 1,3-1,0 0,-3 3,2-3,-2 3,0 1,0-1,-1 0,1 0,0 0,-1 0,1 0,3 0,-3 3,-1-3,4 1,-3-1,0 0,-1 0,1 0,0 3,0-3,-1 3,1 0,0 0,3 0,-1 0,1 0,0 0,0 0,0 0</inkml:trace>
          <inkml:trace contextRef="#ctx0" brushRef="#br0" timeOffset="2.0001">160-2427,'20'-34,"0"1,-20 33,0 0,0 0,0 0,0 0,0 0,0 0,0 0,0 0,0 0,11 0,-11 0,0 0,0 0,0 0,0 0,0 0,0 0,0 0,0 0,20-33,-20 33,0 0,0 0,0 0,0 0,0 0,0 0,0 0,20-33,-20 33,0 0,0 0,0 0,0 0,0 0,0 0,31-34,-31 34,0 0,0 0,0 0,0 0,0 0,20 0,-20 0,0 0,0 0,0 0,0 0,31-33,-31 33,0 0,0 0,0 0,30 0,-30 0,0 0,0 0,31 0,-31 0,0 0,30 0,1 0,0 0,-11 0,10-33,-9 33,-1 0,1 0,-1-33,0 33,-10-34,11 34,-11 0,10 0,-9 0,-1 0,10 0,-10 0,11 0,-11 0</inkml:trace>
          <inkml:trace contextRef="#ctx0" brushRef="#br0" timeOffset="8139.4655">266-693,'0'0,"0"0,0 0,0 0,0 0,0 0,0 0,0 0,0 0,0 0,0 0,0 0,0 0,0 0,0 0,0 0,0 0,0 0,0 0,0 0,0 0,0 0,0 0,0 0,0 0,0 0,0 0,0 0,0 0,0 0,0 0,0 0,0 0,0 0,0 0,0 0,0 0,0 0,0 0,0 0,0 0,0 0,0 0,0 0,0 0,0 0,0 0,0 0,0 0,0 0,0 0,0-3,0 3,0 0,0 0,0 0,0 0,0 0,0-6,0 6,0 0,0 0,0 0,0 0,0-12,0 12,0 0,0 0,0-15,0 15,0 0,0 0,0-18,0 18,0 0,0-15,0 15,0-18,0 1,0-4,0-6,3-3,-3 6,0 0,0 0,0-15,0 0,0 9,-3 0,3-14,0 5,0 9,0 3,0-3,3-9,1 9,-1 6,0 6,0-6,0 0,0 0,0 4,0 5,1 3,-1 3,0 0,-3 3,0 0,3 3,-3 0,0 0,0 0,0 3,3 0,0 0,0 0,1 3,2 6,6 9,1 6,-1 2,1-2,-1 0,-2 6,-1-3,0 3,1-6,-1 0,-2 6,2 0,-3 0,4-6,-4-1,3 7,1-3,-1 3,-3-9,0 0,4 0,-4 3,3-3,1 0,-1 0,-2-3,-1-3,0-3,0 0,1 0,-1 0,0 0,0 2,1-2,-4-3,0-3,0 3,0-3,0-3,0 0,0 0,1 0,-1 0,0 0,0 0,0-3,0 0,0 0,0 0,-3 0,4 0,-4 0,0 0,3-3,0-6,0-3,0-3,-3-6,0 1,3-10,0-3,1 3,-4 6,3-3,0-3,-3 0,3 3,-3 3,0 0,-3-6,0 4,0-4,3 6,0 0,-4 0,4-6,4 3,-4 3,0 6,0 3,0-3,0 3,0 0,0-3,3 3,0 3,-3-2,0 2,0 3,0 0,3 0,-3 0,0 3,3-3,-3 3,0 0,0 3,0 0,0 0,0 0,0 0,0 3</inkml:trace>
          <inkml:trace contextRef="#ctx0" brushRef="#br0" timeOffset="131290.5093">-166 1019,'-27'-14,"-14"1,41 13,0 0,0 0,0 0,0 0,-41-14,41 14,0 0,0 0,0 0,-55-13,55 13,0 0,0 0,-82-14,82 14,0 0,-109-13,109 13,-82-14,13 0,1 1,0-1,-28-13,-14 14,1-1,13 14,1 0,-1 0,14 0,-14 14,0-1,14 1,0-1,0 14,28-13,-15 13,14 0,1-13,-1 13,0-13,1 13,-1 0,14 14,0-1,0 14,14-13,-1 13,15 1,-1 12,14-26,0 13,14-13,-1 0,1 0,0-1,13 14,0 1,1-15,13 1,0 0,-14 0,14 13,0-14,0 1,27 13,14 1,1-1,-1-13,0-1,0 1,0 0,0-14,0 14,27-14,1 0,-28-14,0-13,-14 0,14 0,-14-13,15-1,-1 1,13-1,-13 1,-13-1,-15-13,1 0,0 0,-1-1,-12 1,26-13,-13-1,-14 14,0-14,0 0,0 1,0-1,0 0,0 1,0-15,-14 15,0-1,1 0,-1-13,0 13,1-13,-14 0,-1 0,1-1,-14 15,0-1,0 0,0 1,-14-1,1 14,-1-14,-14 27,-13-13,-27-13,0-1,13 0,0-13,14-27,14-1</inkml:trace>
          <inkml:trace contextRef="#ctx0" brushRef="#br0" timeOffset="134549.6958">296 1701,'0'0,"0"0,0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0,14 0,-14 0,0 0,0 0,0 0,0 0,0 0,0 0,0 0,0 0,0 0,0 0,14-14,-14 14,0 0,0 0,0 0,0 0,0 0,0 0,0 0,0 0,0 0,13-13,-13 13,0 0,0 0,0 0,0 0,0 0,0 0,0 0,0 0,28-14,-28 14,0 0,0 0,0 0,0 0,0 0,0 0,0 0,27-14,-27 14,27-13,-27 13,0 0,0 0,0 0,0 0,0 0,27-14,-27 14,0 0,0 0,0 0,0 0,28-14,-28 14,0 0,0 0,0 0,27 0,-27 0,0 0,0 0,27-13,-27 13,0 0,14 0,-14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35.12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568442A-971D-4CC5-AFCF-EA346FFD19DD}" emma:medium="tactile" emma:mode="ink">
          <msink:context xmlns:msink="http://schemas.microsoft.com/ink/2010/main" type="inkDrawing" rotatedBoundingBox="26646,11753 28132,11910 28013,13040 26527,12884" semanticType="enclosure" shapeName="Other">
            <msink:destinationLink direction="with" ref="{27F85B4B-0A34-471F-9F4A-E9968015C042}"/>
          </msink:context>
        </emma:interpretation>
      </emma:emma>
    </inkml:annotationXML>
    <inkml:trace contextRef="#ctx0" brushRef="#br0">623 80,'7'0,"-7"0,0 0,0 0,0 0,0 0,0 0,0 0,0 0,0 0,0 0,0 0,0 0,0 0,0 0,0 0,0 0,0 0,0 0,0 0,0 0,0 0,0 0,0 0,0 0,0 0,0 0,0 0,-7 0,7 0,0 0,0 0,0 0,0 0,0 0,-14-5,14 5,0 0,0 0,0 0,0 0,-20-11,20 11,0 0,0 0,0 0,-35-15,35 15,0 0,0 0,-27-11,27 11,0 0,-34-16,34 16,-35-10,1 5,-7 0,0 5,0 0,0 5,0 0,6 5,8 1,0-1,-1 1,1-1,6 1,7-1,1 1,6 4,0 1,0 0,0-1,7 1,7 10,7 0,0 0,-1 0,1-5,0 0,6 0,1-5,-1-1,8 1,6 0,0-1,1-9,-8-1,0 0,1-5,6 0,-7 0,8 0,6-5,-7 0,0-1,-6 1,-1-5,-6-1,-1 1,1-1,-7 1,-1-6,1 1,0-1,-8 0,-6 1,0-1,0 6,0-1,0-5,0 6,0-6,-6 1,6-1,-7 0,0 1,0 4,7 1,-7 4,0-4,1 0,-1-6,0 5</inkml:trace>
  </inkml:traceGroup>
</inkml:ink>
</file>

<file path=ppt/ink/ink11.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7:36.81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253 0,'0'0,"0"0,0 0,0 0,0 0,0 0,0 0,0 0,0 0,0 0,0 0,0 0,0 0,0 0,0 0,0 0,0 0,0 0,0 0,0 0,0 0,0 0,0 5,0-5,0 0,0 0,0 0,0 0,0 0,0 0,0 0,0 5,0-5,0 0,0 0,0 0,0 0,0 0,0 0,0 5,0-5,0 0,0 0,0 0,0 0,0 0,0 11,0-11,0 0,0 0,0 0,0 0,-7 10,7-10,0 0,0 0,0 0,-6 16,6-16,0 0,0 0,-14 31,14-31,0 0,-21 42,-6 31,6 0,1 10,-1 16,8-26,-1-5,7-5,-6 5,6-21,0-6,0-9,0-1,-6 0,6 6,0 4,0-4,0 5,7-1,0 1,0 0,0-11,7 0,-7-10,0 5,7-10,-7-1,0-4,0-1,0-4,0-1,0-5,0 0</inkml:trace>
</inkml:ink>
</file>

<file path=ppt/ink/ink12.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7:36.8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623 80,'7'0,"-7"0,0 0,0 0,0 0,0 0,0 0,0 0,0 0,0 0,0 0,0 0,0 0,0 0,0 0,0 0,0 0,0 0,0 0,0 0,0 0,0 0,0 0,0 0,0 0,0 0,0 0,0 0,-7 0,7 0,0 0,0 0,0 0,0 0,0 0,-13-5,13 5,0 0,0 0,0 0,0 0,-21-11,21 11,0 0,0 0,0 0,-34-15,34 15,0 0,0 0,-28-11,28 11,0 0,-34-16,34 16,-34-10,-1 5,-6 0,0 5,0 0,0 5,0 0,6 5,8 1,0-1,-1 1,1-1,6 1,7-1,1 1,6 4,0 1,0 0,0-1,7 1,7 10,7 0,0 0,-1 0,1-5,0 0,6 0,1-6,-1 1,8 0,6-1,0 1,1-11,-8 1,1-1,-1-5,7 0,-6 0,6 0,7-5,-7-1,1 1,-8 0,1-6,-8 1,1 0,-1-1,-6 1,0-6,-1 0,1 1,-7-1,-7 0,0 1,0 4,0 1,0-6,0 6,0-6,-7 0,7 1,-7-1,0 1,1 4,6 1,-7 4,0-4,0 0,0-6,0 5</inkml:trace>
</inkml:ink>
</file>

<file path=ppt/ink/ink13.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7:39.48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253 0,'0'0,"0"0,0 0,0 0,0 0,0 0,0 0,0 0,0 0,0 0,0 0,0 0,0 0,0 0,0 0,0 0,0 0,0 0,0 0,0 0,0 0,0 0,0 5,0-5,0 0,0 0,0 0,0 0,0 0,0 0,0 0,0 5,0-5,0 0,0 0,0 0,0 0,0 0,0 0,0 5,0-5,0 0,0 0,0 0,0 0,0 0,0 11,0-11,0 0,0 0,0 0,0 0,-7 10,7-10,0 0,0 0,0 0,-6 16,6-16,0 0,0 0,-14 31,14-31,0 0,-21 42,-6 31,6 0,1 10,-1 16,8-26,-1-5,7-5,-6 5,6-21,0-6,0-9,0-1,-6 0,6 6,0 4,0-4,0 5,7-1,0 1,0 0,0-11,7 0,-7-10,0 5,7-10,-7-1,0-4,0-1,0-4,0-1,0-5,0 0</inkml:trace>
</inkml:ink>
</file>

<file path=ppt/ink/ink14.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7:39.4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623 80,'7'0,"-7"0,0 0,0 0,0 0,0 0,0 0,0 0,0 0,0 0,0 0,0 0,0 0,0 0,0 0,0 0,0 0,0 0,0 0,0 0,0 0,0 0,0 0,0 0,0 0,0 0,0 0,0 0,-7 0,7 0,0 0,0 0,0 0,0 0,0 0,-13-5,13 5,0 0,0 0,0 0,0 0,-21-11,21 11,0 0,0 0,0 0,-34-15,34 15,0 0,0 0,-28-11,28 11,0 0,-34-16,34 16,-34-10,-1 5,-6 0,0 5,0 0,0 5,0 0,6 5,8 1,0-1,-1 1,1-1,6 1,7-1,1 1,6 4,0 1,0 0,0-1,7 1,7 10,7 0,0 0,-1 0,1-5,0 0,6 0,1-6,-1 1,8 0,6-1,0 1,1-11,-8 1,1-1,-1-5,7 0,-6 0,6 0,7-5,-7-1,1 1,-8 0,1-6,-8 1,1 0,-1-1,-6 1,0-6,-1 0,1 1,-7-1,-7 0,0 1,0 4,0 1,0-6,0 6,0-6,-7 0,7 1,-7-1,0 1,1 4,6 1,-7 4,0-4,0 0,0-6,0 5</inkml:trace>
</inkml:ink>
</file>

<file path=ppt/ink/ink15.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7:42.01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253 0,'0'0,"0"0,0 0,0 0,0 0,0 0,0 0,0 0,0 0,0 0,0 0,0 0,0 0,0 0,0 0,0 0,0 0,0 0,0 0,0 0,0 0,0 0,0 5,0-5,0 0,0 0,0 0,0 0,0 0,0 0,0 0,0 5,0-5,0 0,0 0,0 0,0 0,0 0,0 0,0 5,0-5,0 0,0 0,0 0,0 0,0 0,0 11,0-11,0 0,0 0,0 0,0 0,-7 10,7-10,0 0,0 0,0 0,-6 16,6-16,0 0,0 0,-14 31,14-31,0 0,-21 42,-6 31,6 0,1 10,-1 16,8-26,-1-5,7-5,-6 5,6-21,0-6,0-9,0-1,-6 0,6 6,0 4,0-4,0 5,7-1,0 1,0 0,0-11,7 0,-7-10,0 5,7-10,-7-1,0-4,0-1,0-4,0-1,0-5,0 0</inkml:trace>
</inkml:ink>
</file>

<file path=ppt/ink/ink16.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7:42.01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623 80,'7'0,"-7"0,0 0,0 0,0 0,0 0,0 0,0 0,0 0,0 0,0 0,0 0,0 0,0 0,0 0,0 0,0 0,0 0,0 0,0 0,0 0,0 0,0 0,0 0,0 0,0 0,0 0,0 0,-7 0,7 0,0 0,0 0,0 0,0 0,0 0,-13-5,13 5,0 0,0 0,0 0,0 0,-21-11,21 11,0 0,0 0,0 0,-34-15,34 15,0 0,0 0,-28-11,28 11,0 0,-34-16,34 16,-34-10,-1 5,-6 0,0 5,0 0,0 5,0 0,6 5,8 1,0-1,-1 1,1-1,6 1,7-1,1 1,6 4,0 1,0 0,0-1,7 1,7 10,7 0,0 0,-1 0,1-5,0 0,6 0,1-6,-1 1,8 0,6-1,0 1,1-11,-8 1,1-1,-1-5,7 0,-6 0,6 0,7-5,-7-1,1 1,-8 0,1-6,-8 1,1 0,-1-1,-6 1,0-6,-1 0,1 1,-7-1,-7 0,0 1,0 4,0 1,0-6,0 6,0-6,-7 0,7 1,-7-1,0 1,1 4,6 1,-7 4,0-4,0 0,0-6,0 5</inkml:trace>
</inkml:ink>
</file>

<file path=ppt/ink/ink17.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09.16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FD33B80-1A57-458B-A2C7-14ACA20A7456}" emma:medium="tactile" emma:mode="ink">
          <msink:context xmlns:msink="http://schemas.microsoft.com/ink/2010/main" type="writingRegion" rotatedBoundingBox="9978,11114 12421,11957 12013,13138 9571,12295"/>
        </emma:interpretation>
      </emma:emma>
    </inkml:annotationXML>
    <inkml:traceGroup>
      <inkml:annotationXML>
        <emma:emma xmlns:emma="http://www.w3.org/2003/04/emma" version="1.0">
          <emma:interpretation id="{67E18DA6-2C86-4D3F-8D32-E71B5842D5AD}" emma:medium="tactile" emma:mode="ink">
            <msink:context xmlns:msink="http://schemas.microsoft.com/ink/2010/main" type="paragraph" rotatedBoundingBox="9978,11114 12421,11957 12013,13138 9571,12295" alignmentLevel="1"/>
          </emma:interpretation>
        </emma:emma>
      </inkml:annotationXML>
      <inkml:traceGroup>
        <inkml:annotationXML>
          <emma:emma xmlns:emma="http://www.w3.org/2003/04/emma" version="1.0">
            <emma:interpretation id="{B71518FC-8420-45F0-AEE9-214EC7941206}" emma:medium="tactile" emma:mode="ink">
              <msink:context xmlns:msink="http://schemas.microsoft.com/ink/2010/main" type="line" rotatedBoundingBox="9978,11114 12421,11957 12013,13138 9571,12295"/>
            </emma:interpretation>
          </emma:emma>
        </inkml:annotationXML>
        <inkml:traceGroup>
          <inkml:annotationXML>
            <emma:emma xmlns:emma="http://www.w3.org/2003/04/emma" version="1.0">
              <emma:interpretation id="{BABD78D1-34C0-4592-B369-7B37D78FDD39}" emma:medium="tactile" emma:mode="ink">
                <msink:context xmlns:msink="http://schemas.microsoft.com/ink/2010/main" type="inkWord" rotatedBoundingBox="9978,11114 12421,11957 12013,13138 9571,12295"/>
              </emma:interpretation>
              <emma:one-of disjunction-type="recognition" id="oneOf0">
                <emma:interpretation id="interp0" emma:lang="en-US" emma:confidence="0">
                  <emma:literal>to</emma:literal>
                </emma:interpretation>
                <emma:interpretation id="interp1" emma:lang="en-US" emma:confidence="0.5">
                  <emma:literal>r No</emma:literal>
                </emma:interpretation>
                <emma:interpretation id="interp2" emma:lang="en-US" emma:confidence="0">
                  <emma:literal>No</emma:literal>
                </emma:interpretation>
                <emma:interpretation id="interp3" emma:lang="en-US" emma:confidence="0">
                  <emma:literal>NO</emma:literal>
                </emma:interpretation>
                <emma:interpretation id="interp4" emma:lang="en-US" emma:confidence="0">
                  <emma:literal>no</emma:literal>
                </emma:interpretation>
              </emma:one-of>
            </emma:emma>
          </inkml:annotationXML>
          <inkml:trace contextRef="#ctx0" brushRef="#br0">0 307,'21'-34,"-1"1,-20 33,0 0,0 0,0 0,0 0,0 0,0 0,0 0,0 0,0 0,10 0,-10 0,0 0,0 0,0 0,0 0,0 0,0 0,0 0,0 0,21-33,-21 33,0 0,0 0,0 0,0 0,0 0,0 0,0 0,20-34,-20 34,0 0,0 0,0 0,0 0,0 0,0 0,31-33,-31 33,0 0,0 0,0 0,0 0,0 0,20 0,-20 0,0 0,0 0,0 0,0 0,31-33,-31 33,0 0,0 0,0 0,30 0,-30 0,0 0,0 0,31 0,-31 0,0 0,30 0,1 0,-1 0,-9 0,9-34,-9 34,-1 0,0 0,1-33,-1 33,-10-33,11 33,-11 0,10 0,-10 0,1 0,9 0,-10 0,11 0,-11 0</inkml:trace>
          <inkml:trace contextRef="#ctx0" brushRef="#br0" timeOffset="-2.0001">815 305,'0'0,"0"0,0 0,0 0,0 0,0 0,0 0,0 0,0 0,0 0,0 0,0 0,0 0,0 0,0 0,0 0,0 0,0 0,0 0,0 0,0 0,0 0,0 0,0 0,0 0,0 0,0 0,0 0,0 0,0 0,0 0,0 0,0 0,0 0,0 0,0 0,0 0,0 0,0 0,0 0,0 0,0 0,0 0,0 0,0 0,0 0,0 0,0 0,0 0,0 0,0 0,0-3,0 3,0 0,0 0,0 0,0 0,0 0,0-6,0 6,0 0,0 0,0 0,0 0,0-12,0 12,0 0,0 0,0-15,0 15,0 0,0 0,0-18,0 18,0 0,0-15,0 15,0-18,0 0,0-3,0-6,4-3,-4 6,0-1,0 1,0-15,0 0,0 9,-4 0,4-15,0 6,0 9,0 3,0-3,4-9,-1 9,0 6,0 6,0-6,0 0,0 0,0 3,1 6,-1 3,0 3,0 0,-3 3,0 0,3 3,-3 0,0 0,0 0,0 3,3 0,0 0,0 0,1 3,2 6,6 9,1 6,-1 3,1-3,-1 0,-2 6,-1-3,0 3,1-6,-1 0,-3 6,4 0,-4 0,3-6,-2 0,2 6,0-3,1 3,-4-9,0 0,4 0,-4 3,3-3,0 0,1 1,-4-4,0-3,1-3,-1 0,0 0,0 0,1 0,-1 3,0-3,-3-3,0-3,0 3,1-3,-1-3,0 0,0 0,0 0,0 0,0 0,0 0,1-3,-1 0,0 0,0 0,-3 0,3 0,-3 0,0 0,3-3,0-6,0-3,1-3,-4-6,0 0,3-9,0-3,0 3,-3 5,3-2,0-3,-3 0,3 3,-3 3,0 0,-3-6,0 3,0-3,3 6,0 0,-3 0,3-6,3 3,-3 3,0 6,0 3,0-3,0 3,0 0,0-3,3 3,0 3,-3-3,0 3,0 3,0 0,3 0,-3 0,0 3,3-3,-3 3,0 0,0 3,0 0,0 0,0 0,0 0,0 3</inkml:trace>
          <inkml:trace contextRef="#ctx0" brushRef="#br0" timeOffset="-1.0001">1684-165,'-3'3,"3"-3,0 0,0 0,0 0,0 0,0 0,0 0,0 0,0 0,0 0,0 0,0 0,0 0,0 0,-3 0,-1 0,4 0,0 0,0 0,0 0,0 0,0 0,0 0,0 0,-6 0,6 0,0 0,0 0,0 0,0 0,0 0,0 0,-6 0,6 0,0 0,0 0,0 0,0 0,0 0,-10 0,10 0,0 0,0 0,0 0,0 0,-9 3,9-3,0 0,0 0,0 0,-10 3,10-3,0 0,0 0,-12 6,12-6,0 0,-10 5,10-5,-12 6,-1 3,1 0,-4-1,0 1,4 0,2 0,1-4,-1 4,4 0,0 0,-4 2,4-2,3 0,0-1,0 1,-1 0,4-1,0 1,0 0,0 2,0 1,0 3,0-4,0 4,0-4,4-2,-1 0,0 2,0-2,0 0,3 0,1-1,-1 1,3 0,1-1,2 1,1-3,0 0,-1 0,1-1,-1 1,4 0,0-3,0 0,3 0,-4-3,1 0,0-3,-4 0,1 0,-1-3,1 0,0 1,2-1,-2 0,0-3,-1 1,1-1,-1 0,-2 0,-1 4,1-4,-1-3,1 1,-4-1,0 3,0 1,1-1,-4 0,0 3,0-2,0-1,-3 3,0 0,0 0,0 1,-3-1,0 0,0-3,0-2,0-1,-1 0,1 1,0 2,0 0,-3 1,3 2,-4-3,4 3,0 1,-3-1,3 0,-4 0,1 0,3 1,0-1,-4 3,4-3,-3 3,0 0,-1 0,1 0,0 0,-1 1,1-1,0 0,3 0,-4 3,1-3,3 0,-3 0,-1 0,1 0,0 0,-1 3,1-2,0 2,0 0,-1 0,4 0,0 0,0 0,0 0,0 0,-1 0</inkml:trace>
          <inkml:trace contextRef="#ctx0" brushRef="#br0" timeOffset="-5256.3007">-546-695,'20'-33,"0"0,-20 33,0 0,0 0,0 0,0 0,0 0,0 0,0 0,0 0,0 0,11 0,-11 0,0 0,0 0,0 0,0 0,0 0,0 0,0 0,0 0,20-34,-20 34,0 0,0 0,0 0,0 0,0 0,0 0,0 0,20-33,-20 33,0 0,0 0,0 0,0 0,0 0,0 0,31-33,-31 33,0 0,0 0,0 0,0 0,0 0,20 0,-20 0,0 0,0 0,0 0,0 0,31-34,-31 34,0 0,0 0,0 0,31 0,-31 0,0 0,0 0,30 0,-30 0,0 0,31 0,0 0,-1 0,-9 0,9-33,-9 33,-1 0,1 0,-1-33,0 33,-9-34,9 34,-10 0,11 0,-11 0,0 0,10 0,-9 0,9 0,-10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28.02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3C2CBBE-6878-49F6-9D32-02C7A94187B1}" emma:medium="tactile" emma:mode="ink">
          <msink:context xmlns:msink="http://schemas.microsoft.com/ink/2010/main" type="inkDrawing" rotatedBoundingBox="15930,6661 17113,9884 17023,9917 15840,6694" semanticType="callout" shapeName="Other"/>
        </emma:interpretation>
      </emma:emma>
    </inkml:annotationXML>
    <inkml:trace contextRef="#ctx0" brushRef="#br0">6 8,'-6'-8,"6"8,0 0,0 0,0 0,0 0,0 0,0 0,0 0,0 0,0 0,0 0,0 0,0 0,0 0,0 0,0 0,0 0,0 0,0 0,0 0,0 0,0 0,0 0,0 0,0 0,0 0,0 0,0 0,0 0,0 0,0 0,0 0,0 0,0 0,0 0,0 0,0 0,0 0,0 0,0 0,0 0,0 0,0 0,0 0,0 0,0 0,0 0,0 0,0 3,0-3,0 0,0 0,0 0,0 0,0 0,6 2,-6-2,0 0,0 0,0 0,0 0,5 8,-5-8,0 0,0 0,0 0,11 10,-11-10,0 0,0 0,10 18,-10-18,0 0,22 25,-22-25,32 41,0 3,5 2,-5 5,-5-8,0 11,-1-19,-4-2,5 1,-6-9,0-4,1-1,-6-5,0-2,-6-3,1-2,-6 0,1-3,-1 0,1 0,-1-3,-5 3,0-2,0 0,0-1,0 1,0-1,0-2,0 0,0 3,0-3,0 0,0 0,0 0,0 0,0 0,0 0,0 0,0 0</inkml:trace>
  </inkml:traceGroup>
</inkml:ink>
</file>

<file path=ppt/ink/ink3.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28.96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9EF4959-7B19-4A8F-997A-BB6E44E4A30E}" emma:medium="tactile" emma:mode="ink">
          <msink:context xmlns:msink="http://schemas.microsoft.com/ink/2010/main" type="inkDrawing" rotatedBoundingBox="16390,12938 18235,6337 18937,6533 17092,13135" semanticType="callout" shapeName="Other"/>
        </emma:interpretation>
      </emma:emma>
    </inkml:annotationXML>
    <inkml:trace contextRef="#ctx0" brushRef="#br0">692 0,'5'0,"-5"0,0 0,0 0,0 0,0 0,0 0,0 0,0 0,0 0,0 0,0 0,0 0,0 0,-11 3,11-3,0 0,0 0,0 0,-21 7,21-7,0 0,0 0,-32 13,32-13,0 0,-37 15,37-15,-37 21,-5 4,-22 19,5-1,6 3,6 10,20-10,-5 13,11-15,0-1,-6-2,6-10,0-3,5-10,0-3,0 0,5-4,6-4,0-2,-1 0,6-2,0 0,0-3,0 0,0 0,0 0,0 0,0 0,0 0,0 0,0 0,0 0,0 0,0 0,0 2,-5 3,0 8,-1 7,-4 21,5-2,-1 12,-4 5,4-15,-4-8,-1 5,6-9,-1-1,1 0,0-5,5 0,5 2,6 3,-1 3,1-8,-6-5</inkml:trace>
  </inkml:traceGroup>
</inkml:ink>
</file>

<file path=ppt/ink/ink4.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29.74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9444B20-C084-4613-AAD4-0AC02701B3F8}" emma:medium="tactile" emma:mode="ink">
          <msink:context xmlns:msink="http://schemas.microsoft.com/ink/2010/main" type="inkDrawing" rotatedBoundingBox="18928,12575 19761,6814 19866,6829 19034,12590" semanticType="callout" shapeName="Other">
            <msink:sourceLink direction="with" ref="{F6738F77-6988-49CE-9A0A-735C6BAFFA25}"/>
            <msink:sourceLink direction="with" ref="{CF774006-B452-45CB-BD51-418FC6B59C47}"/>
          </msink:context>
        </emma:interpretation>
      </emma:emma>
    </inkml:annotationXML>
    <inkml:trace contextRef="#ctx0" brushRef="#br0">304 0,'0'5,"0"-5,0 0,0 0,0 0,0 0,0 0,0 0,0 0,0 0,0 0,0 0,0 0,0 0,0 0,0 0,0 3,0-3,0 0,0 0,0 0,0 0,0 5,0-5,0 0,0 0,0 0,-5 10,5-10,0 0,0 0,-5 13,5-13,0 0,-6 15,6-15,-10 33,-1-2,1 7,-6 18,0-7,-10 17,11-15,-6 8,10-5,-5 2,6-5,-6 0,0-5,1-3,-1-4,6-4,-1-7,1-2,-1 5,1-1,4-2,1 0,5-2,0-3,5-5,-5-3,0-7,0-1,0-1</inkml:trace>
  </inkml:traceGroup>
</inkml:ink>
</file>

<file path=ppt/ink/ink5.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30.3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6738F77-6988-49CE-9A0A-735C6BAFFA25}" emma:medium="tactile" emma:mode="ink">
          <msink:context xmlns:msink="http://schemas.microsoft.com/ink/2010/main" type="inkDrawing" rotatedBoundingBox="19862,7172 21943,7102 21948,7254 19868,7325" shapeName="Other">
            <msink:destinationLink direction="with" ref="{59444B20-C084-4613-AAD4-0AC02701B3F8}"/>
          </msink:context>
        </emma:interpretation>
      </emma:emma>
    </inkml:annotationXML>
    <inkml:trace contextRef="#ctx0" brushRef="#br0">0 28,'5'-13,"-5"13,0 0,0 0,0 0,0 0,0 0,0 0,0 0,0 0,0 0,0 0,0 0,0 0,0 0,0 0,0 0,0 0,0 0,0 0,0 0,0 0,0 0,0 0,0 0,0 0,0 0,0 0,0 0,0 0,0 0,0 0,0 0,0 0,0 0,0 0,0 0,0 0,0 0,0 0,0 0,0 0,0 0,6-3,-6 3,0 0,0 0,0 0,0 0,0 0,0 0,5-2,-5 2,0 0,0 0,0 0,0 0,0 0,11-3,-11 3,0 0,0 0,0 0,0 0,16-3,-16 3,0 0,0 0,21-2,-21 2,0 0,0 0,32-3,-32 3,0 0,27-3,-27 3,37 0,22 0,10 0,1 0,-1 0,17 0,-17 0,-21 0,0 0,1 0,-12 0,-10 0,-27 0,21 3</inkml:trace>
  </inkml:traceGroup>
</inkml:ink>
</file>

<file path=ppt/ink/ink6.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30.92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8E4CED6-9C89-4894-A484-2CB94A964FC4}" emma:medium="tactile" emma:mode="ink">
          <msink:context xmlns:msink="http://schemas.microsoft.com/ink/2010/main" type="inkDrawing" rotatedBoundingBox="19664,9782 21304,9815 21302,9915 19662,9883" shapeName="Other"/>
        </emma:interpretation>
      </emma:emma>
    </inkml:annotationXML>
    <inkml:trace contextRef="#ctx0" brushRef="#br0">0-72,'11'-14,"-6"14,-5 0,0 0,0 0,0 0,0 0,11 0,-11 0,0 0,0 0,0 0,26 7,-26-7,0 0,0 0,38 7,-38-7,0 0,42 6,-42-6,43 7,0 0,10 0,1-7,5 0,-11 0,-11 0,0-7,1 0,-1 0,1-6,-17 6</inkml:trace>
  </inkml:traceGroup>
</inkml:ink>
</file>

<file path=ppt/ink/ink7.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31.50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F774006-B452-45CB-BD51-418FC6B59C47}" emma:medium="tactile" emma:mode="ink">
          <msink:context xmlns:msink="http://schemas.microsoft.com/ink/2010/main" type="inkDrawing" rotatedBoundingBox="19034,12567 20866,12714 20863,12748 19032,12602" shapeName="Other">
            <msink:destinationLink direction="with" ref="{59444B20-C084-4613-AAD4-0AC02701B3F8}"/>
            <msink:destinationLink direction="with" ref="{7DEE7D94-8A88-4031-BCB7-C5EEF84D32C3}"/>
          </msink:context>
        </emma:interpretation>
      </emma:emma>
    </inkml:annotationXML>
    <inkml:trace contextRef="#ctx0" brushRef="#br0">0 0,'0'0,"0"4,0-4,0 0,0 0,0 0,0 0,0 0,0 0,0 0,0 0,0 0,0 0,0 0,0 0,0 0,0 0,0 0,0 0,0 0,0 0,0 0,0 0,0 0,0 0,0 0,0 0,0 0,0 0,0 0,0 0,0 0,0 0,0 0,0 0,0 0,0 0,0 0,0 0,0 0,0 0,0 0,0 0,0 0,0 0,0 0,5 0,-5 0,0 0,0 0,0 0,0 0,11 4,-11-4,0 0,0 0,0 0,21 0,-21 0,0 0,0 0,38 0,-38 0,0 0,43 0,-1 3,1-3,16 4,5 0,-5 0,0 4,-6-4,-5-1,1-3,-7 4,-15-4,0 0,0-4</inkml:trace>
  </inkml:traceGroup>
</inkml:ink>
</file>

<file path=ppt/ink/ink8.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32.6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DEE7D94-8A88-4031-BCB7-C5EEF84D32C3}" emma:medium="tactile" emma:mode="ink">
          <msink:context xmlns:msink="http://schemas.microsoft.com/ink/2010/main" type="inkDrawing" rotatedBoundingBox="22381,12990 22490,7447 24737,7492 24627,13034" semanticType="callout" shapeName="Other">
            <msink:sourceLink direction="with" ref="{CF774006-B452-45CB-BD51-418FC6B59C47}"/>
          </msink:context>
        </emma:interpretation>
      </emma:emma>
    </inkml:annotationXML>
    <inkml:trace contextRef="#ctx0" brushRef="#br0">742 9,'22'2,"-22"-2,0 0,0 0,0 0,0 0,0 0,0 0,0 0,0 0,0 0,0 0,0 0,0 0,0 0,0 0,0 0,0 0,0 0,-6 0,6 0,-10-2,-7-1,17 3,0 0,0 0,0 0,0 0,-21-3,21 3,0 0,0 0,0 0,-27-2,27 2,0 0,0 0,-32 0,32 0,0 0,-32 0,32 0,-43 0,-10 2,-17 6,16 0,1 2,-11 5,-6 1,11 4,11-4,0-1,-1 3,12 0,5 0,0 5,10 0,11-3,11 1,17-1,9 6,17 2,0-3,5 9,17 9,-1 1,-16-4,-5-1,-11-11,-5-5,5 3,0-3,0 2,-5-4,-6-6,1 0,-6-2,-5 2,-1-2,-4 0,-1 0,-5-3,-5 3,-1 0,1-1,-6 1,-10 5,-1-5,-4 2,-7 3,1-3,6 1,-7-1,-4 0,-1 1,-10-3,16-3,5-2,1-3,-1-3,-5 1,-11-3</inkml:trace>
  </inkml:traceGroup>
</inkml:ink>
</file>

<file path=ppt/ink/ink9.xml><?xml version="1.0" encoding="utf-8"?>
<inkml:ink xmlns:inkml="http://www.w3.org/2003/InkML">
  <inkml:definitions>
    <inkml:context xml:id="ctx0">
      <inkml:inkSource xml:id="inkSrc0">
        <inkml:traceFormat>
          <inkml:channel name="X" type="integer" max="2972" units="cm"/>
          <inkml:channel name="Y" type="integer" max="1680" units="cm"/>
        </inkml:traceFormat>
        <inkml:channelProperties>
          <inkml:channelProperty channel="X" name="resolution" value="101.01971" units="1/cm"/>
          <inkml:channelProperty channel="Y" name="resolution" value="101.81818" units="1/cm"/>
        </inkml:channelProperties>
      </inkml:inkSource>
      <inkml:timestamp xml:id="ts0" timeString="2014-10-25T00:56:33.79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7F85B4B-0A34-471F-9F4A-E9968015C042}" emma:medium="tactile" emma:mode="ink">
          <msink:context xmlns:msink="http://schemas.microsoft.com/ink/2010/main" type="inkDrawing" rotatedBoundingBox="27126,10842 27633,7296 27773,7316 27266,10863" semanticType="callout" shapeName="Other">
            <msink:sourceLink direction="with" ref="{A568442A-971D-4CC5-AFCF-EA346FFD19DD}"/>
          </msink:context>
        </emma:interpretation>
      </emma:emma>
    </inkml:annotationXML>
    <inkml:trace contextRef="#ctx0" brushRef="#br0">253 0,'0'0,"0"0,0 0,0 0,0 0,0 0,0 0,0 0,0 0,0 0,0 0,0 0,0 0,0 0,0 0,0 0,0 0,0 0,0 0,0 0,0 0,0 0,0 5,0-5,0 0,0 0,0 0,0 0,0 0,0 0,0 0,0 5,0-5,0 0,0 0,0 0,0 0,0 0,0 0,0 5,0-5,0 0,0 0,0 0,0 0,0 0,0 11,0-11,0 0,0 0,0 0,0 0,-7 10,7-10,0 0,0 0,0 0,-7 16,7-16,0 0,0 0,-14 31,14-31,0 0,-20 42,-7 31,6 0,1 10,-1 16,8-26,-1-5,7-5,-7 5,8-21,-1-6,0-9,0-1,-6 0,6 6,0 4,0-4,0 5,7-1,0 1,0 0,0-11,7 0,-7-10,0 5,7-10,-7-1,0-4,0-1,0-5,0 1,0-6,0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pPr>
              <a:defRPr/>
            </a:pPr>
            <a:endParaRPr lang="en-US"/>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Times New Roman" pitchFamily="18" charset="0"/>
              </a:defRPr>
            </a:lvl1pPr>
          </a:lstStyle>
          <a:p>
            <a:pPr>
              <a:defRPr/>
            </a:pPr>
            <a:fld id="{938D1779-7EAE-47D2-BB95-5FCCE3AD3C60}" type="slidenum">
              <a:rPr lang="ar-SA"/>
              <a:pPr>
                <a:defRPr/>
              </a:pPr>
              <a:t>‹#›</a:t>
            </a:fld>
            <a:endParaRPr lang="en-US"/>
          </a:p>
        </p:txBody>
      </p:sp>
    </p:spTree>
    <p:extLst>
      <p:ext uri="{BB962C8B-B14F-4D97-AF65-F5344CB8AC3E}">
        <p14:creationId xmlns:p14="http://schemas.microsoft.com/office/powerpoint/2010/main" val="255725324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27C95C8-48E4-418D-AF59-70AC98ACC39C}" type="slidenum">
              <a:rPr lang="ar-SA" smtClean="0"/>
              <a:pPr/>
              <a:t>1</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
        <p:nvSpPr>
          <p:cNvPr id="5" name="Footer Placeholder 4"/>
          <p:cNvSpPr>
            <a:spLocks noGrp="1"/>
          </p:cNvSpPr>
          <p:nvPr>
            <p:ph type="ftr" sz="quarter" idx="10"/>
          </p:nvPr>
        </p:nvSpPr>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609600"/>
            <a:ext cx="8305800" cy="0"/>
          </a:xfrm>
          <a:prstGeom prst="line">
            <a:avLst/>
          </a:prstGeom>
          <a:noFill/>
          <a:ln w="25400">
            <a:solidFill>
              <a:schemeClr val="accent6">
                <a:lumMod val="75000"/>
              </a:schemeClr>
            </a:solidFill>
            <a:round/>
            <a:headEnd/>
            <a:tailEnd/>
          </a:ln>
          <a:effectLst/>
        </p:spPr>
        <p:txBody>
          <a:bodyPr/>
          <a:lstStyle/>
          <a:p>
            <a:pPr>
              <a:defRPr/>
            </a:pPr>
            <a:endParaRPr lang="en-US"/>
          </a:p>
        </p:txBody>
      </p:sp>
      <p:sp>
        <p:nvSpPr>
          <p:cNvPr id="27648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76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New Cat-hea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256" y="6069252"/>
            <a:ext cx="1049771" cy="78874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userDrawn="1"/>
        </p:nvSpPr>
        <p:spPr bwMode="auto">
          <a:xfrm>
            <a:off x="0" y="-2"/>
            <a:ext cx="9144000" cy="914400"/>
          </a:xfrm>
          <a:prstGeom prst="rect">
            <a:avLst/>
          </a:prstGeom>
          <a:solidFill>
            <a:srgbClr val="003366"/>
          </a:solidFill>
          <a:ln w="9525">
            <a:noFill/>
            <a:miter lim="800000"/>
            <a:headEnd/>
            <a:tailEnd/>
          </a:ln>
          <a:effectLst/>
        </p:spPr>
        <p:txBody>
          <a:bodyPr wrap="none" anchor="ctr"/>
          <a:lstStyle/>
          <a:p>
            <a:endParaRPr lang="en-US"/>
          </a:p>
        </p:txBody>
      </p:sp>
      <p:sp>
        <p:nvSpPr>
          <p:cNvPr id="2" name="Title 1"/>
          <p:cNvSpPr>
            <a:spLocks noGrp="1"/>
          </p:cNvSpPr>
          <p:nvPr>
            <p:ph type="title"/>
          </p:nvPr>
        </p:nvSpPr>
        <p:spPr>
          <a:xfrm>
            <a:off x="181429" y="278167"/>
            <a:ext cx="5493657" cy="387676"/>
          </a:xfrm>
        </p:spPr>
        <p:txBody>
          <a:bodyPr/>
          <a:lstStyle>
            <a:lvl1pPr algn="l">
              <a:defRPr sz="2200" b="1" baseline="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81614" y="1028700"/>
            <a:ext cx="8289524" cy="4874949"/>
          </a:xfrm>
        </p:spPr>
        <p:txBody>
          <a:bodyPr/>
          <a:lstStyle>
            <a:lvl1pPr>
              <a:defRPr sz="22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xfrm>
            <a:off x="8363177" y="6314442"/>
            <a:ext cx="649514" cy="333828"/>
          </a:xfrm>
          <a:prstGeom prst="rect">
            <a:avLst/>
          </a:prstGeom>
          <a:ln/>
        </p:spPr>
        <p:txBody>
          <a:bodyPr/>
          <a:lstStyle>
            <a:lvl1pPr algn="ctr">
              <a:defRPr sz="1600" b="1">
                <a:solidFill>
                  <a:srgbClr val="003366"/>
                </a:solidFill>
                <a:latin typeface="Arial" pitchFamily="34" charset="0"/>
                <a:cs typeface="Arial" pitchFamily="34" charset="0"/>
              </a:defRPr>
            </a:lvl1pPr>
          </a:lstStyle>
          <a:p>
            <a:pPr>
              <a:defRPr/>
            </a:pPr>
            <a:fld id="{F9B67EBE-9D2B-49A5-B86A-4FA926BD5DC1}" type="slidenum">
              <a:rPr lang="ar-SA" smtClean="0"/>
              <a:pPr>
                <a:defRPr/>
              </a:pPr>
              <a:t>‹#›</a:t>
            </a:fld>
            <a:endParaRPr lang="en-US" dirty="0"/>
          </a:p>
        </p:txBody>
      </p:sp>
      <p:sp>
        <p:nvSpPr>
          <p:cNvPr id="7" name="Line 7"/>
          <p:cNvSpPr>
            <a:spLocks noChangeShapeType="1"/>
          </p:cNvSpPr>
          <p:nvPr userDrawn="1"/>
        </p:nvSpPr>
        <p:spPr bwMode="auto">
          <a:xfrm>
            <a:off x="0" y="6063516"/>
            <a:ext cx="9144000" cy="0"/>
          </a:xfrm>
          <a:prstGeom prst="line">
            <a:avLst/>
          </a:prstGeom>
          <a:noFill/>
          <a:ln w="25400">
            <a:solidFill>
              <a:srgbClr val="003366"/>
            </a:solidFill>
            <a:round/>
            <a:headEnd/>
            <a:tailEnd/>
          </a:ln>
          <a:effectLst/>
        </p:spPr>
        <p:txBody>
          <a:bodyPr/>
          <a:lstStyle/>
          <a:p>
            <a:pPr>
              <a:defRPr/>
            </a:pPr>
            <a:endParaRPr lang="en-US"/>
          </a:p>
        </p:txBody>
      </p:sp>
      <p:pic>
        <p:nvPicPr>
          <p:cNvPr id="15" name="Picture 8" descr="MS-horiz-color-revers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58114" y="212269"/>
            <a:ext cx="3054577" cy="461899"/>
          </a:xfrm>
          <a:prstGeom prst="rect">
            <a:avLst/>
          </a:prstGeom>
          <a:noFill/>
        </p:spPr>
      </p:pic>
      <p:sp>
        <p:nvSpPr>
          <p:cNvPr id="13" name="Rectangle 6"/>
          <p:cNvSpPr txBox="1">
            <a:spLocks noChangeArrowheads="1"/>
          </p:cNvSpPr>
          <p:nvPr userDrawn="1"/>
        </p:nvSpPr>
        <p:spPr>
          <a:xfrm>
            <a:off x="2762476" y="6296711"/>
            <a:ext cx="3738992" cy="333828"/>
          </a:xfrm>
          <a:prstGeom prst="rect">
            <a:avLst/>
          </a:prstGeom>
          <a:ln/>
        </p:spPr>
        <p:txBody>
          <a:bodyPr/>
          <a:lstStyle>
            <a:defPPr>
              <a:defRPr lang="en-US"/>
            </a:defPPr>
            <a:lvl1pPr algn="ctr" rtl="0" fontAlgn="base">
              <a:spcBef>
                <a:spcPct val="0"/>
              </a:spcBef>
              <a:spcAft>
                <a:spcPct val="0"/>
              </a:spcAft>
              <a:defRPr sz="1600" b="1" kern="1200">
                <a:solidFill>
                  <a:srgbClr val="003366"/>
                </a:solidFill>
                <a:latin typeface="Arial" pitchFamily="34" charset="0"/>
                <a:ea typeface="+mn-ea"/>
                <a:cs typeface="Arial" pitchFamily="34" charset="0"/>
              </a:defRPr>
            </a:lvl1pPr>
            <a:lvl2pPr marL="457200" algn="r" rtl="0" fontAlgn="base">
              <a:spcBef>
                <a:spcPct val="0"/>
              </a:spcBef>
              <a:spcAft>
                <a:spcPct val="0"/>
              </a:spcAft>
              <a:defRPr sz="1400" kern="1200">
                <a:solidFill>
                  <a:schemeClr val="tx1"/>
                </a:solidFill>
                <a:latin typeface="Times New Roman" pitchFamily="18" charset="0"/>
                <a:ea typeface="+mn-ea"/>
                <a:cs typeface="+mn-cs"/>
              </a:defRPr>
            </a:lvl2pPr>
            <a:lvl3pPr marL="914400" algn="r" rtl="0" fontAlgn="base">
              <a:spcBef>
                <a:spcPct val="0"/>
              </a:spcBef>
              <a:spcAft>
                <a:spcPct val="0"/>
              </a:spcAft>
              <a:defRPr sz="1400" kern="1200">
                <a:solidFill>
                  <a:schemeClr val="tx1"/>
                </a:solidFill>
                <a:latin typeface="Times New Roman" pitchFamily="18" charset="0"/>
                <a:ea typeface="+mn-ea"/>
                <a:cs typeface="+mn-cs"/>
              </a:defRPr>
            </a:lvl3pPr>
            <a:lvl4pPr marL="1371600" algn="r" rtl="0" fontAlgn="base">
              <a:spcBef>
                <a:spcPct val="0"/>
              </a:spcBef>
              <a:spcAft>
                <a:spcPct val="0"/>
              </a:spcAft>
              <a:defRPr sz="1400" kern="1200">
                <a:solidFill>
                  <a:schemeClr val="tx1"/>
                </a:solidFill>
                <a:latin typeface="Times New Roman" pitchFamily="18" charset="0"/>
                <a:ea typeface="+mn-ea"/>
                <a:cs typeface="+mn-cs"/>
              </a:defRPr>
            </a:lvl4pPr>
            <a:lvl5pPr marL="1828800" algn="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a:lstStyle>
          <a:p>
            <a:pPr>
              <a:defRPr/>
            </a:pPr>
            <a:r>
              <a:rPr lang="en-US" dirty="0"/>
              <a:t>Are there limits</a:t>
            </a:r>
            <a:r>
              <a:rPr lang="en-US" baseline="0" dirty="0"/>
              <a:t> to online learning?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38100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85800" y="1066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Lst>
  <p:hf hdr="0" dt="0"/>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Times New Roman" pitchFamily="18" charset="0"/>
        </a:defRPr>
      </a:lvl2pPr>
      <a:lvl3pPr algn="ctr" rtl="0" eaLnBrk="0" fontAlgn="base" hangingPunct="0">
        <a:spcBef>
          <a:spcPct val="0"/>
        </a:spcBef>
        <a:spcAft>
          <a:spcPct val="0"/>
        </a:spcAft>
        <a:defRPr sz="3000">
          <a:solidFill>
            <a:schemeClr val="tx2"/>
          </a:solidFill>
          <a:latin typeface="Times New Roman" pitchFamily="18" charset="0"/>
        </a:defRPr>
      </a:lvl3pPr>
      <a:lvl4pPr algn="ctr" rtl="0" eaLnBrk="0" fontAlgn="base" hangingPunct="0">
        <a:spcBef>
          <a:spcPct val="0"/>
        </a:spcBef>
        <a:spcAft>
          <a:spcPct val="0"/>
        </a:spcAft>
        <a:defRPr sz="3000">
          <a:solidFill>
            <a:schemeClr val="tx2"/>
          </a:solidFill>
          <a:latin typeface="Times New Roman" pitchFamily="18" charset="0"/>
        </a:defRPr>
      </a:lvl4pPr>
      <a:lvl5pPr algn="ctr" rtl="0" eaLnBrk="0" fontAlgn="base" hangingPunct="0">
        <a:spcBef>
          <a:spcPct val="0"/>
        </a:spcBef>
        <a:spcAft>
          <a:spcPct val="0"/>
        </a:spcAft>
        <a:defRPr sz="3000">
          <a:solidFill>
            <a:schemeClr val="tx2"/>
          </a:solidFill>
          <a:latin typeface="Times New Roman" pitchFamily="18" charset="0"/>
        </a:defRPr>
      </a:lvl5pPr>
      <a:lvl6pPr marL="457200" algn="ctr" rtl="0" fontAlgn="base">
        <a:spcBef>
          <a:spcPct val="0"/>
        </a:spcBef>
        <a:spcAft>
          <a:spcPct val="0"/>
        </a:spcAft>
        <a:defRPr sz="3000">
          <a:solidFill>
            <a:schemeClr val="tx2"/>
          </a:solidFill>
          <a:latin typeface="Times New Roman" pitchFamily="18" charset="0"/>
        </a:defRPr>
      </a:lvl6pPr>
      <a:lvl7pPr marL="914400" algn="ctr" rtl="0" fontAlgn="base">
        <a:spcBef>
          <a:spcPct val="0"/>
        </a:spcBef>
        <a:spcAft>
          <a:spcPct val="0"/>
        </a:spcAft>
        <a:defRPr sz="3000">
          <a:solidFill>
            <a:schemeClr val="tx2"/>
          </a:solidFill>
          <a:latin typeface="Times New Roman" pitchFamily="18" charset="0"/>
        </a:defRPr>
      </a:lvl7pPr>
      <a:lvl8pPr marL="1371600" algn="ctr" rtl="0" fontAlgn="base">
        <a:spcBef>
          <a:spcPct val="0"/>
        </a:spcBef>
        <a:spcAft>
          <a:spcPct val="0"/>
        </a:spcAft>
        <a:defRPr sz="3000">
          <a:solidFill>
            <a:schemeClr val="tx2"/>
          </a:solidFill>
          <a:latin typeface="Times New Roman" pitchFamily="18" charset="0"/>
        </a:defRPr>
      </a:lvl8pPr>
      <a:lvl9pPr marL="1828800" algn="ctr" rtl="0" fontAlgn="base">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wlz.da.in/" TargetMode="External"/><Relationship Id="rId3" Type="http://schemas.openxmlformats.org/officeDocument/2006/relationships/hyperlink" Target="http://www.reddit.com/" TargetMode="External"/><Relationship Id="rId7" Type="http://schemas.openxmlformats.org/officeDocument/2006/relationships/hyperlink" Target="http://www.fomi.nu/2010/03/the-cost-of-education-in-the-stat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blog.xyleme.com/importance-personalized-learning-%E2%80%93-part-1-3-%E2%80%93-k12" TargetMode="External"/><Relationship Id="rId5" Type="http://schemas.openxmlformats.org/officeDocument/2006/relationships/hyperlink" Target="http://www.plos.org/" TargetMode="External"/><Relationship Id="rId4" Type="http://schemas.openxmlformats.org/officeDocument/2006/relationships/hyperlink" Target="http://www.rfcafe.com/references/electrical/bob-pease-breadboard.htm" TargetMode="External"/><Relationship Id="rId9" Type="http://schemas.openxmlformats.org/officeDocument/2006/relationships/hyperlink" Target="http://www.dreamstim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5.xml"/><Relationship Id="rId18" Type="http://schemas.openxmlformats.org/officeDocument/2006/relationships/image" Target="../media/image14.emf"/><Relationship Id="rId26" Type="http://schemas.openxmlformats.org/officeDocument/2006/relationships/image" Target="../media/image18.emf"/><Relationship Id="rId3" Type="http://schemas.openxmlformats.org/officeDocument/2006/relationships/image" Target="../media/image5.jpeg"/><Relationship Id="rId21" Type="http://schemas.openxmlformats.org/officeDocument/2006/relationships/customXml" Target="../ink/ink9.xml"/><Relationship Id="rId34" Type="http://schemas.openxmlformats.org/officeDocument/2006/relationships/image" Target="../media/image20.emf"/><Relationship Id="rId7" Type="http://schemas.openxmlformats.org/officeDocument/2006/relationships/customXml" Target="../ink/ink2.xml"/><Relationship Id="rId12" Type="http://schemas.openxmlformats.org/officeDocument/2006/relationships/image" Target="../media/image11.emf"/><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7.xml"/><Relationship Id="rId2" Type="http://schemas.openxmlformats.org/officeDocument/2006/relationships/notesSlide" Target="../notesSlides/notesSlide9.xml"/><Relationship Id="rId16" Type="http://schemas.openxmlformats.org/officeDocument/2006/relationships/image" Target="../media/image13.emf"/><Relationship Id="rId20" Type="http://schemas.openxmlformats.org/officeDocument/2006/relationships/image" Target="../media/image15.emf"/><Relationship Id="rId29"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customXml" Target="../ink/ink4.xml"/><Relationship Id="rId24" Type="http://schemas.openxmlformats.org/officeDocument/2006/relationships/image" Target="../media/image17.emf"/><Relationship Id="rId32" Type="http://schemas.openxmlformats.org/officeDocument/2006/relationships/customXml" Target="../ink/ink16.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9.emf"/><Relationship Id="rId10" Type="http://schemas.openxmlformats.org/officeDocument/2006/relationships/image" Target="../media/image10.emf"/><Relationship Id="rId19" Type="http://schemas.openxmlformats.org/officeDocument/2006/relationships/customXml" Target="../ink/ink8.xml"/><Relationship Id="rId31" Type="http://schemas.openxmlformats.org/officeDocument/2006/relationships/customXml" Target="../ink/ink15.xml"/><Relationship Id="rId4" Type="http://schemas.openxmlformats.org/officeDocument/2006/relationships/image" Target="../media/image7.png"/><Relationship Id="rId9" Type="http://schemas.openxmlformats.org/officeDocument/2006/relationships/customXml" Target="../ink/ink3.xml"/><Relationship Id="rId14" Type="http://schemas.openxmlformats.org/officeDocument/2006/relationships/image" Target="../media/image12.emf"/><Relationship Id="rId22" Type="http://schemas.openxmlformats.org/officeDocument/2006/relationships/image" Target="../media/image16.emf"/><Relationship Id="rId27" Type="http://schemas.openxmlformats.org/officeDocument/2006/relationships/customXml" Target="../ink/ink12.xml"/><Relationship Id="rId30" Type="http://schemas.openxmlformats.org/officeDocument/2006/relationships/customXml" Target="../ink/ink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464457" y="733074"/>
            <a:ext cx="8331200" cy="1333459"/>
          </a:xfrm>
        </p:spPr>
        <p:txBody>
          <a:bodyPr anchor="t" anchorCtr="0"/>
          <a:lstStyle/>
          <a:p>
            <a:r>
              <a:rPr lang="en-US" sz="2600" b="1" dirty="0">
                <a:solidFill>
                  <a:srgbClr val="003366"/>
                </a:solidFill>
                <a:latin typeface="Arial" pitchFamily="34" charset="0"/>
                <a:cs typeface="Arial" pitchFamily="34" charset="0"/>
              </a:rPr>
              <a:t>Are there limits to online learning?</a:t>
            </a:r>
            <a:br>
              <a:rPr lang="en-US" sz="2600" b="1" dirty="0">
                <a:solidFill>
                  <a:srgbClr val="003366"/>
                </a:solidFill>
                <a:latin typeface="Arial" pitchFamily="34" charset="0"/>
                <a:cs typeface="Arial" pitchFamily="34" charset="0"/>
              </a:rPr>
            </a:br>
            <a:br>
              <a:rPr lang="en-US" sz="1050" b="1" dirty="0">
                <a:solidFill>
                  <a:srgbClr val="003366"/>
                </a:solidFill>
                <a:latin typeface="Arial" pitchFamily="34" charset="0"/>
                <a:cs typeface="Arial" pitchFamily="34" charset="0"/>
              </a:rPr>
            </a:br>
            <a:r>
              <a:rPr lang="en-US" sz="2600" b="1" dirty="0">
                <a:solidFill>
                  <a:srgbClr val="003366"/>
                </a:solidFill>
                <a:latin typeface="Arial" pitchFamily="34" charset="0"/>
                <a:cs typeface="Arial" pitchFamily="34" charset="0"/>
              </a:rPr>
              <a:t>- </a:t>
            </a:r>
            <a:r>
              <a:rPr lang="en-US" sz="2600" b="1" i="1" dirty="0">
                <a:solidFill>
                  <a:srgbClr val="003366"/>
                </a:solidFill>
                <a:latin typeface="Arial" pitchFamily="34" charset="0"/>
                <a:cs typeface="Arial" pitchFamily="34" charset="0"/>
              </a:rPr>
              <a:t>an electrical engineering perspective</a:t>
            </a:r>
            <a:br>
              <a:rPr lang="en-US" sz="2600" b="1" dirty="0">
                <a:solidFill>
                  <a:srgbClr val="003366"/>
                </a:solidFill>
                <a:latin typeface="Arial" pitchFamily="34" charset="0"/>
                <a:cs typeface="Arial" pitchFamily="34" charset="0"/>
              </a:rPr>
            </a:br>
            <a:br>
              <a:rPr lang="en-US" sz="2600" b="1" dirty="0">
                <a:solidFill>
                  <a:srgbClr val="003366"/>
                </a:solidFill>
                <a:latin typeface="Arial" pitchFamily="34" charset="0"/>
                <a:cs typeface="Arial" pitchFamily="34" charset="0"/>
              </a:rPr>
            </a:br>
            <a:endParaRPr lang="en-US" sz="2600" b="1" dirty="0">
              <a:solidFill>
                <a:srgbClr val="003366"/>
              </a:solidFill>
              <a:latin typeface="Arial" pitchFamily="34" charset="0"/>
              <a:cs typeface="Arial" pitchFamily="34" charset="0"/>
            </a:endParaRPr>
          </a:p>
        </p:txBody>
      </p:sp>
      <p:sp>
        <p:nvSpPr>
          <p:cNvPr id="9221" name="Rectangle 4"/>
          <p:cNvSpPr>
            <a:spLocks noChangeArrowheads="1"/>
          </p:cNvSpPr>
          <p:nvPr/>
        </p:nvSpPr>
        <p:spPr bwMode="auto">
          <a:xfrm>
            <a:off x="2333682" y="2310611"/>
            <a:ext cx="4495154" cy="1600438"/>
          </a:xfrm>
          <a:prstGeom prst="rect">
            <a:avLst/>
          </a:prstGeom>
          <a:noFill/>
          <a:ln w="9525">
            <a:noFill/>
            <a:miter lim="800000"/>
            <a:headEnd/>
            <a:tailEnd/>
          </a:ln>
        </p:spPr>
        <p:txBody>
          <a:bodyPr wrap="square">
            <a:spAutoFit/>
          </a:bodyPr>
          <a:lstStyle/>
          <a:p>
            <a:pPr algn="ctr"/>
            <a:r>
              <a:rPr lang="en-US" altLang="ja-JP" sz="1800" b="1" dirty="0">
                <a:latin typeface="Arial" pitchFamily="34" charset="0"/>
                <a:ea typeface="MS PGothic" pitchFamily="34" charset="-128"/>
                <a:cs typeface="Arial" pitchFamily="34" charset="0"/>
              </a:rPr>
              <a:t>Dr. Brock J. LaMeres</a:t>
            </a:r>
            <a:br>
              <a:rPr lang="en-US" altLang="ja-JP" sz="1800" dirty="0">
                <a:latin typeface="Arial" pitchFamily="34" charset="0"/>
                <a:ea typeface="MS PGothic" pitchFamily="34" charset="-128"/>
                <a:cs typeface="Arial" pitchFamily="34" charset="0"/>
              </a:rPr>
            </a:br>
            <a:r>
              <a:rPr lang="en-US" altLang="ja-JP" sz="1600" dirty="0">
                <a:latin typeface="Arial" pitchFamily="34" charset="0"/>
                <a:ea typeface="MS PGothic" pitchFamily="34" charset="-128"/>
                <a:cs typeface="Arial" pitchFamily="34" charset="0"/>
              </a:rPr>
              <a:t>Associate Professor</a:t>
            </a:r>
            <a:br>
              <a:rPr lang="en-US" altLang="ja-JP" sz="1600" dirty="0">
                <a:latin typeface="Arial" pitchFamily="34" charset="0"/>
                <a:ea typeface="MS PGothic" pitchFamily="34" charset="-128"/>
                <a:cs typeface="Arial" pitchFamily="34" charset="0"/>
              </a:rPr>
            </a:br>
            <a:r>
              <a:rPr lang="en-US" altLang="ja-JP" sz="1600" dirty="0">
                <a:latin typeface="Arial" pitchFamily="34" charset="0"/>
                <a:ea typeface="MS PGothic" pitchFamily="34" charset="-128"/>
                <a:cs typeface="Arial" pitchFamily="34" charset="0"/>
              </a:rPr>
              <a:t>Electrical &amp; Computer Engineering Dept</a:t>
            </a:r>
            <a:br>
              <a:rPr lang="en-US" altLang="ja-JP" sz="1600" dirty="0">
                <a:latin typeface="Arial" pitchFamily="34" charset="0"/>
                <a:ea typeface="MS PGothic" pitchFamily="34" charset="-128"/>
                <a:cs typeface="Arial" pitchFamily="34" charset="0"/>
              </a:rPr>
            </a:br>
            <a:r>
              <a:rPr lang="en-US" altLang="ja-JP" sz="1600" dirty="0">
                <a:latin typeface="Arial" pitchFamily="34" charset="0"/>
                <a:ea typeface="MS PGothic" pitchFamily="34" charset="-128"/>
                <a:cs typeface="Arial" pitchFamily="34" charset="0"/>
              </a:rPr>
              <a:t>Montana State University - Bozeman</a:t>
            </a:r>
            <a:br>
              <a:rPr lang="en-US" altLang="ja-JP" sz="1600" dirty="0">
                <a:ea typeface="MS PGothic" pitchFamily="34" charset="-128"/>
              </a:rPr>
            </a:br>
            <a:br>
              <a:rPr lang="en-US" altLang="ja-JP" sz="1600" dirty="0">
                <a:ea typeface="MS PGothic" pitchFamily="34" charset="-128"/>
              </a:rPr>
            </a:br>
            <a:endParaRPr lang="en-US" sz="1600" dirty="0">
              <a:ea typeface="MS PGothic" pitchFamily="34" charset="-128"/>
            </a:endParaRPr>
          </a:p>
        </p:txBody>
      </p:sp>
      <p:sp>
        <p:nvSpPr>
          <p:cNvPr id="10" name="Line 7"/>
          <p:cNvSpPr>
            <a:spLocks noChangeShapeType="1"/>
          </p:cNvSpPr>
          <p:nvPr/>
        </p:nvSpPr>
        <p:spPr bwMode="auto">
          <a:xfrm>
            <a:off x="504808" y="1981863"/>
            <a:ext cx="8305800" cy="0"/>
          </a:xfrm>
          <a:prstGeom prst="line">
            <a:avLst/>
          </a:prstGeom>
          <a:noFill/>
          <a:ln w="25400">
            <a:solidFill>
              <a:schemeClr val="accent6">
                <a:lumMod val="75000"/>
              </a:schemeClr>
            </a:solidFill>
            <a:round/>
            <a:headEnd/>
            <a:tailEnd/>
          </a:ln>
          <a:effectLst/>
        </p:spPr>
        <p:txBody>
          <a:bodyPr/>
          <a:lstStyle/>
          <a:p>
            <a:pPr>
              <a:defRPr/>
            </a:pPr>
            <a:endParaRPr lang="en-US" dirty="0"/>
          </a:p>
        </p:txBody>
      </p:sp>
      <p:pic>
        <p:nvPicPr>
          <p:cNvPr id="11" name="Picture 6" descr="MS-vert-color-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3763510"/>
            <a:ext cx="1774107" cy="1640556"/>
          </a:xfrm>
          <a:prstGeom prst="rect">
            <a:avLst/>
          </a:prstGeom>
          <a:noFill/>
        </p:spPr>
      </p:pic>
      <p:sp>
        <p:nvSpPr>
          <p:cNvPr id="8" name="Rectangle 4"/>
          <p:cNvSpPr>
            <a:spLocks noChangeArrowheads="1"/>
          </p:cNvSpPr>
          <p:nvPr/>
        </p:nvSpPr>
        <p:spPr bwMode="auto">
          <a:xfrm>
            <a:off x="556260" y="6265009"/>
            <a:ext cx="4495154" cy="461665"/>
          </a:xfrm>
          <a:prstGeom prst="rect">
            <a:avLst/>
          </a:prstGeom>
          <a:noFill/>
          <a:ln w="9525">
            <a:noFill/>
            <a:miter lim="800000"/>
            <a:headEnd/>
            <a:tailEnd/>
          </a:ln>
        </p:spPr>
        <p:txBody>
          <a:bodyPr wrap="square">
            <a:spAutoFit/>
          </a:bodyPr>
          <a:lstStyle/>
          <a:p>
            <a:pPr algn="l"/>
            <a:r>
              <a:rPr lang="en-US" altLang="ja-JP" sz="1200" b="1" dirty="0">
                <a:solidFill>
                  <a:srgbClr val="003366"/>
                </a:solidFill>
                <a:latin typeface="Arial" pitchFamily="34" charset="0"/>
                <a:ea typeface="MS PGothic" pitchFamily="34" charset="-128"/>
                <a:cs typeface="Arial" pitchFamily="34" charset="0"/>
              </a:rPr>
              <a:t>Frontiers On Engineering Education </a:t>
            </a:r>
          </a:p>
          <a:p>
            <a:pPr algn="l"/>
            <a:r>
              <a:rPr lang="en-US" altLang="ja-JP" sz="1200" b="1" dirty="0">
                <a:solidFill>
                  <a:srgbClr val="003366"/>
                </a:solidFill>
                <a:latin typeface="Arial" pitchFamily="34" charset="0"/>
                <a:ea typeface="MS PGothic" pitchFamily="34" charset="-128"/>
                <a:cs typeface="Arial" pitchFamily="34" charset="0"/>
              </a:rPr>
              <a:t>Irvine, CA</a:t>
            </a:r>
            <a:endParaRPr lang="en-US" sz="1200" dirty="0">
              <a:solidFill>
                <a:srgbClr val="003366"/>
              </a:solidFill>
              <a:ea typeface="MS PGothic" pitchFamily="34" charset="-128"/>
            </a:endParaRPr>
          </a:p>
        </p:txBody>
      </p:sp>
      <p:sp>
        <p:nvSpPr>
          <p:cNvPr id="12" name="Rectangle 4"/>
          <p:cNvSpPr>
            <a:spLocks noChangeArrowheads="1"/>
          </p:cNvSpPr>
          <p:nvPr/>
        </p:nvSpPr>
        <p:spPr bwMode="auto">
          <a:xfrm>
            <a:off x="4877446" y="6283821"/>
            <a:ext cx="4007474" cy="276999"/>
          </a:xfrm>
          <a:prstGeom prst="rect">
            <a:avLst/>
          </a:prstGeom>
          <a:noFill/>
          <a:ln w="9525">
            <a:noFill/>
            <a:miter lim="800000"/>
            <a:headEnd/>
            <a:tailEnd/>
          </a:ln>
        </p:spPr>
        <p:txBody>
          <a:bodyPr wrap="square">
            <a:spAutoFit/>
          </a:bodyPr>
          <a:lstStyle/>
          <a:p>
            <a:r>
              <a:rPr lang="en-US" altLang="ja-JP" sz="1200" b="1" dirty="0">
                <a:solidFill>
                  <a:srgbClr val="003366"/>
                </a:solidFill>
                <a:latin typeface="Arial" pitchFamily="34" charset="0"/>
                <a:ea typeface="MS PGothic" pitchFamily="34" charset="-128"/>
                <a:cs typeface="Arial" pitchFamily="34" charset="0"/>
              </a:rPr>
              <a:t>October 26-29, 2014</a:t>
            </a:r>
            <a:endParaRPr lang="en-US" sz="1200" dirty="0">
              <a:solidFill>
                <a:srgbClr val="003366"/>
              </a:solidFill>
              <a:ea typeface="MS PGothic" pitchFamily="34" charset="-128"/>
            </a:endParaRPr>
          </a:p>
        </p:txBody>
      </p:sp>
      <p:sp>
        <p:nvSpPr>
          <p:cNvPr id="14" name="Line 7"/>
          <p:cNvSpPr>
            <a:spLocks noChangeShapeType="1"/>
          </p:cNvSpPr>
          <p:nvPr/>
        </p:nvSpPr>
        <p:spPr bwMode="auto">
          <a:xfrm>
            <a:off x="542908" y="6242293"/>
            <a:ext cx="8305800" cy="0"/>
          </a:xfrm>
          <a:prstGeom prst="line">
            <a:avLst/>
          </a:prstGeom>
          <a:noFill/>
          <a:ln w="25400">
            <a:solidFill>
              <a:schemeClr val="accent6">
                <a:lumMod val="75000"/>
              </a:schemeClr>
            </a:solidFill>
            <a:round/>
            <a:headEnd/>
            <a:tailEnd/>
          </a:ln>
          <a:effectLst/>
        </p:spPr>
        <p:txBody>
          <a:bodyPr/>
          <a:lstStyle/>
          <a:p>
            <a:pPr>
              <a:defRPr/>
            </a:pPr>
            <a:endParaRPr lang="en-US" dirty="0"/>
          </a:p>
        </p:txBody>
      </p:sp>
      <p:pic>
        <p:nvPicPr>
          <p:cNvPr id="15" name="Picture 2" descr="New Cat-hea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5956" y="3811970"/>
            <a:ext cx="2420123" cy="181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5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127" y="1120455"/>
            <a:ext cx="1021822" cy="1005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Engineering has unique challenges (3)</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Engineering depends on the laboratory experience to learn.</a:t>
            </a: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lvl="1" defTabSz="171450">
              <a:tabLst>
                <a:tab pos="2852738" algn="l"/>
                <a:tab pos="4521200" algn="l"/>
              </a:tabLst>
            </a:pPr>
            <a:r>
              <a:rPr lang="en-US" sz="1600" b="1" dirty="0"/>
              <a:t>Applying the theory is a powerful learning tool.</a:t>
            </a:r>
          </a:p>
          <a:p>
            <a:pPr lvl="1" defTabSz="171450">
              <a:tabLst>
                <a:tab pos="2852738" algn="l"/>
                <a:tab pos="4521200" algn="l"/>
              </a:tabLst>
            </a:pPr>
            <a:r>
              <a:rPr lang="en-US" sz="1600" b="1" dirty="0"/>
              <a:t>Labs stress skills across multiple learning domains.</a:t>
            </a:r>
          </a:p>
          <a:p>
            <a:pPr lvl="1" defTabSz="171450">
              <a:tabLst>
                <a:tab pos="2852738" algn="l"/>
                <a:tab pos="4521200" algn="l"/>
              </a:tabLst>
            </a:pPr>
            <a:r>
              <a:rPr lang="en-US" sz="1600" b="1" dirty="0"/>
              <a:t>Labs also lend credibility to the lecture component of a class.</a:t>
            </a:r>
            <a:br>
              <a:rPr lang="en-US" sz="1600" b="1" dirty="0">
                <a:solidFill>
                  <a:srgbClr val="003366"/>
                </a:solidFill>
              </a:rPr>
            </a:br>
            <a:endParaRPr lang="en-US" sz="1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10</a:t>
            </a:fld>
            <a:endParaRPr lang="en-US" dirty="0"/>
          </a:p>
        </p:txBody>
      </p:sp>
      <p:sp>
        <p:nvSpPr>
          <p:cNvPr id="9" name="Oval 8"/>
          <p:cNvSpPr/>
          <p:nvPr/>
        </p:nvSpPr>
        <p:spPr bwMode="auto">
          <a:xfrm>
            <a:off x="8256270" y="1120455"/>
            <a:ext cx="367535" cy="370946"/>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7368540" y="4725076"/>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155" y="1491401"/>
            <a:ext cx="6466346" cy="209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419342" y="3251876"/>
            <a:ext cx="434340" cy="215444"/>
          </a:xfrm>
          <a:prstGeom prst="rect">
            <a:avLst/>
          </a:prstGeom>
          <a:noFill/>
        </p:spPr>
        <p:txBody>
          <a:bodyPr wrap="square" rtlCol="0">
            <a:spAutoFit/>
          </a:bodyPr>
          <a:lstStyle/>
          <a:p>
            <a:pPr algn="l"/>
            <a:r>
              <a:rPr lang="en-US" sz="800"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120551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9" y="278167"/>
            <a:ext cx="5843814" cy="387676"/>
          </a:xfrm>
        </p:spPr>
        <p:txBody>
          <a:bodyPr/>
          <a:lstStyle/>
          <a:p>
            <a:pPr algn="l"/>
            <a:r>
              <a:rPr lang="en-US" sz="2000" dirty="0"/>
              <a:t>So Many Challenges… So Much Potential</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Accessibility is a Big Deal</a:t>
            </a:r>
          </a:p>
          <a:p>
            <a:pPr lvl="1" defTabSz="171450">
              <a:tabLst>
                <a:tab pos="2852738" algn="l"/>
                <a:tab pos="4521200" algn="l"/>
              </a:tabLst>
            </a:pPr>
            <a:r>
              <a:rPr lang="en-US" sz="1600" b="1" dirty="0"/>
              <a:t>Non-traditional students</a:t>
            </a:r>
          </a:p>
          <a:p>
            <a:pPr lvl="1" defTabSz="171450">
              <a:tabLst>
                <a:tab pos="2852738" algn="l"/>
                <a:tab pos="4521200" algn="l"/>
              </a:tabLst>
            </a:pPr>
            <a:r>
              <a:rPr lang="en-US" sz="1600" b="1" dirty="0"/>
              <a:t>Life long learning</a:t>
            </a:r>
          </a:p>
          <a:p>
            <a:pPr lvl="1" defTabSz="171450">
              <a:tabLst>
                <a:tab pos="2852738" algn="l"/>
                <a:tab pos="4521200" algn="l"/>
              </a:tabLst>
            </a:pPr>
            <a:r>
              <a:rPr lang="en-US" sz="1600" b="1" dirty="0"/>
              <a:t>Workforce training</a:t>
            </a:r>
          </a:p>
          <a:p>
            <a:pPr marL="457200" lvl="1" indent="0" defTabSz="171450">
              <a:buNone/>
              <a:tabLst>
                <a:tab pos="2852738" algn="l"/>
                <a:tab pos="4521200" algn="l"/>
              </a:tabLst>
            </a:pPr>
            <a:endParaRPr lang="en-US" sz="1600" b="1" dirty="0">
              <a:solidFill>
                <a:srgbClr val="003366"/>
              </a:solidFill>
            </a:endParaRPr>
          </a:p>
          <a:p>
            <a:pPr marL="398463" indent="-398463" defTabSz="171450">
              <a:tabLst>
                <a:tab pos="2852738" algn="l"/>
                <a:tab pos="4521200" algn="l"/>
              </a:tabLst>
            </a:pPr>
            <a:r>
              <a:rPr lang="en-US" sz="2000" b="1" dirty="0">
                <a:solidFill>
                  <a:srgbClr val="003366"/>
                </a:solidFill>
              </a:rPr>
              <a:t>Personalized Learning Can Change Things</a:t>
            </a:r>
          </a:p>
          <a:p>
            <a:pPr lvl="1" defTabSz="171450">
              <a:tabLst>
                <a:tab pos="2852738" algn="l"/>
                <a:tab pos="4521200" algn="l"/>
              </a:tabLst>
            </a:pPr>
            <a:r>
              <a:rPr lang="en-US" sz="1600" b="1" dirty="0"/>
              <a:t>Background deficiencies</a:t>
            </a:r>
          </a:p>
          <a:p>
            <a:pPr lvl="1" defTabSz="171450">
              <a:tabLst>
                <a:tab pos="2852738" algn="l"/>
                <a:tab pos="4521200" algn="l"/>
              </a:tabLst>
            </a:pPr>
            <a:r>
              <a:rPr lang="en-US" sz="1600" b="1" dirty="0"/>
              <a:t>Demographic considerations</a:t>
            </a:r>
          </a:p>
          <a:p>
            <a:pPr lvl="1" defTabSz="171450">
              <a:tabLst>
                <a:tab pos="2852738" algn="l"/>
                <a:tab pos="4521200" algn="l"/>
              </a:tabLst>
            </a:pPr>
            <a:r>
              <a:rPr lang="en-US" sz="1600" b="1" dirty="0"/>
              <a:t>Socioeconomic considerations</a:t>
            </a:r>
          </a:p>
          <a:p>
            <a:pPr lvl="1" defTabSz="171450">
              <a:tabLst>
                <a:tab pos="2852738" algn="l"/>
                <a:tab pos="4521200" algn="l"/>
              </a:tabLst>
            </a:pPr>
            <a:endParaRPr lang="en-US" sz="1600" b="1" dirty="0">
              <a:solidFill>
                <a:srgbClr val="003366"/>
              </a:solidFill>
            </a:endParaRPr>
          </a:p>
          <a:p>
            <a:pPr defTabSz="171450">
              <a:tabLst>
                <a:tab pos="2852738" algn="l"/>
                <a:tab pos="4521200" algn="l"/>
              </a:tabLst>
            </a:pPr>
            <a:r>
              <a:rPr lang="en-US" sz="2000" b="1" dirty="0">
                <a:solidFill>
                  <a:srgbClr val="003366"/>
                </a:solidFill>
              </a:rPr>
              <a:t>Cost is Real</a:t>
            </a:r>
          </a:p>
          <a:p>
            <a:pPr lvl="1" defTabSz="171450">
              <a:tabLst>
                <a:tab pos="2852738" algn="l"/>
                <a:tab pos="4521200" algn="l"/>
              </a:tabLst>
            </a:pPr>
            <a:r>
              <a:rPr lang="en-US" sz="1600" b="1" dirty="0"/>
              <a:t>Soaring student debt </a:t>
            </a:r>
            <a:r>
              <a:rPr lang="en-US" sz="1600" b="1" u="sng" dirty="0"/>
              <a:t>isn’t just tuition</a:t>
            </a:r>
            <a:r>
              <a:rPr lang="en-US" sz="1600" b="1" dirty="0"/>
              <a:t>, </a:t>
            </a:r>
            <a:br>
              <a:rPr lang="en-US" sz="1600" b="1" dirty="0"/>
            </a:br>
            <a:r>
              <a:rPr lang="en-US" sz="1600" b="1" dirty="0"/>
              <a:t>it’s room &amp; board, travel, latte’s, etc…</a:t>
            </a:r>
          </a:p>
          <a:p>
            <a:pPr lvl="1" defTabSz="171450">
              <a:tabLst>
                <a:tab pos="2852738" algn="l"/>
                <a:tab pos="4521200" algn="l"/>
              </a:tabLst>
            </a:pPr>
            <a:r>
              <a:rPr lang="en-US" sz="1600" b="1" dirty="0"/>
              <a:t>Learning systems </a:t>
            </a:r>
            <a:r>
              <a:rPr lang="en-US" sz="1600" b="1" u="sng" dirty="0"/>
              <a:t>can</a:t>
            </a:r>
            <a:r>
              <a:rPr lang="en-US" sz="1600" b="1" dirty="0"/>
              <a:t> be re-used, </a:t>
            </a:r>
            <a:br>
              <a:rPr lang="en-US" sz="1600" b="1" dirty="0"/>
            </a:br>
            <a:r>
              <a:rPr lang="en-US" sz="1600" b="1" dirty="0"/>
              <a:t>even if they require ongoing support</a:t>
            </a:r>
          </a:p>
          <a:p>
            <a:pPr lvl="1" defTabSz="171450">
              <a:tabLst>
                <a:tab pos="2852738" algn="l"/>
                <a:tab pos="4521200" algn="l"/>
              </a:tabLst>
            </a:pPr>
            <a:endParaRPr lang="en-US" sz="16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11</a:t>
            </a:fld>
            <a:endParaRPr lang="en-US" dirty="0"/>
          </a:p>
        </p:txBody>
      </p:sp>
      <p:sp>
        <p:nvSpPr>
          <p:cNvPr id="10" name="TextBox 9"/>
          <p:cNvSpPr txBox="1"/>
          <p:nvPr/>
        </p:nvSpPr>
        <p:spPr>
          <a:xfrm>
            <a:off x="7368540" y="4725076"/>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pic>
        <p:nvPicPr>
          <p:cNvPr id="5" name="Picture 2" descr="http://blog.xyleme.com/sites/default/files/blog2/posts/xyleme-personalized-learning-k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121" y="2599519"/>
            <a:ext cx="2394838" cy="1599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2/25/Open_Access_logo_PLoS_white.svg/640px-Open_Access_logo_PLoS_whit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367" y="1057275"/>
            <a:ext cx="85344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omi.nu/wp-content/uploads/2010/03/StudentDeb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325" y="4362751"/>
            <a:ext cx="1170013" cy="1515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604059" y="5838914"/>
            <a:ext cx="532321" cy="215444"/>
          </a:xfrm>
          <a:prstGeom prst="rect">
            <a:avLst/>
          </a:prstGeom>
          <a:noFill/>
        </p:spPr>
        <p:txBody>
          <a:bodyPr wrap="square" rtlCol="0">
            <a:spAutoFit/>
          </a:bodyPr>
          <a:lstStyle/>
          <a:p>
            <a:pPr algn="l"/>
            <a:r>
              <a:rPr lang="en-US" sz="800" dirty="0">
                <a:latin typeface="Arial" panose="020B0604020202020204" pitchFamily="34" charset="0"/>
                <a:cs typeface="Arial" panose="020B0604020202020204" pitchFamily="34" charset="0"/>
              </a:rPr>
              <a:t>[C,D,E]</a:t>
            </a:r>
          </a:p>
        </p:txBody>
      </p:sp>
    </p:spTree>
    <p:extLst>
      <p:ext uri="{BB962C8B-B14F-4D97-AF65-F5344CB8AC3E}">
        <p14:creationId xmlns:p14="http://schemas.microsoft.com/office/powerpoint/2010/main" val="67420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9" y="278167"/>
            <a:ext cx="5843814" cy="387676"/>
          </a:xfrm>
        </p:spPr>
        <p:txBody>
          <a:bodyPr/>
          <a:lstStyle/>
          <a:p>
            <a:pPr algn="l"/>
            <a:r>
              <a:rPr lang="en-US" sz="2000" dirty="0"/>
              <a:t>A few items I’m personally working on</a:t>
            </a:r>
          </a:p>
        </p:txBody>
      </p:sp>
      <p:sp>
        <p:nvSpPr>
          <p:cNvPr id="3" name="Content Placeholder 2"/>
          <p:cNvSpPr>
            <a:spLocks noGrp="1"/>
          </p:cNvSpPr>
          <p:nvPr>
            <p:ph idx="1"/>
          </p:nvPr>
        </p:nvSpPr>
        <p:spPr>
          <a:xfrm>
            <a:off x="324289" y="1066800"/>
            <a:ext cx="8327341" cy="2267243"/>
          </a:xfrm>
        </p:spPr>
        <p:txBody>
          <a:bodyPr/>
          <a:lstStyle/>
          <a:p>
            <a:pPr marL="457200" indent="-457200" defTabSz="171450">
              <a:buAutoNum type="arabicParenR"/>
              <a:tabLst>
                <a:tab pos="2852738" algn="l"/>
                <a:tab pos="4521200" algn="l"/>
              </a:tabLst>
            </a:pPr>
            <a:r>
              <a:rPr lang="en-US" sz="2000" b="1" dirty="0">
                <a:solidFill>
                  <a:srgbClr val="003366"/>
                </a:solidFill>
              </a:rPr>
              <a:t>Online Labs</a:t>
            </a:r>
          </a:p>
          <a:p>
            <a:pPr marL="457200" indent="-457200" defTabSz="171450">
              <a:buAutoNum type="arabicParenR"/>
              <a:tabLst>
                <a:tab pos="2852738" algn="l"/>
                <a:tab pos="4521200" algn="l"/>
              </a:tabLst>
            </a:pPr>
            <a:r>
              <a:rPr lang="en-US" sz="2000" b="1" dirty="0">
                <a:solidFill>
                  <a:srgbClr val="003366"/>
                </a:solidFill>
              </a:rPr>
              <a:t>Adaptive Learning</a:t>
            </a:r>
            <a:endParaRPr lang="en-US" sz="1600" b="1" dirty="0"/>
          </a:p>
          <a:p>
            <a:pPr lvl="1" defTabSz="171450">
              <a:tabLst>
                <a:tab pos="2852738" algn="l"/>
                <a:tab pos="4521200" algn="l"/>
              </a:tabLst>
            </a:pPr>
            <a:endParaRPr lang="en-US" sz="16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12</a:t>
            </a:fld>
            <a:endParaRPr lang="en-US" dirty="0"/>
          </a:p>
        </p:txBody>
      </p:sp>
      <p:sp>
        <p:nvSpPr>
          <p:cNvPr id="10" name="TextBox 9"/>
          <p:cNvSpPr txBox="1"/>
          <p:nvPr/>
        </p:nvSpPr>
        <p:spPr>
          <a:xfrm>
            <a:off x="7368540" y="4725076"/>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pic>
        <p:nvPicPr>
          <p:cNvPr id="9" name="Picture 2" descr="New Cat-hea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306" y="2573720"/>
            <a:ext cx="2420123" cy="181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7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127" y="1120455"/>
            <a:ext cx="1021822" cy="1005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Some Options for Engineering Lab (1)</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Portable Lab Kits</a:t>
            </a: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marL="0" indent="0" defTabSz="171450">
              <a:buNone/>
              <a:tabLst>
                <a:tab pos="2852738" algn="l"/>
                <a:tab pos="4521200" algn="l"/>
              </a:tabLst>
            </a:pPr>
            <a:endParaRPr lang="en-US" sz="2000" b="1" dirty="0">
              <a:solidFill>
                <a:srgbClr val="003366"/>
              </a:solidFill>
            </a:endParaRPr>
          </a:p>
          <a:p>
            <a:pPr marL="0" indent="0" defTabSz="171450">
              <a:buNone/>
              <a:tabLst>
                <a:tab pos="457200" algn="l"/>
                <a:tab pos="2852738" algn="l"/>
                <a:tab pos="4521200" algn="l"/>
              </a:tabLst>
            </a:pPr>
            <a:r>
              <a:rPr lang="en-US" sz="2000" b="1" dirty="0">
                <a:solidFill>
                  <a:srgbClr val="FF0000"/>
                </a:solidFill>
              </a:rPr>
              <a:t>	</a:t>
            </a:r>
            <a:r>
              <a:rPr lang="en-US" sz="2000" b="1" u="sng" dirty="0">
                <a:solidFill>
                  <a:srgbClr val="FF0000"/>
                </a:solidFill>
              </a:rPr>
              <a:t>Pros</a:t>
            </a:r>
          </a:p>
          <a:p>
            <a:pPr lvl="1" defTabSz="171450">
              <a:tabLst>
                <a:tab pos="2852738" algn="l"/>
                <a:tab pos="4521200" algn="l"/>
              </a:tabLst>
            </a:pPr>
            <a:r>
              <a:rPr lang="en-US" sz="1600" b="1" dirty="0"/>
              <a:t>Increasingly affordable due to advancements in technology.</a:t>
            </a:r>
          </a:p>
          <a:p>
            <a:pPr lvl="1" defTabSz="171450">
              <a:tabLst>
                <a:tab pos="2852738" algn="l"/>
                <a:tab pos="4521200" algn="l"/>
              </a:tabLst>
            </a:pPr>
            <a:r>
              <a:rPr lang="en-US" sz="1600" b="1" dirty="0"/>
              <a:t>Suitable for some courses (digital logic, microprocessors)</a:t>
            </a:r>
          </a:p>
          <a:p>
            <a:pPr lvl="1" defTabSz="171450">
              <a:tabLst>
                <a:tab pos="2852738" algn="l"/>
                <a:tab pos="4521200" algn="l"/>
              </a:tabLst>
            </a:pPr>
            <a:endParaRPr lang="en-US" sz="1600" b="1" dirty="0"/>
          </a:p>
          <a:p>
            <a:pPr marL="0" indent="0" defTabSz="171450">
              <a:buNone/>
              <a:tabLst>
                <a:tab pos="457200" algn="l"/>
                <a:tab pos="2852738" algn="l"/>
                <a:tab pos="4521200" algn="l"/>
              </a:tabLst>
            </a:pPr>
            <a:r>
              <a:rPr lang="en-US" sz="2000" b="1" dirty="0">
                <a:solidFill>
                  <a:srgbClr val="FF0000"/>
                </a:solidFill>
              </a:rPr>
              <a:t>	</a:t>
            </a:r>
            <a:r>
              <a:rPr lang="en-US" sz="2000" b="1" u="sng" dirty="0">
                <a:solidFill>
                  <a:srgbClr val="FF0000"/>
                </a:solidFill>
              </a:rPr>
              <a:t>Cons</a:t>
            </a:r>
          </a:p>
          <a:p>
            <a:pPr lvl="1" defTabSz="171450">
              <a:tabLst>
                <a:tab pos="2852738" algn="l"/>
                <a:tab pos="4521200" algn="l"/>
              </a:tabLst>
            </a:pPr>
            <a:r>
              <a:rPr lang="en-US" sz="1600" b="1" dirty="0"/>
              <a:t>A difficult implementation for other courses(control theory, power)</a:t>
            </a:r>
          </a:p>
          <a:p>
            <a:pPr lvl="1" defTabSz="171450">
              <a:tabLst>
                <a:tab pos="2852738" algn="l"/>
                <a:tab pos="4521200" algn="l"/>
              </a:tabLst>
            </a:pPr>
            <a:r>
              <a:rPr lang="en-US" sz="1600" b="1" dirty="0"/>
              <a:t>Scaling can be an issue (imagine a MOOC that orders 50,000 USB scopes)</a:t>
            </a:r>
            <a:br>
              <a:rPr lang="en-US" sz="1600" b="1" dirty="0"/>
            </a:br>
            <a:endParaRPr lang="en-US" sz="100" b="1"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13</a:t>
            </a:fld>
            <a:endParaRPr lang="en-US" dirty="0"/>
          </a:p>
        </p:txBody>
      </p:sp>
      <p:sp>
        <p:nvSpPr>
          <p:cNvPr id="9" name="Oval 8"/>
          <p:cNvSpPr/>
          <p:nvPr/>
        </p:nvSpPr>
        <p:spPr bwMode="auto">
          <a:xfrm>
            <a:off x="8256270" y="1120455"/>
            <a:ext cx="367535" cy="370946"/>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7368540" y="4725076"/>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pic>
        <p:nvPicPr>
          <p:cNvPr id="11" name="Picture 10" descr="C:\Users\lameres\Desktop\IMG_20140131_124104_790.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4810442" y="1621495"/>
            <a:ext cx="2318385" cy="1746885"/>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1577022" y="1618320"/>
            <a:ext cx="3086100" cy="1746250"/>
          </a:xfrm>
          <a:prstGeom prst="rect">
            <a:avLst/>
          </a:prstGeom>
        </p:spPr>
      </p:pic>
      <p:cxnSp>
        <p:nvCxnSpPr>
          <p:cNvPr id="4100" name="AutoShape 4"/>
          <p:cNvCxnSpPr>
            <a:cxnSpLocks noChangeShapeType="1"/>
          </p:cNvCxnSpPr>
          <p:nvPr/>
        </p:nvCxnSpPr>
        <p:spPr bwMode="auto">
          <a:xfrm flipV="1">
            <a:off x="1977072" y="2368550"/>
            <a:ext cx="0" cy="328613"/>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8" name="Text Box 5"/>
          <p:cNvSpPr txBox="1">
            <a:spLocks noChangeArrowheads="1"/>
          </p:cNvSpPr>
          <p:nvPr/>
        </p:nvSpPr>
        <p:spPr bwMode="auto">
          <a:xfrm>
            <a:off x="1592897" y="2720975"/>
            <a:ext cx="8794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1" i="0" u="none" strike="noStrike" cap="none" normalizeH="0" baseline="0">
                <a:ln>
                  <a:noFill/>
                </a:ln>
                <a:solidFill>
                  <a:srgbClr val="FFFF00"/>
                </a:solidFill>
                <a:effectLst/>
                <a:latin typeface="Calibri" pitchFamily="34" charset="0"/>
                <a:cs typeface="Arial" pitchFamily="34" charset="0"/>
              </a:rPr>
              <a:t>DE0-nano</a:t>
            </a:r>
            <a:br>
              <a:rPr kumimoji="0" lang="en-US" altLang="en-US" sz="1100" b="1" i="0" u="none" strike="noStrike" cap="none" normalizeH="0" baseline="0">
                <a:ln>
                  <a:noFill/>
                </a:ln>
                <a:solidFill>
                  <a:srgbClr val="FFFF00"/>
                </a:solidFill>
                <a:effectLst/>
                <a:latin typeface="Calibri" pitchFamily="34" charset="0"/>
                <a:cs typeface="Arial" pitchFamily="34" charset="0"/>
              </a:rPr>
            </a:br>
            <a:r>
              <a:rPr kumimoji="0" lang="en-US" altLang="en-US" sz="1100" b="1" i="0" u="none" strike="noStrike" cap="none" normalizeH="0" baseline="0">
                <a:ln>
                  <a:noFill/>
                </a:ln>
                <a:solidFill>
                  <a:srgbClr val="FFFF00"/>
                </a:solidFill>
                <a:effectLst/>
                <a:latin typeface="Calibri" pitchFamily="34" charset="0"/>
                <a:cs typeface="Arial" pitchFamily="34" charset="0"/>
              </a:rPr>
              <a:t>FPGA</a:t>
            </a:r>
            <a:br>
              <a:rPr kumimoji="0" lang="en-US" altLang="en-US" sz="1100" b="1" i="0" u="none" strike="noStrike" cap="none" normalizeH="0" baseline="0">
                <a:ln>
                  <a:noFill/>
                </a:ln>
                <a:solidFill>
                  <a:srgbClr val="FFFF00"/>
                </a:solidFill>
                <a:effectLst/>
                <a:latin typeface="Calibri" pitchFamily="34" charset="0"/>
                <a:cs typeface="Arial" pitchFamily="34" charset="0"/>
              </a:rPr>
            </a:br>
            <a:r>
              <a:rPr kumimoji="0" lang="en-US" altLang="en-US" sz="1100" b="1" i="0" u="none" strike="noStrike" cap="none" normalizeH="0" baseline="0">
                <a:ln>
                  <a:noFill/>
                </a:ln>
                <a:solidFill>
                  <a:srgbClr val="FFFF00"/>
                </a:solidFill>
                <a:effectLst/>
                <a:latin typeface="Calibri" pitchFamily="34" charset="0"/>
                <a:cs typeface="Arial" pitchFamily="34" charset="0"/>
              </a:rPr>
              <a:t> Board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Text Box 6"/>
          <p:cNvSpPr txBox="1">
            <a:spLocks noChangeArrowheads="1"/>
          </p:cNvSpPr>
          <p:nvPr/>
        </p:nvSpPr>
        <p:spPr bwMode="auto">
          <a:xfrm>
            <a:off x="2618422" y="1587500"/>
            <a:ext cx="20447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1" i="0" u="none" strike="noStrike" cap="none" normalizeH="0" baseline="0">
                <a:ln>
                  <a:noFill/>
                </a:ln>
                <a:solidFill>
                  <a:srgbClr val="FFFF00"/>
                </a:solidFill>
                <a:effectLst/>
                <a:latin typeface="Calibri" pitchFamily="34" charset="0"/>
                <a:cs typeface="Arial" pitchFamily="34" charset="0"/>
              </a:rPr>
              <a:t>Breadboard with Discrete Logic Devices and IO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4103" name="AutoShape 7"/>
          <p:cNvCxnSpPr>
            <a:cxnSpLocks noChangeShapeType="1"/>
          </p:cNvCxnSpPr>
          <p:nvPr/>
        </p:nvCxnSpPr>
        <p:spPr bwMode="auto">
          <a:xfrm>
            <a:off x="3407410" y="1949450"/>
            <a:ext cx="0" cy="288925"/>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4" name="Text Box 8"/>
          <p:cNvSpPr txBox="1">
            <a:spLocks noChangeArrowheads="1"/>
          </p:cNvSpPr>
          <p:nvPr/>
        </p:nvSpPr>
        <p:spPr bwMode="auto">
          <a:xfrm>
            <a:off x="4805997" y="1582738"/>
            <a:ext cx="12922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1" i="0" u="none" strike="noStrike" cap="none" normalizeH="0" baseline="0">
                <a:ln>
                  <a:noFill/>
                </a:ln>
                <a:solidFill>
                  <a:srgbClr val="FFFF00"/>
                </a:solidFill>
                <a:effectLst/>
                <a:latin typeface="Calibri" pitchFamily="34" charset="0"/>
                <a:cs typeface="Arial" pitchFamily="34" charset="0"/>
              </a:rPr>
              <a:t>IO Shield On Top of the DE0-nano</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4105" name="AutoShape 9"/>
          <p:cNvCxnSpPr>
            <a:cxnSpLocks noChangeShapeType="1"/>
          </p:cNvCxnSpPr>
          <p:nvPr/>
        </p:nvCxnSpPr>
        <p:spPr bwMode="auto">
          <a:xfrm>
            <a:off x="5445760" y="1905000"/>
            <a:ext cx="0" cy="163513"/>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6947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127" y="1120455"/>
            <a:ext cx="1021822" cy="1005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Some Options for Engineering Lab (2)</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Remote Control Labs</a:t>
            </a: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marL="0" indent="0" defTabSz="171450">
              <a:buNone/>
              <a:tabLst>
                <a:tab pos="2852738" algn="l"/>
                <a:tab pos="4521200" algn="l"/>
                <a:tab pos="6400800" algn="l"/>
              </a:tabLst>
            </a:pPr>
            <a:r>
              <a:rPr lang="en-US" sz="2000" b="1" dirty="0">
                <a:solidFill>
                  <a:srgbClr val="FF0000"/>
                </a:solidFill>
              </a:rPr>
              <a:t>			</a:t>
            </a:r>
            <a:r>
              <a:rPr lang="en-US" sz="2000" b="1" u="sng" dirty="0">
                <a:solidFill>
                  <a:srgbClr val="FF0000"/>
                </a:solidFill>
              </a:rPr>
              <a:t>Pros</a:t>
            </a:r>
          </a:p>
          <a:p>
            <a:pPr marL="6686550" lvl="1" defTabSz="171450">
              <a:tabLst>
                <a:tab pos="2852738" algn="l"/>
                <a:tab pos="4521200" algn="l"/>
                <a:tab pos="5486400" algn="l"/>
              </a:tabLst>
            </a:pPr>
            <a:r>
              <a:rPr lang="en-US" sz="1600" b="1" dirty="0"/>
              <a:t>Allows access to specialized equipment.</a:t>
            </a:r>
          </a:p>
          <a:p>
            <a:pPr lvl="1" defTabSz="171450">
              <a:tabLst>
                <a:tab pos="2852738" algn="l"/>
                <a:tab pos="4521200" algn="l"/>
                <a:tab pos="5486400" algn="l"/>
              </a:tabLst>
            </a:pPr>
            <a:endParaRPr lang="en-US" sz="1600" b="1" dirty="0"/>
          </a:p>
          <a:p>
            <a:pPr marL="0" indent="0" defTabSz="171450">
              <a:buNone/>
              <a:tabLst>
                <a:tab pos="2852738" algn="l"/>
                <a:tab pos="4521200" algn="l"/>
                <a:tab pos="6400800" algn="l"/>
              </a:tabLst>
            </a:pPr>
            <a:r>
              <a:rPr lang="en-US" sz="2000" b="1" dirty="0">
                <a:solidFill>
                  <a:srgbClr val="FF0000"/>
                </a:solidFill>
              </a:rPr>
              <a:t>			</a:t>
            </a:r>
            <a:r>
              <a:rPr lang="en-US" sz="2000" b="1" u="sng" dirty="0">
                <a:solidFill>
                  <a:srgbClr val="FF0000"/>
                </a:solidFill>
              </a:rPr>
              <a:t>Cons</a:t>
            </a:r>
          </a:p>
          <a:p>
            <a:pPr marL="6686550" lvl="1" defTabSz="171450">
              <a:tabLst>
                <a:tab pos="2852738" algn="l"/>
                <a:tab pos="4521200" algn="l"/>
                <a:tab pos="5486400" algn="l"/>
              </a:tabLst>
            </a:pPr>
            <a:r>
              <a:rPr lang="en-US" sz="1600" b="1" dirty="0"/>
              <a:t>Requires support staff.</a:t>
            </a:r>
          </a:p>
          <a:p>
            <a:pPr marL="6686550" lvl="1" defTabSz="171450">
              <a:tabLst>
                <a:tab pos="2852738" algn="l"/>
                <a:tab pos="4521200" algn="l"/>
                <a:tab pos="5486400" algn="l"/>
              </a:tabLst>
            </a:pPr>
            <a:r>
              <a:rPr lang="en-US" sz="1600" b="1" dirty="0"/>
              <a:t>Not all labs can be done this way.</a:t>
            </a:r>
            <a:endParaRPr lang="en-US" sz="100" b="1"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14</a:t>
            </a:fld>
            <a:endParaRPr lang="en-US" dirty="0"/>
          </a:p>
        </p:txBody>
      </p:sp>
      <p:sp>
        <p:nvSpPr>
          <p:cNvPr id="9" name="Oval 8"/>
          <p:cNvSpPr/>
          <p:nvPr/>
        </p:nvSpPr>
        <p:spPr bwMode="auto">
          <a:xfrm>
            <a:off x="8256270" y="1120455"/>
            <a:ext cx="367535" cy="370946"/>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7368540" y="4725076"/>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pic>
        <p:nvPicPr>
          <p:cNvPr id="16" name="Picture 15" descr="remote_screensho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80" y="1556712"/>
            <a:ext cx="5803900" cy="434016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15073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127" y="1120455"/>
            <a:ext cx="1021822" cy="1005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Some Options for Engineering Lab (3)</a:t>
            </a:r>
          </a:p>
        </p:txBody>
      </p:sp>
      <p:sp>
        <p:nvSpPr>
          <p:cNvPr id="3" name="Content Placeholder 2"/>
          <p:cNvSpPr>
            <a:spLocks noGrp="1"/>
          </p:cNvSpPr>
          <p:nvPr>
            <p:ph idx="1"/>
          </p:nvPr>
        </p:nvSpPr>
        <p:spPr>
          <a:xfrm>
            <a:off x="324289" y="1066800"/>
            <a:ext cx="8327341" cy="4962525"/>
          </a:xfrm>
        </p:spPr>
        <p:txBody>
          <a:bodyPr/>
          <a:lstStyle/>
          <a:p>
            <a:pPr defTabSz="171450">
              <a:tabLst>
                <a:tab pos="2852738" algn="l"/>
                <a:tab pos="4521200" algn="l"/>
              </a:tabLst>
            </a:pPr>
            <a:r>
              <a:rPr lang="en-US" sz="2000" b="1" dirty="0">
                <a:solidFill>
                  <a:srgbClr val="003366"/>
                </a:solidFill>
              </a:rPr>
              <a:t>Virtual Labs</a:t>
            </a: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marL="0" indent="0" defTabSz="171450">
              <a:buNone/>
              <a:tabLst>
                <a:tab pos="2852738" algn="l"/>
                <a:tab pos="4521200" algn="l"/>
              </a:tabLst>
            </a:pPr>
            <a:endParaRPr lang="en-US" sz="2000" b="1" dirty="0">
              <a:solidFill>
                <a:srgbClr val="003366"/>
              </a:solidFill>
            </a:endParaRPr>
          </a:p>
          <a:p>
            <a:pPr marL="0" indent="0" defTabSz="171450">
              <a:buNone/>
              <a:tabLst>
                <a:tab pos="457200" algn="l"/>
                <a:tab pos="2852738" algn="l"/>
                <a:tab pos="4521200" algn="l"/>
              </a:tabLst>
            </a:pPr>
            <a:r>
              <a:rPr lang="en-US" sz="2000" b="1" dirty="0">
                <a:solidFill>
                  <a:srgbClr val="FF0000"/>
                </a:solidFill>
              </a:rPr>
              <a:t>	</a:t>
            </a:r>
            <a:br>
              <a:rPr lang="en-US" sz="2000" b="1" dirty="0">
                <a:solidFill>
                  <a:srgbClr val="FF0000"/>
                </a:solidFill>
              </a:rPr>
            </a:br>
            <a:r>
              <a:rPr lang="en-US" sz="2000" b="1" dirty="0">
                <a:solidFill>
                  <a:srgbClr val="FF0000"/>
                </a:solidFill>
              </a:rPr>
              <a:t> 	</a:t>
            </a:r>
            <a:r>
              <a:rPr lang="en-US" sz="2000" b="1" u="sng" dirty="0">
                <a:solidFill>
                  <a:srgbClr val="FF0000"/>
                </a:solidFill>
              </a:rPr>
              <a:t>Pros</a:t>
            </a:r>
          </a:p>
          <a:p>
            <a:pPr lvl="1" defTabSz="171450">
              <a:tabLst>
                <a:tab pos="2852738" algn="l"/>
                <a:tab pos="4521200" algn="l"/>
              </a:tabLst>
            </a:pPr>
            <a:r>
              <a:rPr lang="en-US" sz="1600" b="1" dirty="0"/>
              <a:t>Scalable.</a:t>
            </a:r>
          </a:p>
          <a:p>
            <a:pPr lvl="1" defTabSz="171450">
              <a:tabLst>
                <a:tab pos="2852738" algn="l"/>
                <a:tab pos="4521200" algn="l"/>
              </a:tabLst>
            </a:pPr>
            <a:r>
              <a:rPr lang="en-US" sz="1600" b="1" dirty="0"/>
              <a:t>Can be cost effective.</a:t>
            </a:r>
          </a:p>
          <a:p>
            <a:pPr lvl="1" defTabSz="171450">
              <a:tabLst>
                <a:tab pos="2852738" algn="l"/>
                <a:tab pos="4521200" algn="l"/>
              </a:tabLst>
            </a:pPr>
            <a:endParaRPr lang="en-US" sz="400" b="1" dirty="0"/>
          </a:p>
          <a:p>
            <a:pPr marL="0" indent="0" defTabSz="171450">
              <a:buNone/>
              <a:tabLst>
                <a:tab pos="457200" algn="l"/>
                <a:tab pos="2852738" algn="l"/>
                <a:tab pos="4521200" algn="l"/>
              </a:tabLst>
            </a:pPr>
            <a:r>
              <a:rPr lang="en-US" sz="2000" b="1" dirty="0">
                <a:solidFill>
                  <a:srgbClr val="FF0000"/>
                </a:solidFill>
              </a:rPr>
              <a:t>	</a:t>
            </a:r>
            <a:r>
              <a:rPr lang="en-US" sz="2000" b="1" u="sng" dirty="0">
                <a:solidFill>
                  <a:srgbClr val="FF0000"/>
                </a:solidFill>
              </a:rPr>
              <a:t>Cons</a:t>
            </a:r>
          </a:p>
          <a:p>
            <a:pPr lvl="1" defTabSz="171450">
              <a:tabLst>
                <a:tab pos="2852738" algn="l"/>
                <a:tab pos="4521200" algn="l"/>
              </a:tabLst>
            </a:pPr>
            <a:r>
              <a:rPr lang="en-US" sz="1600" b="1" dirty="0"/>
              <a:t>Often unbelievable by students.</a:t>
            </a:r>
          </a:p>
          <a:p>
            <a:pPr lvl="1" defTabSz="171450">
              <a:tabLst>
                <a:tab pos="2852738" algn="l"/>
                <a:tab pos="4521200" algn="l"/>
              </a:tabLst>
            </a:pPr>
            <a:r>
              <a:rPr lang="en-US" sz="1600" b="1" dirty="0"/>
              <a:t>A bug in the software can ruin a learning experience quick!</a:t>
            </a: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15</a:t>
            </a:fld>
            <a:endParaRPr lang="en-US" dirty="0"/>
          </a:p>
        </p:txBody>
      </p:sp>
      <p:sp>
        <p:nvSpPr>
          <p:cNvPr id="9" name="Oval 8"/>
          <p:cNvSpPr/>
          <p:nvPr/>
        </p:nvSpPr>
        <p:spPr bwMode="auto">
          <a:xfrm>
            <a:off x="8256270" y="1120455"/>
            <a:ext cx="367535" cy="370946"/>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7368540" y="4725076"/>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pic>
        <p:nvPicPr>
          <p:cNvPr id="5122" name="Picture 2" descr="http://flyrussell.com/reviews/wp-content/uploads/byu_virtual_chemlab_4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460" y="1496902"/>
            <a:ext cx="3080916" cy="23106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wizda.in/content/images/stories/vlab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31" r="10840"/>
          <a:stretch/>
        </p:blipFill>
        <p:spPr bwMode="auto">
          <a:xfrm>
            <a:off x="4238625" y="1496902"/>
            <a:ext cx="3469006" cy="23106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53471" y="3592145"/>
            <a:ext cx="532321"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[F]</a:t>
            </a:r>
          </a:p>
        </p:txBody>
      </p:sp>
      <p:sp>
        <p:nvSpPr>
          <p:cNvPr id="12" name="TextBox 11"/>
          <p:cNvSpPr txBox="1"/>
          <p:nvPr/>
        </p:nvSpPr>
        <p:spPr>
          <a:xfrm>
            <a:off x="7175310" y="3592145"/>
            <a:ext cx="532321"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[G]</a:t>
            </a:r>
          </a:p>
        </p:txBody>
      </p:sp>
    </p:spTree>
    <p:extLst>
      <p:ext uri="{BB962C8B-B14F-4D97-AF65-F5344CB8AC3E}">
        <p14:creationId xmlns:p14="http://schemas.microsoft.com/office/powerpoint/2010/main" val="415750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9" y="278167"/>
            <a:ext cx="5843814" cy="387676"/>
          </a:xfrm>
        </p:spPr>
        <p:txBody>
          <a:bodyPr/>
          <a:lstStyle/>
          <a:p>
            <a:pPr algn="l"/>
            <a:r>
              <a:rPr lang="en-US" sz="2000" dirty="0"/>
              <a:t>Adaptive Learning</a:t>
            </a:r>
          </a:p>
        </p:txBody>
      </p:sp>
      <p:sp>
        <p:nvSpPr>
          <p:cNvPr id="3" name="Content Placeholder 2"/>
          <p:cNvSpPr>
            <a:spLocks noGrp="1"/>
          </p:cNvSpPr>
          <p:nvPr>
            <p:ph idx="1"/>
          </p:nvPr>
        </p:nvSpPr>
        <p:spPr>
          <a:xfrm>
            <a:off x="324289" y="1066800"/>
            <a:ext cx="8327341" cy="4962525"/>
          </a:xfrm>
        </p:spPr>
        <p:txBody>
          <a:bodyPr/>
          <a:lstStyle/>
          <a:p>
            <a:pPr defTabSz="171450">
              <a:tabLst>
                <a:tab pos="2852738" algn="l"/>
                <a:tab pos="4521200" algn="l"/>
              </a:tabLst>
            </a:pPr>
            <a:r>
              <a:rPr lang="en-US" sz="2000" b="1" dirty="0">
                <a:solidFill>
                  <a:srgbClr val="003366"/>
                </a:solidFill>
              </a:rPr>
              <a:t>Dynamically alter the material </a:t>
            </a:r>
          </a:p>
          <a:p>
            <a:pPr lvl="1" defTabSz="171450">
              <a:tabLst>
                <a:tab pos="2852738" algn="l"/>
                <a:tab pos="4521200" algn="l"/>
              </a:tabLst>
            </a:pPr>
            <a:r>
              <a:rPr lang="en-US" sz="1600" b="1" dirty="0"/>
              <a:t>The difficulty</a:t>
            </a:r>
          </a:p>
          <a:p>
            <a:pPr lvl="1" defTabSz="171450">
              <a:tabLst>
                <a:tab pos="2852738" algn="l"/>
                <a:tab pos="4521200" algn="l"/>
              </a:tabLst>
            </a:pPr>
            <a:r>
              <a:rPr lang="en-US" sz="1600" b="1" dirty="0"/>
              <a:t>The wording</a:t>
            </a:r>
          </a:p>
          <a:p>
            <a:pPr lvl="1" defTabSz="171450">
              <a:tabLst>
                <a:tab pos="2852738" algn="l"/>
                <a:tab pos="4521200" algn="l"/>
              </a:tabLst>
            </a:pPr>
            <a:r>
              <a:rPr lang="en-US" sz="1600" b="1" dirty="0"/>
              <a:t>The examples</a:t>
            </a: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a:p>
            <a:pPr lvl="1" defTabSz="171450">
              <a:tabLst>
                <a:tab pos="2852738" algn="l"/>
                <a:tab pos="4521200" algn="l"/>
              </a:tabLst>
            </a:pPr>
            <a:endParaRPr lang="en-US" sz="16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16</a:t>
            </a:fld>
            <a:endParaRPr lang="en-US" dirty="0"/>
          </a:p>
        </p:txBody>
      </p:sp>
      <p:sp>
        <p:nvSpPr>
          <p:cNvPr id="10" name="TextBox 9"/>
          <p:cNvSpPr txBox="1"/>
          <p:nvPr/>
        </p:nvSpPr>
        <p:spPr>
          <a:xfrm>
            <a:off x="7559040" y="5153701"/>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6511607" y="2340314"/>
            <a:ext cx="2529205" cy="3416935"/>
          </a:xfrm>
          <a:prstGeom prst="rect">
            <a:avLst/>
          </a:prstGeom>
          <a:ln>
            <a:solidFill>
              <a:schemeClr val="bg1">
                <a:lumMod val="75000"/>
              </a:schemeClr>
            </a:solidFill>
          </a:ln>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3990657" y="4191975"/>
            <a:ext cx="2376805" cy="1617345"/>
          </a:xfrm>
          <a:prstGeom prst="rect">
            <a:avLst/>
          </a:prstGeom>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4059237" y="2340315"/>
            <a:ext cx="2267585" cy="1818005"/>
          </a:xfrm>
          <a:prstGeom prst="rect">
            <a:avLst/>
          </a:prstGeom>
          <a:ln>
            <a:solidFill>
              <a:schemeClr val="accent1"/>
            </a:solidFill>
          </a:ln>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74637" y="2445413"/>
            <a:ext cx="3630613" cy="3365493"/>
          </a:xfrm>
          <a:prstGeom prst="rect">
            <a:avLst/>
          </a:prstGeom>
          <a:noFill/>
          <a:ln>
            <a:noFill/>
          </a:ln>
        </p:spPr>
      </p:pic>
    </p:spTree>
    <p:extLst>
      <p:ext uri="{BB962C8B-B14F-4D97-AF65-F5344CB8AC3E}">
        <p14:creationId xmlns:p14="http://schemas.microsoft.com/office/powerpoint/2010/main" val="200230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  </a:t>
            </a:r>
          </a:p>
        </p:txBody>
      </p:sp>
      <p:sp>
        <p:nvSpPr>
          <p:cNvPr id="3" name="Content Placeholder 2"/>
          <p:cNvSpPr>
            <a:spLocks noGrp="1"/>
          </p:cNvSpPr>
          <p:nvPr>
            <p:ph idx="1"/>
          </p:nvPr>
        </p:nvSpPr>
        <p:spPr>
          <a:xfrm>
            <a:off x="324289" y="1066800"/>
            <a:ext cx="8327341" cy="2267243"/>
          </a:xfrm>
        </p:spPr>
        <p:txBody>
          <a:bodyPr/>
          <a:lstStyle/>
          <a:p>
            <a:pPr marL="0" indent="0" algn="ctr" defTabSz="171450">
              <a:buNone/>
              <a:tabLst>
                <a:tab pos="2852738" algn="l"/>
                <a:tab pos="4521200" algn="l"/>
              </a:tabLst>
            </a:pPr>
            <a:r>
              <a:rPr lang="en-US" sz="2500" b="1" dirty="0">
                <a:solidFill>
                  <a:srgbClr val="003366"/>
                </a:solidFill>
              </a:rPr>
              <a:t>Hopefully This Will Spur Ideas and Discussions</a:t>
            </a: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r>
              <a:rPr lang="en-US" sz="2500" b="1" dirty="0">
                <a:solidFill>
                  <a:srgbClr val="003366"/>
                </a:solidFill>
              </a:rPr>
              <a:t>Thank you</a:t>
            </a:r>
            <a:endParaRPr lang="en-US" sz="2500"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17</a:t>
            </a:fld>
            <a:endParaRPr lang="en-US" dirty="0"/>
          </a:p>
        </p:txBody>
      </p:sp>
      <p:pic>
        <p:nvPicPr>
          <p:cNvPr id="2050" name="Picture 2" descr="http://thumbs.dreamstime.com/z/thinking-man-95082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59074" y="1857673"/>
            <a:ext cx="3806825" cy="29956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7339" y="4345679"/>
            <a:ext cx="532321"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[G]</a:t>
            </a:r>
          </a:p>
        </p:txBody>
      </p:sp>
    </p:spTree>
    <p:extLst>
      <p:ext uri="{BB962C8B-B14F-4D97-AF65-F5344CB8AC3E}">
        <p14:creationId xmlns:p14="http://schemas.microsoft.com/office/powerpoint/2010/main" val="3164115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References</a:t>
            </a:r>
          </a:p>
        </p:txBody>
      </p:sp>
      <p:sp>
        <p:nvSpPr>
          <p:cNvPr id="3" name="Content Placeholder 2"/>
          <p:cNvSpPr>
            <a:spLocks noGrp="1"/>
          </p:cNvSpPr>
          <p:nvPr>
            <p:ph idx="1"/>
          </p:nvPr>
        </p:nvSpPr>
        <p:spPr>
          <a:xfrm>
            <a:off x="130630" y="1030513"/>
            <a:ext cx="8839200" cy="4833257"/>
          </a:xfrm>
        </p:spPr>
        <p:txBody>
          <a:bodyPr/>
          <a:lstStyle/>
          <a:p>
            <a:pPr lvl="0">
              <a:buFont typeface="+mj-lt"/>
              <a:buAutoNum type="arabicPeriod"/>
            </a:pPr>
            <a:r>
              <a:rPr lang="en-US" sz="800" dirty="0"/>
              <a:t>J. Bourne, D. Harris, and F. </a:t>
            </a:r>
            <a:r>
              <a:rPr lang="en-US" sz="800" dirty="0" err="1"/>
              <a:t>Mayadas</a:t>
            </a:r>
            <a:r>
              <a:rPr lang="en-US" sz="800" dirty="0"/>
              <a:t>, “Online engineering education: Learning anywhere, anytime”, J. </a:t>
            </a:r>
            <a:r>
              <a:rPr lang="en-US" sz="800" dirty="0" err="1"/>
              <a:t>Eng.Educ</a:t>
            </a:r>
            <a:r>
              <a:rPr lang="en-US" sz="800" dirty="0"/>
              <a:t>., vol. 94, pp. 131-146, Jan. 2005.</a:t>
            </a:r>
          </a:p>
          <a:p>
            <a:pPr lvl="0">
              <a:buFont typeface="+mj-lt"/>
              <a:buAutoNum type="arabicPeriod"/>
            </a:pPr>
            <a:r>
              <a:rPr lang="en-US" sz="800" dirty="0"/>
              <a:t>R.E., </a:t>
            </a:r>
            <a:r>
              <a:rPr lang="en-US" sz="800" dirty="0" err="1"/>
              <a:t>Gomery</a:t>
            </a:r>
            <a:r>
              <a:rPr lang="en-US" sz="800" dirty="0"/>
              <a:t>, “Internet Learning: Is it real and what does it mean for universities?”, Journal of Asynchronous Learning Networks, vol. 5, No. 1, pp. 139-146, 2001.</a:t>
            </a:r>
          </a:p>
          <a:p>
            <a:pPr lvl="0">
              <a:buFont typeface="+mj-lt"/>
              <a:buAutoNum type="arabicPeriod"/>
            </a:pPr>
            <a:r>
              <a:rPr lang="en-US" sz="800" dirty="0" err="1"/>
              <a:t>Grose</a:t>
            </a:r>
            <a:r>
              <a:rPr lang="en-US" sz="800" dirty="0"/>
              <a:t>, T.K., “Can Distance Education be Unlocked?”, </a:t>
            </a:r>
            <a:r>
              <a:rPr lang="en-US" sz="800" dirty="0" err="1"/>
              <a:t>Prsim</a:t>
            </a:r>
            <a:r>
              <a:rPr lang="en-US" sz="800" dirty="0"/>
              <a:t>, </a:t>
            </a:r>
            <a:r>
              <a:rPr lang="en-US" sz="800" dirty="0" err="1"/>
              <a:t>Vol</a:t>
            </a:r>
            <a:r>
              <a:rPr lang="en-US" sz="800" dirty="0"/>
              <a:t> 12, No. 8, April 19-23, 2003.</a:t>
            </a:r>
          </a:p>
          <a:p>
            <a:pPr lvl="0">
              <a:buFont typeface="+mj-lt"/>
              <a:buAutoNum type="arabicPeriod"/>
            </a:pPr>
            <a:r>
              <a:rPr lang="en-US" sz="800" dirty="0"/>
              <a:t> “The Power of the Internet for Learning – Moving from Promise to Practice”, Report of the Web-Based Education Commission to the President and the Congress of the United States, Dec. 2000.</a:t>
            </a:r>
          </a:p>
          <a:p>
            <a:pPr lvl="0">
              <a:buFont typeface="+mj-lt"/>
              <a:buAutoNum type="arabicPeriod"/>
            </a:pPr>
            <a:r>
              <a:rPr lang="en-US" sz="800" dirty="0"/>
              <a:t>B. Means, et. Al., “Evaluation of Evidence-Based Practices in Online Learning:  A Meta-Analysis and Review of Online Learning Studies”, U. S. </a:t>
            </a:r>
            <a:r>
              <a:rPr lang="en-US" sz="800" dirty="0" err="1"/>
              <a:t>Dept</a:t>
            </a:r>
            <a:r>
              <a:rPr lang="en-US" sz="800" dirty="0"/>
              <a:t> of Education, Office of Planning, Evaluation, and Policy Development, Center for Technology in Learning, Sept 2010.</a:t>
            </a:r>
          </a:p>
          <a:p>
            <a:pPr lvl="0">
              <a:buFont typeface="+mj-lt"/>
              <a:buAutoNum type="arabicPeriod"/>
            </a:pPr>
            <a:r>
              <a:rPr lang="en-US" sz="800" dirty="0"/>
              <a:t>A.F. </a:t>
            </a:r>
            <a:r>
              <a:rPr lang="en-US" sz="800" dirty="0" err="1"/>
              <a:t>Mayadas</a:t>
            </a:r>
            <a:r>
              <a:rPr lang="en-US" sz="800" dirty="0"/>
              <a:t>, “Testimony to the Kerrey Commission on Web-Based Education”, Journal of Asynchronous Learning Networks, Vol. 5, No. 1, pp. 134-138, 2001.</a:t>
            </a:r>
          </a:p>
          <a:p>
            <a:pPr lvl="0">
              <a:buFont typeface="+mj-lt"/>
              <a:buAutoNum type="arabicPeriod"/>
            </a:pPr>
            <a:r>
              <a:rPr lang="en-US" sz="800" dirty="0"/>
              <a:t>A. </a:t>
            </a:r>
            <a:r>
              <a:rPr lang="en-US" sz="800" dirty="0" err="1"/>
              <a:t>Jaggars</a:t>
            </a:r>
            <a:r>
              <a:rPr lang="en-US" sz="800" dirty="0"/>
              <a:t> and T. Bailey, “Effectiveness of Fully Online Courses for College Students:  Response to a Department of Education Meta-Analysis”, Community College Research Center, Teachers College, Columbia University, New York, 2010.</a:t>
            </a:r>
          </a:p>
          <a:p>
            <a:pPr lvl="0">
              <a:buFont typeface="+mj-lt"/>
              <a:buAutoNum type="arabicPeriod"/>
            </a:pPr>
            <a:r>
              <a:rPr lang="en-US" sz="800" dirty="0"/>
              <a:t>D. </a:t>
            </a:r>
            <a:r>
              <a:rPr lang="en-US" sz="800" dirty="0" err="1"/>
              <a:t>Figlio</a:t>
            </a:r>
            <a:r>
              <a:rPr lang="en-US" sz="800" dirty="0"/>
              <a:t>, M. Rush, and L. Yin, “Is It Live or Is It Internet?  Experimental Estimates of the Effects of Online Instruction on Student Learning”, Working Paper 16089, National Bureau of Economic Research, Cambridge, MA, June 2010.</a:t>
            </a:r>
          </a:p>
          <a:p>
            <a:pPr lvl="0">
              <a:buFont typeface="+mj-lt"/>
              <a:buAutoNum type="arabicPeriod"/>
            </a:pPr>
            <a:r>
              <a:rPr lang="en-US" sz="800" dirty="0"/>
              <a:t>Maki, W.S.; Maki, R.H.; , "Learning without lectures: a case study," Computer , vol.30, no.5, pp.107-111, May 1997.</a:t>
            </a:r>
          </a:p>
          <a:p>
            <a:pPr lvl="0">
              <a:buFont typeface="+mj-lt"/>
              <a:buAutoNum type="arabicPeriod"/>
            </a:pPr>
            <a:r>
              <a:rPr lang="en-US" sz="800" dirty="0"/>
              <a:t>C. </a:t>
            </a:r>
            <a:r>
              <a:rPr lang="en-US" sz="800" dirty="0" err="1"/>
              <a:t>Scherrer</a:t>
            </a:r>
            <a:r>
              <a:rPr lang="en-US" sz="800" dirty="0"/>
              <a:t>, R. Butler, and S. Burns, "Student Perceptions of On-Line Education," Advances in Eng. Edu., 2010.</a:t>
            </a:r>
          </a:p>
          <a:p>
            <a:pPr lvl="0">
              <a:buFont typeface="+mj-lt"/>
              <a:buAutoNum type="arabicPeriod"/>
            </a:pPr>
            <a:r>
              <a:rPr lang="en-US" sz="800" dirty="0"/>
              <a:t>M. </a:t>
            </a:r>
            <a:r>
              <a:rPr lang="en-US" sz="800" dirty="0" err="1"/>
              <a:t>Holdhusen</a:t>
            </a:r>
            <a:r>
              <a:rPr lang="en-US" sz="800" dirty="0"/>
              <a:t>, "A Comparison of Engineering Graphics Courses Delivered Face to Face, On Line, Via Synchronous Distance Education, and in Hybrid Formats," Proceedings of the Annual Conference of the American Society for Engineering Education, June 2009.</a:t>
            </a:r>
          </a:p>
          <a:p>
            <a:pPr lvl="0">
              <a:buFont typeface="+mj-lt"/>
              <a:buAutoNum type="arabicPeriod"/>
            </a:pPr>
            <a:r>
              <a:rPr lang="en-US" sz="800" dirty="0"/>
              <a:t>A. Enriquez, "Assessing the Effectiveness of Dual Delivery Mode in an Online Introductory Circuits Analysis Course," Proceedings of the Annual Conference of the ASEE, June 2010.</a:t>
            </a:r>
          </a:p>
          <a:p>
            <a:pPr lvl="0">
              <a:buFont typeface="+mj-lt"/>
              <a:buAutoNum type="arabicPeriod"/>
            </a:pPr>
            <a:r>
              <a:rPr lang="en-US" sz="800" dirty="0"/>
              <a:t>J. </a:t>
            </a:r>
            <a:r>
              <a:rPr lang="en-US" sz="800" dirty="0" err="1"/>
              <a:t>Carpinelli</a:t>
            </a:r>
            <a:r>
              <a:rPr lang="en-US" sz="800" dirty="0"/>
              <a:t>, R. </a:t>
            </a:r>
            <a:r>
              <a:rPr lang="en-US" sz="800" dirty="0" err="1"/>
              <a:t>Calluori</a:t>
            </a:r>
            <a:r>
              <a:rPr lang="en-US" sz="800" dirty="0"/>
              <a:t>, V. </a:t>
            </a:r>
            <a:r>
              <a:rPr lang="en-US" sz="800" dirty="0" err="1"/>
              <a:t>Briller</a:t>
            </a:r>
            <a:r>
              <a:rPr lang="en-US" sz="800" dirty="0"/>
              <a:t>, E. </a:t>
            </a:r>
            <a:r>
              <a:rPr lang="en-US" sz="800" dirty="0" err="1"/>
              <a:t>Deess</a:t>
            </a:r>
            <a:r>
              <a:rPr lang="en-US" sz="800" dirty="0"/>
              <a:t>, and K. Joshi, "Factors Affecting Student Performance and Satisfaction in Distance Learning Courses”, Proceedings of the Annual Conference of the ASEE, June 2006.</a:t>
            </a:r>
          </a:p>
          <a:p>
            <a:pPr lvl="0">
              <a:buFont typeface="+mj-lt"/>
              <a:buAutoNum type="arabicPeriod"/>
            </a:pPr>
            <a:r>
              <a:rPr lang="en-US" sz="800" dirty="0"/>
              <a:t>D. R. Wallace and P. </a:t>
            </a:r>
            <a:r>
              <a:rPr lang="en-US" sz="800" dirty="0" err="1"/>
              <a:t>Mutooni</a:t>
            </a:r>
            <a:r>
              <a:rPr lang="en-US" sz="800" dirty="0"/>
              <a:t>, “A comparative evaluation of world wide web-based and classroom teaching”, Journal of Engineering Education, vol. 86, pp. 211–220, Jul. 1997.</a:t>
            </a:r>
          </a:p>
          <a:p>
            <a:pPr lvl="0">
              <a:buFont typeface="+mj-lt"/>
              <a:buAutoNum type="arabicPeriod"/>
            </a:pPr>
            <a:r>
              <a:rPr lang="en-US" sz="800" dirty="0"/>
              <a:t>K.S. Cheung, J. Lam, t. </a:t>
            </a:r>
            <a:r>
              <a:rPr lang="en-US" sz="800" dirty="0" err="1"/>
              <a:t>Im</a:t>
            </a:r>
            <a:r>
              <a:rPr lang="en-US" sz="800" dirty="0"/>
              <a:t>, R. Szeto, J. </a:t>
            </a:r>
            <a:r>
              <a:rPr lang="en-US" sz="800" dirty="0" err="1"/>
              <a:t>Yau</a:t>
            </a:r>
            <a:r>
              <a:rPr lang="en-US" sz="800" dirty="0"/>
              <a:t>, "Exploring a Pedagogy-Driven Approach to E-courses Development", Education Technology and Training, 2008. and 2008 International Workshop on Geoscience and Remote Sensing. ETT and GRS 2008. International Workshop on, vol.1, no., pp.22-25, 21-22 Dec. 2008.</a:t>
            </a:r>
          </a:p>
          <a:p>
            <a:pPr lvl="0">
              <a:buFont typeface="+mj-lt"/>
              <a:buAutoNum type="arabicPeriod"/>
            </a:pPr>
            <a:r>
              <a:rPr lang="en-US" sz="800" dirty="0"/>
              <a:t> “ADEC Guiding Principles for Distance Learning”, American Distance Education Consortium, 2002.</a:t>
            </a:r>
          </a:p>
          <a:p>
            <a:pPr lvl="0">
              <a:buFont typeface="+mj-lt"/>
              <a:buAutoNum type="arabicPeriod"/>
            </a:pPr>
            <a:r>
              <a:rPr lang="en-US" sz="800" dirty="0"/>
              <a:t> “Southern Regional Education Board’s (SREB) Electronic Campus Principles of Good Practice Checklist”, 2002.</a:t>
            </a:r>
          </a:p>
          <a:p>
            <a:pPr lvl="0">
              <a:buFont typeface="+mj-lt"/>
              <a:buAutoNum type="arabicPeriod"/>
            </a:pPr>
            <a:r>
              <a:rPr lang="en-US" sz="800" dirty="0"/>
              <a:t> “Middle States Commission on Higher Education. http://www.msche.org Distance Learning Programs: Interregional Guidelines for Electronically Offered Degree and Certificate Programs”, 2002.</a:t>
            </a:r>
          </a:p>
          <a:p>
            <a:pPr lvl="0">
              <a:buFont typeface="+mj-lt"/>
              <a:buAutoNum type="arabicPeriod"/>
            </a:pPr>
            <a:r>
              <a:rPr lang="en-US" sz="800" dirty="0"/>
              <a:t>L.D. </a:t>
            </a:r>
            <a:r>
              <a:rPr lang="en-US" sz="800" dirty="0" err="1"/>
              <a:t>Feisel</a:t>
            </a:r>
            <a:r>
              <a:rPr lang="en-US" sz="800" dirty="0"/>
              <a:t> and A.J. Rosa, “The Role of the Laboratory in Undergraduate Engineering Education”, Journal of Engineering Education, Vol. 94, No. 1, pp. 121-130, 2001.</a:t>
            </a:r>
          </a:p>
          <a:p>
            <a:pPr lvl="0">
              <a:buFont typeface="+mj-lt"/>
              <a:buAutoNum type="arabicPeriod"/>
            </a:pPr>
            <a:r>
              <a:rPr lang="en-US" sz="800" dirty="0"/>
              <a:t>L. </a:t>
            </a:r>
            <a:r>
              <a:rPr lang="en-US" sz="800" dirty="0" err="1"/>
              <a:t>Feisel</a:t>
            </a:r>
            <a:r>
              <a:rPr lang="en-US" sz="800" dirty="0"/>
              <a:t>, G.D. Peterson, “A Colloquy of Learning Objectives for Engineering Educational Laboratories”, 2002 ASEE Annual Conference and Exposition, Montreal, Ontario, Canada, June 16-19, 2002.</a:t>
            </a:r>
          </a:p>
          <a:p>
            <a:pPr lvl="0">
              <a:buFont typeface="+mj-lt"/>
              <a:buAutoNum type="arabicPeriod"/>
            </a:pPr>
            <a:r>
              <a:rPr lang="en-US" sz="800" dirty="0"/>
              <a:t>M. Cooper, J.M.M. Ferreira, "Remote Laboratories Extending Access to Science and Engineering Curricular," Learning Technologies, IEEE Transactions on , vol.2, no.4, pp.342-353, Oct.-Dec. 2009.</a:t>
            </a:r>
          </a:p>
          <a:p>
            <a:pPr lvl="0">
              <a:buFont typeface="+mj-lt"/>
              <a:buAutoNum type="arabicPeriod"/>
            </a:pPr>
            <a:r>
              <a:rPr lang="en-US" sz="800" dirty="0"/>
              <a:t>Michael E Auer, Christophe </a:t>
            </a:r>
            <a:r>
              <a:rPr lang="en-US" sz="800" dirty="0" err="1"/>
              <a:t>Gravier</a:t>
            </a:r>
            <a:r>
              <a:rPr lang="en-US" sz="800" dirty="0"/>
              <a:t>, "Guest Editorial: The Many Facets of Remote Laboratories in Online Engineering Education", Learning Technologies, IEEE Transactions on , vol.2, no.4, pp.260-262, Oct.-Dec. 2009.</a:t>
            </a:r>
            <a:endParaRPr lang="en-US" sz="1600"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18</a:t>
            </a:fld>
            <a:endParaRPr lang="en-US" dirty="0"/>
          </a:p>
        </p:txBody>
      </p:sp>
    </p:spTree>
    <p:extLst>
      <p:ext uri="{BB962C8B-B14F-4D97-AF65-F5344CB8AC3E}">
        <p14:creationId xmlns:p14="http://schemas.microsoft.com/office/powerpoint/2010/main" val="267679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References</a:t>
            </a:r>
          </a:p>
        </p:txBody>
      </p:sp>
      <p:sp>
        <p:nvSpPr>
          <p:cNvPr id="3" name="Content Placeholder 2"/>
          <p:cNvSpPr>
            <a:spLocks noGrp="1"/>
          </p:cNvSpPr>
          <p:nvPr>
            <p:ph idx="1"/>
          </p:nvPr>
        </p:nvSpPr>
        <p:spPr>
          <a:xfrm>
            <a:off x="130630" y="957943"/>
            <a:ext cx="8839200" cy="2844800"/>
          </a:xfrm>
        </p:spPr>
        <p:txBody>
          <a:bodyPr/>
          <a:lstStyle/>
          <a:p>
            <a:pPr lvl="0">
              <a:buFont typeface="+mj-lt"/>
              <a:buAutoNum type="arabicPeriod" startAt="23"/>
            </a:pPr>
            <a:r>
              <a:rPr lang="en-US" sz="800" dirty="0"/>
              <a:t>J. Ventura, R. Drake, J. </a:t>
            </a:r>
            <a:r>
              <a:rPr lang="en-US" sz="800" dirty="0" err="1"/>
              <a:t>McGrory</a:t>
            </a:r>
            <a:r>
              <a:rPr lang="en-US" sz="800" dirty="0"/>
              <a:t>, "NI ELVIS has entered the lab [educational laboratory virtual instrumentation suite]," </a:t>
            </a:r>
            <a:r>
              <a:rPr lang="en-US" sz="800" dirty="0" err="1"/>
              <a:t>SoutheastCon</a:t>
            </a:r>
            <a:r>
              <a:rPr lang="en-US" sz="800" dirty="0"/>
              <a:t>, 2005. Proceedings. IEEE, pp. 670- 679, 8-10 April 2005.</a:t>
            </a:r>
          </a:p>
          <a:p>
            <a:pPr lvl="0">
              <a:buFont typeface="+mj-lt"/>
              <a:buAutoNum type="arabicPeriod" startAt="23"/>
            </a:pPr>
            <a:r>
              <a:rPr lang="en-US" sz="800" dirty="0"/>
              <a:t>E. </a:t>
            </a:r>
            <a:r>
              <a:rPr lang="en-US" sz="800" dirty="0" err="1"/>
              <a:t>Sancristobal</a:t>
            </a:r>
            <a:r>
              <a:rPr lang="en-US" sz="800" dirty="0"/>
              <a:t>, et al., "State of Art, Initiatives and New Challenges for Virtual and Remote Labs", Advanced Learning Technologies (ICALT), 2012 IEEE 12th International Conference on, pp.714-715, 4-6 July 2012.</a:t>
            </a:r>
          </a:p>
          <a:p>
            <a:pPr lvl="0">
              <a:buFont typeface="+mj-lt"/>
              <a:buAutoNum type="arabicPeriod" startAt="23"/>
            </a:pPr>
            <a:r>
              <a:rPr lang="en-US" sz="800" dirty="0"/>
              <a:t>N. Lewis, M. </a:t>
            </a:r>
            <a:r>
              <a:rPr lang="en-US" sz="800" dirty="0" err="1"/>
              <a:t>Billaud</a:t>
            </a:r>
            <a:r>
              <a:rPr lang="en-US" sz="800" dirty="0"/>
              <a:t>, D. </a:t>
            </a:r>
            <a:r>
              <a:rPr lang="en-US" sz="800" dirty="0" err="1"/>
              <a:t>Geoffroy</a:t>
            </a:r>
            <a:r>
              <a:rPr lang="en-US" sz="800" dirty="0"/>
              <a:t>, P. </a:t>
            </a:r>
            <a:r>
              <a:rPr lang="en-US" sz="800" dirty="0" err="1"/>
              <a:t>Cazenave</a:t>
            </a:r>
            <a:r>
              <a:rPr lang="en-US" sz="800" dirty="0"/>
              <a:t>, T. Zimmer, "A Distance Measurement Platform Dedicated to Electrical Engineering", Learning Technologies, IEEE Transactions on , vol.2, no.4, pp.312-319, Oct.-Dec. 2009.</a:t>
            </a:r>
          </a:p>
          <a:p>
            <a:pPr lvl="0">
              <a:buFont typeface="+mj-lt"/>
              <a:buAutoNum type="arabicPeriod" startAt="23"/>
            </a:pPr>
            <a:r>
              <a:rPr lang="en-US" sz="800" dirty="0"/>
              <a:t>B. </a:t>
            </a:r>
            <a:r>
              <a:rPr lang="en-US" sz="800" dirty="0" err="1"/>
              <a:t>Pradarelli</a:t>
            </a:r>
            <a:r>
              <a:rPr lang="en-US" sz="800" dirty="0"/>
              <a:t>, L. </a:t>
            </a:r>
            <a:r>
              <a:rPr lang="en-US" sz="800" dirty="0" err="1"/>
              <a:t>Latorre</a:t>
            </a:r>
            <a:r>
              <a:rPr lang="en-US" sz="800" dirty="0"/>
              <a:t>, M.L. </a:t>
            </a:r>
            <a:r>
              <a:rPr lang="en-US" sz="800" dirty="0" err="1"/>
              <a:t>Flottes</a:t>
            </a:r>
            <a:r>
              <a:rPr lang="en-US" sz="800" dirty="0"/>
              <a:t>, Y. Bertrand, P. </a:t>
            </a:r>
            <a:r>
              <a:rPr lang="en-US" sz="800" dirty="0" err="1"/>
              <a:t>Nouet</a:t>
            </a:r>
            <a:r>
              <a:rPr lang="en-US" sz="800" dirty="0"/>
              <a:t>, "Remote Labs for Industrial IC Testing," Learning Technologies, IEEE Transactions on , vol.2, no.4, pp.304-311, Oct.-Dec. 2009.</a:t>
            </a:r>
          </a:p>
          <a:p>
            <a:pPr lvl="0">
              <a:buFont typeface="+mj-lt"/>
              <a:buAutoNum type="arabicPeriod" startAt="23"/>
            </a:pPr>
            <a:r>
              <a:rPr lang="en-US" sz="800" dirty="0"/>
              <a:t> “Desire2Learn Learning Management System”, Available [Online]: http://www.desire2learn.com/</a:t>
            </a:r>
          </a:p>
          <a:p>
            <a:pPr lvl="0">
              <a:buFont typeface="+mj-lt"/>
              <a:buAutoNum type="arabicPeriod" startAt="23"/>
            </a:pPr>
            <a:r>
              <a:rPr lang="en-US" sz="800" dirty="0"/>
              <a:t> “Camtasia Screen Recording and Video Editing Software”, Available [Online]: http://www.techsmith.com/camtasia.html</a:t>
            </a:r>
          </a:p>
          <a:p>
            <a:pPr lvl="0">
              <a:buFont typeface="+mj-lt"/>
              <a:buAutoNum type="arabicPeriod" startAt="23"/>
            </a:pPr>
            <a:r>
              <a:rPr lang="en-US" sz="800" dirty="0"/>
              <a:t> “7 things you should know about Lecture Capture”, EDUCAUSE, 2008, Available [Online]: http://www.educause.edu </a:t>
            </a:r>
          </a:p>
          <a:p>
            <a:pPr lvl="0">
              <a:buFont typeface="+mj-lt"/>
              <a:buAutoNum type="arabicPeriod" startAt="23"/>
            </a:pPr>
            <a:r>
              <a:rPr lang="en-US" sz="800" dirty="0"/>
              <a:t> “Getting Started with CodeWarrior Development Tools”, Available [Online]: www.freescale.com/mcu </a:t>
            </a:r>
          </a:p>
          <a:p>
            <a:pPr lvl="0">
              <a:buFont typeface="+mj-lt"/>
              <a:buAutoNum type="arabicPeriod" startAt="23"/>
            </a:pPr>
            <a:r>
              <a:rPr lang="en-US" sz="800" dirty="0"/>
              <a:t> “TLA5000B Logic Analyzer Series”, Tektronix Inc., Available [Online]: http://www.tek.com/logic-analyzer/tla5000</a:t>
            </a:r>
          </a:p>
          <a:p>
            <a:pPr lvl="0">
              <a:buFont typeface="+mj-lt"/>
              <a:buAutoNum type="arabicPeriod" startAt="23"/>
            </a:pPr>
            <a:r>
              <a:rPr lang="en-US" sz="800" dirty="0"/>
              <a:t>M. Stassen, M. </a:t>
            </a:r>
            <a:r>
              <a:rPr lang="en-US" sz="800" dirty="0" err="1"/>
              <a:t>Blaustein</a:t>
            </a:r>
            <a:r>
              <a:rPr lang="en-US" sz="800" dirty="0"/>
              <a:t>, R. Rogers, M. Shih, “Undergraduate Student Outcomes: A Comparison of Online and Face-to-Face Courses”, Report from the Comparative Outcomes Subcommittee for the University of Massachusetts Amherst Faculty Senate Ad Hoc Committee on Online Learning, July 2007, Available [Online]: http://www.umass.edu/oapa/oapa/publications/misc_docs/undergrad-student-outcomes.pdf</a:t>
            </a:r>
          </a:p>
          <a:p>
            <a:pPr lvl="0">
              <a:buFont typeface="+mj-lt"/>
              <a:buAutoNum type="arabicPeriod" startAt="23"/>
            </a:pPr>
            <a:r>
              <a:rPr lang="en-US" sz="800" dirty="0"/>
              <a:t>R.N. </a:t>
            </a:r>
            <a:r>
              <a:rPr lang="en-US" sz="800" dirty="0" err="1"/>
              <a:t>Gerlich</a:t>
            </a:r>
            <a:r>
              <a:rPr lang="en-US" sz="800" dirty="0"/>
              <a:t>, M. </a:t>
            </a:r>
            <a:r>
              <a:rPr lang="en-US" sz="800" dirty="0" err="1"/>
              <a:t>Sollosy</a:t>
            </a:r>
            <a:r>
              <a:rPr lang="en-US" sz="800" dirty="0"/>
              <a:t>, “Comparing outcomes between a traditional F2F course and a blended ITV course”, Journal of Case Studies in Education, vol.1., Jan. 2011.</a:t>
            </a:r>
          </a:p>
          <a:p>
            <a:pPr lvl="0">
              <a:buFont typeface="+mj-lt"/>
              <a:buAutoNum type="arabicPeriod" startAt="23"/>
            </a:pPr>
            <a:r>
              <a:rPr lang="en-US" sz="800" dirty="0"/>
              <a:t>J. Collins, E.T. </a:t>
            </a:r>
            <a:r>
              <a:rPr lang="en-US" sz="800" dirty="0" err="1"/>
              <a:t>Pascarella</a:t>
            </a:r>
            <a:r>
              <a:rPr lang="en-US" sz="800" dirty="0"/>
              <a:t>, “Learning on Campus and Learning at a Distance: A Randomized Instructional Experiment”, Research in Higher Education, Vol. 44, No. 3, June 2003.</a:t>
            </a:r>
          </a:p>
          <a:p>
            <a:pPr lvl="0">
              <a:buFont typeface="+mj-lt"/>
              <a:buAutoNum type="arabicPeriod" startAt="23"/>
            </a:pPr>
            <a:r>
              <a:rPr lang="en-US" sz="800" dirty="0"/>
              <a:t>M.D. Stroup, M.M. Pickard and K.E. </a:t>
            </a:r>
            <a:r>
              <a:rPr lang="en-US" sz="800" dirty="0" err="1"/>
              <a:t>Kahler</a:t>
            </a:r>
            <a:r>
              <a:rPr lang="en-US" sz="800" dirty="0"/>
              <a:t>, “Testing the Effectiveness of Lecture Capture Technology Using Prior GPA as a Performance Indicator”, Teacher-Scholar: The Journal of the State Comprehensive University, vol. 4, no. 1 Fall 2012.</a:t>
            </a:r>
            <a:r>
              <a:rPr lang="en-US" sz="800" b="1" dirty="0"/>
              <a:t> </a:t>
            </a:r>
            <a:endParaRPr lang="en-US" sz="800" dirty="0"/>
          </a:p>
          <a:p>
            <a:pPr marL="0" indent="0">
              <a:buNone/>
            </a:pPr>
            <a:endParaRPr lang="en-US" sz="1600"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19</a:t>
            </a:fld>
            <a:endParaRPr lang="en-US" dirty="0"/>
          </a:p>
        </p:txBody>
      </p:sp>
    </p:spTree>
    <p:extLst>
      <p:ext uri="{BB962C8B-B14F-4D97-AF65-F5344CB8AC3E}">
        <p14:creationId xmlns:p14="http://schemas.microsoft.com/office/powerpoint/2010/main" val="339485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929" y="2047874"/>
            <a:ext cx="3257990" cy="3207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The Q-word</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The big (and most often heard question): </a:t>
            </a:r>
            <a:br>
              <a:rPr lang="en-US" sz="2000" b="1" dirty="0">
                <a:solidFill>
                  <a:srgbClr val="003366"/>
                </a:solidFill>
              </a:rPr>
            </a:br>
            <a:br>
              <a:rPr lang="en-US" sz="600" b="1" dirty="0">
                <a:solidFill>
                  <a:srgbClr val="003366"/>
                </a:solidFill>
              </a:rPr>
            </a:br>
            <a:r>
              <a:rPr lang="en-US" sz="2000" b="1" dirty="0">
                <a:solidFill>
                  <a:srgbClr val="003366"/>
                </a:solidFill>
              </a:rPr>
              <a:t>                      </a:t>
            </a:r>
            <a:r>
              <a:rPr lang="en-US" sz="2000" b="1" i="1" dirty="0"/>
              <a:t>can online learning maintain quality?</a:t>
            </a: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endParaRPr lang="en-US" sz="2000" b="1" i="1" dirty="0">
              <a:solidFill>
                <a:srgbClr val="003366"/>
              </a:solidFill>
            </a:endParaRPr>
          </a:p>
          <a:p>
            <a:pPr defTabSz="171450">
              <a:tabLst>
                <a:tab pos="2852738" algn="l"/>
                <a:tab pos="4521200" algn="l"/>
              </a:tabLst>
            </a:pPr>
            <a:r>
              <a:rPr lang="en-US" sz="2000" b="1" dirty="0">
                <a:solidFill>
                  <a:srgbClr val="003366"/>
                </a:solidFill>
              </a:rPr>
              <a:t>Here are some commonly used metrics for quality</a:t>
            </a:r>
            <a:r>
              <a:rPr lang="en-US" sz="2000" baseline="30000" dirty="0">
                <a:solidFill>
                  <a:srgbClr val="003366"/>
                </a:solidFill>
              </a:rPr>
              <a:t>[1]</a:t>
            </a:r>
            <a:r>
              <a:rPr lang="en-US" sz="2000" b="1" dirty="0">
                <a:solidFill>
                  <a:srgbClr val="003366"/>
                </a:solidFill>
              </a:rPr>
              <a:t>.</a:t>
            </a:r>
            <a:br>
              <a:rPr lang="en-US" sz="2000" b="1" dirty="0">
                <a:solidFill>
                  <a:srgbClr val="003366"/>
                </a:solidFill>
              </a:rPr>
            </a:br>
            <a:endParaRPr lang="en-US" sz="5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a:t>
            </a:fld>
            <a:endParaRPr lang="en-US" dirty="0"/>
          </a:p>
        </p:txBody>
      </p:sp>
    </p:spTree>
    <p:extLst>
      <p:ext uri="{BB962C8B-B14F-4D97-AF65-F5344CB8AC3E}">
        <p14:creationId xmlns:p14="http://schemas.microsoft.com/office/powerpoint/2010/main" val="330513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Figure References</a:t>
            </a:r>
          </a:p>
        </p:txBody>
      </p:sp>
      <p:sp>
        <p:nvSpPr>
          <p:cNvPr id="3" name="Content Placeholder 2"/>
          <p:cNvSpPr>
            <a:spLocks noGrp="1"/>
          </p:cNvSpPr>
          <p:nvPr>
            <p:ph idx="1"/>
          </p:nvPr>
        </p:nvSpPr>
        <p:spPr>
          <a:xfrm>
            <a:off x="130630" y="957943"/>
            <a:ext cx="8839200" cy="2844800"/>
          </a:xfrm>
        </p:spPr>
        <p:txBody>
          <a:bodyPr/>
          <a:lstStyle/>
          <a:p>
            <a:pPr lvl="0">
              <a:buFont typeface="+mj-lt"/>
              <a:buAutoNum type="alphaUcPeriod"/>
            </a:pPr>
            <a:r>
              <a:rPr lang="en-US" sz="800" dirty="0"/>
              <a:t>NASA scientists at work.  Circa 1960’s, </a:t>
            </a:r>
            <a:r>
              <a:rPr lang="en-US" sz="800" dirty="0">
                <a:hlinkClick r:id="rId3"/>
              </a:rPr>
              <a:t>www.reddit.com</a:t>
            </a:r>
            <a:r>
              <a:rPr lang="en-US" sz="800" dirty="0"/>
              <a:t>.</a:t>
            </a:r>
          </a:p>
          <a:p>
            <a:pPr lvl="0">
              <a:buFont typeface="+mj-lt"/>
              <a:buAutoNum type="alphaUcPeriod"/>
            </a:pPr>
            <a:r>
              <a:rPr lang="en-US" sz="800" dirty="0"/>
              <a:t>Bob Pease's Famously Tangles Prototype Circuit Board - RF Cafe, </a:t>
            </a:r>
            <a:r>
              <a:rPr lang="en-US" sz="800" dirty="0">
                <a:hlinkClick r:id="rId4"/>
              </a:rPr>
              <a:t>www.rfcafe.com</a:t>
            </a:r>
            <a:r>
              <a:rPr lang="en-US" sz="800" dirty="0"/>
              <a:t> </a:t>
            </a:r>
          </a:p>
          <a:p>
            <a:pPr lvl="0">
              <a:buFont typeface="+mj-lt"/>
              <a:buAutoNum type="alphaUcPeriod"/>
            </a:pPr>
            <a:r>
              <a:rPr lang="en-US" sz="800" dirty="0">
                <a:solidFill>
                  <a:srgbClr val="333333"/>
                </a:solidFill>
                <a:latin typeface="Arial"/>
              </a:rPr>
              <a:t>Open Access </a:t>
            </a:r>
            <a:r>
              <a:rPr lang="en-US" sz="800" dirty="0" err="1">
                <a:solidFill>
                  <a:srgbClr val="333333"/>
                </a:solidFill>
                <a:latin typeface="Arial"/>
              </a:rPr>
              <a:t>PLoS</a:t>
            </a:r>
            <a:r>
              <a:rPr lang="en-US" sz="800" dirty="0">
                <a:solidFill>
                  <a:srgbClr val="333333"/>
                </a:solidFill>
                <a:latin typeface="Arial"/>
              </a:rPr>
              <a:t>, </a:t>
            </a:r>
            <a:r>
              <a:rPr lang="en-US" sz="800" dirty="0">
                <a:latin typeface="Arial"/>
              </a:rPr>
              <a:t>CC BY-SA 3.0</a:t>
            </a:r>
            <a:r>
              <a:rPr lang="en-US" sz="800" dirty="0">
                <a:solidFill>
                  <a:srgbClr val="0B0080"/>
                </a:solidFill>
                <a:latin typeface="Arial"/>
              </a:rPr>
              <a:t>, </a:t>
            </a:r>
            <a:r>
              <a:rPr lang="en-US" sz="800" dirty="0">
                <a:hlinkClick r:id="rId5"/>
              </a:rPr>
              <a:t>http://www.plos.org/</a:t>
            </a:r>
            <a:endParaRPr lang="en-US" sz="800" dirty="0"/>
          </a:p>
          <a:p>
            <a:pPr lvl="0">
              <a:buFont typeface="+mj-lt"/>
              <a:buAutoNum type="alphaUcPeriod"/>
            </a:pPr>
            <a:r>
              <a:rPr lang="en-US" sz="800" dirty="0"/>
              <a:t>The Importance of Personalized  Learning, BY JEFFREY KATZMAN | PUBLISHED: OCTOBER 24, 2012, </a:t>
            </a:r>
            <a:r>
              <a:rPr lang="en-US" sz="800" dirty="0">
                <a:hlinkClick r:id="rId6"/>
              </a:rPr>
              <a:t>http://blog.xyleme.com/importance-personalized-learning-%E2%80%93-part-1-3-%E2%80%93-k12</a:t>
            </a:r>
            <a:endParaRPr lang="en-US" sz="800" dirty="0"/>
          </a:p>
          <a:p>
            <a:pPr lvl="0">
              <a:buFont typeface="+mj-lt"/>
              <a:buAutoNum type="alphaUcPeriod"/>
            </a:pPr>
            <a:r>
              <a:rPr lang="en-US" sz="800" dirty="0"/>
              <a:t>FOMI, The Cost of Education in the States, 2010   </a:t>
            </a:r>
            <a:r>
              <a:rPr lang="en-US" sz="800" dirty="0">
                <a:hlinkClick r:id="rId7"/>
              </a:rPr>
              <a:t>http://www.fomi.nu/2010/03/the-cost-of-education-in-the-states/</a:t>
            </a:r>
            <a:endParaRPr lang="en-US" sz="800" dirty="0"/>
          </a:p>
          <a:p>
            <a:pPr lvl="0">
              <a:buFont typeface="+mj-lt"/>
              <a:buAutoNum type="alphaUcPeriod"/>
            </a:pPr>
            <a:r>
              <a:rPr lang="en-US" sz="800" dirty="0"/>
              <a:t>Dr. Fly, Games, Simulations and Virtual Labs for STEM, flyrussell.com</a:t>
            </a:r>
          </a:p>
          <a:p>
            <a:pPr lvl="0">
              <a:buFont typeface="+mj-lt"/>
              <a:buAutoNum type="alphaUcPeriod"/>
            </a:pPr>
            <a:r>
              <a:rPr lang="en-US" sz="800" dirty="0"/>
              <a:t>Virtual Labs, </a:t>
            </a:r>
            <a:r>
              <a:rPr lang="en-US" sz="800" dirty="0">
                <a:hlinkClick r:id="rId8"/>
              </a:rPr>
              <a:t>www.wlz.da.in</a:t>
            </a:r>
            <a:endParaRPr lang="en-US" sz="800" dirty="0"/>
          </a:p>
          <a:p>
            <a:pPr lvl="0">
              <a:buFont typeface="+mj-lt"/>
              <a:buAutoNum type="alphaUcPeriod"/>
            </a:pPr>
            <a:r>
              <a:rPr lang="en-US" sz="800" dirty="0"/>
              <a:t>Cartoon Man Thinking, </a:t>
            </a:r>
            <a:r>
              <a:rPr lang="en-US" sz="800" dirty="0">
                <a:hlinkClick r:id="rId9"/>
              </a:rPr>
              <a:t>www.dreamstime.com</a:t>
            </a:r>
            <a:endParaRPr lang="en-US" sz="80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20</a:t>
            </a:fld>
            <a:endParaRPr lang="en-US" dirty="0"/>
          </a:p>
        </p:txBody>
      </p:sp>
    </p:spTree>
    <p:extLst>
      <p:ext uri="{BB962C8B-B14F-4D97-AF65-F5344CB8AC3E}">
        <p14:creationId xmlns:p14="http://schemas.microsoft.com/office/powerpoint/2010/main" val="380925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929" y="2047874"/>
            <a:ext cx="3257990" cy="3207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Can Online Learning Do This?</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Some metrics are pretty straight forward</a:t>
            </a:r>
            <a:br>
              <a:rPr lang="en-US" sz="2000" b="1" dirty="0">
                <a:solidFill>
                  <a:srgbClr val="003366"/>
                </a:solidFill>
              </a:rPr>
            </a:br>
            <a:endParaRPr lang="en-US" sz="5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a:t>
            </a:fld>
            <a:endParaRPr lang="en-US" dirty="0"/>
          </a:p>
        </p:txBody>
      </p:sp>
      <p:cxnSp>
        <p:nvCxnSpPr>
          <p:cNvPr id="6" name="Straight Arrow Connector 5"/>
          <p:cNvCxnSpPr/>
          <p:nvPr/>
        </p:nvCxnSpPr>
        <p:spPr bwMode="auto">
          <a:xfrm>
            <a:off x="5961592" y="3829050"/>
            <a:ext cx="1168619" cy="1057275"/>
          </a:xfrm>
          <a:prstGeom prst="straightConnector1">
            <a:avLst/>
          </a:prstGeom>
          <a:noFill/>
          <a:ln w="38100" cap="flat" cmpd="sng" algn="ctr">
            <a:solidFill>
              <a:srgbClr val="FF0000"/>
            </a:solidFill>
            <a:prstDash val="solid"/>
            <a:round/>
            <a:headEnd type="none" w="med" len="med"/>
            <a:tailEnd type="triangle" w="lg" len="lg"/>
          </a:ln>
          <a:effectLst/>
        </p:spPr>
      </p:cxnSp>
      <p:sp>
        <p:nvSpPr>
          <p:cNvPr id="7" name="Oval 6"/>
          <p:cNvSpPr/>
          <p:nvPr/>
        </p:nvSpPr>
        <p:spPr bwMode="auto">
          <a:xfrm>
            <a:off x="5011912" y="2755107"/>
            <a:ext cx="1190625" cy="118983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9" name="Oval 8"/>
          <p:cNvSpPr/>
          <p:nvPr/>
        </p:nvSpPr>
        <p:spPr bwMode="auto">
          <a:xfrm>
            <a:off x="2946929" y="2755107"/>
            <a:ext cx="1190625" cy="118983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cxnSp>
        <p:nvCxnSpPr>
          <p:cNvPr id="13" name="Straight Arrow Connector 12"/>
          <p:cNvCxnSpPr/>
          <p:nvPr/>
        </p:nvCxnSpPr>
        <p:spPr bwMode="auto">
          <a:xfrm flipV="1">
            <a:off x="3104091" y="3752850"/>
            <a:ext cx="0" cy="1502138"/>
          </a:xfrm>
          <a:prstGeom prst="straightConnector1">
            <a:avLst/>
          </a:prstGeom>
          <a:noFill/>
          <a:ln w="38100" cap="flat" cmpd="sng" algn="ctr">
            <a:solidFill>
              <a:srgbClr val="FF0000"/>
            </a:solidFill>
            <a:prstDash val="solid"/>
            <a:round/>
            <a:headEnd type="none" w="med" len="med"/>
            <a:tailEnd type="none" w="lg" len="lg"/>
          </a:ln>
          <a:effectLst/>
        </p:spPr>
      </p:cxnSp>
      <p:cxnSp>
        <p:nvCxnSpPr>
          <p:cNvPr id="15" name="Straight Arrow Connector 14"/>
          <p:cNvCxnSpPr/>
          <p:nvPr/>
        </p:nvCxnSpPr>
        <p:spPr bwMode="auto">
          <a:xfrm>
            <a:off x="3095690" y="5254987"/>
            <a:ext cx="4063781" cy="218713"/>
          </a:xfrm>
          <a:prstGeom prst="straightConnector1">
            <a:avLst/>
          </a:prstGeom>
          <a:noFill/>
          <a:ln w="38100" cap="flat" cmpd="sng" algn="ctr">
            <a:solidFill>
              <a:srgbClr val="FF0000"/>
            </a:solidFill>
            <a:prstDash val="solid"/>
            <a:round/>
            <a:headEnd type="none" w="med" len="med"/>
            <a:tailEnd type="triangle" w="lg" len="lg"/>
          </a:ln>
          <a:effectLst/>
        </p:spPr>
      </p:cxnSp>
      <p:sp>
        <p:nvSpPr>
          <p:cNvPr id="17" name="TextBox 16"/>
          <p:cNvSpPr txBox="1"/>
          <p:nvPr/>
        </p:nvSpPr>
        <p:spPr>
          <a:xfrm>
            <a:off x="6634886" y="4947210"/>
            <a:ext cx="2362811" cy="369332"/>
          </a:xfrm>
          <a:prstGeom prst="rect">
            <a:avLst/>
          </a:prstGeom>
          <a:noFill/>
        </p:spPr>
        <p:txBody>
          <a:bodyPr wrap="square" rtlCol="0">
            <a:spAutoFit/>
          </a:bodyPr>
          <a:lstStyle/>
          <a:p>
            <a:pPr algn="ctr"/>
            <a:r>
              <a:rPr lang="en-US" sz="1800" b="1" dirty="0">
                <a:solidFill>
                  <a:srgbClr val="FF0000"/>
                </a:solidFill>
                <a:latin typeface="Arial" panose="020B0604020202020204" pitchFamily="34" charset="0"/>
                <a:cs typeface="Arial" panose="020B0604020202020204" pitchFamily="34" charset="0"/>
              </a:rPr>
              <a:t>Makes Sense…</a:t>
            </a:r>
          </a:p>
        </p:txBody>
      </p:sp>
    </p:spTree>
    <p:extLst>
      <p:ext uri="{BB962C8B-B14F-4D97-AF65-F5344CB8AC3E}">
        <p14:creationId xmlns:p14="http://schemas.microsoft.com/office/powerpoint/2010/main" val="43445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929" y="2047874"/>
            <a:ext cx="3257990" cy="3207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Can Online Learning Do This?</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Some items are more difficult</a:t>
            </a:r>
            <a:br>
              <a:rPr lang="en-US" sz="2000" b="1" dirty="0">
                <a:solidFill>
                  <a:srgbClr val="003366"/>
                </a:solidFill>
              </a:rPr>
            </a:br>
            <a:endParaRPr lang="en-US" sz="5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4</a:t>
            </a:fld>
            <a:endParaRPr lang="en-US" dirty="0"/>
          </a:p>
        </p:txBody>
      </p:sp>
      <p:sp>
        <p:nvSpPr>
          <p:cNvPr id="9" name="Oval 8"/>
          <p:cNvSpPr/>
          <p:nvPr/>
        </p:nvSpPr>
        <p:spPr bwMode="auto">
          <a:xfrm>
            <a:off x="3327319" y="4057842"/>
            <a:ext cx="1190625" cy="118983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cxnSp>
        <p:nvCxnSpPr>
          <p:cNvPr id="15" name="Straight Arrow Connector 14"/>
          <p:cNvCxnSpPr/>
          <p:nvPr/>
        </p:nvCxnSpPr>
        <p:spPr bwMode="auto">
          <a:xfrm flipH="1" flipV="1">
            <a:off x="2867559" y="4288675"/>
            <a:ext cx="459760" cy="129706"/>
          </a:xfrm>
          <a:prstGeom prst="straightConnector1">
            <a:avLst/>
          </a:prstGeom>
          <a:noFill/>
          <a:ln w="38100" cap="flat" cmpd="sng" algn="ctr">
            <a:solidFill>
              <a:srgbClr val="FF0000"/>
            </a:solidFill>
            <a:prstDash val="solid"/>
            <a:round/>
            <a:headEnd type="none" w="med" len="med"/>
            <a:tailEnd type="triangle" w="lg" len="lg"/>
          </a:ln>
          <a:effectLst/>
        </p:spPr>
      </p:cxnSp>
      <p:sp>
        <p:nvSpPr>
          <p:cNvPr id="17" name="TextBox 16"/>
          <p:cNvSpPr txBox="1"/>
          <p:nvPr/>
        </p:nvSpPr>
        <p:spPr>
          <a:xfrm>
            <a:off x="263346" y="3367577"/>
            <a:ext cx="2918003" cy="2092881"/>
          </a:xfrm>
          <a:prstGeom prst="rect">
            <a:avLst/>
          </a:prstGeom>
          <a:noFill/>
        </p:spPr>
        <p:txBody>
          <a:bodyPr wrap="square" rtlCol="0">
            <a:spAutoFit/>
          </a:bodyPr>
          <a:lstStyle/>
          <a:p>
            <a:pPr algn="l"/>
            <a:r>
              <a:rPr lang="en-US" sz="1800" b="1" dirty="0">
                <a:solidFill>
                  <a:srgbClr val="FF0000"/>
                </a:solidFill>
                <a:latin typeface="Arial" panose="020B0604020202020204" pitchFamily="34" charset="0"/>
                <a:cs typeface="Arial" panose="020B0604020202020204" pitchFamily="34" charset="0"/>
              </a:rPr>
              <a:t>This might be tricky…</a:t>
            </a:r>
            <a:br>
              <a:rPr lang="en-US" sz="1800"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students want clear expectations</a:t>
            </a:r>
            <a:br>
              <a:rPr lang="en-US" dirty="0">
                <a:solidFill>
                  <a:srgbClr val="FF0000"/>
                </a:solidFill>
                <a:latin typeface="Arial" panose="020B0604020202020204" pitchFamily="34" charset="0"/>
                <a:cs typeface="Arial" panose="020B0604020202020204" pitchFamily="34" charset="0"/>
              </a:rPr>
            </a:b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students want responsiveness</a:t>
            </a:r>
            <a:br>
              <a:rPr lang="en-US" dirty="0">
                <a:solidFill>
                  <a:srgbClr val="FF0000"/>
                </a:solidFill>
                <a:latin typeface="Arial" panose="020B0604020202020204" pitchFamily="34" charset="0"/>
                <a:cs typeface="Arial" panose="020B0604020202020204" pitchFamily="34" charset="0"/>
              </a:rPr>
            </a:b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but there is more of a burden on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the student in an online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environment.</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55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929" y="2047874"/>
            <a:ext cx="3257990" cy="3207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Can Online Learning Do This?</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Some items are more difficult</a:t>
            </a:r>
            <a:br>
              <a:rPr lang="en-US" sz="2000" b="1" dirty="0">
                <a:solidFill>
                  <a:srgbClr val="003366"/>
                </a:solidFill>
              </a:rPr>
            </a:br>
            <a:endParaRPr lang="en-US" sz="5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5</a:t>
            </a:fld>
            <a:endParaRPr lang="en-US" dirty="0"/>
          </a:p>
        </p:txBody>
      </p:sp>
      <p:sp>
        <p:nvSpPr>
          <p:cNvPr id="7" name="Oval 6"/>
          <p:cNvSpPr/>
          <p:nvPr/>
        </p:nvSpPr>
        <p:spPr bwMode="auto">
          <a:xfrm>
            <a:off x="4631522" y="4057842"/>
            <a:ext cx="1190625" cy="118983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cxnSp>
        <p:nvCxnSpPr>
          <p:cNvPr id="16" name="Straight Arrow Connector 15"/>
          <p:cNvCxnSpPr/>
          <p:nvPr/>
        </p:nvCxnSpPr>
        <p:spPr bwMode="auto">
          <a:xfrm flipV="1">
            <a:off x="5741240" y="4243327"/>
            <a:ext cx="351725" cy="117554"/>
          </a:xfrm>
          <a:prstGeom prst="straightConnector1">
            <a:avLst/>
          </a:prstGeom>
          <a:noFill/>
          <a:ln w="38100" cap="flat" cmpd="sng" algn="ctr">
            <a:solidFill>
              <a:srgbClr val="FF0000"/>
            </a:solidFill>
            <a:prstDash val="solid"/>
            <a:round/>
            <a:headEnd type="none" w="med" len="med"/>
            <a:tailEnd type="triangle" w="lg" len="lg"/>
          </a:ln>
          <a:effectLst/>
        </p:spPr>
      </p:cxnSp>
      <p:sp>
        <p:nvSpPr>
          <p:cNvPr id="13" name="TextBox 12"/>
          <p:cNvSpPr txBox="1"/>
          <p:nvPr/>
        </p:nvSpPr>
        <p:spPr>
          <a:xfrm>
            <a:off x="6182974" y="2377672"/>
            <a:ext cx="2939081" cy="3447098"/>
          </a:xfrm>
          <a:prstGeom prst="rect">
            <a:avLst/>
          </a:prstGeom>
          <a:noFill/>
        </p:spPr>
        <p:txBody>
          <a:bodyPr wrap="square" rtlCol="0">
            <a:spAutoFit/>
          </a:bodyPr>
          <a:lstStyle/>
          <a:p>
            <a:pPr algn="l"/>
            <a:r>
              <a:rPr lang="en-US" sz="1800" b="1" dirty="0">
                <a:solidFill>
                  <a:srgbClr val="FF0000"/>
                </a:solidFill>
                <a:latin typeface="Arial" panose="020B0604020202020204" pitchFamily="34" charset="0"/>
                <a:cs typeface="Arial" panose="020B0604020202020204" pitchFamily="34" charset="0"/>
              </a:rPr>
              <a:t>This could go either way!</a:t>
            </a:r>
            <a:br>
              <a:rPr lang="en-US" sz="1800" b="1" dirty="0">
                <a:solidFill>
                  <a:srgbClr val="FF0000"/>
                </a:solidFill>
                <a:latin typeface="Arial" panose="020B0604020202020204" pitchFamily="34" charset="0"/>
                <a:cs typeface="Arial" panose="020B0604020202020204" pitchFamily="34" charset="0"/>
              </a:rPr>
            </a:br>
            <a:br>
              <a:rPr lang="en-US" sz="1800" b="1"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some instructors </a:t>
            </a:r>
            <a:r>
              <a:rPr lang="en-US" u="sng" dirty="0">
                <a:solidFill>
                  <a:srgbClr val="FF0000"/>
                </a:solidFill>
                <a:latin typeface="Arial" panose="020B0604020202020204" pitchFamily="34" charset="0"/>
                <a:cs typeface="Arial" panose="020B0604020202020204" pitchFamily="34" charset="0"/>
              </a:rPr>
              <a:t>like</a:t>
            </a:r>
            <a:r>
              <a:rPr lang="en-US" dirty="0">
                <a:solidFill>
                  <a:srgbClr val="FF0000"/>
                </a:solidFill>
                <a:latin typeface="Arial" panose="020B0604020202020204" pitchFamily="34" charset="0"/>
                <a:cs typeface="Arial" panose="020B0604020202020204" pitchFamily="34" charset="0"/>
              </a:rPr>
              <a:t> interacting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live with students.</a:t>
            </a:r>
            <a:br>
              <a:rPr lang="en-US" dirty="0">
                <a:solidFill>
                  <a:srgbClr val="FF0000"/>
                </a:solidFill>
                <a:latin typeface="Arial" panose="020B0604020202020204" pitchFamily="34" charset="0"/>
                <a:cs typeface="Arial" panose="020B0604020202020204" pitchFamily="34" charset="0"/>
              </a:rPr>
            </a:b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NO instructor likes putting in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excessive time to deliver content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online with no benefit.</a:t>
            </a:r>
            <a:br>
              <a:rPr lang="en-US" dirty="0">
                <a:solidFill>
                  <a:srgbClr val="FF0000"/>
                </a:solidFill>
                <a:latin typeface="Arial" panose="020B0604020202020204" pitchFamily="34" charset="0"/>
                <a:cs typeface="Arial" panose="020B0604020202020204" pitchFamily="34" charset="0"/>
              </a:rPr>
            </a:b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Course evaluations are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important, no matter if we agree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they should be.</a:t>
            </a:r>
            <a:br>
              <a:rPr lang="en-US" dirty="0">
                <a:solidFill>
                  <a:srgbClr val="FF0000"/>
                </a:solidFill>
                <a:latin typeface="Arial" panose="020B0604020202020204" pitchFamily="34" charset="0"/>
                <a:cs typeface="Arial" panose="020B0604020202020204" pitchFamily="34" charset="0"/>
              </a:rPr>
            </a:b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But overall, instructors really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want students to </a:t>
            </a:r>
            <a:r>
              <a:rPr lang="en-US" u="sng" dirty="0">
                <a:solidFill>
                  <a:srgbClr val="FF0000"/>
                </a:solidFill>
                <a:latin typeface="Arial" panose="020B0604020202020204" pitchFamily="34" charset="0"/>
                <a:cs typeface="Arial" panose="020B0604020202020204" pitchFamily="34" charset="0"/>
              </a:rPr>
              <a:t>learn</a:t>
            </a:r>
            <a:r>
              <a:rPr lang="en-US" dirty="0">
                <a:solidFill>
                  <a:srgbClr val="FF0000"/>
                </a:solidFill>
                <a:latin typeface="Arial" panose="020B0604020202020204" pitchFamily="34" charset="0"/>
                <a:cs typeface="Arial" panose="020B0604020202020204" pitchFamily="34" charset="0"/>
              </a:rPr>
              <a:t>.</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44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929" y="2047874"/>
            <a:ext cx="3257990" cy="3207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Can Online Learning Do This?</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And some things are down right hard.</a:t>
            </a:r>
            <a:br>
              <a:rPr lang="en-US" sz="2000" b="1" dirty="0">
                <a:solidFill>
                  <a:srgbClr val="003366"/>
                </a:solidFill>
              </a:rPr>
            </a:br>
            <a:endParaRPr lang="en-US" sz="5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6</a:t>
            </a:fld>
            <a:endParaRPr lang="en-US" dirty="0"/>
          </a:p>
        </p:txBody>
      </p:sp>
      <p:sp>
        <p:nvSpPr>
          <p:cNvPr id="9" name="Oval 8"/>
          <p:cNvSpPr/>
          <p:nvPr/>
        </p:nvSpPr>
        <p:spPr bwMode="auto">
          <a:xfrm>
            <a:off x="3977688" y="2047874"/>
            <a:ext cx="1190625" cy="118983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cxnSp>
        <p:nvCxnSpPr>
          <p:cNvPr id="16" name="Straight Arrow Connector 15"/>
          <p:cNvCxnSpPr/>
          <p:nvPr/>
        </p:nvCxnSpPr>
        <p:spPr bwMode="auto">
          <a:xfrm flipV="1">
            <a:off x="4984233" y="1872691"/>
            <a:ext cx="1116644" cy="316613"/>
          </a:xfrm>
          <a:prstGeom prst="straightConnector1">
            <a:avLst/>
          </a:prstGeom>
          <a:noFill/>
          <a:ln w="38100" cap="flat" cmpd="sng" algn="ctr">
            <a:solidFill>
              <a:srgbClr val="FF0000"/>
            </a:solidFill>
            <a:prstDash val="solid"/>
            <a:round/>
            <a:headEnd type="none" w="med" len="med"/>
            <a:tailEnd type="triangle" w="lg" len="lg"/>
          </a:ln>
          <a:effectLst/>
        </p:spPr>
      </p:cxnSp>
      <p:sp>
        <p:nvSpPr>
          <p:cNvPr id="18" name="TextBox 17"/>
          <p:cNvSpPr txBox="1"/>
          <p:nvPr/>
        </p:nvSpPr>
        <p:spPr>
          <a:xfrm>
            <a:off x="6166708" y="1488087"/>
            <a:ext cx="2904140" cy="2492990"/>
          </a:xfrm>
          <a:prstGeom prst="rect">
            <a:avLst/>
          </a:prstGeom>
          <a:noFill/>
        </p:spPr>
        <p:txBody>
          <a:bodyPr wrap="square" rtlCol="0">
            <a:spAutoFit/>
          </a:bodyPr>
          <a:lstStyle/>
          <a:p>
            <a:pPr algn="l"/>
            <a:r>
              <a:rPr lang="en-US" sz="1800" b="1" dirty="0">
                <a:solidFill>
                  <a:srgbClr val="FF0000"/>
                </a:solidFill>
                <a:latin typeface="Arial" panose="020B0604020202020204" pitchFamily="34" charset="0"/>
                <a:cs typeface="Arial" panose="020B0604020202020204" pitchFamily="34" charset="0"/>
              </a:rPr>
              <a:t>This is ALWAYS hard</a:t>
            </a:r>
            <a:br>
              <a:rPr lang="en-US" sz="1800" b="1" dirty="0">
                <a:solidFill>
                  <a:srgbClr val="FF0000"/>
                </a:solidFill>
                <a:latin typeface="Arial" panose="020B0604020202020204" pitchFamily="34" charset="0"/>
                <a:cs typeface="Arial" panose="020B0604020202020204" pitchFamily="34" charset="0"/>
              </a:rPr>
            </a:br>
            <a:endParaRPr lang="en-US" sz="1800" b="1" dirty="0">
              <a:solidFill>
                <a:srgbClr val="FF0000"/>
              </a:solidFill>
              <a:latin typeface="Arial" panose="020B0604020202020204" pitchFamily="34" charset="0"/>
              <a:cs typeface="Arial" panose="020B0604020202020204" pitchFamily="34" charset="0"/>
            </a:endParaRPr>
          </a:p>
          <a:p>
            <a:pPr algn="l"/>
            <a:r>
              <a:rPr lang="en-US" dirty="0">
                <a:solidFill>
                  <a:srgbClr val="FF0000"/>
                </a:solidFill>
                <a:latin typeface="Arial" panose="020B0604020202020204" pitchFamily="34" charset="0"/>
                <a:cs typeface="Arial" panose="020B0604020202020204" pitchFamily="34" charset="0"/>
              </a:rPr>
              <a:t>- Each discipline is different.</a:t>
            </a:r>
            <a:br>
              <a:rPr lang="en-US" dirty="0">
                <a:solidFill>
                  <a:srgbClr val="FF0000"/>
                </a:solidFill>
                <a:latin typeface="Arial" panose="020B0604020202020204" pitchFamily="34" charset="0"/>
                <a:cs typeface="Arial" panose="020B0604020202020204" pitchFamily="34" charset="0"/>
              </a:rPr>
            </a:b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There are many different learning </a:t>
            </a: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domains to reach.</a:t>
            </a:r>
            <a:br>
              <a:rPr lang="en-US" dirty="0">
                <a:solidFill>
                  <a:srgbClr val="FF0000"/>
                </a:solidFill>
                <a:latin typeface="Arial" panose="020B0604020202020204" pitchFamily="34" charset="0"/>
                <a:cs typeface="Arial" panose="020B0604020202020204" pitchFamily="34" charset="0"/>
              </a:rPr>
            </a:br>
            <a:br>
              <a:rPr lang="en-US" dirty="0">
                <a:solidFill>
                  <a:srgbClr val="FF0000"/>
                </a:solidFill>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Assessment is a challenge.</a:t>
            </a:r>
            <a:endParaRPr lang="en-US" b="1" dirty="0">
              <a:solidFill>
                <a:srgbClr val="FF0000"/>
              </a:solidFill>
              <a:latin typeface="Arial" panose="020B0604020202020204" pitchFamily="34" charset="0"/>
              <a:cs typeface="Arial" panose="020B0604020202020204" pitchFamily="34" charset="0"/>
            </a:endParaRPr>
          </a:p>
          <a:p>
            <a:pPr algn="l"/>
            <a:endParaRPr lang="en-US" sz="1800" b="1" dirty="0">
              <a:solidFill>
                <a:srgbClr val="FF0000"/>
              </a:solidFill>
              <a:latin typeface="Arial" panose="020B0604020202020204" pitchFamily="34" charset="0"/>
              <a:cs typeface="Arial" panose="020B0604020202020204" pitchFamily="34" charset="0"/>
            </a:endParaRPr>
          </a:p>
          <a:p>
            <a:pPr algn="l"/>
            <a:endParaRPr lang="en-US"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71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929" y="2047874"/>
            <a:ext cx="3257990" cy="3207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The Q-word</a:t>
            </a:r>
          </a:p>
        </p:txBody>
      </p:sp>
      <p:sp>
        <p:nvSpPr>
          <p:cNvPr id="3" name="Content Placeholder 2"/>
          <p:cNvSpPr>
            <a:spLocks noGrp="1"/>
          </p:cNvSpPr>
          <p:nvPr>
            <p:ph idx="1"/>
          </p:nvPr>
        </p:nvSpPr>
        <p:spPr>
          <a:xfrm>
            <a:off x="324289" y="1066800"/>
            <a:ext cx="8327341" cy="2267243"/>
          </a:xfrm>
        </p:spPr>
        <p:txBody>
          <a:bodyPr/>
          <a:lstStyle/>
          <a:p>
            <a:pPr marL="0" indent="0" defTabSz="171450">
              <a:buNone/>
              <a:tabLst>
                <a:tab pos="2852738" algn="l"/>
                <a:tab pos="4521200" algn="l"/>
              </a:tabLst>
            </a:pPr>
            <a:br>
              <a:rPr lang="en-US" sz="600" b="1" dirty="0">
                <a:solidFill>
                  <a:srgbClr val="003366"/>
                </a:solidFill>
              </a:rPr>
            </a:br>
            <a:r>
              <a:rPr lang="en-US" sz="2000" b="1" dirty="0"/>
              <a:t>                            </a:t>
            </a:r>
            <a:r>
              <a:rPr lang="en-US" sz="2000" b="1" i="1" dirty="0"/>
              <a:t>can online learning maintain quality?</a:t>
            </a: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br>
              <a:rPr lang="en-US" sz="2000" b="1" i="1" dirty="0">
                <a:solidFill>
                  <a:srgbClr val="003366"/>
                </a:solidFill>
              </a:rPr>
            </a:br>
            <a:endParaRPr lang="en-US" sz="2000" b="1" i="1" dirty="0">
              <a:solidFill>
                <a:srgbClr val="003366"/>
              </a:solidFill>
            </a:endParaRPr>
          </a:p>
          <a:p>
            <a:pPr marL="0" indent="0" defTabSz="171450">
              <a:buNone/>
              <a:tabLst>
                <a:tab pos="2852738" algn="l"/>
                <a:tab pos="4521200" algn="l"/>
              </a:tabLst>
            </a:pPr>
            <a:br>
              <a:rPr lang="en-US" sz="2000" b="1" dirty="0">
                <a:solidFill>
                  <a:srgbClr val="003366"/>
                </a:solidFill>
              </a:rPr>
            </a:br>
            <a:endParaRPr lang="en-US" sz="5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7</a:t>
            </a:fld>
            <a:endParaRPr lang="en-US" dirty="0"/>
          </a:p>
        </p:txBody>
      </p:sp>
      <p:sp>
        <p:nvSpPr>
          <p:cNvPr id="6" name="Oval 5"/>
          <p:cNvSpPr/>
          <p:nvPr/>
        </p:nvSpPr>
        <p:spPr bwMode="auto">
          <a:xfrm>
            <a:off x="3980611" y="3056515"/>
            <a:ext cx="1243852" cy="1258310"/>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6115051" y="3756644"/>
            <a:ext cx="2933700" cy="1754326"/>
          </a:xfrm>
          <a:prstGeom prst="rect">
            <a:avLst/>
          </a:prstGeom>
          <a:noFill/>
          <a:ln>
            <a:solidFill>
              <a:srgbClr val="FF0000"/>
            </a:solidFill>
          </a:ln>
        </p:spPr>
        <p:txBody>
          <a:bodyPr wrap="square" rtlCol="0">
            <a:spAutoFit/>
          </a:bodyPr>
          <a:lstStyle/>
          <a:p>
            <a:pPr algn="ctr"/>
            <a:r>
              <a:rPr lang="en-US" sz="1800" b="1" dirty="0">
                <a:solidFill>
                  <a:srgbClr val="FF0000"/>
                </a:solidFill>
                <a:latin typeface="Arial" panose="020B0604020202020204" pitchFamily="34" charset="0"/>
                <a:cs typeface="Arial" panose="020B0604020202020204" pitchFamily="34" charset="0"/>
              </a:rPr>
              <a:t>An interesting exercise: </a:t>
            </a:r>
          </a:p>
          <a:p>
            <a:pPr algn="ctr"/>
            <a:endParaRPr lang="en-US" sz="1800" b="1" dirty="0">
              <a:solidFill>
                <a:srgbClr val="FF0000"/>
              </a:solidFill>
              <a:latin typeface="Arial" panose="020B0604020202020204" pitchFamily="34" charset="0"/>
              <a:cs typeface="Arial" panose="020B0604020202020204" pitchFamily="34" charset="0"/>
            </a:endParaRPr>
          </a:p>
          <a:p>
            <a:pPr algn="l"/>
            <a:r>
              <a:rPr lang="en-US" sz="1800" dirty="0">
                <a:solidFill>
                  <a:srgbClr val="FF0000"/>
                </a:solidFill>
                <a:latin typeface="Arial" panose="020B0604020202020204" pitchFamily="34" charset="0"/>
                <a:cs typeface="Arial" panose="020B0604020202020204" pitchFamily="34" charset="0"/>
              </a:rPr>
              <a:t>Apply the scrutiny that online education gets to our existing face-to-face education.</a:t>
            </a:r>
          </a:p>
        </p:txBody>
      </p:sp>
      <p:cxnSp>
        <p:nvCxnSpPr>
          <p:cNvPr id="8" name="Straight Arrow Connector 7"/>
          <p:cNvCxnSpPr/>
          <p:nvPr/>
        </p:nvCxnSpPr>
        <p:spPr bwMode="auto">
          <a:xfrm flipH="1" flipV="1">
            <a:off x="5166360" y="3939540"/>
            <a:ext cx="948691" cy="375286"/>
          </a:xfrm>
          <a:prstGeom prst="straightConnector1">
            <a:avLst/>
          </a:prstGeom>
          <a:noFill/>
          <a:ln w="38100" cap="flat" cmpd="sng" algn="ctr">
            <a:solidFill>
              <a:srgbClr val="FF0000"/>
            </a:solidFill>
            <a:prstDash val="solid"/>
            <a:round/>
            <a:headEnd type="none" w="med" len="med"/>
            <a:tailEnd type="none" w="lg" len="lg"/>
          </a:ln>
          <a:effectLst/>
        </p:spPr>
      </p:cxnSp>
    </p:spTree>
    <p:extLst>
      <p:ext uri="{BB962C8B-B14F-4D97-AF65-F5344CB8AC3E}">
        <p14:creationId xmlns:p14="http://schemas.microsoft.com/office/powerpoint/2010/main" val="237153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127" y="1120455"/>
            <a:ext cx="1021822" cy="1005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Engineering has unique online challenges (1)</a:t>
            </a:r>
          </a:p>
        </p:txBody>
      </p:sp>
      <p:sp>
        <p:nvSpPr>
          <p:cNvPr id="3" name="Content Placeholder 2"/>
          <p:cNvSpPr>
            <a:spLocks noGrp="1"/>
          </p:cNvSpPr>
          <p:nvPr>
            <p:ph idx="1"/>
          </p:nvPr>
        </p:nvSpPr>
        <p:spPr>
          <a:xfrm>
            <a:off x="324289" y="1066800"/>
            <a:ext cx="8327341" cy="2267243"/>
          </a:xfrm>
        </p:spPr>
        <p:txBody>
          <a:bodyPr/>
          <a:lstStyle/>
          <a:p>
            <a:pPr defTabSz="171450">
              <a:tabLst>
                <a:tab pos="2852738" algn="l"/>
                <a:tab pos="4521200" algn="l"/>
              </a:tabLst>
            </a:pPr>
            <a:r>
              <a:rPr lang="en-US" sz="2000" b="1" dirty="0">
                <a:solidFill>
                  <a:srgbClr val="003366"/>
                </a:solidFill>
              </a:rPr>
              <a:t>Engineering replies equation manipulations.</a:t>
            </a: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lvl="1" defTabSz="171450">
              <a:tabLst>
                <a:tab pos="2852738" algn="l"/>
                <a:tab pos="4521200" algn="l"/>
              </a:tabLst>
            </a:pPr>
            <a:r>
              <a:rPr lang="en-US" sz="1600" b="1" dirty="0"/>
              <a:t>It’s not about being </a:t>
            </a:r>
            <a:r>
              <a:rPr lang="en-US" sz="1600" b="1" u="sng" dirty="0"/>
              <a:t>able</a:t>
            </a:r>
            <a:r>
              <a:rPr lang="en-US" sz="1600" b="1" dirty="0"/>
              <a:t> to write the equations (i.e., doc cams, tablets).</a:t>
            </a:r>
          </a:p>
          <a:p>
            <a:pPr lvl="1" defTabSz="171450">
              <a:tabLst>
                <a:tab pos="2852738" algn="l"/>
                <a:tab pos="4521200" algn="l"/>
              </a:tabLst>
            </a:pPr>
            <a:r>
              <a:rPr lang="en-US" sz="1600" b="1" dirty="0"/>
              <a:t>Writing equations slows the pace and allows the material to unfold logically.</a:t>
            </a:r>
          </a:p>
          <a:p>
            <a:pPr lvl="1" defTabSz="171450">
              <a:tabLst>
                <a:tab pos="2852738" algn="l"/>
                <a:tab pos="4521200" algn="l"/>
              </a:tabLst>
            </a:pPr>
            <a:r>
              <a:rPr lang="en-US" sz="1600" b="1" dirty="0"/>
              <a:t>Writing equations allows interim questions.</a:t>
            </a:r>
            <a:br>
              <a:rPr lang="en-US" sz="1600" b="1" dirty="0">
                <a:solidFill>
                  <a:srgbClr val="003366"/>
                </a:solidFill>
              </a:rPr>
            </a:br>
            <a:endParaRPr lang="en-US" sz="1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8</a:t>
            </a:fld>
            <a:endParaRPr lang="en-US" dirty="0"/>
          </a:p>
        </p:txBody>
      </p:sp>
      <p:sp>
        <p:nvSpPr>
          <p:cNvPr id="9" name="Oval 8"/>
          <p:cNvSpPr/>
          <p:nvPr/>
        </p:nvSpPr>
        <p:spPr bwMode="auto">
          <a:xfrm>
            <a:off x="8256270" y="1120455"/>
            <a:ext cx="367535" cy="370946"/>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pic>
        <p:nvPicPr>
          <p:cNvPr id="5" name="Picture 2" descr="http://i38.photobucket.com/albums/e111/geezer69/formu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958" y="1501191"/>
            <a:ext cx="6351442" cy="34548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368540" y="4725076"/>
            <a:ext cx="434340" cy="215444"/>
          </a:xfrm>
          <a:prstGeom prst="rect">
            <a:avLst/>
          </a:prstGeom>
          <a:noFill/>
        </p:spPr>
        <p:txBody>
          <a:bodyPr wrap="square" rtlCol="0">
            <a:spAutoFit/>
          </a:bodyPr>
          <a:lstStyle/>
          <a:p>
            <a:pPr algn="l"/>
            <a:r>
              <a:rPr lang="en-US" sz="800" dirty="0">
                <a:solidFill>
                  <a:schemeClr val="bg1"/>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51829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91h784\Dropbox\02_Research\007_Invited_Talks\020_FOEE_IrvineCA_Oct2014\Presentation\fig_quality_ve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127" y="1120455"/>
            <a:ext cx="1021822" cy="1005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7329" y="278167"/>
            <a:ext cx="5843814" cy="387676"/>
          </a:xfrm>
        </p:spPr>
        <p:txBody>
          <a:bodyPr/>
          <a:lstStyle/>
          <a:p>
            <a:pPr algn="l"/>
            <a:r>
              <a:rPr lang="en-US" sz="2000" dirty="0"/>
              <a:t>Engineering has unique challenges (2)</a:t>
            </a:r>
          </a:p>
        </p:txBody>
      </p:sp>
      <p:sp>
        <p:nvSpPr>
          <p:cNvPr id="3" name="Content Placeholder 2"/>
          <p:cNvSpPr>
            <a:spLocks noGrp="1"/>
          </p:cNvSpPr>
          <p:nvPr>
            <p:ph idx="1"/>
          </p:nvPr>
        </p:nvSpPr>
        <p:spPr>
          <a:xfrm>
            <a:off x="324289" y="1066801"/>
            <a:ext cx="8682551" cy="838200"/>
          </a:xfrm>
        </p:spPr>
        <p:txBody>
          <a:bodyPr/>
          <a:lstStyle/>
          <a:p>
            <a:pPr defTabSz="171450">
              <a:tabLst>
                <a:tab pos="2852738" algn="l"/>
                <a:tab pos="4521200" algn="l"/>
              </a:tabLst>
            </a:pPr>
            <a:r>
              <a:rPr lang="en-US" sz="2000" b="1" dirty="0">
                <a:solidFill>
                  <a:srgbClr val="003366"/>
                </a:solidFill>
              </a:rPr>
              <a:t>Grading engineering homework is not always true/false</a:t>
            </a:r>
          </a:p>
          <a:p>
            <a:pPr marL="0" indent="0" defTabSz="171450">
              <a:buNone/>
              <a:tabLst>
                <a:tab pos="2852738" algn="l"/>
                <a:tab pos="4521200" algn="l"/>
              </a:tabLst>
            </a:pPr>
            <a:endParaRPr lang="en-US" sz="2000" b="1" dirty="0">
              <a:solidFill>
                <a:srgbClr val="003366"/>
              </a:solidFill>
            </a:endParaRPr>
          </a:p>
          <a:p>
            <a:pPr marL="0" indent="0" defTabSz="171450">
              <a:buNone/>
              <a:tabLst>
                <a:tab pos="2852738" algn="l"/>
                <a:tab pos="4521200" algn="l"/>
              </a:tabLst>
            </a:pPr>
            <a:endParaRPr lang="en-US" sz="2000" b="1" dirty="0">
              <a:solidFill>
                <a:srgbClr val="003366"/>
              </a:solidFill>
            </a:endParaRPr>
          </a:p>
          <a:p>
            <a:pPr marL="0" indent="0" defTabSz="171450">
              <a:buNone/>
              <a:tabLst>
                <a:tab pos="2852738" algn="l"/>
                <a:tab pos="4521200" algn="l"/>
              </a:tabLst>
            </a:pPr>
            <a:endParaRPr lang="en-US" sz="2000" b="1" dirty="0">
              <a:solidFill>
                <a:srgbClr val="003366"/>
              </a:solidFill>
            </a:endParaRPr>
          </a:p>
          <a:p>
            <a:pPr marL="400050" lvl="1" indent="0" defTabSz="171450">
              <a:buNone/>
              <a:tabLst>
                <a:tab pos="2852738" algn="l"/>
                <a:tab pos="4521200" algn="l"/>
              </a:tabLst>
            </a:pPr>
            <a:r>
              <a:rPr lang="en-US" sz="1600" b="1" dirty="0">
                <a:solidFill>
                  <a:srgbClr val="003366"/>
                </a:solidFill>
              </a:rPr>
              <a:t> 				</a:t>
            </a:r>
            <a:r>
              <a:rPr lang="en-US" sz="1600" b="1" dirty="0"/>
              <a:t>- manual grading gives insight into</a:t>
            </a:r>
            <a:br>
              <a:rPr lang="en-US" sz="1600" b="1" dirty="0"/>
            </a:br>
            <a:r>
              <a:rPr lang="en-US" sz="1600" b="1" dirty="0"/>
              <a:t> 				  what the student is thinking.</a:t>
            </a:r>
            <a:br>
              <a:rPr lang="en-US" sz="1600" b="1" dirty="0"/>
            </a:br>
            <a:br>
              <a:rPr lang="en-US" sz="1600" b="1" dirty="0"/>
            </a:br>
            <a:r>
              <a:rPr lang="en-US" sz="1600" b="1" dirty="0"/>
              <a:t> 				- partial credit can be given.</a:t>
            </a: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defTabSz="171450">
              <a:tabLst>
                <a:tab pos="2852738" algn="l"/>
                <a:tab pos="4521200" algn="l"/>
              </a:tabLst>
            </a:pPr>
            <a:endParaRPr lang="en-US" sz="2000" b="1" dirty="0">
              <a:solidFill>
                <a:srgbClr val="003366"/>
              </a:solidFill>
            </a:endParaRPr>
          </a:p>
          <a:p>
            <a:pPr marL="0" indent="0" defTabSz="171450">
              <a:buNone/>
              <a:tabLst>
                <a:tab pos="2852738" algn="l"/>
                <a:tab pos="4521200" algn="l"/>
              </a:tabLst>
            </a:pPr>
            <a:endParaRPr lang="en-US" sz="20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9</a:t>
            </a:fld>
            <a:endParaRPr lang="en-US" dirty="0"/>
          </a:p>
        </p:txBody>
      </p:sp>
      <p:sp>
        <p:nvSpPr>
          <p:cNvPr id="9" name="Oval 8"/>
          <p:cNvSpPr/>
          <p:nvPr/>
        </p:nvSpPr>
        <p:spPr bwMode="auto">
          <a:xfrm>
            <a:off x="8256270" y="1120455"/>
            <a:ext cx="367535" cy="370946"/>
          </a:xfrm>
          <a:prstGeom prst="ellipse">
            <a:avLst/>
          </a:prstGeom>
          <a:solidFill>
            <a:srgbClr val="FF0000">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1491401"/>
            <a:ext cx="3347286" cy="4325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p14="http://schemas.microsoft.com/office/powerpoint/2010/main">
        <mc:Choice Requires="p14">
          <p:contentPart p14:bwMode="auto" r:id="rId5">
            <p14:nvContentPartPr>
              <p14:cNvPr id="47" name="Ink 46"/>
              <p14:cNvContentPartPr/>
              <p14:nvPr/>
            </p14:nvContentPartPr>
            <p14:xfrm>
              <a:off x="2801400" y="2456548"/>
              <a:ext cx="1774487" cy="2884772"/>
            </p14:xfrm>
          </p:contentPart>
        </mc:Choice>
        <mc:Fallback xmlns="">
          <p:pic>
            <p:nvPicPr>
              <p:cNvPr id="47" name="Ink 46"/>
              <p:cNvPicPr/>
              <p:nvPr/>
            </p:nvPicPr>
            <p:blipFill>
              <a:blip r:embed="rId6"/>
              <a:stretch>
                <a:fillRect/>
              </a:stretch>
            </p:blipFill>
            <p:spPr>
              <a:xfrm>
                <a:off x="2789520" y="2444668"/>
                <a:ext cx="1798248" cy="2908533"/>
              </a:xfrm>
              <a:prstGeom prst="rect">
                <a:avLst/>
              </a:prstGeom>
            </p:spPr>
          </p:pic>
        </mc:Fallback>
      </mc:AlternateContent>
      <p:grpSp>
        <p:nvGrpSpPr>
          <p:cNvPr id="63" name="Group 62"/>
          <p:cNvGrpSpPr/>
          <p:nvPr/>
        </p:nvGrpSpPr>
        <p:grpSpPr>
          <a:xfrm>
            <a:off x="4055605" y="4663550"/>
            <a:ext cx="1087764" cy="510637"/>
            <a:chOff x="5881527" y="3200059"/>
            <a:chExt cx="3125313" cy="1528900"/>
          </a:xfrm>
        </p:grpSpPr>
        <mc:AlternateContent xmlns:mc="http://schemas.openxmlformats.org/markup-compatibility/2006" xmlns:p14="http://schemas.microsoft.com/office/powerpoint/2010/main">
          <mc:Choice Requires="p14">
            <p:contentPart p14:bwMode="auto" r:id="rId7">
              <p14:nvContentPartPr>
                <p14:cNvPr id="48" name="Ink 47"/>
                <p14:cNvContentPartPr/>
                <p14:nvPr/>
              </p14:nvContentPartPr>
              <p14:xfrm>
                <a:off x="5881527" y="3200059"/>
                <a:ext cx="477426" cy="653141"/>
              </p14:xfrm>
            </p:contentPart>
          </mc:Choice>
          <mc:Fallback xmlns="">
            <p:pic>
              <p:nvPicPr>
                <p:cNvPr id="48" name="Ink 47"/>
                <p:cNvPicPr/>
                <p:nvPr/>
              </p:nvPicPr>
              <p:blipFill>
                <a:blip r:embed="rId8"/>
                <a:stretch>
                  <a:fillRect/>
                </a:stretch>
              </p:blipFill>
              <p:spPr>
                <a:xfrm>
                  <a:off x="5847351" y="3164492"/>
                  <a:ext cx="545778" cy="72427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9" name="Ink 48"/>
                <p14:cNvContentPartPr/>
                <p14:nvPr/>
              </p14:nvContentPartPr>
              <p14:xfrm>
                <a:off x="6120240" y="3389462"/>
                <a:ext cx="762264" cy="1339497"/>
              </p14:xfrm>
            </p:contentPart>
          </mc:Choice>
          <mc:Fallback xmlns="">
            <p:pic>
              <p:nvPicPr>
                <p:cNvPr id="49" name="Ink 48"/>
                <p:cNvPicPr/>
                <p:nvPr/>
              </p:nvPicPr>
              <p:blipFill>
                <a:blip r:embed="rId10"/>
                <a:stretch>
                  <a:fillRect/>
                </a:stretch>
              </p:blipFill>
              <p:spPr>
                <a:xfrm>
                  <a:off x="6086109" y="3353900"/>
                  <a:ext cx="830526" cy="141062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3" name="Ink 52"/>
                <p14:cNvContentPartPr/>
                <p14:nvPr/>
              </p14:nvContentPartPr>
              <p14:xfrm>
                <a:off x="6852119" y="3364554"/>
                <a:ext cx="315991" cy="1168566"/>
              </p14:xfrm>
            </p:contentPart>
          </mc:Choice>
          <mc:Fallback xmlns="">
            <p:pic>
              <p:nvPicPr>
                <p:cNvPr id="53" name="Ink 52"/>
                <p:cNvPicPr/>
                <p:nvPr/>
              </p:nvPicPr>
              <p:blipFill>
                <a:blip r:embed="rId12"/>
                <a:stretch>
                  <a:fillRect/>
                </a:stretch>
              </p:blipFill>
              <p:spPr>
                <a:xfrm>
                  <a:off x="6818042" y="3328980"/>
                  <a:ext cx="384146" cy="12397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p14:cNvContentPartPr/>
                <p14:nvPr/>
              </p14:nvContentPartPr>
              <p14:xfrm>
                <a:off x="7173528" y="3327294"/>
                <a:ext cx="841160" cy="45719"/>
              </p14:xfrm>
            </p:contentPart>
          </mc:Choice>
          <mc:Fallback xmlns="">
            <p:pic>
              <p:nvPicPr>
                <p:cNvPr id="54" name="Ink 53"/>
                <p:cNvPicPr/>
                <p:nvPr/>
              </p:nvPicPr>
              <p:blipFill>
                <a:blip r:embed="rId14"/>
                <a:stretch>
                  <a:fillRect/>
                </a:stretch>
              </p:blipFill>
              <p:spPr>
                <a:xfrm>
                  <a:off x="7139385" y="3292207"/>
                  <a:ext cx="909446" cy="11589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5" name="Ink 54"/>
                <p14:cNvContentPartPr/>
                <p14:nvPr/>
              </p14:nvContentPartPr>
              <p14:xfrm>
                <a:off x="7014568" y="3807481"/>
                <a:ext cx="664351" cy="45719"/>
              </p14:xfrm>
            </p:contentPart>
          </mc:Choice>
          <mc:Fallback xmlns="">
            <p:pic>
              <p:nvPicPr>
                <p:cNvPr id="55" name="Ink 54"/>
                <p:cNvPicPr/>
                <p:nvPr/>
              </p:nvPicPr>
              <p:blipFill>
                <a:blip r:embed="rId16"/>
                <a:stretch>
                  <a:fillRect/>
                </a:stretch>
              </p:blipFill>
              <p:spPr>
                <a:xfrm>
                  <a:off x="6980419" y="3771559"/>
                  <a:ext cx="732649" cy="11756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Ink 57"/>
                <p14:cNvContentPartPr/>
                <p14:nvPr/>
              </p14:nvContentPartPr>
              <p14:xfrm>
                <a:off x="6852479" y="4536720"/>
                <a:ext cx="741629" cy="45719"/>
              </p14:xfrm>
            </p:contentPart>
          </mc:Choice>
          <mc:Fallback xmlns="">
            <p:pic>
              <p:nvPicPr>
                <p:cNvPr id="58" name="Ink 57"/>
                <p:cNvPicPr/>
                <p:nvPr/>
              </p:nvPicPr>
              <p:blipFill>
                <a:blip r:embed="rId18"/>
                <a:stretch>
                  <a:fillRect/>
                </a:stretch>
              </p:blipFill>
              <p:spPr>
                <a:xfrm>
                  <a:off x="6818393" y="4501633"/>
                  <a:ext cx="809801" cy="11589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Ink 58"/>
                <p14:cNvContentPartPr/>
                <p14:nvPr/>
              </p14:nvContentPartPr>
              <p14:xfrm>
                <a:off x="8084760" y="3563280"/>
                <a:ext cx="922080" cy="1116720"/>
              </p14:xfrm>
            </p:contentPart>
          </mc:Choice>
          <mc:Fallback xmlns="">
            <p:pic>
              <p:nvPicPr>
                <p:cNvPr id="59" name="Ink 58"/>
                <p:cNvPicPr/>
                <p:nvPr/>
              </p:nvPicPr>
              <p:blipFill>
                <a:blip r:embed="rId20"/>
                <a:stretch>
                  <a:fillRect/>
                </a:stretch>
              </p:blipFill>
              <p:spPr>
                <a:xfrm>
                  <a:off x="8050609" y="3527743"/>
                  <a:ext cx="990382" cy="1187794"/>
                </a:xfrm>
                <a:prstGeom prst="rect">
                  <a:avLst/>
                </a:prstGeom>
              </p:spPr>
            </p:pic>
          </mc:Fallback>
        </mc:AlternateContent>
      </p:grpSp>
      <p:grpSp>
        <p:nvGrpSpPr>
          <p:cNvPr id="1024" name="Group 1023"/>
          <p:cNvGrpSpPr/>
          <p:nvPr/>
        </p:nvGrpSpPr>
        <p:grpSpPr>
          <a:xfrm>
            <a:off x="5285100" y="4476543"/>
            <a:ext cx="264420" cy="779760"/>
            <a:chOff x="9575160" y="2632320"/>
            <a:chExt cx="528840" cy="2033640"/>
          </a:xfrm>
        </p:grpSpPr>
        <mc:AlternateContent xmlns:mc="http://schemas.openxmlformats.org/markup-compatibility/2006" xmlns:p14="http://schemas.microsoft.com/office/powerpoint/2010/main">
          <mc:Choice Requires="p14">
            <p:contentPart p14:bwMode="auto" r:id="rId21">
              <p14:nvContentPartPr>
                <p14:cNvPr id="61" name="Ink 60"/>
                <p14:cNvContentPartPr/>
                <p14:nvPr/>
              </p14:nvContentPartPr>
              <p14:xfrm>
                <a:off x="9805920" y="2632320"/>
                <a:ext cx="182520" cy="1278720"/>
              </p14:xfrm>
            </p:contentPart>
          </mc:Choice>
          <mc:Fallback xmlns="">
            <p:pic>
              <p:nvPicPr>
                <p:cNvPr id="61" name="Ink 60"/>
                <p:cNvPicPr/>
                <p:nvPr/>
              </p:nvPicPr>
              <p:blipFill>
                <a:blip r:embed="rId22"/>
                <a:stretch>
                  <a:fillRect/>
                </a:stretch>
              </p:blipFill>
              <p:spPr>
                <a:xfrm>
                  <a:off x="9782207" y="2601338"/>
                  <a:ext cx="229946" cy="134068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2" name="Ink 61"/>
                <p14:cNvContentPartPr/>
                <p14:nvPr/>
              </p14:nvContentPartPr>
              <p14:xfrm>
                <a:off x="9575160" y="4257000"/>
                <a:ext cx="528840" cy="408960"/>
              </p14:xfrm>
            </p:contentPart>
          </mc:Choice>
          <mc:Fallback xmlns="">
            <p:pic>
              <p:nvPicPr>
                <p:cNvPr id="62" name="Ink 61"/>
                <p:cNvPicPr/>
                <p:nvPr/>
              </p:nvPicPr>
              <p:blipFill>
                <a:blip r:embed="rId24"/>
                <a:stretch>
                  <a:fillRect/>
                </a:stretch>
              </p:blipFill>
              <p:spPr>
                <a:xfrm>
                  <a:off x="9551384" y="4226047"/>
                  <a:ext cx="576392" cy="470867"/>
                </a:xfrm>
                <a:prstGeom prst="rect">
                  <a:avLst/>
                </a:prstGeom>
              </p:spPr>
            </p:pic>
          </mc:Fallback>
        </mc:AlternateContent>
      </p:grpSp>
      <p:grpSp>
        <p:nvGrpSpPr>
          <p:cNvPr id="67" name="Group 66"/>
          <p:cNvGrpSpPr/>
          <p:nvPr/>
        </p:nvGrpSpPr>
        <p:grpSpPr>
          <a:xfrm>
            <a:off x="5600580" y="4484178"/>
            <a:ext cx="264420" cy="779760"/>
            <a:chOff x="9575160" y="2632320"/>
            <a:chExt cx="528840" cy="2033640"/>
          </a:xfrm>
        </p:grpSpPr>
        <mc:AlternateContent xmlns:mc="http://schemas.openxmlformats.org/markup-compatibility/2006" xmlns:p14="http://schemas.microsoft.com/office/powerpoint/2010/main">
          <mc:Choice Requires="p14">
            <p:contentPart p14:bwMode="auto" r:id="rId25">
              <p14:nvContentPartPr>
                <p14:cNvPr id="68" name="Ink 67"/>
                <p14:cNvContentPartPr/>
                <p14:nvPr/>
              </p14:nvContentPartPr>
              <p14:xfrm>
                <a:off x="9805920" y="2632320"/>
                <a:ext cx="182520" cy="1278720"/>
              </p14:xfrm>
            </p:contentPart>
          </mc:Choice>
          <mc:Fallback xmlns="">
            <p:pic>
              <p:nvPicPr>
                <p:cNvPr id="68" name="Ink 67"/>
                <p:cNvPicPr/>
                <p:nvPr/>
              </p:nvPicPr>
              <p:blipFill>
                <a:blip r:embed="rId26"/>
                <a:stretch>
                  <a:fillRect/>
                </a:stretch>
              </p:blipFill>
              <p:spPr>
                <a:xfrm>
                  <a:off x="9782207" y="2601338"/>
                  <a:ext cx="229946" cy="134068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9" name="Ink 68"/>
                <p14:cNvContentPartPr/>
                <p14:nvPr/>
              </p14:nvContentPartPr>
              <p14:xfrm>
                <a:off x="9575160" y="4257000"/>
                <a:ext cx="528840" cy="408960"/>
              </p14:xfrm>
            </p:contentPart>
          </mc:Choice>
          <mc:Fallback xmlns="">
            <p:pic>
              <p:nvPicPr>
                <p:cNvPr id="69" name="Ink 68"/>
                <p:cNvPicPr/>
                <p:nvPr/>
              </p:nvPicPr>
              <p:blipFill>
                <a:blip r:embed="rId28"/>
                <a:stretch>
                  <a:fillRect/>
                </a:stretch>
              </p:blipFill>
              <p:spPr>
                <a:xfrm>
                  <a:off x="9551416" y="4226047"/>
                  <a:ext cx="576328" cy="470867"/>
                </a:xfrm>
                <a:prstGeom prst="rect">
                  <a:avLst/>
                </a:prstGeom>
              </p:spPr>
            </p:pic>
          </mc:Fallback>
        </mc:AlternateContent>
      </p:grpSp>
      <p:grpSp>
        <p:nvGrpSpPr>
          <p:cNvPr id="70" name="Group 69"/>
          <p:cNvGrpSpPr/>
          <p:nvPr/>
        </p:nvGrpSpPr>
        <p:grpSpPr>
          <a:xfrm>
            <a:off x="5925180" y="4476543"/>
            <a:ext cx="264420" cy="779760"/>
            <a:chOff x="9575160" y="2632320"/>
            <a:chExt cx="528840" cy="2033640"/>
          </a:xfrm>
        </p:grpSpPr>
        <mc:AlternateContent xmlns:mc="http://schemas.openxmlformats.org/markup-compatibility/2006" xmlns:p14="http://schemas.microsoft.com/office/powerpoint/2010/main">
          <mc:Choice Requires="p14">
            <p:contentPart p14:bwMode="auto" r:id="rId29">
              <p14:nvContentPartPr>
                <p14:cNvPr id="71" name="Ink 70"/>
                <p14:cNvContentPartPr/>
                <p14:nvPr/>
              </p14:nvContentPartPr>
              <p14:xfrm>
                <a:off x="9805920" y="2632320"/>
                <a:ext cx="182520" cy="1278720"/>
              </p14:xfrm>
            </p:contentPart>
          </mc:Choice>
          <mc:Fallback xmlns="">
            <p:pic>
              <p:nvPicPr>
                <p:cNvPr id="71" name="Ink 70"/>
                <p:cNvPicPr/>
                <p:nvPr/>
              </p:nvPicPr>
              <p:blipFill>
                <a:blip r:embed="rId26"/>
                <a:stretch>
                  <a:fillRect/>
                </a:stretch>
              </p:blipFill>
              <p:spPr>
                <a:xfrm>
                  <a:off x="9782207" y="2601338"/>
                  <a:ext cx="229946" cy="134068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 name="Ink 71"/>
                <p14:cNvContentPartPr/>
                <p14:nvPr/>
              </p14:nvContentPartPr>
              <p14:xfrm>
                <a:off x="9575160" y="4257000"/>
                <a:ext cx="528840" cy="408960"/>
              </p14:xfrm>
            </p:contentPart>
          </mc:Choice>
          <mc:Fallback xmlns="">
            <p:pic>
              <p:nvPicPr>
                <p:cNvPr id="72" name="Ink 71"/>
                <p:cNvPicPr/>
                <p:nvPr/>
              </p:nvPicPr>
              <p:blipFill>
                <a:blip r:embed="rId28"/>
                <a:stretch>
                  <a:fillRect/>
                </a:stretch>
              </p:blipFill>
              <p:spPr>
                <a:xfrm>
                  <a:off x="9551416" y="4226047"/>
                  <a:ext cx="576328" cy="470867"/>
                </a:xfrm>
                <a:prstGeom prst="rect">
                  <a:avLst/>
                </a:prstGeom>
              </p:spPr>
            </p:pic>
          </mc:Fallback>
        </mc:AlternateContent>
      </p:grpSp>
      <p:grpSp>
        <p:nvGrpSpPr>
          <p:cNvPr id="73" name="Group 72"/>
          <p:cNvGrpSpPr/>
          <p:nvPr/>
        </p:nvGrpSpPr>
        <p:grpSpPr>
          <a:xfrm>
            <a:off x="6252840" y="4472135"/>
            <a:ext cx="264420" cy="779760"/>
            <a:chOff x="9575160" y="2632320"/>
            <a:chExt cx="528840" cy="2033640"/>
          </a:xfrm>
        </p:grpSpPr>
        <mc:AlternateContent xmlns:mc="http://schemas.openxmlformats.org/markup-compatibility/2006" xmlns:p14="http://schemas.microsoft.com/office/powerpoint/2010/main">
          <mc:Choice Requires="p14">
            <p:contentPart p14:bwMode="auto" r:id="rId31">
              <p14:nvContentPartPr>
                <p14:cNvPr id="74" name="Ink 73"/>
                <p14:cNvContentPartPr/>
                <p14:nvPr/>
              </p14:nvContentPartPr>
              <p14:xfrm>
                <a:off x="9805920" y="2632320"/>
                <a:ext cx="182520" cy="1278720"/>
              </p14:xfrm>
            </p:contentPart>
          </mc:Choice>
          <mc:Fallback xmlns="">
            <p:pic>
              <p:nvPicPr>
                <p:cNvPr id="74" name="Ink 73"/>
                <p:cNvPicPr/>
                <p:nvPr/>
              </p:nvPicPr>
              <p:blipFill>
                <a:blip r:embed="rId26"/>
                <a:stretch>
                  <a:fillRect/>
                </a:stretch>
              </p:blipFill>
              <p:spPr>
                <a:xfrm>
                  <a:off x="9782207" y="2601338"/>
                  <a:ext cx="229946" cy="134068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5" name="Ink 74"/>
                <p14:cNvContentPartPr/>
                <p14:nvPr/>
              </p14:nvContentPartPr>
              <p14:xfrm>
                <a:off x="9575160" y="4257000"/>
                <a:ext cx="528840" cy="408960"/>
              </p14:xfrm>
            </p:contentPart>
          </mc:Choice>
          <mc:Fallback xmlns="">
            <p:pic>
              <p:nvPicPr>
                <p:cNvPr id="75" name="Ink 74"/>
                <p:cNvPicPr/>
                <p:nvPr/>
              </p:nvPicPr>
              <p:blipFill>
                <a:blip r:embed="rId28"/>
                <a:stretch>
                  <a:fillRect/>
                </a:stretch>
              </p:blipFill>
              <p:spPr>
                <a:xfrm>
                  <a:off x="9551416" y="4226047"/>
                  <a:ext cx="576328" cy="47086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1029" name="Ink 1028"/>
              <p14:cNvContentPartPr/>
              <p14:nvPr/>
            </p14:nvContentPartPr>
            <p14:xfrm>
              <a:off x="3484640" y="4058548"/>
              <a:ext cx="891407" cy="469892"/>
            </p14:xfrm>
          </p:contentPart>
        </mc:Choice>
        <mc:Fallback xmlns="">
          <p:pic>
            <p:nvPicPr>
              <p:cNvPr id="1029" name="Ink 1028"/>
              <p:cNvPicPr/>
              <p:nvPr/>
            </p:nvPicPr>
            <p:blipFill>
              <a:blip r:embed="rId34"/>
              <a:stretch>
                <a:fillRect/>
              </a:stretch>
            </p:blipFill>
            <p:spPr>
              <a:xfrm>
                <a:off x="3472759" y="4046666"/>
                <a:ext cx="915168" cy="493657"/>
              </a:xfrm>
              <a:prstGeom prst="rect">
                <a:avLst/>
              </a:prstGeom>
            </p:spPr>
          </p:pic>
        </mc:Fallback>
      </mc:AlternateContent>
    </p:spTree>
    <p:extLst>
      <p:ext uri="{BB962C8B-B14F-4D97-AF65-F5344CB8AC3E}">
        <p14:creationId xmlns:p14="http://schemas.microsoft.com/office/powerpoint/2010/main" val="3716763233"/>
      </p:ext>
    </p:extLst>
  </p:cSld>
  <p:clrMapOvr>
    <a:masterClrMapping/>
  </p:clrMapOvr>
</p:sld>
</file>

<file path=ppt/theme/theme1.xml><?xml version="1.0" encoding="utf-8"?>
<a:theme xmlns:a="http://schemas.openxmlformats.org/drawingml/2006/main" name="MAPLD_Presentation_09">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37543</TotalTime>
  <Words>1967</Words>
  <Application>Microsoft Office PowerPoint</Application>
  <PresentationFormat>On-screen Show (4:3)</PresentationFormat>
  <Paragraphs>249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MS PGothic</vt:lpstr>
      <vt:lpstr>Arial</vt:lpstr>
      <vt:lpstr>Calibri</vt:lpstr>
      <vt:lpstr>Times New Roman</vt:lpstr>
      <vt:lpstr>MAPLD_Presentation_09</vt:lpstr>
      <vt:lpstr>Are there limits to online learning?  - an electrical engineering perspective  </vt:lpstr>
      <vt:lpstr>The Q-word</vt:lpstr>
      <vt:lpstr>Can Online Learning Do This?</vt:lpstr>
      <vt:lpstr>Can Online Learning Do This?</vt:lpstr>
      <vt:lpstr>Can Online Learning Do This?</vt:lpstr>
      <vt:lpstr>Can Online Learning Do This?</vt:lpstr>
      <vt:lpstr>The Q-word</vt:lpstr>
      <vt:lpstr>Engineering has unique online challenges (1)</vt:lpstr>
      <vt:lpstr>Engineering has unique challenges (2)</vt:lpstr>
      <vt:lpstr>Engineering has unique challenges (3)</vt:lpstr>
      <vt:lpstr>So Many Challenges… So Much Potential</vt:lpstr>
      <vt:lpstr>A few items I’m personally working on</vt:lpstr>
      <vt:lpstr>Some Options for Engineering Lab (1)</vt:lpstr>
      <vt:lpstr>Some Options for Engineering Lab (2)</vt:lpstr>
      <vt:lpstr>Some Options for Engineering Lab (3)</vt:lpstr>
      <vt:lpstr>Adaptive Learning</vt:lpstr>
      <vt:lpstr>  </vt:lpstr>
      <vt:lpstr>References</vt:lpstr>
      <vt:lpstr>References</vt:lpstr>
      <vt:lpstr>Figure References</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Die-To-Die Coaxial Interconnect System For Use In System-In-Package Applications</dc:title>
  <dc:creator>Chris McIntosh</dc:creator>
  <cp:lastModifiedBy>LaMeres, Brock</cp:lastModifiedBy>
  <cp:revision>1286</cp:revision>
  <dcterms:created xsi:type="dcterms:W3CDTF">2004-02-21T02:56:01Z</dcterms:created>
  <dcterms:modified xsi:type="dcterms:W3CDTF">2017-02-03T00:10:32Z</dcterms:modified>
</cp:coreProperties>
</file>