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handoutMasterIdLst>
    <p:handoutMasterId r:id="rId63"/>
  </p:handoutMasterIdLst>
  <p:sldIdLst>
    <p:sldId id="686" r:id="rId2"/>
    <p:sldId id="693" r:id="rId3"/>
    <p:sldId id="754" r:id="rId4"/>
    <p:sldId id="713" r:id="rId5"/>
    <p:sldId id="728" r:id="rId6"/>
    <p:sldId id="729" r:id="rId7"/>
    <p:sldId id="730" r:id="rId8"/>
    <p:sldId id="731" r:id="rId9"/>
    <p:sldId id="732" r:id="rId10"/>
    <p:sldId id="716" r:id="rId11"/>
    <p:sldId id="718" r:id="rId12"/>
    <p:sldId id="717" r:id="rId13"/>
    <p:sldId id="733" r:id="rId14"/>
    <p:sldId id="734" r:id="rId15"/>
    <p:sldId id="735" r:id="rId16"/>
    <p:sldId id="736" r:id="rId17"/>
    <p:sldId id="737" r:id="rId18"/>
    <p:sldId id="755" r:id="rId19"/>
    <p:sldId id="738" r:id="rId20"/>
    <p:sldId id="742" r:id="rId21"/>
    <p:sldId id="757" r:id="rId22"/>
    <p:sldId id="758" r:id="rId23"/>
    <p:sldId id="739" r:id="rId24"/>
    <p:sldId id="743" r:id="rId25"/>
    <p:sldId id="740" r:id="rId26"/>
    <p:sldId id="741" r:id="rId27"/>
    <p:sldId id="726" r:id="rId28"/>
    <p:sldId id="752" r:id="rId29"/>
    <p:sldId id="747" r:id="rId30"/>
    <p:sldId id="748" r:id="rId31"/>
    <p:sldId id="756" r:id="rId32"/>
    <p:sldId id="774" r:id="rId33"/>
    <p:sldId id="759" r:id="rId34"/>
    <p:sldId id="762" r:id="rId35"/>
    <p:sldId id="763" r:id="rId36"/>
    <p:sldId id="760" r:id="rId37"/>
    <p:sldId id="776" r:id="rId38"/>
    <p:sldId id="775" r:id="rId39"/>
    <p:sldId id="769" r:id="rId40"/>
    <p:sldId id="770" r:id="rId41"/>
    <p:sldId id="771" r:id="rId42"/>
    <p:sldId id="766" r:id="rId43"/>
    <p:sldId id="772" r:id="rId44"/>
    <p:sldId id="773" r:id="rId45"/>
    <p:sldId id="777" r:id="rId46"/>
    <p:sldId id="778" r:id="rId47"/>
    <p:sldId id="767" r:id="rId48"/>
    <p:sldId id="779" r:id="rId49"/>
    <p:sldId id="780" r:id="rId50"/>
    <p:sldId id="782" r:id="rId51"/>
    <p:sldId id="781" r:id="rId52"/>
    <p:sldId id="768" r:id="rId53"/>
    <p:sldId id="783" r:id="rId54"/>
    <p:sldId id="784" r:id="rId55"/>
    <p:sldId id="704" r:id="rId56"/>
    <p:sldId id="710" r:id="rId57"/>
    <p:sldId id="690" r:id="rId58"/>
    <p:sldId id="688" r:id="rId59"/>
    <p:sldId id="689" r:id="rId60"/>
    <p:sldId id="700" r:id="rId61"/>
  </p:sldIdLst>
  <p:sldSz cx="9144000" cy="6858000" type="screen4x3"/>
  <p:notesSz cx="7315200" cy="9601200"/>
  <p:defaultTextStyle>
    <a:defPPr>
      <a:defRPr lang="en-US"/>
    </a:defPPr>
    <a:lvl1pPr algn="r" rtl="0" fontAlgn="base">
      <a:spcBef>
        <a:spcPct val="0"/>
      </a:spcBef>
      <a:spcAft>
        <a:spcPct val="0"/>
      </a:spcAft>
      <a:defRPr sz="1400" kern="1200">
        <a:solidFill>
          <a:schemeClr val="tx1"/>
        </a:solidFill>
        <a:latin typeface="Times New Roman" pitchFamily="18" charset="0"/>
        <a:ea typeface="+mn-ea"/>
        <a:cs typeface="+mn-cs"/>
      </a:defRPr>
    </a:lvl1pPr>
    <a:lvl2pPr marL="457200" algn="r" rtl="0" fontAlgn="base">
      <a:spcBef>
        <a:spcPct val="0"/>
      </a:spcBef>
      <a:spcAft>
        <a:spcPct val="0"/>
      </a:spcAft>
      <a:defRPr sz="1400" kern="1200">
        <a:solidFill>
          <a:schemeClr val="tx1"/>
        </a:solidFill>
        <a:latin typeface="Times New Roman" pitchFamily="18" charset="0"/>
        <a:ea typeface="+mn-ea"/>
        <a:cs typeface="+mn-cs"/>
      </a:defRPr>
    </a:lvl2pPr>
    <a:lvl3pPr marL="914400" algn="r" rtl="0" fontAlgn="base">
      <a:spcBef>
        <a:spcPct val="0"/>
      </a:spcBef>
      <a:spcAft>
        <a:spcPct val="0"/>
      </a:spcAft>
      <a:defRPr sz="1400" kern="1200">
        <a:solidFill>
          <a:schemeClr val="tx1"/>
        </a:solidFill>
        <a:latin typeface="Times New Roman" pitchFamily="18" charset="0"/>
        <a:ea typeface="+mn-ea"/>
        <a:cs typeface="+mn-cs"/>
      </a:defRPr>
    </a:lvl3pPr>
    <a:lvl4pPr marL="1371600" algn="r" rtl="0" fontAlgn="base">
      <a:spcBef>
        <a:spcPct val="0"/>
      </a:spcBef>
      <a:spcAft>
        <a:spcPct val="0"/>
      </a:spcAft>
      <a:defRPr sz="1400" kern="1200">
        <a:solidFill>
          <a:schemeClr val="tx1"/>
        </a:solidFill>
        <a:latin typeface="Times New Roman" pitchFamily="18" charset="0"/>
        <a:ea typeface="+mn-ea"/>
        <a:cs typeface="+mn-cs"/>
      </a:defRPr>
    </a:lvl4pPr>
    <a:lvl5pPr marL="1828800" algn="r" rtl="0" fontAlgn="base">
      <a:spcBef>
        <a:spcPct val="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a:srgbClr val="FF0000"/>
    <a:srgbClr val="FF9999"/>
    <a:srgbClr val="003366"/>
    <a:srgbClr val="990099"/>
    <a:srgbClr val="FF9933"/>
    <a:srgbClr val="FF00FF"/>
    <a:srgbClr val="FFCC00"/>
    <a:srgbClr val="8B9A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42" autoAdjust="0"/>
    <p:restoredTop sz="94693" autoAdjust="0"/>
  </p:normalViewPr>
  <p:slideViewPr>
    <p:cSldViewPr snapToGrid="0">
      <p:cViewPr varScale="1">
        <p:scale>
          <a:sx n="63" d="100"/>
          <a:sy n="63" d="100"/>
        </p:scale>
        <p:origin x="1320" y="26"/>
      </p:cViewPr>
      <p:guideLst>
        <p:guide orient="horz" pos="2160"/>
        <p:guide pos="2880"/>
      </p:guideLst>
    </p:cSldViewPr>
  </p:slideViewPr>
  <p:outlineViewPr>
    <p:cViewPr>
      <p:scale>
        <a:sx n="20" d="100"/>
        <a:sy n="20" d="100"/>
      </p:scale>
      <p:origin x="0" y="4224"/>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49" d="100"/>
          <a:sy n="49" d="100"/>
        </p:scale>
        <p:origin x="-180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en-US"/>
          </a:p>
        </p:txBody>
      </p:sp>
      <p:sp>
        <p:nvSpPr>
          <p:cNvPr id="46083"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46084"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a:lvl1pPr>
          </a:lstStyle>
          <a:p>
            <a:pPr>
              <a:defRPr/>
            </a:pPr>
            <a:endParaRPr lang="en-US"/>
          </a:p>
        </p:txBody>
      </p:sp>
      <p:sp>
        <p:nvSpPr>
          <p:cNvPr id="46085"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Times New Roman" pitchFamily="18" charset="0"/>
              </a:defRPr>
            </a:lvl1pPr>
          </a:lstStyle>
          <a:p>
            <a:pPr>
              <a:defRPr/>
            </a:pPr>
            <a:fld id="{BD087C93-04CB-431B-B921-9479533F005A}" type="slidenum">
              <a:rPr lang="ar-SA"/>
              <a:pPr>
                <a:defRPr/>
              </a:pPr>
              <a:t>‹#›</a:t>
            </a:fld>
            <a:endParaRPr lang="en-US"/>
          </a:p>
        </p:txBody>
      </p:sp>
    </p:spTree>
    <p:extLst>
      <p:ext uri="{BB962C8B-B14F-4D97-AF65-F5344CB8AC3E}">
        <p14:creationId xmlns:p14="http://schemas.microsoft.com/office/powerpoint/2010/main" val="413549389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18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487-2739,'0'0,"0"0,0 0,0 0,0 0,0 0,0 0,0 0,0 0,0 0,0 0,0 0,0 0,0 0,0 0,0 0,0 0,0 0,0 0,0 0,0 0,0 0,0 0,0 0,0 0,0 0,0 0,0 0,0 0,0 0,0 0,0 0,0 0,0 0,0 0,0 0,0 0,0 0,0 0,0 0,0 0,0 0,0 0,0 0,0 0,0 0,0 0,0 0,0 0,0 0,0 0,0-3,0 3,0 0,0 0,0 0,0 0,0 0,0-5,0 5,0 0,0 0,0 0,0 0,0-11,0 11,0 0,0 0,0-14,0 14,0 0,0 0,0-16,0 16,0 0,0-13,0 13,0-16,0-1,0 0,0-8,2-2,-2 6,0-1,0 1,0-14,0 0,0 8,-2 1,2-15,0 6,0 8,0 3,0-3,2-7,2 7,-2 6,1 4,0-4,-1-1,1 1,-1 2,1 5,0 4,0 2,0 0,-3 2,0 1,2 2,-2 0,0 1,0-1,0 3,3 0,-1 0,1 0,0 3,3 5,4 8,1 5,0 4,0-4,-1 1,-1 5,-1-3,-1 3,2-6,-1 0,-3 6,3 0,-2 0,2-6,-3 1,3 5,1-3,-1 2,-3-7,0 0,4 0,-4 2,3-2,0 0,0 0,-3-3,1-2,-1-4,1 1,0 0,-1-1,0 0,0 4,1-3,-3-3,-1-3,1 3,0-2,-1-4,1 1,-1 0,2-1,-2 1,1 0,0-1,-1-2,1 0,-1 0,1 0,-3 0,3 0,-3 0,0 0,3-2,0-6,-1-3,1-3,-3-4,0-1,2-7,1-4,-1 3,-2 6,4-4,-1-2,-3 1,2 1,-2 4,0 0,-2-6,-1 3,-1-3,4 5,0 1,-2-1,2-5,2 4,-2 2,0 4,0 4,0-3,0 2,0 1,0-3,4 2,-1 3,-3-2,0 2,0 3,0 0,2 0,-2 0,0 2,3-2,-3 3,0 0,0 3,0-1,0 0,0 1,0-1,0 3</inkml:trace>
  <inkml:trace contextRef="#ctx0" brushRef="#br0" timeOffset="1">1236-3159,'-2'2,"2"-2,0 0,0 0,0 0,0 0,0 0,0 0,0 0,0 0,0 0,0 0,0 0,0 0,0 0,-4 0,1 0,3 0,0 0,0 0,0 0,0 0,0 0,0 0,0 0,-5 0,5 0,0 0,0 0,0 0,0 0,0 0,0 0,-5 0,5 0,0 0,0 0,0 0,0 0,0 0,-9 0,9 0,0 0,0 0,0 0,0 0,-7 3,7-3,0 0,0 0,0 0,-9 3,9-3,0 0,0 0,-10 5,10-5,0 0,-8 5,8-5,-11 5,-1 3,2 0,-4-1,1 1,2 0,3 0,0-3,0 3,2 0,1-1,-3 4,2-3,3-1,1 1,-1 1,1-2,2 1,0 0,0-1,0 4,0-1,0 3,0-3,0 4,0-5,2-1,1 1,-1 0,1 0,0-1,3-1,-1 1,0 0,4-1,-2 1,5 0,-2-2,1-2,0 2,0-1,0 0,2 1,1-5,0 2,1 0,-1-3,0 0,-1-3,-2 0,0 2,-1-5,2 1,-2 0,4-1,-3 2,-1-4,2-1,-2 2,1-1,-3 0,1 3,-2-2,1-4,1 1,-4-1,0 3,1 1,-1-1,-2 0,0 3,-1-3,1 0,-3 3,0 0,0 0,0-1,-3 1,1 0,-1-3,0-2,1 0,-1-1,1 1,-2 2,2 0,-4 1,4 1,-3-2,1 3,2 0,-4 0,4 0,-3-1,-1 1,3 0,0 0,-2 2,3-2,-4 2,0 1,1-1,0 1,-1-1,1 1,0-1,-1 0,3 1,-2 2,0-3,2 0,-3 1,1 0,0-1,-1 0,0 3,1-2,0 2,-1 0,1 0,2 0,1 0,-1 0,0 0,0 0,0 0</inkml:trace>
  <inkml:trace contextRef="#ctx0" brushRef="#br0" timeOffset="2">-181-3666,'17'-29,"0"-1,-17 30,0 0,0 0,0 0,0 0,0 0,0 0,0 0,0 0,0 0,10 0,-10 0,0 0,0 0,0 0,0 0,0 0,0 0,0 0,0 0,17-30,-17 30,0 0,0 0,0 0,0 0,0 0,0 0,0 0,17-30,-17 30,0 0,0 0,0 0,0 0,0 0,0 0,27-30,-27 30,0 0,0 0,0 0,0 0,0 0,17 0,-17 0,0 0,0 0,0 0,0 0,27-29,-27 29,0 0,0 0,0 0,26 0,-26 0,0 0,0 0,27 0,-27 0,0 0,26 0,0 0,0 0,-8 0,8-30,-8 30,0 0,-1 0,1-30,-1 30,-8-29,9 29,-9 0,8 0,-8 0,0 0,8 0,-8 0,9 0,-9 0</inkml:trace>
  <inkml:trace contextRef="#ctx0" brushRef="#br0" timeOffset="3">521-3668,'0'0,"0"0,0 0,0 0,0 0,0 0,0 0,0 0,0 0,0 0,0 0,0 0,0 0,0 0,0 0,0 0,0 0,0 0,0 0,0 0,0 0,0 0,0 0,0 0,0 0,0 0,0 0,0 0,0 0,0 0,0 0,0 0,0 0,0 0,0 0,0 0,0 0,0 0,0 0,0 0,0 0,0 0,0 0,0 0,0 0,0 0,0 0,0 0,0 0,0 0,0 0,0-2,0 2,0 0,0 0,0 0,0 0,0 0,0-6,0 6,0 0,0 0,0 0,0 0,0-10,0 10,0 0,0 0,0-14,0 14,0 0,0 0,0-16,0 16,0 0,0-14,0 14,0-16,0 1,0-4,0-5,3-3,-3 5,0 1,0-1,0-13,0 0,0 8,-3 0,3-12,0 4,0 8,0 3,0-3,3-8,0 8,0 5,0 6,-1-5,1-1,-1 1,1 3,-1 4,2 3,-1 3,-1 0,-2 3,0-1,3 4,-3-1,0 0,0 1,0 2,2 0,1 0,-1 0,1 2,3 6,4 9,2 4,-2 3,1-3,0 1,-3 5,0-3,0 3,0-6,0 1,-3 5,4 0,-4 0,3-6,-2 1,2 4,0-2,0 3,-3-8,1 0,2-1,-3 4,3-3,1 0,-1 0,-3-3,1-3,-1-2,0 0,0 0,1-1,0 1,-1 3,0-5,-2-1,0-2,0 2,-1-3,1-2,-1 0,1-1,0 1,0 0,-1-1,1 1,0-3,-1 0,1 0,-1 0,-2 0,4 0,-4 0,0 0,2-3,1-5,0-2,-1-4,-2-5,0 1,3-9,-1-2,1 2,-3 5,3-2,0-3,-3 0,3 3,-3 2,0 1,-3-6,0 4,0-4,3 5,0 1,-3-1,3-5,3 3,-3 2,0 6,0 3,0-3,0 2,0 1,0-4,3 4,0 3,-3-3,0 2,0 3,0 0,3 0,-3 0,0 2,2-2,-2 3,0-1,0 4,0-1,0 0,0 1,0-1,0 3</inkml:trace>
  <inkml:trace contextRef="#ctx0" brushRef="#br0" timeOffset="4">1271-4087,'-3'3,"3"-3,0 0,0 0,0 0,0 0,0 0,0 0,0 0,0 0,0 0,0 0,0 0,0 0,0 0,-3 0,1 0,2 0,0 0,0 0,0 0,0 0,0 0,0 0,0 0,-6 0,6 0,0 0,0 0,0 0,0 0,0 0,0 0,-5 0,5 0,0 0,0 0,0 0,0 0,0 0,-8 0,8 0,0 0,0 0,0 0,0 0,-9 2,9-2,0 0,0 0,0 0,-8 2,8-2,0 0,0 0,-11 6,11-6,0 0,-8 5,8-5,-11 5,1 3,-1 0,-3 0,1-1,2 1,3 0,-1-2,2 1,0 1,2 0,-2 2,0-2,5-1,-1 1,1 0,-1 0,3-1,0 2,0-1,0 2,0 0,0 3,0-2,0 1,0-1,3-4,-1 1,1 3,-1-4,2 1,1 0,0 0,0 0,4 0,-1-1,3 1,-1-3,2 1,-1-2,-1 2,1-1,2 0,1-2,0 0,2-1,-2-2,-1 0,1-2,-3-1,0 0,0-2,-1 0,1-1,3 2,-3-2,0-2,-1 1,1-1,1 0,-5 0,1 3,1-3,-1-3,0 2,-3-2,1 4,0-1,-1-1,-3 2,1 2,0-3,-1 0,-2 3,0 0,0 0,0-1,-2 2,-1-2,0-2,1-2,-1 0,1-1,-2 1,2 2,-1 0,-2 1,2 1,-3-2,4 4,-1-2,-2 1,2-1,-3 1,1 1,2-2,1 1,-3 2,1-2,-1 2,0 1,-1-1,1 1,-1-1,1 0,-1 1,1-1,2 0,-2 3,-1-2,4 0,-4-1,1 0,-1 1,1-1,0 3,-1-3,1 3,-1 0,1 0,2 0,0 0,1 0,-1 0,0 0,1 0</inkml:trace>
  <inkml:trace contextRef="#ctx0" brushRef="#br0" timeOffset="5">0-4678,'18'-29,"-1"-1,-17 30,0 0,0 0,0 0,0 0,0 0,0 0,0 0,0 0,0 0,9 0,-9 0,0 0,0 0,0 0,0 0,0 0,0 0,0 0,0 0,18-29,-18 29,0 0,0 0,0 0,0 0,0 0,0 0,0 0,17-30,-17 30,0 0,0 0,0 0,0 0,0 0,0 0,27-31,-27 31,0 0,0 0,0 0,0 0,0 0,17 0,-17 0,0 0,0 0,0 0,0 0,26-29,-26 29,0 0,0 0,0 0,27 0,-27 0,0 0,0 0,27 0,-27 0,0 0,26 0,0 0,0 0,-8 0,8-30,-8 30,0 0,-1 0,1-30,-1 30,-8-29,8 29,-7 0,7 0,-8 0,-1 0,10 0,-9 0,8 0,-8 0</inkml:trace>
  <inkml:trace contextRef="#ctx0" brushRef="#br0" timeOffset="6">703-4680,'0'0,"0"0,0 0,0 0,0 0,0 0,0 0,0 0,0 0,0 0,0 0,0 0,0 0,0 0,0 0,0 0,0 0,0 0,0 0,0 0,0 0,0 0,0 0,0 0,0 0,0 0,0 0,0 0,0 0,0 0,0 0,0 0,0 0,0 0,0 0,0 0,0 0,0 0,0 0,0 0,0 0,0 0,0 0,0 0,0 0,0 0,0 0,0 0,0 0,0 0,0 0,0-3,0 3,0 0,0 0,0 0,0 0,0 0,0-5,0 5,0 0,0 0,0 0,0 0,0-10,0 10,0 0,0 0,0-14,0 14,0 0,0 0,0-16,0 16,0 0,0-13,0 13,0-16,0-1,0-2,0-5,2-3,-2 6,0-1,0 2,0-15,0 0,0 8,-2 0,2-14,0 6,0 9,0 2,0-3,2-8,1 8,-1 6,1 4,0-4,0-1,0 2,-1 1,1 5,-1 4,1 1,0 1,-3 3,0 0,3 2,-3 0,0 1,0-1,0 3,3 0,-1 0,1 0,-1 3,4 5,5 8,-1 5,1 4,0-4,0 0,-3 6,0-3,0 3,0-6,0 1,-2 5,2 0,-3-1,3-5,-3 1,4 5,-1-3,0 3,-2-8,-1 0,3 0,-2 2,1-3,1 1,1 0,-4-3,0-3,1-2,-1 0,1 0,-1 0,1-1,-1 4,0-3,-2-3,-1-3,2 3,-2-2,1-4,0 1,-1 0,1-1,-1 1,1 0,0-1,0-2,0 0,-1 0,1 0,-3 0,2 0,-2 0,0 0,3-2,-1-6,2-3,-1-3,-3-4,0-1,2-8,1-3,-1 3,-2 6,3-3,-1-3,-2 0,4 3,-4 3,0-1,-4-5,2 3,-1-3,3 6,0 0,-2-1,2-5,2 3,-2 2,0 6,0 3,0-3,0 2,0 1,0-3,3 3,-1 2,-2-2,0 2,0 3,0 0,4 0,-4 0,0 2,3-2,-3 3,0-1,0 4,0-1,0 0,0 1,0-1,0 3</inkml:trace>
  <inkml:trace contextRef="#ctx0" brushRef="#br0" timeOffset="7">1452-5100,'-3'3,"3"-3,0 0,0 0,0 0,0 0,0 0,0 0,0 0,0 0,0 0,0 0,0 0,0 0,0 0,-2 0,-1 0,3 0,0 0,0 0,0 0,0 0,0 0,0 0,0 0,-5 0,5 0,0 0,0 0,0 0,0 0,0 0,0 0,-6 0,6 0,0 0,0 0,0 0,0 0,0 0,-8 0,8 0,0 0,0 0,0 0,0 0,-8 3,8-3,0 0,0 0,0 0,-8 3,8-3,0 0,0 0,-11 4,11-4,0 0,-8 5,8-5,-11 6,0 1,0 1,-3 0,0-1,4 1,1 0,2-2,-1 1,2 1,1-1,-4 4,4-3,2-1,1 1,-1 1,0-2,3 1,0 0,0-1,0 4,0-1,0 3,0-3,0 3,0-3,3-2,0 1,-1 0,1-1,-1 0,4 0,0 0,-1-1,3 1,0 0,3-1,0-1,0-1,0 1,0-2,0 1,3 1,-1-4,0 1,4 0,-3-3,-1 0,0-3,-1 0,-2 1,1-4,0 1,0 1,3-2,-3 1,-1-2,1-2,0 1,0 1,-3-1,0 3,0-3,1-2,-2-1,0 1,-2 2,0 1,1-1,-3 0,-1 2,1-1,-1-1,-2 3,0 0,0 0,0-1,-2 1,-1 1,1-5,-1-1,-1 0,2-1,-1 1,1 2,-1 0,-3 1,3 1,-2-2,3 4,-1-2,-3 1,3 0,-2-1,0 2,2-2,0 1,-2 2,2-2,-2 3,-1-1,1 1,0-1,-1 0,1 1,-1-1,0 0,4 2,-3 1,-1-3,4 0,-4 0,1 1,-1-1,0 0,1 3,0-2,-1 2,1 0,0 0,2 0,0 0,0 0,0 0,1 0,-1 0</inkml:trace>
  <inkml:trace contextRef="#ctx0" brushRef="#br0" timeOffset="8">625-1598,'-3'3,"3"-3,0 0,0 0,0 0,0 0,0 0,0 0,0 0,0 0,0 0,0 0,0 0,0 0,0 0,-2 0,-1 0,3 0,0 0,0 0,0 0,0 0,0 0,0 0,0 0,-6 0,6 0,0 0,0 0,0 0,0 0,0 0,0 0,-5 0,5 0,0 0,0 0,0 0,0 0,0 0,-8 0,8 0,0 0,0 0,0 0,0 0,-8 1,8-1,0 0,0 0,0 0,-8 3,8-3,0 0,0 0,-11 5,11-5,0 0,-8 6,8-6,-11 5,0 2,0 1,-3 1,1-2,2 1,3 0,0-4,0 4,2 1,1-1,-3 1,2 0,3-2,1 1,-1 0,0-1,3 1,0 0,0-1,0 4,0 0,0 2,0-3,0 3,0-2,3-4,0 1,-1 3,1-4,0 1,2 0,1-1,-1 1,3 0,0 0,3 0,1-3,-2 0,1 0,0 0,0 1,3-1,-1-2,0-1,4 0,-3-2,-1 0,0-2,-1 0,-2-1,1-2,-1-1,2 1,2 0,-4 0,1-3,-1 0,2 1,-1-1,-3 0,-1 3,2-3,-1-3,0 1,-2 0,-1 2,1 0,-1 0,-2 1,-1 2,1-3,0-1,-3 5,0-1,0-1,0 1,-3-1,0 2,1-4,-1-3,0 1,1-1,-2 2,2 0,-1 1,-2 1,2 2,-3-3,4 2,-1 2,-2-2,2 1,-3 0,1 0,3 0,-1-1,-2 4,1-4,-1 4,0 0,0-1,-1 0,1 1,0-1,-2 0,2 1,3-1,-3 3,-2-3,5 2,-3-2,0 0,-2 0,2 1,0 2,0-3,-1 3,1 0,0 0,2 0,-1 0,2 0,-1 0,1 0,-1 0</inkml:trace>
  <inkml:trace contextRef="#ctx0" brushRef="#br0" timeOffset="9">-216-2736,'17'-30,"1"0,-18 30,0 0,0 0,0 0,0 0,0 0,0 0,0 0,0 0,0 0,9 0,-9 0,0 0,0 0,0 0,0 0,0 0,0 0,0 0,0 0,17-29,-17 29,0 0,0 0,0 0,0 0,0 0,0 0,0 0,18-30,-18 30,0 0,0 0,0 0,0 0,0 0,0 0,26-31,-26 31,0 0,0 0,0 0,0 0,0 0,18 0,-18 0,0 0,0 0,0 0,0 0,26-29,-26 29,0 0,0 0,0 0,26 0,-26 0,0 0,0 0,27 0,-27 0,0 0,26 0,1 0,0 0,-10 0,9-30,-8 30,-1 0,1 0,-1-29,1 29,-10-31,10 31,-9 0,8 0,-7 0,-1 0,8 0,-9 0,11 0,-11 0</inkml:trace>
  <inkml:trace contextRef="#ctx0" brushRef="#br0" timeOffset="10">-124-1179,'0'0,"0"0,0 0,0 0,0 0,0 0,0 0,0 0,0 0,0 0,0 0,0 0,0 0,0 0,0 0,0 0,0 0,0 0,0 0,0 0,0 0,0 0,0 0,0 0,0 0,0 0,0 0,0 0,0 0,0 0,0 0,0 0,0 0,0 0,0 0,0 0,0 0,0 0,0 0,0 0,0 0,0 0,0 0,0 0,0 0,0 0,0 0,0 0,0 0,0 0,0 0,0-3,0 3,0 0,0 0,0 0,0 0,0 0,0-5,0 5,0 0,0 0,0 0,0 0,0-11,0 11,0 0,0 0,0-13,0 13,0 0,0 0,0-16,0 16,0 0,0-14,0 14,0-16,0 1,0-4,0-5,2-3,-2 5,0 1,0-1,0-13,0 0,0 8,-2 0,2-12,0 4,0 8,0 2,0-1,2-9,2 8,-2 5,1 6,-1-6,1 1,0-1,-1 4,1 5,0 2,0 3,-1 0,-2 3,0-1,3 3,-3 1,0-1,0 0,0 3,3 0,-1 0,1 0,0 3,2 5,6 8,0 6,-1 1,2-1,-2-1,-1 6,-2-3,1 3,1-5,-2-1,0 6,0 0,-2 0,4-5,-4-2,3 7,1-2,-2 2,-1-9,-1 1,3 0,-2 3,1-3,2-1,-1 1,-2-3,-1-2,0-3,0-1,1 1,0 0,-1 0,0 1,1-1,-3-3,-1-2,1 2,-1-3,1-2,0-1,-1 1,2 0,-2-1,1 1,-1 0,1-3,0 0,-1 0,1 0,-3 0,3 0,-3 0,0 0,3-3,-1-5,1-3,0-2,-3-6,0 1,2-9,1-3,0 4,-3 4,3-2,-1-3,-2 0,3 3,-3 2,0 1,-3-6,1 3,-1-3,3 6,0-1,-3 1,3-6,3 3,-3 2,0 6,0 2,0-2,0 3,0-1,0-2,3 3,-1 2,-2-2,0 3,0 1,0 1,3 0,-3 0,0 3,3-3,-3 2,0 1,0 2,0 1,0-1,0 0,0 0,0 3</inkml:trace>
  <inkml:trace contextRef="#ctx0" brushRef="#br0" timeOffset="11">-497 358,'-24'-12,"-11"0,35 12,0 0,0 0,0 0,0 0,-35-13,35 13,0 0,0 0,0 0,-48-11,48 11,0 0,0 0,-71-13,71 13,0 0,-94-12,94 12,-71-12,12-1,0 2,0-2,-23-11,-13 12,1 0,11 12,1 0,-1 0,12 0,-12 12,0 0,12 0,1 0,-1 12,24-11,-12 11,11 0,2-11,-2 11,1-11,0 11,0 0,11 13,1-1,-1 12,13-11,-1 12,13 0,-1 11,12-23,0 11,12-11,-1 0,1 0,0-1,11 12,1 2,0-14,11 0,1 1,-13 0,12 11,1-12,-1 1,24 12,12 0,0 0,0-13,0 0,0 1,-1 0,1-13,0 13,23-13,1 0,-24-12,0-12,-13 0,13 0,-12-12,12 0,0 0,11 0,-11 0,-11-1,-14-11,2 0,-1 0,0-1,-11 0,23-11,-12 0,-11 11,-1-11,0-1,1 1,-1-1,1 0,-1 1,0-13,-11 13,-1-1,1 0,-1-11,1 11,0-11,-12-1,-1 1,1-2,-12 14,0 0,0-1,0 1,-12-1,1 13,-1-13,-12 24,-12-11,-22-12,-1-1,12 1,-1-13,13-24,11 0</inkml:trace>
  <inkml:trace contextRef="#ctx0" brushRef="#br0" timeOffset="12">-98 970,'0'0,"0"0,0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 0,-12 0,0 0,0 0,0 0,0 0,0 0,0 0,0 0,0 0,0 0,0 0,12-12,-12 12,0 0,0 0,0 0,0 0,0 0,0 0,0 0,0 0,0 0,11-12,-11 12,0 0,0 0,0 0,0 0,0 0,0 0,0 0,0 0,24-12,-24 12,0 0,0 0,0 0,0 0,0 0,0 0,0 0,23-13,-23 13,24-12,-24 12,0 0,0 0,0 0,0 0,0 0,23-12,-23 12,0 0,0 0,0 0,0 0,24-13,-24 13,0 0,0 0,0 0,23 0,-23 0,0 0,0 0,24-11,-24 11,0 0,12 0,-12 0</inkml:trace>
</inkml:ink>
</file>

<file path=ppt/ink/ink10.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537 72,'6'0,"-6"0,0 0,0 0,0 0,0 0,0 0,0 0,0 0,0 0,0 0,0 0,0 0,0 0,0 0,0 0,0 0,0 0,0 0,0 0,0 0,0 0,0 0,0 0,0 0,0 0,0 0,0 0,-6 0,6 0,0 0,0 0,0 0,0 0,0 0,-12-5,12 5,0 0,0 0,0 0,0 0,-17-9,17 9,0 0,0 0,0 0,-30-14,30 14,0 0,0 0,-24-10,24 10,0 0,-29-14,29 14,-30-9,1 4,-7 1,1 4,0 0,-1 4,1 1,5 4,6 1,1-1,-1 1,1-1,5 0,5 0,2 1,5 4,0 0,0 1,0-2,6 1,6 10,6-1,0 1,0-1,0-4,0 0,5 0,1-5,-1-1,7 2,6-1,-1 0,1-9,-6 0,-1-1,1-4,5 0,-5 0,6 0,5-4,-6-1,1 0,-6 0,-1-4,-5-1,0 1,0-1,-6 1,-1-5,1 1,0-2,-7 1,-5 0,0 0,0 5,0-1,0-4,0 5,0-6,-5 2,5-2,-6 1,0 1,0 3,6 1,-6 3,0-3,1 0,-1-5,0 4</inkml:trace>
</inkml:ink>
</file>

<file path=ppt/ink/ink11.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0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218 0,'0'0,"0"0,0 0,0 0,0 0,0 0,0 0,0 0,0 0,0 0,0 0,0 0,0 0,0 0,0 0,0 0,0 0,0 0,0 0,0 0,0 0,0 0,0 4,0-4,0 0,0 0,0 0,0 0,0 0,0 0,0 0,0 5,0-5,0 0,0 0,0 0,0 0,0 0,0 0,0 4,0-4,0 0,0 0,0 0,0 0,0 0,0 10,0-10,0 0,0 0,0 0,0 0,-6 9,6-9,0 0,0 0,0 0,-5 15,5-15,0 0,0 0,-12 28,12-28,0 0,-18 37,-6 29,6-1,1 10,-1 14,7-24,-1-4,6-4,-6 4,6-19,0-5,0-8,0-1,-5-1,5 7,0 2,0-2,0 3,6 0,0 1,0 0,0-11,6 1,-6-9,0 5,6-10,-6-1,0-3,0-1,0-3,0-2,0-4,0 0</inkml:trace>
</inkml:ink>
</file>

<file path=ppt/ink/ink12.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09"/>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537 72,'6'0,"-6"0,0 0,0 0,0 0,0 0,0 0,0 0,0 0,0 0,0 0,0 0,0 0,0 0,0 0,0 0,0 0,0 0,0 0,0 0,0 0,0 0,0 0,0 0,0 0,0 0,0 0,0 0,-6 0,6 0,0 0,0 0,0 0,0 0,0 0,-12-5,12 5,0 0,0 0,0 0,0 0,-18-9,18 9,0 0,0 0,0 0,-29-14,29 14,0 0,0 0,-24-10,24 10,0 0,-29-14,29 14,-30-9,0 4,-5 1,0 4,-1 0,1 4,0 1,4 4,8 1,0-1,-1 1,1-1,5 0,5 0,2 1,5 4,0 0,0 1,0-2,6 1,6 10,6-1,0 1,-1-1,2-4,-1 0,5 0,1-6,-1 1,7 1,6-2,-1 2,1-11,-7 2,1-2,0-4,5 0,-5 0,5 0,7-4,-7-2,1 2,-7-1,1-5,-6 1,0 0,-1-1,-5 1,0-5,-1 0,1 0,-6 0,-6-1,0 2,0 3,0 1,0-5,0 5,0-6,-6 1,6 0,-6 0,0 1,1 3,5 1,-6 3,0-3,0 0,0-5,0 4</inkml:trace>
</inkml:ink>
</file>

<file path=ppt/ink/ink13.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06"/>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218 0,'0'0,"0"0,0 0,0 0,0 0,0 0,0 0,0 0,0 0,0 0,0 0,0 0,0 0,0 0,0 0,0 0,0 0,0 0,0 0,0 0,0 0,0 0,0 4,0-4,0 0,0 0,0 0,0 0,0 0,0 0,0 0,0 5,0-5,0 0,0 0,0 0,0 0,0 0,0 0,0 4,0-4,0 0,0 0,0 0,0 0,0 0,0 10,0-10,0 0,0 0,0 0,0 0,-6 9,6-9,0 0,0 0,0 0,-5 15,5-15,0 0,0 0,-12 28,12-28,0 0,-18 37,-6 29,6-1,1 10,-1 14,7-24,-1-4,6-4,-6 4,6-19,0-5,0-8,0-1,-5-1,5 7,0 2,0-2,0 3,6 0,0 1,0 0,0-11,6 1,-6-9,0 5,6-10,-6-1,0-3,0-1,0-3,0-2,0-4,0 0</inkml:trace>
</inkml:ink>
</file>

<file path=ppt/ink/ink14.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0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536 72,'6'0,"-6"0,0 0,0 0,0 0,0 0,0 0,0 0,0 0,0 0,0 0,0 0,0 0,0 0,0 0,0 0,0 0,0 0,0 0,0 0,0 0,0 0,0 0,0 0,0 0,0 0,0 0,0 0,-6 0,6 0,0 0,0 0,0 0,0 0,0 0,-11-5,11 5,0 0,0 0,0 0,0 0,-18-9,18 9,0 0,0 0,0 0,-29-14,29 14,0 0,0 0,-24-10,24 10,0 0,-30-14,30 14,-29-9,-1 4,-5 1,-1 4,1 0,0 4,0 1,4 4,8 1,0-1,-1 1,1-1,4 0,7 0,1 1,5 4,0 0,0 1,0-2,6 1,6 10,6-1,0 1,-1-1,2-4,-1 0,5 0,1-6,-1 1,7 1,5-2,1 2,0-11,-7 2,1-2,0-4,5 0,-5 0,5 0,6-4,-5-2,0 2,-7-1,1-5,-7 1,2 0,-2-1,-5 1,0-5,-1 0,1 0,-6 0,-6-1,0 2,0 3,0 1,0-5,0 5,0-6,-6 1,6 0,-6 0,0 1,1 3,5 1,-6 3,0-3,0 0,0-5,0 4</inkml:trace>
</inkml:ink>
</file>

<file path=ppt/ink/ink15.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0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218 0,'0'0,"0"0,0 0,0 0,0 0,0 0,0 0,0 0,0 0,0 0,0 0,0 0,0 0,0 0,0 0,0 0,0 0,0 0,0 0,0 0,0 0,0 0,0 4,0-4,0 0,0 0,0 0,0 0,0 0,0 0,0 0,0 5,0-5,0 0,0 0,0 0,0 0,0 0,0 0,0 4,0-4,0 0,0 0,0 0,0 0,0 0,0 10,0-10,0 0,0 0,0 0,0 0,-6 9,6-9,0 0,0 0,0 0,-5 15,5-15,0 0,0 0,-12 28,12-28,0 0,-18 37,-6 29,6-1,1 10,-1 14,7-24,-1-4,6-4,-6 4,6-19,0-5,0-8,0-1,-5-1,5 7,0 2,0-2,0 3,6 0,0 1,0 0,0-11,6 1,-6-9,0 5,6-10,-6-1,0-3,0-1,0-3,0-2,0-4,0 0</inkml:trace>
</inkml:ink>
</file>

<file path=ppt/ink/ink16.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0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537 72,'6'0,"-6"0,0 0,0 0,0 0,0 0,0 0,0 0,0 0,0 0,0 0,0 0,0 0,0 0,0 0,0 0,0 0,0 0,0 0,0 0,0 0,0 0,0 0,0 0,0 0,0 0,0 0,0 0,-6 0,6 0,0 0,0 0,0 0,0 0,0 0,-11-5,11 5,0 0,0 0,0 0,0 0,-18-9,18 9,0 0,0 0,0 0,-29-14,29 14,0 0,0 0,-24-10,24 10,0 0,-30-14,30 14,-29-9,-1 4,-6 1,1 4,0 0,-1 4,1 1,5 4,6 1,1-1,-1 1,1-1,5 0,6 0,0 1,6 4,0 0,0 1,0-2,6 1,6 10,6-1,0 1,0-1,0-4,0 0,5 0,1-6,-1 1,7 1,6-2,-1 2,1-11,-6 2,0-2,-1-4,6 0,-4 0,4 0,6-4,-5-2,0 2,-7-1,1-5,-7 1,2 0,-2-1,-5 1,0-5,-1 0,1 0,-6 0,-6-1,0 2,0 3,0 1,0-5,0 5,0-6,-6 1,6 0,-6 0,0 1,1 3,5 1,-6 3,0-3,0 0,0-5,0 4</inkml:trace>
</inkml:ink>
</file>

<file path=ppt/ink/ink17.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-75 174,'18'-30,"-1"0,-17 30,0 0,0 0,0 0,0 0,0 0,0 0,0 0,0 0,0 0,9 0,-9 0,0 0,0 0,0 0,0 0,0 0,0 0,0 0,0 0,18-30,-18 30,0 0,0 0,0 0,0 0,0 0,0 0,0 0,17-30,-17 30,0 0,0 0,0 0,0 0,0 0,0 0,27-30,-27 30,0 0,0 0,0 0,0 0,0 0,17 0,-17 0,0 0,0 0,0 0,0 0,27-30,-27 30,0 0,0 0,0 0,26 0,-26 0,0 0,0 0,27 0,-27 0,0 0,26 0,0 0,0 0,-8 0,8-30,-8 30,0 0,-1 0,1-30,-1 30,-8-29,9 29,-9 0,8 0,-9 0,2 0,7 0,-8 0,9 0,-9 0</inkml:trace>
  <inkml:trace contextRef="#ctx0" brushRef="#br0" timeOffset="1">628 172,'0'0,"0"0,0 0,0 0,0 0,0 0,0 0,0 0,0 0,0 0,0 0,0 0,0 0,0 0,0 0,0 0,0 0,0 0,0 0,0 0,0 0,0 0,0 0,0 0,0 0,0 0,0 0,0 0,0 0,0 0,0 0,0 0,0 0,0 0,0 0,0 0,0 0,0 0,0 0,0 0,0 0,0 0,0 0,0 0,0 0,0 0,0 0,0 0,0 0,0 0,0 0,0-2,0 2,0 0,0 0,0 0,0 0,0 0,0-6,0 6,0 0,0 0,0 0,0 0,0-11,0 11,0 0,0 0,0-13,0 13,0 0,0 0,0-16,0 16,0 0,0-14,0 14,0-16,0 0,0-3,0-5,4-3,-4 5,0 0,0 0,0-13,0 0,0 8,-4 0,4-13,0 5,0 8,0 3,0-3,4-8,-2 8,1 5,-1 6,1-5,0-1,-1 1,1 2,0 5,0 3,-1 3,1 0,-3 3,0-1,2 4,-2-1,0 0,0 1,0 2,3 0,0 0,-1 0,2 2,1 6,5 9,1 4,0 3,0-2,-1 0,-1 5,-1-3,0 3,0-6,0 1,-3 5,4 0,-4 0,3-6,-2 1,1 5,1-3,1 3,-4-8,0 0,4-1,-4 4,3-3,0 0,0 0,-3-2,1-4,0-2,-1 0,0-1,0 1,1 0,-1 2,0-2,-2-3,0-2,-1 2,2-3,-2-2,1 0,-1-1,1 1,0 0,-1-1,1 1,0-3,0 0,-1 0,1 0,-3 0,3 0,-3 0,0 0,2-3,1-5,-1-2,2-4,-4-5,0 0,2-8,1-2,0 2,-3 4,2-1,1-3,-3 0,2 3,-2 2,0 1,-2-6,-1 3,1-3,2 5,0 1,-3-1,3-5,3 3,-3 2,0 6,0 3,0-3,0 2,0 1,0-4,2 4,1 2,-3-2,0 2,0 3,0 0,2 0,-2 0,0 2,3-2,-3 3,0-1,0 4,0-1,0 0,0 1,0-1,0 3</inkml:trace>
  <inkml:trace contextRef="#ctx0" brushRef="#br0" timeOffset="2">1378-250,'-3'3,"3"-3,0 0,0 0,0 0,0 0,0 0,0 0,0 0,0 0,0 0,0 0,0 0,0 0,0 0,-2 0,-2 0,4 0,0 0,0 0,0 0,0 0,0 0,0 0,0 0,-5 0,5 0,0 0,0 0,0 0,0 0,0 0,0 0,-5 0,5 0,0 0,0 0,0 0,0 0,0 0,-9 0,9 0,0 0,0 0,0 0,0 0,-8 3,8-3,0 0,0 0,0 0,-8 2,8-2,0 0,0 0,-11 6,11-6,0 0,-8 4,8-4,-11 6,0 2,1 0,-4-1,0 1,4 0,1 0,2-3,-2 3,4 0,0 0,-4 2,4-2,2 0,1-1,-1 1,0 0,3-1,0 2,0-1,0 2,0 0,0 4,0-4,0 3,0-3,3-2,0 0,-1 2,1-2,-1 0,4 0,0-1,-1 2,2-1,2-1,1 1,2-3,-1 1,-1-1,1 0,0 0,3 0,-1-2,1 0,3-1,-4-2,0 0,1-2,-3-1,0 0,-1-2,1 0,1 0,0 0,0-1,-1-2,-1 1,1-1,0 0,-3 0,0 3,1-3,-1-3,0 2,-3-2,1 3,-1 1,1-2,-4 1,1 3,0-2,-1-1,-2 2,0 1,0 0,0 0,-2 0,-1-1,0-2,1-2,-1 0,0-1,0 1,1 2,-1 0,-2 1,2 1,-3-2,4 3,-1 0,-2 0,2-1,-3 1,1 0,2 0,1 0,-4 2,3-2,-2 2,0 0,-1 1,1-1,-1 0,0 1,1 0,0-1,2 0,-3 3,1-2,3-1,-3 0,-2 1,2-1,0 0,-1 3,1-2,0 2,0 0,-1 0,3 0,0 0,1 0,-1 0,1 0,-2 0</inkml:trace>
  <inkml:trace contextRef="#ctx0" brushRef="#br0" timeOffset="3">-546-726,'17'-29,"1"-1,-18 30,0 0,0 0,0 0,0 0,0 0,0 0,0 0,0 0,0 0,9 0,-9 0,0 0,0 0,0 0,0 0,0 0,0 0,0 0,0 0,17-31,-17 31,0 0,0 0,0 0,0 0,0 0,0 0,0 0,18-29,-18 29,0 0,0 0,0 0,0 0,0 0,0 0,26-30,-26 30,0 0,0 0,0 0,0 0,0 0,18 0,-18 0,0 0,0 0,0 0,0 0,26-30,-26 30,0 0,0 0,0 0,27 0,-27 0,0 0,0 0,26 0,-26 0,0 0,27 0,-1 0,0 0,-8 0,8-30,-8 30,0 0,0 0,-1-30,0 30,-7-30,7 30,-8 0,9 0,-10 0,1 0,8 0,-7 0,7 0,-8 0</inkml:trace>
</inkml:ink>
</file>

<file path=ppt/ink/ink2.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 7,'-5'-7,"5"7,0 0,0 0,0 0,0 0,0 0,0 0,0 0,0 0,0 0,0 0,0 0,0 0,0 0,0 0,0 0,0 0,0 0,0 0,0 0,0 0,0 0,0 0,0 0,0 0,0 0,0 0,0 0,0 0,0 0,0 0,0 0,0 0,0 0,0 0,0 0,0 0,0 0,0 0,0 0,0 0,0 0,0 0,0 0,0 0,0 0,0 0,0 0,0 3,0-3,0 0,0 0,0 0,0 0,0 0,5 1,-5-1,0 0,0 0,0 0,0 0,4 8,-4-8,0 0,0 0,0 0,10 9,-10-9,0 0,0 0,9 16,-9-16,0 0,19 22,-19-22,27 37,1 3,4 1,-5 5,-3-8,-1 11,0-18,-4-1,4 0,-5-7,0-4,1-1,-5-5,0-1,-6-3,2-2,-6 0,1-3,0 1,0-1,-1-2,-4 3,0-3,0 1,0-1,0 1,0-2,0-1,0 0,0 3,0-3,0 0,0 0,0 0,0 0,0 0,0 0,0 0,0 0</inkml:trace>
</inkml:ink>
</file>

<file path=ppt/ink/ink3.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591 0,'4'0,"-4"0,0 0,0 0,0 0,0 0,0 0,0 0,0 0,0 0,0 0,0 0,0 0,0 0,-9 3,9-3,0 0,0 0,0 0,-18 6,18-6,0 0,0 0,-28 12,28-12,0 0,-32 13,32-13,-32 19,-4 3,-19 18,4-1,5 2,6 9,16-9,-3 12,9-13,0-2,-6-1,6-9,0-3,4-9,0-2,1-1,3-3,6-3,-1-3,0 1,5-3,0 1,0-3,0 0,0 0,0 0,0 0,0 0,0 0,0 0,0 0,0 0,0 0,0 0,0 2,-4 2,0 8,-2 6,-2 19,4-2,-2 10,-2 6,3-14,-4-8,-1 5,6-8,-1-1,1 1,-1-6,5 1,5 1,4 3,0 3,0-7,-4-5</inkml:trace>
</inkml:ink>
</file>

<file path=ppt/ink/ink4.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262 0,'0'4,"0"-4,0 0,0 0,0 0,0 0,0 0,0 0,0 0,0 0,0 0,0 0,0 0,0 0,0 0,0 0,0 3,0-3,0 0,0 0,0 0,0 0,0 5,0-5,0 0,0 0,0 0,-4 9,4-9,0 0,0 0,-5 11,5-11,0 0,-5 14,5-14,-8 29,-2-1,1 6,-4 17,-1-7,-9 15,10-13,-5 7,9-5,-5 2,5-4,-4 0,-1-5,1-2,-1-4,6-4,-2-6,1-1,0 3,0 0,4-1,1-1,4-2,0-2,4-5,-4-3,0-6,0 0,0-2</inkml:trace>
</inkml:ink>
</file>

<file path=ppt/ink/ink5.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24,'4'-12,"-4"12,0 0,0 0,0 0,0 0,0 0,0 0,0 0,0 0,0 0,0 0,0 0,0 0,0 0,0 0,0 0,0 0,0 0,0 0,0 0,0 0,0 0,0 0,0 0,0 0,0 0,0 0,0 0,0 0,0 0,0 0,0 0,0 0,0 0,0 0,0 0,0 0,0 0,0 0,0 0,0 0,0 0,5-2,-5 2,0 0,0 0,0 0,0 0,0 0,0 0,5-2,-5 2,0 0,0 0,0 0,0 0,0 0,9-3,-9 3,0 0,0 0,0 0,0 0,14-3,-14 3,0 0,0 0,18-2,-18 2,0 0,0 0,28-2,-28 2,0 0,23-3,-23 3,32 0,19 0,8 0,2 0,-2 0,15 0,-14 0,-19 0,1 0,0 0,-10 0,-9 0,-23 0,18 3</inkml:trace>
</inkml:ink>
</file>

<file path=ppt/ink/ink6.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6"/>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0-73,'9'-13,"-4"13,-5 0,0 0,0 0,0 0,0 0,9 0,-9 0,0 0,0 0,0 0,23 6,-23-6,0 0,0 0,33 7,-33-7,0 0,36 5,-36-5,37 6,0 1,9-1,0-6,5 0,-9 0,-10 0,0-6,0-1,0 1,1-6,-15 6</inkml:trace>
</inkml:ink>
</file>

<file path=ppt/ink/ink7.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0,'0'0,"0"4,0-4,0 0,0 0,0 0,0 0,0 0,0 0,0 0,0 0,0 0,0 0,0 0,0 0,0 0,0 0,0 0,0 0,0 0,0 0,0 0,0 0,0 0,0 0,0 0,0 0,0 0,0 0,0 0,0 0,0 0,0 0,0 0,0 0,0 0,0 0,0 0,0 0,0 0,0 0,0 0,0 0,0 0,0 0,0 0,4 0,-4 0,0 0,0 0,0 0,0 0,10 3,-10-3,0 0,0 0,0 0,18 0,-18 0,0 0,0 0,33 0,-33 0,0 0,37 0,-1 3,1-3,13 3,6 1,-6-1,1 4,-5-3,-5-1,1-3,-6 3,-12-3,-1 0,0-3</inkml:trace>
</inkml:ink>
</file>

<file path=ppt/ink/ink8.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623 8,'19'2,"-19"-2,0 0,0 0,0 0,0 0,0 0,0 0,0 0,0 0,0 0,0 0,0 0,0 0,0 0,0 0,0 0,0 0,0 0,-5 0,5 0,-9-2,-5-1,14 3,0 0,0 0,0 0,0 0,-18-2,18 2,0 0,0 0,0 0,-24-2,24 2,0 0,0 0,-27 0,27 0,0 0,-28 0,28 0,-37 0,-9 2,-14 5,13 0,1 2,-9 5,-5 0,9 4,9-4,1 0,-1 2,10 0,4 0,0 5,9-1,10-2,9 1,15-1,7 5,15 2,0-2,5 7,14 9,-1 0,-13-3,-5-1,-10-10,-3-4,3 2,1-2,-1 1,-3-3,-6-5,1-1,-5-1,-5 1,0-1,-4-1,-1 1,-4-3,-4 3,-1-1,0 0,-4 1,-9 4,-1-4,-4 1,-5 3,0-2,6 0,-7-1,-3 1,0 0,-10-2,15-3,3-2,2-2,-1-4,-5 2,-9-3</inkml:trace>
</inkml:ink>
</file>

<file path=ppt/ink/ink9.xml><?xml version="1.0" encoding="utf-8"?>
<inkml:ink xmlns:inkml="http://www.w3.org/2003/InkML">
  <inkml:definitions>
    <inkml:context xml:id="ctx0">
      <inkml:inkSource xml:id="inkSrc0">
        <inkml:traceFormat>
          <inkml:channel name="X" type="integer" max="2972" units="cm"/>
          <inkml:channel name="Y" type="integer" max="1680" units="cm"/>
        </inkml:traceFormat>
        <inkml:channelProperties>
          <inkml:channelProperty channel="X" name="resolution" value="101.01971" units="1/cm"/>
          <inkml:channelProperty channel="Y" name="resolution" value="101.81818" units="1/cm"/>
        </inkml:channelProperties>
      </inkml:inkSource>
      <inkml:timestamp xml:id="ts0" timeString="2014-11-14T17:31:12.21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218 0,'0'0,"0"0,0 0,0 0,0 0,0 0,0 0,0 0,0 0,0 0,0 0,0 0,0 0,0 0,0 0,0 0,0 0,0 0,0 0,0 0,0 0,0 0,0 4,0-4,0 0,0 0,0 0,0 0,0 0,0 0,0 0,0 5,0-5,0 0,0 0,0 0,0 0,0 0,0 0,0 4,0-4,0 0,0 0,0 0,0 0,0 0,0 10,0-10,0 0,0 0,0 0,0 0,-6 9,6-9,0 0,0 0,0 0,-6 15,6-15,0 0,0 0,-12 28,12-28,0 0,-17 37,-7 29,6-1,1 10,-1 14,7-24,-1-4,6-4,-6 4,6-19,0-5,0-8,0-1,-5-1,5 7,0 2,0-2,0 3,6 0,0 1,0 0,0-11,6 1,-6-9,0 5,6-10,-6-1,0-3,0-1,0-4,0 0,0-5,0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en-US"/>
          </a:p>
        </p:txBody>
      </p:sp>
      <p:sp>
        <p:nvSpPr>
          <p:cNvPr id="5123"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460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a:lvl1pPr>
          </a:lstStyle>
          <a:p>
            <a:pPr>
              <a:defRPr/>
            </a:pPr>
            <a:endParaRPr lang="en-US"/>
          </a:p>
        </p:txBody>
      </p:sp>
      <p:sp>
        <p:nvSpPr>
          <p:cNvPr id="5127"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Times New Roman" pitchFamily="18" charset="0"/>
              </a:defRPr>
            </a:lvl1pPr>
          </a:lstStyle>
          <a:p>
            <a:pPr>
              <a:defRPr/>
            </a:pPr>
            <a:fld id="{938D1779-7EAE-47D2-BB95-5FCCE3AD3C60}" type="slidenum">
              <a:rPr lang="ar-SA"/>
              <a:pPr>
                <a:defRPr/>
              </a:pPr>
              <a:t>‹#›</a:t>
            </a:fld>
            <a:endParaRPr lang="en-US"/>
          </a:p>
        </p:txBody>
      </p:sp>
    </p:spTree>
    <p:extLst>
      <p:ext uri="{BB962C8B-B14F-4D97-AF65-F5344CB8AC3E}">
        <p14:creationId xmlns:p14="http://schemas.microsoft.com/office/powerpoint/2010/main" val="255725324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27C95C8-48E4-418D-AF59-70AC98ACC39C}" type="slidenum">
              <a:rPr lang="ar-SA" smtClean="0"/>
              <a:pPr/>
              <a:t>1</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45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55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56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57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58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59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38D1779-7EAE-47D2-BB95-5FCCE3AD3C60}" type="slidenum">
              <a:rPr lang="ar-SA"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457200" y="609600"/>
            <a:ext cx="8305800" cy="0"/>
          </a:xfrm>
          <a:prstGeom prst="line">
            <a:avLst/>
          </a:prstGeom>
          <a:noFill/>
          <a:ln w="25400">
            <a:solidFill>
              <a:schemeClr val="accent6">
                <a:lumMod val="75000"/>
              </a:schemeClr>
            </a:solidFill>
            <a:round/>
            <a:headEnd/>
            <a:tailEnd/>
          </a:ln>
          <a:effectLst/>
        </p:spPr>
        <p:txBody>
          <a:bodyPr/>
          <a:lstStyle/>
          <a:p>
            <a:pPr>
              <a:defRPr/>
            </a:pPr>
            <a:endParaRPr lang="en-US"/>
          </a:p>
        </p:txBody>
      </p:sp>
      <p:sp>
        <p:nvSpPr>
          <p:cNvPr id="27648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2764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26" name="Picture 2" descr="New Cat-hea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7335" y="6259492"/>
            <a:ext cx="779903" cy="58598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p:cNvSpPr>
            <a:spLocks noChangeArrowheads="1"/>
          </p:cNvSpPr>
          <p:nvPr userDrawn="1"/>
        </p:nvSpPr>
        <p:spPr bwMode="auto">
          <a:xfrm>
            <a:off x="0" y="-2"/>
            <a:ext cx="9144000" cy="764090"/>
          </a:xfrm>
          <a:prstGeom prst="rect">
            <a:avLst/>
          </a:prstGeom>
          <a:solidFill>
            <a:srgbClr val="003366"/>
          </a:solidFill>
          <a:ln w="9525">
            <a:noFill/>
            <a:miter lim="800000"/>
            <a:headEnd/>
            <a:tailEnd/>
          </a:ln>
          <a:effectLst/>
        </p:spPr>
        <p:txBody>
          <a:bodyPr wrap="none" anchor="ctr"/>
          <a:lstStyle/>
          <a:p>
            <a:endParaRPr lang="en-US"/>
          </a:p>
        </p:txBody>
      </p:sp>
      <p:sp>
        <p:nvSpPr>
          <p:cNvPr id="2" name="Title 1"/>
          <p:cNvSpPr>
            <a:spLocks noGrp="1"/>
          </p:cNvSpPr>
          <p:nvPr>
            <p:ph type="title"/>
          </p:nvPr>
        </p:nvSpPr>
        <p:spPr>
          <a:xfrm>
            <a:off x="181429" y="190485"/>
            <a:ext cx="5493657" cy="387676"/>
          </a:xfrm>
        </p:spPr>
        <p:txBody>
          <a:bodyPr/>
          <a:lstStyle>
            <a:lvl1pPr algn="l">
              <a:defRPr sz="2200" b="1" baseline="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126013" y="901700"/>
            <a:ext cx="8886677" cy="5168900"/>
          </a:xfrm>
        </p:spPr>
        <p:txBody>
          <a:bodyPr/>
          <a:lstStyle>
            <a:lvl1pPr>
              <a:defRPr sz="2200" b="1">
                <a:solidFill>
                  <a:srgbClr val="003366"/>
                </a:solidFill>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1"/>
          </p:nvPr>
        </p:nvSpPr>
        <p:spPr>
          <a:xfrm>
            <a:off x="8350651" y="6352020"/>
            <a:ext cx="649514" cy="333828"/>
          </a:xfrm>
          <a:prstGeom prst="rect">
            <a:avLst/>
          </a:prstGeom>
          <a:ln/>
        </p:spPr>
        <p:txBody>
          <a:bodyPr/>
          <a:lstStyle>
            <a:lvl1pPr algn="ctr">
              <a:defRPr sz="1600" b="1">
                <a:solidFill>
                  <a:srgbClr val="003366"/>
                </a:solidFill>
                <a:latin typeface="Arial" pitchFamily="34" charset="0"/>
                <a:cs typeface="Arial" pitchFamily="34" charset="0"/>
              </a:defRPr>
            </a:lvl1pPr>
          </a:lstStyle>
          <a:p>
            <a:pPr>
              <a:defRPr/>
            </a:pPr>
            <a:fld id="{F9B67EBE-9D2B-49A5-B86A-4FA926BD5DC1}" type="slidenum">
              <a:rPr lang="ar-SA" smtClean="0"/>
              <a:pPr>
                <a:defRPr/>
              </a:pPr>
              <a:t>‹#›</a:t>
            </a:fld>
            <a:endParaRPr lang="en-US" dirty="0"/>
          </a:p>
        </p:txBody>
      </p:sp>
      <p:sp>
        <p:nvSpPr>
          <p:cNvPr id="7" name="Line 7"/>
          <p:cNvSpPr>
            <a:spLocks noChangeShapeType="1"/>
          </p:cNvSpPr>
          <p:nvPr userDrawn="1"/>
        </p:nvSpPr>
        <p:spPr bwMode="auto">
          <a:xfrm>
            <a:off x="0" y="6213828"/>
            <a:ext cx="9144000" cy="0"/>
          </a:xfrm>
          <a:prstGeom prst="line">
            <a:avLst/>
          </a:prstGeom>
          <a:noFill/>
          <a:ln w="25400">
            <a:solidFill>
              <a:srgbClr val="003366"/>
            </a:solidFill>
            <a:round/>
            <a:headEnd/>
            <a:tailEnd/>
          </a:ln>
          <a:effectLst/>
        </p:spPr>
        <p:txBody>
          <a:bodyPr/>
          <a:lstStyle/>
          <a:p>
            <a:pPr>
              <a:defRPr/>
            </a:pPr>
            <a:endParaRPr lang="en-US"/>
          </a:p>
        </p:txBody>
      </p:sp>
      <p:pic>
        <p:nvPicPr>
          <p:cNvPr id="15" name="Picture 8" descr="MS-horiz-color-revers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58114" y="124587"/>
            <a:ext cx="3054577" cy="461899"/>
          </a:xfrm>
          <a:prstGeom prst="rect">
            <a:avLst/>
          </a:prstGeom>
          <a:noFill/>
        </p:spPr>
      </p:pic>
      <p:sp>
        <p:nvSpPr>
          <p:cNvPr id="13" name="Rectangle 6"/>
          <p:cNvSpPr txBox="1">
            <a:spLocks noChangeArrowheads="1"/>
          </p:cNvSpPr>
          <p:nvPr userDrawn="1"/>
        </p:nvSpPr>
        <p:spPr>
          <a:xfrm>
            <a:off x="2192055" y="6346815"/>
            <a:ext cx="5268295" cy="333828"/>
          </a:xfrm>
          <a:prstGeom prst="rect">
            <a:avLst/>
          </a:prstGeom>
          <a:ln/>
        </p:spPr>
        <p:txBody>
          <a:bodyPr/>
          <a:lstStyle>
            <a:defPPr>
              <a:defRPr lang="en-US"/>
            </a:defPPr>
            <a:lvl1pPr algn="ctr" rtl="0" fontAlgn="base">
              <a:spcBef>
                <a:spcPct val="0"/>
              </a:spcBef>
              <a:spcAft>
                <a:spcPct val="0"/>
              </a:spcAft>
              <a:defRPr sz="1600" b="1" kern="1200">
                <a:solidFill>
                  <a:srgbClr val="003366"/>
                </a:solidFill>
                <a:latin typeface="Arial" pitchFamily="34" charset="0"/>
                <a:ea typeface="+mn-ea"/>
                <a:cs typeface="Arial" pitchFamily="34" charset="0"/>
              </a:defRPr>
            </a:lvl1pPr>
            <a:lvl2pPr marL="457200" algn="r" rtl="0" fontAlgn="base">
              <a:spcBef>
                <a:spcPct val="0"/>
              </a:spcBef>
              <a:spcAft>
                <a:spcPct val="0"/>
              </a:spcAft>
              <a:defRPr sz="1400" kern="1200">
                <a:solidFill>
                  <a:schemeClr val="tx1"/>
                </a:solidFill>
                <a:latin typeface="Times New Roman" pitchFamily="18" charset="0"/>
                <a:ea typeface="+mn-ea"/>
                <a:cs typeface="+mn-cs"/>
              </a:defRPr>
            </a:lvl2pPr>
            <a:lvl3pPr marL="914400" algn="r" rtl="0" fontAlgn="base">
              <a:spcBef>
                <a:spcPct val="0"/>
              </a:spcBef>
              <a:spcAft>
                <a:spcPct val="0"/>
              </a:spcAft>
              <a:defRPr sz="1400" kern="1200">
                <a:solidFill>
                  <a:schemeClr val="tx1"/>
                </a:solidFill>
                <a:latin typeface="Times New Roman" pitchFamily="18" charset="0"/>
                <a:ea typeface="+mn-ea"/>
                <a:cs typeface="+mn-cs"/>
              </a:defRPr>
            </a:lvl3pPr>
            <a:lvl4pPr marL="1371600" algn="r" rtl="0" fontAlgn="base">
              <a:spcBef>
                <a:spcPct val="0"/>
              </a:spcBef>
              <a:spcAft>
                <a:spcPct val="0"/>
              </a:spcAft>
              <a:defRPr sz="1400" kern="1200">
                <a:solidFill>
                  <a:schemeClr val="tx1"/>
                </a:solidFill>
                <a:latin typeface="Times New Roman" pitchFamily="18" charset="0"/>
                <a:ea typeface="+mn-ea"/>
                <a:cs typeface="+mn-cs"/>
              </a:defRPr>
            </a:lvl4pPr>
            <a:lvl5pPr marL="1828800" algn="r" rtl="0" fontAlgn="base">
              <a:spcBef>
                <a:spcPct val="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a:lstStyle>
          <a:p>
            <a:pPr>
              <a:defRPr/>
            </a:pPr>
            <a:r>
              <a:rPr lang="en-US" dirty="0"/>
              <a:t>Online Learning in STEM – Limits &amp; Opportunities</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381000"/>
            <a:ext cx="77724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066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9" r:id="rId1"/>
    <p:sldLayoutId id="2147483769" r:id="rId2"/>
  </p:sldLayoutIdLst>
  <p:hf hdr="0" dt="0"/>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Times New Roman" pitchFamily="18" charset="0"/>
        </a:defRPr>
      </a:lvl2pPr>
      <a:lvl3pPr algn="ctr" rtl="0" eaLnBrk="0" fontAlgn="base" hangingPunct="0">
        <a:spcBef>
          <a:spcPct val="0"/>
        </a:spcBef>
        <a:spcAft>
          <a:spcPct val="0"/>
        </a:spcAft>
        <a:defRPr sz="3000">
          <a:solidFill>
            <a:schemeClr val="tx2"/>
          </a:solidFill>
          <a:latin typeface="Times New Roman" pitchFamily="18" charset="0"/>
        </a:defRPr>
      </a:lvl3pPr>
      <a:lvl4pPr algn="ctr" rtl="0" eaLnBrk="0" fontAlgn="base" hangingPunct="0">
        <a:spcBef>
          <a:spcPct val="0"/>
        </a:spcBef>
        <a:spcAft>
          <a:spcPct val="0"/>
        </a:spcAft>
        <a:defRPr sz="3000">
          <a:solidFill>
            <a:schemeClr val="tx2"/>
          </a:solidFill>
          <a:latin typeface="Times New Roman" pitchFamily="18" charset="0"/>
        </a:defRPr>
      </a:lvl4pPr>
      <a:lvl5pPr algn="ctr" rtl="0" eaLnBrk="0" fontAlgn="base" hangingPunct="0">
        <a:spcBef>
          <a:spcPct val="0"/>
        </a:spcBef>
        <a:spcAft>
          <a:spcPct val="0"/>
        </a:spcAft>
        <a:defRPr sz="3000">
          <a:solidFill>
            <a:schemeClr val="tx2"/>
          </a:solidFill>
          <a:latin typeface="Times New Roman" pitchFamily="18" charset="0"/>
        </a:defRPr>
      </a:lvl5pPr>
      <a:lvl6pPr marL="457200" algn="ctr" rtl="0" fontAlgn="base">
        <a:spcBef>
          <a:spcPct val="0"/>
        </a:spcBef>
        <a:spcAft>
          <a:spcPct val="0"/>
        </a:spcAft>
        <a:defRPr sz="3000">
          <a:solidFill>
            <a:schemeClr val="tx2"/>
          </a:solidFill>
          <a:latin typeface="Times New Roman" pitchFamily="18" charset="0"/>
        </a:defRPr>
      </a:lvl6pPr>
      <a:lvl7pPr marL="914400" algn="ctr" rtl="0" fontAlgn="base">
        <a:spcBef>
          <a:spcPct val="0"/>
        </a:spcBef>
        <a:spcAft>
          <a:spcPct val="0"/>
        </a:spcAft>
        <a:defRPr sz="3000">
          <a:solidFill>
            <a:schemeClr val="tx2"/>
          </a:solidFill>
          <a:latin typeface="Times New Roman" pitchFamily="18" charset="0"/>
        </a:defRPr>
      </a:lvl7pPr>
      <a:lvl8pPr marL="1371600" algn="ctr" rtl="0" fontAlgn="base">
        <a:spcBef>
          <a:spcPct val="0"/>
        </a:spcBef>
        <a:spcAft>
          <a:spcPct val="0"/>
        </a:spcAft>
        <a:defRPr sz="3000">
          <a:solidFill>
            <a:schemeClr val="tx2"/>
          </a:solidFill>
          <a:latin typeface="Times New Roman" pitchFamily="18" charset="0"/>
        </a:defRPr>
      </a:lvl8pPr>
      <a:lvl9pPr marL="1828800" algn="ctr" rtl="0" fontAlgn="base">
        <a:spcBef>
          <a:spcPct val="0"/>
        </a:spcBef>
        <a:spcAft>
          <a:spcPct val="0"/>
        </a:spcAft>
        <a:defRPr sz="3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microsoft.com/office/2007/relationships/hdphoto" Target="../media/hdphoto1.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8.jpeg"/><Relationship Id="rId7"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9.jpeg"/><Relationship Id="rId7"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0.pn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1.jpe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customXml" Target="../ink/ink5.xml"/><Relationship Id="rId18" Type="http://schemas.openxmlformats.org/officeDocument/2006/relationships/image" Target="../media/image14.emf"/><Relationship Id="rId26" Type="http://schemas.openxmlformats.org/officeDocument/2006/relationships/image" Target="../media/image18.emf"/><Relationship Id="rId3" Type="http://schemas.openxmlformats.org/officeDocument/2006/relationships/customXml" Target="../ink/ink1.xml"/><Relationship Id="rId21" Type="http://schemas.openxmlformats.org/officeDocument/2006/relationships/customXml" Target="../ink/ink9.xml"/><Relationship Id="rId34" Type="http://schemas.openxmlformats.org/officeDocument/2006/relationships/image" Target="../media/image20.emf"/><Relationship Id="rId7" Type="http://schemas.openxmlformats.org/officeDocument/2006/relationships/customXml" Target="../ink/ink2.xml"/><Relationship Id="rId12" Type="http://schemas.openxmlformats.org/officeDocument/2006/relationships/image" Target="../media/image11.emf"/><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7.xml"/><Relationship Id="rId2" Type="http://schemas.openxmlformats.org/officeDocument/2006/relationships/image" Target="../media/image79.png"/><Relationship Id="rId16" Type="http://schemas.openxmlformats.org/officeDocument/2006/relationships/image" Target="../media/image13.emf"/><Relationship Id="rId20" Type="http://schemas.openxmlformats.org/officeDocument/2006/relationships/image" Target="../media/image15.emf"/><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customXml" Target="../ink/ink4.xml"/><Relationship Id="rId24" Type="http://schemas.openxmlformats.org/officeDocument/2006/relationships/image" Target="../media/image17.emf"/><Relationship Id="rId32" Type="http://schemas.openxmlformats.org/officeDocument/2006/relationships/customXml" Target="../ink/ink16.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9.emf"/><Relationship Id="rId10" Type="http://schemas.openxmlformats.org/officeDocument/2006/relationships/image" Target="../media/image10.emf"/><Relationship Id="rId19" Type="http://schemas.openxmlformats.org/officeDocument/2006/relationships/customXml" Target="../ink/ink8.xml"/><Relationship Id="rId31" Type="http://schemas.openxmlformats.org/officeDocument/2006/relationships/customXml" Target="../ink/ink15.xml"/><Relationship Id="rId9" Type="http://schemas.openxmlformats.org/officeDocument/2006/relationships/customXml" Target="../ink/ink3.xml"/><Relationship Id="rId14" Type="http://schemas.openxmlformats.org/officeDocument/2006/relationships/image" Target="../media/image12.emf"/><Relationship Id="rId22" Type="http://schemas.openxmlformats.org/officeDocument/2006/relationships/image" Target="../media/image16.emf"/><Relationship Id="rId27" Type="http://schemas.openxmlformats.org/officeDocument/2006/relationships/customXml" Target="../ink/ink12.xml"/><Relationship Id="rId30" Type="http://schemas.openxmlformats.org/officeDocument/2006/relationships/customXml" Target="../ink/ink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68.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www.wlz.da.in/" TargetMode="External"/><Relationship Id="rId13" Type="http://schemas.openxmlformats.org/officeDocument/2006/relationships/hyperlink" Target="http://www.ideachampions.com/weblogs/archives/2010/09/theres_a_lot_of.shtml" TargetMode="External"/><Relationship Id="rId3" Type="http://schemas.openxmlformats.org/officeDocument/2006/relationships/hyperlink" Target="http://www.reddit.com/" TargetMode="External"/><Relationship Id="rId7" Type="http://schemas.openxmlformats.org/officeDocument/2006/relationships/hyperlink" Target="http://www.fomi.nu/2010/03/the-cost-of-education-in-the-states/" TargetMode="External"/><Relationship Id="rId12" Type="http://schemas.openxmlformats.org/officeDocument/2006/relationships/hyperlink" Target="http://lexileventini.wordpress.com/2013/03/25/confessions-of-a-farm-gir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blog.xyleme.com/importance-personalized-learning-%E2%80%93-part-1-3-%E2%80%93-k12" TargetMode="External"/><Relationship Id="rId11" Type="http://schemas.openxmlformats.org/officeDocument/2006/relationships/hyperlink" Target="http://www.lonesomespur.com/" TargetMode="External"/><Relationship Id="rId5" Type="http://schemas.openxmlformats.org/officeDocument/2006/relationships/hyperlink" Target="http://www.plos.org/" TargetMode="External"/><Relationship Id="rId10" Type="http://schemas.openxmlformats.org/officeDocument/2006/relationships/hyperlink" Target="http://www.icomproductions.ca/" TargetMode="External"/><Relationship Id="rId4" Type="http://schemas.openxmlformats.org/officeDocument/2006/relationships/hyperlink" Target="http://www.rfcafe.com/references/electrical/bob-pease-breadboard.htm" TargetMode="External"/><Relationship Id="rId9" Type="http://schemas.openxmlformats.org/officeDocument/2006/relationships/hyperlink" Target="http://www.dreamstime.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464457" y="733074"/>
            <a:ext cx="8331200" cy="1333459"/>
          </a:xfrm>
        </p:spPr>
        <p:txBody>
          <a:bodyPr anchor="t" anchorCtr="0"/>
          <a:lstStyle/>
          <a:p>
            <a:r>
              <a:rPr lang="en-US" sz="2600" b="1" dirty="0">
                <a:solidFill>
                  <a:srgbClr val="003366"/>
                </a:solidFill>
                <a:latin typeface="Arial" pitchFamily="34" charset="0"/>
                <a:cs typeface="Arial" pitchFamily="34" charset="0"/>
              </a:rPr>
              <a:t>Online Learning in STEM?</a:t>
            </a:r>
            <a:br>
              <a:rPr lang="en-US" sz="2600" b="1" dirty="0">
                <a:solidFill>
                  <a:srgbClr val="003366"/>
                </a:solidFill>
                <a:latin typeface="Arial" pitchFamily="34" charset="0"/>
                <a:cs typeface="Arial" pitchFamily="34" charset="0"/>
              </a:rPr>
            </a:br>
            <a:br>
              <a:rPr lang="en-US" sz="1050" b="1" dirty="0">
                <a:solidFill>
                  <a:srgbClr val="003366"/>
                </a:solidFill>
                <a:latin typeface="Arial" pitchFamily="34" charset="0"/>
                <a:cs typeface="Arial" pitchFamily="34" charset="0"/>
              </a:rPr>
            </a:br>
            <a:r>
              <a:rPr lang="en-US" sz="2600" b="1" dirty="0">
                <a:solidFill>
                  <a:srgbClr val="003366"/>
                </a:solidFill>
                <a:latin typeface="Arial" pitchFamily="34" charset="0"/>
                <a:cs typeface="Arial" pitchFamily="34" charset="0"/>
              </a:rPr>
              <a:t>- </a:t>
            </a:r>
            <a:r>
              <a:rPr lang="en-US" sz="2600" b="1" i="1" dirty="0">
                <a:solidFill>
                  <a:srgbClr val="003366"/>
                </a:solidFill>
                <a:latin typeface="Arial" pitchFamily="34" charset="0"/>
                <a:cs typeface="Arial" pitchFamily="34" charset="0"/>
              </a:rPr>
              <a:t>Opportunities and Limitations</a:t>
            </a:r>
            <a:br>
              <a:rPr lang="en-US" sz="2600" b="1" dirty="0">
                <a:solidFill>
                  <a:srgbClr val="003366"/>
                </a:solidFill>
                <a:latin typeface="Arial" pitchFamily="34" charset="0"/>
                <a:cs typeface="Arial" pitchFamily="34" charset="0"/>
              </a:rPr>
            </a:br>
            <a:br>
              <a:rPr lang="en-US" sz="2600" b="1" dirty="0">
                <a:solidFill>
                  <a:srgbClr val="003366"/>
                </a:solidFill>
                <a:latin typeface="Arial" pitchFamily="34" charset="0"/>
                <a:cs typeface="Arial" pitchFamily="34" charset="0"/>
              </a:rPr>
            </a:br>
            <a:endParaRPr lang="en-US" sz="2600" b="1" dirty="0">
              <a:solidFill>
                <a:srgbClr val="003366"/>
              </a:solidFill>
              <a:latin typeface="Arial" pitchFamily="34" charset="0"/>
              <a:cs typeface="Arial" pitchFamily="34" charset="0"/>
            </a:endParaRPr>
          </a:p>
        </p:txBody>
      </p:sp>
      <p:sp>
        <p:nvSpPr>
          <p:cNvPr id="9221" name="Rectangle 4"/>
          <p:cNvSpPr>
            <a:spLocks noChangeArrowheads="1"/>
          </p:cNvSpPr>
          <p:nvPr/>
        </p:nvSpPr>
        <p:spPr bwMode="auto">
          <a:xfrm>
            <a:off x="2333682" y="2310611"/>
            <a:ext cx="4495154" cy="1600438"/>
          </a:xfrm>
          <a:prstGeom prst="rect">
            <a:avLst/>
          </a:prstGeom>
          <a:noFill/>
          <a:ln w="9525">
            <a:noFill/>
            <a:miter lim="800000"/>
            <a:headEnd/>
            <a:tailEnd/>
          </a:ln>
        </p:spPr>
        <p:txBody>
          <a:bodyPr wrap="square">
            <a:spAutoFit/>
          </a:bodyPr>
          <a:lstStyle/>
          <a:p>
            <a:pPr algn="ctr"/>
            <a:r>
              <a:rPr lang="en-US" altLang="ja-JP" sz="1800" b="1" dirty="0">
                <a:latin typeface="Arial" pitchFamily="34" charset="0"/>
                <a:ea typeface="MS PGothic" pitchFamily="34" charset="-128"/>
                <a:cs typeface="Arial" pitchFamily="34" charset="0"/>
              </a:rPr>
              <a:t>Dr. Brock J. LaMeres</a:t>
            </a:r>
            <a:br>
              <a:rPr lang="en-US" altLang="ja-JP" sz="1800" dirty="0">
                <a:latin typeface="Arial" pitchFamily="34" charset="0"/>
                <a:ea typeface="MS PGothic" pitchFamily="34" charset="-128"/>
                <a:cs typeface="Arial" pitchFamily="34" charset="0"/>
              </a:rPr>
            </a:br>
            <a:r>
              <a:rPr lang="en-US" altLang="ja-JP" sz="1600" dirty="0">
                <a:latin typeface="Arial" pitchFamily="34" charset="0"/>
                <a:ea typeface="MS PGothic" pitchFamily="34" charset="-128"/>
                <a:cs typeface="Arial" pitchFamily="34" charset="0"/>
              </a:rPr>
              <a:t>Associate Professor</a:t>
            </a:r>
            <a:br>
              <a:rPr lang="en-US" altLang="ja-JP" sz="1600" dirty="0">
                <a:latin typeface="Arial" pitchFamily="34" charset="0"/>
                <a:ea typeface="MS PGothic" pitchFamily="34" charset="-128"/>
                <a:cs typeface="Arial" pitchFamily="34" charset="0"/>
              </a:rPr>
            </a:br>
            <a:r>
              <a:rPr lang="en-US" altLang="ja-JP" sz="1600" dirty="0">
                <a:latin typeface="Arial" pitchFamily="34" charset="0"/>
                <a:ea typeface="MS PGothic" pitchFamily="34" charset="-128"/>
                <a:cs typeface="Arial" pitchFamily="34" charset="0"/>
              </a:rPr>
              <a:t>Electrical &amp; Computer Engineering Dept</a:t>
            </a:r>
            <a:br>
              <a:rPr lang="en-US" altLang="ja-JP" sz="1600" dirty="0">
                <a:latin typeface="Arial" pitchFamily="34" charset="0"/>
                <a:ea typeface="MS PGothic" pitchFamily="34" charset="-128"/>
                <a:cs typeface="Arial" pitchFamily="34" charset="0"/>
              </a:rPr>
            </a:br>
            <a:r>
              <a:rPr lang="en-US" altLang="ja-JP" sz="1600" dirty="0">
                <a:latin typeface="Arial" pitchFamily="34" charset="0"/>
                <a:ea typeface="MS PGothic" pitchFamily="34" charset="-128"/>
                <a:cs typeface="Arial" pitchFamily="34" charset="0"/>
              </a:rPr>
              <a:t>Montana State University - Bozeman</a:t>
            </a:r>
            <a:br>
              <a:rPr lang="en-US" altLang="ja-JP" sz="1600" dirty="0">
                <a:ea typeface="MS PGothic" pitchFamily="34" charset="-128"/>
              </a:rPr>
            </a:br>
            <a:br>
              <a:rPr lang="en-US" altLang="ja-JP" sz="1600" dirty="0">
                <a:ea typeface="MS PGothic" pitchFamily="34" charset="-128"/>
              </a:rPr>
            </a:br>
            <a:endParaRPr lang="en-US" sz="1600" dirty="0">
              <a:ea typeface="MS PGothic" pitchFamily="34" charset="-128"/>
            </a:endParaRPr>
          </a:p>
        </p:txBody>
      </p:sp>
      <p:sp>
        <p:nvSpPr>
          <p:cNvPr id="10" name="Line 7"/>
          <p:cNvSpPr>
            <a:spLocks noChangeShapeType="1"/>
          </p:cNvSpPr>
          <p:nvPr/>
        </p:nvSpPr>
        <p:spPr bwMode="auto">
          <a:xfrm>
            <a:off x="504808" y="1981863"/>
            <a:ext cx="8305800" cy="0"/>
          </a:xfrm>
          <a:prstGeom prst="line">
            <a:avLst/>
          </a:prstGeom>
          <a:noFill/>
          <a:ln w="25400">
            <a:solidFill>
              <a:schemeClr val="accent6">
                <a:lumMod val="75000"/>
              </a:schemeClr>
            </a:solidFill>
            <a:round/>
            <a:headEnd/>
            <a:tailEnd/>
          </a:ln>
          <a:effectLst/>
        </p:spPr>
        <p:txBody>
          <a:bodyPr/>
          <a:lstStyle/>
          <a:p>
            <a:pPr>
              <a:defRPr/>
            </a:pPr>
            <a:endParaRPr lang="en-US" dirty="0"/>
          </a:p>
        </p:txBody>
      </p:sp>
      <p:pic>
        <p:nvPicPr>
          <p:cNvPr id="11" name="Picture 6" descr="MS-vert-color-p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350" y="3763510"/>
            <a:ext cx="1774107" cy="1640556"/>
          </a:xfrm>
          <a:prstGeom prst="rect">
            <a:avLst/>
          </a:prstGeom>
          <a:noFill/>
        </p:spPr>
      </p:pic>
      <p:sp>
        <p:nvSpPr>
          <p:cNvPr id="8" name="Rectangle 4"/>
          <p:cNvSpPr>
            <a:spLocks noChangeArrowheads="1"/>
          </p:cNvSpPr>
          <p:nvPr/>
        </p:nvSpPr>
        <p:spPr bwMode="auto">
          <a:xfrm>
            <a:off x="556260" y="6265009"/>
            <a:ext cx="4495154" cy="461665"/>
          </a:xfrm>
          <a:prstGeom prst="rect">
            <a:avLst/>
          </a:prstGeom>
          <a:noFill/>
          <a:ln w="9525">
            <a:noFill/>
            <a:miter lim="800000"/>
            <a:headEnd/>
            <a:tailEnd/>
          </a:ln>
        </p:spPr>
        <p:txBody>
          <a:bodyPr wrap="square">
            <a:spAutoFit/>
          </a:bodyPr>
          <a:lstStyle/>
          <a:p>
            <a:pPr algn="l"/>
            <a:r>
              <a:rPr lang="en-US" altLang="ja-JP" sz="1200" b="1" dirty="0">
                <a:solidFill>
                  <a:srgbClr val="003366"/>
                </a:solidFill>
                <a:latin typeface="Arial" pitchFamily="34" charset="0"/>
                <a:ea typeface="MS PGothic" pitchFamily="34" charset="-128"/>
                <a:cs typeface="Arial" pitchFamily="34" charset="0"/>
              </a:rPr>
              <a:t>MSU Physics Colloquium  </a:t>
            </a:r>
          </a:p>
          <a:p>
            <a:pPr algn="l"/>
            <a:r>
              <a:rPr lang="en-US" altLang="ja-JP" sz="1200" b="1" dirty="0">
                <a:solidFill>
                  <a:srgbClr val="003366"/>
                </a:solidFill>
                <a:latin typeface="Arial" pitchFamily="34" charset="0"/>
                <a:ea typeface="MS PGothic" pitchFamily="34" charset="-128"/>
                <a:cs typeface="Arial" pitchFamily="34" charset="0"/>
              </a:rPr>
              <a:t>Bozeman, MT</a:t>
            </a:r>
            <a:endParaRPr lang="en-US" sz="1200" dirty="0">
              <a:solidFill>
                <a:srgbClr val="003366"/>
              </a:solidFill>
              <a:ea typeface="MS PGothic" pitchFamily="34" charset="-128"/>
            </a:endParaRPr>
          </a:p>
        </p:txBody>
      </p:sp>
      <p:sp>
        <p:nvSpPr>
          <p:cNvPr id="12" name="Rectangle 4"/>
          <p:cNvSpPr>
            <a:spLocks noChangeArrowheads="1"/>
          </p:cNvSpPr>
          <p:nvPr/>
        </p:nvSpPr>
        <p:spPr bwMode="auto">
          <a:xfrm>
            <a:off x="4877446" y="6283821"/>
            <a:ext cx="4007474" cy="276999"/>
          </a:xfrm>
          <a:prstGeom prst="rect">
            <a:avLst/>
          </a:prstGeom>
          <a:noFill/>
          <a:ln w="9525">
            <a:noFill/>
            <a:miter lim="800000"/>
            <a:headEnd/>
            <a:tailEnd/>
          </a:ln>
        </p:spPr>
        <p:txBody>
          <a:bodyPr wrap="square">
            <a:spAutoFit/>
          </a:bodyPr>
          <a:lstStyle/>
          <a:p>
            <a:r>
              <a:rPr lang="en-US" altLang="ja-JP" sz="1200" b="1" dirty="0">
                <a:solidFill>
                  <a:srgbClr val="003366"/>
                </a:solidFill>
                <a:latin typeface="Arial" pitchFamily="34" charset="0"/>
                <a:ea typeface="MS PGothic" pitchFamily="34" charset="-128"/>
                <a:cs typeface="Arial" pitchFamily="34" charset="0"/>
              </a:rPr>
              <a:t>November 14, 2014</a:t>
            </a:r>
            <a:endParaRPr lang="en-US" sz="1200" dirty="0">
              <a:solidFill>
                <a:srgbClr val="003366"/>
              </a:solidFill>
              <a:ea typeface="MS PGothic" pitchFamily="34" charset="-128"/>
            </a:endParaRPr>
          </a:p>
        </p:txBody>
      </p:sp>
      <p:sp>
        <p:nvSpPr>
          <p:cNvPr id="14" name="Line 7"/>
          <p:cNvSpPr>
            <a:spLocks noChangeShapeType="1"/>
          </p:cNvSpPr>
          <p:nvPr/>
        </p:nvSpPr>
        <p:spPr bwMode="auto">
          <a:xfrm>
            <a:off x="542908" y="6242293"/>
            <a:ext cx="8305800" cy="0"/>
          </a:xfrm>
          <a:prstGeom prst="line">
            <a:avLst/>
          </a:prstGeom>
          <a:noFill/>
          <a:ln w="25400">
            <a:solidFill>
              <a:schemeClr val="accent6">
                <a:lumMod val="75000"/>
              </a:schemeClr>
            </a:solidFill>
            <a:round/>
            <a:headEnd/>
            <a:tailEnd/>
          </a:ln>
          <a:effectLst/>
        </p:spPr>
        <p:txBody>
          <a:bodyPr/>
          <a:lstStyle/>
          <a:p>
            <a:pPr>
              <a:defRPr/>
            </a:pPr>
            <a:endParaRPr lang="en-US" dirty="0"/>
          </a:p>
        </p:txBody>
      </p:sp>
      <p:pic>
        <p:nvPicPr>
          <p:cNvPr id="15" name="Picture 2" descr="New Cat-hea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5956" y="3811970"/>
            <a:ext cx="2420123" cy="181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25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10</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Learning also spans different </a:t>
            </a:r>
            <a:r>
              <a:rPr lang="en-US" u="sng" dirty="0"/>
              <a:t>domains</a:t>
            </a:r>
            <a:r>
              <a:rPr lang="en-US" dirty="0"/>
              <a:t>. </a:t>
            </a:r>
          </a:p>
        </p:txBody>
      </p:sp>
      <p:pic>
        <p:nvPicPr>
          <p:cNvPr id="2050" name="Picture 2" descr="http://www.icomproductions.ca/wp-content/uploads/2012/02/ICOM_Website_Philosophy_CAP_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1149" y="1371600"/>
            <a:ext cx="1854201" cy="1574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191826" y="1627838"/>
            <a:ext cx="4253674" cy="923330"/>
          </a:xfrm>
          <a:prstGeom prst="rect">
            <a:avLst/>
          </a:prstGeom>
          <a:noFill/>
        </p:spPr>
        <p:txBody>
          <a:bodyPr wrap="square" rtlCol="0">
            <a:spAutoFit/>
          </a:bodyPr>
          <a:lstStyle/>
          <a:p>
            <a:pPr marL="285750" indent="-285750" algn="l">
              <a:buFontTx/>
              <a:buChar char="-"/>
            </a:pPr>
            <a:r>
              <a:rPr lang="en-US" sz="1800" dirty="0">
                <a:solidFill>
                  <a:srgbClr val="003366"/>
                </a:solidFill>
                <a:latin typeface="Arial" panose="020B0604020202020204" pitchFamily="34" charset="0"/>
                <a:cs typeface="Arial" panose="020B0604020202020204" pitchFamily="34" charset="0"/>
              </a:rPr>
              <a:t>Our intellectual skills.</a:t>
            </a:r>
          </a:p>
          <a:p>
            <a:pPr marL="285750" indent="-285750" algn="l">
              <a:buFontTx/>
              <a:buChar char="-"/>
            </a:pPr>
            <a:r>
              <a:rPr lang="en-US" sz="1800" dirty="0">
                <a:solidFill>
                  <a:srgbClr val="003366"/>
                </a:solidFill>
                <a:latin typeface="Arial" panose="020B0604020202020204" pitchFamily="34" charset="0"/>
                <a:cs typeface="Arial" panose="020B0604020202020204" pitchFamily="34" charset="0"/>
              </a:rPr>
              <a:t>The first thing we think of when we talk about “learning”.</a:t>
            </a:r>
          </a:p>
        </p:txBody>
      </p:sp>
      <p:sp>
        <p:nvSpPr>
          <p:cNvPr id="13" name="TextBox 12"/>
          <p:cNvSpPr txBox="1"/>
          <p:nvPr/>
        </p:nvSpPr>
        <p:spPr>
          <a:xfrm>
            <a:off x="139700" y="1837035"/>
            <a:ext cx="2743200" cy="461665"/>
          </a:xfrm>
          <a:prstGeom prst="rect">
            <a:avLst/>
          </a:prstGeom>
          <a:noFill/>
        </p:spPr>
        <p:txBody>
          <a:bodyPr wrap="square" rtlCol="0">
            <a:spAutoFit/>
          </a:bodyPr>
          <a:lstStyle/>
          <a:p>
            <a:pPr algn="l"/>
            <a:r>
              <a:rPr lang="en-US" sz="2400" b="1" dirty="0">
                <a:latin typeface="Arial" panose="020B0604020202020204" pitchFamily="34" charset="0"/>
                <a:cs typeface="Arial" panose="020B0604020202020204" pitchFamily="34" charset="0"/>
              </a:rPr>
              <a:t>1) COGNITIVE</a:t>
            </a:r>
          </a:p>
        </p:txBody>
      </p:sp>
      <p:pic>
        <p:nvPicPr>
          <p:cNvPr id="14" name="Picture 2" descr="http://www.icomproductions.ca/wp-content/uploads/2012/02/ICOM_Website_Philosophy_CAP_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756175" y="2908300"/>
            <a:ext cx="1626150" cy="1663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icomproductions.ca/wp-content/uploads/2012/02/ICOM_Website_Philosophy_CAP_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099351" y="4457700"/>
            <a:ext cx="1816100" cy="1701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2466" y="3492782"/>
            <a:ext cx="2756175" cy="461665"/>
          </a:xfrm>
          <a:prstGeom prst="rect">
            <a:avLst/>
          </a:prstGeom>
          <a:noFill/>
        </p:spPr>
        <p:txBody>
          <a:bodyPr wrap="square" rtlCol="0">
            <a:spAutoFit/>
          </a:bodyPr>
          <a:lstStyle/>
          <a:p>
            <a:pPr algn="l"/>
            <a:r>
              <a:rPr lang="en-US" sz="2400" b="1" dirty="0">
                <a:latin typeface="Arial" panose="020B0604020202020204" pitchFamily="34" charset="0"/>
                <a:cs typeface="Arial" panose="020B0604020202020204" pitchFamily="34" charset="0"/>
              </a:rPr>
              <a:t>2) AFFECTIVE</a:t>
            </a:r>
          </a:p>
        </p:txBody>
      </p:sp>
      <p:sp>
        <p:nvSpPr>
          <p:cNvPr id="17" name="TextBox 16"/>
          <p:cNvSpPr txBox="1"/>
          <p:nvPr/>
        </p:nvSpPr>
        <p:spPr>
          <a:xfrm>
            <a:off x="4407725" y="3047652"/>
            <a:ext cx="4621975" cy="1200329"/>
          </a:xfrm>
          <a:prstGeom prst="rect">
            <a:avLst/>
          </a:prstGeom>
          <a:noFill/>
        </p:spPr>
        <p:txBody>
          <a:bodyPr wrap="square" rtlCol="0">
            <a:spAutoFit/>
          </a:bodyPr>
          <a:lstStyle/>
          <a:p>
            <a:pPr marL="285750" indent="-285750" algn="l">
              <a:buFontTx/>
              <a:buChar char="-"/>
            </a:pPr>
            <a:r>
              <a:rPr lang="en-US" sz="1800" dirty="0">
                <a:solidFill>
                  <a:srgbClr val="003366"/>
                </a:solidFill>
                <a:latin typeface="Arial" panose="020B0604020202020204" pitchFamily="34" charset="0"/>
                <a:cs typeface="Arial" panose="020B0604020202020204" pitchFamily="34" charset="0"/>
              </a:rPr>
              <a:t>Our feelings (attitudes, motivation, willingness to participate, value of what is being learned).</a:t>
            </a:r>
          </a:p>
          <a:p>
            <a:pPr marL="285750" indent="-285750" algn="l">
              <a:buFontTx/>
              <a:buChar char="-"/>
            </a:pPr>
            <a:r>
              <a:rPr lang="en-US" sz="1800" dirty="0">
                <a:solidFill>
                  <a:srgbClr val="003366"/>
                </a:solidFill>
                <a:latin typeface="Arial" panose="020B0604020202020204" pitchFamily="34" charset="0"/>
                <a:cs typeface="Arial" panose="020B0604020202020204" pitchFamily="34" charset="0"/>
              </a:rPr>
              <a:t>Heavily influences success of cognition.</a:t>
            </a:r>
          </a:p>
        </p:txBody>
      </p:sp>
      <p:sp>
        <p:nvSpPr>
          <p:cNvPr id="18" name="TextBox 17"/>
          <p:cNvSpPr txBox="1"/>
          <p:nvPr/>
        </p:nvSpPr>
        <p:spPr>
          <a:xfrm>
            <a:off x="406400" y="5153967"/>
            <a:ext cx="3162300" cy="461665"/>
          </a:xfrm>
          <a:prstGeom prst="rect">
            <a:avLst/>
          </a:prstGeom>
          <a:noFill/>
        </p:spPr>
        <p:txBody>
          <a:bodyPr wrap="square" rtlCol="0">
            <a:spAutoFit/>
          </a:bodyPr>
          <a:lstStyle/>
          <a:p>
            <a:pPr algn="l"/>
            <a:r>
              <a:rPr lang="en-US" sz="2400" b="1" dirty="0">
                <a:latin typeface="Arial" panose="020B0604020202020204" pitchFamily="34" charset="0"/>
                <a:cs typeface="Arial" panose="020B0604020202020204" pitchFamily="34" charset="0"/>
              </a:rPr>
              <a:t>3) PSYCHOMOTOR</a:t>
            </a:r>
          </a:p>
        </p:txBody>
      </p:sp>
      <p:sp>
        <p:nvSpPr>
          <p:cNvPr id="19" name="TextBox 18"/>
          <p:cNvSpPr txBox="1"/>
          <p:nvPr/>
        </p:nvSpPr>
        <p:spPr>
          <a:xfrm>
            <a:off x="4915451" y="4821872"/>
            <a:ext cx="4088849" cy="923330"/>
          </a:xfrm>
          <a:prstGeom prst="rect">
            <a:avLst/>
          </a:prstGeom>
          <a:noFill/>
        </p:spPr>
        <p:txBody>
          <a:bodyPr wrap="square" rtlCol="0">
            <a:spAutoFit/>
          </a:bodyPr>
          <a:lstStyle/>
          <a:p>
            <a:pPr marL="285750" indent="-285750" algn="l">
              <a:buFontTx/>
              <a:buChar char="-"/>
            </a:pPr>
            <a:r>
              <a:rPr lang="en-US" sz="1800" dirty="0">
                <a:solidFill>
                  <a:srgbClr val="003366"/>
                </a:solidFill>
                <a:latin typeface="Arial" panose="020B0604020202020204" pitchFamily="34" charset="0"/>
                <a:cs typeface="Arial" panose="020B0604020202020204" pitchFamily="34" charset="0"/>
              </a:rPr>
              <a:t>Motor skills.</a:t>
            </a:r>
          </a:p>
          <a:p>
            <a:pPr marL="285750" indent="-285750" algn="l">
              <a:buFontTx/>
              <a:buChar char="-"/>
            </a:pPr>
            <a:r>
              <a:rPr lang="en-US" sz="1800" dirty="0">
                <a:solidFill>
                  <a:srgbClr val="003366"/>
                </a:solidFill>
                <a:latin typeface="Arial" panose="020B0604020202020204" pitchFamily="34" charset="0"/>
                <a:cs typeface="Arial" panose="020B0604020202020204" pitchFamily="34" charset="0"/>
              </a:rPr>
              <a:t>Cognition is underlying component, but practice-makes-perfect.</a:t>
            </a:r>
          </a:p>
        </p:txBody>
      </p:sp>
    </p:spTree>
    <p:extLst>
      <p:ext uri="{BB962C8B-B14F-4D97-AF65-F5344CB8AC3E}">
        <p14:creationId xmlns:p14="http://schemas.microsoft.com/office/powerpoint/2010/main" val="4242558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What is Effective </a:t>
            </a:r>
            <a:r>
              <a:rPr lang="en-US" u="sng" dirty="0"/>
              <a:t>LIVE</a:t>
            </a:r>
            <a:r>
              <a:rPr lang="en-US" dirty="0"/>
              <a:t> Teaching?</a:t>
            </a:r>
          </a:p>
        </p:txBody>
      </p:sp>
      <p:sp>
        <p:nvSpPr>
          <p:cNvPr id="3" name="Content Placeholder 2"/>
          <p:cNvSpPr>
            <a:spLocks noGrp="1"/>
          </p:cNvSpPr>
          <p:nvPr>
            <p:ph idx="1"/>
          </p:nvPr>
        </p:nvSpPr>
        <p:spPr/>
        <p:txBody>
          <a:bodyPr/>
          <a:lstStyle/>
          <a:p>
            <a:r>
              <a:rPr lang="en-US" dirty="0"/>
              <a:t>Students Move from </a:t>
            </a:r>
            <a:r>
              <a:rPr lang="en-US" i="1" dirty="0"/>
              <a:t>Beginner</a:t>
            </a:r>
            <a:r>
              <a:rPr lang="en-US" dirty="0"/>
              <a:t> to </a:t>
            </a:r>
            <a:r>
              <a:rPr lang="en-US" i="1" dirty="0"/>
              <a:t>Expert</a:t>
            </a:r>
            <a:r>
              <a:rPr lang="en-US" dirty="0"/>
              <a:t> in each Domain</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11</a:t>
            </a:fld>
            <a:endParaRPr lang="en-US" dirty="0"/>
          </a:p>
        </p:txBody>
      </p:sp>
      <p:pic>
        <p:nvPicPr>
          <p:cNvPr id="5" name="Picture 6" descr="http://gramconsulting.com/wp-content/uploads/2009/02/bloom_taxonomy_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73"/>
          <a:stretch/>
        </p:blipFill>
        <p:spPr bwMode="auto">
          <a:xfrm>
            <a:off x="72634" y="1428203"/>
            <a:ext cx="8980937" cy="440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31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k91h784\Dropbox\02_Research\007_Invited_Talks\021_Physics_Colloqium_Online_Learning_in_STEM\figures\CMU_Teaching_Trian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906" y="1767088"/>
            <a:ext cx="6605588" cy="40513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12</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“Traditional” Education Focuses on Cognition.</a:t>
            </a:r>
          </a:p>
          <a:p>
            <a:r>
              <a:rPr lang="en-US" dirty="0"/>
              <a:t>So How Does an Instructor Facilitate Learning in this Domain?</a:t>
            </a:r>
          </a:p>
        </p:txBody>
      </p:sp>
    </p:spTree>
    <p:extLst>
      <p:ext uri="{BB962C8B-B14F-4D97-AF65-F5344CB8AC3E}">
        <p14:creationId xmlns:p14="http://schemas.microsoft.com/office/powerpoint/2010/main" val="321554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13</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Traditional Learning Activities</a:t>
            </a:r>
          </a:p>
        </p:txBody>
      </p:sp>
      <p:pic>
        <p:nvPicPr>
          <p:cNvPr id="3074" name="Picture 2" descr="C:\Users\k91h784\Dropbox\02_Research\007_Invited_Talks\021_Physics_Colloqium_Online_Learning_in_STEM\figures\Blooms_Triangle_Al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4" y="1485150"/>
            <a:ext cx="4435475" cy="43822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a:off x="4503199" y="5457825"/>
            <a:ext cx="419101" cy="0"/>
          </a:xfrm>
          <a:prstGeom prst="straightConnector1">
            <a:avLst/>
          </a:prstGeom>
          <a:noFill/>
          <a:ln w="63500" cap="flat" cmpd="sng" algn="ctr">
            <a:solidFill>
              <a:srgbClr val="0066FF"/>
            </a:solidFill>
            <a:prstDash val="solid"/>
            <a:round/>
            <a:headEnd type="none" w="med" len="med"/>
            <a:tailEnd type="triangle" w="lg" len="med"/>
          </a:ln>
          <a:effectLst/>
        </p:spPr>
      </p:cxnSp>
      <p:sp>
        <p:nvSpPr>
          <p:cNvPr id="12" name="TextBox 11"/>
          <p:cNvSpPr txBox="1"/>
          <p:nvPr/>
        </p:nvSpPr>
        <p:spPr>
          <a:xfrm>
            <a:off x="4953509" y="5230130"/>
            <a:ext cx="2767013" cy="523220"/>
          </a:xfrm>
          <a:prstGeom prst="rect">
            <a:avLst/>
          </a:prstGeom>
          <a:noFill/>
        </p:spPr>
        <p:txBody>
          <a:bodyPr wrap="square" rtlCol="0">
            <a:spAutoFit/>
          </a:bodyPr>
          <a:lstStyle/>
          <a:p>
            <a:pPr algn="l"/>
            <a:r>
              <a:rPr lang="en-US" b="1" dirty="0">
                <a:solidFill>
                  <a:srgbClr val="0066FF"/>
                </a:solidFill>
                <a:latin typeface="Arial" panose="020B0604020202020204" pitchFamily="34" charset="0"/>
                <a:cs typeface="Arial" panose="020B0604020202020204" pitchFamily="34" charset="0"/>
              </a:rPr>
              <a:t>Lecturing;</a:t>
            </a:r>
            <a:br>
              <a:rPr lang="en-US" b="1" dirty="0">
                <a:solidFill>
                  <a:srgbClr val="0066FF"/>
                </a:solidFill>
                <a:latin typeface="Arial" panose="020B0604020202020204" pitchFamily="34" charset="0"/>
                <a:cs typeface="Arial" panose="020B0604020202020204" pitchFamily="34" charset="0"/>
              </a:rPr>
            </a:br>
            <a:r>
              <a:rPr lang="en-US" b="1" dirty="0">
                <a:solidFill>
                  <a:srgbClr val="0066FF"/>
                </a:solidFill>
                <a:latin typeface="Arial" panose="020B0604020202020204" pitchFamily="34" charset="0"/>
                <a:cs typeface="Arial" panose="020B0604020202020204" pitchFamily="34" charset="0"/>
              </a:rPr>
              <a:t>Reading assignments</a:t>
            </a:r>
          </a:p>
        </p:txBody>
      </p:sp>
      <p:cxnSp>
        <p:nvCxnSpPr>
          <p:cNvPr id="14" name="Straight Arrow Connector 13"/>
          <p:cNvCxnSpPr/>
          <p:nvPr/>
        </p:nvCxnSpPr>
        <p:spPr bwMode="auto">
          <a:xfrm>
            <a:off x="4131725" y="4766787"/>
            <a:ext cx="790575" cy="0"/>
          </a:xfrm>
          <a:prstGeom prst="straightConnector1">
            <a:avLst/>
          </a:prstGeom>
          <a:noFill/>
          <a:ln w="63500" cap="flat" cmpd="sng" algn="ctr">
            <a:solidFill>
              <a:srgbClr val="FF00FF"/>
            </a:solidFill>
            <a:prstDash val="solid"/>
            <a:round/>
            <a:headEnd type="none" w="med" len="med"/>
            <a:tailEnd type="triangle" w="lg" len="med"/>
          </a:ln>
          <a:effectLst/>
        </p:spPr>
      </p:cxnSp>
      <p:sp>
        <p:nvSpPr>
          <p:cNvPr id="15" name="TextBox 14"/>
          <p:cNvSpPr txBox="1"/>
          <p:nvPr/>
        </p:nvSpPr>
        <p:spPr>
          <a:xfrm>
            <a:off x="4958271" y="4500991"/>
            <a:ext cx="2767013" cy="523220"/>
          </a:xfrm>
          <a:prstGeom prst="rect">
            <a:avLst/>
          </a:prstGeom>
          <a:noFill/>
        </p:spPr>
        <p:txBody>
          <a:bodyPr wrap="square" rtlCol="0">
            <a:spAutoFit/>
          </a:bodyPr>
          <a:lstStyle/>
          <a:p>
            <a:pPr algn="l"/>
            <a:r>
              <a:rPr lang="en-US" b="1" dirty="0">
                <a:solidFill>
                  <a:srgbClr val="FF00FF"/>
                </a:solidFill>
                <a:latin typeface="Arial" panose="020B0604020202020204" pitchFamily="34" charset="0"/>
                <a:cs typeface="Arial" panose="020B0604020202020204" pitchFamily="34" charset="0"/>
              </a:rPr>
              <a:t>Writing assignments;</a:t>
            </a:r>
          </a:p>
          <a:p>
            <a:pPr algn="l"/>
            <a:r>
              <a:rPr lang="en-US" b="1" dirty="0">
                <a:solidFill>
                  <a:srgbClr val="FF00FF"/>
                </a:solidFill>
                <a:latin typeface="Arial" panose="020B0604020202020204" pitchFamily="34" charset="0"/>
                <a:cs typeface="Arial" panose="020B0604020202020204" pitchFamily="34" charset="0"/>
              </a:rPr>
              <a:t>Discussions</a:t>
            </a:r>
          </a:p>
        </p:txBody>
      </p:sp>
      <p:cxnSp>
        <p:nvCxnSpPr>
          <p:cNvPr id="18" name="Straight Arrow Connector 17"/>
          <p:cNvCxnSpPr/>
          <p:nvPr/>
        </p:nvCxnSpPr>
        <p:spPr bwMode="auto">
          <a:xfrm flipV="1">
            <a:off x="3750725" y="4008846"/>
            <a:ext cx="1171575" cy="4185"/>
          </a:xfrm>
          <a:prstGeom prst="straightConnector1">
            <a:avLst/>
          </a:prstGeom>
          <a:noFill/>
          <a:ln w="63500" cap="flat" cmpd="sng" algn="ctr">
            <a:solidFill>
              <a:srgbClr val="FF0000"/>
            </a:solidFill>
            <a:prstDash val="solid"/>
            <a:round/>
            <a:headEnd type="none" w="med" len="med"/>
            <a:tailEnd type="triangle" w="lg" len="med"/>
          </a:ln>
          <a:effectLst/>
        </p:spPr>
      </p:cxnSp>
      <p:sp>
        <p:nvSpPr>
          <p:cNvPr id="19" name="TextBox 18"/>
          <p:cNvSpPr txBox="1"/>
          <p:nvPr/>
        </p:nvSpPr>
        <p:spPr>
          <a:xfrm>
            <a:off x="4958271" y="3747236"/>
            <a:ext cx="2767013" cy="523220"/>
          </a:xfrm>
          <a:prstGeom prst="rect">
            <a:avLst/>
          </a:prstGeom>
          <a:noFill/>
        </p:spPr>
        <p:txBody>
          <a:bodyPr wrap="square" rtlCol="0">
            <a:spAutoFit/>
          </a:bodyPr>
          <a:lstStyle/>
          <a:p>
            <a:pPr algn="l"/>
            <a:r>
              <a:rPr lang="en-US" b="1" dirty="0">
                <a:solidFill>
                  <a:srgbClr val="FF0000"/>
                </a:solidFill>
                <a:latin typeface="Arial" panose="020B0604020202020204" pitchFamily="34" charset="0"/>
                <a:cs typeface="Arial" panose="020B0604020202020204" pitchFamily="34" charset="0"/>
              </a:rPr>
              <a:t>Solving homework problems;</a:t>
            </a:r>
          </a:p>
          <a:p>
            <a:pPr algn="l"/>
            <a:r>
              <a:rPr lang="en-US" b="1" dirty="0">
                <a:solidFill>
                  <a:srgbClr val="FF0000"/>
                </a:solidFill>
                <a:latin typeface="Arial" panose="020B0604020202020204" pitchFamily="34" charset="0"/>
                <a:cs typeface="Arial" panose="020B0604020202020204" pitchFamily="34" charset="0"/>
              </a:rPr>
              <a:t>Conducting lab experiments</a:t>
            </a:r>
          </a:p>
        </p:txBody>
      </p:sp>
      <p:cxnSp>
        <p:nvCxnSpPr>
          <p:cNvPr id="20" name="Straight Arrow Connector 19"/>
          <p:cNvCxnSpPr/>
          <p:nvPr/>
        </p:nvCxnSpPr>
        <p:spPr bwMode="auto">
          <a:xfrm flipV="1">
            <a:off x="3464975" y="3303996"/>
            <a:ext cx="1457325" cy="4186"/>
          </a:xfrm>
          <a:prstGeom prst="straightConnector1">
            <a:avLst/>
          </a:prstGeom>
          <a:noFill/>
          <a:ln w="63500" cap="flat" cmpd="sng" algn="ctr">
            <a:solidFill>
              <a:srgbClr val="FFC000"/>
            </a:solidFill>
            <a:prstDash val="solid"/>
            <a:round/>
            <a:headEnd type="none" w="med" len="med"/>
            <a:tailEnd type="triangle" w="lg" len="med"/>
          </a:ln>
          <a:effectLst/>
        </p:spPr>
      </p:cxnSp>
      <p:sp>
        <p:nvSpPr>
          <p:cNvPr id="21" name="TextBox 20"/>
          <p:cNvSpPr txBox="1"/>
          <p:nvPr/>
        </p:nvSpPr>
        <p:spPr>
          <a:xfrm>
            <a:off x="4953509" y="2940782"/>
            <a:ext cx="2767013" cy="738664"/>
          </a:xfrm>
          <a:prstGeom prst="rect">
            <a:avLst/>
          </a:prstGeom>
          <a:noFill/>
        </p:spPr>
        <p:txBody>
          <a:bodyPr wrap="square" rtlCol="0">
            <a:spAutoFit/>
          </a:bodyPr>
          <a:lstStyle/>
          <a:p>
            <a:pPr algn="l"/>
            <a:r>
              <a:rPr lang="en-US" b="1" dirty="0">
                <a:solidFill>
                  <a:srgbClr val="FFCC00"/>
                </a:solidFill>
                <a:latin typeface="Arial" panose="020B0604020202020204" pitchFamily="34" charset="0"/>
                <a:cs typeface="Arial" panose="020B0604020202020204" pitchFamily="34" charset="0"/>
              </a:rPr>
              <a:t>Solving homework problems;</a:t>
            </a:r>
          </a:p>
          <a:p>
            <a:pPr algn="l"/>
            <a:r>
              <a:rPr lang="en-US" b="1" dirty="0">
                <a:solidFill>
                  <a:srgbClr val="FFCC00"/>
                </a:solidFill>
                <a:latin typeface="Arial" panose="020B0604020202020204" pitchFamily="34" charset="0"/>
                <a:cs typeface="Arial" panose="020B0604020202020204" pitchFamily="34" charset="0"/>
              </a:rPr>
              <a:t>Conducting lab experiments;</a:t>
            </a:r>
          </a:p>
          <a:p>
            <a:pPr algn="l"/>
            <a:r>
              <a:rPr lang="en-US" b="1" dirty="0">
                <a:solidFill>
                  <a:srgbClr val="FFCC00"/>
                </a:solidFill>
                <a:latin typeface="Arial" panose="020B0604020202020204" pitchFamily="34" charset="0"/>
                <a:cs typeface="Arial" panose="020B0604020202020204" pitchFamily="34" charset="0"/>
              </a:rPr>
              <a:t>Giving presentations</a:t>
            </a:r>
          </a:p>
        </p:txBody>
      </p:sp>
      <p:cxnSp>
        <p:nvCxnSpPr>
          <p:cNvPr id="22" name="Straight Arrow Connector 21"/>
          <p:cNvCxnSpPr/>
          <p:nvPr/>
        </p:nvCxnSpPr>
        <p:spPr bwMode="auto">
          <a:xfrm>
            <a:off x="3350675" y="2584281"/>
            <a:ext cx="1571625" cy="2393"/>
          </a:xfrm>
          <a:prstGeom prst="straightConnector1">
            <a:avLst/>
          </a:prstGeom>
          <a:noFill/>
          <a:ln w="63500" cap="flat" cmpd="sng" algn="ctr">
            <a:solidFill>
              <a:srgbClr val="00B050"/>
            </a:solidFill>
            <a:prstDash val="solid"/>
            <a:round/>
            <a:headEnd type="none" w="med" len="med"/>
            <a:tailEnd type="triangle" w="lg" len="med"/>
          </a:ln>
          <a:effectLst/>
        </p:spPr>
      </p:cxnSp>
      <p:sp>
        <p:nvSpPr>
          <p:cNvPr id="23" name="TextBox 22"/>
          <p:cNvSpPr txBox="1"/>
          <p:nvPr/>
        </p:nvSpPr>
        <p:spPr>
          <a:xfrm>
            <a:off x="4958271" y="2356583"/>
            <a:ext cx="2767013" cy="523220"/>
          </a:xfrm>
          <a:prstGeom prst="rect">
            <a:avLst/>
          </a:prstGeom>
          <a:noFill/>
        </p:spPr>
        <p:txBody>
          <a:bodyPr wrap="square" rtlCol="0">
            <a:spAutoFit/>
          </a:bodyPr>
          <a:lstStyle/>
          <a:p>
            <a:pPr algn="l"/>
            <a:r>
              <a:rPr lang="en-US" b="1" dirty="0">
                <a:solidFill>
                  <a:srgbClr val="00B050"/>
                </a:solidFill>
                <a:latin typeface="Arial" panose="020B0604020202020204" pitchFamily="34" charset="0"/>
                <a:cs typeface="Arial" panose="020B0604020202020204" pitchFamily="34" charset="0"/>
              </a:rPr>
              <a:t>Doing design problems;</a:t>
            </a:r>
          </a:p>
          <a:p>
            <a:pPr algn="l"/>
            <a:r>
              <a:rPr lang="en-US" b="1" dirty="0">
                <a:solidFill>
                  <a:srgbClr val="00B050"/>
                </a:solidFill>
                <a:latin typeface="Arial" panose="020B0604020202020204" pitchFamily="34" charset="0"/>
                <a:cs typeface="Arial" panose="020B0604020202020204" pitchFamily="34" charset="0"/>
              </a:rPr>
              <a:t>Giving presentations</a:t>
            </a:r>
          </a:p>
        </p:txBody>
      </p:sp>
      <p:cxnSp>
        <p:nvCxnSpPr>
          <p:cNvPr id="24" name="Straight Arrow Connector 23"/>
          <p:cNvCxnSpPr/>
          <p:nvPr/>
        </p:nvCxnSpPr>
        <p:spPr bwMode="auto">
          <a:xfrm flipV="1">
            <a:off x="3245900" y="1924270"/>
            <a:ext cx="1676400" cy="12312"/>
          </a:xfrm>
          <a:prstGeom prst="straightConnector1">
            <a:avLst/>
          </a:prstGeom>
          <a:noFill/>
          <a:ln w="63500" cap="flat" cmpd="sng" algn="ctr">
            <a:solidFill>
              <a:srgbClr val="8B9A66"/>
            </a:solidFill>
            <a:prstDash val="solid"/>
            <a:round/>
            <a:headEnd type="none" w="med" len="med"/>
            <a:tailEnd type="triangle" w="lg" len="med"/>
          </a:ln>
          <a:effectLst/>
        </p:spPr>
      </p:cxnSp>
      <p:sp>
        <p:nvSpPr>
          <p:cNvPr id="25" name="TextBox 24"/>
          <p:cNvSpPr txBox="1"/>
          <p:nvPr/>
        </p:nvSpPr>
        <p:spPr>
          <a:xfrm>
            <a:off x="4958271" y="1569523"/>
            <a:ext cx="2543187" cy="738664"/>
          </a:xfrm>
          <a:prstGeom prst="rect">
            <a:avLst/>
          </a:prstGeom>
          <a:noFill/>
        </p:spPr>
        <p:txBody>
          <a:bodyPr wrap="square" rtlCol="0">
            <a:spAutoFit/>
          </a:bodyPr>
          <a:lstStyle/>
          <a:p>
            <a:pPr algn="l"/>
            <a:r>
              <a:rPr lang="en-US" b="1" dirty="0">
                <a:solidFill>
                  <a:srgbClr val="8B9A66"/>
                </a:solidFill>
                <a:latin typeface="Arial" panose="020B0604020202020204" pitchFamily="34" charset="0"/>
                <a:cs typeface="Arial" panose="020B0604020202020204" pitchFamily="34" charset="0"/>
              </a:rPr>
              <a:t>Design-of-experiments;</a:t>
            </a:r>
          </a:p>
          <a:p>
            <a:pPr algn="l"/>
            <a:r>
              <a:rPr lang="en-US" b="1" dirty="0">
                <a:solidFill>
                  <a:srgbClr val="8B9A66"/>
                </a:solidFill>
                <a:latin typeface="Arial" panose="020B0604020202020204" pitchFamily="34" charset="0"/>
                <a:cs typeface="Arial" panose="020B0604020202020204" pitchFamily="34" charset="0"/>
              </a:rPr>
              <a:t>Design journals;</a:t>
            </a:r>
          </a:p>
          <a:p>
            <a:pPr algn="l"/>
            <a:r>
              <a:rPr lang="en-US" b="1" dirty="0">
                <a:solidFill>
                  <a:srgbClr val="8B9A66"/>
                </a:solidFill>
                <a:latin typeface="Arial" panose="020B0604020202020204" pitchFamily="34" charset="0"/>
                <a:cs typeface="Arial" panose="020B0604020202020204" pitchFamily="34" charset="0"/>
              </a:rPr>
              <a:t>Giving presentations</a:t>
            </a:r>
          </a:p>
        </p:txBody>
      </p:sp>
      <p:sp>
        <p:nvSpPr>
          <p:cNvPr id="74" name="TextBox 73"/>
          <p:cNvSpPr txBox="1"/>
          <p:nvPr/>
        </p:nvSpPr>
        <p:spPr>
          <a:xfrm>
            <a:off x="4634422" y="1255061"/>
            <a:ext cx="2767013" cy="307777"/>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Learning Activity</a:t>
            </a:r>
          </a:p>
        </p:txBody>
      </p:sp>
    </p:spTree>
    <p:extLst>
      <p:ext uri="{BB962C8B-B14F-4D97-AF65-F5344CB8AC3E}">
        <p14:creationId xmlns:p14="http://schemas.microsoft.com/office/powerpoint/2010/main" val="426182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14</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Traditional Assessment Strategies</a:t>
            </a:r>
          </a:p>
        </p:txBody>
      </p:sp>
      <p:pic>
        <p:nvPicPr>
          <p:cNvPr id="3074" name="Picture 2" descr="C:\Users\k91h784\Dropbox\02_Research\007_Invited_Talks\021_Physics_Colloqium_Online_Learning_in_STEM\figures\Blooms_Triangle_Al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4" y="1485150"/>
            <a:ext cx="4435475" cy="43822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a:off x="4503199" y="5457825"/>
            <a:ext cx="419101" cy="0"/>
          </a:xfrm>
          <a:prstGeom prst="straightConnector1">
            <a:avLst/>
          </a:prstGeom>
          <a:noFill/>
          <a:ln w="63500" cap="flat" cmpd="sng" algn="ctr">
            <a:solidFill>
              <a:srgbClr val="0066FF"/>
            </a:solidFill>
            <a:prstDash val="solid"/>
            <a:round/>
            <a:headEnd type="none" w="med" len="med"/>
            <a:tailEnd type="triangle" w="lg" len="med"/>
          </a:ln>
          <a:effectLst/>
        </p:spPr>
      </p:cxnSp>
      <p:sp>
        <p:nvSpPr>
          <p:cNvPr id="12" name="TextBox 11"/>
          <p:cNvSpPr txBox="1"/>
          <p:nvPr/>
        </p:nvSpPr>
        <p:spPr>
          <a:xfrm>
            <a:off x="4953509" y="5230130"/>
            <a:ext cx="2767013" cy="523220"/>
          </a:xfrm>
          <a:prstGeom prst="rect">
            <a:avLst/>
          </a:prstGeom>
          <a:noFill/>
        </p:spPr>
        <p:txBody>
          <a:bodyPr wrap="square" rtlCol="0">
            <a:spAutoFit/>
          </a:bodyPr>
          <a:lstStyle/>
          <a:p>
            <a:pPr algn="l"/>
            <a:r>
              <a:rPr lang="en-US" b="1" dirty="0">
                <a:solidFill>
                  <a:srgbClr val="0066FF"/>
                </a:solidFill>
                <a:latin typeface="Arial" panose="020B0604020202020204" pitchFamily="34" charset="0"/>
                <a:cs typeface="Arial" panose="020B0604020202020204" pitchFamily="34" charset="0"/>
              </a:rPr>
              <a:t>Lecturing;</a:t>
            </a:r>
            <a:br>
              <a:rPr lang="en-US" b="1" dirty="0">
                <a:solidFill>
                  <a:srgbClr val="0066FF"/>
                </a:solidFill>
                <a:latin typeface="Arial" panose="020B0604020202020204" pitchFamily="34" charset="0"/>
                <a:cs typeface="Arial" panose="020B0604020202020204" pitchFamily="34" charset="0"/>
              </a:rPr>
            </a:br>
            <a:r>
              <a:rPr lang="en-US" b="1" dirty="0">
                <a:solidFill>
                  <a:srgbClr val="0066FF"/>
                </a:solidFill>
                <a:latin typeface="Arial" panose="020B0604020202020204" pitchFamily="34" charset="0"/>
                <a:cs typeface="Arial" panose="020B0604020202020204" pitchFamily="34" charset="0"/>
              </a:rPr>
              <a:t>Reading assignments</a:t>
            </a:r>
          </a:p>
        </p:txBody>
      </p:sp>
      <p:cxnSp>
        <p:nvCxnSpPr>
          <p:cNvPr id="14" name="Straight Arrow Connector 13"/>
          <p:cNvCxnSpPr/>
          <p:nvPr/>
        </p:nvCxnSpPr>
        <p:spPr bwMode="auto">
          <a:xfrm>
            <a:off x="4131725" y="4766787"/>
            <a:ext cx="790575" cy="0"/>
          </a:xfrm>
          <a:prstGeom prst="straightConnector1">
            <a:avLst/>
          </a:prstGeom>
          <a:noFill/>
          <a:ln w="63500" cap="flat" cmpd="sng" algn="ctr">
            <a:solidFill>
              <a:srgbClr val="FF00FF"/>
            </a:solidFill>
            <a:prstDash val="solid"/>
            <a:round/>
            <a:headEnd type="none" w="med" len="med"/>
            <a:tailEnd type="triangle" w="lg" len="med"/>
          </a:ln>
          <a:effectLst/>
        </p:spPr>
      </p:cxnSp>
      <p:sp>
        <p:nvSpPr>
          <p:cNvPr id="15" name="TextBox 14"/>
          <p:cNvSpPr txBox="1"/>
          <p:nvPr/>
        </p:nvSpPr>
        <p:spPr>
          <a:xfrm>
            <a:off x="4958271" y="4500991"/>
            <a:ext cx="2767013" cy="523220"/>
          </a:xfrm>
          <a:prstGeom prst="rect">
            <a:avLst/>
          </a:prstGeom>
          <a:noFill/>
        </p:spPr>
        <p:txBody>
          <a:bodyPr wrap="square" rtlCol="0">
            <a:spAutoFit/>
          </a:bodyPr>
          <a:lstStyle/>
          <a:p>
            <a:pPr algn="l"/>
            <a:r>
              <a:rPr lang="en-US" b="1" dirty="0">
                <a:solidFill>
                  <a:srgbClr val="FF00FF"/>
                </a:solidFill>
                <a:latin typeface="Arial" panose="020B0604020202020204" pitchFamily="34" charset="0"/>
                <a:cs typeface="Arial" panose="020B0604020202020204" pitchFamily="34" charset="0"/>
              </a:rPr>
              <a:t>Writing assignments;</a:t>
            </a:r>
          </a:p>
          <a:p>
            <a:pPr algn="l"/>
            <a:r>
              <a:rPr lang="en-US" b="1" dirty="0">
                <a:solidFill>
                  <a:srgbClr val="FF00FF"/>
                </a:solidFill>
                <a:latin typeface="Arial" panose="020B0604020202020204" pitchFamily="34" charset="0"/>
                <a:cs typeface="Arial" panose="020B0604020202020204" pitchFamily="34" charset="0"/>
              </a:rPr>
              <a:t>Discussions</a:t>
            </a:r>
          </a:p>
        </p:txBody>
      </p:sp>
      <p:cxnSp>
        <p:nvCxnSpPr>
          <p:cNvPr id="18" name="Straight Arrow Connector 17"/>
          <p:cNvCxnSpPr/>
          <p:nvPr/>
        </p:nvCxnSpPr>
        <p:spPr bwMode="auto">
          <a:xfrm flipV="1">
            <a:off x="3750725" y="4008846"/>
            <a:ext cx="1171575" cy="4185"/>
          </a:xfrm>
          <a:prstGeom prst="straightConnector1">
            <a:avLst/>
          </a:prstGeom>
          <a:noFill/>
          <a:ln w="63500" cap="flat" cmpd="sng" algn="ctr">
            <a:solidFill>
              <a:srgbClr val="FF0000"/>
            </a:solidFill>
            <a:prstDash val="solid"/>
            <a:round/>
            <a:headEnd type="none" w="med" len="med"/>
            <a:tailEnd type="triangle" w="lg" len="med"/>
          </a:ln>
          <a:effectLst/>
        </p:spPr>
      </p:cxnSp>
      <p:sp>
        <p:nvSpPr>
          <p:cNvPr id="19" name="TextBox 18"/>
          <p:cNvSpPr txBox="1"/>
          <p:nvPr/>
        </p:nvSpPr>
        <p:spPr>
          <a:xfrm>
            <a:off x="4958271" y="3747236"/>
            <a:ext cx="2767013" cy="523220"/>
          </a:xfrm>
          <a:prstGeom prst="rect">
            <a:avLst/>
          </a:prstGeom>
          <a:noFill/>
        </p:spPr>
        <p:txBody>
          <a:bodyPr wrap="square" rtlCol="0">
            <a:spAutoFit/>
          </a:bodyPr>
          <a:lstStyle/>
          <a:p>
            <a:pPr algn="l"/>
            <a:r>
              <a:rPr lang="en-US" b="1" dirty="0">
                <a:solidFill>
                  <a:srgbClr val="FF0000"/>
                </a:solidFill>
                <a:latin typeface="Arial" panose="020B0604020202020204" pitchFamily="34" charset="0"/>
                <a:cs typeface="Arial" panose="020B0604020202020204" pitchFamily="34" charset="0"/>
              </a:rPr>
              <a:t>Solving homework problems;</a:t>
            </a:r>
          </a:p>
          <a:p>
            <a:pPr algn="l"/>
            <a:r>
              <a:rPr lang="en-US" b="1" dirty="0">
                <a:solidFill>
                  <a:srgbClr val="FF0000"/>
                </a:solidFill>
                <a:latin typeface="Arial" panose="020B0604020202020204" pitchFamily="34" charset="0"/>
                <a:cs typeface="Arial" panose="020B0604020202020204" pitchFamily="34" charset="0"/>
              </a:rPr>
              <a:t>Conducting lab experiments</a:t>
            </a:r>
          </a:p>
        </p:txBody>
      </p:sp>
      <p:cxnSp>
        <p:nvCxnSpPr>
          <p:cNvPr id="20" name="Straight Arrow Connector 19"/>
          <p:cNvCxnSpPr/>
          <p:nvPr/>
        </p:nvCxnSpPr>
        <p:spPr bwMode="auto">
          <a:xfrm flipV="1">
            <a:off x="3464975" y="3303996"/>
            <a:ext cx="1457325" cy="4186"/>
          </a:xfrm>
          <a:prstGeom prst="straightConnector1">
            <a:avLst/>
          </a:prstGeom>
          <a:noFill/>
          <a:ln w="63500" cap="flat" cmpd="sng" algn="ctr">
            <a:solidFill>
              <a:srgbClr val="FFC000"/>
            </a:solidFill>
            <a:prstDash val="solid"/>
            <a:round/>
            <a:headEnd type="none" w="med" len="med"/>
            <a:tailEnd type="triangle" w="lg" len="med"/>
          </a:ln>
          <a:effectLst/>
        </p:spPr>
      </p:cxnSp>
      <p:sp>
        <p:nvSpPr>
          <p:cNvPr id="21" name="TextBox 20"/>
          <p:cNvSpPr txBox="1"/>
          <p:nvPr/>
        </p:nvSpPr>
        <p:spPr>
          <a:xfrm>
            <a:off x="4953509" y="2940782"/>
            <a:ext cx="2767013" cy="738664"/>
          </a:xfrm>
          <a:prstGeom prst="rect">
            <a:avLst/>
          </a:prstGeom>
          <a:noFill/>
        </p:spPr>
        <p:txBody>
          <a:bodyPr wrap="square" rtlCol="0">
            <a:spAutoFit/>
          </a:bodyPr>
          <a:lstStyle/>
          <a:p>
            <a:pPr algn="l"/>
            <a:r>
              <a:rPr lang="en-US" b="1" dirty="0">
                <a:solidFill>
                  <a:srgbClr val="FFCC00"/>
                </a:solidFill>
                <a:latin typeface="Arial" panose="020B0604020202020204" pitchFamily="34" charset="0"/>
                <a:cs typeface="Arial" panose="020B0604020202020204" pitchFamily="34" charset="0"/>
              </a:rPr>
              <a:t>Solving homework problems;</a:t>
            </a:r>
          </a:p>
          <a:p>
            <a:pPr algn="l"/>
            <a:r>
              <a:rPr lang="en-US" b="1" dirty="0">
                <a:solidFill>
                  <a:srgbClr val="FFCC00"/>
                </a:solidFill>
                <a:latin typeface="Arial" panose="020B0604020202020204" pitchFamily="34" charset="0"/>
                <a:cs typeface="Arial" panose="020B0604020202020204" pitchFamily="34" charset="0"/>
              </a:rPr>
              <a:t>Conducting lab experiments;</a:t>
            </a:r>
          </a:p>
          <a:p>
            <a:pPr algn="l"/>
            <a:r>
              <a:rPr lang="en-US" b="1" dirty="0">
                <a:solidFill>
                  <a:srgbClr val="FFCC00"/>
                </a:solidFill>
                <a:latin typeface="Arial" panose="020B0604020202020204" pitchFamily="34" charset="0"/>
                <a:cs typeface="Arial" panose="020B0604020202020204" pitchFamily="34" charset="0"/>
              </a:rPr>
              <a:t>Giving presentations</a:t>
            </a:r>
          </a:p>
        </p:txBody>
      </p:sp>
      <p:cxnSp>
        <p:nvCxnSpPr>
          <p:cNvPr id="22" name="Straight Arrow Connector 21"/>
          <p:cNvCxnSpPr/>
          <p:nvPr/>
        </p:nvCxnSpPr>
        <p:spPr bwMode="auto">
          <a:xfrm>
            <a:off x="3350675" y="2584281"/>
            <a:ext cx="1571625" cy="2393"/>
          </a:xfrm>
          <a:prstGeom prst="straightConnector1">
            <a:avLst/>
          </a:prstGeom>
          <a:noFill/>
          <a:ln w="63500" cap="flat" cmpd="sng" algn="ctr">
            <a:solidFill>
              <a:srgbClr val="00B050"/>
            </a:solidFill>
            <a:prstDash val="solid"/>
            <a:round/>
            <a:headEnd type="none" w="med" len="med"/>
            <a:tailEnd type="triangle" w="lg" len="med"/>
          </a:ln>
          <a:effectLst/>
        </p:spPr>
      </p:cxnSp>
      <p:sp>
        <p:nvSpPr>
          <p:cNvPr id="23" name="TextBox 22"/>
          <p:cNvSpPr txBox="1"/>
          <p:nvPr/>
        </p:nvSpPr>
        <p:spPr>
          <a:xfrm>
            <a:off x="4958271" y="2356583"/>
            <a:ext cx="2767013" cy="523220"/>
          </a:xfrm>
          <a:prstGeom prst="rect">
            <a:avLst/>
          </a:prstGeom>
          <a:noFill/>
        </p:spPr>
        <p:txBody>
          <a:bodyPr wrap="square" rtlCol="0">
            <a:spAutoFit/>
          </a:bodyPr>
          <a:lstStyle/>
          <a:p>
            <a:pPr algn="l"/>
            <a:r>
              <a:rPr lang="en-US" b="1" dirty="0">
                <a:solidFill>
                  <a:srgbClr val="00B050"/>
                </a:solidFill>
                <a:latin typeface="Arial" panose="020B0604020202020204" pitchFamily="34" charset="0"/>
                <a:cs typeface="Arial" panose="020B0604020202020204" pitchFamily="34" charset="0"/>
              </a:rPr>
              <a:t>Doing design problems;</a:t>
            </a:r>
          </a:p>
          <a:p>
            <a:pPr algn="l"/>
            <a:r>
              <a:rPr lang="en-US" b="1" dirty="0">
                <a:solidFill>
                  <a:srgbClr val="00B050"/>
                </a:solidFill>
                <a:latin typeface="Arial" panose="020B0604020202020204" pitchFamily="34" charset="0"/>
                <a:cs typeface="Arial" panose="020B0604020202020204" pitchFamily="34" charset="0"/>
              </a:rPr>
              <a:t>Giving presentations</a:t>
            </a:r>
          </a:p>
        </p:txBody>
      </p:sp>
      <p:cxnSp>
        <p:nvCxnSpPr>
          <p:cNvPr id="24" name="Straight Arrow Connector 23"/>
          <p:cNvCxnSpPr/>
          <p:nvPr/>
        </p:nvCxnSpPr>
        <p:spPr bwMode="auto">
          <a:xfrm flipV="1">
            <a:off x="3245900" y="1924270"/>
            <a:ext cx="1676400" cy="12312"/>
          </a:xfrm>
          <a:prstGeom prst="straightConnector1">
            <a:avLst/>
          </a:prstGeom>
          <a:noFill/>
          <a:ln w="63500" cap="flat" cmpd="sng" algn="ctr">
            <a:solidFill>
              <a:srgbClr val="8B9A66"/>
            </a:solidFill>
            <a:prstDash val="solid"/>
            <a:round/>
            <a:headEnd type="none" w="med" len="med"/>
            <a:tailEnd type="triangle" w="lg" len="med"/>
          </a:ln>
          <a:effectLst/>
        </p:spPr>
      </p:cxnSp>
      <p:sp>
        <p:nvSpPr>
          <p:cNvPr id="25" name="TextBox 24"/>
          <p:cNvSpPr txBox="1"/>
          <p:nvPr/>
        </p:nvSpPr>
        <p:spPr>
          <a:xfrm>
            <a:off x="4958271" y="1569523"/>
            <a:ext cx="2543187" cy="738664"/>
          </a:xfrm>
          <a:prstGeom prst="rect">
            <a:avLst/>
          </a:prstGeom>
          <a:noFill/>
        </p:spPr>
        <p:txBody>
          <a:bodyPr wrap="square" rtlCol="0">
            <a:spAutoFit/>
          </a:bodyPr>
          <a:lstStyle/>
          <a:p>
            <a:pPr algn="l"/>
            <a:r>
              <a:rPr lang="en-US" b="1" dirty="0">
                <a:solidFill>
                  <a:srgbClr val="8B9A66"/>
                </a:solidFill>
                <a:latin typeface="Arial" panose="020B0604020202020204" pitchFamily="34" charset="0"/>
                <a:cs typeface="Arial" panose="020B0604020202020204" pitchFamily="34" charset="0"/>
              </a:rPr>
              <a:t>Design-of-experiments;</a:t>
            </a:r>
          </a:p>
          <a:p>
            <a:pPr algn="l"/>
            <a:r>
              <a:rPr lang="en-US" b="1" dirty="0">
                <a:solidFill>
                  <a:srgbClr val="8B9A66"/>
                </a:solidFill>
                <a:latin typeface="Arial" panose="020B0604020202020204" pitchFamily="34" charset="0"/>
                <a:cs typeface="Arial" panose="020B0604020202020204" pitchFamily="34" charset="0"/>
              </a:rPr>
              <a:t>Design journals;</a:t>
            </a:r>
          </a:p>
          <a:p>
            <a:pPr algn="l"/>
            <a:r>
              <a:rPr lang="en-US" b="1" dirty="0">
                <a:solidFill>
                  <a:srgbClr val="8B9A66"/>
                </a:solidFill>
                <a:latin typeface="Arial" panose="020B0604020202020204" pitchFamily="34" charset="0"/>
                <a:cs typeface="Arial" panose="020B0604020202020204" pitchFamily="34" charset="0"/>
              </a:rPr>
              <a:t>Giving presentations</a:t>
            </a:r>
          </a:p>
        </p:txBody>
      </p:sp>
      <p:sp>
        <p:nvSpPr>
          <p:cNvPr id="74" name="TextBox 73"/>
          <p:cNvSpPr txBox="1"/>
          <p:nvPr/>
        </p:nvSpPr>
        <p:spPr>
          <a:xfrm>
            <a:off x="4634422" y="1255061"/>
            <a:ext cx="2767013" cy="307777"/>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Learning Activity</a:t>
            </a:r>
          </a:p>
        </p:txBody>
      </p:sp>
      <p:sp>
        <p:nvSpPr>
          <p:cNvPr id="26" name="TextBox 25"/>
          <p:cNvSpPr txBox="1"/>
          <p:nvPr/>
        </p:nvSpPr>
        <p:spPr>
          <a:xfrm>
            <a:off x="7401435" y="1255058"/>
            <a:ext cx="1530890" cy="307777"/>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Assessment </a:t>
            </a:r>
          </a:p>
        </p:txBody>
      </p:sp>
      <p:sp>
        <p:nvSpPr>
          <p:cNvPr id="2" name="Right Brace 1"/>
          <p:cNvSpPr/>
          <p:nvPr/>
        </p:nvSpPr>
        <p:spPr bwMode="auto">
          <a:xfrm>
            <a:off x="7399854" y="1624143"/>
            <a:ext cx="354522" cy="4150120"/>
          </a:xfrm>
          <a:prstGeom prst="rightBrace">
            <a:avLst>
              <a:gd name="adj1" fmla="val 8333"/>
              <a:gd name="adj2" fmla="val 50204"/>
            </a:avLst>
          </a:prstGeom>
          <a:noFill/>
          <a:ln w="34925" cap="flat" cmpd="sng" algn="ctr">
            <a:solidFill>
              <a:srgbClr val="99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TextBox 26"/>
          <p:cNvSpPr txBox="1"/>
          <p:nvPr/>
        </p:nvSpPr>
        <p:spPr>
          <a:xfrm>
            <a:off x="7739833" y="3122894"/>
            <a:ext cx="1387227" cy="1169551"/>
          </a:xfrm>
          <a:prstGeom prst="rect">
            <a:avLst/>
          </a:prstGeom>
          <a:noFill/>
        </p:spPr>
        <p:txBody>
          <a:bodyPr wrap="square" rtlCol="0">
            <a:spAutoFit/>
          </a:bodyPr>
          <a:lstStyle/>
          <a:p>
            <a:pPr algn="l"/>
            <a:r>
              <a:rPr lang="en-US" b="1" dirty="0">
                <a:solidFill>
                  <a:srgbClr val="990099"/>
                </a:solidFill>
                <a:latin typeface="Arial" panose="020B0604020202020204" pitchFamily="34" charset="0"/>
                <a:cs typeface="Arial" panose="020B0604020202020204" pitchFamily="34" charset="0"/>
              </a:rPr>
              <a:t>Homework</a:t>
            </a:r>
          </a:p>
          <a:p>
            <a:pPr algn="l"/>
            <a:r>
              <a:rPr lang="en-US" b="1" dirty="0">
                <a:solidFill>
                  <a:srgbClr val="990099"/>
                </a:solidFill>
                <a:latin typeface="Arial" panose="020B0604020202020204" pitchFamily="34" charset="0"/>
                <a:cs typeface="Arial" panose="020B0604020202020204" pitchFamily="34" charset="0"/>
              </a:rPr>
              <a:t>Papers</a:t>
            </a:r>
          </a:p>
          <a:p>
            <a:pPr algn="l"/>
            <a:r>
              <a:rPr lang="en-US" b="1" dirty="0">
                <a:solidFill>
                  <a:srgbClr val="990099"/>
                </a:solidFill>
                <a:latin typeface="Arial" panose="020B0604020202020204" pitchFamily="34" charset="0"/>
                <a:cs typeface="Arial" panose="020B0604020202020204" pitchFamily="34" charset="0"/>
              </a:rPr>
              <a:t>Presentations</a:t>
            </a:r>
          </a:p>
          <a:p>
            <a:pPr algn="l"/>
            <a:r>
              <a:rPr lang="en-US" b="1" dirty="0">
                <a:solidFill>
                  <a:srgbClr val="990099"/>
                </a:solidFill>
                <a:latin typeface="Arial" panose="020B0604020202020204" pitchFamily="34" charset="0"/>
                <a:cs typeface="Arial" panose="020B0604020202020204" pitchFamily="34" charset="0"/>
              </a:rPr>
              <a:t>Exams</a:t>
            </a:r>
          </a:p>
          <a:p>
            <a:pPr algn="l"/>
            <a:r>
              <a:rPr lang="en-US" b="1" dirty="0">
                <a:solidFill>
                  <a:srgbClr val="990099"/>
                </a:solidFill>
                <a:latin typeface="Arial" panose="020B0604020202020204" pitchFamily="34" charset="0"/>
                <a:cs typeface="Arial" panose="020B0604020202020204" pitchFamily="34" charset="0"/>
              </a:rPr>
              <a:t>Labs</a:t>
            </a:r>
          </a:p>
        </p:txBody>
      </p:sp>
    </p:spTree>
    <p:extLst>
      <p:ext uri="{BB962C8B-B14F-4D97-AF65-F5344CB8AC3E}">
        <p14:creationId xmlns:p14="http://schemas.microsoft.com/office/powerpoint/2010/main" val="730821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C:\Users\k91h784\Dropbox\02_Research\007_Invited_Talks\021_Physics_Colloqium_Online_Learning_in_STEM\figures\CMU_Teaching_Trian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572" y="1453821"/>
            <a:ext cx="6605588" cy="40513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15</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Traditional Effectiveness</a:t>
            </a:r>
          </a:p>
        </p:txBody>
      </p:sp>
      <p:sp>
        <p:nvSpPr>
          <p:cNvPr id="29" name="TextBox 28"/>
          <p:cNvSpPr txBox="1"/>
          <p:nvPr/>
        </p:nvSpPr>
        <p:spPr>
          <a:xfrm>
            <a:off x="331500" y="1637503"/>
            <a:ext cx="2945100" cy="2062103"/>
          </a:xfrm>
          <a:prstGeom prst="rect">
            <a:avLst/>
          </a:prstGeom>
          <a:noFill/>
        </p:spPr>
        <p:txBody>
          <a:bodyPr wrap="square" rtlCol="0">
            <a:spAutoFit/>
          </a:bodyPr>
          <a:lstStyle/>
          <a:p>
            <a:pPr algn="l"/>
            <a:r>
              <a:rPr lang="en-US" sz="1600" b="1" dirty="0">
                <a:solidFill>
                  <a:srgbClr val="990099"/>
                </a:solidFill>
                <a:latin typeface="Arial" panose="020B0604020202020204" pitchFamily="34" charset="0"/>
                <a:cs typeface="Arial" panose="020B0604020202020204" pitchFamily="34" charset="0"/>
              </a:rPr>
              <a:t>- Did our assessment show we met our learning objectives?</a:t>
            </a:r>
          </a:p>
          <a:p>
            <a:pPr algn="l"/>
            <a:endParaRPr lang="en-US" sz="1600" b="1" dirty="0">
              <a:solidFill>
                <a:srgbClr val="990099"/>
              </a:solidFill>
              <a:latin typeface="Arial" panose="020B0604020202020204" pitchFamily="34" charset="0"/>
              <a:cs typeface="Arial" panose="020B0604020202020204" pitchFamily="34" charset="0"/>
            </a:endParaRPr>
          </a:p>
          <a:p>
            <a:pPr algn="l"/>
            <a:r>
              <a:rPr lang="en-US" sz="1600" b="1" dirty="0">
                <a:solidFill>
                  <a:srgbClr val="990099"/>
                </a:solidFill>
                <a:latin typeface="Arial" panose="020B0604020202020204" pitchFamily="34" charset="0"/>
                <a:cs typeface="Arial" panose="020B0604020202020204" pitchFamily="34" charset="0"/>
              </a:rPr>
              <a:t>- Did our assessment meet accreditation standards?</a:t>
            </a:r>
          </a:p>
          <a:p>
            <a:pPr algn="l"/>
            <a:endParaRPr lang="en-US" sz="1600" b="1" dirty="0">
              <a:solidFill>
                <a:srgbClr val="990099"/>
              </a:solidFill>
              <a:latin typeface="Arial" panose="020B0604020202020204" pitchFamily="34" charset="0"/>
              <a:cs typeface="Arial" panose="020B0604020202020204" pitchFamily="34" charset="0"/>
            </a:endParaRPr>
          </a:p>
          <a:p>
            <a:pPr algn="l"/>
            <a:r>
              <a:rPr lang="en-US" sz="1600" b="1" dirty="0">
                <a:solidFill>
                  <a:srgbClr val="990099"/>
                </a:solidFill>
                <a:latin typeface="Arial" panose="020B0604020202020204" pitchFamily="34" charset="0"/>
                <a:cs typeface="Arial" panose="020B0604020202020204" pitchFamily="34" charset="0"/>
              </a:rPr>
              <a:t>- Did our students get jobs?</a:t>
            </a:r>
          </a:p>
        </p:txBody>
      </p:sp>
    </p:spTree>
    <p:extLst>
      <p:ext uri="{BB962C8B-B14F-4D97-AF65-F5344CB8AC3E}">
        <p14:creationId xmlns:p14="http://schemas.microsoft.com/office/powerpoint/2010/main" val="3980500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16</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This has been the STEM educational model for 100’s of years.</a:t>
            </a:r>
          </a:p>
          <a:p>
            <a:r>
              <a:rPr lang="en-US" dirty="0"/>
              <a:t>It seems to be working?</a:t>
            </a:r>
          </a:p>
        </p:txBody>
      </p:sp>
      <p:pic>
        <p:nvPicPr>
          <p:cNvPr id="6" name="Picture 2" descr="http://i38.photobucket.com/albums/e111/geezer69/form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224" y="1873724"/>
            <a:ext cx="7248910" cy="394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24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17</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We’ve done some pretty cool things.</a:t>
            </a:r>
          </a:p>
        </p:txBody>
      </p:sp>
      <p:pic>
        <p:nvPicPr>
          <p:cNvPr id="14338" name="Picture 2" descr="http://www.usnews.com/dims4/USNEWS/c50b223/2147483647/resize/652x%3E/quality/85/?url=%2Fcmsmedia%2F9b%2Fd6%2F69752894485988e9fde98816df9f%2F140716-edito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033" y="1360671"/>
            <a:ext cx="3083732"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upload.wikimedia.org/wikipedia/commons/thumb/3/34/Skylab-73-HC-440HR.jpg/640px-Skylab-73-HC-440H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799" y="1360671"/>
            <a:ext cx="1400783"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images.nationalgeographic.com/wpf/media-live/photos/000/578/cache/mars-rover-landing-sequence-landed_57831_600x4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704" y="3733798"/>
            <a:ext cx="3555048" cy="227523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hdrinc.com/sites/all/files/content/projects/images/246-hoover-dam-bypass-29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656" y="3733800"/>
            <a:ext cx="3419971" cy="2275231"/>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blog.heartland.org/wp-content/uploads/2013/08/Boeing-787-Dreamliner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960" y="1360671"/>
            <a:ext cx="3291838" cy="205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952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Why Change?</a:t>
            </a:r>
          </a:p>
        </p:txBody>
      </p:sp>
      <p:sp>
        <p:nvSpPr>
          <p:cNvPr id="3" name="Content Placeholder 2"/>
          <p:cNvSpPr>
            <a:spLocks noGrp="1"/>
          </p:cNvSpPr>
          <p:nvPr>
            <p:ph idx="1"/>
          </p:nvPr>
        </p:nvSpPr>
        <p:spPr/>
        <p:txBody>
          <a:bodyPr/>
          <a:lstStyle/>
          <a:p>
            <a:r>
              <a:rPr lang="en-US" dirty="0"/>
              <a:t>STEM Fuels the US economy</a:t>
            </a:r>
          </a:p>
          <a:p>
            <a:pPr lvl="1" defTabSz="171450">
              <a:tabLst>
                <a:tab pos="2852738" algn="l"/>
                <a:tab pos="4521200" algn="l"/>
              </a:tabLst>
            </a:pPr>
            <a:r>
              <a:rPr lang="en-US" dirty="0"/>
              <a:t>STEM innovations account for </a:t>
            </a:r>
            <a:r>
              <a:rPr lang="en-US" dirty="0">
                <a:solidFill>
                  <a:srgbClr val="FF0000"/>
                </a:solidFill>
              </a:rPr>
              <a:t>50%</a:t>
            </a:r>
            <a:r>
              <a:rPr lang="en-US" dirty="0"/>
              <a:t> of the growth in U.S. economy.</a:t>
            </a:r>
          </a:p>
          <a:p>
            <a:pPr lvl="1" defTabSz="171450">
              <a:tabLst>
                <a:tab pos="2852738" algn="l"/>
                <a:tab pos="4521200" algn="l"/>
              </a:tabLst>
            </a:pPr>
            <a:r>
              <a:rPr lang="en-US" dirty="0"/>
              <a:t>Predicted growth rate through 2018 in STEM jobs (</a:t>
            </a:r>
            <a:r>
              <a:rPr lang="en-US" dirty="0">
                <a:solidFill>
                  <a:srgbClr val="FF0000"/>
                </a:solidFill>
              </a:rPr>
              <a:t>20.6%).</a:t>
            </a:r>
          </a:p>
          <a:p>
            <a:pPr lvl="1" defTabSz="171450">
              <a:tabLst>
                <a:tab pos="2852738" algn="l"/>
                <a:tab pos="4521200" algn="l"/>
              </a:tabLst>
            </a:pPr>
            <a:r>
              <a:rPr lang="en-US" dirty="0"/>
              <a:t>Predicted growth rate through 2018 in non-STEM jobs (10.1%).</a:t>
            </a:r>
          </a:p>
          <a:p>
            <a:pPr lvl="1" defTabSz="171450">
              <a:tabLst>
                <a:tab pos="2852738" algn="l"/>
                <a:tab pos="4521200" algn="l"/>
              </a:tabLst>
            </a:pPr>
            <a:r>
              <a:rPr lang="en-US" dirty="0"/>
              <a:t>Jobs are shifting from non-STEM to STEM.</a:t>
            </a:r>
          </a:p>
          <a:p>
            <a:pPr lvl="1" defTabSz="171450">
              <a:tabLst>
                <a:tab pos="2852738" algn="l"/>
                <a:tab pos="4521200" algn="l"/>
              </a:tabLst>
            </a:pPr>
            <a:endParaRPr lang="en-US" dirty="0"/>
          </a:p>
          <a:p>
            <a:pPr lvl="1" defTabSz="171450">
              <a:tabLst>
                <a:tab pos="2852738" algn="l"/>
                <a:tab pos="4521200" algn="l"/>
              </a:tabLst>
            </a:pPr>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18</a:t>
            </a:fld>
            <a:endParaRPr lang="en-US" dirty="0"/>
          </a:p>
        </p:txBody>
      </p:sp>
      <p:pic>
        <p:nvPicPr>
          <p:cNvPr id="23554" name="Picture 2" descr="http://www.gajizmo.com/wp-content/uploads/2013/04/STEM-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174" y="2672398"/>
            <a:ext cx="4378325" cy="337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083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19</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But we still have some serious problems….</a:t>
            </a:r>
          </a:p>
        </p:txBody>
      </p:sp>
      <p:pic>
        <p:nvPicPr>
          <p:cNvPr id="15362" name="Picture 2" descr="http://images.bwbx.io/cms/2013-02-04/0204-beijing-cars-630x4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7" y="1371600"/>
            <a:ext cx="2738438" cy="182562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File:Drought Swimming Ho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868" y="3368522"/>
            <a:ext cx="3964286" cy="265607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www.aitonline.tv/admin_controller/generalItem/NewsImages/15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7" y="3368522"/>
            <a:ext cx="3368676" cy="2656072"/>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http://www.newark-sherwooddc.gov.uk/media/newarkandsherwood/imagesandfiles/environmentalhealth/pollution/Pollution%20ba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336" y="1371600"/>
            <a:ext cx="3551672" cy="18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16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289" y="1066800"/>
            <a:ext cx="8327341" cy="4902200"/>
          </a:xfrm>
        </p:spPr>
        <p:txBody>
          <a:bodyPr/>
          <a:lstStyle/>
          <a:p>
            <a:pPr marL="457200" indent="-457200" defTabSz="171450">
              <a:buAutoNum type="arabicParenR"/>
              <a:tabLst>
                <a:tab pos="2852738" algn="l"/>
                <a:tab pos="4521200" algn="l"/>
              </a:tabLst>
            </a:pPr>
            <a:r>
              <a:rPr lang="en-US" sz="2000" b="1" dirty="0">
                <a:solidFill>
                  <a:srgbClr val="003366"/>
                </a:solidFill>
              </a:rPr>
              <a:t>What is Effective </a:t>
            </a:r>
            <a:r>
              <a:rPr lang="en-US" sz="2000" b="1" u="sng" dirty="0">
                <a:solidFill>
                  <a:srgbClr val="003366"/>
                </a:solidFill>
              </a:rPr>
              <a:t>LIVE</a:t>
            </a:r>
            <a:r>
              <a:rPr lang="en-US" sz="2000" b="1" dirty="0">
                <a:solidFill>
                  <a:srgbClr val="003366"/>
                </a:solidFill>
              </a:rPr>
              <a:t> Teaching?</a:t>
            </a:r>
            <a:br>
              <a:rPr lang="en-US" sz="2000" b="1" dirty="0">
                <a:solidFill>
                  <a:srgbClr val="003366"/>
                </a:solidFill>
              </a:rPr>
            </a:br>
            <a:endParaRPr lang="en-US" sz="2000" b="1" dirty="0">
              <a:solidFill>
                <a:srgbClr val="003366"/>
              </a:solidFill>
            </a:endParaRPr>
          </a:p>
          <a:p>
            <a:pPr marL="457200" indent="-457200" defTabSz="171450">
              <a:buAutoNum type="arabicParenR"/>
              <a:tabLst>
                <a:tab pos="2852738" algn="l"/>
                <a:tab pos="4521200" algn="l"/>
              </a:tabLst>
            </a:pPr>
            <a:r>
              <a:rPr lang="en-US" sz="2000" dirty="0"/>
              <a:t>Why Change?</a:t>
            </a:r>
            <a:br>
              <a:rPr lang="en-US" sz="2000" b="1" dirty="0">
                <a:solidFill>
                  <a:srgbClr val="003366"/>
                </a:solidFill>
              </a:rPr>
            </a:br>
            <a:r>
              <a:rPr lang="en-US" sz="2000" b="1" dirty="0">
                <a:solidFill>
                  <a:srgbClr val="003366"/>
                </a:solidFill>
              </a:rPr>
              <a:t> </a:t>
            </a:r>
          </a:p>
          <a:p>
            <a:pPr marL="457200" indent="-457200" defTabSz="171450">
              <a:buAutoNum type="arabicParenR"/>
              <a:tabLst>
                <a:tab pos="2852738" algn="l"/>
                <a:tab pos="4521200" algn="l"/>
              </a:tabLst>
            </a:pPr>
            <a:r>
              <a:rPr lang="en-US" sz="2000" b="1" dirty="0">
                <a:solidFill>
                  <a:srgbClr val="003366"/>
                </a:solidFill>
              </a:rPr>
              <a:t>The Online Learning Model</a:t>
            </a:r>
            <a:br>
              <a:rPr lang="en-US" sz="2000" b="1" dirty="0">
                <a:solidFill>
                  <a:srgbClr val="003366"/>
                </a:solidFill>
              </a:rPr>
            </a:br>
            <a:endParaRPr lang="en-US" sz="2000" b="1" dirty="0">
              <a:solidFill>
                <a:srgbClr val="003366"/>
              </a:solidFill>
            </a:endParaRPr>
          </a:p>
          <a:p>
            <a:pPr marL="457200" indent="-457200" defTabSz="171450">
              <a:buAutoNum type="arabicParenR"/>
              <a:tabLst>
                <a:tab pos="2852738" algn="l"/>
                <a:tab pos="4521200" algn="l"/>
              </a:tabLst>
            </a:pPr>
            <a:r>
              <a:rPr lang="en-US" sz="2000" dirty="0"/>
              <a:t>What’s on the mind of the online community</a:t>
            </a:r>
            <a:br>
              <a:rPr lang="en-US" sz="2000" b="1" dirty="0">
                <a:solidFill>
                  <a:srgbClr val="003366"/>
                </a:solidFill>
              </a:rPr>
            </a:br>
            <a:endParaRPr lang="en-US" sz="2000" b="1" dirty="0">
              <a:solidFill>
                <a:srgbClr val="003366"/>
              </a:solidFill>
            </a:endParaRPr>
          </a:p>
          <a:p>
            <a:pPr marL="457200" indent="-457200" defTabSz="171450">
              <a:buAutoNum type="arabicParenR"/>
              <a:tabLst>
                <a:tab pos="2852738" algn="l"/>
                <a:tab pos="4521200" algn="l"/>
              </a:tabLst>
            </a:pPr>
            <a:r>
              <a:rPr lang="en-US" sz="2000" b="1" dirty="0">
                <a:solidFill>
                  <a:srgbClr val="003366"/>
                </a:solidFill>
              </a:rPr>
              <a:t>My Own Research </a:t>
            </a:r>
            <a:br>
              <a:rPr lang="en-US" sz="2000" b="1" dirty="0">
                <a:solidFill>
                  <a:srgbClr val="003366"/>
                </a:solidFill>
              </a:rPr>
            </a:br>
            <a:endParaRPr lang="en-US" sz="2000" b="1" dirty="0">
              <a:solidFill>
                <a:srgbClr val="003366"/>
              </a:solidFill>
            </a:endParaRPr>
          </a:p>
          <a:p>
            <a:pPr marL="457200" indent="-457200" defTabSz="171450">
              <a:buAutoNum type="arabicParenR"/>
              <a:tabLst>
                <a:tab pos="2852738" algn="l"/>
                <a:tab pos="4521200" algn="l"/>
              </a:tabLst>
            </a:pPr>
            <a:r>
              <a:rPr lang="en-US" sz="2000" dirty="0"/>
              <a:t>Discussion </a:t>
            </a:r>
            <a:endParaRPr lang="en-US" sz="2000" b="1" dirty="0">
              <a:solidFill>
                <a:srgbClr val="003366"/>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a:t>
            </a:fld>
            <a:endParaRPr lang="en-US" dirty="0"/>
          </a:p>
        </p:txBody>
      </p:sp>
      <p:sp>
        <p:nvSpPr>
          <p:cNvPr id="5" name="Title 4"/>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30513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20</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Where will the next big breakthrough come from?</a:t>
            </a:r>
          </a:p>
        </p:txBody>
      </p:sp>
      <p:pic>
        <p:nvPicPr>
          <p:cNvPr id="15362" name="Picture 2" descr="http://images.bwbx.io/cms/2013-02-04/0204-beijing-cars-630x4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7" y="1371600"/>
            <a:ext cx="2738438" cy="182562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File:Drought Swimming Ho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868" y="3368522"/>
            <a:ext cx="3964286" cy="265607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www.aitonline.tv/admin_controller/generalItem/NewsImages/15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7" y="3368522"/>
            <a:ext cx="3368676" cy="2656072"/>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http://www.newark-sherwooddc.gov.uk/media/newarkandsherwood/imagesandfiles/environmentalhealth/pollution/Pollution%20ba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336" y="1371600"/>
            <a:ext cx="3551672" cy="1825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618068" y="1371601"/>
            <a:ext cx="8147940" cy="472440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19458" name="Picture 2" descr="http://www.ideachampions.com/weblogs/Big-Ide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2280" y="1806479"/>
            <a:ext cx="3305175"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058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21</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Where will the next big breakthrough come from?</a:t>
            </a:r>
          </a:p>
        </p:txBody>
      </p:sp>
      <p:sp>
        <p:nvSpPr>
          <p:cNvPr id="3" name="Rounded Rectangle 2"/>
          <p:cNvSpPr/>
          <p:nvPr/>
        </p:nvSpPr>
        <p:spPr bwMode="auto">
          <a:xfrm>
            <a:off x="2235200" y="1447799"/>
            <a:ext cx="6680199" cy="4351868"/>
          </a:xfrm>
          <a:prstGeom prst="roundRect">
            <a:avLst>
              <a:gd name="adj" fmla="val 7727"/>
            </a:avLst>
          </a:prstGeom>
          <a:solidFill>
            <a:schemeClr val="bg1"/>
          </a:solidFill>
          <a:ln w="349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19460" name="Picture 4" descr="http://amyshirateitel.com/wp-content/uploads/2012/08/Kranz-White-Team-NA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423" y="2249231"/>
            <a:ext cx="3246756" cy="21703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bwMode="auto">
          <a:xfrm>
            <a:off x="5775389" y="2249229"/>
            <a:ext cx="3038411" cy="217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356817" y="1641475"/>
            <a:ext cx="2566723" cy="400110"/>
          </a:xfrm>
          <a:prstGeom prst="rect">
            <a:avLst/>
          </a:prstGeom>
          <a:noFill/>
        </p:spPr>
        <p:txBody>
          <a:bodyPr wrap="square" rtlCol="0">
            <a:spAutoFit/>
          </a:bodyPr>
          <a:lstStyle/>
          <a:p>
            <a:pPr algn="ctr"/>
            <a:r>
              <a:rPr lang="en-US" sz="2000" b="1" dirty="0">
                <a:solidFill>
                  <a:srgbClr val="0000FF"/>
                </a:solidFill>
                <a:latin typeface="Arial" panose="020B0604020202020204" pitchFamily="34" charset="0"/>
                <a:cs typeface="Arial" panose="020B0604020202020204" pitchFamily="34" charset="0"/>
              </a:rPr>
              <a:t>From these guys?</a:t>
            </a:r>
          </a:p>
        </p:txBody>
      </p:sp>
      <p:cxnSp>
        <p:nvCxnSpPr>
          <p:cNvPr id="17" name="Straight Arrow Connector 16"/>
          <p:cNvCxnSpPr/>
          <p:nvPr/>
        </p:nvCxnSpPr>
        <p:spPr bwMode="auto">
          <a:xfrm flipV="1">
            <a:off x="1912620" y="2125982"/>
            <a:ext cx="322580" cy="563878"/>
          </a:xfrm>
          <a:prstGeom prst="straightConnector1">
            <a:avLst/>
          </a:prstGeom>
          <a:noFill/>
          <a:ln w="63500" cap="flat" cmpd="sng" algn="ctr">
            <a:solidFill>
              <a:srgbClr val="0000FF"/>
            </a:solidFill>
            <a:prstDash val="solid"/>
            <a:round/>
            <a:headEnd type="none" w="med" len="med"/>
            <a:tailEnd type="none" w="lg" len="med"/>
          </a:ln>
          <a:effectLst/>
        </p:spPr>
      </p:cxnSp>
      <p:cxnSp>
        <p:nvCxnSpPr>
          <p:cNvPr id="20" name="Straight Arrow Connector 19"/>
          <p:cNvCxnSpPr/>
          <p:nvPr/>
        </p:nvCxnSpPr>
        <p:spPr bwMode="auto">
          <a:xfrm flipH="1" flipV="1">
            <a:off x="1912620" y="4198620"/>
            <a:ext cx="322581" cy="515580"/>
          </a:xfrm>
          <a:prstGeom prst="straightConnector1">
            <a:avLst/>
          </a:prstGeom>
          <a:noFill/>
          <a:ln w="63500" cap="flat" cmpd="sng" algn="ctr">
            <a:solidFill>
              <a:srgbClr val="0000FF"/>
            </a:solidFill>
            <a:prstDash val="solid"/>
            <a:round/>
            <a:headEnd type="none" w="med" len="med"/>
            <a:tailEnd type="none" w="lg" len="med"/>
          </a:ln>
          <a:effectLst/>
        </p:spPr>
      </p:cxnSp>
      <p:pic>
        <p:nvPicPr>
          <p:cNvPr id="19458" name="Picture 2" descr="http://www.ideachampions.com/weblogs/Big-Ide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215" y="2585412"/>
            <a:ext cx="1703630" cy="169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69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22</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Where will the next big breakthrough come from?</a:t>
            </a:r>
          </a:p>
        </p:txBody>
      </p:sp>
      <p:sp>
        <p:nvSpPr>
          <p:cNvPr id="3" name="Rounded Rectangle 2"/>
          <p:cNvSpPr/>
          <p:nvPr/>
        </p:nvSpPr>
        <p:spPr bwMode="auto">
          <a:xfrm>
            <a:off x="2235200" y="1447799"/>
            <a:ext cx="6680199" cy="4351868"/>
          </a:xfrm>
          <a:prstGeom prst="roundRect">
            <a:avLst>
              <a:gd name="adj" fmla="val 7727"/>
            </a:avLst>
          </a:prstGeom>
          <a:solidFill>
            <a:schemeClr val="bg1"/>
          </a:solidFill>
          <a:ln w="349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19460" name="Picture 4" descr="http://amyshirateitel.com/wp-content/uploads/2012/08/Kranz-White-Team-NA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423" y="2249231"/>
            <a:ext cx="3246756" cy="21703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bwMode="auto">
          <a:xfrm>
            <a:off x="5775389" y="2249229"/>
            <a:ext cx="3038411" cy="217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356817" y="1641475"/>
            <a:ext cx="2566723" cy="400110"/>
          </a:xfrm>
          <a:prstGeom prst="rect">
            <a:avLst/>
          </a:prstGeom>
          <a:noFill/>
        </p:spPr>
        <p:txBody>
          <a:bodyPr wrap="square" rtlCol="0">
            <a:spAutoFit/>
          </a:bodyPr>
          <a:lstStyle/>
          <a:p>
            <a:pPr algn="ctr"/>
            <a:r>
              <a:rPr lang="en-US" sz="2000" b="1" dirty="0">
                <a:solidFill>
                  <a:srgbClr val="0000FF"/>
                </a:solidFill>
                <a:latin typeface="Arial" panose="020B0604020202020204" pitchFamily="34" charset="0"/>
                <a:cs typeface="Arial" panose="020B0604020202020204" pitchFamily="34" charset="0"/>
              </a:rPr>
              <a:t>From these guys?</a:t>
            </a:r>
          </a:p>
        </p:txBody>
      </p:sp>
      <p:cxnSp>
        <p:nvCxnSpPr>
          <p:cNvPr id="17" name="Straight Arrow Connector 16"/>
          <p:cNvCxnSpPr/>
          <p:nvPr/>
        </p:nvCxnSpPr>
        <p:spPr bwMode="auto">
          <a:xfrm flipV="1">
            <a:off x="1912620" y="2125982"/>
            <a:ext cx="322580" cy="563878"/>
          </a:xfrm>
          <a:prstGeom prst="straightConnector1">
            <a:avLst/>
          </a:prstGeom>
          <a:noFill/>
          <a:ln w="63500" cap="flat" cmpd="sng" algn="ctr">
            <a:solidFill>
              <a:srgbClr val="0000FF"/>
            </a:solidFill>
            <a:prstDash val="solid"/>
            <a:round/>
            <a:headEnd type="none" w="med" len="med"/>
            <a:tailEnd type="none" w="lg" len="med"/>
          </a:ln>
          <a:effectLst/>
        </p:spPr>
      </p:cxnSp>
      <p:cxnSp>
        <p:nvCxnSpPr>
          <p:cNvPr id="20" name="Straight Arrow Connector 19"/>
          <p:cNvCxnSpPr/>
          <p:nvPr/>
        </p:nvCxnSpPr>
        <p:spPr bwMode="auto">
          <a:xfrm flipH="1" flipV="1">
            <a:off x="1912620" y="4198620"/>
            <a:ext cx="322581" cy="515580"/>
          </a:xfrm>
          <a:prstGeom prst="straightConnector1">
            <a:avLst/>
          </a:prstGeom>
          <a:noFill/>
          <a:ln w="63500" cap="flat" cmpd="sng" algn="ctr">
            <a:solidFill>
              <a:srgbClr val="0000FF"/>
            </a:solidFill>
            <a:prstDash val="solid"/>
            <a:round/>
            <a:headEnd type="none" w="med" len="med"/>
            <a:tailEnd type="none" w="lg" len="med"/>
          </a:ln>
          <a:effectLst/>
        </p:spPr>
      </p:cxnSp>
      <p:pic>
        <p:nvPicPr>
          <p:cNvPr id="19458" name="Picture 2" descr="http://www.ideachampions.com/weblogs/Big-Ide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215" y="2585412"/>
            <a:ext cx="1703630" cy="16987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73737" y="4636135"/>
            <a:ext cx="6135923" cy="707886"/>
          </a:xfrm>
          <a:prstGeom prst="rect">
            <a:avLst/>
          </a:prstGeom>
          <a:noFill/>
        </p:spPr>
        <p:txBody>
          <a:bodyPr wrap="square" rtlCol="0">
            <a:spAutoFit/>
          </a:bodyPr>
          <a:lstStyle/>
          <a:p>
            <a:pPr algn="ctr"/>
            <a:r>
              <a:rPr lang="en-US" sz="2000" b="1" dirty="0">
                <a:solidFill>
                  <a:srgbClr val="0000FF"/>
                </a:solidFill>
                <a:latin typeface="Arial" panose="020B0604020202020204" pitchFamily="34" charset="0"/>
                <a:cs typeface="Arial" panose="020B0604020202020204" pitchFamily="34" charset="0"/>
              </a:rPr>
              <a:t>Maybe, but they’re already drawn to STEM so we’re covered there…</a:t>
            </a:r>
          </a:p>
        </p:txBody>
      </p:sp>
    </p:spTree>
    <p:extLst>
      <p:ext uri="{BB962C8B-B14F-4D97-AF65-F5344CB8AC3E}">
        <p14:creationId xmlns:p14="http://schemas.microsoft.com/office/powerpoint/2010/main" val="2053461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23</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What if these people are out there </a:t>
            </a:r>
            <a:r>
              <a:rPr lang="en-US" u="sng" dirty="0"/>
              <a:t>right now</a:t>
            </a:r>
            <a:r>
              <a:rPr lang="en-US" dirty="0"/>
              <a:t>…</a:t>
            </a:r>
            <a:br>
              <a:rPr lang="en-US" dirty="0"/>
            </a:br>
            <a:br>
              <a:rPr lang="en-US" dirty="0"/>
            </a:br>
            <a:br>
              <a:rPr lang="en-US" dirty="0"/>
            </a:br>
            <a:br>
              <a:rPr lang="en-US" dirty="0"/>
            </a:br>
            <a:br>
              <a:rPr lang="en-US" dirty="0"/>
            </a:br>
            <a:br>
              <a:rPr lang="en-US" sz="3200" dirty="0"/>
            </a:br>
            <a:endParaRPr lang="en-US" dirty="0"/>
          </a:p>
          <a:p>
            <a:pPr marL="0" indent="0">
              <a:buNone/>
            </a:pPr>
            <a:endParaRPr lang="en-US" dirty="0"/>
          </a:p>
        </p:txBody>
      </p:sp>
      <p:pic>
        <p:nvPicPr>
          <p:cNvPr id="11" name="Picture 4" descr="https://encrypted-tbn3.gstatic.com/images?q=tbn:ANd9GcR1TvXnUjGcNrCFJPTtACjSlQQo8PhyIXTN0V1bmvieRr6v3Ed9U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25887" y="1377722"/>
            <a:ext cx="1419229" cy="19848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t3.gstatic.com/images?q=tbn:ANd9GcQwc8KXAcsrpolHbmkNAsZNX6kmTRqdsjR6uTeD6_cnHcrrMb44f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69" y="1378368"/>
            <a:ext cx="1546548" cy="1983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leehumordee.s2pd.com/wp-content/uploads/2014/02/3742030-1x1-940x9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816" y="1377722"/>
            <a:ext cx="1983957" cy="198395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allpapertube.tk/wp-content/uploads/big-bang-theory-sheldon-15.jpg"/>
          <p:cNvPicPr>
            <a:picLocks noChangeAspect="1" noChangeArrowheads="1"/>
          </p:cNvPicPr>
          <p:nvPr/>
        </p:nvPicPr>
        <p:blipFill rotWithShape="1">
          <a:blip r:embed="rId6" cstate="print">
            <a:grayscl/>
            <a:extLst>
              <a:ext uri="{28A0092B-C50C-407E-A947-70E740481C1C}">
                <a14:useLocalDpi xmlns:a14="http://schemas.microsoft.com/office/drawing/2010/main" val="0"/>
              </a:ext>
            </a:extLst>
          </a:blip>
          <a:srcRect/>
          <a:stretch/>
        </p:blipFill>
        <p:spPr bwMode="auto">
          <a:xfrm>
            <a:off x="7136427" y="1378367"/>
            <a:ext cx="1649168" cy="19841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imgur.com/Kto8d5W.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102815" y="1394747"/>
            <a:ext cx="1277611" cy="198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968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24</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What if these people are out there </a:t>
            </a:r>
            <a:r>
              <a:rPr lang="en-US" u="sng" dirty="0"/>
              <a:t>right now</a:t>
            </a:r>
            <a:r>
              <a:rPr lang="en-US" dirty="0"/>
              <a:t>…</a:t>
            </a:r>
            <a:br>
              <a:rPr lang="en-US" dirty="0"/>
            </a:br>
            <a:br>
              <a:rPr lang="en-US" dirty="0"/>
            </a:br>
            <a:br>
              <a:rPr lang="en-US" dirty="0"/>
            </a:br>
            <a:br>
              <a:rPr lang="en-US" dirty="0"/>
            </a:br>
            <a:br>
              <a:rPr lang="en-US" dirty="0"/>
            </a:br>
            <a:br>
              <a:rPr lang="en-US" sz="3200" dirty="0"/>
            </a:br>
            <a:endParaRPr lang="en-US" dirty="0"/>
          </a:p>
          <a:p>
            <a:pPr marL="0" indent="0">
              <a:buNone/>
            </a:pPr>
            <a:r>
              <a:rPr lang="en-US" dirty="0"/>
              <a:t>     but they aren’t working in STEM?</a:t>
            </a:r>
          </a:p>
          <a:p>
            <a:endParaRPr lang="en-US" dirty="0"/>
          </a:p>
        </p:txBody>
      </p:sp>
      <p:pic>
        <p:nvPicPr>
          <p:cNvPr id="16386" name="Picture 2" descr="http://i.dailymail.co.uk/i/pix/2012/05/30/article-2151953-135B6120000005DC-761_634x3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449" y="3947885"/>
            <a:ext cx="3272807" cy="19977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encrypted-tbn3.gstatic.com/images?q=tbn:ANd9GcR1TvXnUjGcNrCFJPTtACjSlQQo8PhyIXTN0V1bmvieRr6v3Ed9U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25887" y="1377722"/>
            <a:ext cx="1419229" cy="19848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t3.gstatic.com/images?q=tbn:ANd9GcQwc8KXAcsrpolHbmkNAsZNX6kmTRqdsjR6uTeD6_cnHcrrMb44f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569" y="1378368"/>
            <a:ext cx="1546548" cy="19839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leehumordee.s2pd.com/wp-content/uploads/2014/02/3742030-1x1-940x9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4816" y="1377722"/>
            <a:ext cx="1983957" cy="19839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allpapertube.tk/wp-content/uploads/big-bang-theory-sheldon-15.jpg"/>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a:stretch/>
        </p:blipFill>
        <p:spPr bwMode="auto">
          <a:xfrm>
            <a:off x="7136427" y="1378367"/>
            <a:ext cx="1649168" cy="19841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imgur.com/Kto8d5W.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102815" y="1394747"/>
            <a:ext cx="1277611" cy="198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238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25</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What if these people are out there </a:t>
            </a:r>
            <a:r>
              <a:rPr lang="en-US" u="sng" dirty="0"/>
              <a:t>right now</a:t>
            </a:r>
            <a:r>
              <a:rPr lang="en-US" dirty="0"/>
              <a:t>…</a:t>
            </a:r>
            <a:br>
              <a:rPr lang="en-US" dirty="0"/>
            </a:br>
            <a:br>
              <a:rPr lang="en-US" dirty="0"/>
            </a:br>
            <a:br>
              <a:rPr lang="en-US" dirty="0"/>
            </a:br>
            <a:br>
              <a:rPr lang="en-US" dirty="0"/>
            </a:br>
            <a:br>
              <a:rPr lang="en-US" dirty="0"/>
            </a:br>
            <a:br>
              <a:rPr lang="en-US" sz="3200" dirty="0"/>
            </a:br>
            <a:endParaRPr lang="en-US" dirty="0"/>
          </a:p>
          <a:p>
            <a:pPr marL="0" indent="0">
              <a:buNone/>
            </a:pPr>
            <a:r>
              <a:rPr lang="en-US" dirty="0"/>
              <a:t>     or don’t have access to traditional STEM education? </a:t>
            </a:r>
          </a:p>
          <a:p>
            <a:endParaRPr lang="en-US" dirty="0"/>
          </a:p>
        </p:txBody>
      </p:sp>
      <p:pic>
        <p:nvPicPr>
          <p:cNvPr id="18434" name="Picture 2" descr="http://www.lonesomespur.com/images/2009/homep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842" y="3990408"/>
            <a:ext cx="2621185" cy="196588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God Made A Far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3973875"/>
            <a:ext cx="2639483" cy="19824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encrypted-tbn3.gstatic.com/images?q=tbn:ANd9GcR1TvXnUjGcNrCFJPTtACjSlQQo8PhyIXTN0V1bmvieRr6v3Ed9U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25887" y="1377722"/>
            <a:ext cx="1419229" cy="19848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t3.gstatic.com/images?q=tbn:ANd9GcQwc8KXAcsrpolHbmkNAsZNX6kmTRqdsjR6uTeD6_cnHcrrMb44f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569" y="1378368"/>
            <a:ext cx="1546548" cy="19839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leehumordee.s2pd.com/wp-content/uploads/2014/02/3742030-1x1-940x9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4816" y="1377722"/>
            <a:ext cx="1983957" cy="19839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allpapertube.tk/wp-content/uploads/big-bang-theory-sheldon-15.jpg"/>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a:stretch/>
        </p:blipFill>
        <p:spPr bwMode="auto">
          <a:xfrm>
            <a:off x="7136427" y="1378367"/>
            <a:ext cx="1649168" cy="19841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imgur.com/Kto8d5W.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102815" y="1394747"/>
            <a:ext cx="1277611" cy="198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711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26</a:t>
            </a:fld>
            <a:endParaRPr lang="en-US" dirty="0"/>
          </a:p>
        </p:txBody>
      </p:sp>
      <p:sp>
        <p:nvSpPr>
          <p:cNvPr id="8" name="Title 7"/>
          <p:cNvSpPr>
            <a:spLocks noGrp="1"/>
          </p:cNvSpPr>
          <p:nvPr>
            <p:ph type="title"/>
          </p:nvPr>
        </p:nvSpPr>
        <p:spPr/>
        <p:txBody>
          <a:bodyPr/>
          <a:lstStyle/>
          <a:p>
            <a:r>
              <a:rPr lang="en-US" dirty="0"/>
              <a:t>2) Why Change?</a:t>
            </a:r>
          </a:p>
        </p:txBody>
      </p:sp>
      <p:sp>
        <p:nvSpPr>
          <p:cNvPr id="10" name="Content Placeholder 9"/>
          <p:cNvSpPr>
            <a:spLocks noGrp="1"/>
          </p:cNvSpPr>
          <p:nvPr>
            <p:ph idx="1"/>
          </p:nvPr>
        </p:nvSpPr>
        <p:spPr/>
        <p:txBody>
          <a:bodyPr/>
          <a:lstStyle/>
          <a:p>
            <a:r>
              <a:rPr lang="en-US" dirty="0"/>
              <a:t>What if these people are </a:t>
            </a:r>
            <a:r>
              <a:rPr lang="en-US" u="sng" dirty="0"/>
              <a:t>in our classes</a:t>
            </a:r>
            <a:r>
              <a:rPr lang="en-US" dirty="0"/>
              <a:t>…</a:t>
            </a:r>
            <a:br>
              <a:rPr lang="en-US" dirty="0"/>
            </a:br>
            <a:br>
              <a:rPr lang="en-US" dirty="0"/>
            </a:br>
            <a:br>
              <a:rPr lang="en-US" dirty="0"/>
            </a:br>
            <a:br>
              <a:rPr lang="en-US" dirty="0"/>
            </a:br>
            <a:br>
              <a:rPr lang="en-US" dirty="0"/>
            </a:br>
            <a:br>
              <a:rPr lang="en-US" sz="3200" dirty="0"/>
            </a:br>
            <a:endParaRPr lang="en-US" dirty="0"/>
          </a:p>
          <a:p>
            <a:pPr marL="0" indent="0">
              <a:buNone/>
            </a:pPr>
            <a:r>
              <a:rPr lang="en-US" dirty="0"/>
              <a:t>     but they don’t learn effectively using the traditional model?</a:t>
            </a:r>
          </a:p>
          <a:p>
            <a:endParaRPr lang="en-US" dirty="0"/>
          </a:p>
        </p:txBody>
      </p:sp>
      <p:pic>
        <p:nvPicPr>
          <p:cNvPr id="16392" name="Picture 8" descr="http://education-portal.com/cimages/multimages/16/stressed-stud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887" y="3921191"/>
            <a:ext cx="3210759" cy="21319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encrypted-tbn3.gstatic.com/images?q=tbn:ANd9GcR1TvXnUjGcNrCFJPTtACjSlQQo8PhyIXTN0V1bmvieRr6v3Ed9U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25887" y="1377722"/>
            <a:ext cx="1419229" cy="19848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t3.gstatic.com/images?q=tbn:ANd9GcQwc8KXAcsrpolHbmkNAsZNX6kmTRqdsjR6uTeD6_cnHcrrMb44f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569" y="1378368"/>
            <a:ext cx="1546548" cy="19839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leehumordee.s2pd.com/wp-content/uploads/2014/02/3742030-1x1-940x9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4816" y="1377722"/>
            <a:ext cx="1983957" cy="19839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allpapertube.tk/wp-content/uploads/big-bang-theory-sheldon-15.jpg"/>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a:stretch/>
        </p:blipFill>
        <p:spPr bwMode="auto">
          <a:xfrm>
            <a:off x="7136427" y="1378367"/>
            <a:ext cx="1649168" cy="19841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imgur.com/Kto8d5W.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102815" y="1394747"/>
            <a:ext cx="1277611" cy="198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231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k91h784\Dropbox\02_Research\007_Invited_Talks\021_Physics_Colloqium_Online_Learning_in_STEM\figures\GDP_Gif\GDP1_19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03" y="2203628"/>
            <a:ext cx="8229600" cy="3506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2) Why Change?</a:t>
            </a:r>
          </a:p>
        </p:txBody>
      </p:sp>
      <p:sp>
        <p:nvSpPr>
          <p:cNvPr id="3" name="Content Placeholder 2"/>
          <p:cNvSpPr>
            <a:spLocks noGrp="1"/>
          </p:cNvSpPr>
          <p:nvPr>
            <p:ph idx="1"/>
          </p:nvPr>
        </p:nvSpPr>
        <p:spPr/>
        <p:txBody>
          <a:bodyPr/>
          <a:lstStyle/>
          <a:p>
            <a:r>
              <a:rPr lang="en-US" dirty="0"/>
              <a:t>It’s also about economy and the quality of life in America.</a:t>
            </a:r>
          </a:p>
          <a:p>
            <a:r>
              <a:rPr lang="en-US" dirty="0"/>
              <a:t>In 1979, the US enjoyed a GDP and purchasing power 2.8x the next largest economy (Japan), primarily due to STEM.</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27</a:t>
            </a:fld>
            <a:endParaRPr lang="en-US" dirty="0"/>
          </a:p>
        </p:txBody>
      </p:sp>
      <p:sp>
        <p:nvSpPr>
          <p:cNvPr id="6" name="TextBox 5"/>
          <p:cNvSpPr txBox="1"/>
          <p:nvPr/>
        </p:nvSpPr>
        <p:spPr>
          <a:xfrm>
            <a:off x="1440633" y="5764748"/>
            <a:ext cx="6450301" cy="338554"/>
          </a:xfrm>
          <a:prstGeom prst="rect">
            <a:avLst/>
          </a:prstGeom>
          <a:noFill/>
        </p:spPr>
        <p:txBody>
          <a:bodyPr wrap="square" rtlCol="0">
            <a:spAutoFit/>
          </a:bodyPr>
          <a:lstStyle/>
          <a:p>
            <a:pPr algn="l"/>
            <a:r>
              <a:rPr lang="en-US" sz="1600" dirty="0">
                <a:solidFill>
                  <a:srgbClr val="FF0000"/>
                </a:solidFill>
                <a:latin typeface="Arial" panose="020B0604020202020204" pitchFamily="34" charset="0"/>
                <a:cs typeface="Arial" panose="020B0604020202020204" pitchFamily="34" charset="0"/>
              </a:rPr>
              <a:t>Gross Domestic Product (GDP) Purchasing Power Parity (PPP)</a:t>
            </a:r>
          </a:p>
        </p:txBody>
      </p:sp>
      <p:pic>
        <p:nvPicPr>
          <p:cNvPr id="7" name="Picture 6" descr="http://devops.com/wp-content/uploads/2014/03/Chuck-Norris-Car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2701" y="2666251"/>
            <a:ext cx="2179084" cy="272385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bwMode="auto">
          <a:xfrm>
            <a:off x="146050" y="2562634"/>
            <a:ext cx="254017" cy="0"/>
          </a:xfrm>
          <a:prstGeom prst="straightConnector1">
            <a:avLst/>
          </a:prstGeom>
          <a:noFill/>
          <a:ln w="38100" cap="flat" cmpd="sng" algn="ctr">
            <a:solidFill>
              <a:srgbClr val="FF0000"/>
            </a:solidFill>
            <a:prstDash val="solid"/>
            <a:round/>
            <a:headEnd type="none" w="med" len="med"/>
            <a:tailEnd type="triangle" w="lg" len="med"/>
          </a:ln>
          <a:effectLst/>
        </p:spPr>
      </p:cxnSp>
    </p:spTree>
    <p:extLst>
      <p:ext uri="{BB962C8B-B14F-4D97-AF65-F5344CB8AC3E}">
        <p14:creationId xmlns:p14="http://schemas.microsoft.com/office/powerpoint/2010/main" val="481311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Why Change?</a:t>
            </a:r>
          </a:p>
        </p:txBody>
      </p:sp>
      <p:sp>
        <p:nvSpPr>
          <p:cNvPr id="3" name="Content Placeholder 2"/>
          <p:cNvSpPr>
            <a:spLocks noGrp="1"/>
          </p:cNvSpPr>
          <p:nvPr>
            <p:ph idx="1"/>
          </p:nvPr>
        </p:nvSpPr>
        <p:spPr/>
        <p:txBody>
          <a:bodyPr/>
          <a:lstStyle/>
          <a:p>
            <a:r>
              <a:rPr lang="en-US" dirty="0"/>
              <a:t>In 2013, China’s economy overtook the US in GDP purchasing power. </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28</a:t>
            </a:fld>
            <a:endParaRPr lang="en-US" dirty="0"/>
          </a:p>
        </p:txBody>
      </p:sp>
      <p:sp>
        <p:nvSpPr>
          <p:cNvPr id="6" name="TextBox 5"/>
          <p:cNvSpPr txBox="1"/>
          <p:nvPr/>
        </p:nvSpPr>
        <p:spPr>
          <a:xfrm>
            <a:off x="1440633" y="5764742"/>
            <a:ext cx="6450301" cy="338554"/>
          </a:xfrm>
          <a:prstGeom prst="rect">
            <a:avLst/>
          </a:prstGeom>
          <a:noFill/>
        </p:spPr>
        <p:txBody>
          <a:bodyPr wrap="square" rtlCol="0">
            <a:spAutoFit/>
          </a:bodyPr>
          <a:lstStyle/>
          <a:p>
            <a:pPr algn="l"/>
            <a:r>
              <a:rPr lang="en-US" sz="1600" dirty="0">
                <a:solidFill>
                  <a:srgbClr val="FF0000"/>
                </a:solidFill>
                <a:latin typeface="Arial" panose="020B0604020202020204" pitchFamily="34" charset="0"/>
                <a:cs typeface="Arial" panose="020B0604020202020204" pitchFamily="34" charset="0"/>
              </a:rPr>
              <a:t>Gross Domestic Product (GDP) Purchasing Power Parity (PPP)</a:t>
            </a:r>
          </a:p>
        </p:txBody>
      </p:sp>
      <p:pic>
        <p:nvPicPr>
          <p:cNvPr id="8" name="Picture 2" descr="C:\Users\k91h784\Dropbox\02_Research\007_Invited_Talks\021_Physics_Colloqium_Online_Learning_in_STEM\figures\GDP_Gif\Animated_GD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2611" y="2201628"/>
            <a:ext cx="8229600" cy="35013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bwMode="auto">
          <a:xfrm>
            <a:off x="146050" y="2562634"/>
            <a:ext cx="254017" cy="0"/>
          </a:xfrm>
          <a:prstGeom prst="straightConnector1">
            <a:avLst/>
          </a:prstGeom>
          <a:noFill/>
          <a:ln w="38100" cap="flat" cmpd="sng" algn="ctr">
            <a:solidFill>
              <a:srgbClr val="FF0000"/>
            </a:solidFill>
            <a:prstDash val="solid"/>
            <a:round/>
            <a:headEnd type="none" w="med" len="med"/>
            <a:tailEnd type="triangle" w="lg" len="med"/>
          </a:ln>
          <a:effectLst/>
        </p:spPr>
      </p:cxnSp>
    </p:spTree>
    <p:extLst>
      <p:ext uri="{BB962C8B-B14F-4D97-AF65-F5344CB8AC3E}">
        <p14:creationId xmlns:p14="http://schemas.microsoft.com/office/powerpoint/2010/main" val="360000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985" y="913572"/>
            <a:ext cx="8573862" cy="4838700"/>
          </a:xfrm>
        </p:spPr>
        <p:txBody>
          <a:bodyPr/>
          <a:lstStyle/>
          <a:p>
            <a:pPr defTabSz="171450">
              <a:tabLst>
                <a:tab pos="2852738" algn="l"/>
                <a:tab pos="4521200" algn="l"/>
              </a:tabLst>
            </a:pPr>
            <a:r>
              <a:rPr lang="en-US" b="1" dirty="0">
                <a:solidFill>
                  <a:srgbClr val="003366"/>
                </a:solidFill>
              </a:rPr>
              <a:t>Around 1990s, thing in the world started changing…</a:t>
            </a:r>
            <a:endParaRPr lang="en-US" dirty="0">
              <a:solidFill>
                <a:srgbClr val="003366"/>
              </a:solidFill>
            </a:endParaRPr>
          </a:p>
          <a:p>
            <a:pPr lvl="1" defTabSz="171450">
              <a:tabLst>
                <a:tab pos="2852738" algn="l"/>
                <a:tab pos="4521200" algn="l"/>
              </a:tabLst>
            </a:pPr>
            <a:r>
              <a:rPr lang="en-US" dirty="0">
                <a:solidFill>
                  <a:srgbClr val="003366"/>
                </a:solidFill>
              </a:rPr>
              <a:t>The Berlin Wall came down ending a isolation between the east and west.</a:t>
            </a:r>
          </a:p>
          <a:p>
            <a:pPr lvl="1" defTabSz="171450">
              <a:tabLst>
                <a:tab pos="2852738" algn="l"/>
                <a:tab pos="4521200" algn="l"/>
              </a:tabLst>
            </a:pPr>
            <a:r>
              <a:rPr lang="en-US" dirty="0">
                <a:solidFill>
                  <a:srgbClr val="003366"/>
                </a:solidFill>
              </a:rPr>
              <a:t>The internet proliferation hit critical mass, information was now available to all individuals, not just the privileged.</a:t>
            </a:r>
          </a:p>
          <a:p>
            <a:pPr lvl="1" defTabSz="171450">
              <a:tabLst>
                <a:tab pos="2852738" algn="l"/>
                <a:tab pos="4521200" algn="l"/>
              </a:tabLst>
            </a:pPr>
            <a:r>
              <a:rPr lang="en-US" dirty="0">
                <a:solidFill>
                  <a:srgbClr val="003366"/>
                </a:solidFill>
              </a:rPr>
              <a:t>Our competition was now global. </a:t>
            </a:r>
            <a:endParaRPr lang="en-US" sz="1100" b="1" dirty="0">
              <a:solidFill>
                <a:srgbClr val="003366"/>
              </a:solidFill>
            </a:endParaRPr>
          </a:p>
          <a:p>
            <a:pPr marL="457200" lvl="1" indent="0" defTabSz="171450">
              <a:buNone/>
              <a:tabLst>
                <a:tab pos="2852738" algn="l"/>
                <a:tab pos="4521200" algn="l"/>
              </a:tabLst>
            </a:pPr>
            <a:endParaRPr lang="en-US" sz="1800" dirty="0">
              <a:solidFill>
                <a:srgbClr val="003366"/>
              </a:solidFill>
            </a:endParaRPr>
          </a:p>
          <a:p>
            <a:pPr marL="457200" lvl="1" indent="0" defTabSz="171450">
              <a:buNone/>
              <a:tabLst>
                <a:tab pos="2852738" algn="l"/>
                <a:tab pos="4521200" algn="l"/>
              </a:tabLst>
            </a:pPr>
            <a:endParaRPr lang="en-US" dirty="0">
              <a:solidFill>
                <a:srgbClr val="003366"/>
              </a:solidFill>
            </a:endParaRPr>
          </a:p>
          <a:p>
            <a:pPr marL="457200" lvl="1" indent="0" defTabSz="171450">
              <a:buNone/>
              <a:tabLst>
                <a:tab pos="2852738" algn="l"/>
                <a:tab pos="4521200" algn="l"/>
              </a:tabLst>
            </a:pPr>
            <a:endParaRPr lang="en-US" sz="1800" dirty="0">
              <a:solidFill>
                <a:srgbClr val="003366"/>
              </a:solidFill>
            </a:endParaRPr>
          </a:p>
          <a:p>
            <a:pPr marL="457200" lvl="1" indent="0" defTabSz="171450">
              <a:buNone/>
              <a:tabLst>
                <a:tab pos="2852738" algn="l"/>
                <a:tab pos="4521200" algn="l"/>
              </a:tabLst>
            </a:pPr>
            <a:br>
              <a:rPr lang="en-US" dirty="0">
                <a:solidFill>
                  <a:srgbClr val="003366"/>
                </a:solidFill>
              </a:rPr>
            </a:br>
            <a:br>
              <a:rPr lang="en-US" dirty="0">
                <a:solidFill>
                  <a:srgbClr val="003366"/>
                </a:solidFill>
              </a:rPr>
            </a:br>
            <a:endParaRPr lang="en-US" dirty="0">
              <a:solidFill>
                <a:srgbClr val="003366"/>
              </a:solidFill>
            </a:endParaRPr>
          </a:p>
          <a:p>
            <a:pPr marL="457200" lvl="1" indent="0" defTabSz="171450">
              <a:buNone/>
              <a:tabLst>
                <a:tab pos="2852738" algn="l"/>
                <a:tab pos="4521200" algn="l"/>
              </a:tabLst>
            </a:pPr>
            <a:endParaRPr lang="en-US" sz="1800" dirty="0">
              <a:solidFill>
                <a:srgbClr val="003366"/>
              </a:solidFill>
            </a:endParaRPr>
          </a:p>
          <a:p>
            <a:pPr marL="457200" lvl="1" indent="0" defTabSz="171450">
              <a:buNone/>
              <a:tabLst>
                <a:tab pos="2852738" algn="l"/>
                <a:tab pos="4521200" algn="l"/>
              </a:tabLst>
            </a:pPr>
            <a:endParaRPr lang="en-US" dirty="0">
              <a:solidFill>
                <a:srgbClr val="003366"/>
              </a:solidFill>
            </a:endParaRPr>
          </a:p>
          <a:p>
            <a:pPr defTabSz="171450">
              <a:tabLst>
                <a:tab pos="2852738" algn="l"/>
                <a:tab pos="4521200" algn="l"/>
              </a:tabLst>
            </a:pPr>
            <a:r>
              <a:rPr lang="en-US" b="1" dirty="0">
                <a:solidFill>
                  <a:srgbClr val="003366"/>
                </a:solidFill>
              </a:rPr>
              <a:t>What do you think emerging countries did to complete?</a:t>
            </a:r>
          </a:p>
          <a:p>
            <a:pPr lvl="1" defTabSz="171450">
              <a:tabLst>
                <a:tab pos="2852738" algn="l"/>
                <a:tab pos="4521200" algn="l"/>
              </a:tabLst>
            </a:pPr>
            <a:r>
              <a:rPr lang="en-US" sz="1800" dirty="0">
                <a:solidFill>
                  <a:srgbClr val="003366"/>
                </a:solidFill>
              </a:rPr>
              <a:t>They went all in on </a:t>
            </a:r>
            <a:r>
              <a:rPr lang="en-US" sz="1800" b="1" dirty="0">
                <a:solidFill>
                  <a:srgbClr val="FF0000"/>
                </a:solidFill>
              </a:rPr>
              <a:t>STEM</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29</a:t>
            </a:fld>
            <a:endParaRPr lang="en-US" dirty="0"/>
          </a:p>
        </p:txBody>
      </p:sp>
      <p:pic>
        <p:nvPicPr>
          <p:cNvPr id="8196" name="Picture 4" descr="http://upload.wikimedia.org/wikipedia/en/d/d1/Worldisfla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678" y="2659895"/>
            <a:ext cx="1804927" cy="250139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appalachianareanews.com/wp-content/uploads/2014/03/interne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5314" y="2764035"/>
            <a:ext cx="3759200" cy="22931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2) Why Change? A Gathering Storm?</a:t>
            </a:r>
          </a:p>
        </p:txBody>
      </p:sp>
    </p:spTree>
    <p:extLst>
      <p:ext uri="{BB962C8B-B14F-4D97-AF65-F5344CB8AC3E}">
        <p14:creationId xmlns:p14="http://schemas.microsoft.com/office/powerpoint/2010/main" val="110444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STEM</a:t>
            </a:r>
          </a:p>
        </p:txBody>
      </p:sp>
      <p:sp>
        <p:nvSpPr>
          <p:cNvPr id="3" name="Content Placeholder 2"/>
          <p:cNvSpPr>
            <a:spLocks noGrp="1"/>
          </p:cNvSpPr>
          <p:nvPr>
            <p:ph idx="1"/>
          </p:nvPr>
        </p:nvSpPr>
        <p:spPr/>
        <p:txBody>
          <a:bodyPr/>
          <a:lstStyle/>
          <a:p>
            <a:r>
              <a:rPr lang="en-US" dirty="0"/>
              <a:t>What is STEM anyway?</a:t>
            </a:r>
          </a:p>
          <a:p>
            <a:pPr lvl="1"/>
            <a:r>
              <a:rPr lang="en-US" dirty="0"/>
              <a:t>STEM = Science, Technology, Engineering, and Math.</a:t>
            </a:r>
          </a:p>
          <a:p>
            <a:pPr lvl="1"/>
            <a:r>
              <a:rPr lang="en-US" dirty="0"/>
              <a:t>Defined as “people who create knowledge”.</a:t>
            </a:r>
          </a:p>
          <a:p>
            <a:pPr lvl="1"/>
            <a:r>
              <a:rPr lang="en-US" dirty="0"/>
              <a:t>This </a:t>
            </a:r>
            <a:r>
              <a:rPr lang="en-US" u="sng" dirty="0"/>
              <a:t>doesn’t</a:t>
            </a:r>
            <a:r>
              <a:rPr lang="en-US" dirty="0"/>
              <a:t> include health practitioners.</a:t>
            </a:r>
            <a:br>
              <a:rPr lang="en-US" dirty="0"/>
            </a:br>
            <a:endParaRPr lang="en-US" dirty="0"/>
          </a:p>
          <a:p>
            <a:r>
              <a:rPr lang="en-US" dirty="0"/>
              <a:t>Who are these STEM people?</a:t>
            </a:r>
          </a:p>
          <a:p>
            <a:pPr lvl="1"/>
            <a:r>
              <a:rPr lang="en-US" dirty="0"/>
              <a:t>In 2013, there were 142M jobs in the US.</a:t>
            </a:r>
          </a:p>
          <a:p>
            <a:pPr lvl="1"/>
            <a:r>
              <a:rPr lang="en-US" dirty="0"/>
              <a:t>Of these, 8M were in STEM (1 of ~18).</a:t>
            </a:r>
          </a:p>
          <a:p>
            <a:pPr lvl="2"/>
            <a:r>
              <a:rPr lang="en-US" dirty="0">
                <a:solidFill>
                  <a:schemeClr val="accent2"/>
                </a:solidFill>
              </a:rPr>
              <a:t>3.8M in Computers &amp; Math</a:t>
            </a:r>
          </a:p>
          <a:p>
            <a:pPr lvl="2"/>
            <a:r>
              <a:rPr lang="en-US" dirty="0">
                <a:solidFill>
                  <a:schemeClr val="accent2"/>
                </a:solidFill>
              </a:rPr>
              <a:t>2.85M in Architecture &amp; Engineering</a:t>
            </a:r>
          </a:p>
          <a:p>
            <a:pPr lvl="2"/>
            <a:r>
              <a:rPr lang="en-US" dirty="0">
                <a:solidFill>
                  <a:schemeClr val="accent2"/>
                </a:solidFill>
              </a:rPr>
              <a:t>1.35 in Science</a:t>
            </a:r>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a:t>
            </a:fld>
            <a:endParaRPr lang="en-US"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9133" y="3596670"/>
            <a:ext cx="4017959" cy="242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180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403" y="869344"/>
            <a:ext cx="8606519" cy="4838700"/>
          </a:xfrm>
        </p:spPr>
        <p:txBody>
          <a:bodyPr/>
          <a:lstStyle/>
          <a:p>
            <a:pPr defTabSz="171450">
              <a:tabLst>
                <a:tab pos="2852738" algn="l"/>
                <a:tab pos="4521200" algn="l"/>
              </a:tabLst>
            </a:pPr>
            <a:r>
              <a:rPr lang="en-US" b="1" dirty="0">
                <a:solidFill>
                  <a:srgbClr val="003366"/>
                </a:solidFill>
              </a:rPr>
              <a:t>In 2005 the National Academies released “Rising Above the Gathering Storm”</a:t>
            </a:r>
          </a:p>
          <a:p>
            <a:pPr lvl="1" defTabSz="171450">
              <a:tabLst>
                <a:tab pos="2852738" algn="l"/>
                <a:tab pos="4521200" algn="l"/>
              </a:tabLst>
            </a:pPr>
            <a:r>
              <a:rPr lang="en-US" dirty="0"/>
              <a:t>The report was requested by congress to give recommendations on how to keep the U.S. competitive in the rapidly changing global economy.</a:t>
            </a:r>
          </a:p>
          <a:p>
            <a:pPr lvl="1" defTabSz="171450">
              <a:tabLst>
                <a:tab pos="2852738" algn="l"/>
                <a:tab pos="4521200" algn="l"/>
              </a:tabLst>
            </a:pPr>
            <a:r>
              <a:rPr lang="en-US" dirty="0"/>
              <a:t>The report was updated in 2010.</a:t>
            </a:r>
          </a:p>
          <a:p>
            <a:pPr lvl="1" defTabSz="171450">
              <a:tabLst>
                <a:tab pos="2852738" algn="l"/>
                <a:tab pos="4521200" algn="l"/>
              </a:tabLst>
            </a:pPr>
            <a:r>
              <a:rPr lang="en-US" dirty="0"/>
              <a:t>The report highlighted that the U.S. </a:t>
            </a:r>
            <a:r>
              <a:rPr lang="en-US" i="1" dirty="0"/>
              <a:t>may</a:t>
            </a:r>
            <a:r>
              <a:rPr lang="en-US" dirty="0"/>
              <a:t> be slipping..</a:t>
            </a:r>
          </a:p>
          <a:p>
            <a:pPr marL="457200" lvl="1" indent="0" defTabSz="171450">
              <a:buNone/>
              <a:tabLst>
                <a:tab pos="2852738" algn="l"/>
                <a:tab pos="4521200" algn="l"/>
              </a:tabLst>
            </a:pPr>
            <a:endParaRPr lang="en-US" sz="1800" dirty="0">
              <a:solidFill>
                <a:srgbClr val="003366"/>
              </a:solidFill>
            </a:endParaRPr>
          </a:p>
          <a:p>
            <a:pPr marL="457200" lvl="1" indent="0" defTabSz="171450">
              <a:buNone/>
              <a:tabLst>
                <a:tab pos="2852738" algn="l"/>
                <a:tab pos="4521200" algn="l"/>
              </a:tabLst>
            </a:pPr>
            <a:endParaRPr lang="en-US" dirty="0">
              <a:solidFill>
                <a:srgbClr val="003366"/>
              </a:solidFill>
            </a:endParaRPr>
          </a:p>
          <a:p>
            <a:pPr marL="457200" lvl="1" indent="0" defTabSz="171450">
              <a:buNone/>
              <a:tabLst>
                <a:tab pos="2852738" algn="l"/>
                <a:tab pos="4521200" algn="l"/>
              </a:tabLst>
            </a:pPr>
            <a:endParaRPr lang="en-US" sz="1800" dirty="0">
              <a:solidFill>
                <a:srgbClr val="003366"/>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30</a:t>
            </a:fld>
            <a:endParaRPr lang="en-US"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158" y="3004690"/>
            <a:ext cx="2095829" cy="299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59581" y="5315981"/>
            <a:ext cx="5587047" cy="75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159581" y="3004690"/>
            <a:ext cx="5587042" cy="111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159591" y="4250222"/>
            <a:ext cx="5587038" cy="94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a:t>2) Why Change? A Gathering Storm?</a:t>
            </a:r>
          </a:p>
        </p:txBody>
      </p:sp>
    </p:spTree>
    <p:extLst>
      <p:ext uri="{BB962C8B-B14F-4D97-AF65-F5344CB8AC3E}">
        <p14:creationId xmlns:p14="http://schemas.microsoft.com/office/powerpoint/2010/main" val="1564464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Why Change? A Gathering Storm?</a:t>
            </a:r>
          </a:p>
        </p:txBody>
      </p:sp>
      <p:sp>
        <p:nvSpPr>
          <p:cNvPr id="3" name="Content Placeholder 2"/>
          <p:cNvSpPr>
            <a:spLocks noGrp="1"/>
          </p:cNvSpPr>
          <p:nvPr>
            <p:ph idx="1"/>
          </p:nvPr>
        </p:nvSpPr>
        <p:spPr/>
        <p:txBody>
          <a:bodyPr/>
          <a:lstStyle/>
          <a:p>
            <a:r>
              <a:rPr lang="en-US" dirty="0"/>
              <a:t>How is the US doing in producing STEM graduates?</a:t>
            </a:r>
          </a:p>
          <a:p>
            <a:pPr lvl="1"/>
            <a:r>
              <a:rPr lang="en-US" dirty="0"/>
              <a:t>It stagnated between 2005 to 2009.  It has picked up after the recession, but we’re still about 100k/year behind demand.</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r>
              <a:rPr lang="en-US" dirty="0"/>
              <a:t>How does this compare to the rest of the world?</a:t>
            </a:r>
          </a:p>
          <a:p>
            <a:pPr lvl="1" defTabSz="171450">
              <a:tabLst>
                <a:tab pos="2852738" algn="l"/>
                <a:tab pos="4521200" algn="l"/>
              </a:tabLst>
            </a:pPr>
            <a:r>
              <a:rPr lang="en-US" dirty="0"/>
              <a:t>In 2013, there were </a:t>
            </a:r>
            <a:r>
              <a:rPr lang="en-US" dirty="0">
                <a:solidFill>
                  <a:srgbClr val="003366"/>
                </a:solidFill>
              </a:rPr>
              <a:t>2M engineering B.S. graduates globally.</a:t>
            </a:r>
          </a:p>
          <a:p>
            <a:pPr lvl="2" defTabSz="171450">
              <a:tabLst>
                <a:tab pos="2852738" algn="l"/>
                <a:tab pos="4521200" algn="l"/>
              </a:tabLst>
            </a:pPr>
            <a:r>
              <a:rPr lang="en-US" b="1" dirty="0">
                <a:solidFill>
                  <a:srgbClr val="FF0000"/>
                </a:solidFill>
              </a:rPr>
              <a:t>The US produced 80k</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31</a:t>
            </a:fld>
            <a:endParaRPr lang="en-US" dirty="0"/>
          </a:p>
        </p:txBody>
      </p:sp>
      <p:pic>
        <p:nvPicPr>
          <p:cNvPr id="26626" name="Picture 2" descr="The number of natural science and engineering degrees has been gro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797" y="1996489"/>
            <a:ext cx="3264647" cy="237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86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Why Change? A Gathering Storm?</a:t>
            </a:r>
          </a:p>
        </p:txBody>
      </p:sp>
      <p:sp>
        <p:nvSpPr>
          <p:cNvPr id="3" name="Content Placeholder 2"/>
          <p:cNvSpPr>
            <a:spLocks noGrp="1"/>
          </p:cNvSpPr>
          <p:nvPr>
            <p:ph idx="1"/>
          </p:nvPr>
        </p:nvSpPr>
        <p:spPr/>
        <p:txBody>
          <a:bodyPr/>
          <a:lstStyle/>
          <a:p>
            <a:r>
              <a:rPr lang="en-US" dirty="0"/>
              <a:t>How is the US doing in producing STEM graduates?</a:t>
            </a:r>
          </a:p>
          <a:p>
            <a:pPr lvl="1"/>
            <a:r>
              <a:rPr lang="en-US" dirty="0"/>
              <a:t>It stagnated between 2005 to 2009.  It has picked up after the recession, but we’re still about 100k/year behind demand.</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r>
              <a:rPr lang="en-US" dirty="0"/>
              <a:t>How does this compare to the rest of the world?</a:t>
            </a:r>
          </a:p>
          <a:p>
            <a:pPr lvl="1" defTabSz="171450">
              <a:tabLst>
                <a:tab pos="2852738" algn="l"/>
                <a:tab pos="4521200" algn="l"/>
              </a:tabLst>
            </a:pPr>
            <a:r>
              <a:rPr lang="en-US" dirty="0"/>
              <a:t>In 2013, there were </a:t>
            </a:r>
            <a:r>
              <a:rPr lang="en-US" dirty="0">
                <a:solidFill>
                  <a:srgbClr val="003366"/>
                </a:solidFill>
              </a:rPr>
              <a:t>2M engineering B.S. graduates globally.</a:t>
            </a:r>
          </a:p>
          <a:p>
            <a:pPr lvl="2" defTabSz="171450">
              <a:tabLst>
                <a:tab pos="2852738" algn="l"/>
                <a:tab pos="4521200" algn="l"/>
              </a:tabLst>
            </a:pPr>
            <a:r>
              <a:rPr lang="en-US" b="1" dirty="0">
                <a:solidFill>
                  <a:srgbClr val="FF0000"/>
                </a:solidFill>
              </a:rPr>
              <a:t>The US produced 80k</a:t>
            </a:r>
          </a:p>
          <a:p>
            <a:pPr lvl="2" defTabSz="171450">
              <a:tabLst>
                <a:tab pos="2852738" algn="l"/>
                <a:tab pos="4521200" algn="l"/>
              </a:tabLst>
            </a:pPr>
            <a:r>
              <a:rPr lang="en-US" b="1" dirty="0">
                <a:solidFill>
                  <a:srgbClr val="FF0000"/>
                </a:solidFill>
              </a:rPr>
              <a:t>India produced 340k</a:t>
            </a:r>
          </a:p>
          <a:p>
            <a:pPr lvl="2" defTabSz="171450">
              <a:tabLst>
                <a:tab pos="2852738" algn="l"/>
                <a:tab pos="4521200" algn="l"/>
              </a:tabLst>
            </a:pPr>
            <a:r>
              <a:rPr lang="en-US" b="1" dirty="0">
                <a:solidFill>
                  <a:srgbClr val="FF0000"/>
                </a:solidFill>
              </a:rPr>
              <a:t>China produced 700k</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32</a:t>
            </a:fld>
            <a:endParaRPr lang="en-US" dirty="0"/>
          </a:p>
        </p:txBody>
      </p:sp>
      <p:pic>
        <p:nvPicPr>
          <p:cNvPr id="26626" name="Picture 2" descr="The number of natural science and engineering degrees has been gro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797" y="1996489"/>
            <a:ext cx="3264647" cy="237231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Brace 6"/>
          <p:cNvSpPr/>
          <p:nvPr/>
        </p:nvSpPr>
        <p:spPr bwMode="auto">
          <a:xfrm>
            <a:off x="3535279" y="5368160"/>
            <a:ext cx="489857" cy="672514"/>
          </a:xfrm>
          <a:prstGeom prst="rightBrace">
            <a:avLst/>
          </a:prstGeom>
          <a:no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3989310" y="5480907"/>
            <a:ext cx="3412976" cy="307777"/>
          </a:xfrm>
          <a:prstGeom prst="rect">
            <a:avLst/>
          </a:prstGeom>
          <a:noFill/>
        </p:spPr>
        <p:txBody>
          <a:bodyPr wrap="square" rtlCol="0">
            <a:spAutoFit/>
          </a:bodyPr>
          <a:lstStyle/>
          <a:p>
            <a:pPr algn="ctr"/>
            <a:r>
              <a:rPr lang="en-US" b="1" dirty="0">
                <a:solidFill>
                  <a:srgbClr val="FF0000"/>
                </a:solidFill>
                <a:latin typeface="Arial" panose="020B0604020202020204" pitchFamily="34" charset="0"/>
                <a:cs typeface="Arial" panose="020B0604020202020204" pitchFamily="34" charset="0"/>
              </a:rPr>
              <a:t>Half of all engineering B.S. degrees</a:t>
            </a:r>
          </a:p>
        </p:txBody>
      </p:sp>
    </p:spTree>
    <p:extLst>
      <p:ext uri="{BB962C8B-B14F-4D97-AF65-F5344CB8AC3E}">
        <p14:creationId xmlns:p14="http://schemas.microsoft.com/office/powerpoint/2010/main" val="1588877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Why Change?</a:t>
            </a:r>
          </a:p>
        </p:txBody>
      </p:sp>
      <p:sp>
        <p:nvSpPr>
          <p:cNvPr id="3" name="Content Placeholder 2"/>
          <p:cNvSpPr>
            <a:spLocks noGrp="1"/>
          </p:cNvSpPr>
          <p:nvPr>
            <p:ph idx="1"/>
          </p:nvPr>
        </p:nvSpPr>
        <p:spPr/>
        <p:txBody>
          <a:bodyPr/>
          <a:lstStyle/>
          <a:p>
            <a:r>
              <a:rPr lang="en-US" dirty="0"/>
              <a:t>OK, I think I got it.  We need to increase the number of STEM graduates.  But how?</a:t>
            </a:r>
            <a:br>
              <a:rPr lang="en-US" dirty="0"/>
            </a:br>
            <a:br>
              <a:rPr lang="en-US" dirty="0"/>
            </a:br>
            <a:r>
              <a:rPr lang="en-US" dirty="0"/>
              <a:t>1) Modify our instruction to be more </a:t>
            </a:r>
            <a:r>
              <a:rPr lang="en-US" u="sng" dirty="0"/>
              <a:t>student-centered</a:t>
            </a:r>
          </a:p>
          <a:p>
            <a:pPr lvl="1"/>
            <a:r>
              <a:rPr lang="en-US" dirty="0"/>
              <a:t>This reaches out to more of the class and increases retention.</a:t>
            </a:r>
          </a:p>
          <a:p>
            <a:pPr lvl="1"/>
            <a:r>
              <a:rPr lang="en-US" dirty="0"/>
              <a:t>US university persistence is still ~50%</a:t>
            </a:r>
          </a:p>
          <a:p>
            <a:pPr lvl="1"/>
            <a:r>
              <a:rPr lang="en-US" dirty="0"/>
              <a:t>Faculty consider student backgrounds </a:t>
            </a:r>
            <a:r>
              <a:rPr lang="en-US" sz="1400" dirty="0"/>
              <a:t>(backgrounds, values, attention span)</a:t>
            </a:r>
          </a:p>
          <a:p>
            <a:pPr lvl="1"/>
            <a:r>
              <a:rPr lang="en-US" dirty="0"/>
              <a:t>Faculty have meaningful interactions with the students.</a:t>
            </a:r>
          </a:p>
          <a:p>
            <a:pPr lvl="1"/>
            <a:endParaRPr lang="en-US" b="1" dirty="0">
              <a:solidFill>
                <a:srgbClr val="FF0000"/>
              </a:solidFill>
            </a:endParaRPr>
          </a:p>
          <a:p>
            <a:pPr lvl="1"/>
            <a:endParaRPr lang="en-US" b="1" dirty="0">
              <a:solidFill>
                <a:srgbClr val="FF0000"/>
              </a:solidFill>
            </a:endParaRPr>
          </a:p>
          <a:p>
            <a:pPr lvl="1"/>
            <a:endParaRPr lang="en-US" b="1" dirty="0">
              <a:solidFill>
                <a:srgbClr val="FF0000"/>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33</a:t>
            </a:fld>
            <a:endParaRPr lang="en-US" dirty="0"/>
          </a:p>
        </p:txBody>
      </p:sp>
      <p:pic>
        <p:nvPicPr>
          <p:cNvPr id="11" name="Picture 2" descr="C:\Users\k91h784\Dropbox\02_Research\007_Invited_Talks\021_Physics_Colloqium_Online_Learning_in_STEM\figures\CMU_Teaching_Triangl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0274" y="3655488"/>
            <a:ext cx="3500479" cy="23243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705601" y="4328389"/>
            <a:ext cx="2095500" cy="1769715"/>
          </a:xfrm>
          <a:prstGeom prst="rect">
            <a:avLst/>
          </a:prstGeom>
          <a:noFill/>
        </p:spPr>
        <p:txBody>
          <a:bodyPr wrap="square" rtlCol="0">
            <a:spAutoFit/>
          </a:bodyPr>
          <a:lstStyle/>
          <a:p>
            <a:pPr algn="l"/>
            <a:r>
              <a:rPr lang="en-US" sz="1800" b="1" dirty="0">
                <a:solidFill>
                  <a:srgbClr val="FF0000"/>
                </a:solidFill>
                <a:latin typeface="Arial" panose="020B0604020202020204" pitchFamily="34" charset="0"/>
                <a:cs typeface="Arial" panose="020B0604020202020204" pitchFamily="34" charset="0"/>
              </a:rPr>
              <a:t>This is happening now… </a:t>
            </a:r>
            <a:br>
              <a:rPr lang="en-US" sz="1800" b="1" dirty="0">
                <a:solidFill>
                  <a:srgbClr val="FF0000"/>
                </a:solidFill>
                <a:latin typeface="Arial" panose="020B0604020202020204" pitchFamily="34" charset="0"/>
                <a:cs typeface="Arial" panose="020B0604020202020204" pitchFamily="34" charset="0"/>
              </a:rPr>
            </a:br>
            <a:br>
              <a:rPr lang="en-US" sz="1800" b="1" dirty="0">
                <a:solidFill>
                  <a:srgbClr val="FF0000"/>
                </a:solidFill>
                <a:latin typeface="Arial" panose="020B0604020202020204" pitchFamily="34" charset="0"/>
                <a:cs typeface="Arial" panose="020B0604020202020204" pitchFamily="34" charset="0"/>
              </a:rPr>
            </a:br>
            <a:r>
              <a:rPr lang="en-US" sz="1100" b="1" dirty="0">
                <a:solidFill>
                  <a:srgbClr val="FF0000"/>
                </a:solidFill>
                <a:latin typeface="Arial" panose="020B0604020202020204" pitchFamily="34" charset="0"/>
                <a:cs typeface="Arial" panose="020B0604020202020204" pitchFamily="34" charset="0"/>
              </a:rPr>
              <a:t>you may have noticed…</a:t>
            </a:r>
          </a:p>
          <a:p>
            <a:pPr algn="l"/>
            <a:endParaRPr lang="en-US" sz="1100" b="1" dirty="0">
              <a:solidFill>
                <a:srgbClr val="FF0000"/>
              </a:solidFill>
              <a:latin typeface="Arial" panose="020B0604020202020204" pitchFamily="34" charset="0"/>
              <a:cs typeface="Arial" panose="020B0604020202020204" pitchFamily="34" charset="0"/>
            </a:endParaRPr>
          </a:p>
          <a:p>
            <a:pPr algn="l"/>
            <a:r>
              <a:rPr lang="en-US" sz="1100" b="1" dirty="0">
                <a:solidFill>
                  <a:srgbClr val="0066FF"/>
                </a:solidFill>
                <a:latin typeface="Arial" panose="020B0604020202020204" pitchFamily="34" charset="0"/>
                <a:cs typeface="Arial" panose="020B0604020202020204" pitchFamily="34" charset="0"/>
              </a:rPr>
              <a:t>- Think-Pair-Share</a:t>
            </a:r>
          </a:p>
          <a:p>
            <a:pPr algn="l"/>
            <a:r>
              <a:rPr lang="en-US" sz="1100" b="1" dirty="0">
                <a:solidFill>
                  <a:srgbClr val="0066FF"/>
                </a:solidFill>
                <a:latin typeface="Arial" panose="020B0604020202020204" pitchFamily="34" charset="0"/>
                <a:cs typeface="Arial" panose="020B0604020202020204" pitchFamily="34" charset="0"/>
              </a:rPr>
              <a:t>- Inquiry-Based learning</a:t>
            </a:r>
          </a:p>
          <a:p>
            <a:pPr algn="l"/>
            <a:r>
              <a:rPr lang="en-US" sz="1100" b="1" dirty="0">
                <a:solidFill>
                  <a:srgbClr val="0066FF"/>
                </a:solidFill>
                <a:latin typeface="Arial" panose="020B0604020202020204" pitchFamily="34" charset="0"/>
                <a:cs typeface="Arial" panose="020B0604020202020204" pitchFamily="34" charset="0"/>
              </a:rPr>
              <a:t>- Active-Learning,…</a:t>
            </a:r>
            <a:endParaRPr lang="en-US" sz="1100" dirty="0">
              <a:solidFill>
                <a:srgbClr val="006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804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Why Change?</a:t>
            </a:r>
          </a:p>
        </p:txBody>
      </p:sp>
      <p:sp>
        <p:nvSpPr>
          <p:cNvPr id="3" name="Content Placeholder 2"/>
          <p:cNvSpPr>
            <a:spLocks noGrp="1"/>
          </p:cNvSpPr>
          <p:nvPr>
            <p:ph idx="1"/>
          </p:nvPr>
        </p:nvSpPr>
        <p:spPr/>
        <p:txBody>
          <a:bodyPr/>
          <a:lstStyle/>
          <a:p>
            <a:pPr marL="0" indent="0">
              <a:buNone/>
            </a:pPr>
            <a:r>
              <a:rPr lang="en-US" dirty="0"/>
              <a:t>    2) Stress the </a:t>
            </a:r>
            <a:r>
              <a:rPr lang="en-US" u="sng" dirty="0"/>
              <a:t>application</a:t>
            </a:r>
            <a:r>
              <a:rPr lang="en-US" dirty="0"/>
              <a:t>, not just the theory</a:t>
            </a:r>
          </a:p>
          <a:p>
            <a:pPr lvl="1"/>
            <a:r>
              <a:rPr lang="en-US" dirty="0"/>
              <a:t>This gives the topic meaning.</a:t>
            </a:r>
          </a:p>
          <a:p>
            <a:pPr lvl="1"/>
            <a:r>
              <a:rPr lang="en-US" dirty="0"/>
              <a:t>This gives the topic </a:t>
            </a:r>
            <a:r>
              <a:rPr lang="en-US" b="1" dirty="0">
                <a:solidFill>
                  <a:srgbClr val="0000FF"/>
                </a:solidFill>
              </a:rPr>
              <a:t>value</a:t>
            </a:r>
            <a:r>
              <a:rPr lang="en-US" b="1" dirty="0"/>
              <a:t>.</a:t>
            </a:r>
          </a:p>
          <a:p>
            <a:pPr lvl="1"/>
            <a:endParaRPr lang="en-US" b="1" dirty="0">
              <a:solidFill>
                <a:srgbClr val="FF0000"/>
              </a:solidFill>
            </a:endParaRPr>
          </a:p>
          <a:p>
            <a:pPr lvl="1"/>
            <a:endParaRPr lang="en-US" b="1" dirty="0">
              <a:solidFill>
                <a:srgbClr val="FF0000"/>
              </a:solidFill>
            </a:endParaRPr>
          </a:p>
          <a:p>
            <a:pPr lvl="1"/>
            <a:endParaRPr lang="en-US" b="1" dirty="0">
              <a:solidFill>
                <a:srgbClr val="FF0000"/>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34</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32" y="2414815"/>
            <a:ext cx="3452813" cy="109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2.gstatic.com/images?q=tbn:ANd9GcRm6sYOsAs6L4HcdDWAS9pX4x-NOt2gZzovk7nT4pch6bckDLi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486" y="2199090"/>
            <a:ext cx="1790926" cy="13835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81234" y="3598192"/>
            <a:ext cx="1959429" cy="307777"/>
          </a:xfrm>
          <a:prstGeom prst="rect">
            <a:avLst/>
          </a:prstGeom>
          <a:noFill/>
        </p:spPr>
        <p:txBody>
          <a:bodyPr wrap="square" rtlCol="0">
            <a:spAutoFit/>
          </a:bodyPr>
          <a:lstStyle/>
          <a:p>
            <a:pPr algn="ctr"/>
            <a:r>
              <a:rPr lang="en-US" dirty="0">
                <a:solidFill>
                  <a:srgbClr val="003366"/>
                </a:solidFill>
                <a:latin typeface="Arial" panose="020B0604020202020204" pitchFamily="34" charset="0"/>
                <a:cs typeface="Arial" panose="020B0604020202020204" pitchFamily="34" charset="0"/>
              </a:rPr>
              <a:t>w</a:t>
            </a:r>
          </a:p>
        </p:txBody>
      </p:sp>
      <p:sp>
        <p:nvSpPr>
          <p:cNvPr id="12" name="TextBox 11"/>
          <p:cNvSpPr txBox="1"/>
          <p:nvPr/>
        </p:nvSpPr>
        <p:spPr>
          <a:xfrm>
            <a:off x="6068107" y="2979111"/>
            <a:ext cx="1959429" cy="307777"/>
          </a:xfrm>
          <a:prstGeom prst="rect">
            <a:avLst/>
          </a:prstGeom>
          <a:noFill/>
        </p:spPr>
        <p:txBody>
          <a:bodyPr wrap="square" rtlCol="0">
            <a:spAutoFit/>
          </a:bodyPr>
          <a:lstStyle/>
          <a:p>
            <a:pPr algn="ctr"/>
            <a:r>
              <a:rPr lang="en-US" dirty="0">
                <a:solidFill>
                  <a:srgbClr val="003366"/>
                </a:solidFill>
                <a:latin typeface="Arial" panose="020B0604020202020204" pitchFamily="34" charset="0"/>
                <a:cs typeface="Arial" panose="020B0604020202020204" pitchFamily="34" charset="0"/>
              </a:rPr>
              <a:t>h</a:t>
            </a:r>
          </a:p>
        </p:txBody>
      </p:sp>
      <p:sp>
        <p:nvSpPr>
          <p:cNvPr id="13" name="TextBox 12"/>
          <p:cNvSpPr txBox="1"/>
          <p:nvPr/>
        </p:nvSpPr>
        <p:spPr>
          <a:xfrm>
            <a:off x="2008509" y="2099322"/>
            <a:ext cx="1959429" cy="307777"/>
          </a:xfrm>
          <a:prstGeom prst="rect">
            <a:avLst/>
          </a:prstGeom>
          <a:noFill/>
        </p:spPr>
        <p:txBody>
          <a:bodyPr wrap="square" rtlCol="0">
            <a:spAutoFit/>
          </a:bodyPr>
          <a:lstStyle/>
          <a:p>
            <a:pPr algn="ctr"/>
            <a:r>
              <a:rPr lang="en-US" b="1" i="1" dirty="0">
                <a:solidFill>
                  <a:srgbClr val="FF0000"/>
                </a:solidFill>
                <a:latin typeface="Arial" panose="020B0604020202020204" pitchFamily="34" charset="0"/>
                <a:cs typeface="Arial" panose="020B0604020202020204" pitchFamily="34" charset="0"/>
              </a:rPr>
              <a:t>This is OK</a:t>
            </a:r>
          </a:p>
        </p:txBody>
      </p:sp>
      <p:sp>
        <p:nvSpPr>
          <p:cNvPr id="14" name="TextBox 13"/>
          <p:cNvSpPr txBox="1"/>
          <p:nvPr/>
        </p:nvSpPr>
        <p:spPr>
          <a:xfrm>
            <a:off x="4923178" y="1864115"/>
            <a:ext cx="1959429" cy="307777"/>
          </a:xfrm>
          <a:prstGeom prst="rect">
            <a:avLst/>
          </a:prstGeom>
          <a:noFill/>
        </p:spPr>
        <p:txBody>
          <a:bodyPr wrap="square" rtlCol="0">
            <a:spAutoFit/>
          </a:bodyPr>
          <a:lstStyle/>
          <a:p>
            <a:pPr algn="ctr"/>
            <a:r>
              <a:rPr lang="en-US" b="1" i="1" dirty="0">
                <a:solidFill>
                  <a:srgbClr val="FF0000"/>
                </a:solidFill>
                <a:latin typeface="Arial" panose="020B0604020202020204" pitchFamily="34" charset="0"/>
                <a:cs typeface="Arial" panose="020B0604020202020204" pitchFamily="34" charset="0"/>
              </a:rPr>
              <a:t>This is better</a:t>
            </a:r>
          </a:p>
        </p:txBody>
      </p:sp>
      <p:sp>
        <p:nvSpPr>
          <p:cNvPr id="15" name="TextBox 14"/>
          <p:cNvSpPr txBox="1"/>
          <p:nvPr/>
        </p:nvSpPr>
        <p:spPr>
          <a:xfrm>
            <a:off x="7047821" y="2333496"/>
            <a:ext cx="1959429" cy="523220"/>
          </a:xfrm>
          <a:prstGeom prst="rect">
            <a:avLst/>
          </a:prstGeom>
          <a:noFill/>
        </p:spPr>
        <p:txBody>
          <a:bodyPr wrap="square" rtlCol="0">
            <a:spAutoFit/>
          </a:bodyPr>
          <a:lstStyle/>
          <a:p>
            <a:pPr algn="ctr"/>
            <a:r>
              <a:rPr lang="en-US" b="1" dirty="0">
                <a:solidFill>
                  <a:srgbClr val="FF0000"/>
                </a:solidFill>
                <a:latin typeface="Arial" panose="020B0604020202020204" pitchFamily="34" charset="0"/>
                <a:cs typeface="Arial" panose="020B0604020202020204" pitchFamily="34" charset="0"/>
              </a:rPr>
              <a:t>The pay is 1¢ per square foot.</a:t>
            </a:r>
          </a:p>
        </p:txBody>
      </p:sp>
      <p:pic>
        <p:nvPicPr>
          <p:cNvPr id="16" name="Picture 2" descr="http://www.whosm.com/wp-content/uploads/2013/03/DaVinci-Robo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73841" y="4306537"/>
            <a:ext cx="2133115" cy="16849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i.dailymail.co.uk/i/pix/2013/08/05/article-2384930-1B273E88000005DC-110_634x36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42352" y="4311833"/>
            <a:ext cx="1446268" cy="16743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876697" y="4259344"/>
            <a:ext cx="2962503" cy="1754326"/>
          </a:xfrm>
          <a:prstGeom prst="rect">
            <a:avLst/>
          </a:prstGeom>
          <a:noFill/>
        </p:spPr>
        <p:txBody>
          <a:bodyPr wrap="square" rtlCol="0">
            <a:spAutoFit/>
          </a:bodyPr>
          <a:lstStyle/>
          <a:p>
            <a:pPr algn="l"/>
            <a:r>
              <a:rPr lang="en-US" sz="1800" b="1" dirty="0">
                <a:solidFill>
                  <a:srgbClr val="FF0000"/>
                </a:solidFill>
                <a:latin typeface="Arial" panose="020B0604020202020204" pitchFamily="34" charset="0"/>
                <a:cs typeface="Arial" panose="020B0604020202020204" pitchFamily="34" charset="0"/>
              </a:rPr>
              <a:t>- The application can show value in the field to particular groups.</a:t>
            </a:r>
          </a:p>
          <a:p>
            <a:pPr algn="ctr"/>
            <a:endParaRPr lang="en-US" sz="1800" b="1" dirty="0">
              <a:solidFill>
                <a:srgbClr val="FF0000"/>
              </a:solidFill>
              <a:latin typeface="Arial" panose="020B0604020202020204" pitchFamily="34" charset="0"/>
              <a:cs typeface="Arial" panose="020B0604020202020204" pitchFamily="34" charset="0"/>
            </a:endParaRPr>
          </a:p>
          <a:p>
            <a:pPr algn="l"/>
            <a:r>
              <a:rPr lang="en-US" sz="1800" b="1" dirty="0">
                <a:solidFill>
                  <a:srgbClr val="FF0000"/>
                </a:solidFill>
                <a:latin typeface="Arial" panose="020B0604020202020204" pitchFamily="34" charset="0"/>
                <a:cs typeface="Arial" panose="020B0604020202020204" pitchFamily="34" charset="0"/>
              </a:rPr>
              <a:t>- This can increase motivation.</a:t>
            </a:r>
          </a:p>
        </p:txBody>
      </p:sp>
    </p:spTree>
    <p:extLst>
      <p:ext uri="{BB962C8B-B14F-4D97-AF65-F5344CB8AC3E}">
        <p14:creationId xmlns:p14="http://schemas.microsoft.com/office/powerpoint/2010/main" val="2744788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Why Change?</a:t>
            </a:r>
          </a:p>
        </p:txBody>
      </p:sp>
      <p:sp>
        <p:nvSpPr>
          <p:cNvPr id="3" name="Content Placeholder 2"/>
          <p:cNvSpPr>
            <a:spLocks noGrp="1"/>
          </p:cNvSpPr>
          <p:nvPr>
            <p:ph idx="1"/>
          </p:nvPr>
        </p:nvSpPr>
        <p:spPr>
          <a:xfrm>
            <a:off x="126013" y="901700"/>
            <a:ext cx="9017987" cy="4309853"/>
          </a:xfrm>
        </p:spPr>
        <p:txBody>
          <a:bodyPr/>
          <a:lstStyle/>
          <a:p>
            <a:pPr marL="0" indent="0">
              <a:buNone/>
            </a:pPr>
            <a:r>
              <a:rPr lang="en-US" dirty="0"/>
              <a:t>    3) Take steps to increase diversity</a:t>
            </a:r>
          </a:p>
          <a:p>
            <a:pPr lvl="1"/>
            <a:r>
              <a:rPr lang="en-US" dirty="0"/>
              <a:t>We’ve always drawn in the traditional learner.  But that has led to a primarily white male demographic.</a:t>
            </a:r>
          </a:p>
          <a:p>
            <a:pPr lvl="1"/>
            <a:r>
              <a:rPr lang="en-US" dirty="0"/>
              <a:t>Student-centered learning reaches out to different demographics.</a:t>
            </a:r>
          </a:p>
          <a:p>
            <a:pPr lvl="1"/>
            <a:endParaRPr lang="en-US" b="1" dirty="0">
              <a:solidFill>
                <a:srgbClr val="FF0000"/>
              </a:solidFill>
            </a:endParaRPr>
          </a:p>
          <a:p>
            <a:pPr lvl="1"/>
            <a:endParaRPr lang="en-US" b="1" dirty="0">
              <a:solidFill>
                <a:srgbClr val="FF0000"/>
              </a:solidFill>
            </a:endParaRPr>
          </a:p>
          <a:p>
            <a:pPr lvl="1"/>
            <a:endParaRPr lang="en-US" b="1" dirty="0">
              <a:solidFill>
                <a:srgbClr val="FF0000"/>
              </a:solidFill>
            </a:endParaRPr>
          </a:p>
          <a:p>
            <a:pPr lvl="1"/>
            <a:endParaRPr lang="en-US" b="1" dirty="0">
              <a:solidFill>
                <a:srgbClr val="FF0000"/>
              </a:solidFill>
            </a:endParaRPr>
          </a:p>
          <a:p>
            <a:pPr lvl="1"/>
            <a:endParaRPr lang="en-US" b="1" dirty="0">
              <a:solidFill>
                <a:srgbClr val="FF0000"/>
              </a:solidFill>
            </a:endParaRPr>
          </a:p>
          <a:p>
            <a:pPr lvl="1"/>
            <a:endParaRPr lang="en-US" b="1" dirty="0">
              <a:solidFill>
                <a:srgbClr val="FF0000"/>
              </a:solidFill>
            </a:endParaRPr>
          </a:p>
          <a:p>
            <a:pPr lvl="1"/>
            <a:endParaRPr lang="en-US" b="1" dirty="0">
              <a:solidFill>
                <a:srgbClr val="FF0000"/>
              </a:solidFill>
            </a:endParaRPr>
          </a:p>
          <a:p>
            <a:pPr lvl="1"/>
            <a:br>
              <a:rPr lang="en-US" b="1" dirty="0">
                <a:solidFill>
                  <a:srgbClr val="FF0000"/>
                </a:solidFill>
              </a:rPr>
            </a:br>
            <a:endParaRPr lang="en-US" sz="1200" b="1" dirty="0">
              <a:solidFill>
                <a:srgbClr val="FF0000"/>
              </a:solidFill>
            </a:endParaRPr>
          </a:p>
          <a:p>
            <a:pPr lvl="1"/>
            <a:endParaRPr lang="en-US" b="1" dirty="0">
              <a:solidFill>
                <a:srgbClr val="FF0000"/>
              </a:solidFill>
            </a:endParaRPr>
          </a:p>
          <a:p>
            <a:pPr lvl="1"/>
            <a:r>
              <a:rPr lang="en-US" dirty="0"/>
              <a:t>Females in STEM are the largest underrepresented group.</a:t>
            </a:r>
          </a:p>
          <a:p>
            <a:pPr lvl="1"/>
            <a:r>
              <a:rPr lang="en-US" dirty="0"/>
              <a:t>In engineering alone equal representation could lead to </a:t>
            </a:r>
            <a:r>
              <a:rPr lang="en-US" b="1" dirty="0">
                <a:solidFill>
                  <a:srgbClr val="FF0000"/>
                </a:solidFill>
              </a:rPr>
              <a:t>+50k degrees per year</a:t>
            </a:r>
          </a:p>
          <a:p>
            <a:pPr lvl="1"/>
            <a:endParaRPr lang="en-US" b="1" dirty="0">
              <a:solidFill>
                <a:srgbClr val="FF0000"/>
              </a:solidFill>
            </a:endParaRPr>
          </a:p>
          <a:p>
            <a:pPr lvl="1"/>
            <a:endParaRPr lang="en-US" b="1" dirty="0">
              <a:solidFill>
                <a:srgbClr val="FF0000"/>
              </a:solidFill>
            </a:endParaRPr>
          </a:p>
          <a:p>
            <a:pPr lvl="1"/>
            <a:endParaRPr lang="en-US" b="1" dirty="0">
              <a:solidFill>
                <a:srgbClr val="FF0000"/>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35</a:t>
            </a:fld>
            <a:endParaRPr lang="en-US" dirty="0"/>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13" y="2371698"/>
            <a:ext cx="4575630" cy="2841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www.coe.montana.edu/ee/lameres/figures/weng13_summer_program/role_model_pics/RoleModel03_Cruz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4943" y="2369478"/>
            <a:ext cx="3595915" cy="269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440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pPr marL="0" indent="0" algn="ctr">
              <a:buNone/>
            </a:pPr>
            <a:r>
              <a:rPr lang="en-US" sz="1400" i="1" dirty="0">
                <a:solidFill>
                  <a:srgbClr val="FF0000"/>
                </a:solidFill>
              </a:rPr>
              <a:t>Wow, I thought he’d never get to this!</a:t>
            </a:r>
            <a:endParaRPr lang="en-US" dirty="0"/>
          </a:p>
          <a:p>
            <a:r>
              <a:rPr lang="en-US" dirty="0"/>
              <a:t>Ok, so now we’ve improved our </a:t>
            </a:r>
            <a:r>
              <a:rPr lang="en-US" u="sng" dirty="0"/>
              <a:t>LIVE</a:t>
            </a:r>
            <a:r>
              <a:rPr lang="en-US" dirty="0"/>
              <a:t> instruction.</a:t>
            </a:r>
          </a:p>
          <a:p>
            <a:pPr lvl="1"/>
            <a:r>
              <a:rPr lang="en-US" dirty="0"/>
              <a:t>We’re working on student-centered learning</a:t>
            </a:r>
          </a:p>
          <a:p>
            <a:pPr lvl="1"/>
            <a:r>
              <a:rPr lang="en-US" dirty="0"/>
              <a:t>We’re stressing application instead of theory-in-a-vacuum</a:t>
            </a:r>
          </a:p>
          <a:p>
            <a:pPr lvl="1"/>
            <a:r>
              <a:rPr lang="en-US" dirty="0"/>
              <a:t>We’re promoting diversity.</a:t>
            </a:r>
            <a:br>
              <a:rPr lang="en-US" dirty="0"/>
            </a:br>
            <a:br>
              <a:rPr lang="en-US" dirty="0"/>
            </a:br>
            <a:br>
              <a:rPr lang="en-US" dirty="0"/>
            </a:br>
            <a:br>
              <a:rPr lang="en-US" dirty="0"/>
            </a:br>
            <a:br>
              <a:rPr lang="en-US" dirty="0"/>
            </a:br>
            <a:endParaRPr lang="en-US" dirty="0"/>
          </a:p>
          <a:p>
            <a:pPr marL="457200" lvl="1" indent="0">
              <a:buNone/>
            </a:pPr>
            <a:br>
              <a:rPr lang="en-US" sz="1400" b="0" dirty="0"/>
            </a:br>
            <a:br>
              <a:rPr lang="en-US" sz="1400" b="0" dirty="0"/>
            </a:br>
            <a:br>
              <a:rPr lang="en-US" sz="1400" b="0" dirty="0"/>
            </a:br>
            <a:endParaRPr lang="en-US" sz="1400" b="0" dirty="0"/>
          </a:p>
          <a:p>
            <a:r>
              <a:rPr lang="en-US" dirty="0"/>
              <a:t>What can </a:t>
            </a:r>
            <a:r>
              <a:rPr lang="en-US" u="sng" dirty="0"/>
              <a:t>ONLINE</a:t>
            </a:r>
            <a:r>
              <a:rPr lang="en-US" dirty="0"/>
              <a:t> instruction provide?</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36</a:t>
            </a:fld>
            <a:endParaRPr lang="en-US" dirty="0"/>
          </a:p>
        </p:txBody>
      </p:sp>
      <p:pic>
        <p:nvPicPr>
          <p:cNvPr id="2050" name="Picture 2" descr="http://icampus.mit.edu/files/2011/12/TE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2687637"/>
            <a:ext cx="2924175" cy="18859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xQSEhQUExQWFhUXGB8XGBgYFxcZHRwfGhoXGBgaGBkYHSggHR0lHBgXITEhJSksLi4uGB8zODMsNygtLiwBCgoKDg0OGxAQGywlHyQsLCwsLCwsLCwsLCwsLCwsLCwsLCwsLCwsLCwsLCwsLCwsLCwsLCwsLCwsLCwsLCwsLP/AABEIALcBEwMBIgACEQEDEQH/xAAcAAABBQEBAQAAAAAAAAAAAAAFAAMEBgcCAQj/xABFEAACAQIEAwYDBQYFAwEJAAABAhEAAwQSITEFQVEGEyJhcYEykaEHscHR8BRCUoKS4SMzYnKiFbLx0hYkNUNEs8Li8v/EABoBAAMBAQEBAAAAAAAAAAAAAAABAgMEBgX/xAAtEQACAgIBAwMDAgcBAAAAAAAAAQIRAyExBBJBE1GRBSJhgeEyQnGhsdHwI//aAAwDAQACEQMRAD8A1+Kyv7WO0Di6uHtuVUAF4MSTOh8gB9a1NzAJr537X4/vcVdedCxj7h9AKzyukfR+mY1LK5Pwv7kXD44n4zoNKk38Mtxf1+hQW3pHpPzr2/jzqgOlc9HofWSj941iMEObU1h0CnT2n5bfKulII1pwiIPqPx/OrvwcHpJvvSN67O8MsW7NtrCAB0Vs27EMA2rHXnttVF+1HjTjEW8KrQCqtHVmLDMfQDQdZq4/Z3ie84fYJ3UG3/QzKP8AiBQL7Tuz63Hw2JBhlbu2EfEpDOCTyjKw/nrqXB57LfqPud7BeBv93bC2/CAOgOvUzuT1obirqX3FvELPizEbArIkqeTAGalqsg60G4gfHOxBBHkf77e9argzZWOKWHwuKu2w3itXGTMdJAJAJ9RE1tP2bcHu2rTHE4YW72aVfMjSpGkZWOWJI0iZHtRO1tq1eexiAFdmtWrrjcMVJVlPUEJBrZOD3E7m13Yi3kXJqTCwMok9Bp7VlJDUtEwLXuSn0Wac7qpsCJkrzLRL9lAWSwAAknp61TeI9vMFau92bhbq6qSo9+ftQAfy15lpYLFW7yLctMHRtmGxp0imAw7AakgDzMV6uu1ZB2rs4rGX3ZQWRXZFBbwrkYroJ8t+ZNGfs/vXMLiThbjeG6hdddMwPKeZE/SkpL3G4NK6NIArqK9ArqKZJhf2kS3ELs+QHoq/d+dDuF8Me5qNv0a1/iPZC1iL917qzmjKZ28JB+v3VVrmBGFdrbEeH6jkQPOpnJpaNscU3sqmL4DdPw607wHgxW4y3ARIPiB2OmUT10J9xR+1iblx4AKL5xy5E9TTy3gi5TvqSepO9Z9zrZqoK9AniWBQ4jDujGRFp9N1OpnT+IzPkKZv9pLpw4tg9fFOsaAKOg8JM+dOLxnPiEUAQIk+pj7pPtQ7h1kYo3Esn/KBaTpI5ATruPrRC6FNpysqmMnMOZObf0n8Kbw1zNqDB5ipvF8I6MMyMpnNqCNCQs68pNBboytpWjjYYc7xSvwSsda/eBmNDUBjUsYoHRukeo5TURxFEbWmPqZQnLvh55/qc17XgFdDWqOY8y0q6pUAfWXafF9zhL9zohj1Og+pr5uxBJPmTW7/AGqXSvD3jm6A/P8AOKwtyAR1FYZeT7f0yNY2/d/4OLx3ihxUl5H50/i7kTTeBxEb7TULizqyuMsig2PhG5jf9bU/fEAeR+/T8anEKwzL4mP0qBjQQje331Kds7MmL08ba3o1j7G8Rmwl5P4L2noyqfvDVP8AtUsTw93HxW3tup6eMKT/AEsR71Uvsf4xaw4xhv3FRItGW6kuIHU6irP2/wCM2sRwrENh3DjMiEidJuJMz5V1w4PJ9Uv/AFZSOF4/Omf5jz51Xu0fE8zFRK6aHQSBoymPY13wa8xBRWVdealiZ6DauOPYG2lvwF3cnWTIA5kwNOnvW16MGMcIxU5VP7qgD5sx/wC41s/2PYnvME1o72LjIBzCklkHtJHtWE4N8p6Rv6Vqn2M8VUY17YMi8h/qQAjT0Vz71L2go1i5ho1FNLfI3o0yA0NxNmKgHoCdqLveYd7QJBujKI9QTr6T9ay/jfZW2/8AlXfENxIbXr1rR+JcTtBmSQWWJg7HxEepgGs/4tZs5oiGnNOoAUDaBoRz9qxlL7qTOmEPt2i4fZtwm5hsM63GzZrpZdxplQbH/UGq1moHCL1trSd0wZAIkHpyM6g+R1qTdvBd61MGVTj+AFp5V+7RyXIHVjLH1kz7imeyxsG6mZ8ziShOupGU/Q012xTvzbuKWGQkQQRps0ddp35UJ4fhVt3Fa0wuE7MpzRB1yxM7RyAqFB91paNXNdleTUgK7C1CwGMzgZtD7UTsuRtWhiNlCNxWYYPHYjFNce7YRlLHIzsVK6gQqyZAjeOXOrzxHjFx3AtGUH7ywZP8I96i8QsJbyRb8TTIbnOpPk0zoNs1S3o0xr7qaKTbum4xwyoxvhSQqkkRvIYdOhqBicTOfTKqjUneRv6bVeeHcRwtjFKjT3txQq5UZoBbQOwEL4jz6zVJ7U/ZxesWnum+jIHkgKwJzNoW1I0JAqXC0X6lOjPv2q4z5kYBM3L4gCMpJB5amrH2AbJxBl5OrrH/ACG3+2qvcw6hpIYhYaOu2mmw/CtN7NAC1auooVjbB2HxDwkk89RTekZp2Ru2WF7/ABCqPibCupJ1+FlyHyPiGv8AprLMRuepE/rz1qzvjLi3w+c94Syhj1YRqD6xFVrH3CSZ+LMZ99/rNMJEUiuYp9iCAQNdj+utNqaok8Ar2uq5NAHhNKm4pUAfX3GeFpirFyzc+FxE9DuCPMGDXz32n7P38FdKXl3+Bx8Ljqp69RuK+k1pniGAtX7Zt3ra3EO6sJHqOh8xUTh3HX0vVvA/dHya9ovcInTepeHwcnLGtWPtTwe1ax15MMrd2pgBjOqaOAd4kkCdabTDqdQIP1HlXO5eD0PT9KpLva53+gGtWHQyJFLil3OqzIg6jr09t6LLmU9fvoZxTvHcgCVEFYHvqamL2dPUY+zC4q3fgk9mOAnFs6hsuUBifUxU5+C4my16wQ7I9psmsKSCrqSswDmUCPOiH2YXlXFPbfRbtlo01DLDj5ANU/s9incvedhmaAodM0CJAjMIABFdeCMpP8HlvqHbCVedGd4XH9y8hSTsZ09qIYa8GbMyozNsG8X/ABHhHvQniLsLtwzu7HTzJOnlSsY51OjEe8CtUziDGO4TcXxKAyBZYmFIO+gO4oj2Kxgw+MwtyIUXlDNz8RCQfZiPc0PwnFkVQW1YQYmdiDufMDQCmBiu/a7k8JJzD1H4zrT0Lg+tKrNjtMl+9ftWlzCyoOb+IkkGI5ab8/lQPjfb2yeFG5buf49yyFC6hgzLDEf7ddR5VVewuLFoYu5IyrYLb81iPvFc2SVOj6XTdJ6mGWT4+f8AkB8PxdBfL3SygmTaYEAzIMMdmGkHpIND+N37Zusy3YjQWviaDOYsR4VIIAhTzNSsYyMANT+8fLoJ6mmXwa5C7BZbUyoO/SRO1ZRmj7OX6Y5ZO9ftotXZ3jyYa1Yu3ZIuhrfhEeGyQFY82IzEctDzq28YhgQG5eY9Pfas17Z48ucI0AqtkPC6DxEEiOvgq74t0u6ycpjLGUzImZIJGh5EVvB2fD6vGoxjKqb7r+RjGYpTaCwGlsw6RoSR7ZqYwWS2vgUAGRp5kj5STUkWrI2Dvtu0DSY2FQsbi7KgJCqTJhDHOefOtThDlm/4tNzzOwA5/PT/AMUe4pilFjViMyxKmDqNYI2PnVTwV4JlLyCYPLl9fOPOo/aG6FYZNDc8bmd9Ao9BAj50uQ4Jf2e8CTDNdcu75mi2GOiiJYlQYzHQZo2FFeO8DW8gGd1ZWzBgzTJ33PTbpAoZ2dx4AKrrqPKJoDx3tNfweNJuNnsXIIBA0WYOWNipn10mq8i8Ers/2WRLt5md2unMASfhDCQ08ztqauX7OXwrWLj5y9shm2OoMHTYzHyprhSgzekDNouv7un36UuIYrWF0G5jn0o5FZi/F+Cthr3c3IlYBPIqw0YeUSPanLHHnw9kWkUSGbxGdAYOg9S1aN9p3DIw1m6yyVJVj+8AwzadQCP1NZFjbuZrgPIgiOfIffWT5NEccRBcqRu+vuQCYqHx7DapdiO8WT6qzI31Wfen8QxXICYMz6EGBtzkUV7XIO7sZRAm4R6P3V4f/dND8Fc2U/CEAMYnUQPTWurmHZ5MQflz/uK8wwJdgNo1P69ace6es/8AgflQQD2J513Z1NK7bOY6edO2reUeZqgOCh5GlXpBpUAfYwNdg00DXamgR868Z4mTcd8plnZjO3iYk/fFQW4mTrlAPM9aIcWAW7dU6FXZddvCxGvyoTeurzj2n8q4D3bdJU9DqcQkefXeKHYjFkHQ+9dXrunh+QH41Fa4do+k1aRzZ8zqkwr2Qx5t47DsDBLFQehdWSfWWq4WEFtDlkjefIcySZ396ofDYtXEdjLBgVGxkGVPXePWrNiOImCMsZhsZkDblt8pru6ecYJ2eW668kyj3mLMzdSTSu2wR51YbaWLeykNPk3/ABZTUTHcOyjMpzIfKCJ1g9KlSTMHFoBW8OWMA+Z9takYV8jAg7a05BE5Y102/Oo7yBE+w29yKvggteEud/h0Uad2bgmNdXLifIBhRDsw727d9HSbd4KgaCATadbhAO/7yyPMUC7McRRbb2mMMLuceeZQCNuWQfOr0RYTCIAZuP8A4skmRngEAE6aBQepHkI5Mibkz0fS5sMcGNyfmn+jv/TA9sxJPmx/D9elRMeysYb90R6adNp86V66dpEkaDpP405ctj97QDUgbsawaceT72PPjzxbxtNHd7h37RgcReQtOEWzbAkgHW6bg13ORrbT5RXfZvjd17Pdt/8AKUAGd12XfpAFQuL4vu8Mi2rgFq4/eXUmZuZQAxO8ZRGXbSj32eYW21m67DxPcCCdvCob72+ldUeTyXUNSg5N6vS9kO2s1yQ12I/dVjOs7xUyzirdkQgC9WEkn1Os0XTBWlEKibzsPc1F/wCkWIPgUyem9bHzAZ/1cZt8x3j05xRrsLdt42xjM6B76XHe2GEwCi5FBEeHMAYP8VMYLgVhHGVVDNpPqCP0KXAeKf8ATxxTukDNbuWlXl8anxEdAY+lKT8FR8nHY+ze7rNfMszGIiAOURpB1I8jVd+0i/nxCWuVtcx9W2HyE+9Wf7PrjGzczzCucpP+1RHsZqkdo2DYq+0z4yPl4R9AKqN+SX+CZ2d45ca2LGY+DTfdYJHyiPSKvHZ3GjvrXfsFQvlWBoW0ygmdNx8qzjsRZz44jpZdj5/CB98+1WbtISmFDcg4ny8LET7CmSy3/a5jRat2ARozMT7BR+NYdiVh5kEQdulW/tX2kfG4bDT8doMjE7P/AJcNPXTX+9U7MzLkjVSWMDkYABPrPzqHwXZJwdhLt+13kwzQwHoxB0/1EUe7SYcPgrRb4+470SMp/wAMYe28DzCXP6aA4XjFi2LDFXa5afxfDlKh3YEGZzeJR08O9D+KcZfEuzElVIyKs/CusISInfXrUF2gVgR4wBBHOem5mpb3VXYCf/5/v86bw1kBvY/r7qbvRsv6/WlMkcBnxH2pq5crp+XpTTrVCOS9KmiKVMD7EzUD7Udq7OCTxnNdYE27QPiaPPYDzP31n/bDttfs4gphrrqq+FldLbAER8JIJj16dKpPH+OX8YVa8wZk+GFCxO406wKlCLVxPi6cRZmbDKl3QZ1c7QTLQBJG3vQ1ez66lmaInl+IqX2Cu2bwuwSmIRJgkEOhIlgD+8pgfLrVs4Dwdbtzxgsq6kayZ2noND8qxyRXcdePqMsY0pP5KQOy+dfAWLHYZQT8gJqNf7D48P4MO7JE5mNu2PP/ADGWt+wqW0EW1VI0gKAa8xOIhHMTCkxzOhMUKKG+qzP+Z/J83cL4Z3Vzv7h8Sgwuh8R00IMGBzHlTb32d/FudNAdKK9ncYMU957qZ2gt3fm5OaFWNvp0r27wbuLjG4SVAzKddOmaPam5q6M+x0pCfDm0JUgtHxRMaiY0oZi8XBKPzHP6RVgbDKiIWYGTv8+lVXtQviBGo5GlGVsco0hYnhTd33itIiSII+40OwVgOYaAOup/EVZOFf8Aw55/huR8zH1qf9nPZxMUXNz4EXMRJGp0XUawPEfYV2NKkzkvbQFwHAcxe6t+x4AZUvlYgdFMztEE0xcx7O25n8tB+VbzhMVhWtG3b7qcptkIiqyK06LK+8ncisxw3ZpC97QhhdZSDrtOUyeUQ09DWEpNcm0YqXBTv2rLudep/X6ipxxea2rbE6E/fU3jvZ1VDMXACrmPMjUgho2NV/D4tFUCZjqhrOf3LSPpfTcqw5Jd0kk15f5NI+xjB2HxWIa9atvltC4GdVbLDQzCRoSG1I6V3wziOHsqUe8lpicwWCAJ6wIE+2gqB9lmJluIXFJlcIVBiPjYCY8qpnFMT3lx26mPYeEfQVUF7nJ1covI+x6NSsuzrNtrd0dUcEfSvLXfKICrPUnz5VjqYxrThrTFGBGqmD79fQ0WtdrMYP8A6hjGmq2zPzWtTkNc4RhG75GZIiTPeZhtGxEzVK7V4x/22+EPwuQvuEMH3DfOueyXabEPisOr4jOjFu8Xu0GXwmPFlG5japGPw3e32ZAWZsQUIA1nMcseR/Ck+RoY7Odr2wgdLid4mfN8RB2iBpoDvS/9slAKjCYQKxk57Ycmd5Y+L6z51Xe1WCbC4m7ZeMy5ZyzHiVWjUaxmifWgzYjzMfqBTA0rsb+yXsX3lhWs3mRlW0xzW22nunbxKYHwtM8jRXtngbtoWrqrdtqYzqQYV0JyuGAjXNp6Vk+G4g65HU5SrAqZ1BGo+6voPF8W/aODm7c0NyxmYA84mB600S0Y72nxBtpbCtmAB3ERMfCuUBfahnDeG3WbMzBAQRlJgkEHcDSdedEsdi18JIzZdVksRPLQ6aeXShd7HsTSlzRUVqyFxTCG2SCI1j6T+NQLUwV5sflppHvFE8SS6A8xv6cqGX7WmtQhkrAIQz5xJC6fSfwpzEX4HhAHt+vL5UsNfkZjz3+6od51nnTktiQ01w013ppxTJArq5ZHKqSAikUqlJY03rykBp+NNm6Gc2Zhs7nO0gtlXYggjQaVGxGJwqgxYzSZGiKBHIHJMa0R4jay272XSV+4gigOCtXL7paVFd28KiCN5J2IA5knyqFDX7sfcWLsHwy3fxHeWsP3YT47gf8AiBGWAozE9PfpOq4ZFtjKgCj7/MnmaG9neDrg7C2gZPxORzYgSRPLkPICpGJv6aEe9QWOY7ESJHxASD+HpTN7GM1iUHjcQAZ0nefTWq7+2RdZOoZvz+v30Vs3xCmdljU7HmIoAog4HawmKNy0MuZdOesAMNd50PqaKCwMwdiDpHtUTtGSUYoGZ7bE5QJYxMhRzlfEP9vWq/wztHLKhUhWmDuQdNCB69aylBt2bQyJKh7j/CVDhrTMi81WImRsD5T9KE43hSFv8UvkgFF0BOmpPQTFF+LJcRLlwDMAQusjKToMpB5QdPKgBuXDrcaWPXy8q6cMHLb4McskuCXxBlXBMq6AlUA95+4GpfZi5btWrhulgCABlZlk67hSJobxO1NlTMAOpIO2oYAg+9Te7RrYUMC24jy5fWuufByrknWsQiuHTvLb8i/iUz/EczEH39jUvjHaHuriMwyi4P8AEjUAgDKQY1DAR1m2NNYIW3e8JU6+Xi+R0IqBxjGXoVmQrbVQmxO+kyVkGchHp61hKKaNISaZYE41ZxRNtsP3qH4mYMrQNjOYa9J186oHGMF3N1l5SSu85ZOWZG8R5VoPZrCxZtFoMqIJCsR6kjNH571Te27Ti3GnhVVMbTE6DluNKSiorRUpNsP/AGZ4wImMUord6gt67AeJiY56gfKqe+gjeNKsPZK0y4PF4gDwp4Qf9WU/+oVWrzALvPT8z50lzY2MESfmfkJp7DLp7VzhVlbrcgn/AHMq/ia9tvCmmSGuxl428SjgKRnCeISPEDPPfStDv4g4DvLiNFx7g0I1hSzMR01yg+RqhdlL2R7EAeJy0kTr8Cxr5H50V7c8eF7FXGX4QYUHTYANH8wOta44p7ZDbssH2jcITEXUxilRbvWgM0gQw+EmdNVgfy1n6dnn7zxEZd569avnYbj9jEYf9lvlQUlVDbMraga6GCYjyHWofHuxRVQcLe0Gvc3T4TOpCt+B0rGUaejeLVbKO1g3XPdjwZwicgWJUaD9aA1r/a7C9zwpkDZMqpJEawy6E+9Zvbe9buWy2HNpbDZiMvhLGcuo0IJ1/wDNS+O9pnxNs27rGDp4SRsSdvfn5VrCDe0ZyYDYZl0IOvL+9MMsAedPqEBBX8K9toWYKozMSAo8yYH1NLPqVjx8BvsB2dbHYtbTSLQGe6RpCqdp5Enw+56V1xP7PHtXriNfRkBORk1LDlMiA0bgTrV/4BwU4GwbKsGxF6O9cfCADARDpIGaSeZJ5RVa7es1jEqgbS2FcAdSJ1/XOudW3SNNLkz17HdjKeRM/OiPZjh9q+zJcWWOqakTvKnUa8x7032iuo90tbMqwDNIiGPxD7qc4U2VCRoZ066RGtbV3KiLUXfJaG4LbsoQtvcwwCq3syNDfI1VuL4K2rAoGXeQVYA+YzExHSeYrvG8YvOMrw4E+JgQRP8AqBBqDZTwsSeXM7z61MINclzyRa0gdctamlROxhyyg/relV0Y2aXxG34XH+hvpBox9m3DMi3MQbZDHwWyxnw7symOZgSOhrhcD3t5bfJswP8AtjxfT76uV+UiICAQAPLYRWUpUqLit2K88b1XeLYkkMux/EbGinEceo0ZW8oOh+VVriOPOUkquXl5fU1mUwLw7iTNfuZpi2I16mJHpFH8DisqFQWmB4WBgyOTeoPWqZwhspYjUu5bffWdZovcvMxAB7thqmpiSBKtIAgwNTsR5mgY7xYsVkKy3FMiQTI0MZl1GoBBOxA5VEwnGMGSbxWbkawhkwTMgiAZ3YaGpfDcU0lbjKHzNnUlg0kgiMx6ch9KjY9QMUo8KoV7y4Y+IyQAfMwKpWiWTOKoLmAdT4XyLfgiTBbwmBrqFfzGnWqFhrYuME8CtO7krPuDofWjXaq8wv3DMFRZUT07otlP9W1BlvLcnwqrQdkVifIhx9a68SpGM+SVxwXLIRLhtOzeLJP7o0knbU7TvBqBiuImUKW8gA1Gwn1+XyoS+LOfMRpOh5gDaIq0Y7AtZKPebPzEgRt0/E0TfgI62RcNxPXNEHmCND+fqKteHxFq/a7tlXK+jDXlrM9ZA15GqDxO49wy7FQT4UECf6aWEv3rfwkOOms/OIrKyqNAsRbUAaAaEaRpoCOUzAPrVb7VcHtX5vYa4Dd1L22kd5lGptEiGYAQVHTroXuDX2u3UW9CWmabmY6sADIUDWWgL6nTWrn2qxynAKWUWyuRoEEKQyyojmPhnqD0qZSp0XGFqzNuBY5k4VjQHGQ3balNNTcBytty7tvlVVuMTRjiOF/ZwyK2e1dyOnKcufeP3lkjT+KaFqv7x9AKEhBTC4b/ANzvNGpK/JWH4k0JY1Z8Uk4KB+4BIHPxAszcgP7VWcpOvIVTEix8OcgWsrZTkHkZgtIP83KmRwy9iL9uxaCl7hhRmCjYkkliAAACfarRheyd5cOL2a33Ytq4BzZoy8jETrRH7OsAf+oJciQLbkkgc4XSf93LzrWDvGyX/EAuDcMttZ8UQViNII319TVZ4o72nItXLijaFdgI6aGjeLZsO1yxsbbFP6SQD7iDVaxrk+5pSqtAuTTODXEThwF05wbWe5mJLGVznU8xpB5QKofZ/DJdfNe2OoH51BXid4WzazeAjLtsIAgeUCK5w14iByH41liTi3ZtlmpJJeC44mxYsOt1bVu4q/EjqCGHMeR6Ef2oXxa9bXFO+E0tqyvbgaDRGAJHQyPY1BxOKLLvV1uKcVZWwv8AmWraZ1khUhAwJ9R99PK0Tijdqy79k+K28aiXFMMjf4ic1P4gxofLyqp/axanGA7ZrSnaNiw5+gqP9lN4pjmt6w9s6f6lII+mai32w2CGw9yNIa2dZI2ZZ/5fKs4akN7Rlt9NetTLBAt69ahYm4eVOYVcyQTGu551uuTMZuMXJ6e9OlItz1O/pTj2QNMwrl5KqJ0n8YNNgTsGQqKCFmOe+uv40q9fBrOrCfWlSoVmx8PL2Ape2zXSvifwwCYJVVEc9NBOlE7OIe4ksCpnQHLMQOhMdOulDcObaHd2Zh4rjNB15KNlHpr51MGGWMsEKOXXnuOdcltnRVA/iOKYA5YbLupG/mDvpVC7XcXOQARLHbZQBvt6ge9XPiOIs2jILSP1rNZV2j4h3mJfw5cjeEDaNCG03YzPl8zWmOPc6M5OiVwx8Rc8KW7a9Tlkx/NtR/D8BuH479zzhoHtpQfA8TyBUtqWc6wNSep+vOi6Yu7H+IQvkpBOvTz9iBXdHDD2OdzkFH7Nq9ruzceYhXJBZfKY1HkZjlFDsNwV8NlV2L8g5nWNtCTEevOpvDuKgACW03zSfkTr9BXHa/jGWwhXcuPPkx/AD3puCi7Qu5vR7x3ggv2mZf8AO0aT+/lBABJ8jAPkKzuzd8QiQev9quWA42xjNpz9OtVPHsgY5WBYmYVQAJM6mKTW7Q0DsI8eAj0qfjONZsxdsxz5t51jYdB9Ki3bikwSFIMifzqBik8Rgab6edYz0jSI7dxneMGIjSN/Mn8al4fGnZQCaEqakI5FZFBVOK3FIIIBHSRPkYjT0qVxTjt29YFpvhJByiY8JnnqBoNKidneEXcZcyWxCg+JzOVPzboo+lX3iPZbAW1tC53wK6SNTdMg+IR5RCwACfWk6sq3VGaY3FZgqxmCbHYCd/uHyoz9n/B/2vHWluAG2gN1xsCqxCx0LFRHMTRPtbwXvbj3MPaur8MIthkTksJHSOYq1/Y5wdrSYl71pkcsoBaQSoBP30+RUEu1PDsJYweKIsIn+Ew8Kqpk6DX/AHZaw51nwqJJ0AHMnaBX0pxnhNrE2ms3AcjxMMVOhDDUeYFV3CfZrg7bq9tr6MplWFwEgjYjMpoSAPphgmFCMsxaCMP5Qp/GmuB8Oud4bxuAIQoRADoB8UzETG39qKsoUbk+pH5UP4lxV7QDAArDE8z4VzQNRGk667bVPaWp0qRnn2v8KNvELiAoCXVCkjm6zMj/AG5fXKazkqSdIrduMpa4pZWyWKqxzqywTKyIgjTRj9aAW/smtSD+0tAMmba7Df8AerRcGbBv2k9kbdhcK+GsnKyZHZSApYAFTB1DMMxmY0iqQ3CmGHuXWBXI6IATOZnzmPIBUYz6Ct04vgDi7Yti4qhCIY2842I0XMANPXeq3xT7PWvIobFCVOhFmAfUd5E+dJMKMq4VaW5es27hIR7ioxAkwzBTHsavHalmwfFMWCQiYhFZREggKFUeUEOKI8J+zY2L1u7+0hu7dXA7qNVIMSXPTpRXtvwGzfuLiLkBsotx4vEZ8Mww2k0pb0XB9srPPs2w+D8VwZRiVJ3J0Ugaqo011BPL3ot28uK2EvByICkzoYI1BHuKz5eyjW5i+c+htsJWCPi89RMQdOc0L7VY+6bPcXLzu8gkMqwV5DMDmJ2Osz1rOMGjTLOM25LyAcWw6UrNrMk6yKjvd0HWn+HXdSK6PJznEkaTPrUpVm2I0Ibn7UrhB3UGoOJfKwA0B350wDF4eI+tKuYdtQDB6RSoEaVwfHC/ZtOpDNkAaOTAQ0jrpPvRviOIbIAkwRrH5isl+zjGM2KWyDpcVlImJyqzj6r9TWk3zcJ8JCIsLmJgGNK5JKmbraIOLt2wDNsho0zEsJ9OetZDiSwvXAzZnzsCx5wSJPTbbltWrY++wBZfG2pDEamNyJ2A6msswClrrM8BixJBkRJk/fWuHkzmWnhFkWrYjciWPMnp/ausTiJ3NQ8VjdYGp5AUMvY/LqfEegOnua7pTUUc6i2GRfgFicqjmf1v5VAW4+JuoBmOuW2oEkzvoNZNCLuJuXSJ25DYD9da1z7J+Dd3ba+yiX0S5zy7EAbqJHv5xWEsyNFjK52w4A2Cw+HLfHcY5wIhcuUqpPPnPL5SasOIo8QVD7EkGfKDt860/wC1PC982FtZ1QHvDmYFogJMAc4msv4hwZbVwLJIIBDkadGBUdGBG9ZrPTryV6dnGKbIozBWc6zoQR10qfheHWsRaXJlF9dGUkqrzGVlY+EHWI08ulEOBdnL9wjuLTG2Tq8DLzBMsQsbiJmCfKrRwn7Llttmu4hiP4Lagexd505aL70Sk5ug7Uii8Q7HYi2oIYMTuqg6HoCd6d4X2Bx10gvbFteZvtkHy1Y/KPOtq4dwqzhli0ipynUsf5jJ9qE9r75WyYEgnXxRoNfc+VFARuzzfs1lu9KtbQ5UCJaVC0wwUW5Jgzv0JrvBcbN7EsFUqqKT1GmnjBiNffQRzNUzCLice12yLotBDmaY3ggKVEeLwjxac9OVF+AcIe1Z/wAMXWBR0u3CuRQxKgQZIdR4/h8utCGzQMFckBtpA09anK36mqvbYDYVKtYqKTYUWMKaZxKtHhBmek12prpD6UDBOIuXR+6T/I1VbinFr6PdQ2XYZFyxbMAgjy8UwZBMa1odeBzSAx0Yu6LTBC6OreDKpRoMlo8MCSaumD4g7YW0bmjE+LU6kBTLE7mSatxc9a5LUwKjguKlSwygj1qWeMj+D6irCUXoPkKbbDId0T+lfypAVx+OAfun5igHb3iJUWlA1yhz6tGUfL76vx4dabTu010+EVmnbi2bmJfL8KtA9FGUfdQMjDihAGZGGsg+HT67fhQ/ieEzXVud2lxjEFnIAPKAp1Ea+1S7WDzIJn60X4ngWxWGZLeHZCFlcsRK6gL6xHvSvYGY9oARfbMJZoaQZGu+vMyDNR8M3PavbtozuR1nl1medem3AiZNapMhiRyTtNFOzvZp8ffZEdbYRQzs06AmAABud+lDM4trJ229TVt+y/GC3+0XG0LlVH8uYn/uHyolwC5KhirpR2UEwGI3I5mlXPEj/jXf97f9xpUhh7sx3WGxVu/4oTMcog7o6CJ82n2rRcHxAXxKukDUhjBHnB19xWTW7lS7OJjY1nKHcUpUXftGTcs3VtGIU5mGaXjUqCxJCwCOU1QUAOo0aPnVp4Vx/vALTxoPCQAJ8jA1P31B4V2aBxADsBZ1YgyCY2Qfn0BqNxZa2iO+Ba3hDiXKjM2VE1BMwc+o1XeqtdcE8x+vKtE7f4hbllFR18DaICOkCAOlV3g32fY/Ew3ddzbP798m2PZILn2Wqk5SeyFS4ACYgiIEjn+Nax2I7Vr3Is21a4yCcijM0E6wo15zFd8G+zHC2YN93xDdNbVv5A5292HpVxweHt2VyWbaWl/htqFHvG/vTUBqdCx+AXEKhuoojUBxmYHTUZT4T7g0Ms9ncMLmc2kfLoAwlQdCSFJI5Ae1Fmeo+HxAOaCD4uR8hVLHG78kXYRF4ab+VPi0TzH1/KhyNJomrxymqbCiLfsXf3VB/mX7iaE4zg9y7o6wDoSxEfT8Kss/o01iGkaiNankCt8K7HYSwc2Q3HzZ5csVzcjlJOaP9WnlRziCllIbp8oO0cvSvS8VHLEggDTqafAENcOOlOLhx0qStmnETQwCY6SfuqCjxLC9B7U4E6Fh7mucK2cSFfpDIyn5MAa7K0AP2bZ1ZnYKNzM+wnnTNzFM50OUDYafWdz51MyBlAI0HKT86bXBINs39X5imIim638X0Fci+/VfkfzqYcCvVvofyrwcPH8Z/p//AGoGRhim6D614cW38I+f9qknhn+v/jH3E1w3DW/iX6/lS2AsLi9SSuiqXOv8InpWd3reZyx3Opq+4m01uxfYje2VH82mtU3D25BPnR4Af4RjLYHd5bZceazB2JDa/KRUvH3S9h1BUa+FswCqdjImGBBPhMio74BG+NFb1UH765fggf4FPmQzAffFIZRe1/CWtEuXTO2uplrg0A1jUj+I6n2FVS6WAkoAfSPkdjW88O4NhrQbModmBBLk3CQCdAW/DT76y/tfgLHekYfOg18BM/0iJ57MV+VawbaJaoo2JuEnXlWkdiLAbCWyVA1aI5gMdT5zNVnhfZ/vD4paYI8xAMkDX61fODWStpAVKQPh0010nLpNSxIy/jq5MTeXpcb7yaVOds0jG39RuD81U/jSq1ENjC3a6F2h63act3dfIamosYV4ZfZb1or8XeLA88w0161st3gCXP8AOuabhLXL+dtPkDWNdmR3mLw66a3VOvQEMfoDW6L60dqe2NTaVI94dgrGH/yLKI38cZn/AK2kj2ipLXSTqZPU1Fa6Buabe9podfeq0iCa1wCod3iI2UZj9P7+1R1tlzsXP65DQUSw2BA+KB5Lqfc7D61LkNIGvau3dDMHkNP/ADXv/s8+khQek6/TarCjwIGg/W53pWjJ9qKfkNAJOEXk+EP/ACsT/wBpqSnfLuzD1A//ACFWBKdSihghMe/RT8/zrp8UxGwG340VyA7gH1ArlsHbO6/IkfjS2AF9dacS8BRFuFodiw9wfwpk8F6OPdY+4mlsZDxGKORiglgDA8+W1Z92u7UM72rQyFLfxAMSrvMMxCgltIgHbWr9xfgd9rNxbRUuRCkOUIPWTERVR7NW8EUvriwv7QrG3da5kJB1H+G48513JB8qcdCZZcL23t5lTuyMqKYVRHwCQuYgjKxjntQO3x1rzXu7uN3wIlfAF8Xwjx5p3k5RsNxVTxnBRbvC1ZfvUyK/hCgjMDAz6ySBy86kpwy01q06FRdzMGVg2iqcoDHmwyHlz1puhpNmj2ON5XFt4JWFd0BKZiAQJ5TrA50bVp1FVDgqyrQoRSYAEwQDvv1Jj/xRa1cZdFJAnr+dJsQdFLP5GhKYu51+grs45/8AT7g/nSsYVzV7NBrnFXXdVPpK/nXVvjXVCPRp+8CnaCh7tM8YV9YkqNf9wP4VTsPbAUagzrofvo521xU4NCJGd518gwqoYVvCKTAsF0HI2X4spyztMafWKj9ne1SXV7tgovoSGUMgnXQqpbXTpUYP50PxfBbN340DeoqRlo4ni2iQsDcl2QAepJqncbW0C9262ZyoYBNR4c4WDBEkuwHWdNqmYHglsEwXGmnjf/1VIfhdsGcoJ6nU/M6006BlZ4Zxi4LIC2jbckzNstpyg5hJ9T7Ua4C91g7XFgEjKOe2pIGgJNSu4HSpeEWNKCTGO1lucZiDI/zDvvXledp7huYu+x8U3GAI00U5R9AKVa6EwStdhvlXtKsxl9+y/BqLj4l0DBAbaDMRDMPE2nRTH8xrULN6y+gZ7Z81DD6flSpVSYMcvcIuBS6lXXqCZ+TAU7hOHKDN2T0VTE+p3+VKlTrYPQQN3TKoCr/Cunz6+9cG2QCem9KlTJGu8qOnFbSXCGaCBB0bnBGwrylQUg5YuBhI1FPLSpUhs7Fdg15SoEdg12tKlSGdA1mnEeB2rr3MwIzEzlJWZJmY3pUqTAhWOAth2LYUWoZYZLmYqYkqwK6giT86jYPhF62rB8txrjs5KmAGeZgHl5etKlU2w4LXw7C5VAJO3lRFDSpUrAcBr3SlSoAh3YJporSpUiiP9oXgtYe30Bn/AI/3qr2W8IpUquRJPQ7U7m0pUqzKO8K3iPp+Vd3nilSqkSyKz66V7xlO5w9x2YiFglQDlLQJgkZok/KvKVUuQMY4lYNq7ctuZZWIJE6wd/fevKVKroln/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QUExQWFhUXFx4ZGBgYGBocHxoeGBwdFxscHR0cHCggHRslHBgXITEhJSorLi4uFx8zODMsNygtLisBCgoKDg0OGhAQGywkICQsLCwsLCwsLCwsLCwsLCwsLCwsLCwsLCwsLCwsLCwsLCwsLCwsLCwsLCwsLCwsLCwsLP/AABEIALcBEwMBIgACEQEDEQH/xAAcAAABBQEBAQAAAAAAAAAAAAAGAgMEBQcAAQj/xABIEAACAQIEAwYDBQQIBAQHAAABAhEAAwQSITEFQVEGEyJhcYEykaFCUrHB8AcUI9FicoKSosLh8TNDc7IWU2OzFSQlRdLT4v/EABkBAAMBAQEAAAAAAAAAAAAAAAECAwAEBf/EACsRAAICAgIABAYCAwEAAAAAAAABAhEDIRIxBBMiQTJRYXGBkdHwobHBFP/aAAwDAQACEQMRAD8AqQKVqCCNwQQfTWlWhIBq57NYOxcvgYhgtoKSSWyzGgE+/wBKVIYqsTiLt0/xL11/6zsfxNdatVod/i/DLCnubSXHA8PgJ15Sz8vSaBjekknUkyfMnU7UWZCRbr3JXFzy/CrHhfB3vAtnt20Gme44UT0HM/hS1YSFbtFiAASSYAAkn0AonwfYa8yZrjpa5w2pA840HzqnxOEFlh3WIDvza3mAHo86+1NLau3SRmuXOoGZ/prVFEWz3ieDt2jlS+t088imB/aOh9pqDT+JwuQw63QehXKfkwoa4tiLyuwRtkLgRJyhkWTrtLHl9mlaMEdpZ2+lWljstiLsRZMdXhR6+Ig/IV5+zDgqYrDXLt9rhuLfKgq7LC93acCAcp1djMTr5Ve8c4Mlnux+84n+ISAsLcmBMBQoM+5plHQOW6BnHdm2snxrb06XEn+7OY/Km7dirHiGAFtZAxA/6lkKPxkD1FQcOBMG4qjq2g/Ckkhkx/Bv3bTkR/K4uYfKRV5b7VOg8Fiwp6hSPoCKiLxdEELdwJPkst8ysVAxPEzcOptn+rZE/NADW2g6LbEdrcUwiUAPRP8A8pqkFm5dckJmbmEQD6IAB8qm2BaIGb94k8lwzsNp0ObXY8qaXFWR4rTXyQJnuXEc5lSaGzaFvwW/l0s3f7jfyqtxvDrtv47bpO2ZSJ+YomxePeBDYlSSAJS/qenwCTptSbd1jpdu3wpj4rdwjfSc8AVjELsnhFyM5QFs5UNGsZVMA7gSdquuLAHC4lcgYtYuCNdSUYAaU3bu2EL92yBM86EAAwOu2kU1jeP2GV7a4i2bjKQiBwxmOgk6b7cq9CLSxL7HHK+YD4Ts6pFXPCux9u5chlBAUnUeg/OrrC2BAq74MgVmPRR9TP5V58ezpfQF4jsQwY90+HiT4e8KsPIwAPrUa/2PxioCttnfMQVS8phYEHxMZkzp5UXYnCm4Gz4a288wra+pQ/WqDj982xhrVsG1FovkV207xzzY5j8PPaaqKDF/A4q2fHauoejpvG8EAAxI+YqL+/XBugPofy1/Gi7gXaG7Zvq795eGVly5iT4oJImfuCiZ+13Dr4IvWtely0G+qzH0oUgmXW+JrPiDD1E/hNSrWJVtmB9DTV6GZjlABJIXkATMe21eWMALjqgCyxgTAAnmZ0ApKQSUx6b1pHZbi2AWyLIOSfi74AZzzJOqnyE7RQFjuy+IsgMEuMmUEsnjWeempAHXSq63dbyb0MH5Np8iaaqBZruP7I4a6MyDuydim3y2j0ihbifZK/akqO8Xqm/uu/ymh/hXG7tkxauMh+7/APydD6xRrwrt3sL6f20/NT+R9qNmBNMdeUZVuXVA5B2AHtOldWljiOCueMvYM82yg++bX511bRjGDdA2qy7OW7Ny43fJecBZVLKlmYyN42EeYqpidANRuNyJ01jarDBF7GfNeu2cyglbIDM4kgTDqEgnmee1BPY9ErtPdtB1tW8McPk1bOcztmAIzanLprE86ps/r7GKTgbF268bE88rXGJgn4RBO3WpGa7ZuMLd25bOxKgBoOXkoLKJPMztSN+4UW2HwgsS11bV/QHIuIjJPNiqmT5B/wARLWKsXLhDm2mHQjweG7Dc9GysXY+U+1VOOtBUHeF3e6xAaLhbRgW1LBV0YSYJgmmMH2bdr9u4bjAWVcuJY5+7ghd/6ZEwdqHmR9w8WHP7POF2sZhje8XxEAmQNN9NDo2ZTrupqXxnCfurpbbEXQrKWARnRZBg6DOTuORoZ7LOy2ylq4bILFmS0WXVgGBMuzSZb7u21XFnH4RVNzE4q7cABCqHBJKAs2UoO8boSTpGsb1RTtaE4uxjC2gSe7GZjOUPbDAjrN0KAdzqtCFy9+8OqtaQs4yrcAZQuYqTCBUAJgA6HYdTV528u4a/hiMKl/vUuJcBd7hBXKDPjcwodtSQAMhMwJqBeuC1dw917YRbtwG02kMGbTUiQ2Vpgxy3ob6Cy87MY7FYWz3VpLUF85ZwxMlVXkw5KKidqeNNimtpfFkqjlfCbynM8LupOoYRBEb+Rqz4fjLb5hbuI+Uw2Rg0HoYOm1B3Hb4W8ysFQNeBF1ixCZSrNnPhQDUQJmeeoowlppitbtFFZtMpN3JmC65TFwbjRtCNsw1H4VoHYCxnuYhmw6WSCq5VCgDLofhAB1nWhFr3doGuRcR3hDYOYXQSFKpA1bMW0aDp1gVoHZXC3rAe7iciG6ZyAeIEsd/ER0gcidTrACthbSCoYyxbcI9wKzAeETOsnXLMaHnUvFOlrNcdjkVASfE2hJGgEkzpoAZrLRiZe610FWZmJBnbkA3p+Xt7xPimMa1hLdpmdL18hyBM20ZIRmGmQ5nnacu/IhSTdIdwklbNYbCLmt6LGadl+63lQDwAeJsqjWRB1+JSDBIkfFyNV3Fu2zhcNbbK69xaLqwJbvdyWZWB0OQR1zTMin+znGU75FiCWUnxDkyk6dInWkc1yUTpXgsvk+dqvvsOsXj2YorWspzAroRMeHdgDz6UjimJcW2QpBZSVOadRqNh1gaxvTOK4ql+/YybZuoP2j0J+7PuKXxS4C4AMwgPzZp/Cr8UzisznifBrxk90SeoKH85qH2Z4K64tS9tlhWYSCOWXTT+n9a0C4tQ7InEf1bX/uMP/wBRpJQUUHlZYWbcVLtvlVz5R9P9aZWmsRd8B8/9qEPmCQGLxRzdvICroxC5YaQQApAZGDAk67jcUS8bsu/8OWyAAAC6QPCANQytmMjffzob7K2jddL7TD3HcTGxJI+QZaub/F/4ijLMkkkHoJ2jz60mBpqcsj17FcmnGMUVQZ8Jes3Gc2hmP8XL3gWVI+EamRmq17SdoO9sZTcweILEANbBF1eclGkqCBEyN6ou1V9r7IlqPASWDDnAjY8pPzqPw03F+LDo/o+X8QarpJcXf1JPtkX9dPx0q34Xg7isEfCpdS4yqXIzqJMaXbTELvMSCedWNixZInuyjEQQVRhryylTm2Gvh9edL4XZtW7+cZVKKztkLLIUa5klkIkroGWCRWSAx3F8Zt/vF028Vfw7hyuqi5aOTwaKNVBy+dO37zXQWv4axi1jW9hm8YHmBD/lQtdxTv8AGlu5r8ZTKx9TbImR1nffnRDbx2Ba2EuYFlOX47DSfckhvnmprsAluyQxFvPhO8K7i3eQr/dcgKf1rQ9xDh+Iwxi4jL0Dag+jjQ/M1Nw/G7mGc/ut26tvkl3Kfmvw+4Aqxxfb/EOhRrVggjUMjEH2LRQMDH7/ANVafb+de0i5cLEtlyydlGg9NTpXUDBrwvs6ltQ1jKygEtLqJg5TAAJGszI5c6HbYu4l8zZbCZSITxsDPN2AXTfRBz3q74vx790s3nU6oAlwASVFzLrE8gQeegboYzrGdqWfEKFQtbRmLyxWQTlZhlJQL0JB32FDI3ypLRSNVsK24XhUOYlnZgSczO4AkTAnKoAOm1Q14lb7i6bFtrltAElCgGa7myKIaAApBJHwgeVVl7iBvYO2Ub9zt21AuXkDk3MmitbVAuUSNiZ26UMYvi1s4t3ctcttowdWSSFjMQlwuCGkwDOsSNgrw/MZTQdpfxdrujfwrFHYP3rlUVQ9g23UqZa3LHNlIUkoNKqMD2h7wXrQu926s7KcjMpUTnLkH3mABBmBqZfB8ZcxVnEd8rm2Q9pbiFzbU/Cc9y9cIZWkkkvIyyCCRFPwXD4bC3mufva32Kd2ShcBAw8bFwMpgDRVL6kHwxNM4QSApNstcZbxVnujeyLbuqP4oukIhUG4ubVCCQsAEgajcyKi4XENbIay4uorh2K2XXRgdzkhpIygmQ2+4p7jXHWvOUee6WDaGk+IsQ8lJ1XKQI0896j8c4ycQltGQJatqAtpGdU/rEA+JzzYyaSOVQ+7X9/J2w8DmzQTVVd91/UI4nexd9BmdWwtq2N7iFlX7UkHOLg1Pj10jnBH7PH3Isd7/H7tiEtEQIyrbVTlA2ygiJ1mdzMXjKlCrLIVvMnKY215HXfoa0DiK4e9gkuJ3bOyBlVLWYozAZgGlQjqTuJgjamT1fZyZMUoTcJKmhXYfg+Js3DkwF5LN4CGe4ubwZssKzAlTO46ztV52g7BY3EW7+V8ivlK2m7o/CUYyVUtJKkiG3jlpQ32Ux4wnELd9rl427i3Q2fM2UZS06IJaV+yOugFFnajtCOI4U2rGe2jMD3jeHMFO2QTmQ6jxEQYMaVuUVsXjKTpIruw3ZhsH/ExBm+fCqeH+EJMjwkqXMnUHQEjdmq57S4o9y8bx5TOhX6/6VUYDOmHto794UnxTqfEToTPwyFk/c5VNxmXEW3XMPEsaEZlLbGJ3BOx5jfSrJrjZBp8qBPiOLuNeYQFttDLIkgkAuNSAVlpB6NT3FOPrgreTu7lxcXaIJzlcmQqDkOsNIz8oLn0CeAW0xeLFhwYCNccgwRlhVIManMbZg/dHu72/wCGlsIrKVY4dzLKQQUfwPEDkwQ+gM6iKl6Isrc5IHLPaBLlwkJdDXCtvUplVfgVYjxLBWQYByDblLs4DEWksYq3bzHIHlhm31KsungiAQRqCfQWfZDsbZdLN7E3LmYwy20IUAfZzGMxJ38JEbURjCfxVtBCLQhQQzfCAFgydYUAAmTWkmuisJ8r5MuuGcUsPcwtxEt2AUz3AoygMye3MwDXvGe01hbzBmOw8QUkbT69eVdj8GqAsuqrEgCCBsOsgfSgztNZQHvAWOYxlRQxACjWJX9c+QPOtMjV9BanH8M215B/Wlf+4ClcOdWu3nUgjwW5BkeFe85f9es94dfuyzYW2rsAA6XlykAyfvhd15MfSjnss7th1a4i23ZmLKuwhigggn7KrRk7iZLZdF6qeN3yMPdKkBshCyYGYiF/xRU/EPCn0/HT86Fu2V7+DbT/AMy8o9k/in/2496nfGDYUrkkSOzim3bjYW7eVffT+VR7N4Nfc8lUDy18X4EU7YI7g5tmb6Lp+IBqgv4027N5lZS3jMAgwWhbYnYcufI1yTT/APOort/9OhNPM38hmw+e47/ecn25fSiTh5igHs3iFtqwKZGMkfHByierRJ0nQa1edjuJXLpureu2B3agjxAG5uWyFSQ0ADSNcw1017YqlSOZ23Yb28SRyBpJIKXWiM8W/n4m+gFB/Ce1lpr94Pei1A7vOioBGh8WaTOh1A57UWlpRAOYz8vtbbeQHzpuhSNhuCo0wxU/0TFSreDNph4sw+6w19cwX6QfUUyqa1YYEknUzFBIzImNNllPeKRHOBI842b0VifKqYcLtkko5dANTagsvm1toMfIedFl+2CDIodxvDUY6CDyI0NFoCdk7hvCkFtZYNuc0ZZBJIMHUaRXVXcRt3Tcbu7mVBCgQPsgL+U11No1GS3lu21LXe8QXNNRDP1kEho1Op0MneDTfCLp7xyrBVW2WYO0BwhDZdPtEhYgHUdJotu8CxF3D3e+7tJBuKqr4s6DTWTuoI3nWgW2FLCSVWRLRJj0nX50kZPseqDnE8Zwxw8IHuWIDNYthFyjMgK3GJzKM7gSixrppQPcbMzEzLMTqSTqSdzqT5nemc0E5cwGx3156/TTyp43J2B9f9elZyb7MPWcOblthmaVgokyCSQDpMLpOvkBzpCXSqwJVlDK0xBiYABG+pB9vdzhrwSCTrOw58hpvO3vRVw3ssLp7y5mUn7MfX8/ekct0y3lry1JPd9FPw+6xty265fkJUVOxBlAR5H8qJv/AAzbOWykK11HRCSfjVC9sE+ZUr/aoNxo/gkNKsrxB0IKmCD6SRHUVGaUpJ+x6/hc3DwzS7Sb/wAsWeJZQuXVlIM8pUhh5naPQmirsdxjiONxK2rbA2gJuAIiIimfEzKmYmdgZLajaSAjBYC9fnurT3Ao8RVSQv8AWbZfcit4/Zf2YvYLCsLqhbl25naGVoWAEErpsCd92NdEYRWkeRmz5Mr5SZJ4p2aXKJbPdEEN3dpZI5aJmBjaDyHnQoMILpgWQ5QiBAhZPXlz08j0o4xmcOM4In5GOh60zdVbauxCjSWbbMADBJ6CTvSzxKTuzY8riqoCcPj1dbqFAHtXHtsiifgcqpUHlGXfTUTuKqsLi82IuLaY5kUEoR4jOumuo9dfENpE13Gsahx1/uDBzB80jxFkUPA1lSY1jWdqG+5uLiSVLG5BcuCNM0hizAwJ1G8axV3jUoL5dHOpOM79w4wvDbf7zdxXhK3kGkTlcEFo00zQG6zmHKrLBWh/FRiTau8o0UFAjAHoYnbQk0JcJ4slhcrHMhWGQEHUE6hpyg7cxtV52a4I2Mdbi96lkPmzufj1mBlCkjlzWOZIrlnBq4yf5OmMlalH9BJwpgbSqPiQ5T5FDlPnyPyptbV8ssh5JBbI6hV2kQ1xR12DctzRbZw6WwQigSZY8yeppnLrQ86Qyxx9gcxHaC1YuvaxTwxQaKrN4WB5opE/Xaho8VtOIkt/ZYf91abiMXkWTmjyBP0FQcFxZLzZQ5Ukx/EDL+VZ5OQnl1sDOHfww7FSAwGsoYiTqAxbn0op4WItWwd8on1Ik1e8U4GwXxhbixrpMeoPLzqAuEWSRIkARJjSdhsN+W+nSmc9U0L5d7TIePuQo8z+vyoS7R2713EWbeHtm86Wy5tgga3GCgljooAS5qdPEOtGV/hpdlBYBOZgyPQc9utWDXUtxbtCC592gSSTz0+UgaU1KcaFVxlYAcX7PYz92VLjWkYFoh82YmSF+ARAgTrsT50F2eG3u6cXstkXPCHvHKJEMBABMmJmI8J1rZsZhlvoUV0LKQdw0EbSAZ5/hSsBwq2bbYe6guWn+NWGjHqehGkGZHlR47+g1rj9TDG4DirSlraZ10k2ct5Tz1CZo23IHKoljFtudMgkzrOo+9OU7z1mtB4jwVcNdaykxaMIZ1y/Euo5wRJ60ziJcRdCXh0uqHP94+MezU+iFgBwzDnE4q3aDNN1wGMmddXPnC5jPlRo3b4fvFxWUdwHZUZQZCrop3ggwPnT2A4Xh7XeX0RrLqhRWU94Fa6CuZVbxZlEmM+00O8N4Gtu6r97buWFJLlHKuigHxFHyuI55c23Os+hkE3ZPtHexN25mCiyJjTVST4UBGh0kknXbrRvhroXeskt9qEsBlwts5SxbNdiSTzyqBGwok7JdrXvuLd5VUt8DLIkjXKQSeQJB8qHIziHdzEgjQ1FXcHp4vlt9cte013gGpIAJAnlprv5nT2pu2LVDi4duQJrqcF5hoCa9oh0UVxoHXTbT6+VZljOz5e8/dbKwGUjXSPswNDvMRBFaXcXl+H50lLY6/KudOilALhOyVxv+K3ooYn/AEHOruz2QtRqDO2n6+tFC2AvKnQRW5MNFZhOFpbEgKv1NS7WUfCJ8zTpidqZxTuUbuoDwcpIkTGk+U0GEF+23aA21NpQC+ZSrEAlGUq/hHLwkSdZDRzqs7F4BuJ3BhrhHhiG1lU1LFdfCBEwsAkiaGeOYi691jeB70kZpEbAKNBygDbSi39ntu7hbt28qk/wgZiJEqWA5xmK6jks+VU0kaCc5KJvnCsBZwlhbNhQttAYA3J5ljzYncmvX4imYrMsACRzAJIB9JB+VU/DeMpftSh2kONAQ0nNIGkkyZG+tIa8acm006ZaNiRrOoO4JJHy2+VAuOxN5rt/AOCwK50uGINl21VoEZhLW9tYJjQyU22nf/YVQ8Z4zbEfxCqiYIBOYnQbA6b66A9alklrRTEt7A7j/ZXI74g3shW1CooXMY08xl1OonYDSgbG3zzJPqZ2+g9q1DijgYa+fia6vxGBABHwqPQCZPOsrxi0YtxSizZFFybRGtY8pcV8qPlM5LgzK3kwnUeVa32f7c4ogXnwtu7ZcAi3bYrcQDwnLPhuCQTl31iaxm6wmK3DsvhMuFsqR/ylJHmwzN9WNXx44zeyTk4rQW8D7UYLHNktuLd3Y2bn8O4D0ynRv7M1ZXeHMD4SG9Nx69KCOJ9nrOIWLttW8yNR6N8S8tJjyprCX+JYHSxe/erI/wCRiT4gOiXtPIANA8q2Twt9Gjma7DG6pGjAg9DVdieGI/kas+y3aZcel1TZuWLlogXEuqCAWBIKnZhAPIbg7EVJu4RQPilvIGPxmuPJho6IZbI3A+IXrEpcJvW48OozL5SSAV+o89qcvOGYkJkHQNP5CPTWvAkUl8TbX4riL6so/E0ttqhqV2ekU040qNf4/hF+LFYcet62P81NYfj+FusVtYiy7ATC3FOggTofMfOhTNaA3F4tbePbDPKjuw9lgAcpndNJByoTIPxKRsYo44RxVblwhmWVRJI2LMCXy840H0oK/aJassLN8X0R7LxmV1JAf4WgGSFui2SBrlL1ecP4qWUP3GW66gu3hAmBIB3ifLlVfMUI2Lxc5Ue9oMMlzEXSOo1B6KBrPp5VT3eGH7JB+h/l9as+IW2ksPeKqsXxNURiXWV3H5U6yJkJY2mQ+JJltqhkTLH1OgHsB9ao+H8PVrsFc6QSw8oj33GlT37apJXLmXqRIPqpO1P4S9hrviUZLg5DYkj7pJ09I2p200aMfUrBDtPw4I6m0kI3wxJk89N51iKh8Gvlb9sk5cjyZ0jKdZ5iNZrQb7h3BcSIO/n4THrqJqq4xwVQWxSkuSyo3RdD8zoo9/OoQnb4s6s2PiuaLri2PuXrBSwQGuEJnnMFVtGKssgNB0DZTvpVzw3CBUy7IIW2v3UUBR7mC39qOVCHCE8Zu6qQuQerfjAk+4omw+NIABAIHTSPyq6VI4uVks4HozAdAzAewBrqr8X2nw1tij3ArCJBnSRI+hFeUdhGl6Zqfw7ctBP4VEtrEcv96fUAnT51zliUbo9a8zcyN9qVbsgU4xUCiAZUEnpXXwQu9JvYuNqjMxY0AjD4VGMlFzDnAmi/snwCEN65uw/hr/R5k9Z5D356DuDtqLiNcEqCCw6jmP8AStGTEK6hlIKkSCOlPBbFbKXAcK7kOir4DcLrqNmA0PoQfaKreLcZWxdWyFz3WUsRMBF2Bc6xJ0AgzB2GtTe1HHmw9tu6tm9e+yo+Ff6VxtlUdNzy6jO+AcOv5nvYi4HvXGzMd99IO2mwAEAAADatlmoqimKDySuRY38Ti7160XuWzhm8QS34ZEShbU5tSNAY8qulRD/DZZV/EdCTIBEiNRoI96hjD3HaUtswEDwLoOknZfcirm3ZFmy1x4DkImbpnuKqgeHmzKJg/KpU5RbLtxg6BrjfBnFthaBfwmB8JGmg8UAj3WNN6Ch2SuNHeM4kCVVBoY1UtmjQyJUGY5bVp966QQC8sQxVApZmCDM2VU1YgeXSgrGduSfDZTKPvvDN7KPCDz1n0qeOeWS1+xJxxxe/0U+M7LJZtXHIIhTBck6xpHhXXyk1qXCMXavWw9lwyeXLyI3B8jWV4m8brZnc3NNCTPrAgBfRQvprUHDNewz97h3KkdOY6MNmX1Hnpoa78HLH8WzlyNS60bmqUu2lB3Zv9oFi6wt4j+Dc5MdEb3k5DPUx56xRbxnEdzh710bpbZl82iEHuxUe9d0ZqrRztPoxbtJ2ov2sfdu4a61vUgZDoQDlWR8LDIE0INHnZ7gNvFWhfxF7H3HuXLkpbvAIIcqNCJG2wMelY1ddWZpkD7JHQaLp6AV9Jfsof/6en/VufVp/OuKPqkXvigYudjsI3/2zGv8A9W+V/wA9Ks9k7ajwcGtjzuYot+IrVLj1DvtVYY/r/r+DPNH2gv2/5M6PZl9I4fw9P6wZz8xQj2/wPdGwr28OrHOSLSFUIOULM6kgh9fMVsd41ln7TsQ4xSBJlcOraH71y6P8op80VGAkZ8nVJGe2sOLmItplUd46/CIGV4b28J9q2H/xMiRnQgSB4SDG/IwYgDadx1E5hwW1/wDMBw2cW1fxQRP2RuAZAuf4KJbjDI2ZSSdVIE6jfnMZZ+Q0rjeOMl6iqnKL0WPaHt4FDLZAMiM0mQTptGh5+4rPb+L5az5md9TTOJu+IneT+FQ+Z6zSRgo9DSk32TVcHU07avAElWIPUb+1V+cwZ+f+teo3ONqahbDngvEBdy22bbSdv96OuHWLOU2m1DCGEkg/XTUb9axvAXjPhBkEEa+4+sVp3D8ZmyxuUDaedTemPdo8fCIjm0GAZSdDzExm6xyr0oy7j3rPO0WPc4+/eRyGW6yofJDkj0Mbc5NXuJ7Xzhla34LrEo4iQhykg6giCYieQbpXQQcQN48xvYi9c6uQPRTlH0Arqbykaa11AY2O3hddakSq1EbFaU3BOtc7Kok3MTSQhO9LtWgImn2On6+X4j3rGIy2daXkArwvFJYGlsxb9nOHfvF2GH8NNX8+i+5+gNHOLUGBAgDQdPTpUDsjhsmGQ83lz76D/CBVs6CuqKpE2UZwAUyugqsx3BVbxJCv5bH1HI+Y+tFjgVGezQnFT0wxm4u0UFi2UtKsQRqw8zv7iB7dai4jE5m7lCXfQsDrHMa7D51cY3h7lgVeF5gDXQzueR5iJ86TbwItLlVQASSY5kmSSdyxJkkyTWlj5R4rQVOnbIOK7Hd/bi5cyOCGtsm9txqrBuo8vnWPdtOGYm1iXGJVRcfxZ1UKt3YF1gASd20Bltd5P0FgMTpBqD2qfC3LRtYhRdDbIPinaVIMoRPxSI1k0FjjjWujOTm9nzfavMkg6/r8fP8AGrDD4gNrt5CSdiddNBpv+e7vHODNYuEEHu2JyMddOSsRoHA9juOYEbDqQGVbYYkyrAQ6kdGGuWJlZjnyp4STVpiSTWmO3uHJcGvhPXfYakgfWPI67U3cx2LtWLmF7zPYMQD4spWHXIeWoU5foDVrwzht67EAe2ij1YfF6LoOR1NE+B7PpaEnxv1IEDyUbAVHL4mMetsrjwSl2Y5+5t0r6L/ZEx/+HDyuv/loRxHCUdmORRHhGnuf8o9VNA3E7WIS7dtLeZE+JUN7IrSQDCl1E6EnyXzFbw+flI2bDSPo/HcQtW/+JcRP6zBfxND/ABHtlgra5mxCFZiVJcEjkMgMnyr5/PCGnVkn3neNysc+tPW+HgwGuNE6DYakjTUjl9fWOxZX7I5uCNVx/wC0/BrOQXLnomX/ALytDVzjNrGXbmKc9yqrbtDMw/8AUOvLXP8AShS1grcfCZEHUx67Afr0NSVwysMugzbg6T6k6kCD1jXzqeWUskeLHhUHYdcO4TZdS1t9GOr2nMMR1ymJ9Zp+72YzCBcBB6ov4qBPvNVf7NcLdt9+rCbZYEGdnGjAjkSMp6aeYo7tYZmMWxLQSBIEx/WIFea+UZcUztVSXJowntLwq5hbptONd1PJgef5EVUqQK2Dt52UuX7KXSy58xGQSMukMviAM6DUnWNAJqo7Q9mVv27b5ouogVngeMDQFo+1E6+ldfKkrJLE5XxM3D/KKUrjn0qVxDhj2XZbg1H1HIj1qDlFMSarRPsXAJG3Q/hWgcCui2huvsq5288gJ6z7RWc4ciQpBkkD+UUR9ouId3hlsgEM+jeSrB/xGB7MKRq2FPQM98SZbc6n1Opp7BXQHh/gfwt6Hn6gwR6VDU1MwtpILPqT4UQbkkbnoB9SRy3qIWuD7G4q8guWlQo05T3iiQCVmCZgxI8iK9pNvtDiLYCW2QooAEss+8wRrOhHz3rqg/O9qG0aJbs6n1peKvC1bZj9kE15Zu+EVWdpLv8AAfzU/gayVtIZvRA7PdrWu3e5vhQTojKCATHwmSdzsfbpRSWrGbvxE+dHPZTtOHC2b5h9lc7P0BPJ/wAZ670nH5CxYUsK5Xgfh/KvLtz9frzpGCab1odbij5sKilbHs1jB28iInJVC/3RFO5qj97p+vw515cu6SPf9dK66IjrPSM9Qjdnb5Ug3jy3rUYm3LoHmelM3roCkt8IBJ8o1qNbudTr50/cEqRuIj2NboII8Q7QMTlsggHTMRr/AGV/M/I1a8D4J9u/qTrlOpP9c/5f9qc4ZwlLUMfFc+9yH9Ufnv6VaI9RjilJ8sn6KyyJah+xrjXBLGJQpdUaiJGmn5gee3Ks9wnZa1bcKRce0YJZnUCfEQICyQIQannPWtLU5jB251TdqsIqWme34colhOkDcjoRv7UM0aVr8jYZK6YPogWANByilXnAUk7AEmN9NdPOm8Bd7wDSIG/Xn/p7Cl4i2ZVfPMfRII98xT2Brza2djYwluFg7846nVo8pJoV7X8MLp3iDxp4hpv1HuOXMhRRe4rxOEXbys1tJA84nyWedbFKSnaBNJxpmRHFLG8Dy8USNtY55dZ0idYAKRjhHlPl1zbanp+pog412ExCYh1VFVIDF2dERQZ5swBEg/DMAgGKquIcGtWbctjMNceY7u0zPp17zKEkaaT1r2LPNoh/vkjKv+8T11nU1P4HhL9xwUw9y+smVVbmWT1NuIMmd+QpPAeFXb89zYa5BAn4VWdpMg/LpWi9neHYrDzhbpym5OIshHYKQSFvW+QlT3bAdHor5isFeH4y7g8Qwe2bZ07yzBUQRmEAkwYMj16GtJwGJW4q3LbSDqCOUfgQaaw/ZbDYhimIIa6B4cjMCo8TQYjTNnYA7yRsBXBThnFg2WRRorKFykciIOg/OubxEbp1s6PDy1TLni97v8Mw/wCZb8fqBoSPYyR5UHGyHt5TsDPrGoq9scVtG6ba3UF5d7ZIDiRPwHXYjlz1qlv2u6xDJlK27mtvmNvEoPkZ05CKVTbVS7Lw9L10Q+0nZ9cVaABC3F1RiJ9jzg1nVvspiBcKMm3MTBPQaSa2OytSUwwMSKKm0NLEpbMmTszcw3dXcUuVXaMsydBmAMbT68qG+O8Q768zAyqgKpPMLufcyfetc/arZY4DOu9q4rTrsZtn/uFA/Zfsoy5b18DaVtkazyZun9X0mIini1VnLkjToH7PCXyZ3BQEeGRqfPXlTGHZleQVMyvi2g6+xPWtJ4jZDqZ6Vm1q8huAsG7snWDrHUcpG9NF2I1RI74nUj5wfrOtdUX95jQa+3+te09IBqriKhcXTPYK+ZHzBA/Gp+I51CxGqPHTMP7MGueD2h5dGaXdz+t6bYVP4vYy3G6TI9DqP5e1QDXSSCDgvat7cJel02Dbso/zD6+u1GPBsYrvbuowZQ6mR5EHXmD5GspencFj7lls1tip59D5EbEUjjux0z6qW7pUe7iCDI3/AF86ouzvGO9w1m79+2pPkSPEPYyParG481UQdOKE81P09j+VOC5zqoxKgggio+A4mVfu7hkfZf8AAN/OsjBIEDCkC2yGQfY01bu5T5Gp9pp86zMMzOvzFJJ+dTlw3PakYK2PiPMn212+Ws1rCJt2iqlgxzHXmR6RtFDfa7Ed4lu0rQXIZlkzlgk6/dzR8qKMRd5TQbjQHxLEbIoQnzWSfkSR7VzeJlUPuWwK5CsHYCKAK8tal288o9EJB/xl/UBacvuVUkb7LP3icqz5ZiK9s2wAqTAELLchtJ5+9cC6OxnWMGbrhF3P0HM+gowt4YW0VE0AH6PqaVgOHLZELud2O5/kPKpJXrXoeHw+WrfZxZsvN0uih4/wOzjLRs4hMyzIOzKfvK32T+OxkUF3OwNvDSUti4vWJb3H5j6Vpr26ZcVXJjWRUxITcHoAeD4sWHBUabMo5j+Y5VK/aThv3jC2+7TvCrd6pG+UCHCDm+VpCnmq8xV/xHhFq7qyw33l0PvyPvVKcM9mEL5lzFk5RO+nL58yedQjGeJV2i/oyu/cB+zF7EXLma2QmVwXyvpKkGFt6swMeE5SIO8TRv8A+NMPey2nKG51Qk5SeumgPSqtsLaw9y9ftoxu3wBkB0LCSIHIsT7cooKw+FxVy+926mV3VWypnOWBEaksYAAJJOs66U85c0bHjUHTNSGBtsQSiN0JUVKxNod25OwUnXloaDOBdobinJcymOhk/wC9TOOcea4vdr4V+0ebeR8vKoxx7GySUSzs29BVhZtVntu66kZXdR5E1b2MfdH/ADX+dO8Yq8SvdBRxQp3Tq4BDKRB5z+p9qHbmFlSVnnofypIJYyxLeZ1qbh3imUFRHJlcnYNXjFZ72l4d3dwuk5H10+yTuPQ1o2PtQxHQ1S4q0GkGgm0HszxLIImRXVaDA5/Etswepg9Dp615VBDT36e1RLTfr6fnS1uaimWBzEAa/oVBlAZ4/gfiA3TbzQ6j+7t7Ghh1itJ4pgWZMy/8RNQPvD7S+/LzA60E4/CgjOvwn/Ceh8v9q6YvkiTVMp3FMNUu4kUw61jGl/sv40DYawT4rRLAc8jGZ88rkz5OOlHdjGkbbcxp+Y0r5/4VxB8PeS6hIZTy6cx8uulbNwriVvEW1uqQpPPZZ6f0D5HToTTJmCLvVOuo9R/IR86j4jDoxDSJHmKThyQYYD12P00qwt2p3oGIF3jdtAe8OS3sXbQAkwPQSd6uMNiORP8Ar50E/tItD9zuEjUlQoGw8Q1J5n6bATvQT2T7aXcKFt3ZuWAYUfaT+qTuv9E+xHMpgN8F6F05so9iRP0mubGjWP1uPyoc4R2htX7ea04ceR1BjYjcHXY1X9pO19nCL4jnukeG2p1OnM/ZWeZ84B2oMIQcSx5UAL/xG0Xy6sfIcupjzqBYshQBQL2P7ai7ecYxkRnM23+FQP8Ay9dgORO+smYk24hxOxZQvcuoqxMlhr6AasfIVw5uUpHXi4qJ1wzcA+4Mx9WlF9dBcnpC9aW110IZIzKZE7T+ufKoXAccuIsrfXa6SwHQA5AD5hUE+c1PNc8m4v7FltfcvuE9pEueG5/DfaDtroIPmfrtME1eHaRt5UAXbINSMDxq5ht/FbB1B5DyP2fqNAABvXZi8Upal2c2Tw7W4hqB1pFxKZ4XxO1ibS3bLq6HmpBgjcGDoR0qURXZZzFfeSgztFjra4u2gYm6yGUzaBASQxXkSxIkct9loo7VcVTCYW9iHEi2shZjMx8KrPKWIE8prEewly7isVicZdMudzGknWB0AUKAOkVPM/QVw/Ggo7Rcbt4U27l0k6tCqASTEAakARMyelCXEe2+Mxh7vDILQ/o6v01uHRPUZTpvXna3CvjMUqKYRBLMdhnMQBzYxoPwGtXfDsFasIERQsc2KliepI5/TpSY9RDmlchfAuD9yuZ3z3W1Z/M6nXdjr8R1NTr9vaKbS90ipCmmsg3YmzZjXrUq0KbpaUAHl8w2hhhr6inMNiZNVnE7sPM7CKTw298R6VjEvGMGLEa61UX7J3A+VWCbRSZqd2XSop3wiEyVE+leVbNa8/oPzrqNgK836trAj3qktLNWti5Kj5VkFknPQ1x/hrDNdsiZ/wCIg5/0lHM9Rz39bovrXgegm09GqzLL1+T5dDXkzR/xbglq+SWGV/vrv78jQrxLsxftaqO8T7yb+67/ACmqKaYrjRTulE3Y7jDWwVUkMksF3z293WOZXVxzgvQzmpdm8VYOhKspkEciKcBtGA4qjqGSQDr4SIPXwlYn51d4LFToc3+EfQc6xPh/Hntv4QFVtSn2Z55eg8uW3IUTr2pvKJtpmaPtXNPkBJ+Y9aznFdgCP9o/EVSwlonxXXGm8KniJ/vBR5yayg29gd946SdqmcQe/euG5eJZjtroB0A5ASdP5zUzhnByxE/KllmjFXYKtiOEcOdjKllPIqSpA9RrTnGcClkFmaSdyTJY++586I7jJh7ZJMADU/kKAeL4x7z5joB8KzsP5+dcsJTyyv2HqhnDWzdJiJ3gzt5en515iQEkAeL8KiMCK5hoP1866wBV2Q7b3MGptsve2SZCzBUnfKddD0I36ayRYv8Aaqv/ACsMZ6u+3so1+dZkBS00INTlhhJ20OskkqTCniH7RMbc+FktD/00H4tmPyiqLGY25eUNduPcIP23Zo+Z0qHcOu86dIqTw4jxKek/LU/SaZRUekK5N9ss+x/arEcPvd5YbQwLls/DcA5EciOTDUe5B+h+zvbrCYvDPiFuC2LS5ryOfFbjmfvKeTDfbfSvmPuoJHSmrgI/Xv8AiPpT3Qpqn7Zu2VvE2sPYw75kb+NcInoRbU/NyQf6NP8AZTh37vggpEM4zN6t19BHyrN+BWFuXkDfAPE3ouse5ge9G+O7RuxhBHQVPIuTopCSgm/cViMO2vi7tJknmeW/oAIFNWCmygn+kefvUfu3bxXW06f6UkYjXTQCmJPZa4d4JHQVKW/VTh73hLc2MCnLuIyjz2HqaAC5GI0ml28RVQMRoPIfo1ExuOhAs6vqfJf9f50QCeI4/dup0qy4QJQ668/xoHxWPzv4fs6KOp6x60c8LuMy52QoSFAU7gKI+pLe0Usuh4rZImN6YS7UfifGbNr47gn7o1b5D86D+I9onuNltTbU858R+W3t86moNlW0HgxHn+vlXVV4C+4tqDqY1J617R4sFjtmpSCK6uooIl3pJuaV1dQZhLPUjCXdwdv1NeV1KEYxnDbV3S4gbz2Ya8m3HXp+FBPG+DjDuFaSraowjUdCp2Ikc4/Lq6ng9iyKt7MbH5iPzNOWMXct7HTodR+vSurqq1fYhfcOxouRpBmCKKrRW2hJ0AEk+VdXV5ueKU6GQGce4k11pA8A+FZ+p8/11mlu3fKK6ur0IxUVSFIx1PSubeurqYxxWAKULmkQN99Z9K9rqxhFOYZ8rBuQOvpz+leV1YxNxCw369D9Qai4jaurqJgp/Z/gg/fltsoX05n8B8quktLbHVute11Sj8THyfDEhYq8WqLcblXV1OSGf/iWVuomFH9Xn8/xFOWsQWYMx20A6Tv7+fSva6iYXexvLkPi8+g96pOLcS1MfEfoOQFdXVjIh4Hi1y1Pd5VJ+1kUkDoCQYFdieL37mj3XI6TA+QgV1dWGIairXgeFzOCeX84H1j2murqIA1RYAryurqgV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www.news.wisc.edu/story_images/9545/full_width/WisCEL_classroom12_7844.JPG?14156454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2673349"/>
            <a:ext cx="2857500" cy="190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119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618" y="901700"/>
            <a:ext cx="8327341" cy="5152658"/>
          </a:xfrm>
        </p:spPr>
        <p:txBody>
          <a:bodyPr/>
          <a:lstStyle/>
          <a:p>
            <a:pPr defTabSz="171450">
              <a:tabLst>
                <a:tab pos="2852738" algn="l"/>
                <a:tab pos="4521200" algn="l"/>
              </a:tabLst>
            </a:pPr>
            <a:r>
              <a:rPr lang="en-US" sz="2000" b="1" u="sng" dirty="0">
                <a:solidFill>
                  <a:srgbClr val="003366"/>
                </a:solidFill>
              </a:rPr>
              <a:t>Access</a:t>
            </a:r>
            <a:r>
              <a:rPr lang="en-US" sz="2000" b="1" dirty="0">
                <a:solidFill>
                  <a:srgbClr val="003366"/>
                </a:solidFill>
              </a:rPr>
              <a:t> is a Big Deal</a:t>
            </a:r>
          </a:p>
          <a:p>
            <a:pPr lvl="1" defTabSz="171450">
              <a:tabLst>
                <a:tab pos="2852738" algn="l"/>
                <a:tab pos="4521200" algn="l"/>
              </a:tabLst>
            </a:pPr>
            <a:r>
              <a:rPr lang="en-US" sz="1600" b="1" dirty="0"/>
              <a:t>Non-traditional students</a:t>
            </a:r>
          </a:p>
          <a:p>
            <a:pPr lvl="1" defTabSz="171450">
              <a:tabLst>
                <a:tab pos="2852738" algn="l"/>
                <a:tab pos="4521200" algn="l"/>
              </a:tabLst>
            </a:pPr>
            <a:r>
              <a:rPr lang="en-US" sz="1600" b="1" dirty="0"/>
              <a:t>Life long learning</a:t>
            </a:r>
          </a:p>
          <a:p>
            <a:pPr lvl="1" defTabSz="171450">
              <a:tabLst>
                <a:tab pos="2852738" algn="l"/>
                <a:tab pos="4521200" algn="l"/>
              </a:tabLst>
            </a:pPr>
            <a:r>
              <a:rPr lang="en-US" sz="1600" b="1" dirty="0"/>
              <a:t>Workforce training</a:t>
            </a:r>
          </a:p>
          <a:p>
            <a:pPr marL="457200" lvl="1" indent="0" defTabSz="171450">
              <a:buNone/>
              <a:tabLst>
                <a:tab pos="2852738" algn="l"/>
                <a:tab pos="4521200" algn="l"/>
              </a:tabLst>
            </a:pPr>
            <a:endParaRPr lang="en-US" sz="1600" b="1" dirty="0">
              <a:solidFill>
                <a:srgbClr val="003366"/>
              </a:solidFill>
            </a:endParaRPr>
          </a:p>
          <a:p>
            <a:pPr marL="398463" indent="-398463" defTabSz="171450">
              <a:tabLst>
                <a:tab pos="2852738" algn="l"/>
                <a:tab pos="4521200" algn="l"/>
              </a:tabLst>
            </a:pPr>
            <a:r>
              <a:rPr lang="en-US" sz="2000" b="1" dirty="0">
                <a:solidFill>
                  <a:srgbClr val="003366"/>
                </a:solidFill>
              </a:rPr>
              <a:t>Personalized Learning Can Change Things</a:t>
            </a:r>
          </a:p>
          <a:p>
            <a:pPr lvl="1" defTabSz="171450">
              <a:tabLst>
                <a:tab pos="2852738" algn="l"/>
                <a:tab pos="4521200" algn="l"/>
              </a:tabLst>
            </a:pPr>
            <a:r>
              <a:rPr lang="en-US" sz="1600" b="1" dirty="0"/>
              <a:t>Background deficiencies</a:t>
            </a:r>
          </a:p>
          <a:p>
            <a:pPr lvl="1" defTabSz="171450">
              <a:tabLst>
                <a:tab pos="2852738" algn="l"/>
                <a:tab pos="4521200" algn="l"/>
              </a:tabLst>
            </a:pPr>
            <a:r>
              <a:rPr lang="en-US" sz="1600" b="1" dirty="0"/>
              <a:t>Demographic considerations</a:t>
            </a:r>
          </a:p>
          <a:p>
            <a:pPr lvl="1" defTabSz="171450">
              <a:tabLst>
                <a:tab pos="2852738" algn="l"/>
                <a:tab pos="4521200" algn="l"/>
              </a:tabLst>
            </a:pPr>
            <a:r>
              <a:rPr lang="en-US" sz="1600" b="1" dirty="0"/>
              <a:t>Socioeconomic considerations</a:t>
            </a:r>
          </a:p>
          <a:p>
            <a:pPr lvl="1" defTabSz="171450">
              <a:tabLst>
                <a:tab pos="2852738" algn="l"/>
                <a:tab pos="4521200" algn="l"/>
              </a:tabLst>
            </a:pPr>
            <a:endParaRPr lang="en-US" sz="1600" b="1" dirty="0">
              <a:solidFill>
                <a:srgbClr val="003366"/>
              </a:solidFill>
            </a:endParaRPr>
          </a:p>
          <a:p>
            <a:pPr defTabSz="171450">
              <a:tabLst>
                <a:tab pos="2852738" algn="l"/>
                <a:tab pos="4521200" algn="l"/>
              </a:tabLst>
            </a:pPr>
            <a:r>
              <a:rPr lang="en-US" sz="2000" b="1" dirty="0">
                <a:solidFill>
                  <a:srgbClr val="003366"/>
                </a:solidFill>
              </a:rPr>
              <a:t>Cost is Real</a:t>
            </a:r>
          </a:p>
          <a:p>
            <a:pPr lvl="1" defTabSz="171450">
              <a:tabLst>
                <a:tab pos="2852738" algn="l"/>
                <a:tab pos="4521200" algn="l"/>
              </a:tabLst>
            </a:pPr>
            <a:r>
              <a:rPr lang="en-US" sz="1600" b="1" dirty="0"/>
              <a:t>Soaring student debt </a:t>
            </a:r>
            <a:r>
              <a:rPr lang="en-US" sz="1600" b="1" u="sng" dirty="0"/>
              <a:t>isn’t just tuition</a:t>
            </a:r>
            <a:r>
              <a:rPr lang="en-US" sz="1600" b="1" dirty="0"/>
              <a:t>, </a:t>
            </a:r>
            <a:br>
              <a:rPr lang="en-US" sz="1600" b="1" dirty="0"/>
            </a:br>
            <a:r>
              <a:rPr lang="en-US" sz="1600" b="1" dirty="0"/>
              <a:t>it’s room &amp; board, travel, latte’s, etc…</a:t>
            </a:r>
          </a:p>
          <a:p>
            <a:pPr lvl="1" defTabSz="171450">
              <a:tabLst>
                <a:tab pos="2852738" algn="l"/>
                <a:tab pos="4521200" algn="l"/>
              </a:tabLst>
            </a:pPr>
            <a:r>
              <a:rPr lang="en-US" sz="1600" b="1" dirty="0"/>
              <a:t>Learning systems </a:t>
            </a:r>
            <a:r>
              <a:rPr lang="en-US" sz="1600" b="1" u="sng" dirty="0"/>
              <a:t>can</a:t>
            </a:r>
            <a:r>
              <a:rPr lang="en-US" sz="1600" b="1" dirty="0"/>
              <a:t> be re-used, </a:t>
            </a:r>
            <a:br>
              <a:rPr lang="en-US" sz="1600" b="1" dirty="0"/>
            </a:br>
            <a:r>
              <a:rPr lang="en-US" sz="1600" b="1" dirty="0"/>
              <a:t>even if they require ongoing support</a:t>
            </a:r>
          </a:p>
          <a:p>
            <a:pPr lvl="1" defTabSz="171450">
              <a:tabLst>
                <a:tab pos="2852738" algn="l"/>
                <a:tab pos="4521200" algn="l"/>
              </a:tabLst>
            </a:pPr>
            <a:endParaRPr lang="en-US" sz="1600" b="1" dirty="0">
              <a:solidFill>
                <a:srgbClr val="003366"/>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37</a:t>
            </a:fld>
            <a:endParaRPr lang="en-US" dirty="0"/>
          </a:p>
        </p:txBody>
      </p:sp>
      <p:sp>
        <p:nvSpPr>
          <p:cNvPr id="10" name="TextBox 9"/>
          <p:cNvSpPr txBox="1"/>
          <p:nvPr/>
        </p:nvSpPr>
        <p:spPr>
          <a:xfrm>
            <a:off x="7368540" y="4725076"/>
            <a:ext cx="434340" cy="215444"/>
          </a:xfrm>
          <a:prstGeom prst="rect">
            <a:avLst/>
          </a:prstGeom>
          <a:noFill/>
        </p:spPr>
        <p:txBody>
          <a:bodyPr wrap="square" rtlCol="0">
            <a:spAutoFit/>
          </a:bodyPr>
          <a:lstStyle/>
          <a:p>
            <a:pPr algn="l"/>
            <a:r>
              <a:rPr lang="en-US" sz="800" dirty="0">
                <a:solidFill>
                  <a:schemeClr val="bg1"/>
                </a:solidFill>
                <a:latin typeface="Arial" panose="020B0604020202020204" pitchFamily="34" charset="0"/>
                <a:cs typeface="Arial" panose="020B0604020202020204" pitchFamily="34" charset="0"/>
              </a:rPr>
              <a:t>[A]</a:t>
            </a:r>
          </a:p>
        </p:txBody>
      </p:sp>
      <p:pic>
        <p:nvPicPr>
          <p:cNvPr id="5" name="Picture 2" descr="http://blog.xyleme.com/sites/default/files/blog2/posts/xyleme-personalized-learning-k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121" y="2599519"/>
            <a:ext cx="2394838" cy="1599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2/25/Open_Access_logo_PLoS_white.svg/640px-Open_Access_logo_PLoS_whit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3367" y="1006475"/>
            <a:ext cx="85344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omi.nu/wp-content/uploads/2010/03/StudentDeb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1325" y="4362751"/>
            <a:ext cx="1170013" cy="15158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04059" y="5838914"/>
            <a:ext cx="532321" cy="215444"/>
          </a:xfrm>
          <a:prstGeom prst="rect">
            <a:avLst/>
          </a:prstGeom>
          <a:noFill/>
        </p:spPr>
        <p:txBody>
          <a:bodyPr wrap="square" rtlCol="0">
            <a:spAutoFit/>
          </a:bodyPr>
          <a:lstStyle/>
          <a:p>
            <a:pPr algn="l"/>
            <a:r>
              <a:rPr lang="en-US" sz="800" dirty="0">
                <a:latin typeface="Arial" panose="020B0604020202020204" pitchFamily="34" charset="0"/>
                <a:cs typeface="Arial" panose="020B0604020202020204" pitchFamily="34" charset="0"/>
              </a:rPr>
              <a:t>[C,D,E]</a:t>
            </a:r>
          </a:p>
        </p:txBody>
      </p:sp>
      <p:sp>
        <p:nvSpPr>
          <p:cNvPr id="6" name="Title 5"/>
          <p:cNvSpPr>
            <a:spLocks noGrp="1"/>
          </p:cNvSpPr>
          <p:nvPr>
            <p:ph type="title"/>
          </p:nvPr>
        </p:nvSpPr>
        <p:spPr/>
        <p:txBody>
          <a:bodyPr/>
          <a:lstStyle/>
          <a:p>
            <a:r>
              <a:rPr lang="en-US" dirty="0"/>
              <a:t>3) Online Learning Model</a:t>
            </a:r>
          </a:p>
        </p:txBody>
      </p:sp>
    </p:spTree>
    <p:extLst>
      <p:ext uri="{BB962C8B-B14F-4D97-AF65-F5344CB8AC3E}">
        <p14:creationId xmlns:p14="http://schemas.microsoft.com/office/powerpoint/2010/main" val="4271032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Technology has always driven new forms of learning.</a:t>
            </a:r>
            <a:br>
              <a:rPr lang="en-US" dirty="0"/>
            </a:br>
            <a:r>
              <a:rPr lang="en-US" dirty="0"/>
              <a:t> 			       </a:t>
            </a:r>
            <a:r>
              <a:rPr lang="en-US" sz="1400" b="0" dirty="0"/>
              <a:t>(and its been here for a while…)</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38</a:t>
            </a:fld>
            <a:endParaRPr lang="en-US" dirty="0"/>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34" y="1638331"/>
            <a:ext cx="4206685" cy="437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016" y="1638331"/>
            <a:ext cx="4111349" cy="441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bwMode="auto">
          <a:xfrm>
            <a:off x="145580" y="5004618"/>
            <a:ext cx="254017" cy="0"/>
          </a:xfrm>
          <a:prstGeom prst="straightConnector1">
            <a:avLst/>
          </a:prstGeom>
          <a:noFill/>
          <a:ln w="38100" cap="flat" cmpd="sng" algn="ctr">
            <a:solidFill>
              <a:srgbClr val="FF0000"/>
            </a:solidFill>
            <a:prstDash val="solid"/>
            <a:round/>
            <a:headEnd type="none" w="med" len="med"/>
            <a:tailEnd type="triangle" w="lg" len="med"/>
          </a:ln>
          <a:effectLst/>
        </p:spPr>
      </p:cxnSp>
      <p:cxnSp>
        <p:nvCxnSpPr>
          <p:cNvPr id="12" name="Straight Arrow Connector 11"/>
          <p:cNvCxnSpPr/>
          <p:nvPr/>
        </p:nvCxnSpPr>
        <p:spPr bwMode="auto">
          <a:xfrm>
            <a:off x="164638" y="5648734"/>
            <a:ext cx="254017" cy="0"/>
          </a:xfrm>
          <a:prstGeom prst="straightConnector1">
            <a:avLst/>
          </a:prstGeom>
          <a:noFill/>
          <a:ln w="38100" cap="flat" cmpd="sng" algn="ctr">
            <a:solidFill>
              <a:srgbClr val="FF0000"/>
            </a:solidFill>
            <a:prstDash val="solid"/>
            <a:round/>
            <a:headEnd type="none" w="med" len="med"/>
            <a:tailEnd type="triangle" w="lg" len="med"/>
          </a:ln>
          <a:effectLst/>
        </p:spPr>
      </p:cxnSp>
      <p:cxnSp>
        <p:nvCxnSpPr>
          <p:cNvPr id="13" name="Straight Arrow Connector 12"/>
          <p:cNvCxnSpPr/>
          <p:nvPr/>
        </p:nvCxnSpPr>
        <p:spPr bwMode="auto">
          <a:xfrm flipH="1">
            <a:off x="8759365" y="2102668"/>
            <a:ext cx="301165" cy="0"/>
          </a:xfrm>
          <a:prstGeom prst="straightConnector1">
            <a:avLst/>
          </a:prstGeom>
          <a:noFill/>
          <a:ln w="38100" cap="flat" cmpd="sng" algn="ctr">
            <a:solidFill>
              <a:srgbClr val="FF0000"/>
            </a:solidFill>
            <a:prstDash val="solid"/>
            <a:round/>
            <a:headEnd type="none" w="med" len="med"/>
            <a:tailEnd type="triangle" w="lg" len="med"/>
          </a:ln>
          <a:effectLst/>
        </p:spPr>
      </p:cxnSp>
      <p:cxnSp>
        <p:nvCxnSpPr>
          <p:cNvPr id="15" name="Straight Arrow Connector 14"/>
          <p:cNvCxnSpPr/>
          <p:nvPr/>
        </p:nvCxnSpPr>
        <p:spPr bwMode="auto">
          <a:xfrm flipH="1">
            <a:off x="8759364" y="5906318"/>
            <a:ext cx="301165" cy="0"/>
          </a:xfrm>
          <a:prstGeom prst="straightConnector1">
            <a:avLst/>
          </a:prstGeom>
          <a:noFill/>
          <a:ln w="38100" cap="flat" cmpd="sng" algn="ctr">
            <a:solidFill>
              <a:srgbClr val="FF0000"/>
            </a:solidFill>
            <a:prstDash val="solid"/>
            <a:round/>
            <a:headEnd type="none" w="med" len="med"/>
            <a:tailEnd type="triangle" w="lg" len="med"/>
          </a:ln>
          <a:effectLst/>
        </p:spPr>
      </p:cxnSp>
    </p:spTree>
    <p:extLst>
      <p:ext uri="{BB962C8B-B14F-4D97-AF65-F5344CB8AC3E}">
        <p14:creationId xmlns:p14="http://schemas.microsoft.com/office/powerpoint/2010/main" val="4214893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pPr marL="0" indent="0">
              <a:buNone/>
            </a:pPr>
            <a:r>
              <a:rPr lang="en-US" b="0" dirty="0"/>
              <a:t> </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39</a:t>
            </a:fld>
            <a:endParaRPr lang="en-US" dirty="0"/>
          </a:p>
        </p:txBody>
      </p:sp>
      <p:cxnSp>
        <p:nvCxnSpPr>
          <p:cNvPr id="11" name="Straight Arrow Connector 10"/>
          <p:cNvCxnSpPr/>
          <p:nvPr/>
        </p:nvCxnSpPr>
        <p:spPr bwMode="auto">
          <a:xfrm>
            <a:off x="1972732" y="2921818"/>
            <a:ext cx="347663" cy="0"/>
          </a:xfrm>
          <a:prstGeom prst="straightConnector1">
            <a:avLst/>
          </a:prstGeom>
          <a:noFill/>
          <a:ln w="38100" cap="flat" cmpd="sng" algn="ctr">
            <a:solidFill>
              <a:srgbClr val="FF0000"/>
            </a:solidFill>
            <a:prstDash val="solid"/>
            <a:round/>
            <a:headEnd type="none" w="med" len="med"/>
            <a:tailEnd type="triangle" w="lg" len="med"/>
          </a:ln>
          <a:effectLst/>
        </p:spPr>
      </p:cxnSp>
      <p:cxnSp>
        <p:nvCxnSpPr>
          <p:cNvPr id="13" name="Straight Arrow Connector 12"/>
          <p:cNvCxnSpPr/>
          <p:nvPr/>
        </p:nvCxnSpPr>
        <p:spPr bwMode="auto">
          <a:xfrm flipH="1">
            <a:off x="6714665" y="1112068"/>
            <a:ext cx="301165" cy="0"/>
          </a:xfrm>
          <a:prstGeom prst="straightConnector1">
            <a:avLst/>
          </a:prstGeom>
          <a:noFill/>
          <a:ln w="38100" cap="flat" cmpd="sng" algn="ctr">
            <a:solidFill>
              <a:srgbClr val="FF0000"/>
            </a:solidFill>
            <a:prstDash val="solid"/>
            <a:round/>
            <a:headEnd type="none" w="med" len="med"/>
            <a:tailEnd type="triangle" w="lg" len="med"/>
          </a:ln>
          <a:effectLst/>
        </p:spPr>
      </p:cxn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63" y="860834"/>
            <a:ext cx="4198717"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7014" y="944336"/>
            <a:ext cx="1807653" cy="523220"/>
          </a:xfrm>
          <a:prstGeom prst="rect">
            <a:avLst/>
          </a:prstGeom>
          <a:noFill/>
        </p:spPr>
        <p:txBody>
          <a:bodyPr wrap="square" rtlCol="0">
            <a:spAutoFit/>
          </a:bodyPr>
          <a:lstStyle/>
          <a:p>
            <a:pPr algn="l"/>
            <a:r>
              <a:rPr lang="en-US" dirty="0">
                <a:solidFill>
                  <a:srgbClr val="FF0000"/>
                </a:solidFill>
                <a:latin typeface="Arial Black" panose="020B0A04020102020204" pitchFamily="34" charset="0"/>
                <a:cs typeface="Arial" panose="020B0604020202020204" pitchFamily="34" charset="0"/>
              </a:rPr>
              <a:t>The beginning of the MOOC</a:t>
            </a:r>
          </a:p>
        </p:txBody>
      </p:sp>
      <p:sp>
        <p:nvSpPr>
          <p:cNvPr id="16" name="TextBox 15"/>
          <p:cNvSpPr txBox="1"/>
          <p:nvPr/>
        </p:nvSpPr>
        <p:spPr>
          <a:xfrm>
            <a:off x="271354" y="2764035"/>
            <a:ext cx="1735246" cy="307777"/>
          </a:xfrm>
          <a:prstGeom prst="rect">
            <a:avLst/>
          </a:prstGeom>
          <a:noFill/>
        </p:spPr>
        <p:txBody>
          <a:bodyPr wrap="square" rtlCol="0">
            <a:spAutoFit/>
          </a:bodyPr>
          <a:lstStyle/>
          <a:p>
            <a:pPr algn="ctr"/>
            <a:r>
              <a:rPr lang="en-US" dirty="0">
                <a:solidFill>
                  <a:srgbClr val="FF0000"/>
                </a:solidFill>
                <a:latin typeface="Arial Black" panose="020B0A04020102020204" pitchFamily="34" charset="0"/>
                <a:cs typeface="Arial" panose="020B0604020202020204" pitchFamily="34" charset="0"/>
              </a:rPr>
              <a:t>Khan Academy</a:t>
            </a:r>
          </a:p>
        </p:txBody>
      </p:sp>
      <p:cxnSp>
        <p:nvCxnSpPr>
          <p:cNvPr id="17" name="Straight Arrow Connector 16"/>
          <p:cNvCxnSpPr/>
          <p:nvPr/>
        </p:nvCxnSpPr>
        <p:spPr bwMode="auto">
          <a:xfrm flipH="1">
            <a:off x="6714664" y="1603135"/>
            <a:ext cx="301165" cy="0"/>
          </a:xfrm>
          <a:prstGeom prst="straightConnector1">
            <a:avLst/>
          </a:prstGeom>
          <a:noFill/>
          <a:ln w="38100" cap="flat" cmpd="sng" algn="ctr">
            <a:solidFill>
              <a:srgbClr val="FF0000"/>
            </a:solidFill>
            <a:prstDash val="solid"/>
            <a:round/>
            <a:headEnd type="none" w="med" len="med"/>
            <a:tailEnd type="triangle" w="lg" len="med"/>
          </a:ln>
          <a:effectLst/>
        </p:spPr>
      </p:cxnSp>
      <p:sp>
        <p:nvSpPr>
          <p:cNvPr id="18" name="TextBox 17"/>
          <p:cNvSpPr txBox="1"/>
          <p:nvPr/>
        </p:nvSpPr>
        <p:spPr>
          <a:xfrm>
            <a:off x="7167007" y="1491398"/>
            <a:ext cx="1714523" cy="1169551"/>
          </a:xfrm>
          <a:prstGeom prst="rect">
            <a:avLst/>
          </a:prstGeom>
          <a:noFill/>
        </p:spPr>
        <p:txBody>
          <a:bodyPr wrap="square" rtlCol="0">
            <a:spAutoFit/>
          </a:bodyPr>
          <a:lstStyle/>
          <a:p>
            <a:pPr algn="l"/>
            <a:r>
              <a:rPr lang="en-US" dirty="0">
                <a:solidFill>
                  <a:srgbClr val="FF0000"/>
                </a:solidFill>
                <a:latin typeface="Arial Black" panose="020B0A04020102020204" pitchFamily="34" charset="0"/>
                <a:cs typeface="Arial" panose="020B0604020202020204" pitchFamily="34" charset="0"/>
              </a:rPr>
              <a:t>Brock takes course from CU via VHS tapes mailed to his house</a:t>
            </a:r>
          </a:p>
        </p:txBody>
      </p:sp>
    </p:spTree>
    <p:extLst>
      <p:ext uri="{BB962C8B-B14F-4D97-AF65-F5344CB8AC3E}">
        <p14:creationId xmlns:p14="http://schemas.microsoft.com/office/powerpoint/2010/main" val="118006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First, let’s start with </a:t>
            </a:r>
            <a:r>
              <a:rPr lang="en-US" u="sng" dirty="0"/>
              <a:t>what is learning</a:t>
            </a:r>
            <a:r>
              <a:rPr lang="en-US" dirty="0"/>
              <a:t>? </a:t>
            </a:r>
            <a:r>
              <a:rPr lang="en-US" sz="1200" dirty="0"/>
              <a:t>Kind of a big question…</a:t>
            </a:r>
            <a:endParaRPr lang="en-US" dirty="0"/>
          </a:p>
        </p:txBody>
      </p:sp>
      <p:sp>
        <p:nvSpPr>
          <p:cNvPr id="15" name="TextBox 14"/>
          <p:cNvSpPr txBox="1"/>
          <p:nvPr/>
        </p:nvSpPr>
        <p:spPr>
          <a:xfrm>
            <a:off x="2802467" y="5825567"/>
            <a:ext cx="3606800" cy="369332"/>
          </a:xfrm>
          <a:prstGeom prst="rect">
            <a:avLst/>
          </a:prstGeom>
          <a:noFill/>
        </p:spPr>
        <p:txBody>
          <a:bodyPr wrap="square" rtlCol="0">
            <a:spAutoFit/>
          </a:bodyPr>
          <a:lstStyle/>
          <a:p>
            <a:pPr algn="ctr"/>
            <a:r>
              <a:rPr lang="en-US" sz="1800" dirty="0">
                <a:solidFill>
                  <a:srgbClr val="FFCC00"/>
                </a:solidFill>
                <a:latin typeface="Aharoni" panose="02010803020104030203" pitchFamily="2" charset="-79"/>
                <a:cs typeface="Aharoni" panose="02010803020104030203" pitchFamily="2" charset="-79"/>
              </a:rPr>
              <a:t>Blooms Taxonomy</a:t>
            </a:r>
          </a:p>
        </p:txBody>
      </p:sp>
      <p:pic>
        <p:nvPicPr>
          <p:cNvPr id="2050" name="Picture 2" descr="C:\Users\k91h784\Dropbox\02_Research\007_Invited_Talks\021_Physics_Colloqium_Online_Learning_in_STEM\figures\Blooms_Triangle_Annota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7293" y="5086350"/>
            <a:ext cx="8108951" cy="73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199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So where is the technology at in 2014?</a:t>
            </a:r>
          </a:p>
          <a:p>
            <a:pPr lvl="1"/>
            <a:r>
              <a:rPr lang="en-US" b="0" dirty="0"/>
              <a:t>Course management systems allow faculty to upload content without being web/HTML expert. </a:t>
            </a:r>
            <a:r>
              <a:rPr lang="en-US" sz="1200" b="1" dirty="0">
                <a:solidFill>
                  <a:srgbClr val="FF0000"/>
                </a:solidFill>
              </a:rPr>
              <a:t>(this is a big deal)</a:t>
            </a:r>
          </a:p>
          <a:p>
            <a:pPr lvl="1"/>
            <a:r>
              <a:rPr lang="en-US" b="0" dirty="0"/>
              <a:t>Lecture capture and streaming videos are cheap, easy, and commonplace.</a:t>
            </a:r>
          </a:p>
          <a:p>
            <a:pPr lvl="1"/>
            <a:r>
              <a:rPr lang="en-US" dirty="0"/>
              <a:t>Developing automatically graded multiple-choice questions is commonplace.</a:t>
            </a:r>
          </a:p>
          <a:p>
            <a:pPr lvl="1"/>
            <a:r>
              <a:rPr lang="en-US" b="0" dirty="0"/>
              <a:t>Faculty-Student interaction is possible via Skype/FaceTime.</a:t>
            </a:r>
          </a:p>
          <a:p>
            <a:pPr lvl="1"/>
            <a:r>
              <a:rPr lang="en-US" dirty="0"/>
              <a:t>Discussion groups are commonplace.</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40</a:t>
            </a:fld>
            <a:endParaRPr lang="en-US" dirty="0"/>
          </a:p>
        </p:txBody>
      </p:sp>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a:xfrm>
            <a:off x="5334739" y="3369733"/>
            <a:ext cx="1887328" cy="2633134"/>
          </a:xfrm>
          <a:prstGeom prst="rect">
            <a:avLst/>
          </a:prstGeom>
          <a:ln>
            <a:solidFill>
              <a:schemeClr val="bg1">
                <a:lumMod val="75000"/>
              </a:schemeClr>
            </a:solidFill>
          </a:ln>
        </p:spPr>
      </p:pic>
      <p:pic>
        <p:nvPicPr>
          <p:cNvPr id="16" name="Picture 15"/>
          <p:cNvPicPr/>
          <p:nvPr/>
        </p:nvPicPr>
        <p:blipFill>
          <a:blip r:embed="rId3" cstate="print">
            <a:extLst>
              <a:ext uri="{28A0092B-C50C-407E-A947-70E740481C1C}">
                <a14:useLocalDpi xmlns:a14="http://schemas.microsoft.com/office/drawing/2010/main" val="0"/>
              </a:ext>
            </a:extLst>
          </a:blip>
          <a:stretch>
            <a:fillRect/>
          </a:stretch>
        </p:blipFill>
        <p:spPr>
          <a:xfrm>
            <a:off x="1450654" y="3297055"/>
            <a:ext cx="3485413" cy="2705811"/>
          </a:xfrm>
          <a:prstGeom prst="rect">
            <a:avLst/>
          </a:prstGeom>
        </p:spPr>
      </p:pic>
    </p:spTree>
    <p:extLst>
      <p:ext uri="{BB962C8B-B14F-4D97-AF65-F5344CB8AC3E}">
        <p14:creationId xmlns:p14="http://schemas.microsoft.com/office/powerpoint/2010/main" val="1037384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What about the laboratory component of a course?</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41</a:t>
            </a:fld>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636806" y="1678290"/>
            <a:ext cx="3086100" cy="1746250"/>
          </a:xfrm>
          <a:prstGeom prst="rect">
            <a:avLst/>
          </a:prstGeom>
        </p:spPr>
      </p:pic>
      <p:pic>
        <p:nvPicPr>
          <p:cNvPr id="7" name="Picture 6" descr="C:\Users\lameres\Desktop\IMG_20140131_124104_790.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794388" y="2689398"/>
            <a:ext cx="577217" cy="684340"/>
          </a:xfrm>
          <a:prstGeom prst="rect">
            <a:avLst/>
          </a:prstGeom>
          <a:noFill/>
          <a:ln>
            <a:noFill/>
          </a:ln>
          <a:extLst>
            <a:ext uri="{53640926-AAD7-44D8-BBD7-CCE9431645EC}">
              <a14:shadowObscured xmlns:a14="http://schemas.microsoft.com/office/drawing/2010/main"/>
            </a:ext>
          </a:extLst>
        </p:spPr>
      </p:pic>
      <p:pic>
        <p:nvPicPr>
          <p:cNvPr id="17" name="Picture 16" descr="remote_screensh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768" y="1681280"/>
            <a:ext cx="4122785" cy="3083021"/>
          </a:xfrm>
          <a:prstGeom prst="rect">
            <a:avLst/>
          </a:prstGeom>
          <a:noFill/>
          <a:ln w="9525">
            <a:solidFill>
              <a:schemeClr val="accent1"/>
            </a:solidFill>
            <a:miter lim="800000"/>
            <a:headEnd/>
            <a:tailEnd/>
          </a:ln>
        </p:spPr>
      </p:pic>
      <p:pic>
        <p:nvPicPr>
          <p:cNvPr id="18" name="Picture 2" descr="http://flyrussell.com/reviews/wp-content/uploads/byu_virtual_chemlab_4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90" y="3807589"/>
            <a:ext cx="3080916" cy="231068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746637" y="1342047"/>
            <a:ext cx="3559170" cy="307777"/>
          </a:xfrm>
          <a:prstGeom prst="rect">
            <a:avLst/>
          </a:prstGeom>
          <a:noFill/>
        </p:spPr>
        <p:txBody>
          <a:bodyPr wrap="square" rtlCol="0">
            <a:spAutoFit/>
          </a:bodyPr>
          <a:lstStyle/>
          <a:p>
            <a:pPr algn="ctr"/>
            <a:r>
              <a:rPr lang="en-US" dirty="0">
                <a:solidFill>
                  <a:srgbClr val="FF0000"/>
                </a:solidFill>
                <a:latin typeface="Arial Black" panose="020B0A04020102020204" pitchFamily="34" charset="0"/>
                <a:cs typeface="Arial" panose="020B0604020202020204" pitchFamily="34" charset="0"/>
              </a:rPr>
              <a:t>Remote Controlled Equipment</a:t>
            </a:r>
          </a:p>
        </p:txBody>
      </p:sp>
      <p:sp>
        <p:nvSpPr>
          <p:cNvPr id="20" name="TextBox 19"/>
          <p:cNvSpPr txBox="1"/>
          <p:nvPr/>
        </p:nvSpPr>
        <p:spPr>
          <a:xfrm>
            <a:off x="617287" y="1364116"/>
            <a:ext cx="3105619" cy="307777"/>
          </a:xfrm>
          <a:prstGeom prst="rect">
            <a:avLst/>
          </a:prstGeom>
          <a:noFill/>
        </p:spPr>
        <p:txBody>
          <a:bodyPr wrap="square" rtlCol="0">
            <a:spAutoFit/>
          </a:bodyPr>
          <a:lstStyle/>
          <a:p>
            <a:pPr algn="ctr"/>
            <a:r>
              <a:rPr lang="en-US" dirty="0">
                <a:solidFill>
                  <a:srgbClr val="FF0000"/>
                </a:solidFill>
                <a:latin typeface="Arial Black" panose="020B0A04020102020204" pitchFamily="34" charset="0"/>
                <a:cs typeface="Arial" panose="020B0604020202020204" pitchFamily="34" charset="0"/>
              </a:rPr>
              <a:t>Portable Lab Kits</a:t>
            </a:r>
          </a:p>
        </p:txBody>
      </p:sp>
      <p:sp>
        <p:nvSpPr>
          <p:cNvPr id="21" name="TextBox 20"/>
          <p:cNvSpPr txBox="1"/>
          <p:nvPr/>
        </p:nvSpPr>
        <p:spPr>
          <a:xfrm>
            <a:off x="617286" y="3499812"/>
            <a:ext cx="3105619" cy="307777"/>
          </a:xfrm>
          <a:prstGeom prst="rect">
            <a:avLst/>
          </a:prstGeom>
          <a:noFill/>
        </p:spPr>
        <p:txBody>
          <a:bodyPr wrap="square" rtlCol="0">
            <a:spAutoFit/>
          </a:bodyPr>
          <a:lstStyle/>
          <a:p>
            <a:pPr algn="ctr"/>
            <a:r>
              <a:rPr lang="en-US" dirty="0">
                <a:solidFill>
                  <a:srgbClr val="FF0000"/>
                </a:solidFill>
                <a:latin typeface="Arial Black" panose="020B0A04020102020204" pitchFamily="34" charset="0"/>
                <a:cs typeface="Arial" panose="020B0604020202020204" pitchFamily="34" charset="0"/>
              </a:rPr>
              <a:t>Virtual Labs</a:t>
            </a:r>
          </a:p>
        </p:txBody>
      </p:sp>
      <p:sp>
        <p:nvSpPr>
          <p:cNvPr id="22" name="TextBox 21"/>
          <p:cNvSpPr txBox="1"/>
          <p:nvPr/>
        </p:nvSpPr>
        <p:spPr>
          <a:xfrm>
            <a:off x="4365772" y="5281960"/>
            <a:ext cx="4320899" cy="646331"/>
          </a:xfrm>
          <a:prstGeom prst="rect">
            <a:avLst/>
          </a:prstGeom>
          <a:noFill/>
        </p:spPr>
        <p:txBody>
          <a:bodyPr wrap="square" rtlCol="0">
            <a:spAutoFit/>
          </a:bodyPr>
          <a:lstStyle/>
          <a:p>
            <a:pPr algn="ctr"/>
            <a:r>
              <a:rPr lang="en-US" sz="1800" b="1" dirty="0">
                <a:solidFill>
                  <a:srgbClr val="0000FF"/>
                </a:solidFill>
                <a:latin typeface="Arial" panose="020B0604020202020204" pitchFamily="34" charset="0"/>
                <a:cs typeface="Arial" panose="020B0604020202020204" pitchFamily="34" charset="0"/>
              </a:rPr>
              <a:t>Remote labs work better for some fields (e.g., EE)</a:t>
            </a:r>
          </a:p>
        </p:txBody>
      </p:sp>
    </p:spTree>
    <p:extLst>
      <p:ext uri="{BB962C8B-B14F-4D97-AF65-F5344CB8AC3E}">
        <p14:creationId xmlns:p14="http://schemas.microsoft.com/office/powerpoint/2010/main" val="207622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bwMode="auto">
          <a:xfrm flipH="1" flipV="1">
            <a:off x="811736" y="2331720"/>
            <a:ext cx="74263" cy="344769"/>
          </a:xfrm>
          <a:prstGeom prst="straightConnector1">
            <a:avLst/>
          </a:prstGeom>
          <a:noFill/>
          <a:ln w="38100" cap="flat" cmpd="sng" algn="ctr">
            <a:solidFill>
              <a:srgbClr val="7030A0"/>
            </a:solidFill>
            <a:prstDash val="solid"/>
            <a:round/>
            <a:headEnd type="none" w="med" len="med"/>
            <a:tailEnd type="none" w="lg" len="med"/>
          </a:ln>
          <a:effectLst/>
        </p:spPr>
      </p:cxnSp>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Let’s look at the spectrum of fully online courses…</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42</a:t>
            </a:fld>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18" y="1593321"/>
            <a:ext cx="8226668"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18" y="2580428"/>
            <a:ext cx="2163768" cy="1981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231986" y="4689783"/>
            <a:ext cx="3559170" cy="1384995"/>
          </a:xfrm>
          <a:prstGeom prst="rect">
            <a:avLst/>
          </a:prstGeom>
          <a:noFill/>
        </p:spPr>
        <p:txBody>
          <a:bodyPr wrap="square" rtlCol="0">
            <a:spAutoFit/>
          </a:bodyPr>
          <a:lstStyle/>
          <a:p>
            <a:pPr algn="l"/>
            <a:r>
              <a:rPr lang="en-US" b="1" u="sng" dirty="0">
                <a:solidFill>
                  <a:srgbClr val="0000FF"/>
                </a:solidFill>
                <a:latin typeface="Arial" panose="020B0604020202020204" pitchFamily="34" charset="0"/>
                <a:cs typeface="Arial" panose="020B0604020202020204" pitchFamily="34" charset="0"/>
              </a:rPr>
              <a:t>MOOC</a:t>
            </a:r>
          </a:p>
          <a:p>
            <a:pPr marL="285750" indent="-285750" algn="l">
              <a:buFontTx/>
              <a:buChar char="-"/>
            </a:pPr>
            <a:r>
              <a:rPr lang="en-US" dirty="0">
                <a:solidFill>
                  <a:srgbClr val="0000FF"/>
                </a:solidFill>
                <a:latin typeface="Arial" panose="020B0604020202020204" pitchFamily="34" charset="0"/>
                <a:cs typeface="Arial" panose="020B0604020202020204" pitchFamily="34" charset="0"/>
              </a:rPr>
              <a:t>No instructor interaction. </a:t>
            </a:r>
          </a:p>
          <a:p>
            <a:pPr marL="285750" indent="-285750" algn="l">
              <a:buFontTx/>
              <a:buChar char="-"/>
            </a:pPr>
            <a:r>
              <a:rPr lang="en-US" dirty="0">
                <a:solidFill>
                  <a:srgbClr val="0000FF"/>
                </a:solidFill>
                <a:latin typeface="Arial" panose="020B0604020202020204" pitchFamily="34" charset="0"/>
                <a:cs typeface="Arial" panose="020B0604020202020204" pitchFamily="34" charset="0"/>
              </a:rPr>
              <a:t>Watch videos, do reading assignments.</a:t>
            </a:r>
          </a:p>
          <a:p>
            <a:pPr marL="285750" indent="-285750" algn="l">
              <a:buFontTx/>
              <a:buChar char="-"/>
            </a:pPr>
            <a:r>
              <a:rPr lang="en-US" dirty="0">
                <a:solidFill>
                  <a:srgbClr val="0000FF"/>
                </a:solidFill>
                <a:latin typeface="Arial" panose="020B0604020202020204" pitchFamily="34" charset="0"/>
                <a:cs typeface="Arial" panose="020B0604020202020204" pitchFamily="34" charset="0"/>
              </a:rPr>
              <a:t>Auto-graded homework/exams.</a:t>
            </a:r>
          </a:p>
          <a:p>
            <a:pPr marL="285750" indent="-285750" algn="l">
              <a:buFontTx/>
              <a:buChar char="-"/>
            </a:pPr>
            <a:r>
              <a:rPr lang="en-US" dirty="0">
                <a:solidFill>
                  <a:srgbClr val="0000FF"/>
                </a:solidFill>
                <a:latin typeface="Arial" panose="020B0604020202020204" pitchFamily="34" charset="0"/>
                <a:cs typeface="Arial" panose="020B0604020202020204" pitchFamily="34" charset="0"/>
              </a:rPr>
              <a:t>Sometimes peer discussion groups.</a:t>
            </a:r>
          </a:p>
          <a:p>
            <a:pPr marL="285750" indent="-285750" algn="l">
              <a:buFontTx/>
              <a:buChar char="-"/>
            </a:pPr>
            <a:r>
              <a:rPr lang="en-US" dirty="0">
                <a:solidFill>
                  <a:srgbClr val="FF0000"/>
                </a:solidFill>
                <a:latin typeface="Arial" panose="020B0604020202020204" pitchFamily="34" charset="0"/>
                <a:cs typeface="Arial" panose="020B0604020202020204" pitchFamily="34" charset="0"/>
              </a:rPr>
              <a:t>Where all the buzz (and money) is…</a:t>
            </a:r>
          </a:p>
        </p:txBody>
      </p:sp>
    </p:spTree>
    <p:extLst>
      <p:ext uri="{BB962C8B-B14F-4D97-AF65-F5344CB8AC3E}">
        <p14:creationId xmlns:p14="http://schemas.microsoft.com/office/powerpoint/2010/main" val="4091716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bwMode="auto">
          <a:xfrm flipV="1">
            <a:off x="7993380" y="2311737"/>
            <a:ext cx="115899" cy="344768"/>
          </a:xfrm>
          <a:prstGeom prst="straightConnector1">
            <a:avLst/>
          </a:prstGeom>
          <a:noFill/>
          <a:ln w="38100" cap="flat" cmpd="sng" algn="ctr">
            <a:solidFill>
              <a:srgbClr val="FF0000"/>
            </a:solidFill>
            <a:prstDash val="solid"/>
            <a:round/>
            <a:headEnd type="none" w="med" len="med"/>
            <a:tailEnd type="none" w="lg" len="med"/>
          </a:ln>
          <a:effectLst/>
        </p:spPr>
      </p:cxnSp>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Let’s look at the spectrum of fully online courses…</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43</a:t>
            </a:fld>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18" y="1593321"/>
            <a:ext cx="8226668"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descr="http://admissions.yale.edu/sites/default/files/OAYOpenCourseOPAresized_0.jpg?12829226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0820" y="2561551"/>
            <a:ext cx="2652266" cy="16987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96937" y="4375397"/>
            <a:ext cx="3018463" cy="1815882"/>
          </a:xfrm>
          <a:prstGeom prst="rect">
            <a:avLst/>
          </a:prstGeom>
          <a:noFill/>
        </p:spPr>
        <p:txBody>
          <a:bodyPr wrap="square" rtlCol="0">
            <a:spAutoFit/>
          </a:bodyPr>
          <a:lstStyle/>
          <a:p>
            <a:pPr algn="l"/>
            <a:r>
              <a:rPr lang="en-US" b="1" u="sng" dirty="0">
                <a:solidFill>
                  <a:srgbClr val="0000FF"/>
                </a:solidFill>
                <a:latin typeface="Arial" panose="020B0604020202020204" pitchFamily="34" charset="0"/>
                <a:cs typeface="Arial" panose="020B0604020202020204" pitchFamily="34" charset="0"/>
              </a:rPr>
              <a:t>Synchronous Live-Feed</a:t>
            </a:r>
          </a:p>
          <a:p>
            <a:pPr marL="171450" indent="-171450" algn="l">
              <a:buFontTx/>
              <a:buChar char="-"/>
            </a:pPr>
            <a:r>
              <a:rPr lang="en-US" dirty="0">
                <a:solidFill>
                  <a:srgbClr val="0000FF"/>
                </a:solidFill>
                <a:latin typeface="Arial" panose="020B0604020202020204" pitchFamily="34" charset="0"/>
                <a:cs typeface="Arial" panose="020B0604020202020204" pitchFamily="34" charset="0"/>
              </a:rPr>
              <a:t>Watch live video of lectures</a:t>
            </a:r>
          </a:p>
          <a:p>
            <a:pPr marL="171450" indent="-171450" algn="l">
              <a:buFontTx/>
              <a:buChar char="-"/>
            </a:pPr>
            <a:r>
              <a:rPr lang="en-US" dirty="0">
                <a:solidFill>
                  <a:srgbClr val="0000FF"/>
                </a:solidFill>
                <a:latin typeface="Arial" panose="020B0604020202020204" pitchFamily="34" charset="0"/>
                <a:cs typeface="Arial" panose="020B0604020202020204" pitchFamily="34" charset="0"/>
              </a:rPr>
              <a:t>Do the same assignments as live students.</a:t>
            </a:r>
          </a:p>
          <a:p>
            <a:pPr marL="171450" indent="-171450" algn="l">
              <a:buFontTx/>
              <a:buChar char="-"/>
            </a:pPr>
            <a:r>
              <a:rPr lang="en-US" dirty="0">
                <a:solidFill>
                  <a:srgbClr val="0000FF"/>
                </a:solidFill>
                <a:latin typeface="Arial" panose="020B0604020202020204" pitchFamily="34" charset="0"/>
                <a:cs typeface="Arial" panose="020B0604020202020204" pitchFamily="34" charset="0"/>
              </a:rPr>
              <a:t>Send in assignments.</a:t>
            </a:r>
          </a:p>
          <a:p>
            <a:pPr marL="171450" indent="-171450" algn="l">
              <a:buFontTx/>
              <a:buChar char="-"/>
            </a:pPr>
            <a:r>
              <a:rPr lang="en-US" dirty="0">
                <a:solidFill>
                  <a:srgbClr val="0000FF"/>
                </a:solidFill>
                <a:latin typeface="Arial" panose="020B0604020202020204" pitchFamily="34" charset="0"/>
                <a:cs typeface="Arial" panose="020B0604020202020204" pitchFamily="34" charset="0"/>
              </a:rPr>
              <a:t>Proctored exams.</a:t>
            </a:r>
          </a:p>
          <a:p>
            <a:pPr marL="171450" indent="-171450" algn="l">
              <a:buFontTx/>
              <a:buChar char="-"/>
            </a:pPr>
            <a:r>
              <a:rPr lang="en-US" dirty="0">
                <a:solidFill>
                  <a:srgbClr val="FF0000"/>
                </a:solidFill>
                <a:latin typeface="Arial" panose="020B0604020202020204" pitchFamily="34" charset="0"/>
                <a:cs typeface="Arial" panose="020B0604020202020204" pitchFamily="34" charset="0"/>
              </a:rPr>
              <a:t>Fading out… Too expensive for the value.</a:t>
            </a:r>
          </a:p>
        </p:txBody>
      </p:sp>
    </p:spTree>
    <p:extLst>
      <p:ext uri="{BB962C8B-B14F-4D97-AF65-F5344CB8AC3E}">
        <p14:creationId xmlns:p14="http://schemas.microsoft.com/office/powerpoint/2010/main" val="1327181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bwMode="auto">
          <a:xfrm flipV="1">
            <a:off x="4253558" y="2331721"/>
            <a:ext cx="1" cy="344768"/>
          </a:xfrm>
          <a:prstGeom prst="straightConnector1">
            <a:avLst/>
          </a:prstGeom>
          <a:noFill/>
          <a:ln w="38100" cap="flat" cmpd="sng" algn="ctr">
            <a:solidFill>
              <a:srgbClr val="00B050"/>
            </a:solidFill>
            <a:prstDash val="solid"/>
            <a:round/>
            <a:headEnd type="none" w="med" len="med"/>
            <a:tailEnd type="none" w="lg" len="med"/>
          </a:ln>
          <a:effectLst/>
        </p:spPr>
      </p:cxnSp>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Let’s look at the spectrum of fully online courses…</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44</a:t>
            </a:fld>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18" y="1593321"/>
            <a:ext cx="8226668"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7699" y="2561549"/>
            <a:ext cx="2544987" cy="203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417688" y="4591898"/>
            <a:ext cx="4541912" cy="1384995"/>
          </a:xfrm>
          <a:prstGeom prst="rect">
            <a:avLst/>
          </a:prstGeom>
          <a:noFill/>
        </p:spPr>
        <p:txBody>
          <a:bodyPr wrap="square" rtlCol="0">
            <a:spAutoFit/>
          </a:bodyPr>
          <a:lstStyle/>
          <a:p>
            <a:pPr algn="l"/>
            <a:r>
              <a:rPr lang="en-US" b="1" u="sng" dirty="0">
                <a:solidFill>
                  <a:srgbClr val="0000FF"/>
                </a:solidFill>
                <a:latin typeface="Arial" panose="020B0604020202020204" pitchFamily="34" charset="0"/>
                <a:cs typeface="Arial" panose="020B0604020202020204" pitchFamily="34" charset="0"/>
              </a:rPr>
              <a:t>Live-Taught, Mildly Synchronous (usually weekly)</a:t>
            </a:r>
          </a:p>
          <a:p>
            <a:pPr marL="171450" indent="-171450" algn="l">
              <a:buFontTx/>
              <a:buChar char="-"/>
            </a:pPr>
            <a:r>
              <a:rPr lang="en-US" dirty="0">
                <a:solidFill>
                  <a:srgbClr val="0000FF"/>
                </a:solidFill>
                <a:latin typeface="Arial" panose="020B0604020202020204" pitchFamily="34" charset="0"/>
                <a:cs typeface="Arial" panose="020B0604020202020204" pitchFamily="34" charset="0"/>
              </a:rPr>
              <a:t>Watch lecture captures, do reading assignments</a:t>
            </a:r>
          </a:p>
          <a:p>
            <a:pPr marL="171450" indent="-171450" algn="l">
              <a:buFontTx/>
              <a:buChar char="-"/>
            </a:pPr>
            <a:r>
              <a:rPr lang="en-US" dirty="0">
                <a:solidFill>
                  <a:srgbClr val="0000FF"/>
                </a:solidFill>
                <a:latin typeface="Arial" panose="020B0604020202020204" pitchFamily="34" charset="0"/>
                <a:cs typeface="Arial" panose="020B0604020202020204" pitchFamily="34" charset="0"/>
              </a:rPr>
              <a:t>Auto-graded + Instructor-graded assignments.</a:t>
            </a:r>
          </a:p>
          <a:p>
            <a:pPr marL="171450" indent="-171450" algn="l">
              <a:buFontTx/>
              <a:buChar char="-"/>
            </a:pPr>
            <a:r>
              <a:rPr lang="en-US" dirty="0">
                <a:solidFill>
                  <a:srgbClr val="0000FF"/>
                </a:solidFill>
                <a:latin typeface="Arial" panose="020B0604020202020204" pitchFamily="34" charset="0"/>
                <a:cs typeface="Arial" panose="020B0604020202020204" pitchFamily="34" charset="0"/>
              </a:rPr>
              <a:t>Online homework/exams.</a:t>
            </a:r>
          </a:p>
          <a:p>
            <a:pPr marL="171450" indent="-171450" algn="l">
              <a:buFontTx/>
              <a:buChar char="-"/>
            </a:pPr>
            <a:r>
              <a:rPr lang="en-US" dirty="0">
                <a:solidFill>
                  <a:srgbClr val="0000FF"/>
                </a:solidFill>
                <a:latin typeface="Arial" panose="020B0604020202020204" pitchFamily="34" charset="0"/>
                <a:cs typeface="Arial" panose="020B0604020202020204" pitchFamily="34" charset="0"/>
              </a:rPr>
              <a:t>There is a real instructor to contact.</a:t>
            </a:r>
          </a:p>
          <a:p>
            <a:pPr marL="171450" indent="-171450" algn="l">
              <a:buFontTx/>
              <a:buChar char="-"/>
            </a:pPr>
            <a:r>
              <a:rPr lang="en-US" dirty="0">
                <a:solidFill>
                  <a:srgbClr val="FF0000"/>
                </a:solidFill>
                <a:latin typeface="Arial" panose="020B0604020202020204" pitchFamily="34" charset="0"/>
                <a:cs typeface="Arial" panose="020B0604020202020204" pitchFamily="34" charset="0"/>
              </a:rPr>
              <a:t>The most “popular” method right now.</a:t>
            </a:r>
          </a:p>
        </p:txBody>
      </p:sp>
    </p:spTree>
    <p:extLst>
      <p:ext uri="{BB962C8B-B14F-4D97-AF65-F5344CB8AC3E}">
        <p14:creationId xmlns:p14="http://schemas.microsoft.com/office/powerpoint/2010/main" val="1327181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45</a:t>
            </a:fld>
            <a:endParaRPr lang="en-US" dirty="0"/>
          </a:p>
        </p:txBody>
      </p:sp>
      <p:sp>
        <p:nvSpPr>
          <p:cNvPr id="8" name="Title 7"/>
          <p:cNvSpPr>
            <a:spLocks noGrp="1"/>
          </p:cNvSpPr>
          <p:nvPr>
            <p:ph type="title"/>
          </p:nvPr>
        </p:nvSpPr>
        <p:spPr/>
        <p:txBody>
          <a:bodyPr/>
          <a:lstStyle/>
          <a:p>
            <a:r>
              <a:rPr lang="en-US" dirty="0"/>
              <a:t>3) Online Learning Model</a:t>
            </a:r>
          </a:p>
        </p:txBody>
      </p:sp>
      <p:sp>
        <p:nvSpPr>
          <p:cNvPr id="10" name="Content Placeholder 9"/>
          <p:cNvSpPr>
            <a:spLocks noGrp="1"/>
          </p:cNvSpPr>
          <p:nvPr>
            <p:ph idx="1"/>
          </p:nvPr>
        </p:nvSpPr>
        <p:spPr/>
        <p:txBody>
          <a:bodyPr/>
          <a:lstStyle/>
          <a:p>
            <a:r>
              <a:rPr lang="en-US" dirty="0"/>
              <a:t>What Learning Activities Can We Do?</a:t>
            </a:r>
          </a:p>
        </p:txBody>
      </p:sp>
      <p:pic>
        <p:nvPicPr>
          <p:cNvPr id="3074" name="Picture 2" descr="C:\Users\k91h784\Dropbox\02_Research\007_Invited_Talks\021_Physics_Colloqium_Online_Learning_in_STEM\figures\Blooms_Triangle_Al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4" y="1485150"/>
            <a:ext cx="4435475" cy="43822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a:off x="4503199" y="5457825"/>
            <a:ext cx="419101" cy="0"/>
          </a:xfrm>
          <a:prstGeom prst="straightConnector1">
            <a:avLst/>
          </a:prstGeom>
          <a:noFill/>
          <a:ln w="63500" cap="flat" cmpd="sng" algn="ctr">
            <a:solidFill>
              <a:srgbClr val="0066FF"/>
            </a:solidFill>
            <a:prstDash val="solid"/>
            <a:round/>
            <a:headEnd type="none" w="med" len="med"/>
            <a:tailEnd type="triangle" w="lg" len="med"/>
          </a:ln>
          <a:effectLst/>
        </p:spPr>
      </p:cxnSp>
      <p:sp>
        <p:nvSpPr>
          <p:cNvPr id="12" name="TextBox 11"/>
          <p:cNvSpPr txBox="1"/>
          <p:nvPr/>
        </p:nvSpPr>
        <p:spPr>
          <a:xfrm>
            <a:off x="4953509" y="5230130"/>
            <a:ext cx="2767013" cy="523220"/>
          </a:xfrm>
          <a:prstGeom prst="rect">
            <a:avLst/>
          </a:prstGeom>
          <a:noFill/>
        </p:spPr>
        <p:txBody>
          <a:bodyPr wrap="square" rtlCol="0">
            <a:spAutoFit/>
          </a:bodyPr>
          <a:lstStyle/>
          <a:p>
            <a:pPr algn="l"/>
            <a:r>
              <a:rPr lang="en-US" b="1" dirty="0">
                <a:solidFill>
                  <a:srgbClr val="0066FF"/>
                </a:solidFill>
                <a:latin typeface="Arial" panose="020B0604020202020204" pitchFamily="34" charset="0"/>
                <a:cs typeface="Arial" panose="020B0604020202020204" pitchFamily="34" charset="0"/>
              </a:rPr>
              <a:t>Lecturing;</a:t>
            </a:r>
            <a:br>
              <a:rPr lang="en-US" b="1" dirty="0">
                <a:solidFill>
                  <a:srgbClr val="0066FF"/>
                </a:solidFill>
                <a:latin typeface="Arial" panose="020B0604020202020204" pitchFamily="34" charset="0"/>
                <a:cs typeface="Arial" panose="020B0604020202020204" pitchFamily="34" charset="0"/>
              </a:rPr>
            </a:br>
            <a:r>
              <a:rPr lang="en-US" b="1" dirty="0">
                <a:solidFill>
                  <a:srgbClr val="0066FF"/>
                </a:solidFill>
                <a:latin typeface="Arial" panose="020B0604020202020204" pitchFamily="34" charset="0"/>
                <a:cs typeface="Arial" panose="020B0604020202020204" pitchFamily="34" charset="0"/>
              </a:rPr>
              <a:t>Reading assignments</a:t>
            </a:r>
          </a:p>
        </p:txBody>
      </p:sp>
      <p:cxnSp>
        <p:nvCxnSpPr>
          <p:cNvPr id="14" name="Straight Arrow Connector 13"/>
          <p:cNvCxnSpPr/>
          <p:nvPr/>
        </p:nvCxnSpPr>
        <p:spPr bwMode="auto">
          <a:xfrm>
            <a:off x="4131725" y="4766787"/>
            <a:ext cx="790575" cy="0"/>
          </a:xfrm>
          <a:prstGeom prst="straightConnector1">
            <a:avLst/>
          </a:prstGeom>
          <a:noFill/>
          <a:ln w="63500" cap="flat" cmpd="sng" algn="ctr">
            <a:solidFill>
              <a:srgbClr val="FF00FF"/>
            </a:solidFill>
            <a:prstDash val="solid"/>
            <a:round/>
            <a:headEnd type="none" w="med" len="med"/>
            <a:tailEnd type="triangle" w="lg" len="med"/>
          </a:ln>
          <a:effectLst/>
        </p:spPr>
      </p:cxnSp>
      <p:sp>
        <p:nvSpPr>
          <p:cNvPr id="15" name="TextBox 14"/>
          <p:cNvSpPr txBox="1"/>
          <p:nvPr/>
        </p:nvSpPr>
        <p:spPr>
          <a:xfrm>
            <a:off x="4958271" y="4500991"/>
            <a:ext cx="2767013" cy="523220"/>
          </a:xfrm>
          <a:prstGeom prst="rect">
            <a:avLst/>
          </a:prstGeom>
          <a:noFill/>
        </p:spPr>
        <p:txBody>
          <a:bodyPr wrap="square" rtlCol="0">
            <a:spAutoFit/>
          </a:bodyPr>
          <a:lstStyle/>
          <a:p>
            <a:pPr algn="l"/>
            <a:r>
              <a:rPr lang="en-US" b="1" dirty="0">
                <a:solidFill>
                  <a:srgbClr val="FF00FF"/>
                </a:solidFill>
                <a:latin typeface="Arial" panose="020B0604020202020204" pitchFamily="34" charset="0"/>
                <a:cs typeface="Arial" panose="020B0604020202020204" pitchFamily="34" charset="0"/>
              </a:rPr>
              <a:t>Writing assignments;</a:t>
            </a:r>
          </a:p>
          <a:p>
            <a:pPr algn="l"/>
            <a:r>
              <a:rPr lang="en-US" b="1" dirty="0">
                <a:solidFill>
                  <a:srgbClr val="FF00FF"/>
                </a:solidFill>
                <a:latin typeface="Arial" panose="020B0604020202020204" pitchFamily="34" charset="0"/>
                <a:cs typeface="Arial" panose="020B0604020202020204" pitchFamily="34" charset="0"/>
              </a:rPr>
              <a:t>Discussions</a:t>
            </a:r>
          </a:p>
        </p:txBody>
      </p:sp>
      <p:cxnSp>
        <p:nvCxnSpPr>
          <p:cNvPr id="18" name="Straight Arrow Connector 17"/>
          <p:cNvCxnSpPr/>
          <p:nvPr/>
        </p:nvCxnSpPr>
        <p:spPr bwMode="auto">
          <a:xfrm flipV="1">
            <a:off x="3750725" y="4008846"/>
            <a:ext cx="1171575" cy="4185"/>
          </a:xfrm>
          <a:prstGeom prst="straightConnector1">
            <a:avLst/>
          </a:prstGeom>
          <a:noFill/>
          <a:ln w="63500" cap="flat" cmpd="sng" algn="ctr">
            <a:solidFill>
              <a:srgbClr val="FF0000"/>
            </a:solidFill>
            <a:prstDash val="solid"/>
            <a:round/>
            <a:headEnd type="none" w="med" len="med"/>
            <a:tailEnd type="triangle" w="lg" len="med"/>
          </a:ln>
          <a:effectLst/>
        </p:spPr>
      </p:cxnSp>
      <p:sp>
        <p:nvSpPr>
          <p:cNvPr id="19" name="TextBox 18"/>
          <p:cNvSpPr txBox="1"/>
          <p:nvPr/>
        </p:nvSpPr>
        <p:spPr>
          <a:xfrm>
            <a:off x="4958271" y="3747236"/>
            <a:ext cx="2767013" cy="523220"/>
          </a:xfrm>
          <a:prstGeom prst="rect">
            <a:avLst/>
          </a:prstGeom>
          <a:noFill/>
        </p:spPr>
        <p:txBody>
          <a:bodyPr wrap="square" rtlCol="0">
            <a:spAutoFit/>
          </a:bodyPr>
          <a:lstStyle/>
          <a:p>
            <a:pPr algn="l"/>
            <a:r>
              <a:rPr lang="en-US" b="1" dirty="0">
                <a:solidFill>
                  <a:srgbClr val="FF0000"/>
                </a:solidFill>
                <a:latin typeface="Arial" panose="020B0604020202020204" pitchFamily="34" charset="0"/>
                <a:cs typeface="Arial" panose="020B0604020202020204" pitchFamily="34" charset="0"/>
              </a:rPr>
              <a:t>Solving homework problems;</a:t>
            </a:r>
          </a:p>
          <a:p>
            <a:pPr algn="l"/>
            <a:r>
              <a:rPr lang="en-US" b="1" dirty="0">
                <a:solidFill>
                  <a:srgbClr val="FF0000"/>
                </a:solidFill>
                <a:latin typeface="Arial" panose="020B0604020202020204" pitchFamily="34" charset="0"/>
                <a:cs typeface="Arial" panose="020B0604020202020204" pitchFamily="34" charset="0"/>
              </a:rPr>
              <a:t>Conducting lab experiments</a:t>
            </a:r>
          </a:p>
        </p:txBody>
      </p:sp>
      <p:cxnSp>
        <p:nvCxnSpPr>
          <p:cNvPr id="20" name="Straight Arrow Connector 19"/>
          <p:cNvCxnSpPr/>
          <p:nvPr/>
        </p:nvCxnSpPr>
        <p:spPr bwMode="auto">
          <a:xfrm flipV="1">
            <a:off x="3464975" y="3303996"/>
            <a:ext cx="1457325" cy="4186"/>
          </a:xfrm>
          <a:prstGeom prst="straightConnector1">
            <a:avLst/>
          </a:prstGeom>
          <a:noFill/>
          <a:ln w="63500" cap="flat" cmpd="sng" algn="ctr">
            <a:solidFill>
              <a:srgbClr val="FFC000"/>
            </a:solidFill>
            <a:prstDash val="solid"/>
            <a:round/>
            <a:headEnd type="none" w="med" len="med"/>
            <a:tailEnd type="triangle" w="lg" len="med"/>
          </a:ln>
          <a:effectLst/>
        </p:spPr>
      </p:cxnSp>
      <p:sp>
        <p:nvSpPr>
          <p:cNvPr id="21" name="TextBox 20"/>
          <p:cNvSpPr txBox="1"/>
          <p:nvPr/>
        </p:nvSpPr>
        <p:spPr>
          <a:xfrm>
            <a:off x="4953509" y="2940782"/>
            <a:ext cx="2767013" cy="738664"/>
          </a:xfrm>
          <a:prstGeom prst="rect">
            <a:avLst/>
          </a:prstGeom>
          <a:noFill/>
        </p:spPr>
        <p:txBody>
          <a:bodyPr wrap="square" rtlCol="0">
            <a:spAutoFit/>
          </a:bodyPr>
          <a:lstStyle/>
          <a:p>
            <a:pPr algn="l"/>
            <a:r>
              <a:rPr lang="en-US" b="1" dirty="0">
                <a:solidFill>
                  <a:srgbClr val="FFCC00"/>
                </a:solidFill>
                <a:latin typeface="Arial" panose="020B0604020202020204" pitchFamily="34" charset="0"/>
                <a:cs typeface="Arial" panose="020B0604020202020204" pitchFamily="34" charset="0"/>
              </a:rPr>
              <a:t>Solving homework problems;</a:t>
            </a:r>
          </a:p>
          <a:p>
            <a:pPr algn="l"/>
            <a:r>
              <a:rPr lang="en-US" b="1" dirty="0">
                <a:solidFill>
                  <a:srgbClr val="FFCC00"/>
                </a:solidFill>
                <a:latin typeface="Arial" panose="020B0604020202020204" pitchFamily="34" charset="0"/>
                <a:cs typeface="Arial" panose="020B0604020202020204" pitchFamily="34" charset="0"/>
              </a:rPr>
              <a:t>Conducting lab experiments;</a:t>
            </a:r>
          </a:p>
          <a:p>
            <a:pPr algn="l"/>
            <a:r>
              <a:rPr lang="en-US" b="1" dirty="0">
                <a:solidFill>
                  <a:srgbClr val="FFCC00"/>
                </a:solidFill>
                <a:latin typeface="Arial" panose="020B0604020202020204" pitchFamily="34" charset="0"/>
                <a:cs typeface="Arial" panose="020B0604020202020204" pitchFamily="34" charset="0"/>
              </a:rPr>
              <a:t>Giving presentations</a:t>
            </a:r>
          </a:p>
        </p:txBody>
      </p:sp>
      <p:cxnSp>
        <p:nvCxnSpPr>
          <p:cNvPr id="22" name="Straight Arrow Connector 21"/>
          <p:cNvCxnSpPr/>
          <p:nvPr/>
        </p:nvCxnSpPr>
        <p:spPr bwMode="auto">
          <a:xfrm>
            <a:off x="3350675" y="2584281"/>
            <a:ext cx="1571625" cy="2393"/>
          </a:xfrm>
          <a:prstGeom prst="straightConnector1">
            <a:avLst/>
          </a:prstGeom>
          <a:noFill/>
          <a:ln w="63500" cap="flat" cmpd="sng" algn="ctr">
            <a:solidFill>
              <a:srgbClr val="00B050"/>
            </a:solidFill>
            <a:prstDash val="solid"/>
            <a:round/>
            <a:headEnd type="none" w="med" len="med"/>
            <a:tailEnd type="triangle" w="lg" len="med"/>
          </a:ln>
          <a:effectLst/>
        </p:spPr>
      </p:cxnSp>
      <p:sp>
        <p:nvSpPr>
          <p:cNvPr id="23" name="TextBox 22"/>
          <p:cNvSpPr txBox="1"/>
          <p:nvPr/>
        </p:nvSpPr>
        <p:spPr>
          <a:xfrm>
            <a:off x="4958271" y="2356583"/>
            <a:ext cx="2767013" cy="523220"/>
          </a:xfrm>
          <a:prstGeom prst="rect">
            <a:avLst/>
          </a:prstGeom>
          <a:noFill/>
        </p:spPr>
        <p:txBody>
          <a:bodyPr wrap="square" rtlCol="0">
            <a:spAutoFit/>
          </a:bodyPr>
          <a:lstStyle/>
          <a:p>
            <a:pPr algn="l"/>
            <a:r>
              <a:rPr lang="en-US" b="1" dirty="0">
                <a:solidFill>
                  <a:srgbClr val="00B050"/>
                </a:solidFill>
                <a:latin typeface="Arial" panose="020B0604020202020204" pitchFamily="34" charset="0"/>
                <a:cs typeface="Arial" panose="020B0604020202020204" pitchFamily="34" charset="0"/>
              </a:rPr>
              <a:t>Doing design problems;</a:t>
            </a:r>
          </a:p>
          <a:p>
            <a:pPr algn="l"/>
            <a:r>
              <a:rPr lang="en-US" b="1" dirty="0">
                <a:solidFill>
                  <a:srgbClr val="00B050"/>
                </a:solidFill>
                <a:latin typeface="Arial" panose="020B0604020202020204" pitchFamily="34" charset="0"/>
                <a:cs typeface="Arial" panose="020B0604020202020204" pitchFamily="34" charset="0"/>
              </a:rPr>
              <a:t>Giving presentations</a:t>
            </a:r>
          </a:p>
        </p:txBody>
      </p:sp>
      <p:cxnSp>
        <p:nvCxnSpPr>
          <p:cNvPr id="24" name="Straight Arrow Connector 23"/>
          <p:cNvCxnSpPr/>
          <p:nvPr/>
        </p:nvCxnSpPr>
        <p:spPr bwMode="auto">
          <a:xfrm flipV="1">
            <a:off x="3245900" y="1924270"/>
            <a:ext cx="1676400" cy="12312"/>
          </a:xfrm>
          <a:prstGeom prst="straightConnector1">
            <a:avLst/>
          </a:prstGeom>
          <a:noFill/>
          <a:ln w="63500" cap="flat" cmpd="sng" algn="ctr">
            <a:solidFill>
              <a:srgbClr val="8B9A66"/>
            </a:solidFill>
            <a:prstDash val="solid"/>
            <a:round/>
            <a:headEnd type="none" w="med" len="med"/>
            <a:tailEnd type="triangle" w="lg" len="med"/>
          </a:ln>
          <a:effectLst/>
        </p:spPr>
      </p:cxnSp>
      <p:sp>
        <p:nvSpPr>
          <p:cNvPr id="25" name="TextBox 24"/>
          <p:cNvSpPr txBox="1"/>
          <p:nvPr/>
        </p:nvSpPr>
        <p:spPr>
          <a:xfrm>
            <a:off x="4958271" y="1569523"/>
            <a:ext cx="2543187" cy="738664"/>
          </a:xfrm>
          <a:prstGeom prst="rect">
            <a:avLst/>
          </a:prstGeom>
          <a:noFill/>
        </p:spPr>
        <p:txBody>
          <a:bodyPr wrap="square" rtlCol="0">
            <a:spAutoFit/>
          </a:bodyPr>
          <a:lstStyle/>
          <a:p>
            <a:pPr algn="l"/>
            <a:r>
              <a:rPr lang="en-US" b="1" dirty="0">
                <a:solidFill>
                  <a:srgbClr val="8B9A66"/>
                </a:solidFill>
                <a:latin typeface="Arial" panose="020B0604020202020204" pitchFamily="34" charset="0"/>
                <a:cs typeface="Arial" panose="020B0604020202020204" pitchFamily="34" charset="0"/>
              </a:rPr>
              <a:t>Design-of-experiments;</a:t>
            </a:r>
          </a:p>
          <a:p>
            <a:pPr algn="l"/>
            <a:r>
              <a:rPr lang="en-US" b="1" dirty="0">
                <a:solidFill>
                  <a:srgbClr val="8B9A66"/>
                </a:solidFill>
                <a:latin typeface="Arial" panose="020B0604020202020204" pitchFamily="34" charset="0"/>
                <a:cs typeface="Arial" panose="020B0604020202020204" pitchFamily="34" charset="0"/>
              </a:rPr>
              <a:t>Design journals;</a:t>
            </a:r>
          </a:p>
          <a:p>
            <a:pPr algn="l"/>
            <a:r>
              <a:rPr lang="en-US" b="1" dirty="0">
                <a:solidFill>
                  <a:srgbClr val="8B9A66"/>
                </a:solidFill>
                <a:latin typeface="Arial" panose="020B0604020202020204" pitchFamily="34" charset="0"/>
                <a:cs typeface="Arial" panose="020B0604020202020204" pitchFamily="34" charset="0"/>
              </a:rPr>
              <a:t>Giving presentations</a:t>
            </a:r>
          </a:p>
        </p:txBody>
      </p:sp>
      <p:sp>
        <p:nvSpPr>
          <p:cNvPr id="74" name="TextBox 73"/>
          <p:cNvSpPr txBox="1"/>
          <p:nvPr/>
        </p:nvSpPr>
        <p:spPr>
          <a:xfrm>
            <a:off x="4634422" y="1255061"/>
            <a:ext cx="2767013" cy="307777"/>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Learning Activity</a:t>
            </a:r>
          </a:p>
        </p:txBody>
      </p:sp>
      <p:sp>
        <p:nvSpPr>
          <p:cNvPr id="26" name="TextBox 25"/>
          <p:cNvSpPr txBox="1"/>
          <p:nvPr/>
        </p:nvSpPr>
        <p:spPr>
          <a:xfrm rot="18012003">
            <a:off x="7329482" y="1198145"/>
            <a:ext cx="792642" cy="307777"/>
          </a:xfrm>
          <a:prstGeom prst="rect">
            <a:avLst/>
          </a:prstGeom>
          <a:noFill/>
        </p:spPr>
        <p:txBody>
          <a:bodyPr wrap="square" rtlCol="0">
            <a:spAutoFit/>
          </a:bodyPr>
          <a:lstStyle/>
          <a:p>
            <a:pPr algn="l"/>
            <a:r>
              <a:rPr lang="en-US" b="1" u="sng" dirty="0">
                <a:solidFill>
                  <a:schemeClr val="accent6">
                    <a:lumMod val="75000"/>
                  </a:schemeClr>
                </a:solidFill>
                <a:latin typeface="Arial" panose="020B0604020202020204" pitchFamily="34" charset="0"/>
                <a:cs typeface="Arial" panose="020B0604020202020204" pitchFamily="34" charset="0"/>
              </a:rPr>
              <a:t>MOOC</a:t>
            </a:r>
          </a:p>
        </p:txBody>
      </p:sp>
      <p:sp>
        <p:nvSpPr>
          <p:cNvPr id="27" name="TextBox 26"/>
          <p:cNvSpPr txBox="1"/>
          <p:nvPr/>
        </p:nvSpPr>
        <p:spPr>
          <a:xfrm rot="18012003">
            <a:off x="7646886" y="983280"/>
            <a:ext cx="1372905" cy="307777"/>
          </a:xfrm>
          <a:prstGeom prst="rect">
            <a:avLst/>
          </a:prstGeom>
          <a:noFill/>
        </p:spPr>
        <p:txBody>
          <a:bodyPr wrap="square" rtlCol="0">
            <a:spAutoFit/>
          </a:bodyPr>
          <a:lstStyle/>
          <a:p>
            <a:pPr algn="l"/>
            <a:r>
              <a:rPr lang="en-US" b="1" u="sng" dirty="0">
                <a:solidFill>
                  <a:schemeClr val="accent6">
                    <a:lumMod val="75000"/>
                  </a:schemeClr>
                </a:solidFill>
                <a:latin typeface="Arial" panose="020B0604020202020204" pitchFamily="34" charset="0"/>
                <a:cs typeface="Arial" panose="020B0604020202020204" pitchFamily="34" charset="0"/>
              </a:rPr>
              <a:t>Live-Taught</a:t>
            </a:r>
          </a:p>
        </p:txBody>
      </p:sp>
      <p:sp>
        <p:nvSpPr>
          <p:cNvPr id="28" name="TextBox 27"/>
          <p:cNvSpPr txBox="1"/>
          <p:nvPr/>
        </p:nvSpPr>
        <p:spPr>
          <a:xfrm rot="18012003">
            <a:off x="8304774" y="1138491"/>
            <a:ext cx="1013734" cy="307777"/>
          </a:xfrm>
          <a:prstGeom prst="rect">
            <a:avLst/>
          </a:prstGeom>
          <a:noFill/>
        </p:spPr>
        <p:txBody>
          <a:bodyPr wrap="square" rtlCol="0">
            <a:spAutoFit/>
          </a:bodyPr>
          <a:lstStyle/>
          <a:p>
            <a:pPr algn="l"/>
            <a:r>
              <a:rPr lang="en-US" b="1" u="sng" dirty="0">
                <a:solidFill>
                  <a:schemeClr val="accent6">
                    <a:lumMod val="75000"/>
                  </a:schemeClr>
                </a:solidFill>
                <a:latin typeface="Arial" panose="020B0604020202020204" pitchFamily="34" charset="0"/>
                <a:cs typeface="Arial" panose="020B0604020202020204" pitchFamily="34" charset="0"/>
              </a:rPr>
              <a:t>Live-Feed</a:t>
            </a:r>
          </a:p>
        </p:txBody>
      </p:sp>
      <p:cxnSp>
        <p:nvCxnSpPr>
          <p:cNvPr id="3" name="Straight Connector 2"/>
          <p:cNvCxnSpPr/>
          <p:nvPr/>
        </p:nvCxnSpPr>
        <p:spPr bwMode="auto">
          <a:xfrm>
            <a:off x="7539558" y="1784350"/>
            <a:ext cx="38634" cy="3979136"/>
          </a:xfrm>
          <a:prstGeom prst="line">
            <a:avLst/>
          </a:prstGeom>
          <a:no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7990408" y="1794486"/>
            <a:ext cx="38634" cy="3969000"/>
          </a:xfrm>
          <a:prstGeom prst="line">
            <a:avLst/>
          </a:prstGeom>
          <a:no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8423674" y="1781786"/>
            <a:ext cx="38634" cy="3981700"/>
          </a:xfrm>
          <a:prstGeom prst="line">
            <a:avLst/>
          </a:prstGeom>
          <a:no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8811641" y="1781786"/>
            <a:ext cx="0" cy="3981700"/>
          </a:xfrm>
          <a:prstGeom prst="line">
            <a:avLst/>
          </a:prstGeom>
          <a:noFill/>
          <a:ln w="9525" cap="flat" cmpd="sng" algn="ctr">
            <a:solidFill>
              <a:schemeClr val="tx1"/>
            </a:solidFill>
            <a:prstDash val="solid"/>
            <a:round/>
            <a:headEnd type="none" w="med" len="med"/>
            <a:tailEnd type="none" w="med" len="med"/>
          </a:ln>
          <a:effectLst/>
        </p:spPr>
      </p:cxnSp>
      <p:sp>
        <p:nvSpPr>
          <p:cNvPr id="34" name="TextBox 33"/>
          <p:cNvSpPr txBox="1"/>
          <p:nvPr/>
        </p:nvSpPr>
        <p:spPr>
          <a:xfrm>
            <a:off x="7616291" y="5391370"/>
            <a:ext cx="1233449" cy="307777"/>
          </a:xfrm>
          <a:prstGeom prst="rect">
            <a:avLst/>
          </a:prstGeom>
          <a:noFill/>
        </p:spPr>
        <p:txBody>
          <a:bodyPr wrap="square" rtlCol="0">
            <a:spAutoFit/>
          </a:bodyPr>
          <a:lstStyle/>
          <a:p>
            <a:pPr algn="l"/>
            <a:r>
              <a:rPr lang="en-US" b="1" dirty="0">
                <a:solidFill>
                  <a:srgbClr val="FF0000"/>
                </a:solidFill>
                <a:latin typeface="Arial" panose="020B0604020202020204" pitchFamily="34" charset="0"/>
                <a:cs typeface="Arial" panose="020B0604020202020204" pitchFamily="34" charset="0"/>
              </a:rPr>
              <a:t>X       </a:t>
            </a:r>
            <a:r>
              <a:rPr lang="en-US" b="1" dirty="0" err="1">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endParaRPr lang="en-US" b="1" dirty="0">
              <a:solidFill>
                <a:srgbClr val="FF0000"/>
              </a:solidFill>
              <a:latin typeface="Arial" panose="020B0604020202020204" pitchFamily="34" charset="0"/>
              <a:cs typeface="Arial" panose="020B0604020202020204" pitchFamily="34" charset="0"/>
            </a:endParaRPr>
          </a:p>
        </p:txBody>
      </p:sp>
      <p:sp>
        <p:nvSpPr>
          <p:cNvPr id="35" name="TextBox 34"/>
          <p:cNvSpPr txBox="1"/>
          <p:nvPr/>
        </p:nvSpPr>
        <p:spPr>
          <a:xfrm>
            <a:off x="7578192" y="4612898"/>
            <a:ext cx="1233449" cy="307777"/>
          </a:xfrm>
          <a:prstGeom prst="rect">
            <a:avLst/>
          </a:prstGeom>
          <a:noFill/>
        </p:spPr>
        <p:txBody>
          <a:bodyPr wrap="square" rtlCol="0">
            <a:spAutoFit/>
          </a:bodyPr>
          <a:lstStyle/>
          <a:p>
            <a:pPr algn="l"/>
            <a:r>
              <a:rPr lang="en-US" sz="800" b="1" dirty="0">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endParaRPr lang="en-US" b="1" dirty="0">
              <a:solidFill>
                <a:srgbClr val="FF0000"/>
              </a:solidFill>
              <a:latin typeface="Arial" panose="020B0604020202020204" pitchFamily="34" charset="0"/>
              <a:cs typeface="Arial" panose="020B0604020202020204" pitchFamily="34" charset="0"/>
            </a:endParaRPr>
          </a:p>
        </p:txBody>
      </p:sp>
      <p:sp>
        <p:nvSpPr>
          <p:cNvPr id="36" name="TextBox 35"/>
          <p:cNvSpPr txBox="1"/>
          <p:nvPr/>
        </p:nvSpPr>
        <p:spPr>
          <a:xfrm>
            <a:off x="7616291" y="3859142"/>
            <a:ext cx="1233449" cy="307777"/>
          </a:xfrm>
          <a:prstGeom prst="rect">
            <a:avLst/>
          </a:prstGeom>
          <a:noFill/>
        </p:spPr>
        <p:txBody>
          <a:bodyPr wrap="square" rtlCol="0">
            <a:spAutoFit/>
          </a:bodyPr>
          <a:lstStyle/>
          <a:p>
            <a:pPr algn="l"/>
            <a:r>
              <a:rPr lang="en-US" b="1" dirty="0">
                <a:solidFill>
                  <a:srgbClr val="FF0000"/>
                </a:solidFill>
                <a:latin typeface="Arial" panose="020B0604020202020204" pitchFamily="34" charset="0"/>
                <a:cs typeface="Arial" panose="020B0604020202020204" pitchFamily="34" charset="0"/>
              </a:rPr>
              <a:t>X       </a:t>
            </a:r>
            <a:r>
              <a:rPr lang="en-US" b="1" dirty="0" err="1">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endParaRPr lang="en-US" b="1" dirty="0">
              <a:solidFill>
                <a:srgbClr val="FF0000"/>
              </a:solidFill>
              <a:latin typeface="Arial" panose="020B0604020202020204" pitchFamily="34" charset="0"/>
              <a:cs typeface="Arial" panose="020B0604020202020204" pitchFamily="34" charset="0"/>
            </a:endParaRPr>
          </a:p>
        </p:txBody>
      </p:sp>
      <p:sp>
        <p:nvSpPr>
          <p:cNvPr id="37" name="TextBox 36"/>
          <p:cNvSpPr txBox="1"/>
          <p:nvPr/>
        </p:nvSpPr>
        <p:spPr>
          <a:xfrm>
            <a:off x="7597242" y="3156225"/>
            <a:ext cx="1233449" cy="307777"/>
          </a:xfrm>
          <a:prstGeom prst="rect">
            <a:avLst/>
          </a:prstGeom>
          <a:noFill/>
        </p:spPr>
        <p:txBody>
          <a:bodyPr wrap="square" rtlCol="0">
            <a:spAutoFit/>
          </a:bodyPr>
          <a:lstStyle/>
          <a:p>
            <a:pPr algn="l"/>
            <a:r>
              <a:rPr lang="en-US" sz="1000" b="1" dirty="0">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endParaRPr lang="en-US" b="1" dirty="0">
              <a:solidFill>
                <a:srgbClr val="FF0000"/>
              </a:solidFill>
              <a:latin typeface="Arial" panose="020B0604020202020204" pitchFamily="34" charset="0"/>
              <a:cs typeface="Arial" panose="020B0604020202020204" pitchFamily="34" charset="0"/>
            </a:endParaRPr>
          </a:p>
        </p:txBody>
      </p:sp>
      <p:sp>
        <p:nvSpPr>
          <p:cNvPr id="38" name="TextBox 37"/>
          <p:cNvSpPr txBox="1"/>
          <p:nvPr/>
        </p:nvSpPr>
        <p:spPr>
          <a:xfrm>
            <a:off x="7597242" y="2527575"/>
            <a:ext cx="1233449" cy="307777"/>
          </a:xfrm>
          <a:prstGeom prst="rect">
            <a:avLst/>
          </a:prstGeom>
          <a:noFill/>
        </p:spPr>
        <p:txBody>
          <a:bodyPr wrap="square" rtlCol="0">
            <a:spAutoFit/>
          </a:bodyPr>
          <a:lstStyle/>
          <a:p>
            <a:pPr algn="l"/>
            <a:r>
              <a:rPr lang="en-US" sz="800" b="1" dirty="0">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endParaRPr lang="en-US" b="1" dirty="0">
              <a:solidFill>
                <a:srgbClr val="FF0000"/>
              </a:solidFill>
              <a:latin typeface="Arial" panose="020B0604020202020204" pitchFamily="34" charset="0"/>
              <a:cs typeface="Arial" panose="020B0604020202020204" pitchFamily="34" charset="0"/>
            </a:endParaRPr>
          </a:p>
        </p:txBody>
      </p:sp>
      <p:sp>
        <p:nvSpPr>
          <p:cNvPr id="39" name="TextBox 38"/>
          <p:cNvSpPr txBox="1"/>
          <p:nvPr/>
        </p:nvSpPr>
        <p:spPr>
          <a:xfrm>
            <a:off x="7569682" y="1924270"/>
            <a:ext cx="1233449" cy="307777"/>
          </a:xfrm>
          <a:prstGeom prst="rect">
            <a:avLst/>
          </a:prstGeom>
          <a:noFill/>
        </p:spPr>
        <p:txBody>
          <a:bodyPr wrap="square" rtlCol="0">
            <a:spAutoFit/>
          </a:bodyPr>
          <a:lstStyle/>
          <a:p>
            <a:pPr algn="l"/>
            <a:r>
              <a:rPr lang="en-US" sz="500" b="1" dirty="0">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X</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8719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46</a:t>
            </a:fld>
            <a:endParaRPr lang="en-US" dirty="0"/>
          </a:p>
        </p:txBody>
      </p:sp>
      <p:sp>
        <p:nvSpPr>
          <p:cNvPr id="8" name="Title 7"/>
          <p:cNvSpPr>
            <a:spLocks noGrp="1"/>
          </p:cNvSpPr>
          <p:nvPr>
            <p:ph type="title"/>
          </p:nvPr>
        </p:nvSpPr>
        <p:spPr/>
        <p:txBody>
          <a:bodyPr/>
          <a:lstStyle/>
          <a:p>
            <a:r>
              <a:rPr lang="en-US" dirty="0"/>
              <a:t>3) Online Learning Model</a:t>
            </a:r>
          </a:p>
        </p:txBody>
      </p:sp>
      <p:sp>
        <p:nvSpPr>
          <p:cNvPr id="10" name="Content Placeholder 9"/>
          <p:cNvSpPr>
            <a:spLocks noGrp="1"/>
          </p:cNvSpPr>
          <p:nvPr>
            <p:ph idx="1"/>
          </p:nvPr>
        </p:nvSpPr>
        <p:spPr/>
        <p:txBody>
          <a:bodyPr/>
          <a:lstStyle/>
          <a:p>
            <a:r>
              <a:rPr lang="en-US" dirty="0"/>
              <a:t>Ok, so you can “sort of” do most stuff, </a:t>
            </a:r>
            <a:r>
              <a:rPr lang="en-US" u="sng" dirty="0"/>
              <a:t>what’s missing</a:t>
            </a:r>
            <a:r>
              <a:rPr lang="en-US" dirty="0"/>
              <a:t>?</a:t>
            </a:r>
          </a:p>
        </p:txBody>
      </p:sp>
      <p:pic>
        <p:nvPicPr>
          <p:cNvPr id="6146" name="Picture 2" descr="http://tadaish.files.wordpress.com/2013/04/mooc-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131" y="1344164"/>
            <a:ext cx="4474947" cy="475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539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We worked so hard to build our EDU 2.0 model</a:t>
            </a:r>
          </a:p>
          <a:p>
            <a:r>
              <a:rPr lang="en-US" dirty="0"/>
              <a:t>Now we are removing the critical components</a:t>
            </a:r>
          </a:p>
          <a:p>
            <a:pPr lvl="1"/>
            <a:r>
              <a:rPr lang="en-US" dirty="0"/>
              <a:t>Faculty/student interaction</a:t>
            </a:r>
          </a:p>
          <a:p>
            <a:pPr lvl="1"/>
            <a:r>
              <a:rPr lang="en-US" dirty="0"/>
              <a:t>Real-time feedback</a:t>
            </a:r>
          </a:p>
          <a:p>
            <a:pPr lvl="1"/>
            <a:r>
              <a:rPr lang="en-US" dirty="0"/>
              <a:t>Reflection</a:t>
            </a:r>
          </a:p>
          <a:p>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47</a:t>
            </a:fld>
            <a:endParaRPr lang="en-US" dirty="0"/>
          </a:p>
        </p:txBody>
      </p:sp>
      <p:pic>
        <p:nvPicPr>
          <p:cNvPr id="5" name="Picture 2" descr="C:\Users\k91h784\Dropbox\02_Research\007_Invited_Talks\021_Physics_Colloqium_Online_Learning_in_STEM\figures\CMU_Teaching_Triangl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907" y="2465223"/>
            <a:ext cx="5128516" cy="340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322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Feedback is more than just talking…</a:t>
            </a:r>
            <a:br>
              <a:rPr lang="en-US" dirty="0"/>
            </a:br>
            <a:endParaRPr lang="en-US" sz="800" dirty="0"/>
          </a:p>
          <a:p>
            <a:pPr lvl="1"/>
            <a:r>
              <a:rPr lang="en-US" dirty="0"/>
              <a:t>Lectures are greatly enhanced by real-time feedback</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Discussion can spur critical thinking and promotes student-centered learning.</a:t>
            </a:r>
          </a:p>
          <a:p>
            <a:pPr marL="457200" lvl="1" indent="0">
              <a:buNone/>
            </a:pPr>
            <a:br>
              <a:rPr lang="en-US" dirty="0"/>
            </a:br>
            <a:br>
              <a:rPr lang="en-US" dirty="0"/>
            </a:br>
            <a:br>
              <a:rPr lang="en-US" dirty="0"/>
            </a:br>
            <a:br>
              <a:rPr lang="en-US" dirty="0"/>
            </a:b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48</a:t>
            </a:fld>
            <a:endParaRPr lang="en-US" dirty="0"/>
          </a:p>
        </p:txBody>
      </p:sp>
      <p:pic>
        <p:nvPicPr>
          <p:cNvPr id="7170" name="Picture 2" descr="http://www.niu.edu/taconnections/images/articles/question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945" y="2077883"/>
            <a:ext cx="4084955" cy="221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398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Feedback is more than just talking…</a:t>
            </a:r>
            <a:br>
              <a:rPr lang="en-US" dirty="0"/>
            </a:br>
            <a:endParaRPr lang="en-US" sz="800" dirty="0"/>
          </a:p>
          <a:p>
            <a:pPr lvl="1"/>
            <a:r>
              <a:rPr lang="en-US" dirty="0"/>
              <a:t>Grading provides feedback for </a:t>
            </a:r>
            <a:r>
              <a:rPr lang="en-US" b="1" u="sng" dirty="0"/>
              <a:t>both</a:t>
            </a:r>
            <a:r>
              <a:rPr lang="en-US" dirty="0"/>
              <a:t> students and faculty.</a:t>
            </a:r>
          </a:p>
          <a:p>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49</a:t>
            </a:fld>
            <a:endParaRPr lang="en-US" dirty="0"/>
          </a:p>
        </p:txBody>
      </p:sp>
      <p:grpSp>
        <p:nvGrpSpPr>
          <p:cNvPr id="30" name="Group 29"/>
          <p:cNvGrpSpPr/>
          <p:nvPr/>
        </p:nvGrpSpPr>
        <p:grpSpPr>
          <a:xfrm>
            <a:off x="2241510" y="1847850"/>
            <a:ext cx="5038626" cy="3883025"/>
            <a:chOff x="677334" y="1491401"/>
            <a:chExt cx="5839926" cy="4325199"/>
          </a:xfrm>
        </p:grpSpPr>
        <p:pic>
          <p:nvPicPr>
            <p:cNvPr id="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491401"/>
              <a:ext cx="3347286" cy="4325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3">
              <p14:nvContentPartPr>
                <p14:cNvPr id="32" name="Ink 31"/>
                <p14:cNvContentPartPr/>
                <p14:nvPr/>
              </p14:nvContentPartPr>
              <p14:xfrm>
                <a:off x="2801400" y="2456548"/>
                <a:ext cx="1774487" cy="2884772"/>
              </p14:xfrm>
            </p:contentPart>
          </mc:Choice>
          <mc:Fallback xmlns="">
            <p:pic>
              <p:nvPicPr>
                <p:cNvPr id="47" name="Ink 46"/>
                <p:cNvPicPr/>
                <p:nvPr/>
              </p:nvPicPr>
              <p:blipFill>
                <a:blip r:embed="rId6"/>
                <a:stretch>
                  <a:fillRect/>
                </a:stretch>
              </p:blipFill>
              <p:spPr>
                <a:xfrm>
                  <a:off x="2789520" y="2444668"/>
                  <a:ext cx="1798248" cy="2908533"/>
                </a:xfrm>
                <a:prstGeom prst="rect">
                  <a:avLst/>
                </a:prstGeom>
              </p:spPr>
            </p:pic>
          </mc:Fallback>
        </mc:AlternateContent>
        <p:grpSp>
          <p:nvGrpSpPr>
            <p:cNvPr id="33" name="Group 32"/>
            <p:cNvGrpSpPr/>
            <p:nvPr/>
          </p:nvGrpSpPr>
          <p:grpSpPr>
            <a:xfrm>
              <a:off x="4055605" y="4663550"/>
              <a:ext cx="1087764" cy="510637"/>
              <a:chOff x="5881527" y="3200059"/>
              <a:chExt cx="3125313" cy="1528900"/>
            </a:xfrm>
          </p:grpSpPr>
          <mc:AlternateContent xmlns:mc="http://schemas.openxmlformats.org/markup-compatibility/2006" xmlns:p14="http://schemas.microsoft.com/office/powerpoint/2010/main">
            <mc:Choice Requires="p14">
              <p:contentPart p14:bwMode="auto" r:id="rId7">
                <p14:nvContentPartPr>
                  <p14:cNvPr id="47" name="Ink 46"/>
                  <p14:cNvContentPartPr/>
                  <p14:nvPr/>
                </p14:nvContentPartPr>
                <p14:xfrm>
                  <a:off x="5881527" y="3200059"/>
                  <a:ext cx="477426" cy="653141"/>
                </p14:xfrm>
              </p:contentPart>
            </mc:Choice>
            <mc:Fallback xmlns="">
              <p:pic>
                <p:nvPicPr>
                  <p:cNvPr id="48" name="Ink 47"/>
                  <p:cNvPicPr/>
                  <p:nvPr/>
                </p:nvPicPr>
                <p:blipFill>
                  <a:blip r:embed="rId8"/>
                  <a:stretch>
                    <a:fillRect/>
                  </a:stretch>
                </p:blipFill>
                <p:spPr>
                  <a:xfrm>
                    <a:off x="5847351" y="3164492"/>
                    <a:ext cx="545778" cy="72427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8" name="Ink 47"/>
                  <p14:cNvContentPartPr/>
                  <p14:nvPr/>
                </p14:nvContentPartPr>
                <p14:xfrm>
                  <a:off x="6120240" y="3389462"/>
                  <a:ext cx="762264" cy="1339497"/>
                </p14:xfrm>
              </p:contentPart>
            </mc:Choice>
            <mc:Fallback xmlns="">
              <p:pic>
                <p:nvPicPr>
                  <p:cNvPr id="49" name="Ink 48"/>
                  <p:cNvPicPr/>
                  <p:nvPr/>
                </p:nvPicPr>
                <p:blipFill>
                  <a:blip r:embed="rId10"/>
                  <a:stretch>
                    <a:fillRect/>
                  </a:stretch>
                </p:blipFill>
                <p:spPr>
                  <a:xfrm>
                    <a:off x="6086109" y="3353900"/>
                    <a:ext cx="830526" cy="141062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Ink 48"/>
                  <p14:cNvContentPartPr/>
                  <p14:nvPr/>
                </p14:nvContentPartPr>
                <p14:xfrm>
                  <a:off x="6852119" y="3364554"/>
                  <a:ext cx="315991" cy="1168566"/>
                </p14:xfrm>
              </p:contentPart>
            </mc:Choice>
            <mc:Fallback xmlns="">
              <p:pic>
                <p:nvPicPr>
                  <p:cNvPr id="53" name="Ink 52"/>
                  <p:cNvPicPr/>
                  <p:nvPr/>
                </p:nvPicPr>
                <p:blipFill>
                  <a:blip r:embed="rId12"/>
                  <a:stretch>
                    <a:fillRect/>
                  </a:stretch>
                </p:blipFill>
                <p:spPr>
                  <a:xfrm>
                    <a:off x="6818042" y="3328980"/>
                    <a:ext cx="384146" cy="123971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Ink 49"/>
                  <p14:cNvContentPartPr/>
                  <p14:nvPr/>
                </p14:nvContentPartPr>
                <p14:xfrm>
                  <a:off x="7173528" y="3327294"/>
                  <a:ext cx="841160" cy="45719"/>
                </p14:xfrm>
              </p:contentPart>
            </mc:Choice>
            <mc:Fallback xmlns="">
              <p:pic>
                <p:nvPicPr>
                  <p:cNvPr id="54" name="Ink 53"/>
                  <p:cNvPicPr/>
                  <p:nvPr/>
                </p:nvPicPr>
                <p:blipFill>
                  <a:blip r:embed="rId14"/>
                  <a:stretch>
                    <a:fillRect/>
                  </a:stretch>
                </p:blipFill>
                <p:spPr>
                  <a:xfrm>
                    <a:off x="7139385" y="3292207"/>
                    <a:ext cx="909446" cy="11589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Ink 50"/>
                  <p14:cNvContentPartPr/>
                  <p14:nvPr/>
                </p14:nvContentPartPr>
                <p14:xfrm>
                  <a:off x="7014568" y="3807481"/>
                  <a:ext cx="664351" cy="45719"/>
                </p14:xfrm>
              </p:contentPart>
            </mc:Choice>
            <mc:Fallback xmlns="">
              <p:pic>
                <p:nvPicPr>
                  <p:cNvPr id="55" name="Ink 54"/>
                  <p:cNvPicPr/>
                  <p:nvPr/>
                </p:nvPicPr>
                <p:blipFill>
                  <a:blip r:embed="rId16"/>
                  <a:stretch>
                    <a:fillRect/>
                  </a:stretch>
                </p:blipFill>
                <p:spPr>
                  <a:xfrm>
                    <a:off x="6980419" y="3771559"/>
                    <a:ext cx="732649" cy="11756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Ink 51"/>
                  <p14:cNvContentPartPr/>
                  <p14:nvPr/>
                </p14:nvContentPartPr>
                <p14:xfrm>
                  <a:off x="6852479" y="4536720"/>
                  <a:ext cx="741629" cy="45719"/>
                </p14:xfrm>
              </p:contentPart>
            </mc:Choice>
            <mc:Fallback xmlns="">
              <p:pic>
                <p:nvPicPr>
                  <p:cNvPr id="58" name="Ink 57"/>
                  <p:cNvPicPr/>
                  <p:nvPr/>
                </p:nvPicPr>
                <p:blipFill>
                  <a:blip r:embed="rId18"/>
                  <a:stretch>
                    <a:fillRect/>
                  </a:stretch>
                </p:blipFill>
                <p:spPr>
                  <a:xfrm>
                    <a:off x="6818393" y="4501633"/>
                    <a:ext cx="809801" cy="1158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3" name="Ink 52"/>
                  <p14:cNvContentPartPr/>
                  <p14:nvPr/>
                </p14:nvContentPartPr>
                <p14:xfrm>
                  <a:off x="8084760" y="3563280"/>
                  <a:ext cx="922080" cy="1116720"/>
                </p14:xfrm>
              </p:contentPart>
            </mc:Choice>
            <mc:Fallback xmlns="">
              <p:pic>
                <p:nvPicPr>
                  <p:cNvPr id="59" name="Ink 58"/>
                  <p:cNvPicPr/>
                  <p:nvPr/>
                </p:nvPicPr>
                <p:blipFill>
                  <a:blip r:embed="rId20"/>
                  <a:stretch>
                    <a:fillRect/>
                  </a:stretch>
                </p:blipFill>
                <p:spPr>
                  <a:xfrm>
                    <a:off x="8050609" y="3527743"/>
                    <a:ext cx="990382" cy="1187794"/>
                  </a:xfrm>
                  <a:prstGeom prst="rect">
                    <a:avLst/>
                  </a:prstGeom>
                </p:spPr>
              </p:pic>
            </mc:Fallback>
          </mc:AlternateContent>
        </p:grpSp>
        <p:grpSp>
          <p:nvGrpSpPr>
            <p:cNvPr id="34" name="Group 33"/>
            <p:cNvGrpSpPr/>
            <p:nvPr/>
          </p:nvGrpSpPr>
          <p:grpSpPr>
            <a:xfrm>
              <a:off x="5285100" y="4476543"/>
              <a:ext cx="264420" cy="779760"/>
              <a:chOff x="9575160" y="2632320"/>
              <a:chExt cx="528840" cy="2033640"/>
            </a:xfrm>
          </p:grpSpPr>
          <mc:AlternateContent xmlns:mc="http://schemas.openxmlformats.org/markup-compatibility/2006" xmlns:p14="http://schemas.microsoft.com/office/powerpoint/2010/main">
            <mc:Choice Requires="p14">
              <p:contentPart p14:bwMode="auto" r:id="rId21">
                <p14:nvContentPartPr>
                  <p14:cNvPr id="45" name="Ink 44"/>
                  <p14:cNvContentPartPr/>
                  <p14:nvPr/>
                </p14:nvContentPartPr>
                <p14:xfrm>
                  <a:off x="9805920" y="2632320"/>
                  <a:ext cx="182520" cy="1278720"/>
                </p14:xfrm>
              </p:contentPart>
            </mc:Choice>
            <mc:Fallback xmlns="">
              <p:pic>
                <p:nvPicPr>
                  <p:cNvPr id="61" name="Ink 60"/>
                  <p:cNvPicPr/>
                  <p:nvPr/>
                </p:nvPicPr>
                <p:blipFill>
                  <a:blip r:embed="rId22"/>
                  <a:stretch>
                    <a:fillRect/>
                  </a:stretch>
                </p:blipFill>
                <p:spPr>
                  <a:xfrm>
                    <a:off x="9782207" y="2601338"/>
                    <a:ext cx="229946" cy="134068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6" name="Ink 45"/>
                  <p14:cNvContentPartPr/>
                  <p14:nvPr/>
                </p14:nvContentPartPr>
                <p14:xfrm>
                  <a:off x="9575160" y="4257000"/>
                  <a:ext cx="528840" cy="408960"/>
                </p14:xfrm>
              </p:contentPart>
            </mc:Choice>
            <mc:Fallback xmlns="">
              <p:pic>
                <p:nvPicPr>
                  <p:cNvPr id="62" name="Ink 61"/>
                  <p:cNvPicPr/>
                  <p:nvPr/>
                </p:nvPicPr>
                <p:blipFill>
                  <a:blip r:embed="rId24"/>
                  <a:stretch>
                    <a:fillRect/>
                  </a:stretch>
                </p:blipFill>
                <p:spPr>
                  <a:xfrm>
                    <a:off x="9551384" y="4226047"/>
                    <a:ext cx="576392" cy="470867"/>
                  </a:xfrm>
                  <a:prstGeom prst="rect">
                    <a:avLst/>
                  </a:prstGeom>
                </p:spPr>
              </p:pic>
            </mc:Fallback>
          </mc:AlternateContent>
        </p:grpSp>
        <p:grpSp>
          <p:nvGrpSpPr>
            <p:cNvPr id="35" name="Group 34"/>
            <p:cNvGrpSpPr/>
            <p:nvPr/>
          </p:nvGrpSpPr>
          <p:grpSpPr>
            <a:xfrm>
              <a:off x="5600580" y="4484178"/>
              <a:ext cx="264420" cy="779760"/>
              <a:chOff x="9575160" y="2632320"/>
              <a:chExt cx="528840" cy="2033640"/>
            </a:xfrm>
          </p:grpSpPr>
          <mc:AlternateContent xmlns:mc="http://schemas.openxmlformats.org/markup-compatibility/2006" xmlns:p14="http://schemas.microsoft.com/office/powerpoint/2010/main">
            <mc:Choice Requires="p14">
              <p:contentPart p14:bwMode="auto" r:id="rId25">
                <p14:nvContentPartPr>
                  <p14:cNvPr id="43" name="Ink 42"/>
                  <p14:cNvContentPartPr/>
                  <p14:nvPr/>
                </p14:nvContentPartPr>
                <p14:xfrm>
                  <a:off x="9805920" y="2632320"/>
                  <a:ext cx="182520" cy="1278720"/>
                </p14:xfrm>
              </p:contentPart>
            </mc:Choice>
            <mc:Fallback xmlns="">
              <p:pic>
                <p:nvPicPr>
                  <p:cNvPr id="68" name="Ink 67"/>
                  <p:cNvPicPr/>
                  <p:nvPr/>
                </p:nvPicPr>
                <p:blipFill>
                  <a:blip r:embed="rId26"/>
                  <a:stretch>
                    <a:fillRect/>
                  </a:stretch>
                </p:blipFill>
                <p:spPr>
                  <a:xfrm>
                    <a:off x="9782207" y="2601338"/>
                    <a:ext cx="229946" cy="134068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4" name="Ink 43"/>
                  <p14:cNvContentPartPr/>
                  <p14:nvPr/>
                </p14:nvContentPartPr>
                <p14:xfrm>
                  <a:off x="9575160" y="4257000"/>
                  <a:ext cx="528840" cy="408960"/>
                </p14:xfrm>
              </p:contentPart>
            </mc:Choice>
            <mc:Fallback xmlns="">
              <p:pic>
                <p:nvPicPr>
                  <p:cNvPr id="69" name="Ink 68"/>
                  <p:cNvPicPr/>
                  <p:nvPr/>
                </p:nvPicPr>
                <p:blipFill>
                  <a:blip r:embed="rId28"/>
                  <a:stretch>
                    <a:fillRect/>
                  </a:stretch>
                </p:blipFill>
                <p:spPr>
                  <a:xfrm>
                    <a:off x="9551416" y="4226047"/>
                    <a:ext cx="576328" cy="470867"/>
                  </a:xfrm>
                  <a:prstGeom prst="rect">
                    <a:avLst/>
                  </a:prstGeom>
                </p:spPr>
              </p:pic>
            </mc:Fallback>
          </mc:AlternateContent>
        </p:grpSp>
        <p:grpSp>
          <p:nvGrpSpPr>
            <p:cNvPr id="36" name="Group 35"/>
            <p:cNvGrpSpPr/>
            <p:nvPr/>
          </p:nvGrpSpPr>
          <p:grpSpPr>
            <a:xfrm>
              <a:off x="5925180" y="4476543"/>
              <a:ext cx="264420" cy="779760"/>
              <a:chOff x="9575160" y="2632320"/>
              <a:chExt cx="528840" cy="2033640"/>
            </a:xfrm>
          </p:grpSpPr>
          <mc:AlternateContent xmlns:mc="http://schemas.openxmlformats.org/markup-compatibility/2006" xmlns:p14="http://schemas.microsoft.com/office/powerpoint/2010/main">
            <mc:Choice Requires="p14">
              <p:contentPart p14:bwMode="auto" r:id="rId29">
                <p14:nvContentPartPr>
                  <p14:cNvPr id="41" name="Ink 40"/>
                  <p14:cNvContentPartPr/>
                  <p14:nvPr/>
                </p14:nvContentPartPr>
                <p14:xfrm>
                  <a:off x="9805920" y="2632320"/>
                  <a:ext cx="182520" cy="1278720"/>
                </p14:xfrm>
              </p:contentPart>
            </mc:Choice>
            <mc:Fallback xmlns="">
              <p:pic>
                <p:nvPicPr>
                  <p:cNvPr id="71" name="Ink 70"/>
                  <p:cNvPicPr/>
                  <p:nvPr/>
                </p:nvPicPr>
                <p:blipFill>
                  <a:blip r:embed="rId26"/>
                  <a:stretch>
                    <a:fillRect/>
                  </a:stretch>
                </p:blipFill>
                <p:spPr>
                  <a:xfrm>
                    <a:off x="9782207" y="2601338"/>
                    <a:ext cx="229946" cy="134068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2" name="Ink 41"/>
                  <p14:cNvContentPartPr/>
                  <p14:nvPr/>
                </p14:nvContentPartPr>
                <p14:xfrm>
                  <a:off x="9575160" y="4257000"/>
                  <a:ext cx="528840" cy="408960"/>
                </p14:xfrm>
              </p:contentPart>
            </mc:Choice>
            <mc:Fallback xmlns="">
              <p:pic>
                <p:nvPicPr>
                  <p:cNvPr id="72" name="Ink 71"/>
                  <p:cNvPicPr/>
                  <p:nvPr/>
                </p:nvPicPr>
                <p:blipFill>
                  <a:blip r:embed="rId28"/>
                  <a:stretch>
                    <a:fillRect/>
                  </a:stretch>
                </p:blipFill>
                <p:spPr>
                  <a:xfrm>
                    <a:off x="9551416" y="4226047"/>
                    <a:ext cx="576328" cy="470867"/>
                  </a:xfrm>
                  <a:prstGeom prst="rect">
                    <a:avLst/>
                  </a:prstGeom>
                </p:spPr>
              </p:pic>
            </mc:Fallback>
          </mc:AlternateContent>
        </p:grpSp>
        <p:grpSp>
          <p:nvGrpSpPr>
            <p:cNvPr id="37" name="Group 36"/>
            <p:cNvGrpSpPr/>
            <p:nvPr/>
          </p:nvGrpSpPr>
          <p:grpSpPr>
            <a:xfrm>
              <a:off x="6252840" y="4472135"/>
              <a:ext cx="264420" cy="779760"/>
              <a:chOff x="9575160" y="2632320"/>
              <a:chExt cx="528840" cy="2033640"/>
            </a:xfrm>
          </p:grpSpPr>
          <mc:AlternateContent xmlns:mc="http://schemas.openxmlformats.org/markup-compatibility/2006" xmlns:p14="http://schemas.microsoft.com/office/powerpoint/2010/main">
            <mc:Choice Requires="p14">
              <p:contentPart p14:bwMode="auto" r:id="rId31">
                <p14:nvContentPartPr>
                  <p14:cNvPr id="39" name="Ink 38"/>
                  <p14:cNvContentPartPr/>
                  <p14:nvPr/>
                </p14:nvContentPartPr>
                <p14:xfrm>
                  <a:off x="9805920" y="2632320"/>
                  <a:ext cx="182520" cy="1278720"/>
                </p14:xfrm>
              </p:contentPart>
            </mc:Choice>
            <mc:Fallback xmlns="">
              <p:pic>
                <p:nvPicPr>
                  <p:cNvPr id="74" name="Ink 73"/>
                  <p:cNvPicPr/>
                  <p:nvPr/>
                </p:nvPicPr>
                <p:blipFill>
                  <a:blip r:embed="rId26"/>
                  <a:stretch>
                    <a:fillRect/>
                  </a:stretch>
                </p:blipFill>
                <p:spPr>
                  <a:xfrm>
                    <a:off x="9782207" y="2601338"/>
                    <a:ext cx="229946" cy="134068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0" name="Ink 39"/>
                  <p14:cNvContentPartPr/>
                  <p14:nvPr/>
                </p14:nvContentPartPr>
                <p14:xfrm>
                  <a:off x="9575160" y="4257000"/>
                  <a:ext cx="528840" cy="408960"/>
                </p14:xfrm>
              </p:contentPart>
            </mc:Choice>
            <mc:Fallback xmlns="">
              <p:pic>
                <p:nvPicPr>
                  <p:cNvPr id="75" name="Ink 74"/>
                  <p:cNvPicPr/>
                  <p:nvPr/>
                </p:nvPicPr>
                <p:blipFill>
                  <a:blip r:embed="rId28"/>
                  <a:stretch>
                    <a:fillRect/>
                  </a:stretch>
                </p:blipFill>
                <p:spPr>
                  <a:xfrm>
                    <a:off x="9551416" y="4226047"/>
                    <a:ext cx="576328" cy="47086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38" name="Ink 37"/>
                <p14:cNvContentPartPr/>
                <p14:nvPr/>
              </p14:nvContentPartPr>
              <p14:xfrm>
                <a:off x="3484640" y="4058548"/>
                <a:ext cx="891407" cy="469892"/>
              </p14:xfrm>
            </p:contentPart>
          </mc:Choice>
          <mc:Fallback xmlns="">
            <p:pic>
              <p:nvPicPr>
                <p:cNvPr id="1029" name="Ink 1028"/>
                <p:cNvPicPr/>
                <p:nvPr/>
              </p:nvPicPr>
              <p:blipFill>
                <a:blip r:embed="rId34"/>
                <a:stretch>
                  <a:fillRect/>
                </a:stretch>
              </p:blipFill>
              <p:spPr>
                <a:xfrm>
                  <a:off x="3472759" y="4046666"/>
                  <a:ext cx="915168" cy="493657"/>
                </a:xfrm>
                <a:prstGeom prst="rect">
                  <a:avLst/>
                </a:prstGeom>
              </p:spPr>
            </p:pic>
          </mc:Fallback>
        </mc:AlternateContent>
      </p:grpSp>
    </p:spTree>
    <p:extLst>
      <p:ext uri="{BB962C8B-B14F-4D97-AF65-F5344CB8AC3E}">
        <p14:creationId xmlns:p14="http://schemas.microsoft.com/office/powerpoint/2010/main" val="290966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First, let’s start with </a:t>
            </a:r>
            <a:r>
              <a:rPr lang="en-US" u="sng" dirty="0"/>
              <a:t>what is learning</a:t>
            </a:r>
            <a:r>
              <a:rPr lang="en-US" dirty="0"/>
              <a:t>? </a:t>
            </a:r>
            <a:r>
              <a:rPr lang="en-US" sz="1200" dirty="0"/>
              <a:t>Kind of a big question…</a:t>
            </a:r>
            <a:endParaRPr lang="en-US" dirty="0"/>
          </a:p>
        </p:txBody>
      </p:sp>
      <p:sp>
        <p:nvSpPr>
          <p:cNvPr id="15" name="TextBox 14"/>
          <p:cNvSpPr txBox="1"/>
          <p:nvPr/>
        </p:nvSpPr>
        <p:spPr>
          <a:xfrm>
            <a:off x="2802467" y="5825567"/>
            <a:ext cx="3606800" cy="369332"/>
          </a:xfrm>
          <a:prstGeom prst="rect">
            <a:avLst/>
          </a:prstGeom>
          <a:noFill/>
        </p:spPr>
        <p:txBody>
          <a:bodyPr wrap="square" rtlCol="0">
            <a:spAutoFit/>
          </a:bodyPr>
          <a:lstStyle/>
          <a:p>
            <a:pPr algn="ctr"/>
            <a:r>
              <a:rPr lang="en-US" sz="1800" dirty="0">
                <a:solidFill>
                  <a:srgbClr val="FFCC00"/>
                </a:solidFill>
                <a:latin typeface="Aharoni" panose="02010803020104030203" pitchFamily="2" charset="-79"/>
                <a:cs typeface="Aharoni" panose="02010803020104030203" pitchFamily="2" charset="-79"/>
              </a:rPr>
              <a:t>Blooms Taxonomy</a:t>
            </a:r>
          </a:p>
        </p:txBody>
      </p:sp>
      <p:pic>
        <p:nvPicPr>
          <p:cNvPr id="2050" name="Picture 2" descr="C:\Users\k91h784\Dropbox\02_Research\007_Invited_Talks\021_Physics_Colloqium_Online_Learning_in_STEM\figures\Blooms_Triangle_Annota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7293" y="4352924"/>
            <a:ext cx="8108951" cy="146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96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Feedback is more than just talking…</a:t>
            </a:r>
            <a:br>
              <a:rPr lang="en-US" dirty="0"/>
            </a:br>
            <a:endParaRPr lang="en-US" sz="800" dirty="0"/>
          </a:p>
          <a:p>
            <a:pPr lvl="1"/>
            <a:r>
              <a:rPr lang="en-US" dirty="0"/>
              <a:t>Laboratory is a critical learning tool for STEM.  </a:t>
            </a:r>
          </a:p>
          <a:p>
            <a:pPr lvl="1"/>
            <a:r>
              <a:rPr lang="en-US" dirty="0"/>
              <a:t>But it’s easy to get stuck.  What do you do without a lab instructor?</a:t>
            </a:r>
          </a:p>
          <a:p>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50</a:t>
            </a:fld>
            <a:endParaRPr lang="en-US" dirty="0"/>
          </a:p>
        </p:txBody>
      </p: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79" y="2329601"/>
            <a:ext cx="8317709" cy="269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2048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Online Learning Model</a:t>
            </a:r>
          </a:p>
        </p:txBody>
      </p:sp>
      <p:sp>
        <p:nvSpPr>
          <p:cNvPr id="3" name="Content Placeholder 2"/>
          <p:cNvSpPr>
            <a:spLocks noGrp="1"/>
          </p:cNvSpPr>
          <p:nvPr>
            <p:ph idx="1"/>
          </p:nvPr>
        </p:nvSpPr>
        <p:spPr/>
        <p:txBody>
          <a:bodyPr/>
          <a:lstStyle/>
          <a:p>
            <a:r>
              <a:rPr lang="en-US" dirty="0"/>
              <a:t>So What is the Answer?</a:t>
            </a:r>
            <a:br>
              <a:rPr lang="en-US" dirty="0"/>
            </a:br>
            <a:endParaRPr lang="en-US" sz="800" dirty="0"/>
          </a:p>
          <a:p>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51</a:t>
            </a:fld>
            <a:endParaRPr lang="en-US" dirty="0"/>
          </a:p>
        </p:txBody>
      </p:sp>
      <p:pic>
        <p:nvPicPr>
          <p:cNvPr id="29"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2965514" y="2249229"/>
            <a:ext cx="3038411" cy="217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1713008" y="1700560"/>
            <a:ext cx="5543421" cy="369332"/>
          </a:xfrm>
          <a:prstGeom prst="rect">
            <a:avLst/>
          </a:prstGeom>
          <a:noFill/>
        </p:spPr>
        <p:txBody>
          <a:bodyPr wrap="square" rtlCol="0">
            <a:spAutoFit/>
          </a:bodyPr>
          <a:lstStyle/>
          <a:p>
            <a:pPr algn="ctr"/>
            <a:r>
              <a:rPr lang="en-US" sz="1800" b="1" dirty="0">
                <a:solidFill>
                  <a:srgbClr val="FF0000"/>
                </a:solidFill>
                <a:latin typeface="Arial" panose="020B0604020202020204" pitchFamily="34" charset="0"/>
                <a:cs typeface="Arial" panose="020B0604020202020204" pitchFamily="34" charset="0"/>
              </a:rPr>
              <a:t>Does it really look like I have the answers???</a:t>
            </a:r>
          </a:p>
        </p:txBody>
      </p:sp>
    </p:spTree>
    <p:extLst>
      <p:ext uri="{BB962C8B-B14F-4D97-AF65-F5344CB8AC3E}">
        <p14:creationId xmlns:p14="http://schemas.microsoft.com/office/powerpoint/2010/main" val="784569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29" y="190485"/>
            <a:ext cx="5924096" cy="387676"/>
          </a:xfrm>
        </p:spPr>
        <p:txBody>
          <a:bodyPr/>
          <a:lstStyle/>
          <a:p>
            <a:r>
              <a:rPr lang="en-US" dirty="0"/>
              <a:t>4) On the Mind of the Online Community</a:t>
            </a:r>
          </a:p>
        </p:txBody>
      </p:sp>
      <p:sp>
        <p:nvSpPr>
          <p:cNvPr id="3" name="Content Placeholder 2"/>
          <p:cNvSpPr>
            <a:spLocks noGrp="1"/>
          </p:cNvSpPr>
          <p:nvPr>
            <p:ph idx="1"/>
          </p:nvPr>
        </p:nvSpPr>
        <p:spPr/>
        <p:txBody>
          <a:bodyPr/>
          <a:lstStyle/>
          <a:p>
            <a:r>
              <a:rPr lang="en-US" dirty="0"/>
              <a:t>Here are the most common concerns about online learning</a:t>
            </a:r>
            <a:br>
              <a:rPr lang="en-US" dirty="0"/>
            </a:br>
            <a:endParaRPr lang="en-US" dirty="0"/>
          </a:p>
          <a:p>
            <a:pPr marL="800100" lvl="1" indent="-342900">
              <a:buFont typeface="+mj-lt"/>
              <a:buAutoNum type="arabicPeriod"/>
            </a:pPr>
            <a:r>
              <a:rPr lang="en-US" dirty="0"/>
              <a:t>Why are we doing it?  What is our strategy?</a:t>
            </a:r>
            <a:br>
              <a:rPr lang="en-US" dirty="0"/>
            </a:br>
            <a:endParaRPr lang="en-US" dirty="0"/>
          </a:p>
          <a:p>
            <a:pPr marL="800100" lvl="1" indent="-342900">
              <a:buFont typeface="+mj-lt"/>
              <a:buAutoNum type="arabicPeriod"/>
            </a:pPr>
            <a:r>
              <a:rPr lang="en-US" dirty="0"/>
              <a:t>It takes a LOT of time to put develop and teach an effective online class.  Am I going to get compensated?</a:t>
            </a:r>
            <a:br>
              <a:rPr lang="en-US" dirty="0"/>
            </a:br>
            <a:endParaRPr lang="en-US" dirty="0"/>
          </a:p>
          <a:p>
            <a:pPr marL="800100" lvl="1" indent="-342900">
              <a:buFont typeface="+mj-lt"/>
              <a:buAutoNum type="arabicPeriod"/>
            </a:pPr>
            <a:r>
              <a:rPr lang="en-US" dirty="0"/>
              <a:t>My school things teaching online is like getting a course buyout.</a:t>
            </a:r>
            <a:br>
              <a:rPr lang="en-US" dirty="0"/>
            </a:br>
            <a:endParaRPr lang="en-US" dirty="0"/>
          </a:p>
          <a:p>
            <a:pPr marL="800100" lvl="1" indent="-342900">
              <a:buFont typeface="+mj-lt"/>
              <a:buAutoNum type="arabicPeriod"/>
            </a:pPr>
            <a:r>
              <a:rPr lang="en-US" dirty="0"/>
              <a:t>Once I get the course developed, my university will no longer need me.</a:t>
            </a:r>
            <a:br>
              <a:rPr lang="en-US" dirty="0"/>
            </a:br>
            <a:endParaRPr lang="en-US" dirty="0"/>
          </a:p>
          <a:p>
            <a:pPr marL="800100" lvl="1" indent="-342900">
              <a:buFont typeface="+mj-lt"/>
              <a:buAutoNum type="arabicPeriod"/>
            </a:pPr>
            <a:r>
              <a:rPr lang="en-US" dirty="0"/>
              <a:t>Online is just a way to get more money for the school.</a:t>
            </a:r>
          </a:p>
          <a:p>
            <a:pPr marL="457200" lvl="1" indent="0">
              <a:buNone/>
            </a:pPr>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52</a:t>
            </a:fld>
            <a:endParaRPr lang="en-US" dirty="0"/>
          </a:p>
        </p:txBody>
      </p:sp>
    </p:spTree>
    <p:extLst>
      <p:ext uri="{BB962C8B-B14F-4D97-AF65-F5344CB8AC3E}">
        <p14:creationId xmlns:p14="http://schemas.microsoft.com/office/powerpoint/2010/main" val="3583678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29" y="190485"/>
            <a:ext cx="5924096" cy="387676"/>
          </a:xfrm>
        </p:spPr>
        <p:txBody>
          <a:bodyPr/>
          <a:lstStyle/>
          <a:p>
            <a:r>
              <a:rPr lang="en-US" dirty="0"/>
              <a:t>4) On the Mind of the Online Community</a:t>
            </a:r>
          </a:p>
        </p:txBody>
      </p:sp>
      <p:sp>
        <p:nvSpPr>
          <p:cNvPr id="3" name="Content Placeholder 2"/>
          <p:cNvSpPr>
            <a:spLocks noGrp="1"/>
          </p:cNvSpPr>
          <p:nvPr>
            <p:ph idx="1"/>
          </p:nvPr>
        </p:nvSpPr>
        <p:spPr/>
        <p:txBody>
          <a:bodyPr/>
          <a:lstStyle/>
          <a:p>
            <a:r>
              <a:rPr lang="en-US" dirty="0"/>
              <a:t>So What is the Answer Really?</a:t>
            </a:r>
          </a:p>
          <a:p>
            <a:pPr lvl="1"/>
            <a:r>
              <a:rPr lang="en-US" dirty="0"/>
              <a:t>It takes a lot of work, but it can be done.</a:t>
            </a:r>
          </a:p>
          <a:p>
            <a:pPr lvl="1"/>
            <a:r>
              <a:rPr lang="en-US" dirty="0"/>
              <a:t>As technology advances, it is getting easier.</a:t>
            </a:r>
          </a:p>
          <a:p>
            <a:pPr lvl="1"/>
            <a:r>
              <a:rPr lang="en-US" dirty="0"/>
              <a:t>There are always advantages and disadvantages.</a:t>
            </a:r>
          </a:p>
          <a:p>
            <a:pPr lvl="1"/>
            <a:r>
              <a:rPr lang="en-US" dirty="0"/>
              <a:t>And like it or not, it’s here to stay.</a:t>
            </a:r>
          </a:p>
          <a:p>
            <a:pPr marL="457200" lvl="1" indent="0">
              <a:buNone/>
            </a:pPr>
            <a:br>
              <a:rPr lang="en-US" dirty="0"/>
            </a:br>
            <a:endParaRPr lang="en-US" dirty="0"/>
          </a:p>
          <a:p>
            <a:r>
              <a:rPr lang="en-US" dirty="0"/>
              <a:t>In my mind, the exciting piece is how the technology is altering </a:t>
            </a:r>
            <a:r>
              <a:rPr lang="en-US" u="sng" dirty="0"/>
              <a:t>LIVE</a:t>
            </a:r>
            <a:r>
              <a:rPr lang="en-US" dirty="0"/>
              <a:t> taught courses.</a:t>
            </a:r>
          </a:p>
          <a:p>
            <a:pPr lvl="1"/>
            <a:r>
              <a:rPr lang="en-US" dirty="0"/>
              <a:t>Blended courses</a:t>
            </a:r>
          </a:p>
          <a:p>
            <a:pPr lvl="1"/>
            <a:r>
              <a:rPr lang="en-US" dirty="0"/>
              <a:t>Flipped classrooms</a:t>
            </a:r>
          </a:p>
          <a:p>
            <a:pPr lvl="1"/>
            <a:r>
              <a:rPr lang="en-US" dirty="0"/>
              <a:t>Lab/Lecture co-convene in a traditional classroom</a:t>
            </a:r>
            <a:br>
              <a:rPr lang="en-US" dirty="0"/>
            </a:br>
            <a:endParaRPr lang="en-US" sz="400" dirty="0"/>
          </a:p>
          <a:p>
            <a:endParaRPr lang="en-US"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53</a:t>
            </a:fld>
            <a:endParaRPr lang="en-US" dirty="0"/>
          </a:p>
        </p:txBody>
      </p:sp>
      <p:pic>
        <p:nvPicPr>
          <p:cNvPr id="7" name="Picture 2" descr="http://blog.xyleme.com/sites/default/files/blog2/posts/xyleme-personalized-learning-k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5406" y="901701"/>
            <a:ext cx="1417043" cy="9461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upload.wikimedia.org/wikipedia/commons/thumb/2/25/Open_Access_logo_PLoS_white.svg/640px-Open_Access_logo_PLoS_whit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6446" y="901700"/>
            <a:ext cx="605536" cy="94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7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My Own Research</a:t>
            </a:r>
          </a:p>
        </p:txBody>
      </p:sp>
      <p:sp>
        <p:nvSpPr>
          <p:cNvPr id="3" name="Content Placeholder 2"/>
          <p:cNvSpPr>
            <a:spLocks noGrp="1"/>
          </p:cNvSpPr>
          <p:nvPr>
            <p:ph idx="1"/>
          </p:nvPr>
        </p:nvSpPr>
        <p:spPr>
          <a:xfrm>
            <a:off x="68863" y="787400"/>
            <a:ext cx="8886677" cy="5168900"/>
          </a:xfrm>
        </p:spPr>
        <p:txBody>
          <a:bodyPr/>
          <a:lstStyle/>
          <a:p>
            <a:r>
              <a:rPr lang="en-US" dirty="0"/>
              <a:t>Live vs. Remote Delivery of a 200-Level Logic Circuit Class</a:t>
            </a: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54</a:t>
            </a:fld>
            <a:endParaRPr lang="en-US" dirty="0"/>
          </a:p>
        </p:txBody>
      </p:sp>
      <p:sp>
        <p:nvSpPr>
          <p:cNvPr id="5" name="Content Placeholder 2"/>
          <p:cNvSpPr txBox="1">
            <a:spLocks/>
          </p:cNvSpPr>
          <p:nvPr/>
        </p:nvSpPr>
        <p:spPr bwMode="auto">
          <a:xfrm>
            <a:off x="380014" y="1238250"/>
            <a:ext cx="8529036" cy="482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b="1">
                <a:solidFill>
                  <a:srgbClr val="003366"/>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18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171450">
              <a:buFontTx/>
              <a:buNone/>
              <a:tabLst>
                <a:tab pos="1828800" algn="l"/>
                <a:tab pos="4521200" algn="l"/>
              </a:tabLst>
            </a:pPr>
            <a:r>
              <a:rPr lang="en-US" sz="1800" i="1" kern="0" dirty="0">
                <a:solidFill>
                  <a:srgbClr val="000000"/>
                </a:solidFill>
              </a:rPr>
              <a:t>	            </a:t>
            </a:r>
            <a:r>
              <a:rPr lang="en-US" sz="1800" kern="0" dirty="0">
                <a:solidFill>
                  <a:srgbClr val="000000"/>
                </a:solidFill>
              </a:rPr>
              <a:t>Fall 2010 (live)</a:t>
            </a:r>
            <a:r>
              <a:rPr lang="en-US" sz="1800" i="1" kern="0" dirty="0">
                <a:solidFill>
                  <a:srgbClr val="000000"/>
                </a:solidFill>
              </a:rPr>
              <a:t>	            </a:t>
            </a:r>
            <a:r>
              <a:rPr lang="en-US" sz="1800" kern="0" dirty="0">
                <a:solidFill>
                  <a:srgbClr val="000000"/>
                </a:solidFill>
              </a:rPr>
              <a:t>Spring 2011 (online)</a:t>
            </a:r>
            <a:br>
              <a:rPr lang="en-US" sz="1800" i="1" kern="0" dirty="0">
                <a:solidFill>
                  <a:srgbClr val="000000"/>
                </a:solidFill>
              </a:rPr>
            </a:br>
            <a:endParaRPr lang="en-US" sz="1800" kern="0" dirty="0"/>
          </a:p>
          <a:p>
            <a:pPr defTabSz="171450">
              <a:buFontTx/>
              <a:buNone/>
              <a:tabLst>
                <a:tab pos="1828800" algn="l"/>
                <a:tab pos="4521200" algn="l"/>
              </a:tabLst>
            </a:pPr>
            <a:endParaRPr lang="en-US" sz="1400" kern="0" dirty="0"/>
          </a:p>
        </p:txBody>
      </p:sp>
      <p:sp>
        <p:nvSpPr>
          <p:cNvPr id="6" name="TextBox 5"/>
          <p:cNvSpPr txBox="1"/>
          <p:nvPr/>
        </p:nvSpPr>
        <p:spPr>
          <a:xfrm>
            <a:off x="469900" y="1570098"/>
            <a:ext cx="4216400" cy="4538601"/>
          </a:xfrm>
          <a:prstGeom prst="rect">
            <a:avLst/>
          </a:prstGeom>
          <a:noFill/>
          <a:ln w="25400">
            <a:solidFill>
              <a:srgbClr val="C00000"/>
            </a:solidFill>
          </a:ln>
        </p:spPr>
        <p:txBody>
          <a:bodyPr wrap="square" rtlCol="0">
            <a:noAutofit/>
          </a:bodyPr>
          <a:lstStyle/>
          <a:p>
            <a:pPr algn="l">
              <a:tabLst>
                <a:tab pos="1028700" algn="l"/>
              </a:tabLst>
            </a:pPr>
            <a:endParaRPr lang="en-US" b="1" dirty="0">
              <a:latin typeface="Arial" pitchFamily="34" charset="0"/>
              <a:cs typeface="Arial" pitchFamily="34" charset="0"/>
            </a:endParaRPr>
          </a:p>
          <a:p>
            <a:pPr algn="l">
              <a:tabLst>
                <a:tab pos="1028700" algn="l"/>
              </a:tabLst>
            </a:pPr>
            <a:r>
              <a:rPr lang="en-US" b="1" dirty="0">
                <a:latin typeface="Arial" pitchFamily="34" charset="0"/>
                <a:cs typeface="Arial" pitchFamily="34" charset="0"/>
              </a:rPr>
              <a:t>Delivery:	</a:t>
            </a:r>
            <a:r>
              <a:rPr lang="en-US" dirty="0">
                <a:latin typeface="Arial" pitchFamily="34" charset="0"/>
                <a:cs typeface="Arial" pitchFamily="34" charset="0"/>
              </a:rPr>
              <a:t>Traditional, 50 minute live</a:t>
            </a:r>
            <a:br>
              <a:rPr lang="en-US" dirty="0">
                <a:latin typeface="Arial" pitchFamily="34" charset="0"/>
                <a:cs typeface="Arial" pitchFamily="34" charset="0"/>
              </a:rPr>
            </a:br>
            <a:r>
              <a:rPr lang="en-US" dirty="0">
                <a:latin typeface="Arial" pitchFamily="34" charset="0"/>
                <a:cs typeface="Arial" pitchFamily="34" charset="0"/>
              </a:rPr>
              <a:t> 	lecture on M/W/F.</a:t>
            </a:r>
            <a:br>
              <a:rPr lang="en-US" dirty="0">
                <a:latin typeface="Arial" pitchFamily="34" charset="0"/>
                <a:cs typeface="Arial" pitchFamily="34" charset="0"/>
              </a:rPr>
            </a:br>
            <a:br>
              <a:rPr lang="en-US" dirty="0">
                <a:latin typeface="Arial" pitchFamily="34" charset="0"/>
                <a:cs typeface="Arial" pitchFamily="34" charset="0"/>
              </a:rPr>
            </a:br>
            <a:r>
              <a:rPr lang="en-US" dirty="0">
                <a:latin typeface="Arial" pitchFamily="34" charset="0"/>
                <a:cs typeface="Arial" pitchFamily="34" charset="0"/>
              </a:rPr>
              <a:t> 	Combination of PowerPoint slides </a:t>
            </a:r>
            <a:br>
              <a:rPr lang="en-US" dirty="0">
                <a:latin typeface="Arial" pitchFamily="34" charset="0"/>
                <a:cs typeface="Arial" pitchFamily="34" charset="0"/>
              </a:rPr>
            </a:br>
            <a:r>
              <a:rPr lang="en-US" dirty="0">
                <a:latin typeface="Arial" pitchFamily="34" charset="0"/>
                <a:cs typeface="Arial" pitchFamily="34" charset="0"/>
              </a:rPr>
              <a:t> 	and writing on the whiteboard.</a:t>
            </a:r>
            <a:endParaRPr lang="en-US" dirty="0">
              <a:solidFill>
                <a:srgbClr val="FF0000"/>
              </a:solidFill>
              <a:latin typeface="Arial" pitchFamily="34" charset="0"/>
              <a:cs typeface="Arial" pitchFamily="34" charset="0"/>
            </a:endParaRPr>
          </a:p>
        </p:txBody>
      </p:sp>
      <p:sp>
        <p:nvSpPr>
          <p:cNvPr id="7" name="TextBox 6"/>
          <p:cNvSpPr txBox="1"/>
          <p:nvPr/>
        </p:nvSpPr>
        <p:spPr>
          <a:xfrm>
            <a:off x="4775200" y="1571624"/>
            <a:ext cx="4102100" cy="4537075"/>
          </a:xfrm>
          <a:prstGeom prst="rect">
            <a:avLst/>
          </a:prstGeom>
          <a:noFill/>
          <a:ln w="25400">
            <a:solidFill>
              <a:srgbClr val="0070C0"/>
            </a:solidFill>
          </a:ln>
        </p:spPr>
        <p:txBody>
          <a:bodyPr wrap="square" rtlCol="0">
            <a:noAutofit/>
          </a:bodyPr>
          <a:lstStyle/>
          <a:p>
            <a:pPr algn="l">
              <a:tabLst>
                <a:tab pos="1028700" algn="l"/>
              </a:tabLst>
            </a:pPr>
            <a:endParaRPr lang="en-US" b="1" dirty="0">
              <a:latin typeface="Arial" pitchFamily="34" charset="0"/>
              <a:cs typeface="Arial" pitchFamily="34" charset="0"/>
            </a:endParaRPr>
          </a:p>
          <a:p>
            <a:pPr algn="l">
              <a:tabLst>
                <a:tab pos="1028700" algn="l"/>
              </a:tabLst>
            </a:pPr>
            <a:r>
              <a:rPr lang="en-US" b="1" dirty="0">
                <a:latin typeface="Arial" pitchFamily="34" charset="0"/>
                <a:cs typeface="Arial" pitchFamily="34" charset="0"/>
              </a:rPr>
              <a:t>Delivery:	</a:t>
            </a:r>
            <a:r>
              <a:rPr lang="en-US" dirty="0" err="1">
                <a:latin typeface="Arial" pitchFamily="34" charset="0"/>
                <a:cs typeface="Arial" pitchFamily="34" charset="0"/>
              </a:rPr>
              <a:t>Camtasia</a:t>
            </a:r>
            <a:r>
              <a:rPr lang="en-US" dirty="0">
                <a:latin typeface="Arial" pitchFamily="34" charset="0"/>
                <a:cs typeface="Arial" pitchFamily="34" charset="0"/>
              </a:rPr>
              <a:t> Relay Capture,</a:t>
            </a:r>
            <a:br>
              <a:rPr lang="en-US" dirty="0">
                <a:latin typeface="Arial" pitchFamily="34" charset="0"/>
                <a:cs typeface="Arial" pitchFamily="34" charset="0"/>
              </a:rPr>
            </a:br>
            <a:r>
              <a:rPr lang="en-US" dirty="0">
                <a:latin typeface="Arial" pitchFamily="34" charset="0"/>
                <a:cs typeface="Arial" pitchFamily="34" charset="0"/>
              </a:rPr>
              <a:t> 	1-3 videos per M/W/F lecture,</a:t>
            </a:r>
            <a:br>
              <a:rPr lang="en-US" dirty="0">
                <a:latin typeface="Arial" pitchFamily="34" charset="0"/>
                <a:cs typeface="Arial" pitchFamily="34" charset="0"/>
              </a:rPr>
            </a:br>
            <a:r>
              <a:rPr lang="en-US" dirty="0">
                <a:latin typeface="Arial" pitchFamily="34" charset="0"/>
                <a:cs typeface="Arial" pitchFamily="34" charset="0"/>
              </a:rPr>
              <a:t> 	videos 10-40 minutes in length.</a:t>
            </a:r>
            <a:br>
              <a:rPr lang="en-US" dirty="0">
                <a:latin typeface="Arial" pitchFamily="34" charset="0"/>
                <a:cs typeface="Arial" pitchFamily="34" charset="0"/>
              </a:rPr>
            </a:br>
            <a:br>
              <a:rPr lang="en-US" dirty="0">
                <a:latin typeface="Arial" pitchFamily="34" charset="0"/>
                <a:cs typeface="Arial" pitchFamily="34" charset="0"/>
              </a:rPr>
            </a:br>
            <a:r>
              <a:rPr lang="en-US" dirty="0">
                <a:latin typeface="Arial" pitchFamily="34" charset="0"/>
                <a:cs typeface="Arial" pitchFamily="34" charset="0"/>
              </a:rPr>
              <a:t> 	Videos consisted of instructor </a:t>
            </a:r>
            <a:br>
              <a:rPr lang="en-US" dirty="0">
                <a:latin typeface="Arial" pitchFamily="34" charset="0"/>
                <a:cs typeface="Arial" pitchFamily="34" charset="0"/>
              </a:rPr>
            </a:br>
            <a:r>
              <a:rPr lang="en-US" dirty="0">
                <a:latin typeface="Arial" pitchFamily="34" charset="0"/>
                <a:cs typeface="Arial" pitchFamily="34" charset="0"/>
              </a:rPr>
              <a:t> 	talking over PowerPoint slides </a:t>
            </a:r>
            <a:br>
              <a:rPr lang="en-US" dirty="0">
                <a:latin typeface="Arial" pitchFamily="34" charset="0"/>
                <a:cs typeface="Arial" pitchFamily="34" charset="0"/>
              </a:rPr>
            </a:br>
            <a:r>
              <a:rPr lang="en-US" dirty="0">
                <a:latin typeface="Arial" pitchFamily="34" charset="0"/>
                <a:cs typeface="Arial" pitchFamily="34" charset="0"/>
              </a:rPr>
              <a:t> 	and working examples using a </a:t>
            </a:r>
            <a:br>
              <a:rPr lang="en-US" dirty="0">
                <a:latin typeface="Arial" pitchFamily="34" charset="0"/>
                <a:cs typeface="Arial" pitchFamily="34" charset="0"/>
              </a:rPr>
            </a:br>
            <a:r>
              <a:rPr lang="en-US" dirty="0">
                <a:latin typeface="Arial" pitchFamily="34" charset="0"/>
                <a:cs typeface="Arial" pitchFamily="34" charset="0"/>
              </a:rPr>
              <a:t> 	drawing program</a:t>
            </a:r>
            <a:endParaRPr lang="en-US" dirty="0">
              <a:solidFill>
                <a:srgbClr val="FF0000"/>
              </a:solidFill>
              <a:latin typeface="Arial" pitchFamily="34" charset="0"/>
              <a:cs typeface="Arial" pitchFamily="34" charset="0"/>
            </a:endParaRP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8917" y="3587893"/>
            <a:ext cx="3034665" cy="2403016"/>
          </a:xfrm>
          <a:prstGeom prst="rect">
            <a:avLst/>
          </a:prstGeom>
          <a:noFill/>
          <a:ln w="9525">
            <a:noFill/>
            <a:miter lim="800000"/>
            <a:headEnd/>
            <a:tailEnd/>
          </a:ln>
        </p:spPr>
      </p:pic>
      <p:pic>
        <p:nvPicPr>
          <p:cNvPr id="1026" name="Picture 2" descr="C:\Users\k91h784\Desktop\20141114_1056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8487" y="3651250"/>
            <a:ext cx="3903503" cy="230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304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697" y="866775"/>
            <a:ext cx="8327341" cy="2267243"/>
          </a:xfrm>
        </p:spPr>
        <p:txBody>
          <a:bodyPr/>
          <a:lstStyle/>
          <a:p>
            <a:pPr defTabSz="171450">
              <a:tabLst>
                <a:tab pos="2852738" algn="l"/>
                <a:tab pos="4521200" algn="l"/>
              </a:tabLst>
            </a:pPr>
            <a:r>
              <a:rPr lang="en-US" sz="2000" b="1" dirty="0">
                <a:solidFill>
                  <a:srgbClr val="003366"/>
                </a:solidFill>
              </a:rPr>
              <a:t>Remote Control Labs</a:t>
            </a:r>
          </a:p>
          <a:p>
            <a:pPr lvl="1" defTabSz="171450">
              <a:tabLst>
                <a:tab pos="2852738" algn="l"/>
                <a:tab pos="4521200" algn="l"/>
              </a:tabLst>
            </a:pPr>
            <a:r>
              <a:rPr lang="en-US" sz="1600" dirty="0"/>
              <a:t>NSF Funded</a:t>
            </a:r>
            <a:endParaRPr lang="en-US" sz="1600" b="1" dirty="0">
              <a:solidFill>
                <a:srgbClr val="003366"/>
              </a:solidFill>
            </a:endParaRPr>
          </a:p>
          <a:p>
            <a:pPr defTabSz="171450">
              <a:tabLst>
                <a:tab pos="2852738" algn="l"/>
                <a:tab pos="4521200" algn="l"/>
              </a:tabLst>
            </a:pPr>
            <a:endParaRPr lang="en-US" sz="2000" b="1" dirty="0">
              <a:solidFill>
                <a:srgbClr val="003366"/>
              </a:solidFill>
            </a:endParaRPr>
          </a:p>
          <a:p>
            <a:pPr defTabSz="171450">
              <a:tabLst>
                <a:tab pos="2852738" algn="l"/>
                <a:tab pos="4521200" algn="l"/>
              </a:tabLst>
            </a:pPr>
            <a:endParaRPr lang="en-US" sz="2000" b="1" dirty="0">
              <a:solidFill>
                <a:srgbClr val="003366"/>
              </a:solidFill>
            </a:endParaRPr>
          </a:p>
          <a:p>
            <a:pPr marL="0" indent="0" defTabSz="171450">
              <a:buNone/>
              <a:tabLst>
                <a:tab pos="2852738" algn="l"/>
                <a:tab pos="4521200" algn="l"/>
                <a:tab pos="6400800" algn="l"/>
              </a:tabLst>
            </a:pPr>
            <a:r>
              <a:rPr lang="en-US" sz="2000" b="1" dirty="0">
                <a:solidFill>
                  <a:srgbClr val="FF0000"/>
                </a:solidFill>
              </a:rPr>
              <a:t>			</a:t>
            </a:r>
            <a:r>
              <a:rPr lang="en-US" sz="2000" b="1" u="sng" dirty="0">
                <a:solidFill>
                  <a:srgbClr val="FF0000"/>
                </a:solidFill>
              </a:rPr>
              <a:t>Pros</a:t>
            </a:r>
          </a:p>
          <a:p>
            <a:pPr marL="6686550" lvl="1" defTabSz="171450">
              <a:tabLst>
                <a:tab pos="2852738" algn="l"/>
                <a:tab pos="4521200" algn="l"/>
                <a:tab pos="5486400" algn="l"/>
              </a:tabLst>
            </a:pPr>
            <a:r>
              <a:rPr lang="en-US" sz="1600" b="1" dirty="0"/>
              <a:t>Allows access to specialized equipment.</a:t>
            </a:r>
          </a:p>
          <a:p>
            <a:pPr lvl="1" defTabSz="171450">
              <a:tabLst>
                <a:tab pos="2852738" algn="l"/>
                <a:tab pos="4521200" algn="l"/>
                <a:tab pos="5486400" algn="l"/>
              </a:tabLst>
            </a:pPr>
            <a:endParaRPr lang="en-US" sz="1600" b="1" dirty="0"/>
          </a:p>
          <a:p>
            <a:pPr marL="0" indent="0" defTabSz="171450">
              <a:buNone/>
              <a:tabLst>
                <a:tab pos="2852738" algn="l"/>
                <a:tab pos="4521200" algn="l"/>
                <a:tab pos="6400800" algn="l"/>
              </a:tabLst>
            </a:pPr>
            <a:r>
              <a:rPr lang="en-US" sz="2000" b="1" dirty="0">
                <a:solidFill>
                  <a:srgbClr val="FF0000"/>
                </a:solidFill>
              </a:rPr>
              <a:t>			</a:t>
            </a:r>
            <a:r>
              <a:rPr lang="en-US" sz="2000" b="1" u="sng" dirty="0">
                <a:solidFill>
                  <a:srgbClr val="FF0000"/>
                </a:solidFill>
              </a:rPr>
              <a:t>Cons</a:t>
            </a:r>
          </a:p>
          <a:p>
            <a:pPr marL="6686550" lvl="1" defTabSz="171450">
              <a:tabLst>
                <a:tab pos="2852738" algn="l"/>
                <a:tab pos="4521200" algn="l"/>
                <a:tab pos="5486400" algn="l"/>
              </a:tabLst>
            </a:pPr>
            <a:r>
              <a:rPr lang="en-US" sz="1600" b="1" dirty="0"/>
              <a:t>Requires support staff.</a:t>
            </a:r>
          </a:p>
          <a:p>
            <a:pPr marL="6686550" lvl="1" defTabSz="171450">
              <a:tabLst>
                <a:tab pos="2852738" algn="l"/>
                <a:tab pos="4521200" algn="l"/>
                <a:tab pos="5486400" algn="l"/>
              </a:tabLst>
            </a:pPr>
            <a:r>
              <a:rPr lang="en-US" sz="1600" b="1" dirty="0"/>
              <a:t>Not all labs can be done this way.</a:t>
            </a:r>
            <a:endParaRPr lang="en-US" sz="100" b="1"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55</a:t>
            </a:fld>
            <a:endParaRPr lang="en-US" dirty="0"/>
          </a:p>
        </p:txBody>
      </p:sp>
      <p:sp>
        <p:nvSpPr>
          <p:cNvPr id="10" name="TextBox 9"/>
          <p:cNvSpPr txBox="1"/>
          <p:nvPr/>
        </p:nvSpPr>
        <p:spPr>
          <a:xfrm>
            <a:off x="7368540" y="4725076"/>
            <a:ext cx="434340" cy="215444"/>
          </a:xfrm>
          <a:prstGeom prst="rect">
            <a:avLst/>
          </a:prstGeom>
          <a:noFill/>
        </p:spPr>
        <p:txBody>
          <a:bodyPr wrap="square" rtlCol="0">
            <a:spAutoFit/>
          </a:bodyPr>
          <a:lstStyle/>
          <a:p>
            <a:pPr algn="l"/>
            <a:r>
              <a:rPr lang="en-US" sz="800" dirty="0">
                <a:solidFill>
                  <a:schemeClr val="bg1"/>
                </a:solidFill>
                <a:latin typeface="Arial" panose="020B0604020202020204" pitchFamily="34" charset="0"/>
                <a:cs typeface="Arial" panose="020B0604020202020204" pitchFamily="34" charset="0"/>
              </a:rPr>
              <a:t>[A]</a:t>
            </a:r>
          </a:p>
        </p:txBody>
      </p:sp>
      <p:pic>
        <p:nvPicPr>
          <p:cNvPr id="16" name="Picture 15" descr="remote_screensh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80" y="1556712"/>
            <a:ext cx="5803900" cy="4340160"/>
          </a:xfrm>
          <a:prstGeom prst="rect">
            <a:avLst/>
          </a:prstGeom>
          <a:noFill/>
          <a:ln w="9525">
            <a:solidFill>
              <a:schemeClr val="accent1"/>
            </a:solidFill>
            <a:miter lim="800000"/>
            <a:headEnd/>
            <a:tailEnd/>
          </a:ln>
        </p:spPr>
      </p:pic>
      <p:sp>
        <p:nvSpPr>
          <p:cNvPr id="5" name="Title 4"/>
          <p:cNvSpPr>
            <a:spLocks noGrp="1"/>
          </p:cNvSpPr>
          <p:nvPr>
            <p:ph type="title"/>
          </p:nvPr>
        </p:nvSpPr>
        <p:spPr/>
        <p:txBody>
          <a:bodyPr/>
          <a:lstStyle/>
          <a:p>
            <a:r>
              <a:rPr lang="en-US" dirty="0"/>
              <a:t>5) My Own Research</a:t>
            </a:r>
          </a:p>
        </p:txBody>
      </p:sp>
    </p:spTree>
    <p:extLst>
      <p:ext uri="{BB962C8B-B14F-4D97-AF65-F5344CB8AC3E}">
        <p14:creationId xmlns:p14="http://schemas.microsoft.com/office/powerpoint/2010/main" val="2150735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74637" y="2445413"/>
            <a:ext cx="3630613" cy="3365493"/>
          </a:xfrm>
          <a:prstGeom prst="rect">
            <a:avLst/>
          </a:prstGeom>
          <a:noFill/>
          <a:ln>
            <a:noFill/>
          </a:ln>
        </p:spPr>
      </p:pic>
      <p:sp>
        <p:nvSpPr>
          <p:cNvPr id="3" name="Content Placeholder 2"/>
          <p:cNvSpPr>
            <a:spLocks noGrp="1"/>
          </p:cNvSpPr>
          <p:nvPr>
            <p:ph idx="1"/>
          </p:nvPr>
        </p:nvSpPr>
        <p:spPr>
          <a:xfrm>
            <a:off x="114739" y="848381"/>
            <a:ext cx="8327341" cy="4962525"/>
          </a:xfrm>
        </p:spPr>
        <p:txBody>
          <a:bodyPr/>
          <a:lstStyle/>
          <a:p>
            <a:pPr defTabSz="171450">
              <a:tabLst>
                <a:tab pos="2852738" algn="l"/>
                <a:tab pos="4521200" algn="l"/>
              </a:tabLst>
            </a:pPr>
            <a:r>
              <a:rPr lang="en-US" sz="2000" b="1" dirty="0">
                <a:solidFill>
                  <a:srgbClr val="003366"/>
                </a:solidFill>
              </a:rPr>
              <a:t>Adaptive Learning Modules</a:t>
            </a:r>
          </a:p>
          <a:p>
            <a:pPr lvl="1" defTabSz="171450">
              <a:tabLst>
                <a:tab pos="2852738" algn="l"/>
                <a:tab pos="4521200" algn="l"/>
              </a:tabLst>
            </a:pPr>
            <a:r>
              <a:rPr lang="en-US" sz="1600" dirty="0"/>
              <a:t>The difficulty, the wording, the examples used.</a:t>
            </a:r>
          </a:p>
          <a:p>
            <a:pPr lvl="1" defTabSz="171450">
              <a:tabLst>
                <a:tab pos="2852738" algn="l"/>
                <a:tab pos="4521200" algn="l"/>
              </a:tabLst>
            </a:pPr>
            <a:r>
              <a:rPr lang="en-US" sz="1600" dirty="0"/>
              <a:t>NSF Funded</a:t>
            </a:r>
          </a:p>
          <a:p>
            <a:pPr defTabSz="171450">
              <a:tabLst>
                <a:tab pos="2852738" algn="l"/>
                <a:tab pos="4521200" algn="l"/>
              </a:tabLst>
            </a:pPr>
            <a:r>
              <a:rPr lang="en-US" sz="2000" dirty="0"/>
              <a:t>Deploying at 4 Universities in MT to Study Use-Model</a:t>
            </a:r>
            <a:endParaRPr lang="en-US" sz="20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a:p>
            <a:pPr lvl="1" defTabSz="171450">
              <a:tabLst>
                <a:tab pos="2852738" algn="l"/>
                <a:tab pos="4521200" algn="l"/>
              </a:tabLst>
            </a:pPr>
            <a:endParaRPr lang="en-US" sz="1600" b="1" dirty="0">
              <a:solidFill>
                <a:srgbClr val="003366"/>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56</a:t>
            </a:fld>
            <a:endParaRPr lang="en-US" dirty="0"/>
          </a:p>
        </p:txBody>
      </p:sp>
      <p:sp>
        <p:nvSpPr>
          <p:cNvPr id="10" name="TextBox 9"/>
          <p:cNvSpPr txBox="1"/>
          <p:nvPr/>
        </p:nvSpPr>
        <p:spPr>
          <a:xfrm>
            <a:off x="7559040" y="5153701"/>
            <a:ext cx="434340" cy="215444"/>
          </a:xfrm>
          <a:prstGeom prst="rect">
            <a:avLst/>
          </a:prstGeom>
          <a:noFill/>
        </p:spPr>
        <p:txBody>
          <a:bodyPr wrap="square" rtlCol="0">
            <a:spAutoFit/>
          </a:bodyPr>
          <a:lstStyle/>
          <a:p>
            <a:pPr algn="l"/>
            <a:r>
              <a:rPr lang="en-US" sz="800" dirty="0">
                <a:solidFill>
                  <a:schemeClr val="bg1"/>
                </a:solidFill>
                <a:latin typeface="Arial" panose="020B0604020202020204" pitchFamily="34" charset="0"/>
                <a:cs typeface="Arial" panose="020B0604020202020204" pitchFamily="34" charset="0"/>
              </a:rPr>
              <a:t>[A]</a:t>
            </a:r>
          </a:p>
        </p:txBody>
      </p:sp>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6511607" y="2340314"/>
            <a:ext cx="2529205" cy="3416935"/>
          </a:xfrm>
          <a:prstGeom prst="rect">
            <a:avLst/>
          </a:prstGeom>
          <a:ln>
            <a:solidFill>
              <a:schemeClr val="bg1">
                <a:lumMod val="75000"/>
              </a:schemeClr>
            </a:solidFill>
          </a:ln>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3990657" y="4191975"/>
            <a:ext cx="2376805" cy="1617345"/>
          </a:xfrm>
          <a:prstGeom prst="rect">
            <a:avLst/>
          </a:prstGeom>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4059237" y="2340315"/>
            <a:ext cx="2267585" cy="1818005"/>
          </a:xfrm>
          <a:prstGeom prst="rect">
            <a:avLst/>
          </a:prstGeom>
          <a:ln>
            <a:solidFill>
              <a:schemeClr val="accent1"/>
            </a:solidFill>
          </a:ln>
        </p:spPr>
      </p:pic>
      <p:sp>
        <p:nvSpPr>
          <p:cNvPr id="5" name="Title 4"/>
          <p:cNvSpPr>
            <a:spLocks noGrp="1"/>
          </p:cNvSpPr>
          <p:nvPr>
            <p:ph type="title"/>
          </p:nvPr>
        </p:nvSpPr>
        <p:spPr/>
        <p:txBody>
          <a:bodyPr/>
          <a:lstStyle/>
          <a:p>
            <a:r>
              <a:rPr lang="en-US" dirty="0"/>
              <a:t>5) My Own Research</a:t>
            </a:r>
          </a:p>
        </p:txBody>
      </p:sp>
    </p:spTree>
    <p:extLst>
      <p:ext uri="{BB962C8B-B14F-4D97-AF65-F5344CB8AC3E}">
        <p14:creationId xmlns:p14="http://schemas.microsoft.com/office/powerpoint/2010/main" val="2002300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a:t>  </a:t>
            </a:r>
          </a:p>
        </p:txBody>
      </p:sp>
      <p:sp>
        <p:nvSpPr>
          <p:cNvPr id="3" name="Content Placeholder 2"/>
          <p:cNvSpPr>
            <a:spLocks noGrp="1"/>
          </p:cNvSpPr>
          <p:nvPr>
            <p:ph idx="1"/>
          </p:nvPr>
        </p:nvSpPr>
        <p:spPr>
          <a:xfrm>
            <a:off x="324289" y="1066800"/>
            <a:ext cx="8327341" cy="2267243"/>
          </a:xfrm>
        </p:spPr>
        <p:txBody>
          <a:bodyPr/>
          <a:lstStyle/>
          <a:p>
            <a:pPr marL="0" indent="0" algn="ctr" defTabSz="171450">
              <a:buNone/>
              <a:tabLst>
                <a:tab pos="2852738" algn="l"/>
                <a:tab pos="4521200" algn="l"/>
              </a:tabLst>
            </a:pPr>
            <a:r>
              <a:rPr lang="en-US" sz="2500" b="1" dirty="0">
                <a:solidFill>
                  <a:srgbClr val="003366"/>
                </a:solidFill>
              </a:rPr>
              <a:t>What Do You Think?</a:t>
            </a:r>
          </a:p>
          <a:p>
            <a:pPr marL="0" indent="0" algn="ctr" defTabSz="171450">
              <a:buNone/>
              <a:tabLst>
                <a:tab pos="2852738" algn="l"/>
                <a:tab pos="4521200" algn="l"/>
              </a:tabLst>
            </a:pPr>
            <a:endParaRPr lang="en-US" sz="2500" b="1" dirty="0">
              <a:solidFill>
                <a:srgbClr val="003366"/>
              </a:solidFill>
            </a:endParaRPr>
          </a:p>
          <a:p>
            <a:pPr marL="0" indent="0" algn="ctr" defTabSz="171450">
              <a:buNone/>
              <a:tabLst>
                <a:tab pos="2852738" algn="l"/>
                <a:tab pos="4521200" algn="l"/>
              </a:tabLst>
            </a:pPr>
            <a:endParaRPr lang="en-US" sz="2500" b="1" dirty="0">
              <a:solidFill>
                <a:srgbClr val="003366"/>
              </a:solidFill>
            </a:endParaRPr>
          </a:p>
          <a:p>
            <a:pPr marL="0" indent="0" algn="ctr" defTabSz="171450">
              <a:buNone/>
              <a:tabLst>
                <a:tab pos="2852738" algn="l"/>
                <a:tab pos="4521200" algn="l"/>
              </a:tabLst>
            </a:pPr>
            <a:endParaRPr lang="en-US" sz="2500" b="1" dirty="0">
              <a:solidFill>
                <a:srgbClr val="003366"/>
              </a:solidFill>
            </a:endParaRPr>
          </a:p>
          <a:p>
            <a:pPr marL="0" indent="0" algn="ctr" defTabSz="171450">
              <a:buNone/>
              <a:tabLst>
                <a:tab pos="2852738" algn="l"/>
                <a:tab pos="4521200" algn="l"/>
              </a:tabLst>
            </a:pPr>
            <a:endParaRPr lang="en-US" sz="2500" b="1" dirty="0">
              <a:solidFill>
                <a:srgbClr val="003366"/>
              </a:solidFill>
            </a:endParaRPr>
          </a:p>
          <a:p>
            <a:pPr marL="0" indent="0" algn="ctr" defTabSz="171450">
              <a:buNone/>
              <a:tabLst>
                <a:tab pos="2852738" algn="l"/>
                <a:tab pos="4521200" algn="l"/>
              </a:tabLst>
            </a:pPr>
            <a:endParaRPr lang="en-US" sz="2500" b="1" dirty="0">
              <a:solidFill>
                <a:srgbClr val="003366"/>
              </a:solidFill>
            </a:endParaRPr>
          </a:p>
          <a:p>
            <a:pPr marL="0" indent="0" algn="ctr" defTabSz="171450">
              <a:buNone/>
              <a:tabLst>
                <a:tab pos="2852738" algn="l"/>
                <a:tab pos="4521200" algn="l"/>
              </a:tabLst>
            </a:pPr>
            <a:endParaRPr lang="en-US" sz="2500" b="1" dirty="0">
              <a:solidFill>
                <a:srgbClr val="003366"/>
              </a:solidFill>
            </a:endParaRPr>
          </a:p>
          <a:p>
            <a:pPr marL="0" indent="0" algn="ctr" defTabSz="171450">
              <a:buNone/>
              <a:tabLst>
                <a:tab pos="2852738" algn="l"/>
                <a:tab pos="4521200" algn="l"/>
              </a:tabLst>
            </a:pPr>
            <a:endParaRPr lang="en-US" sz="2500" b="1" dirty="0">
              <a:solidFill>
                <a:srgbClr val="003366"/>
              </a:solidFill>
            </a:endParaRPr>
          </a:p>
          <a:p>
            <a:pPr marL="0" indent="0" algn="ctr" defTabSz="171450">
              <a:buNone/>
              <a:tabLst>
                <a:tab pos="2852738" algn="l"/>
                <a:tab pos="4521200" algn="l"/>
              </a:tabLst>
            </a:pPr>
            <a:endParaRPr lang="en-US" sz="2500" b="1" dirty="0">
              <a:solidFill>
                <a:srgbClr val="003366"/>
              </a:solidFill>
            </a:endParaRPr>
          </a:p>
          <a:p>
            <a:pPr marL="0" indent="0" algn="ctr" defTabSz="171450">
              <a:buNone/>
              <a:tabLst>
                <a:tab pos="2852738" algn="l"/>
                <a:tab pos="4521200" algn="l"/>
              </a:tabLst>
            </a:pPr>
            <a:r>
              <a:rPr lang="en-US" sz="2500" b="1" dirty="0">
                <a:solidFill>
                  <a:srgbClr val="003366"/>
                </a:solidFill>
              </a:rPr>
              <a:t>Thank you</a:t>
            </a:r>
            <a:endParaRPr lang="en-US" sz="2500" dirty="0">
              <a:solidFill>
                <a:srgbClr val="003366"/>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57</a:t>
            </a:fld>
            <a:endParaRPr lang="en-US" dirty="0"/>
          </a:p>
        </p:txBody>
      </p:sp>
      <p:pic>
        <p:nvPicPr>
          <p:cNvPr id="2050" name="Picture 2" descr="http://thumbs.dreamstime.com/z/thinking-man-95082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59074" y="1857673"/>
            <a:ext cx="3806825" cy="29956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87339" y="4345679"/>
            <a:ext cx="532321"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[G]</a:t>
            </a:r>
          </a:p>
        </p:txBody>
      </p:sp>
    </p:spTree>
    <p:extLst>
      <p:ext uri="{BB962C8B-B14F-4D97-AF65-F5344CB8AC3E}">
        <p14:creationId xmlns:p14="http://schemas.microsoft.com/office/powerpoint/2010/main" val="3164115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a:t>References</a:t>
            </a:r>
          </a:p>
        </p:txBody>
      </p:sp>
      <p:sp>
        <p:nvSpPr>
          <p:cNvPr id="3" name="Content Placeholder 2"/>
          <p:cNvSpPr>
            <a:spLocks noGrp="1"/>
          </p:cNvSpPr>
          <p:nvPr>
            <p:ph idx="1"/>
          </p:nvPr>
        </p:nvSpPr>
        <p:spPr>
          <a:xfrm>
            <a:off x="130630" y="1030513"/>
            <a:ext cx="8839200" cy="4833257"/>
          </a:xfrm>
        </p:spPr>
        <p:txBody>
          <a:bodyPr/>
          <a:lstStyle/>
          <a:p>
            <a:pPr lvl="0">
              <a:buFont typeface="+mj-lt"/>
              <a:buAutoNum type="arabicPeriod"/>
            </a:pPr>
            <a:r>
              <a:rPr lang="en-US" sz="800" dirty="0"/>
              <a:t>J. Bourne, D. Harris, and F. </a:t>
            </a:r>
            <a:r>
              <a:rPr lang="en-US" sz="800" dirty="0" err="1"/>
              <a:t>Mayadas</a:t>
            </a:r>
            <a:r>
              <a:rPr lang="en-US" sz="800" dirty="0"/>
              <a:t>, “Online engineering education: Learning anywhere, anytime”, J. </a:t>
            </a:r>
            <a:r>
              <a:rPr lang="en-US" sz="800" dirty="0" err="1"/>
              <a:t>Eng.Educ</a:t>
            </a:r>
            <a:r>
              <a:rPr lang="en-US" sz="800" dirty="0"/>
              <a:t>., vol. 94, pp. 131-146, Jan. 2005.</a:t>
            </a:r>
          </a:p>
          <a:p>
            <a:pPr lvl="0">
              <a:buFont typeface="+mj-lt"/>
              <a:buAutoNum type="arabicPeriod"/>
            </a:pPr>
            <a:r>
              <a:rPr lang="en-US" sz="800" dirty="0"/>
              <a:t>R.E., </a:t>
            </a:r>
            <a:r>
              <a:rPr lang="en-US" sz="800" dirty="0" err="1"/>
              <a:t>Gomery</a:t>
            </a:r>
            <a:r>
              <a:rPr lang="en-US" sz="800" dirty="0"/>
              <a:t>, “Internet Learning: Is it real and what does it mean for universities?”, Journal of Asynchronous Learning Networks, vol. 5, No. 1, pp. 139-146, 2001.</a:t>
            </a:r>
          </a:p>
          <a:p>
            <a:pPr lvl="0">
              <a:buFont typeface="+mj-lt"/>
              <a:buAutoNum type="arabicPeriod"/>
            </a:pPr>
            <a:r>
              <a:rPr lang="en-US" sz="800" dirty="0" err="1"/>
              <a:t>Grose</a:t>
            </a:r>
            <a:r>
              <a:rPr lang="en-US" sz="800" dirty="0"/>
              <a:t>, T.K., “Can Distance Education be Unlocked?”, </a:t>
            </a:r>
            <a:r>
              <a:rPr lang="en-US" sz="800" dirty="0" err="1"/>
              <a:t>Prsim</a:t>
            </a:r>
            <a:r>
              <a:rPr lang="en-US" sz="800" dirty="0"/>
              <a:t>, </a:t>
            </a:r>
            <a:r>
              <a:rPr lang="en-US" sz="800" dirty="0" err="1"/>
              <a:t>Vol</a:t>
            </a:r>
            <a:r>
              <a:rPr lang="en-US" sz="800" dirty="0"/>
              <a:t> 12, No. 8, April 19-23, 2003.</a:t>
            </a:r>
          </a:p>
          <a:p>
            <a:pPr lvl="0">
              <a:buFont typeface="+mj-lt"/>
              <a:buAutoNum type="arabicPeriod"/>
            </a:pPr>
            <a:r>
              <a:rPr lang="en-US" sz="800" dirty="0"/>
              <a:t> “The Power of the Internet for Learning – Moving from Promise to Practice”, Report of the Web-Based Education Commission to the President and the Congress of the United States, Dec. 2000.</a:t>
            </a:r>
          </a:p>
          <a:p>
            <a:pPr lvl="0">
              <a:buFont typeface="+mj-lt"/>
              <a:buAutoNum type="arabicPeriod"/>
            </a:pPr>
            <a:r>
              <a:rPr lang="en-US" sz="800" dirty="0"/>
              <a:t>B. Means, et. Al., “Evaluation of Evidence-Based Practices in Online Learning:  A Meta-Analysis and Review of Online Learning Studies”, U. S. </a:t>
            </a:r>
            <a:r>
              <a:rPr lang="en-US" sz="800" dirty="0" err="1"/>
              <a:t>Dept</a:t>
            </a:r>
            <a:r>
              <a:rPr lang="en-US" sz="800" dirty="0"/>
              <a:t> of Education, Office of Planning, Evaluation, and Policy Development, Center for Technology in Learning, Sept 2010.</a:t>
            </a:r>
          </a:p>
          <a:p>
            <a:pPr lvl="0">
              <a:buFont typeface="+mj-lt"/>
              <a:buAutoNum type="arabicPeriod"/>
            </a:pPr>
            <a:r>
              <a:rPr lang="en-US" sz="800" dirty="0"/>
              <a:t>A.F. </a:t>
            </a:r>
            <a:r>
              <a:rPr lang="en-US" sz="800" dirty="0" err="1"/>
              <a:t>Mayadas</a:t>
            </a:r>
            <a:r>
              <a:rPr lang="en-US" sz="800" dirty="0"/>
              <a:t>, “Testimony to the Kerrey Commission on Web-Based Education”, Journal of Asynchronous Learning Networks, Vol. 5, No. 1, pp. 134-138, 2001.</a:t>
            </a:r>
          </a:p>
          <a:p>
            <a:pPr lvl="0">
              <a:buFont typeface="+mj-lt"/>
              <a:buAutoNum type="arabicPeriod"/>
            </a:pPr>
            <a:r>
              <a:rPr lang="en-US" sz="800" dirty="0"/>
              <a:t>A. </a:t>
            </a:r>
            <a:r>
              <a:rPr lang="en-US" sz="800" dirty="0" err="1"/>
              <a:t>Jaggars</a:t>
            </a:r>
            <a:r>
              <a:rPr lang="en-US" sz="800" dirty="0"/>
              <a:t> and T. Bailey, “Effectiveness of Fully Online Courses for College Students:  Response to a Department of Education Meta-Analysis”, Community College Research Center, Teachers College, Columbia University, New York, 2010.</a:t>
            </a:r>
          </a:p>
          <a:p>
            <a:pPr lvl="0">
              <a:buFont typeface="+mj-lt"/>
              <a:buAutoNum type="arabicPeriod"/>
            </a:pPr>
            <a:r>
              <a:rPr lang="en-US" sz="800" dirty="0"/>
              <a:t>D. </a:t>
            </a:r>
            <a:r>
              <a:rPr lang="en-US" sz="800" dirty="0" err="1"/>
              <a:t>Figlio</a:t>
            </a:r>
            <a:r>
              <a:rPr lang="en-US" sz="800" dirty="0"/>
              <a:t>, M. Rush, and L. Yin, “Is It Live or Is It Internet?  Experimental Estimates of the Effects of Online Instruction on Student Learning”, Working Paper 16089, National Bureau of Economic Research, Cambridge, MA, June 2010.</a:t>
            </a:r>
          </a:p>
          <a:p>
            <a:pPr lvl="0">
              <a:buFont typeface="+mj-lt"/>
              <a:buAutoNum type="arabicPeriod"/>
            </a:pPr>
            <a:r>
              <a:rPr lang="en-US" sz="800" dirty="0"/>
              <a:t>Maki, W.S.; Maki, R.H.; , "Learning without lectures: a case study," Computer , vol.30, no.5, pp.107-111, May 1997.</a:t>
            </a:r>
          </a:p>
          <a:p>
            <a:pPr lvl="0">
              <a:buFont typeface="+mj-lt"/>
              <a:buAutoNum type="arabicPeriod"/>
            </a:pPr>
            <a:r>
              <a:rPr lang="en-US" sz="800" dirty="0"/>
              <a:t>C. </a:t>
            </a:r>
            <a:r>
              <a:rPr lang="en-US" sz="800" dirty="0" err="1"/>
              <a:t>Scherrer</a:t>
            </a:r>
            <a:r>
              <a:rPr lang="en-US" sz="800" dirty="0"/>
              <a:t>, R. Butler, and S. Burns, "Student Perceptions of On-Line Education," Advances in Eng. Edu., 2010.</a:t>
            </a:r>
          </a:p>
          <a:p>
            <a:pPr lvl="0">
              <a:buFont typeface="+mj-lt"/>
              <a:buAutoNum type="arabicPeriod"/>
            </a:pPr>
            <a:r>
              <a:rPr lang="en-US" sz="800" dirty="0"/>
              <a:t>M. </a:t>
            </a:r>
            <a:r>
              <a:rPr lang="en-US" sz="800" dirty="0" err="1"/>
              <a:t>Holdhusen</a:t>
            </a:r>
            <a:r>
              <a:rPr lang="en-US" sz="800" dirty="0"/>
              <a:t>, "A Comparison of Engineering Graphics Courses Delivered Face to Face, On Line, Via Synchronous Distance Education, and in Hybrid Formats," Proceedings of the Annual Conference of the American Society for Engineering Education, June 2009.</a:t>
            </a:r>
          </a:p>
          <a:p>
            <a:pPr lvl="0">
              <a:buFont typeface="+mj-lt"/>
              <a:buAutoNum type="arabicPeriod"/>
            </a:pPr>
            <a:r>
              <a:rPr lang="en-US" sz="800" dirty="0"/>
              <a:t>A. Enriquez, "Assessing the Effectiveness of Dual Delivery Mode in an Online Introductory Circuits Analysis Course," Proceedings of the Annual Conference of the ASEE, June 2010.</a:t>
            </a:r>
          </a:p>
          <a:p>
            <a:pPr lvl="0">
              <a:buFont typeface="+mj-lt"/>
              <a:buAutoNum type="arabicPeriod"/>
            </a:pPr>
            <a:r>
              <a:rPr lang="en-US" sz="800" dirty="0"/>
              <a:t>J. </a:t>
            </a:r>
            <a:r>
              <a:rPr lang="en-US" sz="800" dirty="0" err="1"/>
              <a:t>Carpinelli</a:t>
            </a:r>
            <a:r>
              <a:rPr lang="en-US" sz="800" dirty="0"/>
              <a:t>, R. </a:t>
            </a:r>
            <a:r>
              <a:rPr lang="en-US" sz="800" dirty="0" err="1"/>
              <a:t>Calluori</a:t>
            </a:r>
            <a:r>
              <a:rPr lang="en-US" sz="800" dirty="0"/>
              <a:t>, V. </a:t>
            </a:r>
            <a:r>
              <a:rPr lang="en-US" sz="800" dirty="0" err="1"/>
              <a:t>Briller</a:t>
            </a:r>
            <a:r>
              <a:rPr lang="en-US" sz="800" dirty="0"/>
              <a:t>, E. </a:t>
            </a:r>
            <a:r>
              <a:rPr lang="en-US" sz="800" dirty="0" err="1"/>
              <a:t>Deess</a:t>
            </a:r>
            <a:r>
              <a:rPr lang="en-US" sz="800" dirty="0"/>
              <a:t>, and K. Joshi, "Factors Affecting Student Performance and Satisfaction in Distance Learning Courses”, Proceedings of the Annual Conference of the ASEE, June 2006.</a:t>
            </a:r>
          </a:p>
          <a:p>
            <a:pPr lvl="0">
              <a:buFont typeface="+mj-lt"/>
              <a:buAutoNum type="arabicPeriod"/>
            </a:pPr>
            <a:r>
              <a:rPr lang="en-US" sz="800" dirty="0"/>
              <a:t>D. R. Wallace and P. </a:t>
            </a:r>
            <a:r>
              <a:rPr lang="en-US" sz="800" dirty="0" err="1"/>
              <a:t>Mutooni</a:t>
            </a:r>
            <a:r>
              <a:rPr lang="en-US" sz="800" dirty="0"/>
              <a:t>, “A comparative evaluation of world wide web-based and classroom teaching”, Journal of Engineering Education, vol. 86, pp. 211–220, Jul. 1997.</a:t>
            </a:r>
          </a:p>
          <a:p>
            <a:pPr lvl="0">
              <a:buFont typeface="+mj-lt"/>
              <a:buAutoNum type="arabicPeriod"/>
            </a:pPr>
            <a:r>
              <a:rPr lang="en-US" sz="800" dirty="0"/>
              <a:t>K.S. Cheung, J. Lam, t. </a:t>
            </a:r>
            <a:r>
              <a:rPr lang="en-US" sz="800" dirty="0" err="1"/>
              <a:t>Im</a:t>
            </a:r>
            <a:r>
              <a:rPr lang="en-US" sz="800" dirty="0"/>
              <a:t>, R. Szeto, J. </a:t>
            </a:r>
            <a:r>
              <a:rPr lang="en-US" sz="800" dirty="0" err="1"/>
              <a:t>Yau</a:t>
            </a:r>
            <a:r>
              <a:rPr lang="en-US" sz="800" dirty="0"/>
              <a:t>, "Exploring a Pedagogy-Driven Approach to E-courses Development", Education Technology and Training, 2008. and 2008 International Workshop on Geoscience and Remote Sensing. ETT and GRS 2008. International Workshop on, vol.1, no., pp.22-25, 21-22 Dec. 2008.</a:t>
            </a:r>
          </a:p>
          <a:p>
            <a:pPr lvl="0">
              <a:buFont typeface="+mj-lt"/>
              <a:buAutoNum type="arabicPeriod"/>
            </a:pPr>
            <a:r>
              <a:rPr lang="en-US" sz="800" dirty="0"/>
              <a:t> “ADEC Guiding Principles for Distance Learning”, American Distance Education Consortium, 2002.</a:t>
            </a:r>
          </a:p>
          <a:p>
            <a:pPr lvl="0">
              <a:buFont typeface="+mj-lt"/>
              <a:buAutoNum type="arabicPeriod"/>
            </a:pPr>
            <a:r>
              <a:rPr lang="en-US" sz="800" dirty="0"/>
              <a:t> “Southern Regional Education Board’s (SREB) Electronic Campus Principles of Good Practice Checklist”, 2002.</a:t>
            </a:r>
          </a:p>
          <a:p>
            <a:pPr lvl="0">
              <a:buFont typeface="+mj-lt"/>
              <a:buAutoNum type="arabicPeriod"/>
            </a:pPr>
            <a:r>
              <a:rPr lang="en-US" sz="800" dirty="0"/>
              <a:t> “Middle States Commission on Higher Education. http://www.msche.org Distance Learning Programs: Interregional Guidelines for Electronically Offered Degree and Certificate Programs”, 2002.</a:t>
            </a:r>
          </a:p>
          <a:p>
            <a:pPr lvl="0">
              <a:buFont typeface="+mj-lt"/>
              <a:buAutoNum type="arabicPeriod"/>
            </a:pPr>
            <a:r>
              <a:rPr lang="en-US" sz="800" dirty="0"/>
              <a:t>L.D. </a:t>
            </a:r>
            <a:r>
              <a:rPr lang="en-US" sz="800" dirty="0" err="1"/>
              <a:t>Feisel</a:t>
            </a:r>
            <a:r>
              <a:rPr lang="en-US" sz="800" dirty="0"/>
              <a:t> and A.J. Rosa, “The Role of the Laboratory in Undergraduate Engineering Education”, Journal of Engineering Education, Vol. 94, No. 1, pp. 121-130, 2001.</a:t>
            </a:r>
          </a:p>
          <a:p>
            <a:pPr lvl="0">
              <a:buFont typeface="+mj-lt"/>
              <a:buAutoNum type="arabicPeriod"/>
            </a:pPr>
            <a:r>
              <a:rPr lang="en-US" sz="800" dirty="0"/>
              <a:t>L. </a:t>
            </a:r>
            <a:r>
              <a:rPr lang="en-US" sz="800" dirty="0" err="1"/>
              <a:t>Feisel</a:t>
            </a:r>
            <a:r>
              <a:rPr lang="en-US" sz="800" dirty="0"/>
              <a:t>, G.D. Peterson, “A Colloquy of Learning Objectives for Engineering Educational Laboratories”, 2002 ASEE Annual Conference and Exposition, Montreal, Ontario, Canada, June 16-19, 2002.</a:t>
            </a:r>
          </a:p>
          <a:p>
            <a:pPr lvl="0">
              <a:buFont typeface="+mj-lt"/>
              <a:buAutoNum type="arabicPeriod"/>
            </a:pPr>
            <a:r>
              <a:rPr lang="en-US" sz="800" dirty="0"/>
              <a:t>M. Cooper, J.M.M. Ferreira, "Remote Laboratories Extending Access to Science and Engineering Curricular," Learning Technologies, IEEE Transactions on , vol.2, no.4, pp.342-353, Oct.-Dec. 2009.</a:t>
            </a:r>
          </a:p>
          <a:p>
            <a:pPr lvl="0">
              <a:buFont typeface="+mj-lt"/>
              <a:buAutoNum type="arabicPeriod"/>
            </a:pPr>
            <a:r>
              <a:rPr lang="en-US" sz="800" dirty="0"/>
              <a:t>Michael E Auer, Christophe </a:t>
            </a:r>
            <a:r>
              <a:rPr lang="en-US" sz="800" dirty="0" err="1"/>
              <a:t>Gravier</a:t>
            </a:r>
            <a:r>
              <a:rPr lang="en-US" sz="800" dirty="0"/>
              <a:t>, "Guest Editorial: The Many Facets of Remote Laboratories in Online Engineering Education", Learning Technologies, IEEE Transactions on , vol.2, no.4, pp.260-262, Oct.-Dec. 2009.</a:t>
            </a:r>
            <a:endParaRPr lang="en-US" sz="1600" dirty="0">
              <a:solidFill>
                <a:srgbClr val="003366"/>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58</a:t>
            </a:fld>
            <a:endParaRPr lang="en-US" dirty="0"/>
          </a:p>
        </p:txBody>
      </p:sp>
    </p:spTree>
    <p:extLst>
      <p:ext uri="{BB962C8B-B14F-4D97-AF65-F5344CB8AC3E}">
        <p14:creationId xmlns:p14="http://schemas.microsoft.com/office/powerpoint/2010/main" val="2676798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a:t>References</a:t>
            </a:r>
          </a:p>
        </p:txBody>
      </p:sp>
      <p:sp>
        <p:nvSpPr>
          <p:cNvPr id="3" name="Content Placeholder 2"/>
          <p:cNvSpPr>
            <a:spLocks noGrp="1"/>
          </p:cNvSpPr>
          <p:nvPr>
            <p:ph idx="1"/>
          </p:nvPr>
        </p:nvSpPr>
        <p:spPr>
          <a:xfrm>
            <a:off x="130630" y="957943"/>
            <a:ext cx="8839200" cy="2844800"/>
          </a:xfrm>
        </p:spPr>
        <p:txBody>
          <a:bodyPr/>
          <a:lstStyle/>
          <a:p>
            <a:pPr lvl="0">
              <a:buFont typeface="+mj-lt"/>
              <a:buAutoNum type="arabicPeriod" startAt="23"/>
            </a:pPr>
            <a:r>
              <a:rPr lang="en-US" sz="800" dirty="0"/>
              <a:t>J. Ventura, R. Drake, J. </a:t>
            </a:r>
            <a:r>
              <a:rPr lang="en-US" sz="800" dirty="0" err="1"/>
              <a:t>McGrory</a:t>
            </a:r>
            <a:r>
              <a:rPr lang="en-US" sz="800" dirty="0"/>
              <a:t>, "NI ELVIS has entered the lab [educational laboratory virtual instrumentation suite]," </a:t>
            </a:r>
            <a:r>
              <a:rPr lang="en-US" sz="800" dirty="0" err="1"/>
              <a:t>SoutheastCon</a:t>
            </a:r>
            <a:r>
              <a:rPr lang="en-US" sz="800" dirty="0"/>
              <a:t>, 2005. Proceedings. IEEE, pp. 670- 679, 8-10 April 2005.</a:t>
            </a:r>
          </a:p>
          <a:p>
            <a:pPr lvl="0">
              <a:buFont typeface="+mj-lt"/>
              <a:buAutoNum type="arabicPeriod" startAt="23"/>
            </a:pPr>
            <a:r>
              <a:rPr lang="en-US" sz="800" dirty="0"/>
              <a:t>E. </a:t>
            </a:r>
            <a:r>
              <a:rPr lang="en-US" sz="800" dirty="0" err="1"/>
              <a:t>Sancristobal</a:t>
            </a:r>
            <a:r>
              <a:rPr lang="en-US" sz="800" dirty="0"/>
              <a:t>, et al., "State of Art, Initiatives and New Challenges for Virtual and Remote Labs", Advanced Learning Technologies (ICALT), 2012 IEEE 12th International Conference on, pp.714-715, 4-6 July 2012.</a:t>
            </a:r>
          </a:p>
          <a:p>
            <a:pPr lvl="0">
              <a:buFont typeface="+mj-lt"/>
              <a:buAutoNum type="arabicPeriod" startAt="23"/>
            </a:pPr>
            <a:r>
              <a:rPr lang="en-US" sz="800" dirty="0"/>
              <a:t>N. Lewis, M. </a:t>
            </a:r>
            <a:r>
              <a:rPr lang="en-US" sz="800" dirty="0" err="1"/>
              <a:t>Billaud</a:t>
            </a:r>
            <a:r>
              <a:rPr lang="en-US" sz="800" dirty="0"/>
              <a:t>, D. </a:t>
            </a:r>
            <a:r>
              <a:rPr lang="en-US" sz="800" dirty="0" err="1"/>
              <a:t>Geoffroy</a:t>
            </a:r>
            <a:r>
              <a:rPr lang="en-US" sz="800" dirty="0"/>
              <a:t>, P. </a:t>
            </a:r>
            <a:r>
              <a:rPr lang="en-US" sz="800" dirty="0" err="1"/>
              <a:t>Cazenave</a:t>
            </a:r>
            <a:r>
              <a:rPr lang="en-US" sz="800" dirty="0"/>
              <a:t>, T. Zimmer, "A Distance Measurement Platform Dedicated to Electrical Engineering", Learning Technologies, IEEE Transactions on , vol.2, no.4, pp.312-319, Oct.-Dec. 2009.</a:t>
            </a:r>
          </a:p>
          <a:p>
            <a:pPr lvl="0">
              <a:buFont typeface="+mj-lt"/>
              <a:buAutoNum type="arabicPeriod" startAt="23"/>
            </a:pPr>
            <a:r>
              <a:rPr lang="en-US" sz="800" dirty="0"/>
              <a:t>B. </a:t>
            </a:r>
            <a:r>
              <a:rPr lang="en-US" sz="800" dirty="0" err="1"/>
              <a:t>Pradarelli</a:t>
            </a:r>
            <a:r>
              <a:rPr lang="en-US" sz="800" dirty="0"/>
              <a:t>, L. </a:t>
            </a:r>
            <a:r>
              <a:rPr lang="en-US" sz="800" dirty="0" err="1"/>
              <a:t>Latorre</a:t>
            </a:r>
            <a:r>
              <a:rPr lang="en-US" sz="800" dirty="0"/>
              <a:t>, M.L. </a:t>
            </a:r>
            <a:r>
              <a:rPr lang="en-US" sz="800" dirty="0" err="1"/>
              <a:t>Flottes</a:t>
            </a:r>
            <a:r>
              <a:rPr lang="en-US" sz="800" dirty="0"/>
              <a:t>, Y. Bertrand, P. </a:t>
            </a:r>
            <a:r>
              <a:rPr lang="en-US" sz="800" dirty="0" err="1"/>
              <a:t>Nouet</a:t>
            </a:r>
            <a:r>
              <a:rPr lang="en-US" sz="800" dirty="0"/>
              <a:t>, "Remote Labs for Industrial IC Testing," Learning Technologies, IEEE Transactions on , vol.2, no.4, pp.304-311, Oct.-Dec. 2009.</a:t>
            </a:r>
          </a:p>
          <a:p>
            <a:pPr lvl="0">
              <a:buFont typeface="+mj-lt"/>
              <a:buAutoNum type="arabicPeriod" startAt="23"/>
            </a:pPr>
            <a:r>
              <a:rPr lang="en-US" sz="800" dirty="0"/>
              <a:t> “Desire2Learn Learning Management System”, Available [Online]: http://www.desire2learn.com/</a:t>
            </a:r>
          </a:p>
          <a:p>
            <a:pPr lvl="0">
              <a:buFont typeface="+mj-lt"/>
              <a:buAutoNum type="arabicPeriod" startAt="23"/>
            </a:pPr>
            <a:r>
              <a:rPr lang="en-US" sz="800" dirty="0"/>
              <a:t> “Camtasia Screen Recording and Video Editing Software”, Available [Online]: http://www.techsmith.com/camtasia.html</a:t>
            </a:r>
          </a:p>
          <a:p>
            <a:pPr lvl="0">
              <a:buFont typeface="+mj-lt"/>
              <a:buAutoNum type="arabicPeriod" startAt="23"/>
            </a:pPr>
            <a:r>
              <a:rPr lang="en-US" sz="800" dirty="0"/>
              <a:t> “7 things you should know about Lecture Capture”, EDUCAUSE, 2008, Available [Online]: http://www.educause.edu </a:t>
            </a:r>
          </a:p>
          <a:p>
            <a:pPr lvl="0">
              <a:buFont typeface="+mj-lt"/>
              <a:buAutoNum type="arabicPeriod" startAt="23"/>
            </a:pPr>
            <a:r>
              <a:rPr lang="en-US" sz="800" dirty="0"/>
              <a:t> “Getting Started with CodeWarrior Development Tools”, Available [Online]: www.freescale.com/mcu </a:t>
            </a:r>
          </a:p>
          <a:p>
            <a:pPr lvl="0">
              <a:buFont typeface="+mj-lt"/>
              <a:buAutoNum type="arabicPeriod" startAt="23"/>
            </a:pPr>
            <a:r>
              <a:rPr lang="en-US" sz="800" dirty="0"/>
              <a:t> “TLA5000B Logic Analyzer Series”, Tektronix Inc., Available [Online]: http://www.tek.com/logic-analyzer/tla5000</a:t>
            </a:r>
          </a:p>
          <a:p>
            <a:pPr lvl="0">
              <a:buFont typeface="+mj-lt"/>
              <a:buAutoNum type="arabicPeriod" startAt="23"/>
            </a:pPr>
            <a:r>
              <a:rPr lang="en-US" sz="800" dirty="0"/>
              <a:t>M. Stassen, M. </a:t>
            </a:r>
            <a:r>
              <a:rPr lang="en-US" sz="800" dirty="0" err="1"/>
              <a:t>Blaustein</a:t>
            </a:r>
            <a:r>
              <a:rPr lang="en-US" sz="800" dirty="0"/>
              <a:t>, R. Rogers, M. Shih, “Undergraduate Student Outcomes: A Comparison of Online and Face-to-Face Courses”, Report from the Comparative Outcomes Subcommittee for the University of Massachusetts Amherst Faculty Senate Ad Hoc Committee on Online Learning, July 2007, Available [Online]: http://www.umass.edu/oapa/oapa/publications/misc_docs/undergrad-student-outcomes.pdf</a:t>
            </a:r>
          </a:p>
          <a:p>
            <a:pPr lvl="0">
              <a:buFont typeface="+mj-lt"/>
              <a:buAutoNum type="arabicPeriod" startAt="23"/>
            </a:pPr>
            <a:r>
              <a:rPr lang="en-US" sz="800" dirty="0"/>
              <a:t>R.N. </a:t>
            </a:r>
            <a:r>
              <a:rPr lang="en-US" sz="800" dirty="0" err="1"/>
              <a:t>Gerlich</a:t>
            </a:r>
            <a:r>
              <a:rPr lang="en-US" sz="800" dirty="0"/>
              <a:t>, M. </a:t>
            </a:r>
            <a:r>
              <a:rPr lang="en-US" sz="800" dirty="0" err="1"/>
              <a:t>Sollosy</a:t>
            </a:r>
            <a:r>
              <a:rPr lang="en-US" sz="800" dirty="0"/>
              <a:t>, “Comparing outcomes between a traditional F2F course and a blended ITV course”, Journal of Case Studies in Education, vol.1., Jan. 2011.</a:t>
            </a:r>
          </a:p>
          <a:p>
            <a:pPr lvl="0">
              <a:buFont typeface="+mj-lt"/>
              <a:buAutoNum type="arabicPeriod" startAt="23"/>
            </a:pPr>
            <a:r>
              <a:rPr lang="en-US" sz="800" dirty="0"/>
              <a:t>J. Collins, E.T. </a:t>
            </a:r>
            <a:r>
              <a:rPr lang="en-US" sz="800" dirty="0" err="1"/>
              <a:t>Pascarella</a:t>
            </a:r>
            <a:r>
              <a:rPr lang="en-US" sz="800" dirty="0"/>
              <a:t>, “Learning on Campus and Learning at a Distance: A Randomized Instructional Experiment”, Research in Higher Education, Vol. 44, No. 3, June 2003.</a:t>
            </a:r>
          </a:p>
          <a:p>
            <a:pPr lvl="0">
              <a:buFont typeface="+mj-lt"/>
              <a:buAutoNum type="arabicPeriod" startAt="23"/>
            </a:pPr>
            <a:r>
              <a:rPr lang="en-US" sz="800" dirty="0"/>
              <a:t>M.D. Stroup, M.M. Pickard and K.E. </a:t>
            </a:r>
            <a:r>
              <a:rPr lang="en-US" sz="800" dirty="0" err="1"/>
              <a:t>Kahler</a:t>
            </a:r>
            <a:r>
              <a:rPr lang="en-US" sz="800" dirty="0"/>
              <a:t>, “Testing the Effectiveness of Lecture Capture Technology Using Prior GPA as a Performance Indicator”, Teacher-Scholar: The Journal of the State Comprehensive University, vol. 4, no. 1 Fall 2012.</a:t>
            </a:r>
            <a:r>
              <a:rPr lang="en-US" sz="800" b="1" dirty="0"/>
              <a:t> </a:t>
            </a:r>
            <a:br>
              <a:rPr lang="en-US" sz="800" b="1" dirty="0"/>
            </a:br>
            <a:br>
              <a:rPr lang="en-US" sz="800" b="1" dirty="0"/>
            </a:br>
            <a:br>
              <a:rPr lang="en-US" sz="800" b="1" dirty="0"/>
            </a:br>
            <a:br>
              <a:rPr lang="en-US" sz="800" b="1" dirty="0"/>
            </a:br>
            <a:endParaRPr lang="en-US" sz="800" b="1" dirty="0"/>
          </a:p>
          <a:p>
            <a:pPr>
              <a:buFont typeface="+mj-lt"/>
              <a:buAutoNum type="arabicPeriod" startAt="23"/>
            </a:pPr>
            <a:r>
              <a:rPr lang="en-US" sz="800" b="0" dirty="0"/>
              <a:t>Jeffrey </a:t>
            </a:r>
            <a:r>
              <a:rPr lang="en-US" sz="800" b="0" dirty="0" err="1"/>
              <a:t>Mervis</a:t>
            </a:r>
            <a:r>
              <a:rPr lang="en-US" sz="800" b="0" dirty="0"/>
              <a:t>, Data check: U.S. producing more STEM graduates even without proposed initiatives, </a:t>
            </a:r>
            <a:r>
              <a:rPr lang="en-US" sz="800" b="0" dirty="0" err="1"/>
              <a:t>ScienceInsider</a:t>
            </a:r>
            <a:r>
              <a:rPr lang="en-US" sz="800" b="0" dirty="0"/>
              <a:t>, June 30, 2014.</a:t>
            </a:r>
          </a:p>
          <a:p>
            <a:pPr>
              <a:buFont typeface="+mj-lt"/>
              <a:buAutoNum type="arabicPeriod" startAt="23"/>
            </a:pPr>
            <a:r>
              <a:rPr lang="en-US" sz="800" b="0" dirty="0"/>
              <a:t>National Science Board, National Science Indicators, 2014 Report.</a:t>
            </a:r>
          </a:p>
          <a:p>
            <a:pPr lvl="0">
              <a:buFont typeface="+mj-lt"/>
              <a:buAutoNum type="arabicPeriod" startAt="23"/>
            </a:pPr>
            <a:endParaRPr lang="en-US" sz="800" dirty="0"/>
          </a:p>
          <a:p>
            <a:pPr marL="0" indent="0">
              <a:buNone/>
            </a:pPr>
            <a:endParaRPr lang="en-US" sz="1600" dirty="0">
              <a:solidFill>
                <a:srgbClr val="003366"/>
              </a:solidFill>
            </a:endParaRPr>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59</a:t>
            </a:fld>
            <a:endParaRPr lang="en-US" dirty="0"/>
          </a:p>
        </p:txBody>
      </p:sp>
    </p:spTree>
    <p:extLst>
      <p:ext uri="{BB962C8B-B14F-4D97-AF65-F5344CB8AC3E}">
        <p14:creationId xmlns:p14="http://schemas.microsoft.com/office/powerpoint/2010/main" val="339485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6</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First, let’s start with </a:t>
            </a:r>
            <a:r>
              <a:rPr lang="en-US" u="sng" dirty="0"/>
              <a:t>what is learning</a:t>
            </a:r>
            <a:r>
              <a:rPr lang="en-US" dirty="0"/>
              <a:t>? </a:t>
            </a:r>
            <a:r>
              <a:rPr lang="en-US" sz="1200" dirty="0"/>
              <a:t>Kind of a big question…</a:t>
            </a:r>
            <a:endParaRPr lang="en-US" dirty="0"/>
          </a:p>
        </p:txBody>
      </p:sp>
      <p:sp>
        <p:nvSpPr>
          <p:cNvPr id="15" name="TextBox 14"/>
          <p:cNvSpPr txBox="1"/>
          <p:nvPr/>
        </p:nvSpPr>
        <p:spPr>
          <a:xfrm>
            <a:off x="2802467" y="5825567"/>
            <a:ext cx="3606800" cy="369332"/>
          </a:xfrm>
          <a:prstGeom prst="rect">
            <a:avLst/>
          </a:prstGeom>
          <a:noFill/>
        </p:spPr>
        <p:txBody>
          <a:bodyPr wrap="square" rtlCol="0">
            <a:spAutoFit/>
          </a:bodyPr>
          <a:lstStyle/>
          <a:p>
            <a:pPr algn="ctr"/>
            <a:r>
              <a:rPr lang="en-US" sz="1800" dirty="0">
                <a:solidFill>
                  <a:srgbClr val="FFCC00"/>
                </a:solidFill>
                <a:latin typeface="Aharoni" panose="02010803020104030203" pitchFamily="2" charset="-79"/>
                <a:cs typeface="Aharoni" panose="02010803020104030203" pitchFamily="2" charset="-79"/>
              </a:rPr>
              <a:t>Blooms Taxonomy</a:t>
            </a:r>
          </a:p>
        </p:txBody>
      </p:sp>
      <p:pic>
        <p:nvPicPr>
          <p:cNvPr id="2050" name="Picture 2" descr="C:\Users\k91h784\Dropbox\02_Research\007_Invited_Talks\021_Physics_Colloqium_Online_Learning_in_STEM\figures\Blooms_Triangle_Annota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7293" y="3619500"/>
            <a:ext cx="8108951" cy="219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963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a:t>Figure References</a:t>
            </a:r>
          </a:p>
        </p:txBody>
      </p:sp>
      <p:sp>
        <p:nvSpPr>
          <p:cNvPr id="3" name="Content Placeholder 2"/>
          <p:cNvSpPr>
            <a:spLocks noGrp="1"/>
          </p:cNvSpPr>
          <p:nvPr>
            <p:ph idx="1"/>
          </p:nvPr>
        </p:nvSpPr>
        <p:spPr>
          <a:xfrm>
            <a:off x="130630" y="957943"/>
            <a:ext cx="8839200" cy="2844800"/>
          </a:xfrm>
        </p:spPr>
        <p:txBody>
          <a:bodyPr/>
          <a:lstStyle/>
          <a:p>
            <a:pPr lvl="0">
              <a:buFont typeface="+mj-lt"/>
              <a:buAutoNum type="alphaUcPeriod"/>
            </a:pPr>
            <a:r>
              <a:rPr lang="en-US" sz="800" dirty="0"/>
              <a:t>NASA scientists at work.  Circa 1960’s, </a:t>
            </a:r>
            <a:r>
              <a:rPr lang="en-US" sz="800" dirty="0">
                <a:hlinkClick r:id="rId3"/>
              </a:rPr>
              <a:t>www.reddit.com</a:t>
            </a:r>
            <a:r>
              <a:rPr lang="en-US" sz="800" dirty="0"/>
              <a:t>.</a:t>
            </a:r>
          </a:p>
          <a:p>
            <a:pPr lvl="0">
              <a:buFont typeface="+mj-lt"/>
              <a:buAutoNum type="alphaUcPeriod"/>
            </a:pPr>
            <a:r>
              <a:rPr lang="en-US" sz="800" dirty="0"/>
              <a:t>Bob Pease's Famously Tangles Prototype Circuit Board - RF Cafe, </a:t>
            </a:r>
            <a:r>
              <a:rPr lang="en-US" sz="800" dirty="0">
                <a:hlinkClick r:id="rId4"/>
              </a:rPr>
              <a:t>www.rfcafe.com</a:t>
            </a:r>
            <a:r>
              <a:rPr lang="en-US" sz="800" dirty="0"/>
              <a:t> </a:t>
            </a:r>
          </a:p>
          <a:p>
            <a:pPr lvl="0">
              <a:buFont typeface="+mj-lt"/>
              <a:buAutoNum type="alphaUcPeriod"/>
            </a:pPr>
            <a:r>
              <a:rPr lang="en-US" sz="800" dirty="0">
                <a:solidFill>
                  <a:srgbClr val="333333"/>
                </a:solidFill>
                <a:latin typeface="Arial"/>
              </a:rPr>
              <a:t>Open Access </a:t>
            </a:r>
            <a:r>
              <a:rPr lang="en-US" sz="800" dirty="0" err="1">
                <a:solidFill>
                  <a:srgbClr val="333333"/>
                </a:solidFill>
                <a:latin typeface="Arial"/>
              </a:rPr>
              <a:t>PLoS</a:t>
            </a:r>
            <a:r>
              <a:rPr lang="en-US" sz="800" dirty="0">
                <a:solidFill>
                  <a:srgbClr val="333333"/>
                </a:solidFill>
                <a:latin typeface="Arial"/>
              </a:rPr>
              <a:t>, </a:t>
            </a:r>
            <a:r>
              <a:rPr lang="en-US" sz="800" dirty="0">
                <a:latin typeface="Arial"/>
              </a:rPr>
              <a:t>CC BY-SA 3.0</a:t>
            </a:r>
            <a:r>
              <a:rPr lang="en-US" sz="800" dirty="0">
                <a:solidFill>
                  <a:srgbClr val="0B0080"/>
                </a:solidFill>
                <a:latin typeface="Arial"/>
              </a:rPr>
              <a:t>, </a:t>
            </a:r>
            <a:r>
              <a:rPr lang="en-US" sz="800" dirty="0">
                <a:hlinkClick r:id="rId5"/>
              </a:rPr>
              <a:t>http://www.plos.org/</a:t>
            </a:r>
            <a:endParaRPr lang="en-US" sz="800" dirty="0"/>
          </a:p>
          <a:p>
            <a:pPr lvl="0">
              <a:buFont typeface="+mj-lt"/>
              <a:buAutoNum type="alphaUcPeriod"/>
            </a:pPr>
            <a:r>
              <a:rPr lang="en-US" sz="800" dirty="0"/>
              <a:t>The Importance of Personalized  Learning, BY JEFFREY KATZMAN | PUBLISHED: OCTOBER 24, 2012, </a:t>
            </a:r>
            <a:r>
              <a:rPr lang="en-US" sz="800" dirty="0">
                <a:hlinkClick r:id="rId6"/>
              </a:rPr>
              <a:t>http://blog.xyleme.com/importance-personalized-learning-%E2%80%93-part-1-3-%E2%80%93-k12</a:t>
            </a:r>
            <a:endParaRPr lang="en-US" sz="800" dirty="0"/>
          </a:p>
          <a:p>
            <a:pPr lvl="0">
              <a:buFont typeface="+mj-lt"/>
              <a:buAutoNum type="alphaUcPeriod"/>
            </a:pPr>
            <a:r>
              <a:rPr lang="en-US" sz="800" dirty="0"/>
              <a:t>FOMI, The Cost of Education in the States, 2010   </a:t>
            </a:r>
            <a:r>
              <a:rPr lang="en-US" sz="800" dirty="0">
                <a:hlinkClick r:id="rId7"/>
              </a:rPr>
              <a:t>http://www.fomi.nu/2010/03/the-cost-of-education-in-the-states/</a:t>
            </a:r>
            <a:endParaRPr lang="en-US" sz="800" dirty="0"/>
          </a:p>
          <a:p>
            <a:pPr lvl="0">
              <a:buFont typeface="+mj-lt"/>
              <a:buAutoNum type="alphaUcPeriod"/>
            </a:pPr>
            <a:r>
              <a:rPr lang="en-US" sz="800" dirty="0"/>
              <a:t>Dr. Fly, Games, Simulations and Virtual Labs for STEM, flyrussell.com</a:t>
            </a:r>
          </a:p>
          <a:p>
            <a:pPr lvl="0">
              <a:buFont typeface="+mj-lt"/>
              <a:buAutoNum type="alphaUcPeriod"/>
            </a:pPr>
            <a:r>
              <a:rPr lang="en-US" sz="800" dirty="0"/>
              <a:t>Virtual Labs, </a:t>
            </a:r>
            <a:r>
              <a:rPr lang="en-US" sz="800" dirty="0">
                <a:hlinkClick r:id="rId8"/>
              </a:rPr>
              <a:t>www.wlz.da.in</a:t>
            </a:r>
            <a:endParaRPr lang="en-US" sz="800" dirty="0"/>
          </a:p>
          <a:p>
            <a:pPr lvl="0">
              <a:buFont typeface="+mj-lt"/>
              <a:buAutoNum type="alphaUcPeriod"/>
            </a:pPr>
            <a:r>
              <a:rPr lang="en-US" sz="800" dirty="0"/>
              <a:t>Cartoon Man Thinking, </a:t>
            </a:r>
            <a:r>
              <a:rPr lang="en-US" sz="800" dirty="0">
                <a:hlinkClick r:id="rId9"/>
              </a:rPr>
              <a:t>www.dreamstime.com</a:t>
            </a:r>
            <a:endParaRPr lang="en-US" sz="800" dirty="0"/>
          </a:p>
          <a:p>
            <a:pPr lvl="0">
              <a:buFont typeface="+mj-lt"/>
              <a:buAutoNum type="alphaUcPeriod"/>
            </a:pPr>
            <a:endParaRPr lang="en-US" sz="800" dirty="0"/>
          </a:p>
          <a:p>
            <a:pPr lvl="0">
              <a:buFont typeface="+mj-lt"/>
              <a:buAutoNum type="alphaUcPeriod"/>
            </a:pPr>
            <a:r>
              <a:rPr lang="en-US" sz="800" dirty="0"/>
              <a:t>Systems Thinking and Blooms Taxonomy, systemsandus.com</a:t>
            </a:r>
          </a:p>
          <a:p>
            <a:pPr lvl="0">
              <a:buFont typeface="+mj-lt"/>
              <a:buAutoNum type="alphaUcPeriod"/>
            </a:pPr>
            <a:r>
              <a:rPr lang="en-US" sz="800" dirty="0"/>
              <a:t>What we know, ICON Productions, </a:t>
            </a:r>
            <a:r>
              <a:rPr lang="en-US" sz="800" dirty="0">
                <a:hlinkClick r:id="rId10"/>
              </a:rPr>
              <a:t>www.icomproductions.ca</a:t>
            </a:r>
            <a:br>
              <a:rPr lang="en-US" sz="800" dirty="0"/>
            </a:br>
            <a:br>
              <a:rPr lang="en-US" sz="800" dirty="0"/>
            </a:br>
            <a:br>
              <a:rPr lang="en-US" sz="800" dirty="0"/>
            </a:br>
            <a:br>
              <a:rPr lang="en-US" sz="800" dirty="0"/>
            </a:br>
            <a:endParaRPr lang="en-US" sz="800" dirty="0"/>
          </a:p>
          <a:p>
            <a:pPr lvl="0">
              <a:buFont typeface="+mj-lt"/>
              <a:buAutoNum type="alphaUcPeriod"/>
            </a:pPr>
            <a:r>
              <a:rPr lang="en-US" sz="800" dirty="0"/>
              <a:t>Lonesome spur Ranch, Bridger, MT, </a:t>
            </a:r>
            <a:r>
              <a:rPr lang="en-US" sz="800" dirty="0">
                <a:hlinkClick r:id="rId11"/>
              </a:rPr>
              <a:t>www.lonesomespur.com</a:t>
            </a:r>
            <a:endParaRPr lang="en-US" sz="800" dirty="0"/>
          </a:p>
          <a:p>
            <a:pPr lvl="0">
              <a:buFont typeface="+mj-lt"/>
              <a:buAutoNum type="alphaUcPeriod"/>
            </a:pPr>
            <a:r>
              <a:rPr lang="en-US" sz="800" dirty="0"/>
              <a:t>Lexi </a:t>
            </a:r>
            <a:r>
              <a:rPr lang="en-US" sz="800" dirty="0" err="1"/>
              <a:t>Leventini</a:t>
            </a:r>
            <a:r>
              <a:rPr lang="en-US" sz="800" dirty="0"/>
              <a:t>, Confessions of a Farm Girl, </a:t>
            </a:r>
            <a:r>
              <a:rPr lang="en-US" sz="800" dirty="0">
                <a:hlinkClick r:id="rId12"/>
              </a:rPr>
              <a:t>http://lexileventini.wordpress.com/2013/03/25/confessions-of-a-farm-girl/</a:t>
            </a:r>
            <a:r>
              <a:rPr lang="en-US" sz="800" dirty="0"/>
              <a:t>, March 25, 2013</a:t>
            </a:r>
          </a:p>
          <a:p>
            <a:pPr lvl="0">
              <a:buFont typeface="+mj-lt"/>
              <a:buAutoNum type="alphaUcPeriod"/>
            </a:pPr>
            <a:r>
              <a:rPr lang="en-US" sz="800" dirty="0"/>
              <a:t>The Heart of Innovation, 14 Ways to Get Break Though Ideas, </a:t>
            </a:r>
            <a:r>
              <a:rPr lang="en-US" sz="800" b="0" dirty="0">
                <a:hlinkClick r:id="rId13"/>
              </a:rPr>
              <a:t> The Heart of Innovation: 14 Ways to Get Breakthrough Ideaswww.ideachampions.com</a:t>
            </a:r>
            <a:endParaRPr lang="en-US" sz="800" b="0" dirty="0"/>
          </a:p>
          <a:p>
            <a:pPr lvl="0">
              <a:buFont typeface="+mj-lt"/>
              <a:buAutoNum type="alphaUcPeriod"/>
            </a:pPr>
            <a:r>
              <a:rPr lang="en-US" sz="800" b="0" dirty="0"/>
              <a:t>The History of Online Education, straighterline.com, </a:t>
            </a:r>
          </a:p>
          <a:p>
            <a:pPr lvl="0">
              <a:buFont typeface="+mj-lt"/>
              <a:buAutoNum type="alphaUcPeriod"/>
            </a:pPr>
            <a:r>
              <a:rPr lang="en-US" sz="800" b="0" dirty="0"/>
              <a:t>Non-Degree &amp; Alumni, admissions.yale.edu</a:t>
            </a:r>
          </a:p>
          <a:p>
            <a:pPr lvl="0">
              <a:buFont typeface="+mj-lt"/>
              <a:buAutoNum type="alphaUcPeriod"/>
            </a:pPr>
            <a:r>
              <a:rPr lang="en-US" sz="800" b="0" dirty="0"/>
              <a:t>Teaching through Questions, NIU, niu.edu</a:t>
            </a:r>
          </a:p>
          <a:p>
            <a:pPr lvl="0">
              <a:buFont typeface="+mj-lt"/>
              <a:buAutoNum type="alphaUcPeriod"/>
            </a:pPr>
            <a:endParaRPr lang="en-US" sz="800" b="0" dirty="0"/>
          </a:p>
          <a:p>
            <a:pPr lvl="0">
              <a:buFont typeface="+mj-lt"/>
              <a:buAutoNum type="alphaUcPeriod"/>
            </a:pPr>
            <a:endParaRPr lang="en-US" sz="800" b="0" dirty="0"/>
          </a:p>
          <a:p>
            <a:pPr lvl="0">
              <a:buFont typeface="+mj-lt"/>
              <a:buAutoNum type="alphaUcPeriod"/>
            </a:pPr>
            <a:endParaRPr lang="en-US" sz="800" dirty="0"/>
          </a:p>
          <a:p>
            <a:pPr lvl="0">
              <a:buFont typeface="+mj-lt"/>
              <a:buAutoNum type="alphaUcPeriod"/>
            </a:pPr>
            <a:endParaRPr lang="en-US" sz="800" dirty="0"/>
          </a:p>
          <a:p>
            <a:pPr lvl="0">
              <a:buFont typeface="+mj-lt"/>
              <a:buAutoNum type="alphaUcPeriod"/>
            </a:pPr>
            <a:endParaRPr lang="en-US" sz="800" dirty="0"/>
          </a:p>
          <a:p>
            <a:pPr lvl="0">
              <a:buFont typeface="+mj-lt"/>
              <a:buAutoNum type="alphaUcPeriod"/>
            </a:pPr>
            <a:endParaRPr lang="en-US" sz="800" dirty="0"/>
          </a:p>
          <a:p>
            <a:pPr lvl="0">
              <a:buFont typeface="+mj-lt"/>
              <a:buAutoNum type="alphaUcPeriod"/>
            </a:pPr>
            <a:endParaRPr lang="en-US" sz="800" dirty="0"/>
          </a:p>
          <a:p>
            <a:pPr lvl="0">
              <a:buFont typeface="+mj-lt"/>
              <a:buAutoNum type="alphaUcPeriod"/>
            </a:pPr>
            <a:endParaRPr lang="en-US" sz="800" dirty="0"/>
          </a:p>
        </p:txBody>
      </p:sp>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60</a:t>
            </a:fld>
            <a:endParaRPr lang="en-US" dirty="0"/>
          </a:p>
        </p:txBody>
      </p:sp>
    </p:spTree>
    <p:extLst>
      <p:ext uri="{BB962C8B-B14F-4D97-AF65-F5344CB8AC3E}">
        <p14:creationId xmlns:p14="http://schemas.microsoft.com/office/powerpoint/2010/main" val="380925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7</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First, let’s start with </a:t>
            </a:r>
            <a:r>
              <a:rPr lang="en-US" u="sng" dirty="0"/>
              <a:t>what is learning</a:t>
            </a:r>
            <a:r>
              <a:rPr lang="en-US" dirty="0"/>
              <a:t>? </a:t>
            </a:r>
            <a:r>
              <a:rPr lang="en-US" sz="1200" dirty="0"/>
              <a:t>Kind of a big question…</a:t>
            </a:r>
            <a:endParaRPr lang="en-US" dirty="0"/>
          </a:p>
        </p:txBody>
      </p:sp>
      <p:sp>
        <p:nvSpPr>
          <p:cNvPr id="15" name="TextBox 14"/>
          <p:cNvSpPr txBox="1"/>
          <p:nvPr/>
        </p:nvSpPr>
        <p:spPr>
          <a:xfrm>
            <a:off x="2802467" y="5825567"/>
            <a:ext cx="3606800" cy="369332"/>
          </a:xfrm>
          <a:prstGeom prst="rect">
            <a:avLst/>
          </a:prstGeom>
          <a:noFill/>
        </p:spPr>
        <p:txBody>
          <a:bodyPr wrap="square" rtlCol="0">
            <a:spAutoFit/>
          </a:bodyPr>
          <a:lstStyle/>
          <a:p>
            <a:pPr algn="ctr"/>
            <a:r>
              <a:rPr lang="en-US" sz="1800" dirty="0">
                <a:solidFill>
                  <a:srgbClr val="FFCC00"/>
                </a:solidFill>
                <a:latin typeface="Aharoni" panose="02010803020104030203" pitchFamily="2" charset="-79"/>
                <a:cs typeface="Aharoni" panose="02010803020104030203" pitchFamily="2" charset="-79"/>
              </a:rPr>
              <a:t>Blooms Taxonomy</a:t>
            </a:r>
          </a:p>
        </p:txBody>
      </p:sp>
      <p:pic>
        <p:nvPicPr>
          <p:cNvPr id="2050" name="Picture 2" descr="C:\Users\k91h784\Dropbox\02_Research\007_Invited_Talks\021_Physics_Colloqium_Online_Learning_in_STEM\figures\Blooms_Triangle_Annota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7293" y="2886074"/>
            <a:ext cx="8108951" cy="293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96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8</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First, let’s start with </a:t>
            </a:r>
            <a:r>
              <a:rPr lang="en-US" u="sng" dirty="0"/>
              <a:t>what is learning</a:t>
            </a:r>
            <a:r>
              <a:rPr lang="en-US" dirty="0"/>
              <a:t>? </a:t>
            </a:r>
            <a:r>
              <a:rPr lang="en-US" sz="1200" dirty="0"/>
              <a:t>Kind of a big question…</a:t>
            </a:r>
            <a:endParaRPr lang="en-US" dirty="0"/>
          </a:p>
        </p:txBody>
      </p:sp>
      <p:sp>
        <p:nvSpPr>
          <p:cNvPr id="15" name="TextBox 14"/>
          <p:cNvSpPr txBox="1"/>
          <p:nvPr/>
        </p:nvSpPr>
        <p:spPr>
          <a:xfrm>
            <a:off x="2802467" y="5825567"/>
            <a:ext cx="3606800" cy="369332"/>
          </a:xfrm>
          <a:prstGeom prst="rect">
            <a:avLst/>
          </a:prstGeom>
          <a:noFill/>
        </p:spPr>
        <p:txBody>
          <a:bodyPr wrap="square" rtlCol="0">
            <a:spAutoFit/>
          </a:bodyPr>
          <a:lstStyle/>
          <a:p>
            <a:pPr algn="ctr"/>
            <a:r>
              <a:rPr lang="en-US" sz="1800" dirty="0">
                <a:solidFill>
                  <a:srgbClr val="FFCC00"/>
                </a:solidFill>
                <a:latin typeface="Aharoni" panose="02010803020104030203" pitchFamily="2" charset="-79"/>
                <a:cs typeface="Aharoni" panose="02010803020104030203" pitchFamily="2" charset="-79"/>
              </a:rPr>
              <a:t>Blooms Taxonomy</a:t>
            </a:r>
          </a:p>
        </p:txBody>
      </p:sp>
      <p:pic>
        <p:nvPicPr>
          <p:cNvPr id="2050" name="Picture 2" descr="C:\Users\k91h784\Dropbox\02_Research\007_Invited_Talks\021_Physics_Colloqium_Online_Learning_in_STEM\figures\Blooms_Triangle_Annota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7293" y="2152650"/>
            <a:ext cx="8108951" cy="366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96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9B67EBE-9D2B-49A5-B86A-4FA926BD5DC1}" type="slidenum">
              <a:rPr lang="ar-SA" smtClean="0"/>
              <a:pPr>
                <a:defRPr/>
              </a:pPr>
              <a:t>9</a:t>
            </a:fld>
            <a:endParaRPr lang="en-US" dirty="0"/>
          </a:p>
        </p:txBody>
      </p:sp>
      <p:sp>
        <p:nvSpPr>
          <p:cNvPr id="8" name="Title 7"/>
          <p:cNvSpPr>
            <a:spLocks noGrp="1"/>
          </p:cNvSpPr>
          <p:nvPr>
            <p:ph type="title"/>
          </p:nvPr>
        </p:nvSpPr>
        <p:spPr/>
        <p:txBody>
          <a:bodyPr/>
          <a:lstStyle/>
          <a:p>
            <a:r>
              <a:rPr lang="en-US" dirty="0"/>
              <a:t>1) What is Effective </a:t>
            </a:r>
            <a:r>
              <a:rPr lang="en-US" u="sng" dirty="0"/>
              <a:t>LIVE</a:t>
            </a:r>
            <a:r>
              <a:rPr lang="en-US" dirty="0"/>
              <a:t> Teaching?</a:t>
            </a:r>
          </a:p>
        </p:txBody>
      </p:sp>
      <p:sp>
        <p:nvSpPr>
          <p:cNvPr id="10" name="Content Placeholder 9"/>
          <p:cNvSpPr>
            <a:spLocks noGrp="1"/>
          </p:cNvSpPr>
          <p:nvPr>
            <p:ph idx="1"/>
          </p:nvPr>
        </p:nvSpPr>
        <p:spPr/>
        <p:txBody>
          <a:bodyPr/>
          <a:lstStyle/>
          <a:p>
            <a:r>
              <a:rPr lang="en-US" dirty="0"/>
              <a:t>First, let’s start with </a:t>
            </a:r>
            <a:r>
              <a:rPr lang="en-US" u="sng" dirty="0"/>
              <a:t>what is learning</a:t>
            </a:r>
            <a:r>
              <a:rPr lang="en-US" dirty="0"/>
              <a:t>? </a:t>
            </a:r>
            <a:r>
              <a:rPr lang="en-US" sz="1200" dirty="0"/>
              <a:t>Kind of a big question…</a:t>
            </a:r>
            <a:endParaRPr lang="en-US" dirty="0"/>
          </a:p>
        </p:txBody>
      </p:sp>
      <p:sp>
        <p:nvSpPr>
          <p:cNvPr id="15" name="TextBox 14"/>
          <p:cNvSpPr txBox="1"/>
          <p:nvPr/>
        </p:nvSpPr>
        <p:spPr>
          <a:xfrm>
            <a:off x="2802467" y="5825567"/>
            <a:ext cx="3606800" cy="369332"/>
          </a:xfrm>
          <a:prstGeom prst="rect">
            <a:avLst/>
          </a:prstGeom>
          <a:noFill/>
        </p:spPr>
        <p:txBody>
          <a:bodyPr wrap="square" rtlCol="0">
            <a:spAutoFit/>
          </a:bodyPr>
          <a:lstStyle/>
          <a:p>
            <a:pPr algn="ctr"/>
            <a:r>
              <a:rPr lang="en-US" sz="1800" dirty="0">
                <a:solidFill>
                  <a:srgbClr val="FFCC00"/>
                </a:solidFill>
                <a:latin typeface="Aharoni" panose="02010803020104030203" pitchFamily="2" charset="-79"/>
                <a:cs typeface="Aharoni" panose="02010803020104030203" pitchFamily="2" charset="-79"/>
              </a:rPr>
              <a:t>Blooms Taxonomy</a:t>
            </a:r>
          </a:p>
        </p:txBody>
      </p:sp>
      <p:pic>
        <p:nvPicPr>
          <p:cNvPr id="2050" name="Picture 2" descr="C:\Users\k91h784\Dropbox\02_Research\007_Invited_Talks\021_Physics_Colloqium_Online_Learning_in_STEM\figures\Blooms_Triangle_Annota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93" y="1366856"/>
            <a:ext cx="8108951" cy="445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96371"/>
      </p:ext>
    </p:extLst>
  </p:cSld>
  <p:clrMapOvr>
    <a:masterClrMapping/>
  </p:clrMapOvr>
</p:sld>
</file>

<file path=ppt/theme/theme1.xml><?xml version="1.0" encoding="utf-8"?>
<a:theme xmlns:a="http://schemas.openxmlformats.org/drawingml/2006/main" name="MAPLD_Presentation_09">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39674</TotalTime>
  <Words>3496</Words>
  <Application>Microsoft Office PowerPoint</Application>
  <PresentationFormat>On-screen Show (4:3)</PresentationFormat>
  <Paragraphs>561</Paragraphs>
  <Slides>60</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MS PGothic</vt:lpstr>
      <vt:lpstr>Aharoni</vt:lpstr>
      <vt:lpstr>Arial</vt:lpstr>
      <vt:lpstr>Arial Black</vt:lpstr>
      <vt:lpstr>Times New Roman</vt:lpstr>
      <vt:lpstr>MAPLD_Presentation_09</vt:lpstr>
      <vt:lpstr>Online Learning in STEM?  - Opportunities and Limitations  </vt:lpstr>
      <vt:lpstr>Agenda</vt:lpstr>
      <vt:lpstr>Definition of STEM</vt:lpstr>
      <vt:lpstr>1) What is Effective LIVE Teaching?</vt:lpstr>
      <vt:lpstr>1) What is Effective LIVE Teaching?</vt:lpstr>
      <vt:lpstr>1) What is Effective LIVE Teaching?</vt:lpstr>
      <vt:lpstr>1) What is Effective LIVE Teaching?</vt:lpstr>
      <vt:lpstr>1) What is Effective LIVE Teaching?</vt:lpstr>
      <vt:lpstr>1) What is Effective LIVE Teaching?</vt:lpstr>
      <vt:lpstr>1) What is Effective LIVE Teaching?</vt:lpstr>
      <vt:lpstr>1) What is Effective LIVE Teaching?</vt:lpstr>
      <vt:lpstr>1) What is Effective LIVE Teaching?</vt:lpstr>
      <vt:lpstr>1) What is Effective LIVE Teaching?</vt:lpstr>
      <vt:lpstr>1) What is Effective LIVE Teaching?</vt:lpstr>
      <vt:lpstr>1) What is Effective LIVE Teaching?</vt:lpstr>
      <vt:lpstr>2) Why Change?</vt:lpstr>
      <vt:lpstr>2) Why Change?</vt:lpstr>
      <vt:lpstr>2) Why Change?</vt:lpstr>
      <vt:lpstr>2) Why Change?</vt:lpstr>
      <vt:lpstr>2) Why Change?</vt:lpstr>
      <vt:lpstr>2) Why Change?</vt:lpstr>
      <vt:lpstr>2) Why Change?</vt:lpstr>
      <vt:lpstr>2) Why Change?</vt:lpstr>
      <vt:lpstr>2) Why Change?</vt:lpstr>
      <vt:lpstr>2) Why Change?</vt:lpstr>
      <vt:lpstr>2) Why Change?</vt:lpstr>
      <vt:lpstr>2) Why Change?</vt:lpstr>
      <vt:lpstr>2) Why Change?</vt:lpstr>
      <vt:lpstr>2) Why Change? A Gathering Storm?</vt:lpstr>
      <vt:lpstr>2) Why Change? A Gathering Storm?</vt:lpstr>
      <vt:lpstr>2) Why Change? A Gathering Storm?</vt:lpstr>
      <vt:lpstr>2) Why Change? A Gathering Storm?</vt:lpstr>
      <vt:lpstr>2) Why Change?</vt:lpstr>
      <vt:lpstr>2) Why Change?</vt:lpstr>
      <vt:lpstr>2) Why Change?</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3) Online Learning Model</vt:lpstr>
      <vt:lpstr>4) On the Mind of the Online Community</vt:lpstr>
      <vt:lpstr>4) On the Mind of the Online Community</vt:lpstr>
      <vt:lpstr>5) My Own Research</vt:lpstr>
      <vt:lpstr>5) My Own Research</vt:lpstr>
      <vt:lpstr>5) My Own Research</vt:lpstr>
      <vt:lpstr>  </vt:lpstr>
      <vt:lpstr>References</vt:lpstr>
      <vt:lpstr>References</vt:lpstr>
      <vt:lpstr>Figure References</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Die-To-Die Coaxial Interconnect System For Use In System-In-Package Applications</dc:title>
  <dc:creator>Chris McIntosh</dc:creator>
  <cp:lastModifiedBy>LaMeres, Brock</cp:lastModifiedBy>
  <cp:revision>1398</cp:revision>
  <dcterms:created xsi:type="dcterms:W3CDTF">2004-02-21T02:56:01Z</dcterms:created>
  <dcterms:modified xsi:type="dcterms:W3CDTF">2017-02-03T00:09:24Z</dcterms:modified>
</cp:coreProperties>
</file>