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1"/>
  </p:notesMasterIdLst>
  <p:handoutMasterIdLst>
    <p:handoutMasterId r:id="rId62"/>
  </p:handoutMasterIdLst>
  <p:sldIdLst>
    <p:sldId id="578" r:id="rId2"/>
    <p:sldId id="587" r:id="rId3"/>
    <p:sldId id="692" r:id="rId4"/>
    <p:sldId id="698" r:id="rId5"/>
    <p:sldId id="693" r:id="rId6"/>
    <p:sldId id="694" r:id="rId7"/>
    <p:sldId id="711" r:id="rId8"/>
    <p:sldId id="712" r:id="rId9"/>
    <p:sldId id="699" r:id="rId10"/>
    <p:sldId id="702" r:id="rId11"/>
    <p:sldId id="703" r:id="rId12"/>
    <p:sldId id="701" r:id="rId13"/>
    <p:sldId id="704" r:id="rId14"/>
    <p:sldId id="705" r:id="rId15"/>
    <p:sldId id="706" r:id="rId16"/>
    <p:sldId id="707" r:id="rId17"/>
    <p:sldId id="708" r:id="rId18"/>
    <p:sldId id="709" r:id="rId19"/>
    <p:sldId id="710" r:id="rId20"/>
    <p:sldId id="713" r:id="rId21"/>
    <p:sldId id="714" r:id="rId22"/>
    <p:sldId id="715" r:id="rId23"/>
    <p:sldId id="700" r:id="rId24"/>
    <p:sldId id="719" r:id="rId25"/>
    <p:sldId id="720" r:id="rId26"/>
    <p:sldId id="722" r:id="rId27"/>
    <p:sldId id="721" r:id="rId28"/>
    <p:sldId id="723" r:id="rId29"/>
    <p:sldId id="691" r:id="rId30"/>
    <p:sldId id="732" r:id="rId31"/>
    <p:sldId id="733" r:id="rId32"/>
    <p:sldId id="734" r:id="rId33"/>
    <p:sldId id="735" r:id="rId34"/>
    <p:sldId id="736" r:id="rId35"/>
    <p:sldId id="737" r:id="rId36"/>
    <p:sldId id="738" r:id="rId37"/>
    <p:sldId id="739" r:id="rId38"/>
    <p:sldId id="740" r:id="rId39"/>
    <p:sldId id="741" r:id="rId40"/>
    <p:sldId id="742" r:id="rId41"/>
    <p:sldId id="743" r:id="rId42"/>
    <p:sldId id="744" r:id="rId43"/>
    <p:sldId id="745" r:id="rId44"/>
    <p:sldId id="746" r:id="rId45"/>
    <p:sldId id="747" r:id="rId46"/>
    <p:sldId id="748" r:id="rId47"/>
    <p:sldId id="749" r:id="rId48"/>
    <p:sldId id="750" r:id="rId49"/>
    <p:sldId id="751" r:id="rId50"/>
    <p:sldId id="752" r:id="rId51"/>
    <p:sldId id="753" r:id="rId52"/>
    <p:sldId id="754" r:id="rId53"/>
    <p:sldId id="756" r:id="rId54"/>
    <p:sldId id="760" r:id="rId55"/>
    <p:sldId id="761" r:id="rId56"/>
    <p:sldId id="762" r:id="rId57"/>
    <p:sldId id="757" r:id="rId58"/>
    <p:sldId id="697" r:id="rId59"/>
    <p:sldId id="604" r:id="rId60"/>
  </p:sldIdLst>
  <p:sldSz cx="9144000" cy="6858000" type="screen4x3"/>
  <p:notesSz cx="7315200" cy="9601200"/>
  <p:defaultTextStyle>
    <a:defPPr>
      <a:defRPr lang="en-US"/>
    </a:defPPr>
    <a:lvl1pPr algn="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66"/>
    <a:srgbClr val="0066FF"/>
    <a:srgbClr val="5858D6"/>
    <a:srgbClr val="66FF33"/>
    <a:srgbClr val="FF3F3F"/>
    <a:srgbClr val="FF8181"/>
    <a:srgbClr val="FFC9C9"/>
    <a:srgbClr val="FF0000"/>
    <a:srgbClr val="FFCC99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17" autoAdjust="0"/>
    <p:restoredTop sz="99045" autoAdjust="0"/>
  </p:normalViewPr>
  <p:slideViewPr>
    <p:cSldViewPr snapToGrid="0">
      <p:cViewPr varScale="1">
        <p:scale>
          <a:sx n="59" d="100"/>
          <a:sy n="59" d="100"/>
        </p:scale>
        <p:origin x="1567" y="31"/>
      </p:cViewPr>
      <p:guideLst>
        <p:guide orient="horz" pos="2160"/>
        <p:guide pos="2880"/>
      </p:guideLst>
    </p:cSldViewPr>
  </p:slideViewPr>
  <p:outlineViewPr>
    <p:cViewPr>
      <p:scale>
        <a:sx n="20" d="100"/>
        <a:sy n="2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l"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l"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cs typeface="Times New Roman" pitchFamily="18" charset="0"/>
              </a:defRPr>
            </a:lvl1pPr>
          </a:lstStyle>
          <a:p>
            <a:pPr>
              <a:defRPr/>
            </a:pPr>
            <a:fld id="{BD087C93-04CB-431B-B921-9479533F005A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363150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l"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l"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cs typeface="Times New Roman" pitchFamily="18" charset="0"/>
              </a:defRPr>
            </a:lvl1pPr>
          </a:lstStyle>
          <a:p>
            <a:pPr>
              <a:defRPr/>
            </a:pPr>
            <a:fld id="{938D1779-7EAE-47D2-BB95-5FCCE3AD3C60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549684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7"/>
          <p:cNvSpPr>
            <a:spLocks noChangeShapeType="1"/>
          </p:cNvSpPr>
          <p:nvPr userDrawn="1"/>
        </p:nvSpPr>
        <p:spPr bwMode="auto">
          <a:xfrm>
            <a:off x="413658" y="426716"/>
            <a:ext cx="8305800" cy="0"/>
          </a:xfrm>
          <a:prstGeom prst="line">
            <a:avLst/>
          </a:prstGeom>
          <a:noFill/>
          <a:ln w="25400">
            <a:solidFill>
              <a:srgbClr val="003366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76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71286" y="467531"/>
            <a:ext cx="7772400" cy="1009578"/>
          </a:xfrm>
        </p:spPr>
        <p:txBody>
          <a:bodyPr/>
          <a:lstStyle>
            <a:lvl1pPr>
              <a:defRPr sz="2600" b="1">
                <a:solidFill>
                  <a:srgbClr val="00336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764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262510" y="1639376"/>
            <a:ext cx="4438823" cy="1752600"/>
          </a:xfrm>
        </p:spPr>
        <p:txBody>
          <a:bodyPr/>
          <a:lstStyle>
            <a:lvl1pPr marL="0" indent="0" algn="ctr">
              <a:buFontTx/>
              <a:buNone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Line 7"/>
          <p:cNvSpPr>
            <a:spLocks noChangeShapeType="1"/>
          </p:cNvSpPr>
          <p:nvPr userDrawn="1"/>
        </p:nvSpPr>
        <p:spPr bwMode="auto">
          <a:xfrm>
            <a:off x="406402" y="1499765"/>
            <a:ext cx="8305800" cy="0"/>
          </a:xfrm>
          <a:prstGeom prst="line">
            <a:avLst/>
          </a:prstGeom>
          <a:noFill/>
          <a:ln w="25400">
            <a:solidFill>
              <a:srgbClr val="003366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Line 7"/>
          <p:cNvSpPr>
            <a:spLocks noChangeShapeType="1"/>
          </p:cNvSpPr>
          <p:nvPr userDrawn="1"/>
        </p:nvSpPr>
        <p:spPr bwMode="auto">
          <a:xfrm>
            <a:off x="384630" y="6226629"/>
            <a:ext cx="8305800" cy="0"/>
          </a:xfrm>
          <a:prstGeom prst="line">
            <a:avLst/>
          </a:prstGeom>
          <a:noFill/>
          <a:ln w="25400">
            <a:solidFill>
              <a:srgbClr val="003366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0" name="Picture 2" descr="C:\Users\k91h784\Desktop\header_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492" y="6239545"/>
            <a:ext cx="758370" cy="57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MS-horiz-color-pos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30" y="6310052"/>
            <a:ext cx="2934833" cy="44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7"/>
          <p:cNvSpPr>
            <a:spLocks noChangeArrowheads="1"/>
          </p:cNvSpPr>
          <p:nvPr userDrawn="1"/>
        </p:nvSpPr>
        <p:spPr bwMode="auto">
          <a:xfrm>
            <a:off x="0" y="-2"/>
            <a:ext cx="9144000" cy="723902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189" y="182917"/>
            <a:ext cx="5493657" cy="387676"/>
          </a:xfrm>
        </p:spPr>
        <p:txBody>
          <a:bodyPr/>
          <a:lstStyle>
            <a:lvl1pPr algn="l">
              <a:defRPr sz="24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844550"/>
            <a:ext cx="8861273" cy="5568950"/>
          </a:xfrm>
        </p:spPr>
        <p:txBody>
          <a:bodyPr/>
          <a:lstStyle>
            <a:lvl1pPr marL="465138" indent="-465138">
              <a:buNone/>
              <a:defRPr sz="2000" b="1">
                <a:solidFill>
                  <a:srgbClr val="003366"/>
                </a:solidFill>
                <a:latin typeface="Arial" pitchFamily="34" charset="0"/>
                <a:cs typeface="Arial" pitchFamily="34" charset="0"/>
              </a:defRPr>
            </a:lvl1pPr>
            <a:lvl2pPr marL="682625" indent="-217488">
              <a:buFont typeface="Arial" pitchFamily="34" charset="0"/>
              <a:buChar char="•"/>
              <a:defRPr sz="1600" b="0">
                <a:latin typeface="Arial" pitchFamily="34" charset="0"/>
                <a:cs typeface="Arial" pitchFamily="34" charset="0"/>
              </a:defRPr>
            </a:lvl2pPr>
            <a:lvl3pPr marL="914400" indent="-217488">
              <a:buFontTx/>
              <a:buNone/>
              <a:defRPr sz="1600" i="1">
                <a:solidFill>
                  <a:srgbClr val="003366"/>
                </a:solidFill>
                <a:latin typeface="Arial" pitchFamily="34" charset="0"/>
                <a:cs typeface="Arial" pitchFamily="34" charset="0"/>
              </a:defRPr>
            </a:lvl3pPr>
            <a:lvl4pPr marL="1149350" indent="-228600">
              <a:buFont typeface="Courier New" pitchFamily="49" charset="0"/>
              <a:buChar char="o"/>
              <a:defRPr sz="1400" baseline="0">
                <a:solidFill>
                  <a:srgbClr val="003366"/>
                </a:solidFill>
                <a:latin typeface="Arial" pitchFamily="34" charset="0"/>
                <a:cs typeface="Arial" pitchFamily="34" charset="0"/>
              </a:defRPr>
            </a:lvl4pPr>
            <a:lvl5pPr marL="1593850" indent="-228600" defTabSz="1030288">
              <a:tabLst>
                <a:tab pos="1422400" algn="l"/>
              </a:tabLs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-Third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278189" y="6526278"/>
            <a:ext cx="649514" cy="275583"/>
          </a:xfrm>
          <a:prstGeom prst="rect">
            <a:avLst/>
          </a:prstGeom>
          <a:ln/>
        </p:spPr>
        <p:txBody>
          <a:bodyPr/>
          <a:lstStyle>
            <a:lvl1pPr algn="ctr">
              <a:defRPr sz="1400" b="1">
                <a:solidFill>
                  <a:srgbClr val="00336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Line 7"/>
          <p:cNvSpPr>
            <a:spLocks noChangeShapeType="1"/>
          </p:cNvSpPr>
          <p:nvPr userDrawn="1"/>
        </p:nvSpPr>
        <p:spPr bwMode="auto">
          <a:xfrm>
            <a:off x="0" y="6505121"/>
            <a:ext cx="9144000" cy="0"/>
          </a:xfrm>
          <a:prstGeom prst="line">
            <a:avLst/>
          </a:prstGeom>
          <a:noFill/>
          <a:ln w="25400">
            <a:solidFill>
              <a:srgbClr val="003366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5" name="Picture 8" descr="MS-horiz-color-reverse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114" y="118833"/>
            <a:ext cx="3054577" cy="461899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 userDrawn="1"/>
        </p:nvSpPr>
        <p:spPr>
          <a:xfrm>
            <a:off x="1542476" y="6498772"/>
            <a:ext cx="61144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Conducting</a:t>
            </a:r>
            <a:r>
              <a:rPr lang="en-US" b="1" baseline="0" dirty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Research</a:t>
            </a:r>
            <a:r>
              <a:rPr lang="en-US" b="1" baseline="0" dirty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 in Space</a:t>
            </a:r>
            <a:endParaRPr lang="en-US" b="1" dirty="0">
              <a:solidFill>
                <a:srgbClr val="0033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 descr="C:\Users\k91h784\Desktop\header_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35" y="6505121"/>
            <a:ext cx="475977" cy="35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0668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69" r:id="rId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2.jpeg"/><Relationship Id="rId7" Type="http://schemas.openxmlformats.org/officeDocument/2006/relationships/image" Target="../media/image36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jpeg"/><Relationship Id="rId4" Type="http://schemas.openxmlformats.org/officeDocument/2006/relationships/image" Target="../media/image77.jpeg"/><Relationship Id="rId9" Type="http://schemas.openxmlformats.org/officeDocument/2006/relationships/image" Target="../media/image81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82.jpeg"/><Relationship Id="rId7" Type="http://schemas.openxmlformats.org/officeDocument/2006/relationships/image" Target="../media/image79.png"/><Relationship Id="rId12" Type="http://schemas.openxmlformats.org/officeDocument/2006/relationships/image" Target="../media/image87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11" Type="http://schemas.openxmlformats.org/officeDocument/2006/relationships/image" Target="../media/image86.jpeg"/><Relationship Id="rId5" Type="http://schemas.openxmlformats.org/officeDocument/2006/relationships/image" Target="../media/image78.jpeg"/><Relationship Id="rId10" Type="http://schemas.openxmlformats.org/officeDocument/2006/relationships/image" Target="../media/image85.png"/><Relationship Id="rId4" Type="http://schemas.openxmlformats.org/officeDocument/2006/relationships/image" Target="../media/image77.jpeg"/><Relationship Id="rId9" Type="http://schemas.openxmlformats.org/officeDocument/2006/relationships/image" Target="../media/image84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82.jpeg"/><Relationship Id="rId7" Type="http://schemas.openxmlformats.org/officeDocument/2006/relationships/image" Target="../media/image83.jpeg"/><Relationship Id="rId12" Type="http://schemas.openxmlformats.org/officeDocument/2006/relationships/image" Target="../media/image91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11" Type="http://schemas.openxmlformats.org/officeDocument/2006/relationships/image" Target="../media/image90.jpeg"/><Relationship Id="rId5" Type="http://schemas.openxmlformats.org/officeDocument/2006/relationships/image" Target="../media/image78.jpeg"/><Relationship Id="rId10" Type="http://schemas.openxmlformats.org/officeDocument/2006/relationships/image" Target="../media/image89.jpeg"/><Relationship Id="rId4" Type="http://schemas.openxmlformats.org/officeDocument/2006/relationships/image" Target="../media/image77.jpeg"/><Relationship Id="rId9" Type="http://schemas.openxmlformats.org/officeDocument/2006/relationships/image" Target="../media/image36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5.jpeg"/><Relationship Id="rId3" Type="http://schemas.openxmlformats.org/officeDocument/2006/relationships/image" Target="../media/image82.jpeg"/><Relationship Id="rId7" Type="http://schemas.openxmlformats.org/officeDocument/2006/relationships/image" Target="../media/image83.jpeg"/><Relationship Id="rId12" Type="http://schemas.openxmlformats.org/officeDocument/2006/relationships/image" Target="../media/image94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11" Type="http://schemas.openxmlformats.org/officeDocument/2006/relationships/image" Target="../media/image93.jpeg"/><Relationship Id="rId5" Type="http://schemas.openxmlformats.org/officeDocument/2006/relationships/image" Target="../media/image78.jpeg"/><Relationship Id="rId10" Type="http://schemas.openxmlformats.org/officeDocument/2006/relationships/image" Target="../media/image36.png"/><Relationship Id="rId4" Type="http://schemas.openxmlformats.org/officeDocument/2006/relationships/image" Target="../media/image77.jpeg"/><Relationship Id="rId9" Type="http://schemas.openxmlformats.org/officeDocument/2006/relationships/image" Target="../media/image7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13" Type="http://schemas.openxmlformats.org/officeDocument/2006/relationships/image" Target="../media/image99.jpeg"/><Relationship Id="rId3" Type="http://schemas.openxmlformats.org/officeDocument/2006/relationships/image" Target="../media/image82.jpeg"/><Relationship Id="rId7" Type="http://schemas.openxmlformats.org/officeDocument/2006/relationships/image" Target="../media/image83.jpeg"/><Relationship Id="rId12" Type="http://schemas.openxmlformats.org/officeDocument/2006/relationships/image" Target="../media/image98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11" Type="http://schemas.openxmlformats.org/officeDocument/2006/relationships/image" Target="../media/image36.png"/><Relationship Id="rId5" Type="http://schemas.openxmlformats.org/officeDocument/2006/relationships/image" Target="../media/image78.jpeg"/><Relationship Id="rId10" Type="http://schemas.openxmlformats.org/officeDocument/2006/relationships/image" Target="../media/image79.png"/><Relationship Id="rId4" Type="http://schemas.openxmlformats.org/officeDocument/2006/relationships/image" Target="../media/image77.jpeg"/><Relationship Id="rId9" Type="http://schemas.openxmlformats.org/officeDocument/2006/relationships/image" Target="../media/image92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11" Type="http://schemas.openxmlformats.org/officeDocument/2006/relationships/image" Target="../media/image110.jpeg"/><Relationship Id="rId5" Type="http://schemas.openxmlformats.org/officeDocument/2006/relationships/image" Target="../media/image104.jpeg"/><Relationship Id="rId10" Type="http://schemas.openxmlformats.org/officeDocument/2006/relationships/image" Target="../media/image109.jpeg"/><Relationship Id="rId4" Type="http://schemas.openxmlformats.org/officeDocument/2006/relationships/image" Target="../media/image103.jpeg"/><Relationship Id="rId9" Type="http://schemas.openxmlformats.org/officeDocument/2006/relationships/image" Target="../media/image108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space.epfl.ch/webdav/site/space/shared/industry_media/07%20SEE%20Effect%20F.Sturesson.pdf" TargetMode="External"/><Relationship Id="rId7" Type="http://schemas.openxmlformats.org/officeDocument/2006/relationships/hyperlink" Target="http://www.altera.com/" TargetMode="External"/><Relationship Id="rId2" Type="http://schemas.openxmlformats.org/officeDocument/2006/relationships/hyperlink" Target="http://parts.jpl.nasa.gov/docs/Radcrs_Final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xilinx.com/" TargetMode="External"/><Relationship Id="rId5" Type="http://schemas.openxmlformats.org/officeDocument/2006/relationships/hyperlink" Target="http://www.nasa.gov/" TargetMode="External"/><Relationship Id="rId4" Type="http://schemas.openxmlformats.org/officeDocument/2006/relationships/hyperlink" Target="http://www.cmoset.com/uploads/9B.1-08.pdf" TargetMode="Externa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erospaceweb.org/question/spacecraft/q0164.shtml" TargetMode="External"/><Relationship Id="rId3" Type="http://schemas.openxmlformats.org/officeDocument/2006/relationships/hyperlink" Target="http://www.agci.org/classroom/atmosphere/" TargetMode="External"/><Relationship Id="rId7" Type="http://schemas.openxmlformats.org/officeDocument/2006/relationships/hyperlink" Target="http://www.physicsclassroom.com/class/circles/Lesson-3/The-Value-of-g" TargetMode="External"/><Relationship Id="rId2" Type="http://schemas.openxmlformats.org/officeDocument/2006/relationships/hyperlink" Target="http://www.nasa.gov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aventalearning.com/courses/GEOGx-HS-A09/a/unit01/GEOG_1.C.4.html" TargetMode="External"/><Relationship Id="rId11" Type="http://schemas.openxmlformats.org/officeDocument/2006/relationships/hyperlink" Target="http://archive.defensenews.com/article/20130312/C4ISR01/303120028/The-Bermuda-Triangle-Space-High-Energy-South-Atlantic-Anomaly-Threatens-Satellites" TargetMode="External"/><Relationship Id="rId5" Type="http://schemas.openxmlformats.org/officeDocument/2006/relationships/hyperlink" Target="http://www.dreamstime.com/" TargetMode="External"/><Relationship Id="rId10" Type="http://schemas.openxmlformats.org/officeDocument/2006/relationships/hyperlink" Target="https://www.google.com/url?sa=i&amp;rct=j&amp;q=&amp;esrc=s&amp;source=images&amp;cd=&amp;ved=0CAUQjhw&amp;url=http://archive.defensenews.com/article/20130312/C4ISR01/303120028/The-Bermuda-Triangle-Space-High-Energy-South-Atlantic-Anomaly-Threatens-Satellites&amp;ei=6iC4VK_2PImayQSboIGADg&amp;bvm=bv.83640239,d.aWw&amp;psig=AFQjCNHeheHjMj-XPc66vUARuuc5zzxDxQ&amp;ust=1421432509714704" TargetMode="External"/><Relationship Id="rId4" Type="http://schemas.openxmlformats.org/officeDocument/2006/relationships/hyperlink" Target="http://science.howstuffworks.com/space-tourism-reality.htm" TargetMode="External"/><Relationship Id="rId9" Type="http://schemas.openxmlformats.org/officeDocument/2006/relationships/hyperlink" Target="http://data.piercecollege.edu/weather/a.asp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400" dirty="0"/>
              <a:t>Conducting Research in Space –</a:t>
            </a:r>
            <a:br>
              <a:rPr lang="en-US" sz="2400" dirty="0"/>
            </a:br>
            <a:r>
              <a:rPr lang="en-US" sz="2000" i="1" dirty="0"/>
              <a:t>A Journey Towards the International Space Station</a:t>
            </a:r>
            <a:br>
              <a:rPr lang="en-US" dirty="0"/>
            </a:br>
            <a:endParaRPr lang="en-US" sz="800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98876" y="1639376"/>
            <a:ext cx="5026024" cy="1281624"/>
          </a:xfrm>
        </p:spPr>
        <p:txBody>
          <a:bodyPr/>
          <a:lstStyle/>
          <a:p>
            <a:r>
              <a:rPr lang="en-US" dirty="0"/>
              <a:t>Dr. Brock J. LaMeres</a:t>
            </a:r>
          </a:p>
          <a:p>
            <a:r>
              <a:rPr lang="en-US" b="0" dirty="0"/>
              <a:t>Associate Professor</a:t>
            </a:r>
          </a:p>
          <a:p>
            <a:r>
              <a:rPr lang="en-US" b="0" dirty="0"/>
              <a:t>Electrical &amp; Computer Engineering</a:t>
            </a:r>
          </a:p>
        </p:txBody>
      </p:sp>
      <p:pic>
        <p:nvPicPr>
          <p:cNvPr id="2051" name="Picture 3" descr="C:\Users\k91h784\Desktop\SL9_Best_of_Best\03_Rocket_Lift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75" y="1690685"/>
            <a:ext cx="2476500" cy="4402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02200" y="2952219"/>
            <a:ext cx="2788826" cy="29337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 bwMode="auto">
          <a:xfrm flipH="1" flipV="1">
            <a:off x="2454276" y="3340100"/>
            <a:ext cx="2427287" cy="579438"/>
          </a:xfrm>
          <a:prstGeom prst="lin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Rectangle 6"/>
          <p:cNvSpPr/>
          <p:nvPr/>
        </p:nvSpPr>
        <p:spPr bwMode="auto">
          <a:xfrm>
            <a:off x="2127885" y="3144520"/>
            <a:ext cx="329566" cy="2921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aventalearning.com/courses/GEOGx-HS-A09/a/unit01/resources/images/Geo_1.C.5crossSectio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42844" y="1348748"/>
            <a:ext cx="6061438" cy="4449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489" y="182917"/>
            <a:ext cx="5730014" cy="387676"/>
          </a:xfrm>
        </p:spPr>
        <p:txBody>
          <a:bodyPr/>
          <a:lstStyle/>
          <a:p>
            <a:r>
              <a:rPr lang="en-US" dirty="0"/>
              <a:t>The Space Environment: Atmosphere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717" y="844550"/>
            <a:ext cx="8861273" cy="5568950"/>
          </a:xfrm>
        </p:spPr>
        <p:txBody>
          <a:bodyPr/>
          <a:lstStyle/>
          <a:p>
            <a:pPr marL="0" indent="0"/>
            <a:r>
              <a:rPr lang="en-US" dirty="0"/>
              <a:t>Our Atmosphere is incredibly </a:t>
            </a:r>
            <a:r>
              <a:rPr lang="en-US" i="1" dirty="0"/>
              <a:t>THIN…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265489" y="6526278"/>
            <a:ext cx="649514" cy="275583"/>
          </a:xfrm>
        </p:spPr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10</a:t>
            </a:fld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 bwMode="auto">
          <a:xfrm flipV="1">
            <a:off x="4188652" y="5729070"/>
            <a:ext cx="1924050" cy="1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triangle" w="lg" len="lg"/>
            <a:tailEnd type="triangle" w="lg" len="lg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3713024" y="5799040"/>
            <a:ext cx="3054926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Radius of the Earth (R</a:t>
            </a:r>
            <a:r>
              <a:rPr lang="en-US" sz="20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6,371 km</a:t>
            </a:r>
          </a:p>
        </p:txBody>
      </p:sp>
      <p:cxnSp>
        <p:nvCxnSpPr>
          <p:cNvPr id="18" name="Straight Arrow Connector 17"/>
          <p:cNvCxnSpPr/>
          <p:nvPr/>
        </p:nvCxnSpPr>
        <p:spPr bwMode="auto">
          <a:xfrm flipV="1">
            <a:off x="4188652" y="3573666"/>
            <a:ext cx="0" cy="2155403"/>
          </a:xfrm>
          <a:prstGeom prst="straightConnector1">
            <a:avLst/>
          </a:prstGeom>
          <a:noFill/>
          <a:ln w="22225" cap="flat" cmpd="sng" algn="ctr">
            <a:solidFill>
              <a:srgbClr val="C00000"/>
            </a:solidFill>
            <a:prstDash val="dash"/>
            <a:round/>
            <a:headEnd type="none" w="lg" len="lg"/>
            <a:tailEnd type="none" w="lg" len="lg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 flipV="1">
            <a:off x="6112702" y="3522866"/>
            <a:ext cx="0" cy="2155403"/>
          </a:xfrm>
          <a:prstGeom prst="straightConnector1">
            <a:avLst/>
          </a:prstGeom>
          <a:noFill/>
          <a:ln w="22225" cap="flat" cmpd="sng" algn="ctr">
            <a:solidFill>
              <a:srgbClr val="C00000"/>
            </a:solidFill>
            <a:prstDash val="dash"/>
            <a:round/>
            <a:headEnd type="none" w="lg" len="lg"/>
            <a:tailEnd type="none" w="lg" len="lg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 flipV="1">
            <a:off x="6162424" y="3522866"/>
            <a:ext cx="0" cy="2155403"/>
          </a:xfrm>
          <a:prstGeom prst="straightConnector1">
            <a:avLst/>
          </a:prstGeom>
          <a:noFill/>
          <a:ln w="22225" cap="flat" cmpd="sng" algn="ctr">
            <a:solidFill>
              <a:srgbClr val="C00000"/>
            </a:solidFill>
            <a:prstDash val="dash"/>
            <a:round/>
            <a:headEnd type="none" w="lg" len="lg"/>
            <a:tailEnd type="none" w="lg" len="lg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>
            <a:off x="5683211" y="4943467"/>
            <a:ext cx="429491" cy="0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6156613" y="4497965"/>
            <a:ext cx="2876551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Atmosphere</a:t>
            </a:r>
          </a:p>
          <a:p>
            <a:pPr algn="ctr"/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+100km</a:t>
            </a:r>
          </a:p>
          <a:p>
            <a:pPr algn="ctr"/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(1.5% of Earth’s Radius)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6112702" y="3522865"/>
            <a:ext cx="45719" cy="215540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29" name="Straight Arrow Connector 28"/>
          <p:cNvCxnSpPr/>
          <p:nvPr/>
        </p:nvCxnSpPr>
        <p:spPr bwMode="auto">
          <a:xfrm flipH="1">
            <a:off x="6187824" y="4940284"/>
            <a:ext cx="400011" cy="0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17337251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 descr="http://www.physicsclassroom.com/Class/circles/u6l3e5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2" y="2694134"/>
            <a:ext cx="4648198" cy="374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489" y="182917"/>
            <a:ext cx="5493657" cy="387676"/>
          </a:xfrm>
        </p:spPr>
        <p:txBody>
          <a:bodyPr/>
          <a:lstStyle/>
          <a:p>
            <a:r>
              <a:rPr lang="en-US" dirty="0"/>
              <a:t>The Space Environment: Gravity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717" y="844550"/>
            <a:ext cx="8861273" cy="5568950"/>
          </a:xfrm>
        </p:spPr>
        <p:txBody>
          <a:bodyPr/>
          <a:lstStyle/>
          <a:p>
            <a:pPr marL="0" indent="0"/>
            <a:r>
              <a:rPr lang="en-US" dirty="0"/>
              <a:t>As we go higher, gravity diminishes…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265489" y="6526278"/>
            <a:ext cx="649514" cy="275583"/>
          </a:xfrm>
        </p:spPr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735614" y="1463029"/>
            <a:ext cx="4943395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= new gravitational acceleration</a:t>
            </a:r>
          </a:p>
          <a:p>
            <a:pPr algn="l"/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= height above sea level</a:t>
            </a:r>
          </a:p>
          <a:p>
            <a:pPr algn="l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= radius of the Earth</a:t>
            </a:r>
          </a:p>
          <a:p>
            <a:pPr algn="l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= Earth gravitational acceleration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69257" y="1623208"/>
            <a:ext cx="2457046" cy="803265"/>
            <a:chOff x="769257" y="1623208"/>
            <a:chExt cx="2457046" cy="803265"/>
          </a:xfrm>
        </p:grpSpPr>
        <p:pic>
          <p:nvPicPr>
            <p:cNvPr id="33" name="Picture 4" descr="g_h=g_0\left(\frac{r_\mathrm{e}}{r_\mathrm{e}+h}\right)^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257" y="1623208"/>
              <a:ext cx="2457046" cy="803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2330637" y="1703484"/>
              <a:ext cx="33169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lang="en-US" sz="2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endParaRPr lang="en-US" sz="2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063750" y="2107997"/>
              <a:ext cx="82550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 R</a:t>
              </a:r>
              <a:r>
                <a:rPr lang="en-US" sz="2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e </a:t>
              </a:r>
              <a:r>
                <a:rPr lang="en-US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+ h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69257" y="1914522"/>
              <a:ext cx="983345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2200" i="1" dirty="0">
                  <a:latin typeface="Arial" panose="020B0604020202020204" pitchFamily="34" charset="0"/>
                  <a:cs typeface="Arial" panose="020B0604020202020204" pitchFamily="34" charset="0"/>
                </a:rPr>
                <a:t>g</a:t>
              </a:r>
              <a:r>
                <a:rPr lang="en-US" sz="22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r>
                <a:rPr lang="en-US" sz="2200" i="1" dirty="0">
                  <a:latin typeface="Arial" panose="020B0604020202020204" pitchFamily="34" charset="0"/>
                  <a:cs typeface="Arial" panose="020B0604020202020204" pitchFamily="34" charset="0"/>
                </a:rPr>
                <a:t> = g</a:t>
              </a:r>
              <a:r>
                <a:rPr lang="en-US" sz="22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33373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41" y="1191349"/>
            <a:ext cx="1863510" cy="1863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489" y="182917"/>
            <a:ext cx="5493657" cy="387676"/>
          </a:xfrm>
        </p:spPr>
        <p:txBody>
          <a:bodyPr/>
          <a:lstStyle/>
          <a:p>
            <a:r>
              <a:rPr lang="en-US" dirty="0"/>
              <a:t>The Space Environment: Gravity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717" y="844550"/>
            <a:ext cx="8861273" cy="5568950"/>
          </a:xfrm>
        </p:spPr>
        <p:txBody>
          <a:bodyPr/>
          <a:lstStyle/>
          <a:p>
            <a:pPr marL="0" indent="0"/>
            <a:r>
              <a:rPr lang="en-US" dirty="0"/>
              <a:t>But you have to be really far away for micro-gravity, right?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265489" y="6526278"/>
            <a:ext cx="649514" cy="275583"/>
          </a:xfrm>
        </p:spPr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683811" y="2778241"/>
            <a:ext cx="81265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g</a:t>
            </a:r>
            <a:r>
              <a:rPr lang="en-US" sz="16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cxnSp>
        <p:nvCxnSpPr>
          <p:cNvPr id="18" name="Straight Arrow Connector 17"/>
          <p:cNvCxnSpPr/>
          <p:nvPr/>
        </p:nvCxnSpPr>
        <p:spPr bwMode="auto">
          <a:xfrm flipV="1">
            <a:off x="2059135" y="2239343"/>
            <a:ext cx="0" cy="458137"/>
          </a:xfrm>
          <a:prstGeom prst="straightConnector1">
            <a:avLst/>
          </a:prstGeom>
          <a:noFill/>
          <a:ln w="22225" cap="flat" cmpd="sng" algn="ctr">
            <a:solidFill>
              <a:srgbClr val="C00000"/>
            </a:solidFill>
            <a:prstDash val="dash"/>
            <a:round/>
            <a:headEnd type="none" w="lg" len="lg"/>
            <a:tailEnd type="none" w="lg" len="lg"/>
          </a:ln>
          <a:effectLst/>
        </p:spPr>
      </p:cxnSp>
      <p:cxnSp>
        <p:nvCxnSpPr>
          <p:cNvPr id="44" name="Straight Arrow Connector 43"/>
          <p:cNvCxnSpPr/>
          <p:nvPr/>
        </p:nvCxnSpPr>
        <p:spPr bwMode="auto">
          <a:xfrm flipV="1">
            <a:off x="2884555" y="2239345"/>
            <a:ext cx="0" cy="458135"/>
          </a:xfrm>
          <a:prstGeom prst="straightConnector1">
            <a:avLst/>
          </a:prstGeom>
          <a:noFill/>
          <a:ln w="22225" cap="flat" cmpd="sng" algn="ctr">
            <a:solidFill>
              <a:srgbClr val="C00000"/>
            </a:solidFill>
            <a:prstDash val="dash"/>
            <a:round/>
            <a:headEnd type="none" w="lg" len="lg"/>
            <a:tailEnd type="none" w="lg" len="lg"/>
          </a:ln>
          <a:effectLst/>
        </p:spPr>
      </p:cxnSp>
      <p:cxnSp>
        <p:nvCxnSpPr>
          <p:cNvPr id="46" name="Straight Arrow Connector 45"/>
          <p:cNvCxnSpPr/>
          <p:nvPr/>
        </p:nvCxnSpPr>
        <p:spPr bwMode="auto">
          <a:xfrm flipV="1">
            <a:off x="3722402" y="2239345"/>
            <a:ext cx="0" cy="458135"/>
          </a:xfrm>
          <a:prstGeom prst="straightConnector1">
            <a:avLst/>
          </a:prstGeom>
          <a:noFill/>
          <a:ln w="22225" cap="flat" cmpd="sng" algn="ctr">
            <a:solidFill>
              <a:srgbClr val="C00000"/>
            </a:solidFill>
            <a:prstDash val="dash"/>
            <a:round/>
            <a:headEnd type="none" w="lg" len="lg"/>
            <a:tailEnd type="none" w="lg" len="lg"/>
          </a:ln>
          <a:effectLst/>
        </p:spPr>
      </p:cxnSp>
      <p:sp>
        <p:nvSpPr>
          <p:cNvPr id="55" name="TextBox 54"/>
          <p:cNvSpPr txBox="1"/>
          <p:nvPr/>
        </p:nvSpPr>
        <p:spPr>
          <a:xfrm>
            <a:off x="2592528" y="2781806"/>
            <a:ext cx="65804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6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</a:t>
            </a:r>
            <a:r>
              <a:rPr lang="en-US" sz="16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3377463" y="2771597"/>
            <a:ext cx="76591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6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</a:t>
            </a:r>
            <a:r>
              <a:rPr lang="en-US" sz="16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975838" y="1958232"/>
            <a:ext cx="41666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6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2681509" y="1958232"/>
            <a:ext cx="41666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2R</a:t>
            </a:r>
            <a:r>
              <a:rPr lang="en-US" sz="16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514069" y="1958232"/>
            <a:ext cx="41666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3R</a:t>
            </a:r>
            <a:r>
              <a:rPr lang="en-US" sz="16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2059135" y="2207358"/>
            <a:ext cx="5894694" cy="0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lg" len="lg"/>
            <a:tailEnd type="triangle" w="lg" len="lg"/>
          </a:ln>
          <a:effectLst/>
        </p:spPr>
      </p:cxnSp>
      <p:cxnSp>
        <p:nvCxnSpPr>
          <p:cNvPr id="83" name="Straight Arrow Connector 82"/>
          <p:cNvCxnSpPr/>
          <p:nvPr/>
        </p:nvCxnSpPr>
        <p:spPr bwMode="auto">
          <a:xfrm flipV="1">
            <a:off x="4603644" y="2239345"/>
            <a:ext cx="0" cy="458135"/>
          </a:xfrm>
          <a:prstGeom prst="straightConnector1">
            <a:avLst/>
          </a:prstGeom>
          <a:noFill/>
          <a:ln w="22225" cap="flat" cmpd="sng" algn="ctr">
            <a:solidFill>
              <a:srgbClr val="C00000"/>
            </a:solidFill>
            <a:prstDash val="dash"/>
            <a:round/>
            <a:headEnd type="none" w="lg" len="lg"/>
            <a:tailEnd type="none" w="lg" len="lg"/>
          </a:ln>
          <a:effectLst/>
        </p:spPr>
      </p:cxnSp>
      <p:sp>
        <p:nvSpPr>
          <p:cNvPr id="84" name="TextBox 83"/>
          <p:cNvSpPr txBox="1"/>
          <p:nvPr/>
        </p:nvSpPr>
        <p:spPr>
          <a:xfrm>
            <a:off x="4258705" y="2771597"/>
            <a:ext cx="76591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6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</a:t>
            </a:r>
            <a:r>
              <a:rPr lang="en-US" sz="16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4395311" y="1958232"/>
            <a:ext cx="41666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4R</a:t>
            </a:r>
            <a:r>
              <a:rPr lang="en-US" sz="16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2555532" y="3670806"/>
            <a:ext cx="65804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6,371 km</a:t>
            </a:r>
            <a:endParaRPr lang="en-US" sz="1600" b="1" baseline="-25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3431396" y="3670806"/>
            <a:ext cx="65804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12,742</a:t>
            </a:r>
          </a:p>
          <a:p>
            <a:pPr algn="ctr"/>
            <a:r>
              <a:rPr lang="en-US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</a:t>
            </a:r>
            <a:endParaRPr lang="en-US" sz="1600" b="1" baseline="-25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4312638" y="3663142"/>
            <a:ext cx="65804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19,113</a:t>
            </a:r>
          </a:p>
          <a:p>
            <a:pPr algn="ctr"/>
            <a:r>
              <a:rPr lang="en-US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</a:t>
            </a:r>
            <a:endParaRPr lang="en-US" sz="1600" b="1" baseline="-25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2" name="Straight Arrow Connector 91"/>
          <p:cNvCxnSpPr/>
          <p:nvPr/>
        </p:nvCxnSpPr>
        <p:spPr bwMode="auto">
          <a:xfrm flipV="1">
            <a:off x="5484885" y="2243291"/>
            <a:ext cx="0" cy="458135"/>
          </a:xfrm>
          <a:prstGeom prst="straightConnector1">
            <a:avLst/>
          </a:prstGeom>
          <a:noFill/>
          <a:ln w="22225" cap="flat" cmpd="sng" algn="ctr">
            <a:solidFill>
              <a:srgbClr val="C00000"/>
            </a:solidFill>
            <a:prstDash val="dash"/>
            <a:round/>
            <a:headEnd type="none" w="lg" len="lg"/>
            <a:tailEnd type="none" w="lg" len="lg"/>
          </a:ln>
          <a:effectLst/>
        </p:spPr>
      </p:cxnSp>
      <p:sp>
        <p:nvSpPr>
          <p:cNvPr id="93" name="TextBox 92"/>
          <p:cNvSpPr txBox="1"/>
          <p:nvPr/>
        </p:nvSpPr>
        <p:spPr>
          <a:xfrm>
            <a:off x="5139946" y="2775543"/>
            <a:ext cx="76591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6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</a:t>
            </a:r>
            <a:r>
              <a:rPr lang="en-US" sz="16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5276552" y="1962178"/>
            <a:ext cx="41666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5R</a:t>
            </a:r>
            <a:r>
              <a:rPr lang="en-US" sz="16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5183488" y="3663141"/>
            <a:ext cx="65804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25,484</a:t>
            </a:r>
          </a:p>
          <a:p>
            <a:pPr algn="ctr"/>
            <a:r>
              <a:rPr lang="en-US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</a:t>
            </a:r>
            <a:endParaRPr lang="en-US" sz="1600" b="1" baseline="-25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6" name="Straight Arrow Connector 95"/>
          <p:cNvCxnSpPr/>
          <p:nvPr/>
        </p:nvCxnSpPr>
        <p:spPr bwMode="auto">
          <a:xfrm flipV="1">
            <a:off x="6304929" y="2236037"/>
            <a:ext cx="0" cy="458135"/>
          </a:xfrm>
          <a:prstGeom prst="straightConnector1">
            <a:avLst/>
          </a:prstGeom>
          <a:noFill/>
          <a:ln w="22225" cap="flat" cmpd="sng" algn="ctr">
            <a:solidFill>
              <a:srgbClr val="C00000"/>
            </a:solidFill>
            <a:prstDash val="dash"/>
            <a:round/>
            <a:headEnd type="none" w="lg" len="lg"/>
            <a:tailEnd type="none" w="lg" len="lg"/>
          </a:ln>
          <a:effectLst/>
        </p:spPr>
      </p:cxnSp>
      <p:sp>
        <p:nvSpPr>
          <p:cNvPr id="97" name="TextBox 96"/>
          <p:cNvSpPr txBox="1"/>
          <p:nvPr/>
        </p:nvSpPr>
        <p:spPr>
          <a:xfrm>
            <a:off x="5959990" y="2768289"/>
            <a:ext cx="76591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6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</a:t>
            </a:r>
            <a:r>
              <a:rPr lang="en-US" sz="16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6096596" y="1954924"/>
            <a:ext cx="41666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6R</a:t>
            </a:r>
            <a:r>
              <a:rPr lang="en-US" sz="16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cxnSp>
        <p:nvCxnSpPr>
          <p:cNvPr id="102" name="Straight Arrow Connector 101"/>
          <p:cNvCxnSpPr/>
          <p:nvPr/>
        </p:nvCxnSpPr>
        <p:spPr bwMode="auto">
          <a:xfrm flipV="1">
            <a:off x="7124890" y="2231687"/>
            <a:ext cx="0" cy="458135"/>
          </a:xfrm>
          <a:prstGeom prst="straightConnector1">
            <a:avLst/>
          </a:prstGeom>
          <a:noFill/>
          <a:ln w="22225" cap="flat" cmpd="sng" algn="ctr">
            <a:solidFill>
              <a:srgbClr val="C00000"/>
            </a:solidFill>
            <a:prstDash val="dash"/>
            <a:round/>
            <a:headEnd type="none" w="lg" len="lg"/>
            <a:tailEnd type="none" w="lg" len="lg"/>
          </a:ln>
          <a:effectLst/>
        </p:spPr>
      </p:cxnSp>
      <p:sp>
        <p:nvSpPr>
          <p:cNvPr id="103" name="TextBox 102"/>
          <p:cNvSpPr txBox="1"/>
          <p:nvPr/>
        </p:nvSpPr>
        <p:spPr>
          <a:xfrm>
            <a:off x="6779951" y="2763939"/>
            <a:ext cx="76591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6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</a:t>
            </a:r>
            <a:r>
              <a:rPr lang="en-US" sz="16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6916557" y="1950574"/>
            <a:ext cx="41666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7R</a:t>
            </a:r>
            <a:r>
              <a:rPr lang="en-US" sz="16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6039323" y="3662734"/>
            <a:ext cx="65804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31,855</a:t>
            </a:r>
          </a:p>
          <a:p>
            <a:pPr algn="ctr"/>
            <a:r>
              <a:rPr lang="en-US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</a:t>
            </a:r>
            <a:endParaRPr lang="en-US" sz="1600" b="1" baseline="-25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6933726" y="3662734"/>
            <a:ext cx="65804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38,226</a:t>
            </a:r>
          </a:p>
          <a:p>
            <a:pPr algn="ctr"/>
            <a:r>
              <a:rPr lang="en-US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</a:t>
            </a:r>
            <a:endParaRPr lang="en-US" sz="1600" b="1" baseline="-25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410450" y="3744655"/>
            <a:ext cx="152728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Altitude</a:t>
            </a:r>
            <a:endParaRPr lang="en-US" sz="1600" b="1" baseline="-25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1730112" y="3681155"/>
            <a:ext cx="65804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  <a:p>
            <a:pPr algn="ctr"/>
            <a:r>
              <a:rPr lang="en-US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</a:t>
            </a:r>
          </a:p>
        </p:txBody>
      </p:sp>
      <p:cxnSp>
        <p:nvCxnSpPr>
          <p:cNvPr id="109" name="Straight Arrow Connector 108"/>
          <p:cNvCxnSpPr/>
          <p:nvPr/>
        </p:nvCxnSpPr>
        <p:spPr bwMode="auto">
          <a:xfrm flipV="1">
            <a:off x="2071835" y="3166443"/>
            <a:ext cx="0" cy="458137"/>
          </a:xfrm>
          <a:prstGeom prst="straightConnector1">
            <a:avLst/>
          </a:prstGeom>
          <a:noFill/>
          <a:ln w="22225" cap="flat" cmpd="sng" algn="ctr">
            <a:solidFill>
              <a:schemeClr val="accent6"/>
            </a:solidFill>
            <a:prstDash val="dash"/>
            <a:round/>
            <a:headEnd type="none" w="lg" len="lg"/>
            <a:tailEnd type="none" w="lg" len="lg"/>
          </a:ln>
          <a:effectLst/>
        </p:spPr>
      </p:cxnSp>
      <p:cxnSp>
        <p:nvCxnSpPr>
          <p:cNvPr id="110" name="Straight Arrow Connector 109"/>
          <p:cNvCxnSpPr/>
          <p:nvPr/>
        </p:nvCxnSpPr>
        <p:spPr bwMode="auto">
          <a:xfrm flipV="1">
            <a:off x="2897255" y="3166445"/>
            <a:ext cx="0" cy="458135"/>
          </a:xfrm>
          <a:prstGeom prst="straightConnector1">
            <a:avLst/>
          </a:prstGeom>
          <a:noFill/>
          <a:ln w="22225" cap="flat" cmpd="sng" algn="ctr">
            <a:solidFill>
              <a:schemeClr val="accent6"/>
            </a:solidFill>
            <a:prstDash val="dash"/>
            <a:round/>
            <a:headEnd type="none" w="lg" len="lg"/>
            <a:tailEnd type="none" w="lg" len="lg"/>
          </a:ln>
          <a:effectLst/>
        </p:spPr>
      </p:cxnSp>
      <p:cxnSp>
        <p:nvCxnSpPr>
          <p:cNvPr id="111" name="Straight Arrow Connector 110"/>
          <p:cNvCxnSpPr/>
          <p:nvPr/>
        </p:nvCxnSpPr>
        <p:spPr bwMode="auto">
          <a:xfrm flipV="1">
            <a:off x="3735102" y="3166445"/>
            <a:ext cx="0" cy="458135"/>
          </a:xfrm>
          <a:prstGeom prst="straightConnector1">
            <a:avLst/>
          </a:prstGeom>
          <a:noFill/>
          <a:ln w="22225" cap="flat" cmpd="sng" algn="ctr">
            <a:solidFill>
              <a:schemeClr val="accent6"/>
            </a:solidFill>
            <a:prstDash val="dash"/>
            <a:round/>
            <a:headEnd type="none" w="lg" len="lg"/>
            <a:tailEnd type="none" w="lg" len="lg"/>
          </a:ln>
          <a:effectLst/>
        </p:spPr>
      </p:cxnSp>
      <p:cxnSp>
        <p:nvCxnSpPr>
          <p:cNvPr id="112" name="Straight Arrow Connector 111"/>
          <p:cNvCxnSpPr/>
          <p:nvPr/>
        </p:nvCxnSpPr>
        <p:spPr bwMode="auto">
          <a:xfrm flipV="1">
            <a:off x="4616344" y="3166445"/>
            <a:ext cx="0" cy="458135"/>
          </a:xfrm>
          <a:prstGeom prst="straightConnector1">
            <a:avLst/>
          </a:prstGeom>
          <a:noFill/>
          <a:ln w="22225" cap="flat" cmpd="sng" algn="ctr">
            <a:solidFill>
              <a:schemeClr val="accent6"/>
            </a:solidFill>
            <a:prstDash val="dash"/>
            <a:round/>
            <a:headEnd type="none" w="lg" len="lg"/>
            <a:tailEnd type="none" w="lg" len="lg"/>
          </a:ln>
          <a:effectLst/>
        </p:spPr>
      </p:cxnSp>
      <p:cxnSp>
        <p:nvCxnSpPr>
          <p:cNvPr id="113" name="Straight Arrow Connector 112"/>
          <p:cNvCxnSpPr/>
          <p:nvPr/>
        </p:nvCxnSpPr>
        <p:spPr bwMode="auto">
          <a:xfrm flipV="1">
            <a:off x="5497585" y="3170391"/>
            <a:ext cx="0" cy="458135"/>
          </a:xfrm>
          <a:prstGeom prst="straightConnector1">
            <a:avLst/>
          </a:prstGeom>
          <a:noFill/>
          <a:ln w="22225" cap="flat" cmpd="sng" algn="ctr">
            <a:solidFill>
              <a:schemeClr val="accent6"/>
            </a:solidFill>
            <a:prstDash val="dash"/>
            <a:round/>
            <a:headEnd type="none" w="lg" len="lg"/>
            <a:tailEnd type="none" w="lg" len="lg"/>
          </a:ln>
          <a:effectLst/>
        </p:spPr>
      </p:cxnSp>
      <p:cxnSp>
        <p:nvCxnSpPr>
          <p:cNvPr id="114" name="Straight Arrow Connector 113"/>
          <p:cNvCxnSpPr/>
          <p:nvPr/>
        </p:nvCxnSpPr>
        <p:spPr bwMode="auto">
          <a:xfrm flipV="1">
            <a:off x="6317629" y="3163137"/>
            <a:ext cx="0" cy="458135"/>
          </a:xfrm>
          <a:prstGeom prst="straightConnector1">
            <a:avLst/>
          </a:prstGeom>
          <a:noFill/>
          <a:ln w="22225" cap="flat" cmpd="sng" algn="ctr">
            <a:solidFill>
              <a:schemeClr val="accent6"/>
            </a:solidFill>
            <a:prstDash val="dash"/>
            <a:round/>
            <a:headEnd type="none" w="lg" len="lg"/>
            <a:tailEnd type="none" w="lg" len="lg"/>
          </a:ln>
          <a:effectLst/>
        </p:spPr>
      </p:cxnSp>
      <p:cxnSp>
        <p:nvCxnSpPr>
          <p:cNvPr id="115" name="Straight Arrow Connector 114"/>
          <p:cNvCxnSpPr/>
          <p:nvPr/>
        </p:nvCxnSpPr>
        <p:spPr bwMode="auto">
          <a:xfrm flipV="1">
            <a:off x="7137590" y="3158787"/>
            <a:ext cx="0" cy="458135"/>
          </a:xfrm>
          <a:prstGeom prst="straightConnector1">
            <a:avLst/>
          </a:prstGeom>
          <a:noFill/>
          <a:ln w="22225" cap="flat" cmpd="sng" algn="ctr">
            <a:solidFill>
              <a:schemeClr val="accent6"/>
            </a:solidFill>
            <a:prstDash val="dash"/>
            <a:round/>
            <a:headEnd type="none" w="lg" len="lg"/>
            <a:tailEnd type="none" w="lg" len="lg"/>
          </a:ln>
          <a:effectLst/>
        </p:spPr>
      </p:cxnSp>
      <p:sp>
        <p:nvSpPr>
          <p:cNvPr id="128" name="TextBox 127"/>
          <p:cNvSpPr txBox="1"/>
          <p:nvPr/>
        </p:nvSpPr>
        <p:spPr>
          <a:xfrm>
            <a:off x="7869944" y="1789296"/>
            <a:ext cx="123480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the Moon,  ~107 R</a:t>
            </a:r>
            <a:r>
              <a:rPr lang="en-US" sz="12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cxnSp>
        <p:nvCxnSpPr>
          <p:cNvPr id="130" name="Straight Arrow Connector 129"/>
          <p:cNvCxnSpPr/>
          <p:nvPr/>
        </p:nvCxnSpPr>
        <p:spPr bwMode="auto">
          <a:xfrm>
            <a:off x="8171649" y="2213846"/>
            <a:ext cx="758991" cy="7253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ysDot"/>
            <a:round/>
            <a:headEnd type="none" w="lg" len="lg"/>
            <a:tailEnd type="triangle" w="lg" len="lg"/>
          </a:ln>
          <a:effectLst/>
        </p:spPr>
      </p:cxnSp>
      <p:sp>
        <p:nvSpPr>
          <p:cNvPr id="45" name="Right Brace 44"/>
          <p:cNvSpPr/>
          <p:nvPr/>
        </p:nvSpPr>
        <p:spPr bwMode="auto">
          <a:xfrm rot="5400000">
            <a:off x="2026489" y="4294700"/>
            <a:ext cx="458364" cy="339958"/>
          </a:xfrm>
          <a:prstGeom prst="rightBrace">
            <a:avLst/>
          </a:prstGeom>
          <a:noFill/>
          <a:ln w="254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574880" y="4684455"/>
            <a:ext cx="152728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Earth Orbit</a:t>
            </a:r>
            <a:endParaRPr lang="en-US" sz="1600" b="1" baseline="-25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10" descr="C:\Users\k91h784\Dropbox\02_Research\007_Invited_Talks\022_MOR_Conducting_Research_in_Space_Jan2015\Figures\ISS_Smal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652" y="4958636"/>
            <a:ext cx="2221997" cy="1416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20918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41" y="1191349"/>
            <a:ext cx="1863510" cy="1863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489" y="182917"/>
            <a:ext cx="5493657" cy="387676"/>
          </a:xfrm>
        </p:spPr>
        <p:txBody>
          <a:bodyPr/>
          <a:lstStyle/>
          <a:p>
            <a:r>
              <a:rPr lang="en-US" dirty="0"/>
              <a:t>The Space Environment: Gravity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717" y="844550"/>
            <a:ext cx="8861273" cy="5568950"/>
          </a:xfrm>
        </p:spPr>
        <p:txBody>
          <a:bodyPr/>
          <a:lstStyle/>
          <a:p>
            <a:pPr marL="0" indent="0"/>
            <a:r>
              <a:rPr lang="en-US" dirty="0"/>
              <a:t>But you have to be really far away for micro-gravity???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265489" y="6526278"/>
            <a:ext cx="649514" cy="275583"/>
          </a:xfrm>
        </p:spPr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683811" y="2778241"/>
            <a:ext cx="81265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g</a:t>
            </a:r>
            <a:r>
              <a:rPr lang="en-US" sz="16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cxnSp>
        <p:nvCxnSpPr>
          <p:cNvPr id="18" name="Straight Arrow Connector 17"/>
          <p:cNvCxnSpPr/>
          <p:nvPr/>
        </p:nvCxnSpPr>
        <p:spPr bwMode="auto">
          <a:xfrm flipV="1">
            <a:off x="2059135" y="2239343"/>
            <a:ext cx="0" cy="458137"/>
          </a:xfrm>
          <a:prstGeom prst="straightConnector1">
            <a:avLst/>
          </a:prstGeom>
          <a:noFill/>
          <a:ln w="22225" cap="flat" cmpd="sng" algn="ctr">
            <a:solidFill>
              <a:srgbClr val="C00000"/>
            </a:solidFill>
            <a:prstDash val="dash"/>
            <a:round/>
            <a:headEnd type="none" w="lg" len="lg"/>
            <a:tailEnd type="none" w="lg" len="lg"/>
          </a:ln>
          <a:effectLst/>
        </p:spPr>
      </p:cxnSp>
      <p:cxnSp>
        <p:nvCxnSpPr>
          <p:cNvPr id="44" name="Straight Arrow Connector 43"/>
          <p:cNvCxnSpPr/>
          <p:nvPr/>
        </p:nvCxnSpPr>
        <p:spPr bwMode="auto">
          <a:xfrm flipV="1">
            <a:off x="2884555" y="2239345"/>
            <a:ext cx="0" cy="458135"/>
          </a:xfrm>
          <a:prstGeom prst="straightConnector1">
            <a:avLst/>
          </a:prstGeom>
          <a:noFill/>
          <a:ln w="22225" cap="flat" cmpd="sng" algn="ctr">
            <a:solidFill>
              <a:srgbClr val="C00000"/>
            </a:solidFill>
            <a:prstDash val="dash"/>
            <a:round/>
            <a:headEnd type="none" w="lg" len="lg"/>
            <a:tailEnd type="none" w="lg" len="lg"/>
          </a:ln>
          <a:effectLst/>
        </p:spPr>
      </p:cxnSp>
      <p:cxnSp>
        <p:nvCxnSpPr>
          <p:cNvPr id="46" name="Straight Arrow Connector 45"/>
          <p:cNvCxnSpPr/>
          <p:nvPr/>
        </p:nvCxnSpPr>
        <p:spPr bwMode="auto">
          <a:xfrm flipV="1">
            <a:off x="3722402" y="2239345"/>
            <a:ext cx="0" cy="458135"/>
          </a:xfrm>
          <a:prstGeom prst="straightConnector1">
            <a:avLst/>
          </a:prstGeom>
          <a:noFill/>
          <a:ln w="22225" cap="flat" cmpd="sng" algn="ctr">
            <a:solidFill>
              <a:srgbClr val="C00000"/>
            </a:solidFill>
            <a:prstDash val="dash"/>
            <a:round/>
            <a:headEnd type="none" w="lg" len="lg"/>
            <a:tailEnd type="none" w="lg" len="lg"/>
          </a:ln>
          <a:effectLst/>
        </p:spPr>
      </p:cxnSp>
      <p:sp>
        <p:nvSpPr>
          <p:cNvPr id="55" name="TextBox 54"/>
          <p:cNvSpPr txBox="1"/>
          <p:nvPr/>
        </p:nvSpPr>
        <p:spPr>
          <a:xfrm>
            <a:off x="2592528" y="2781806"/>
            <a:ext cx="65804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6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</a:t>
            </a:r>
            <a:r>
              <a:rPr lang="en-US" sz="16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3377463" y="2771597"/>
            <a:ext cx="76591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6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</a:t>
            </a:r>
            <a:r>
              <a:rPr lang="en-US" sz="16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975838" y="1958232"/>
            <a:ext cx="41666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6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2681509" y="1958232"/>
            <a:ext cx="41666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2R</a:t>
            </a:r>
            <a:r>
              <a:rPr lang="en-US" sz="16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514069" y="1958232"/>
            <a:ext cx="41666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3R</a:t>
            </a:r>
            <a:r>
              <a:rPr lang="en-US" sz="16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2059135" y="2207358"/>
            <a:ext cx="5894694" cy="0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lg" len="lg"/>
            <a:tailEnd type="triangle" w="lg" len="lg"/>
          </a:ln>
          <a:effectLst/>
        </p:spPr>
      </p:cxnSp>
      <p:cxnSp>
        <p:nvCxnSpPr>
          <p:cNvPr id="83" name="Straight Arrow Connector 82"/>
          <p:cNvCxnSpPr/>
          <p:nvPr/>
        </p:nvCxnSpPr>
        <p:spPr bwMode="auto">
          <a:xfrm flipV="1">
            <a:off x="4603644" y="2239345"/>
            <a:ext cx="0" cy="458135"/>
          </a:xfrm>
          <a:prstGeom prst="straightConnector1">
            <a:avLst/>
          </a:prstGeom>
          <a:noFill/>
          <a:ln w="22225" cap="flat" cmpd="sng" algn="ctr">
            <a:solidFill>
              <a:srgbClr val="C00000"/>
            </a:solidFill>
            <a:prstDash val="dash"/>
            <a:round/>
            <a:headEnd type="none" w="lg" len="lg"/>
            <a:tailEnd type="none" w="lg" len="lg"/>
          </a:ln>
          <a:effectLst/>
        </p:spPr>
      </p:cxnSp>
      <p:sp>
        <p:nvSpPr>
          <p:cNvPr id="84" name="TextBox 83"/>
          <p:cNvSpPr txBox="1"/>
          <p:nvPr/>
        </p:nvSpPr>
        <p:spPr>
          <a:xfrm>
            <a:off x="4258705" y="2771597"/>
            <a:ext cx="76591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6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</a:t>
            </a:r>
            <a:r>
              <a:rPr lang="en-US" sz="16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4395311" y="1958232"/>
            <a:ext cx="41666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4R</a:t>
            </a:r>
            <a:r>
              <a:rPr lang="en-US" sz="16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2555532" y="3670806"/>
            <a:ext cx="65804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6,371 km</a:t>
            </a:r>
            <a:endParaRPr lang="en-US" sz="1600" b="1" baseline="-25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3431396" y="3670806"/>
            <a:ext cx="65804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12,742</a:t>
            </a:r>
          </a:p>
          <a:p>
            <a:pPr algn="ctr"/>
            <a:r>
              <a:rPr lang="en-US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</a:t>
            </a:r>
            <a:endParaRPr lang="en-US" sz="1600" b="1" baseline="-25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4312638" y="3663142"/>
            <a:ext cx="65804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19,113</a:t>
            </a:r>
          </a:p>
          <a:p>
            <a:pPr algn="ctr"/>
            <a:r>
              <a:rPr lang="en-US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</a:t>
            </a:r>
            <a:endParaRPr lang="en-US" sz="1600" b="1" baseline="-25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2" name="Straight Arrow Connector 91"/>
          <p:cNvCxnSpPr/>
          <p:nvPr/>
        </p:nvCxnSpPr>
        <p:spPr bwMode="auto">
          <a:xfrm flipV="1">
            <a:off x="5484885" y="2243291"/>
            <a:ext cx="0" cy="458135"/>
          </a:xfrm>
          <a:prstGeom prst="straightConnector1">
            <a:avLst/>
          </a:prstGeom>
          <a:noFill/>
          <a:ln w="22225" cap="flat" cmpd="sng" algn="ctr">
            <a:solidFill>
              <a:srgbClr val="C00000"/>
            </a:solidFill>
            <a:prstDash val="dash"/>
            <a:round/>
            <a:headEnd type="none" w="lg" len="lg"/>
            <a:tailEnd type="none" w="lg" len="lg"/>
          </a:ln>
          <a:effectLst/>
        </p:spPr>
      </p:cxnSp>
      <p:sp>
        <p:nvSpPr>
          <p:cNvPr id="93" name="TextBox 92"/>
          <p:cNvSpPr txBox="1"/>
          <p:nvPr/>
        </p:nvSpPr>
        <p:spPr>
          <a:xfrm>
            <a:off x="5139946" y="2775543"/>
            <a:ext cx="76591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6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</a:t>
            </a:r>
            <a:r>
              <a:rPr lang="en-US" sz="16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5276552" y="1962178"/>
            <a:ext cx="41666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5R</a:t>
            </a:r>
            <a:r>
              <a:rPr lang="en-US" sz="16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5183488" y="3663141"/>
            <a:ext cx="65804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25,484</a:t>
            </a:r>
          </a:p>
          <a:p>
            <a:pPr algn="ctr"/>
            <a:r>
              <a:rPr lang="en-US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</a:t>
            </a:r>
            <a:endParaRPr lang="en-US" sz="1600" b="1" baseline="-25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6" name="Straight Arrow Connector 95"/>
          <p:cNvCxnSpPr/>
          <p:nvPr/>
        </p:nvCxnSpPr>
        <p:spPr bwMode="auto">
          <a:xfrm flipV="1">
            <a:off x="6304929" y="2236037"/>
            <a:ext cx="0" cy="458135"/>
          </a:xfrm>
          <a:prstGeom prst="straightConnector1">
            <a:avLst/>
          </a:prstGeom>
          <a:noFill/>
          <a:ln w="22225" cap="flat" cmpd="sng" algn="ctr">
            <a:solidFill>
              <a:srgbClr val="C00000"/>
            </a:solidFill>
            <a:prstDash val="dash"/>
            <a:round/>
            <a:headEnd type="none" w="lg" len="lg"/>
            <a:tailEnd type="none" w="lg" len="lg"/>
          </a:ln>
          <a:effectLst/>
        </p:spPr>
      </p:cxnSp>
      <p:sp>
        <p:nvSpPr>
          <p:cNvPr id="97" name="TextBox 96"/>
          <p:cNvSpPr txBox="1"/>
          <p:nvPr/>
        </p:nvSpPr>
        <p:spPr>
          <a:xfrm>
            <a:off x="5959990" y="2768289"/>
            <a:ext cx="76591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6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</a:t>
            </a:r>
            <a:r>
              <a:rPr lang="en-US" sz="16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6096596" y="1954924"/>
            <a:ext cx="41666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6R</a:t>
            </a:r>
            <a:r>
              <a:rPr lang="en-US" sz="16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cxnSp>
        <p:nvCxnSpPr>
          <p:cNvPr id="102" name="Straight Arrow Connector 101"/>
          <p:cNvCxnSpPr/>
          <p:nvPr/>
        </p:nvCxnSpPr>
        <p:spPr bwMode="auto">
          <a:xfrm flipV="1">
            <a:off x="7124890" y="2231687"/>
            <a:ext cx="0" cy="458135"/>
          </a:xfrm>
          <a:prstGeom prst="straightConnector1">
            <a:avLst/>
          </a:prstGeom>
          <a:noFill/>
          <a:ln w="22225" cap="flat" cmpd="sng" algn="ctr">
            <a:solidFill>
              <a:srgbClr val="C00000"/>
            </a:solidFill>
            <a:prstDash val="dash"/>
            <a:round/>
            <a:headEnd type="none" w="lg" len="lg"/>
            <a:tailEnd type="none" w="lg" len="lg"/>
          </a:ln>
          <a:effectLst/>
        </p:spPr>
      </p:cxnSp>
      <p:sp>
        <p:nvSpPr>
          <p:cNvPr id="103" name="TextBox 102"/>
          <p:cNvSpPr txBox="1"/>
          <p:nvPr/>
        </p:nvSpPr>
        <p:spPr>
          <a:xfrm>
            <a:off x="6779951" y="2763939"/>
            <a:ext cx="76591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6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</a:t>
            </a:r>
            <a:r>
              <a:rPr lang="en-US" sz="16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6916557" y="1950574"/>
            <a:ext cx="41666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7R</a:t>
            </a:r>
            <a:r>
              <a:rPr lang="en-US" sz="16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6039323" y="3662734"/>
            <a:ext cx="65804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31,855</a:t>
            </a:r>
          </a:p>
          <a:p>
            <a:pPr algn="ctr"/>
            <a:r>
              <a:rPr lang="en-US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</a:t>
            </a:r>
            <a:endParaRPr lang="en-US" sz="1600" b="1" baseline="-25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6933726" y="3662734"/>
            <a:ext cx="65804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38,226</a:t>
            </a:r>
          </a:p>
          <a:p>
            <a:pPr algn="ctr"/>
            <a:r>
              <a:rPr lang="en-US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</a:t>
            </a:r>
            <a:endParaRPr lang="en-US" sz="1600" b="1" baseline="-25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410450" y="3744655"/>
            <a:ext cx="152728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Altitude</a:t>
            </a:r>
            <a:endParaRPr lang="en-US" sz="1600" b="1" baseline="-25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1730112" y="3681155"/>
            <a:ext cx="65804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  <a:p>
            <a:pPr algn="ctr"/>
            <a:r>
              <a:rPr lang="en-US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</a:t>
            </a:r>
          </a:p>
        </p:txBody>
      </p:sp>
      <p:cxnSp>
        <p:nvCxnSpPr>
          <p:cNvPr id="109" name="Straight Arrow Connector 108"/>
          <p:cNvCxnSpPr/>
          <p:nvPr/>
        </p:nvCxnSpPr>
        <p:spPr bwMode="auto">
          <a:xfrm flipV="1">
            <a:off x="2071835" y="3166443"/>
            <a:ext cx="0" cy="458137"/>
          </a:xfrm>
          <a:prstGeom prst="straightConnector1">
            <a:avLst/>
          </a:prstGeom>
          <a:noFill/>
          <a:ln w="22225" cap="flat" cmpd="sng" algn="ctr">
            <a:solidFill>
              <a:schemeClr val="accent6"/>
            </a:solidFill>
            <a:prstDash val="dash"/>
            <a:round/>
            <a:headEnd type="none" w="lg" len="lg"/>
            <a:tailEnd type="none" w="lg" len="lg"/>
          </a:ln>
          <a:effectLst/>
        </p:spPr>
      </p:cxnSp>
      <p:cxnSp>
        <p:nvCxnSpPr>
          <p:cNvPr id="110" name="Straight Arrow Connector 109"/>
          <p:cNvCxnSpPr/>
          <p:nvPr/>
        </p:nvCxnSpPr>
        <p:spPr bwMode="auto">
          <a:xfrm flipV="1">
            <a:off x="2897255" y="3166445"/>
            <a:ext cx="0" cy="458135"/>
          </a:xfrm>
          <a:prstGeom prst="straightConnector1">
            <a:avLst/>
          </a:prstGeom>
          <a:noFill/>
          <a:ln w="22225" cap="flat" cmpd="sng" algn="ctr">
            <a:solidFill>
              <a:schemeClr val="accent6"/>
            </a:solidFill>
            <a:prstDash val="dash"/>
            <a:round/>
            <a:headEnd type="none" w="lg" len="lg"/>
            <a:tailEnd type="none" w="lg" len="lg"/>
          </a:ln>
          <a:effectLst/>
        </p:spPr>
      </p:cxnSp>
      <p:cxnSp>
        <p:nvCxnSpPr>
          <p:cNvPr id="111" name="Straight Arrow Connector 110"/>
          <p:cNvCxnSpPr/>
          <p:nvPr/>
        </p:nvCxnSpPr>
        <p:spPr bwMode="auto">
          <a:xfrm flipV="1">
            <a:off x="3735102" y="3166445"/>
            <a:ext cx="0" cy="458135"/>
          </a:xfrm>
          <a:prstGeom prst="straightConnector1">
            <a:avLst/>
          </a:prstGeom>
          <a:noFill/>
          <a:ln w="22225" cap="flat" cmpd="sng" algn="ctr">
            <a:solidFill>
              <a:schemeClr val="accent6"/>
            </a:solidFill>
            <a:prstDash val="dash"/>
            <a:round/>
            <a:headEnd type="none" w="lg" len="lg"/>
            <a:tailEnd type="none" w="lg" len="lg"/>
          </a:ln>
          <a:effectLst/>
        </p:spPr>
      </p:cxnSp>
      <p:cxnSp>
        <p:nvCxnSpPr>
          <p:cNvPr id="112" name="Straight Arrow Connector 111"/>
          <p:cNvCxnSpPr/>
          <p:nvPr/>
        </p:nvCxnSpPr>
        <p:spPr bwMode="auto">
          <a:xfrm flipV="1">
            <a:off x="4616344" y="3166445"/>
            <a:ext cx="0" cy="458135"/>
          </a:xfrm>
          <a:prstGeom prst="straightConnector1">
            <a:avLst/>
          </a:prstGeom>
          <a:noFill/>
          <a:ln w="22225" cap="flat" cmpd="sng" algn="ctr">
            <a:solidFill>
              <a:schemeClr val="accent6"/>
            </a:solidFill>
            <a:prstDash val="dash"/>
            <a:round/>
            <a:headEnd type="none" w="lg" len="lg"/>
            <a:tailEnd type="none" w="lg" len="lg"/>
          </a:ln>
          <a:effectLst/>
        </p:spPr>
      </p:cxnSp>
      <p:cxnSp>
        <p:nvCxnSpPr>
          <p:cNvPr id="113" name="Straight Arrow Connector 112"/>
          <p:cNvCxnSpPr/>
          <p:nvPr/>
        </p:nvCxnSpPr>
        <p:spPr bwMode="auto">
          <a:xfrm flipV="1">
            <a:off x="5497585" y="3170391"/>
            <a:ext cx="0" cy="458135"/>
          </a:xfrm>
          <a:prstGeom prst="straightConnector1">
            <a:avLst/>
          </a:prstGeom>
          <a:noFill/>
          <a:ln w="22225" cap="flat" cmpd="sng" algn="ctr">
            <a:solidFill>
              <a:schemeClr val="accent6"/>
            </a:solidFill>
            <a:prstDash val="dash"/>
            <a:round/>
            <a:headEnd type="none" w="lg" len="lg"/>
            <a:tailEnd type="none" w="lg" len="lg"/>
          </a:ln>
          <a:effectLst/>
        </p:spPr>
      </p:cxnSp>
      <p:cxnSp>
        <p:nvCxnSpPr>
          <p:cNvPr id="114" name="Straight Arrow Connector 113"/>
          <p:cNvCxnSpPr/>
          <p:nvPr/>
        </p:nvCxnSpPr>
        <p:spPr bwMode="auto">
          <a:xfrm flipV="1">
            <a:off x="6317629" y="3163137"/>
            <a:ext cx="0" cy="458135"/>
          </a:xfrm>
          <a:prstGeom prst="straightConnector1">
            <a:avLst/>
          </a:prstGeom>
          <a:noFill/>
          <a:ln w="22225" cap="flat" cmpd="sng" algn="ctr">
            <a:solidFill>
              <a:schemeClr val="accent6"/>
            </a:solidFill>
            <a:prstDash val="dash"/>
            <a:round/>
            <a:headEnd type="none" w="lg" len="lg"/>
            <a:tailEnd type="none" w="lg" len="lg"/>
          </a:ln>
          <a:effectLst/>
        </p:spPr>
      </p:cxnSp>
      <p:cxnSp>
        <p:nvCxnSpPr>
          <p:cNvPr id="115" name="Straight Arrow Connector 114"/>
          <p:cNvCxnSpPr/>
          <p:nvPr/>
        </p:nvCxnSpPr>
        <p:spPr bwMode="auto">
          <a:xfrm flipV="1">
            <a:off x="7137590" y="3158787"/>
            <a:ext cx="0" cy="458135"/>
          </a:xfrm>
          <a:prstGeom prst="straightConnector1">
            <a:avLst/>
          </a:prstGeom>
          <a:noFill/>
          <a:ln w="22225" cap="flat" cmpd="sng" algn="ctr">
            <a:solidFill>
              <a:schemeClr val="accent6"/>
            </a:solidFill>
            <a:prstDash val="dash"/>
            <a:round/>
            <a:headEnd type="none" w="lg" len="lg"/>
            <a:tailEnd type="none" w="lg" len="lg"/>
          </a:ln>
          <a:effectLst/>
        </p:spPr>
      </p:cxnSp>
      <p:sp>
        <p:nvSpPr>
          <p:cNvPr id="8201" name="Right Brace 8200"/>
          <p:cNvSpPr/>
          <p:nvPr/>
        </p:nvSpPr>
        <p:spPr bwMode="auto">
          <a:xfrm rot="5400000">
            <a:off x="2026489" y="4294700"/>
            <a:ext cx="458364" cy="339958"/>
          </a:xfrm>
          <a:prstGeom prst="rightBrace">
            <a:avLst/>
          </a:prstGeom>
          <a:noFill/>
          <a:ln w="254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1574880" y="4684455"/>
            <a:ext cx="152728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Earth Orbit</a:t>
            </a:r>
            <a:endParaRPr lang="en-US" sz="1600" b="1" baseline="-25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50" name="Picture 10" descr="C:\Users\k91h784\Dropbox\02_Research\007_Invited_Talks\022_MOR_Conducting_Research_in_Space_Jan2015\Figures\ISS_Smal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652" y="4958636"/>
            <a:ext cx="2221997" cy="1416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https://encrypted-tbn0.gstatic.com/images?q=tbn:ANd9GcT07TI7lplUrDqwsN0CQUznc0QMza64p-0c0_HuxVhWgLkb5QM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154" y="4464679"/>
            <a:ext cx="2782539" cy="184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3" name="Straight Arrow Connector 122"/>
          <p:cNvCxnSpPr/>
          <p:nvPr/>
        </p:nvCxnSpPr>
        <p:spPr bwMode="auto">
          <a:xfrm>
            <a:off x="4187475" y="5491345"/>
            <a:ext cx="1566417" cy="0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lg" len="lg"/>
            <a:tailEnd type="triangle" w="lg" len="lg"/>
          </a:ln>
          <a:effectLst/>
        </p:spPr>
      </p:cxnSp>
      <p:sp>
        <p:nvSpPr>
          <p:cNvPr id="125" name="TextBox 124"/>
          <p:cNvSpPr txBox="1"/>
          <p:nvPr/>
        </p:nvSpPr>
        <p:spPr>
          <a:xfrm>
            <a:off x="3940345" y="5609909"/>
            <a:ext cx="206067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I’ve seen Astronauts Floating?</a:t>
            </a:r>
            <a:endParaRPr lang="en-US" sz="1600" b="1" baseline="-25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3994278" y="4778674"/>
            <a:ext cx="2060677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400" b="1" baseline="-25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7869944" y="1789296"/>
            <a:ext cx="123480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the Moon,  </a:t>
            </a:r>
          </a:p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~107 R</a:t>
            </a:r>
            <a:r>
              <a:rPr lang="en-US" sz="12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cxnSp>
        <p:nvCxnSpPr>
          <p:cNvPr id="130" name="Straight Arrow Connector 129"/>
          <p:cNvCxnSpPr/>
          <p:nvPr/>
        </p:nvCxnSpPr>
        <p:spPr bwMode="auto">
          <a:xfrm>
            <a:off x="8171649" y="2213846"/>
            <a:ext cx="758991" cy="7253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ysDot"/>
            <a:round/>
            <a:headEnd type="none" w="lg" len="lg"/>
            <a:tailEnd type="triangle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38661982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http://www.aerospaceweb.org/question/spacecraft/mechanics/circular-orbit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430" y="1939081"/>
            <a:ext cx="3414273" cy="3682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489" y="182917"/>
            <a:ext cx="5493657" cy="387676"/>
          </a:xfrm>
        </p:spPr>
        <p:txBody>
          <a:bodyPr/>
          <a:lstStyle/>
          <a:p>
            <a:r>
              <a:rPr lang="en-US" dirty="0"/>
              <a:t>The Space Environment: Gravity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717" y="844550"/>
            <a:ext cx="8861273" cy="5568950"/>
          </a:xfrm>
        </p:spPr>
        <p:txBody>
          <a:bodyPr/>
          <a:lstStyle/>
          <a:p>
            <a:pPr marL="0" indent="0"/>
            <a:r>
              <a:rPr lang="en-US" dirty="0"/>
              <a:t>The key is the word “orbit”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We can use the concept of centripetal force to keep our space craft aloft at low altitudes if we get them going fast enough.</a:t>
            </a:r>
            <a:br>
              <a:rPr lang="en-US" b="0" dirty="0"/>
            </a:br>
            <a:br>
              <a:rPr lang="en-US" b="0" dirty="0"/>
            </a:br>
            <a:br>
              <a:rPr lang="en-US" b="0" dirty="0"/>
            </a:br>
            <a:br>
              <a:rPr lang="en-US" b="0" dirty="0"/>
            </a:br>
            <a:br>
              <a:rPr lang="en-US" b="0" dirty="0"/>
            </a:br>
            <a:br>
              <a:rPr lang="en-US" b="0" dirty="0"/>
            </a:br>
            <a:br>
              <a:rPr lang="en-US" b="0" dirty="0"/>
            </a:br>
            <a:br>
              <a:rPr lang="en-US" b="0" dirty="0"/>
            </a:br>
            <a:br>
              <a:rPr lang="en-US" b="0" dirty="0"/>
            </a:br>
            <a:br>
              <a:rPr lang="en-US" b="0" dirty="0"/>
            </a:br>
            <a:br>
              <a:rPr lang="en-US" b="0" dirty="0"/>
            </a:br>
            <a:br>
              <a:rPr lang="en-US" b="0" dirty="0"/>
            </a:br>
            <a:endParaRPr lang="en-US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Once in orbit, everything experiences the same “free fall” force toward the Earth.  Thus an orbit mimics zero-gravity just like sky divers experience.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265489" y="6526278"/>
            <a:ext cx="649514" cy="275583"/>
          </a:xfrm>
        </p:spPr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745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189" y="182917"/>
            <a:ext cx="5691411" cy="387676"/>
          </a:xfrm>
        </p:spPr>
        <p:txBody>
          <a:bodyPr/>
          <a:lstStyle/>
          <a:p>
            <a:r>
              <a:rPr lang="en-US" dirty="0"/>
              <a:t>The Space Environment: Temperature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 dirty="0"/>
              <a:t>As we go higher, the temperature variation is HUGE…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1026" name="Picture 2" descr="http://data.piercecollege.edu/weather/img/03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575" y="1273452"/>
            <a:ext cx="4111625" cy="5105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 bwMode="auto">
          <a:xfrm>
            <a:off x="574095" y="5726872"/>
            <a:ext cx="1566417" cy="0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lg" len="lg"/>
            <a:tailEnd type="triangle" w="lg" len="lg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353188" y="5263591"/>
            <a:ext cx="206067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Cools down because of thinning air.</a:t>
            </a:r>
            <a:endParaRPr lang="en-US" sz="1200" b="1" baseline="-25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>
            <a:off x="6961041" y="4923308"/>
            <a:ext cx="1460786" cy="0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lg" len="lg"/>
            <a:tailEnd type="triangle" w="lg" len="lg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6753988" y="4335332"/>
            <a:ext cx="196052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Warms up due to ozone concentration absorbing UV light.</a:t>
            </a:r>
            <a:endParaRPr lang="en-US" sz="1200" b="1" baseline="-25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547871" y="3440872"/>
            <a:ext cx="1566417" cy="0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lg" len="lg"/>
            <a:tailEnd type="triangle" w="lg" len="lg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326964" y="2977591"/>
            <a:ext cx="206067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Cools down again because of lack of ozone.</a:t>
            </a:r>
            <a:endParaRPr lang="en-US" sz="1200" b="1" baseline="-25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 flipH="1">
            <a:off x="6961041" y="2484915"/>
            <a:ext cx="1460786" cy="0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lg" len="lg"/>
            <a:tailEnd type="triangle" w="lg" len="lg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6753988" y="1675259"/>
            <a:ext cx="222375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Warms up again due to molecular oxygen absorbing sunlight but not enough air to dissipate heat.</a:t>
            </a:r>
            <a:endParaRPr lang="en-US" sz="1200" b="1" baseline="-25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2" descr="C:\Users\k91h784\Desktop\header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158" y="5330446"/>
            <a:ext cx="685800" cy="517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Arrow Connector 15"/>
          <p:cNvCxnSpPr/>
          <p:nvPr/>
        </p:nvCxnSpPr>
        <p:spPr bwMode="auto">
          <a:xfrm flipH="1">
            <a:off x="5041901" y="5448257"/>
            <a:ext cx="1919140" cy="281965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7154979" y="5427788"/>
            <a:ext cx="78930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Are Here</a:t>
            </a:r>
          </a:p>
        </p:txBody>
      </p:sp>
    </p:spTree>
    <p:extLst>
      <p:ext uri="{BB962C8B-B14F-4D97-AF65-F5344CB8AC3E}">
        <p14:creationId xmlns:p14="http://schemas.microsoft.com/office/powerpoint/2010/main" val="12115419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k91h784\Dropbox\02_Research\007_Invited_Talks\022_MOR_Conducting_Research_in_Space_Jan2015\Figures\station_backlit_sma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87" y="2774400"/>
            <a:ext cx="3819548" cy="261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189" y="182917"/>
            <a:ext cx="5691411" cy="387676"/>
          </a:xfrm>
        </p:spPr>
        <p:txBody>
          <a:bodyPr/>
          <a:lstStyle/>
          <a:p>
            <a:r>
              <a:rPr lang="en-US" dirty="0"/>
              <a:t>The Space Environment: Temperature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844550"/>
            <a:ext cx="8861273" cy="3132364"/>
          </a:xfrm>
        </p:spPr>
        <p:txBody>
          <a:bodyPr/>
          <a:lstStyle/>
          <a:p>
            <a:pPr marL="0" indent="0"/>
            <a:r>
              <a:rPr lang="en-US" dirty="0"/>
              <a:t>In LEO, the temperature goes from: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377122" y="1573942"/>
            <a:ext cx="2280478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-157 C (-250 F)</a:t>
            </a:r>
          </a:p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</a:p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Night</a:t>
            </a:r>
            <a:endParaRPr lang="en-US" sz="4400" b="1" baseline="-25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36749" y="1573942"/>
            <a:ext cx="2248581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+121 C (+250 F)</a:t>
            </a:r>
          </a:p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 the </a:t>
            </a:r>
          </a:p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</a:t>
            </a:r>
          </a:p>
        </p:txBody>
      </p:sp>
      <p:pic>
        <p:nvPicPr>
          <p:cNvPr id="1030" name="Picture 6" descr="C:\Users\k91h784\Dropbox\02_Research\007_Invited_Talks\022_MOR_Conducting_Research_in_Space_Jan2015\Figures\STS-129_Zvezda_sunrise_smal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543" y="2774402"/>
            <a:ext cx="3832258" cy="2545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620766" y="5506531"/>
            <a:ext cx="595955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ISS experiences 15-16 sunrises &amp; sunsets per day!</a:t>
            </a:r>
            <a:endParaRPr lang="en-US" sz="4400" b="1" baseline="-25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4268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ttp://www.albany.edu/faculty/rgk/atm101/plasmas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884" y="3575934"/>
            <a:ext cx="4640666" cy="262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189" y="182917"/>
            <a:ext cx="5691411" cy="387676"/>
          </a:xfrm>
        </p:spPr>
        <p:txBody>
          <a:bodyPr/>
          <a:lstStyle/>
          <a:p>
            <a:r>
              <a:rPr lang="en-US" dirty="0"/>
              <a:t>The Space Environment: Radiation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 dirty="0"/>
              <a:t>As we go higher, the radiation increases…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5170" y="4704664"/>
            <a:ext cx="2573547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Outside of the Earth’s magnetosphere, cosmic rays and low energy electron/protons are not blocked/deflected.</a:t>
            </a:r>
            <a:endParaRPr lang="en-US" b="1" baseline="-25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>
            <a:off x="4745985" y="2262845"/>
            <a:ext cx="1096015" cy="1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lg" len="lg"/>
            <a:tailEnd type="triangle" w="lg" len="lg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2728717" y="4889330"/>
            <a:ext cx="1284483" cy="0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lg" len="lg"/>
            <a:tailEnd type="triangle" w="lg" len="lg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6113545" y="1973229"/>
            <a:ext cx="2598655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 0-100,000 </a:t>
            </a:r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ft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the atmosphere thins and doesn’t block alpha, beta, gamma</a:t>
            </a:r>
            <a:endParaRPr lang="en-US" b="1" baseline="-25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http://www.coe.montana.edu/ee/lameres/figures/weng13_summer_program/figures/fig_Dat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52" y="1337928"/>
            <a:ext cx="3851131" cy="2431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32052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ttp://www.albany.edu/faculty/rgk/atm101/plasmas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172" y="1317486"/>
            <a:ext cx="6179069" cy="3497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189" y="182917"/>
            <a:ext cx="5691411" cy="387676"/>
          </a:xfrm>
        </p:spPr>
        <p:txBody>
          <a:bodyPr/>
          <a:lstStyle/>
          <a:p>
            <a:r>
              <a:rPr lang="en-US" dirty="0"/>
              <a:t>The Space Environment: Radiation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 dirty="0"/>
              <a:t>The magnetosphere is large…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354060" y="6531702"/>
            <a:ext cx="649514" cy="275583"/>
          </a:xfrm>
        </p:spPr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7298362" y="6338298"/>
            <a:ext cx="180539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Normal solar weather conditions</a:t>
            </a:r>
            <a:endParaRPr lang="en-US" sz="800" b="1" baseline="-25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414628" y="4867279"/>
            <a:ext cx="27015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100" b="1" baseline="-250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872162" y="4867279"/>
            <a:ext cx="27015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2R</a:t>
            </a:r>
            <a:r>
              <a:rPr lang="en-US" sz="1100" b="1" baseline="-250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11966" y="4867279"/>
            <a:ext cx="27015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3R</a:t>
            </a:r>
            <a:r>
              <a:rPr lang="en-US" sz="1100" b="1" baseline="-250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cxnSp>
        <p:nvCxnSpPr>
          <p:cNvPr id="25" name="Straight Arrow Connector 24"/>
          <p:cNvCxnSpPr/>
          <p:nvPr/>
        </p:nvCxnSpPr>
        <p:spPr bwMode="auto">
          <a:xfrm>
            <a:off x="4468634" y="5116405"/>
            <a:ext cx="3821926" cy="0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lg" len="lg"/>
            <a:tailEnd type="triangle" w="lg" len="lg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5983334" y="4867279"/>
            <a:ext cx="27015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4R</a:t>
            </a:r>
            <a:r>
              <a:rPr lang="en-US" sz="1100" b="1" baseline="-250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670802" y="5979757"/>
            <a:ext cx="66140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6,371</a:t>
            </a:r>
            <a:endParaRPr lang="en-US" sz="1200" b="1" baseline="-25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238684" y="5766397"/>
            <a:ext cx="66140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12,742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810053" y="5972093"/>
            <a:ext cx="66140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19,113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554703" y="4871225"/>
            <a:ext cx="27015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5R</a:t>
            </a:r>
            <a:r>
              <a:rPr lang="en-US" sz="1100" b="1" baseline="-250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383232" y="5758732"/>
            <a:ext cx="66140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25,484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086392" y="4863971"/>
            <a:ext cx="27015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6R</a:t>
            </a:r>
            <a:r>
              <a:rPr lang="en-US" sz="1100" b="1" baseline="-250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618028" y="4859621"/>
            <a:ext cx="27015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7R</a:t>
            </a:r>
            <a:r>
              <a:rPr lang="en-US" sz="1100" b="1" baseline="-250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955223" y="5971685"/>
            <a:ext cx="66140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31,855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441090" y="5758325"/>
            <a:ext cx="66140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38,226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724774" y="6080151"/>
            <a:ext cx="87367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Altitude</a:t>
            </a:r>
          </a:p>
          <a:p>
            <a:pPr algn="ctr"/>
            <a:r>
              <a:rPr lang="en-US" sz="12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(km)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169822" y="5776746"/>
            <a:ext cx="66140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cxnSp>
        <p:nvCxnSpPr>
          <p:cNvPr id="46" name="Straight Arrow Connector 45"/>
          <p:cNvCxnSpPr/>
          <p:nvPr/>
        </p:nvCxnSpPr>
        <p:spPr bwMode="auto">
          <a:xfrm flipV="1">
            <a:off x="4476869" y="5133438"/>
            <a:ext cx="0" cy="458137"/>
          </a:xfrm>
          <a:prstGeom prst="straightConnector1">
            <a:avLst/>
          </a:prstGeom>
          <a:noFill/>
          <a:ln w="22225" cap="flat" cmpd="sng" algn="ctr">
            <a:solidFill>
              <a:schemeClr val="accent6"/>
            </a:solidFill>
            <a:prstDash val="dash"/>
            <a:round/>
            <a:headEnd type="none" w="lg" len="lg"/>
            <a:tailEnd type="none" w="lg" len="lg"/>
          </a:ln>
          <a:effectLst/>
        </p:spPr>
      </p:cxnSp>
      <p:cxnSp>
        <p:nvCxnSpPr>
          <p:cNvPr id="47" name="Straight Arrow Connector 46"/>
          <p:cNvCxnSpPr/>
          <p:nvPr/>
        </p:nvCxnSpPr>
        <p:spPr bwMode="auto">
          <a:xfrm flipV="1">
            <a:off x="5012044" y="5133440"/>
            <a:ext cx="0" cy="458135"/>
          </a:xfrm>
          <a:prstGeom prst="straightConnector1">
            <a:avLst/>
          </a:prstGeom>
          <a:noFill/>
          <a:ln w="22225" cap="flat" cmpd="sng" algn="ctr">
            <a:solidFill>
              <a:schemeClr val="accent6"/>
            </a:solidFill>
            <a:prstDash val="dash"/>
            <a:round/>
            <a:headEnd type="none" w="lg" len="lg"/>
            <a:tailEnd type="none" w="lg" len="lg"/>
          </a:ln>
          <a:effectLst/>
        </p:spPr>
      </p:cxnSp>
      <p:cxnSp>
        <p:nvCxnSpPr>
          <p:cNvPr id="48" name="Straight Arrow Connector 47"/>
          <p:cNvCxnSpPr/>
          <p:nvPr/>
        </p:nvCxnSpPr>
        <p:spPr bwMode="auto">
          <a:xfrm flipV="1">
            <a:off x="5555276" y="5133440"/>
            <a:ext cx="0" cy="458135"/>
          </a:xfrm>
          <a:prstGeom prst="straightConnector1">
            <a:avLst/>
          </a:prstGeom>
          <a:noFill/>
          <a:ln w="22225" cap="flat" cmpd="sng" algn="ctr">
            <a:solidFill>
              <a:schemeClr val="accent6"/>
            </a:solidFill>
            <a:prstDash val="dash"/>
            <a:round/>
            <a:headEnd type="none" w="lg" len="lg"/>
            <a:tailEnd type="none" w="lg" len="lg"/>
          </a:ln>
          <a:effectLst/>
        </p:spPr>
      </p:cxnSp>
      <p:cxnSp>
        <p:nvCxnSpPr>
          <p:cNvPr id="49" name="Straight Arrow Connector 48"/>
          <p:cNvCxnSpPr/>
          <p:nvPr/>
        </p:nvCxnSpPr>
        <p:spPr bwMode="auto">
          <a:xfrm flipV="1">
            <a:off x="6126645" y="5133440"/>
            <a:ext cx="0" cy="458135"/>
          </a:xfrm>
          <a:prstGeom prst="straightConnector1">
            <a:avLst/>
          </a:prstGeom>
          <a:noFill/>
          <a:ln w="22225" cap="flat" cmpd="sng" algn="ctr">
            <a:solidFill>
              <a:schemeClr val="accent6"/>
            </a:solidFill>
            <a:prstDash val="dash"/>
            <a:round/>
            <a:headEnd type="none" w="lg" len="lg"/>
            <a:tailEnd type="none" w="lg" len="lg"/>
          </a:ln>
          <a:effectLst/>
        </p:spPr>
      </p:cxnSp>
      <p:cxnSp>
        <p:nvCxnSpPr>
          <p:cNvPr id="50" name="Straight Arrow Connector 49"/>
          <p:cNvCxnSpPr/>
          <p:nvPr/>
        </p:nvCxnSpPr>
        <p:spPr bwMode="auto">
          <a:xfrm flipV="1">
            <a:off x="6698012" y="5137386"/>
            <a:ext cx="0" cy="458135"/>
          </a:xfrm>
          <a:prstGeom prst="straightConnector1">
            <a:avLst/>
          </a:prstGeom>
          <a:noFill/>
          <a:ln w="22225" cap="flat" cmpd="sng" algn="ctr">
            <a:solidFill>
              <a:schemeClr val="accent6"/>
            </a:solidFill>
            <a:prstDash val="dash"/>
            <a:round/>
            <a:headEnd type="none" w="lg" len="lg"/>
            <a:tailEnd type="none" w="lg" len="lg"/>
          </a:ln>
          <a:effectLst/>
        </p:spPr>
      </p:cxnSp>
      <p:cxnSp>
        <p:nvCxnSpPr>
          <p:cNvPr id="51" name="Straight Arrow Connector 50"/>
          <p:cNvCxnSpPr/>
          <p:nvPr/>
        </p:nvCxnSpPr>
        <p:spPr bwMode="auto">
          <a:xfrm flipV="1">
            <a:off x="7229702" y="5130132"/>
            <a:ext cx="0" cy="458135"/>
          </a:xfrm>
          <a:prstGeom prst="straightConnector1">
            <a:avLst/>
          </a:prstGeom>
          <a:noFill/>
          <a:ln w="22225" cap="flat" cmpd="sng" algn="ctr">
            <a:solidFill>
              <a:schemeClr val="accent6"/>
            </a:solidFill>
            <a:prstDash val="dash"/>
            <a:round/>
            <a:headEnd type="none" w="lg" len="lg"/>
            <a:tailEnd type="none" w="lg" len="lg"/>
          </a:ln>
          <a:effectLst/>
        </p:spPr>
      </p:cxnSp>
      <p:cxnSp>
        <p:nvCxnSpPr>
          <p:cNvPr id="52" name="Straight Arrow Connector 51"/>
          <p:cNvCxnSpPr/>
          <p:nvPr/>
        </p:nvCxnSpPr>
        <p:spPr bwMode="auto">
          <a:xfrm flipV="1">
            <a:off x="7761337" y="5125782"/>
            <a:ext cx="0" cy="458135"/>
          </a:xfrm>
          <a:prstGeom prst="straightConnector1">
            <a:avLst/>
          </a:prstGeom>
          <a:noFill/>
          <a:ln w="22225" cap="flat" cmpd="sng" algn="ctr">
            <a:solidFill>
              <a:schemeClr val="accent6"/>
            </a:solidFill>
            <a:prstDash val="dash"/>
            <a:round/>
            <a:headEnd type="none" w="lg" len="lg"/>
            <a:tailEnd type="none" w="lg" len="lg"/>
          </a:ln>
          <a:effectLst/>
        </p:spPr>
      </p:cxnSp>
      <p:sp>
        <p:nvSpPr>
          <p:cNvPr id="58" name="TextBox 57"/>
          <p:cNvSpPr txBox="1"/>
          <p:nvPr/>
        </p:nvSpPr>
        <p:spPr>
          <a:xfrm flipH="1">
            <a:off x="3646644" y="4869136"/>
            <a:ext cx="27015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100" b="1" baseline="-250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59" name="TextBox 58"/>
          <p:cNvSpPr txBox="1"/>
          <p:nvPr/>
        </p:nvSpPr>
        <p:spPr>
          <a:xfrm flipH="1">
            <a:off x="3189110" y="4869136"/>
            <a:ext cx="27015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2R</a:t>
            </a:r>
            <a:r>
              <a:rPr lang="en-US" sz="1100" b="1" baseline="-250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60" name="TextBox 59"/>
          <p:cNvSpPr txBox="1"/>
          <p:nvPr/>
        </p:nvSpPr>
        <p:spPr>
          <a:xfrm flipH="1">
            <a:off x="2649306" y="4869136"/>
            <a:ext cx="27015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3R</a:t>
            </a:r>
            <a:r>
              <a:rPr lang="en-US" sz="1100" b="1" baseline="-250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cxnSp>
        <p:nvCxnSpPr>
          <p:cNvPr id="61" name="Straight Arrow Connector 60"/>
          <p:cNvCxnSpPr/>
          <p:nvPr/>
        </p:nvCxnSpPr>
        <p:spPr bwMode="auto">
          <a:xfrm flipH="1">
            <a:off x="1485900" y="5118262"/>
            <a:ext cx="2376889" cy="0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lg" len="lg"/>
            <a:tailEnd type="triangle" w="lg" len="lg"/>
          </a:ln>
          <a:effectLst/>
        </p:spPr>
      </p:cxnSp>
      <p:sp>
        <p:nvSpPr>
          <p:cNvPr id="62" name="TextBox 61"/>
          <p:cNvSpPr txBox="1"/>
          <p:nvPr/>
        </p:nvSpPr>
        <p:spPr>
          <a:xfrm flipH="1">
            <a:off x="2077938" y="4869136"/>
            <a:ext cx="27015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4R</a:t>
            </a:r>
            <a:r>
              <a:rPr lang="en-US" sz="1100" b="1" baseline="-250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63" name="TextBox 62"/>
          <p:cNvSpPr txBox="1"/>
          <p:nvPr/>
        </p:nvSpPr>
        <p:spPr>
          <a:xfrm flipH="1">
            <a:off x="2999220" y="5981614"/>
            <a:ext cx="66140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6,371</a:t>
            </a:r>
            <a:endParaRPr lang="en-US" sz="1200" b="1" baseline="-25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 flipH="1">
            <a:off x="2431338" y="5768254"/>
            <a:ext cx="66140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12,742</a:t>
            </a:r>
          </a:p>
        </p:txBody>
      </p:sp>
      <p:sp>
        <p:nvSpPr>
          <p:cNvPr id="65" name="TextBox 64"/>
          <p:cNvSpPr txBox="1"/>
          <p:nvPr/>
        </p:nvSpPr>
        <p:spPr>
          <a:xfrm flipH="1">
            <a:off x="1859969" y="5973950"/>
            <a:ext cx="66140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19,113</a:t>
            </a:r>
          </a:p>
        </p:txBody>
      </p:sp>
      <p:sp>
        <p:nvSpPr>
          <p:cNvPr id="72" name="TextBox 71"/>
          <p:cNvSpPr txBox="1"/>
          <p:nvPr/>
        </p:nvSpPr>
        <p:spPr>
          <a:xfrm flipH="1">
            <a:off x="3500201" y="5778603"/>
            <a:ext cx="66140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cxnSp>
        <p:nvCxnSpPr>
          <p:cNvPr id="73" name="Straight Arrow Connector 72"/>
          <p:cNvCxnSpPr/>
          <p:nvPr/>
        </p:nvCxnSpPr>
        <p:spPr bwMode="auto">
          <a:xfrm flipH="1" flipV="1">
            <a:off x="3854554" y="5135295"/>
            <a:ext cx="0" cy="458137"/>
          </a:xfrm>
          <a:prstGeom prst="straightConnector1">
            <a:avLst/>
          </a:prstGeom>
          <a:noFill/>
          <a:ln w="22225" cap="flat" cmpd="sng" algn="ctr">
            <a:solidFill>
              <a:schemeClr val="accent6"/>
            </a:solidFill>
            <a:prstDash val="dash"/>
            <a:round/>
            <a:headEnd type="none" w="lg" len="lg"/>
            <a:tailEnd type="none" w="lg" len="lg"/>
          </a:ln>
          <a:effectLst/>
        </p:spPr>
      </p:cxnSp>
      <p:cxnSp>
        <p:nvCxnSpPr>
          <p:cNvPr id="74" name="Straight Arrow Connector 73"/>
          <p:cNvCxnSpPr/>
          <p:nvPr/>
        </p:nvCxnSpPr>
        <p:spPr bwMode="auto">
          <a:xfrm flipH="1" flipV="1">
            <a:off x="3319379" y="5135297"/>
            <a:ext cx="0" cy="458135"/>
          </a:xfrm>
          <a:prstGeom prst="straightConnector1">
            <a:avLst/>
          </a:prstGeom>
          <a:noFill/>
          <a:ln w="22225" cap="flat" cmpd="sng" algn="ctr">
            <a:solidFill>
              <a:schemeClr val="accent6"/>
            </a:solidFill>
            <a:prstDash val="dash"/>
            <a:round/>
            <a:headEnd type="none" w="lg" len="lg"/>
            <a:tailEnd type="none" w="lg" len="lg"/>
          </a:ln>
          <a:effectLst/>
        </p:spPr>
      </p:cxnSp>
      <p:cxnSp>
        <p:nvCxnSpPr>
          <p:cNvPr id="75" name="Straight Arrow Connector 74"/>
          <p:cNvCxnSpPr/>
          <p:nvPr/>
        </p:nvCxnSpPr>
        <p:spPr bwMode="auto">
          <a:xfrm flipH="1" flipV="1">
            <a:off x="2776147" y="5135297"/>
            <a:ext cx="0" cy="458135"/>
          </a:xfrm>
          <a:prstGeom prst="straightConnector1">
            <a:avLst/>
          </a:prstGeom>
          <a:noFill/>
          <a:ln w="22225" cap="flat" cmpd="sng" algn="ctr">
            <a:solidFill>
              <a:schemeClr val="accent6"/>
            </a:solidFill>
            <a:prstDash val="dash"/>
            <a:round/>
            <a:headEnd type="none" w="lg" len="lg"/>
            <a:tailEnd type="none" w="lg" len="lg"/>
          </a:ln>
          <a:effectLst/>
        </p:spPr>
      </p:cxnSp>
      <p:cxnSp>
        <p:nvCxnSpPr>
          <p:cNvPr id="76" name="Straight Arrow Connector 75"/>
          <p:cNvCxnSpPr/>
          <p:nvPr/>
        </p:nvCxnSpPr>
        <p:spPr bwMode="auto">
          <a:xfrm flipH="1" flipV="1">
            <a:off x="1897336" y="5135297"/>
            <a:ext cx="0" cy="458135"/>
          </a:xfrm>
          <a:prstGeom prst="straightConnector1">
            <a:avLst/>
          </a:prstGeom>
          <a:noFill/>
          <a:ln w="22225" cap="flat" cmpd="sng" algn="ctr">
            <a:solidFill>
              <a:schemeClr val="accent6"/>
            </a:solidFill>
            <a:prstDash val="dash"/>
            <a:round/>
            <a:headEnd type="none" w="lg" len="lg"/>
            <a:tailEnd type="none" w="lg" len="lg"/>
          </a:ln>
          <a:effectLst/>
        </p:spPr>
      </p:cxnSp>
      <p:cxnSp>
        <p:nvCxnSpPr>
          <p:cNvPr id="53" name="Straight Arrow Connector 52"/>
          <p:cNvCxnSpPr/>
          <p:nvPr/>
        </p:nvCxnSpPr>
        <p:spPr bwMode="auto">
          <a:xfrm flipH="1" flipV="1">
            <a:off x="4649706" y="5130132"/>
            <a:ext cx="1" cy="453786"/>
          </a:xfrm>
          <a:prstGeom prst="straightConnector1">
            <a:avLst/>
          </a:prstGeom>
          <a:noFill/>
          <a:ln w="22225" cap="flat" cmpd="sng" algn="ctr">
            <a:solidFill>
              <a:schemeClr val="accent6"/>
            </a:solidFill>
            <a:prstDash val="dash"/>
            <a:round/>
            <a:headEnd type="none" w="lg" len="lg"/>
            <a:tailEnd type="none" w="lg" len="lg"/>
          </a:ln>
          <a:effectLst/>
        </p:spPr>
      </p:cxnSp>
      <p:sp>
        <p:nvSpPr>
          <p:cNvPr id="54" name="TextBox 53"/>
          <p:cNvSpPr txBox="1"/>
          <p:nvPr/>
        </p:nvSpPr>
        <p:spPr>
          <a:xfrm>
            <a:off x="4394319" y="5617480"/>
            <a:ext cx="52463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LEO</a:t>
            </a:r>
            <a:endParaRPr lang="en-US" sz="1200" b="1" baseline="-25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5" name="Straight Arrow Connector 54"/>
          <p:cNvCxnSpPr/>
          <p:nvPr/>
        </p:nvCxnSpPr>
        <p:spPr bwMode="auto">
          <a:xfrm flipH="1" flipV="1">
            <a:off x="3660621" y="5125782"/>
            <a:ext cx="1" cy="453786"/>
          </a:xfrm>
          <a:prstGeom prst="straightConnector1">
            <a:avLst/>
          </a:prstGeom>
          <a:noFill/>
          <a:ln w="22225" cap="flat" cmpd="sng" algn="ctr">
            <a:solidFill>
              <a:schemeClr val="accent6"/>
            </a:solidFill>
            <a:prstDash val="dash"/>
            <a:round/>
            <a:headEnd type="none" w="lg" len="lg"/>
            <a:tailEnd type="none" w="lg" len="lg"/>
          </a:ln>
          <a:effectLst/>
        </p:spPr>
      </p:cxnSp>
      <p:sp>
        <p:nvSpPr>
          <p:cNvPr id="56" name="TextBox 55"/>
          <p:cNvSpPr txBox="1"/>
          <p:nvPr/>
        </p:nvSpPr>
        <p:spPr>
          <a:xfrm>
            <a:off x="3405234" y="5613130"/>
            <a:ext cx="52463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LEO</a:t>
            </a:r>
            <a:endParaRPr lang="en-US" sz="1200" b="1" baseline="-25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451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cmsimg.defensenews.com/apps/pbcsi.dll/bilde?Site=M5&amp;Date=20130312&amp;Category=C4ISR01&amp;ArtNo=303120028&amp;Ref=AR&amp;MaxW=640&amp;Border=0&amp;The-Bermuda-Triangle-Space-High-Energy-South-Atlantic-Anomaly-Threatens-Satellite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1266" y="1866900"/>
            <a:ext cx="7334833" cy="389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189" y="182917"/>
            <a:ext cx="5691411" cy="387676"/>
          </a:xfrm>
        </p:spPr>
        <p:txBody>
          <a:bodyPr/>
          <a:lstStyle/>
          <a:p>
            <a:r>
              <a:rPr lang="en-US" dirty="0"/>
              <a:t>The Space Environment: Radiation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 dirty="0"/>
              <a:t>But there are regions where the magnetosphere’s protection dips at lower altitudes</a:t>
            </a:r>
          </a:p>
        </p:txBody>
      </p:sp>
      <p:sp>
        <p:nvSpPr>
          <p:cNvPr id="7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354060" y="6531702"/>
            <a:ext cx="649514" cy="275583"/>
          </a:xfrm>
        </p:spPr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79" name="TextBox 78"/>
          <p:cNvSpPr txBox="1"/>
          <p:nvPr/>
        </p:nvSpPr>
        <p:spPr>
          <a:xfrm>
            <a:off x="5262659" y="5598917"/>
            <a:ext cx="27015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100" b="1" baseline="-250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6253593" y="5598917"/>
            <a:ext cx="27015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2R</a:t>
            </a:r>
            <a:r>
              <a:rPr lang="en-US" sz="1100" b="1" baseline="-250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cxnSp>
        <p:nvCxnSpPr>
          <p:cNvPr id="81" name="Straight Arrow Connector 80"/>
          <p:cNvCxnSpPr/>
          <p:nvPr/>
        </p:nvCxnSpPr>
        <p:spPr bwMode="auto">
          <a:xfrm>
            <a:off x="5316665" y="5848043"/>
            <a:ext cx="2707195" cy="0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lg" len="lg"/>
            <a:tailEnd type="triangle" w="lg" len="lg"/>
          </a:ln>
          <a:effectLst/>
        </p:spPr>
      </p:cxnSp>
      <p:sp>
        <p:nvSpPr>
          <p:cNvPr id="82" name="TextBox 81"/>
          <p:cNvSpPr txBox="1"/>
          <p:nvPr/>
        </p:nvSpPr>
        <p:spPr>
          <a:xfrm>
            <a:off x="6073208" y="6017052"/>
            <a:ext cx="66140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6,371</a:t>
            </a:r>
            <a:endParaRPr lang="en-US" sz="1200" b="1" baseline="-25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4994199" y="6001812"/>
            <a:ext cx="66140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cxnSp>
        <p:nvCxnSpPr>
          <p:cNvPr id="84" name="Straight Arrow Connector 83"/>
          <p:cNvCxnSpPr/>
          <p:nvPr/>
        </p:nvCxnSpPr>
        <p:spPr bwMode="auto">
          <a:xfrm flipV="1">
            <a:off x="5324900" y="5865077"/>
            <a:ext cx="0" cy="131863"/>
          </a:xfrm>
          <a:prstGeom prst="straightConnector1">
            <a:avLst/>
          </a:prstGeom>
          <a:noFill/>
          <a:ln w="22225" cap="flat" cmpd="sng" algn="ctr">
            <a:solidFill>
              <a:schemeClr val="accent6"/>
            </a:solidFill>
            <a:prstDash val="dash"/>
            <a:round/>
            <a:headEnd type="none" w="lg" len="lg"/>
            <a:tailEnd type="none" w="lg" len="lg"/>
          </a:ln>
          <a:effectLst/>
        </p:spPr>
      </p:cxnSp>
      <p:cxnSp>
        <p:nvCxnSpPr>
          <p:cNvPr id="85" name="Straight Arrow Connector 84"/>
          <p:cNvCxnSpPr/>
          <p:nvPr/>
        </p:nvCxnSpPr>
        <p:spPr bwMode="auto">
          <a:xfrm flipV="1">
            <a:off x="6393475" y="5865079"/>
            <a:ext cx="0" cy="136733"/>
          </a:xfrm>
          <a:prstGeom prst="straightConnector1">
            <a:avLst/>
          </a:prstGeom>
          <a:noFill/>
          <a:ln w="22225" cap="flat" cmpd="sng" algn="ctr">
            <a:solidFill>
              <a:schemeClr val="accent6"/>
            </a:solidFill>
            <a:prstDash val="dash"/>
            <a:round/>
            <a:headEnd type="none" w="lg" len="lg"/>
            <a:tailEnd type="none" w="lg" len="lg"/>
          </a:ln>
          <a:effectLst/>
        </p:spPr>
      </p:cxnSp>
      <p:sp>
        <p:nvSpPr>
          <p:cNvPr id="86" name="TextBox 85"/>
          <p:cNvSpPr txBox="1"/>
          <p:nvPr/>
        </p:nvSpPr>
        <p:spPr>
          <a:xfrm>
            <a:off x="5392757" y="5996940"/>
            <a:ext cx="66140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2,000</a:t>
            </a:r>
            <a:endParaRPr lang="en-US" sz="1200" b="1" baseline="-25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7" name="Straight Arrow Connector 86"/>
          <p:cNvCxnSpPr/>
          <p:nvPr/>
        </p:nvCxnSpPr>
        <p:spPr bwMode="auto">
          <a:xfrm flipH="1" flipV="1">
            <a:off x="5392757" y="4171950"/>
            <a:ext cx="253046" cy="1818646"/>
          </a:xfrm>
          <a:prstGeom prst="straightConnector1">
            <a:avLst/>
          </a:prstGeom>
          <a:noFill/>
          <a:ln w="22225" cap="flat" cmpd="sng" algn="ctr">
            <a:solidFill>
              <a:schemeClr val="accent6"/>
            </a:solidFill>
            <a:prstDash val="dash"/>
            <a:round/>
            <a:headEnd type="none" w="lg" len="lg"/>
            <a:tailEnd type="none" w="lg" len="lg"/>
          </a:ln>
          <a:effectLst/>
        </p:spPr>
      </p:cxnSp>
      <p:sp>
        <p:nvSpPr>
          <p:cNvPr id="88" name="TextBox 87"/>
          <p:cNvSpPr txBox="1"/>
          <p:nvPr/>
        </p:nvSpPr>
        <p:spPr>
          <a:xfrm>
            <a:off x="4161610" y="5787244"/>
            <a:ext cx="87367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Altitude</a:t>
            </a:r>
          </a:p>
          <a:p>
            <a:pPr algn="ctr"/>
            <a:r>
              <a:rPr lang="en-US" sz="12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(km)</a:t>
            </a:r>
          </a:p>
        </p:txBody>
      </p:sp>
    </p:spTree>
    <p:extLst>
      <p:ext uri="{BB962C8B-B14F-4D97-AF65-F5344CB8AC3E}">
        <p14:creationId xmlns:p14="http://schemas.microsoft.com/office/powerpoint/2010/main" val="1714053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I’d Like to Share Tonight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93180"/>
            <a:ext cx="8861273" cy="556895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dirty="0"/>
              <a:t>Motivation for Conducting Research in Space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dirty="0"/>
              <a:t>Common Mechanisms to Get to (or almost) Space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dirty="0"/>
              <a:t>My Research in Space Computer Systems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dirty="0"/>
              <a:t>Existing/Future MSU Missions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10" name="Picture 2" descr="http://getpunchy.com/wordp/wp-content/uploads/2012/06/NASA-ISS-Coppola-View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844" y="2692030"/>
            <a:ext cx="5413299" cy="35896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for Research in Space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6" y="844550"/>
            <a:ext cx="8861273" cy="5568950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It provides an environment that is difficult to reproduce on Earth</a:t>
            </a:r>
          </a:p>
          <a:p>
            <a:pPr marL="1371600" indent="-45720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dirty="0"/>
              <a:t>No Atmosphere</a:t>
            </a:r>
          </a:p>
          <a:p>
            <a:pPr marL="1371600" indent="-45720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dirty="0"/>
              <a:t>Micro Gravity</a:t>
            </a:r>
          </a:p>
          <a:p>
            <a:pPr marL="1371600" indent="-45720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dirty="0"/>
              <a:t>Extreme Hot / Cold</a:t>
            </a:r>
          </a:p>
          <a:p>
            <a:pPr marL="1371600" indent="-45720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dirty="0"/>
              <a:t>High Radiation</a:t>
            </a:r>
          </a:p>
          <a:p>
            <a:pPr marL="914400" indent="0">
              <a:spcBef>
                <a:spcPts val="0"/>
              </a:spcBef>
              <a:spcAft>
                <a:spcPts val="1200"/>
              </a:spcAft>
            </a:pPr>
            <a:endParaRPr lang="en-US" dirty="0"/>
          </a:p>
          <a:p>
            <a:pPr marL="0" indent="0"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				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</a:pPr>
            <a:endParaRPr lang="en-US" dirty="0"/>
          </a:p>
          <a:p>
            <a:pPr marL="0" indent="0">
              <a:spcBef>
                <a:spcPts val="0"/>
              </a:spcBef>
              <a:spcAft>
                <a:spcPts val="1200"/>
              </a:spcAft>
            </a:pPr>
            <a:endParaRPr lang="en-US" dirty="0"/>
          </a:p>
          <a:p>
            <a:pPr marL="0" indent="0">
              <a:spcBef>
                <a:spcPts val="0"/>
              </a:spcBef>
              <a:spcAft>
                <a:spcPts val="1200"/>
              </a:spcAft>
            </a:pPr>
            <a:endParaRPr lang="en-US" dirty="0"/>
          </a:p>
          <a:p>
            <a:pPr marL="0" indent="0"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					</a:t>
            </a:r>
            <a:r>
              <a:rPr lang="en-US" dirty="0">
                <a:solidFill>
                  <a:srgbClr val="FF0000"/>
                </a:solidFill>
              </a:rPr>
              <a:t>But what science needs that?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9672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for Research in Space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6" y="844550"/>
            <a:ext cx="8861273" cy="5568950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5122" name="Picture 2" descr="http://www.nasa.gov/sites/default/files/researchguide_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1850" y="782234"/>
            <a:ext cx="7283450" cy="56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36577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0114" y="2162639"/>
            <a:ext cx="6139544" cy="3423557"/>
          </a:xfrm>
        </p:spPr>
        <p:txBody>
          <a:bodyPr/>
          <a:lstStyle/>
          <a:p>
            <a:pPr marL="0" indent="0" algn="ctr">
              <a:spcBef>
                <a:spcPts val="0"/>
              </a:spcBef>
              <a:spcAft>
                <a:spcPts val="1200"/>
              </a:spcAft>
            </a:pPr>
            <a:r>
              <a:rPr lang="en-US" sz="4400" dirty="0"/>
              <a:t>2) OK I’m in, how do I get there?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655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Space Vehicles: Balloons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 dirty="0"/>
              <a:t>1) Balloons </a:t>
            </a:r>
            <a:r>
              <a:rPr lang="en-US" b="0" dirty="0"/>
              <a:t>– Not exactly space, but they can provide extreme environments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6146" name="Picture 2" descr="https://lh6.googleusercontent.com/-dpKBFc8gbBQ/Ua-eZb_nqVI/AAAAAAAAEnY/38YY8bSlrcA/w953-h658-no/Champ%26Monte%2B11-17-20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672" y="3933370"/>
            <a:ext cx="3450154" cy="238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coe.montana.edu/ee/lameres/figures/weng13_summer_program/figures/fig_flight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42" y="1311110"/>
            <a:ext cx="3676197" cy="2449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www.coe.montana.edu/ee/lameres/figures/weng13_summer_program/figures/fig_balloon_launch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881" y="1311110"/>
            <a:ext cx="1813031" cy="2449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www.coe.montana.edu/ee/lameres/figures/HASP_view_from_Top_w_labe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615" y="3899974"/>
            <a:ext cx="3165936" cy="241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C:\Users\k91h784\Dropbox\02_Research\007_Invited_Talks\022_MOR_Conducting_Research_in_Space_Jan2015\Figures\HASP_smal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727" y="1311111"/>
            <a:ext cx="1664608" cy="2512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MSGC 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05" y="4211988"/>
            <a:ext cx="1387965" cy="971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94091" y="5296380"/>
            <a:ext cx="154762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BOREALIS</a:t>
            </a:r>
          </a:p>
        </p:txBody>
      </p:sp>
    </p:spTree>
    <p:extLst>
      <p:ext uri="{BB962C8B-B14F-4D97-AF65-F5344CB8AC3E}">
        <p14:creationId xmlns:p14="http://schemas.microsoft.com/office/powerpoint/2010/main" val="32927305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Space Vehicles: Sounding Rockets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 dirty="0"/>
              <a:t>2) Sounding Rockets </a:t>
            </a:r>
            <a:r>
              <a:rPr lang="en-US" b="0" dirty="0"/>
              <a:t>– Technically space, but no orbit.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8194" name="Picture 2" descr="C:\Users\k91h784\Desktop\SL9_Best_of_Best\04_Team_w_Rocket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485" y="1430826"/>
            <a:ext cx="2621560" cy="466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76" y="1427601"/>
            <a:ext cx="3448050" cy="4663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:\Users\k91h784\Desktop\SL9_Best_of_Best\05_Launch2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38961" y="1404389"/>
            <a:ext cx="2175262" cy="468698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581460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Space Vehicles: Small Satellites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 dirty="0"/>
              <a:t>3) Small Satellites </a:t>
            </a:r>
            <a:endParaRPr lang="en-US" b="0" dirty="0"/>
          </a:p>
          <a:p>
            <a:pPr marL="217487" lvl="1" indent="0"/>
            <a:r>
              <a:rPr lang="en-US" b="0" dirty="0"/>
              <a:t> Orbital missions in LEO can last weeks to 2 years</a:t>
            </a:r>
          </a:p>
          <a:p>
            <a:pPr marL="217487" lvl="1" indent="0"/>
            <a:r>
              <a:rPr lang="en-US" dirty="0"/>
              <a:t> </a:t>
            </a:r>
            <a:r>
              <a:rPr lang="en-US" b="0" dirty="0"/>
              <a:t>CubeSats are all the rage right now (1U, 3U, 6U where U=100mm</a:t>
            </a:r>
            <a:r>
              <a:rPr lang="en-US" b="0" baseline="30000" dirty="0"/>
              <a:t>3</a:t>
            </a:r>
            <a:r>
              <a:rPr lang="en-US" b="0" dirty="0"/>
              <a:t>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9218" name="Picture 2" descr="CubeSat ph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02" y="2058430"/>
            <a:ext cx="2861098" cy="214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67540" y="6143626"/>
            <a:ext cx="336342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Hiscock Radiation Belt Explorer (HRBE)</a:t>
            </a:r>
          </a:p>
        </p:txBody>
      </p:sp>
      <p:pic>
        <p:nvPicPr>
          <p:cNvPr id="9220" name="Picture 4" descr="http://www.nasa.gov/images/content/429961main_cubesa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02" y="4302126"/>
            <a:ext cx="2871593" cy="175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://www.jpl.nasa.gov/images/cubesat/20111028/nppLaunch-64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49700" y="2365375"/>
            <a:ext cx="45847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3956722" y="5772349"/>
            <a:ext cx="45776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Vehicles can be Taurus XL, Delta 2, etc…</a:t>
            </a:r>
          </a:p>
        </p:txBody>
      </p:sp>
    </p:spTree>
    <p:extLst>
      <p:ext uri="{BB962C8B-B14F-4D97-AF65-F5344CB8AC3E}">
        <p14:creationId xmlns:p14="http://schemas.microsoft.com/office/powerpoint/2010/main" val="4278209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Space Vehicles: ISS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 dirty="0"/>
              <a:t>4) International Space Station </a:t>
            </a:r>
            <a:endParaRPr lang="en-US" b="0" dirty="0"/>
          </a:p>
          <a:p>
            <a:pPr marL="217487" lvl="1" indent="0"/>
            <a:r>
              <a:rPr lang="en-US" b="0" dirty="0"/>
              <a:t> Started in 1998. Completed in 2011.  It is dedicated to science in all forms.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11267" name="Picture 3" descr="C:\Users\k91h784\Dropbox\02_Research\007_Invited_Talks\022_MOR_Conducting_Research_in_Space_Jan2015\Figures\ISS_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887" y="1673718"/>
            <a:ext cx="7367421" cy="4697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522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Space Vehicles: An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 dirty="0"/>
              <a:t>One Example of a Provider (</a:t>
            </a:r>
            <a:r>
              <a:rPr lang="en-US" dirty="0" err="1"/>
              <a:t>NanoRacks</a:t>
            </a:r>
            <a:r>
              <a:rPr lang="en-US" dirty="0"/>
              <a:t>) </a:t>
            </a:r>
            <a:endParaRPr lang="en-US" b="0" dirty="0"/>
          </a:p>
          <a:p>
            <a:pPr marL="217487" lvl="1" indent="0"/>
            <a:r>
              <a:rPr lang="en-US" b="0" dirty="0"/>
              <a:t> Full service $15k-$30k for 1U CubeSat.  Launches off ISS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770811" y="5752797"/>
            <a:ext cx="25346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NanoRack</a:t>
            </a:r>
            <a:r>
              <a:rPr lang="en-US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CubeSat Deployer</a:t>
            </a:r>
          </a:p>
        </p:txBody>
      </p:sp>
      <p:pic>
        <p:nvPicPr>
          <p:cNvPr id="10242" name="Picture 2" descr="C:\Users\k91h784\Dropbox\02_Research\007_Invited_Talks\022_MOR_Conducting_Research_in_Space_Jan2015\Figures\NR_deployer_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1" y="2067594"/>
            <a:ext cx="5212688" cy="3471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830" y="1572294"/>
            <a:ext cx="2856373" cy="4493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95742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0114" y="2162639"/>
            <a:ext cx="6139544" cy="3423557"/>
          </a:xfrm>
        </p:spPr>
        <p:txBody>
          <a:bodyPr/>
          <a:lstStyle/>
          <a:p>
            <a:pPr marL="0" indent="0" algn="ctr">
              <a:spcBef>
                <a:spcPts val="0"/>
              </a:spcBef>
              <a:spcAft>
                <a:spcPts val="1200"/>
              </a:spcAft>
            </a:pPr>
            <a:r>
              <a:rPr lang="en-US" sz="4400" dirty="0"/>
              <a:t>3) So what is your involvement?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1958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Reconfigurable Computing?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93180"/>
            <a:ext cx="8861273" cy="5568950"/>
          </a:xfrm>
        </p:spPr>
        <p:txBody>
          <a:bodyPr/>
          <a:lstStyle/>
          <a:p>
            <a:r>
              <a:rPr lang="en-US" dirty="0"/>
              <a:t>A System That Alters Its Hardware as its </a:t>
            </a:r>
            <a:r>
              <a:rPr lang="en-US" i="1" dirty="0"/>
              <a:t>Normal Operating Procedure</a:t>
            </a:r>
          </a:p>
          <a:p>
            <a:pPr lvl="1"/>
            <a:r>
              <a:rPr lang="en-US" dirty="0"/>
              <a:t>This can be done in real-time or at compile time.</a:t>
            </a:r>
          </a:p>
          <a:p>
            <a:pPr lvl="1"/>
            <a:r>
              <a:rPr lang="en-US" dirty="0"/>
              <a:t>This can be done on the full-chip, or just on certain portions.</a:t>
            </a:r>
          </a:p>
          <a:p>
            <a:pPr lvl="1"/>
            <a:r>
              <a:rPr lang="en-US" dirty="0"/>
              <a:t>Changing the hardware allows it to be optimized for the application at hand.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29</a:t>
            </a:fld>
            <a:endParaRPr lang="en-US" dirty="0"/>
          </a:p>
        </p:txBody>
      </p:sp>
      <p:pic>
        <p:nvPicPr>
          <p:cNvPr id="13316" name="Picture 4" descr="http://www2.engr.arizona.edu/~ece506/cartoon1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66" y="2239243"/>
            <a:ext cx="4446122" cy="3865223"/>
          </a:xfrm>
          <a:prstGeom prst="rect">
            <a:avLst/>
          </a:prstGeom>
          <a:noFill/>
        </p:spPr>
      </p:pic>
      <p:pic>
        <p:nvPicPr>
          <p:cNvPr id="14338" name="Picture 2" descr="http://www.clipartbest.com/cliparts/aTe/xAz/aTexAz6T4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857" y="2676021"/>
            <a:ext cx="3199276" cy="2131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k91h784\Dropbox\02_Research\007_Invited_Talks\018_COE_Seminar_Reconfig_Computing_Sept_2014\figures\output_4bTM2T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261" y="5419427"/>
            <a:ext cx="2294468" cy="685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207000" y="2211266"/>
            <a:ext cx="369993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typical approach to hardware is to build everything that will ever be needed.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83528" y="4808092"/>
            <a:ext cx="369993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Reconfigurable Computing, hardware is instead altered and re-used.</a:t>
            </a:r>
          </a:p>
        </p:txBody>
      </p:sp>
    </p:spTree>
    <p:extLst>
      <p:ext uri="{BB962C8B-B14F-4D97-AF65-F5344CB8AC3E}">
        <p14:creationId xmlns:p14="http://schemas.microsoft.com/office/powerpoint/2010/main" val="14744236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0114" y="2162639"/>
            <a:ext cx="6139544" cy="3423557"/>
          </a:xfrm>
        </p:spPr>
        <p:txBody>
          <a:bodyPr/>
          <a:lstStyle/>
          <a:p>
            <a:pPr marL="0" indent="0" algn="ctr">
              <a:spcBef>
                <a:spcPts val="0"/>
              </a:spcBef>
              <a:spcAft>
                <a:spcPts val="1200"/>
              </a:spcAft>
            </a:pPr>
            <a:r>
              <a:rPr lang="en-US" sz="4400" dirty="0"/>
              <a:t>1) Motivation for </a:t>
            </a:r>
          </a:p>
          <a:p>
            <a:pPr marL="0" indent="0" algn="ctr">
              <a:spcBef>
                <a:spcPts val="0"/>
              </a:spcBef>
              <a:spcAft>
                <a:spcPts val="1200"/>
              </a:spcAft>
            </a:pPr>
            <a:r>
              <a:rPr lang="en-US" sz="4400" dirty="0"/>
              <a:t>Research in Space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4124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Reconfigurable Computing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803454"/>
            <a:ext cx="8861273" cy="5568950"/>
          </a:xfrm>
        </p:spPr>
        <p:txBody>
          <a:bodyPr/>
          <a:lstStyle/>
          <a:p>
            <a:r>
              <a:rPr lang="en-US" dirty="0"/>
              <a:t>A System That Alters Its Hardware as its </a:t>
            </a:r>
            <a:r>
              <a:rPr lang="en-US" i="1" dirty="0"/>
              <a:t>Normal Operating Procedure</a:t>
            </a:r>
          </a:p>
          <a:p>
            <a:pPr lvl="1"/>
            <a:r>
              <a:rPr lang="en-US" dirty="0"/>
              <a:t>This can be done in real-time or at compile time.</a:t>
            </a:r>
          </a:p>
          <a:p>
            <a:pPr lvl="1"/>
            <a:r>
              <a:rPr lang="en-US" dirty="0"/>
              <a:t>This can be done on the full-chip, or just on certain portions.</a:t>
            </a:r>
          </a:p>
          <a:p>
            <a:pPr lvl="1"/>
            <a:r>
              <a:rPr lang="en-US" dirty="0"/>
              <a:t>Changing the hardware allows it to be optimized for the application at hand.</a:t>
            </a:r>
          </a:p>
          <a:p>
            <a:pPr marL="7938" indent="-7938"/>
            <a:endParaRPr lang="en-US" dirty="0"/>
          </a:p>
          <a:p>
            <a:pPr marL="7938" indent="-7938"/>
            <a:r>
              <a:rPr lang="en-US" dirty="0"/>
              <a:t>Today’s Computers are Based on a General-Purpose Processor</a:t>
            </a:r>
          </a:p>
          <a:p>
            <a:pPr lvl="1"/>
            <a:r>
              <a:rPr lang="en-US" dirty="0"/>
              <a:t>The GP CPU is designed to do many things.</a:t>
            </a:r>
          </a:p>
          <a:p>
            <a:pPr lvl="1"/>
            <a:r>
              <a:rPr lang="en-US" dirty="0"/>
              <a:t>This is the </a:t>
            </a:r>
            <a:r>
              <a:rPr lang="en-US" i="1" dirty="0"/>
              <a:t>“Jack of All Trades, Master of None”</a:t>
            </a:r>
            <a:r>
              <a:rPr lang="en-US" dirty="0"/>
              <a:t> approach.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16386" name="Picture 2" descr="C:\Users\k91h784\Dropbox\02_Research\007_Invited_Talks\018_COE_Seminar_Reconfig_Computing_Sept_2014\figures\Animated_GP_Model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019" y="4690532"/>
            <a:ext cx="1667671" cy="1667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k91h784\Dropbox\02_Research\007_Invited_Talks\018_COE_Seminar_Reconfig_Computing_Sept_2014\figures\Animated_RC_Model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610" y="5111750"/>
            <a:ext cx="912715" cy="58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http://static.bootic.com/_pictures/1595239/intel-core-i7-2617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876" y="3762421"/>
            <a:ext cx="958638" cy="825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1" name="Picture 7" descr="http://editerupload.eepw.com.cn/200809/ce6c3565c4f270867d9f0d1ee02fb05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3802718"/>
            <a:ext cx="952817" cy="725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/>
          <p:cNvCxnSpPr>
            <a:endCxn id="19" idx="2"/>
          </p:cNvCxnSpPr>
          <p:nvPr/>
        </p:nvCxnSpPr>
        <p:spPr bwMode="auto">
          <a:xfrm flipV="1">
            <a:off x="2318876" y="4329954"/>
            <a:ext cx="410217" cy="358613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3" name="Straight Arrow Connector 12"/>
          <p:cNvCxnSpPr>
            <a:endCxn id="19" idx="2"/>
          </p:cNvCxnSpPr>
          <p:nvPr/>
        </p:nvCxnSpPr>
        <p:spPr bwMode="auto">
          <a:xfrm flipH="1" flipV="1">
            <a:off x="2729093" y="4329954"/>
            <a:ext cx="604327" cy="358613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sp>
        <p:nvSpPr>
          <p:cNvPr id="12" name="Rectangle 11"/>
          <p:cNvSpPr/>
          <p:nvPr/>
        </p:nvSpPr>
        <p:spPr bwMode="auto">
          <a:xfrm>
            <a:off x="2017416" y="4690532"/>
            <a:ext cx="1662274" cy="1667671"/>
          </a:xfrm>
          <a:prstGeom prst="rect">
            <a:avLst/>
          </a:prstGeom>
          <a:noFill/>
          <a:ln w="222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 rot="889645">
            <a:off x="2696863" y="4231656"/>
            <a:ext cx="90042" cy="99962"/>
          </a:xfrm>
          <a:prstGeom prst="rect">
            <a:avLst/>
          </a:prstGeom>
          <a:noFill/>
          <a:ln w="222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6287610" y="5111750"/>
            <a:ext cx="912715" cy="588317"/>
          </a:xfrm>
          <a:prstGeom prst="rect">
            <a:avLst/>
          </a:prstGeom>
          <a:noFill/>
          <a:ln w="222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 rot="19674640">
            <a:off x="6574477" y="4181888"/>
            <a:ext cx="90042" cy="99962"/>
          </a:xfrm>
          <a:prstGeom prst="rect">
            <a:avLst/>
          </a:prstGeom>
          <a:noFill/>
          <a:ln w="222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31" name="Straight Arrow Connector 30"/>
          <p:cNvCxnSpPr>
            <a:endCxn id="26" idx="2"/>
          </p:cNvCxnSpPr>
          <p:nvPr/>
        </p:nvCxnSpPr>
        <p:spPr bwMode="auto">
          <a:xfrm flipH="1" flipV="1">
            <a:off x="6646050" y="4274214"/>
            <a:ext cx="364667" cy="837536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34" name="Straight Arrow Connector 33"/>
          <p:cNvCxnSpPr/>
          <p:nvPr/>
        </p:nvCxnSpPr>
        <p:spPr bwMode="auto">
          <a:xfrm flipV="1">
            <a:off x="6464300" y="4274215"/>
            <a:ext cx="181750" cy="837535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sp>
        <p:nvSpPr>
          <p:cNvPr id="36" name="TextBox 35"/>
          <p:cNvSpPr txBox="1"/>
          <p:nvPr/>
        </p:nvSpPr>
        <p:spPr>
          <a:xfrm>
            <a:off x="1320022" y="3498791"/>
            <a:ext cx="295634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Purpose CPU Model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878495" y="3473759"/>
            <a:ext cx="295634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Reconfigurable Computing Model</a:t>
            </a:r>
          </a:p>
        </p:txBody>
      </p:sp>
    </p:spTree>
    <p:extLst>
      <p:ext uri="{BB962C8B-B14F-4D97-AF65-F5344CB8AC3E}">
        <p14:creationId xmlns:p14="http://schemas.microsoft.com/office/powerpoint/2010/main" val="38668379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Cares?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Our Existing Computers Seem to be Working Well.  Why Change?</a:t>
            </a:r>
            <a:endParaRPr lang="en-US" i="1" dirty="0"/>
          </a:p>
          <a:p>
            <a:pPr lvl="1"/>
            <a:r>
              <a:rPr lang="en-US" dirty="0"/>
              <a:t>Our existing computers have benefited from 40 years of Moore’s Law.</a:t>
            </a:r>
          </a:p>
          <a:p>
            <a:pPr lvl="1"/>
            <a:r>
              <a:rPr lang="en-US" dirty="0"/>
              <a:t>In the 1960’s, Gordon Moore predicted that the number of transistors on a chip would double every ~24 months.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31</a:t>
            </a:fld>
            <a:endParaRPr lang="en-US" dirty="0"/>
          </a:p>
        </p:txBody>
      </p:sp>
      <p:pic>
        <p:nvPicPr>
          <p:cNvPr id="6" name="Picture 4" descr="http://s.hswstatic.com/gif/moores-law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49" y="2713448"/>
            <a:ext cx="134620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316" y="2330199"/>
            <a:ext cx="4025489" cy="3371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65848" y="4778284"/>
            <a:ext cx="125246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Gordon Moore, co-founder of Intel, holding a vacuum tube.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25021" y="2042221"/>
            <a:ext cx="295634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8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1959 - 1965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56479" y="2075554"/>
            <a:ext cx="295634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8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1971* - 2011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63122" y="5701802"/>
            <a:ext cx="336237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Note:  First microprocessor introduced in 1971, </a:t>
            </a:r>
          </a:p>
          <a:p>
            <a:pPr algn="ctr"/>
            <a:r>
              <a:rPr lang="en-US" sz="1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Intel 4004 with 2300 transistors.</a:t>
            </a:r>
          </a:p>
        </p:txBody>
      </p:sp>
      <p:pic>
        <p:nvPicPr>
          <p:cNvPr id="18434" name="Picture 2" descr="http://upload.wikimedia.org/wikipedia/commons/thumb/0/00/Transistor_Count_and_Moore%27s_Law_-_2011.svg/350px-Transistor_Count_and_Moore%27s_Law_-_2011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805" y="2563001"/>
            <a:ext cx="3381695" cy="304352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cpu-zone.com/4004/Intel%20C4004%20Grey%20Stripe_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4347" y="3930245"/>
            <a:ext cx="1030508" cy="772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/>
          <p:cNvCxnSpPr>
            <a:stCxn id="5" idx="0"/>
          </p:cNvCxnSpPr>
          <p:nvPr/>
        </p:nvCxnSpPr>
        <p:spPr bwMode="auto">
          <a:xfrm flipH="1" flipV="1">
            <a:off x="4410851" y="3403141"/>
            <a:ext cx="8750" cy="527104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oval" w="lg" len="lg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 flipV="1">
            <a:off x="8195450" y="3200400"/>
            <a:ext cx="0" cy="827885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oval" w="lg" len="lg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3725342" y="4734877"/>
            <a:ext cx="132709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 4004 (2300 T)</a:t>
            </a:r>
          </a:p>
        </p:txBody>
      </p:sp>
      <p:pic>
        <p:nvPicPr>
          <p:cNvPr id="1028" name="Picture 4" descr="http://images10.newegg.com/ProductImage/19-117-254-0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211" y="4028285"/>
            <a:ext cx="1183614" cy="88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7302665" y="4907529"/>
            <a:ext cx="132709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 Xeon (2B T)</a:t>
            </a:r>
          </a:p>
        </p:txBody>
      </p:sp>
    </p:spTree>
    <p:extLst>
      <p:ext uri="{BB962C8B-B14F-4D97-AF65-F5344CB8AC3E}">
        <p14:creationId xmlns:p14="http://schemas.microsoft.com/office/powerpoint/2010/main" val="18512502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long can we do this?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will Moore’s Law End?</a:t>
            </a:r>
            <a:endParaRPr lang="en-US" i="1" dirty="0"/>
          </a:p>
          <a:p>
            <a:pPr lvl="1"/>
            <a:r>
              <a:rPr lang="en-US" dirty="0"/>
              <a:t>Most exponentials do come to an end.  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65137" lvl="1" indent="0">
              <a:buNone/>
            </a:pP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32</a:t>
            </a:fld>
            <a:endParaRPr lang="en-US" dirty="0"/>
          </a:p>
        </p:txBody>
      </p:sp>
      <p:pic>
        <p:nvPicPr>
          <p:cNvPr id="3074" name="Picture 2" descr="http://ruckussquare.com/wp-content/uploads/2014/08/moore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4" y="1581150"/>
            <a:ext cx="8175886" cy="453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481713" y="3988880"/>
            <a:ext cx="3456803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Clock Speed</a:t>
            </a:r>
          </a:p>
          <a:p>
            <a:pPr algn="l"/>
            <a:r>
              <a:rPr 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</a:t>
            </a:r>
          </a:p>
          <a:p>
            <a:pPr algn="l"/>
            <a:r>
              <a:rPr 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Performance per Clock Cycle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 flipV="1">
            <a:off x="4943475" y="3657600"/>
            <a:ext cx="438208" cy="430872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 flipH="1" flipV="1">
            <a:off x="4876771" y="4240872"/>
            <a:ext cx="504912" cy="163506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 flipH="1">
            <a:off x="4910123" y="4648200"/>
            <a:ext cx="471560" cy="285750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5764651" y="5451074"/>
            <a:ext cx="2890926" cy="568726"/>
          </a:xfrm>
          <a:prstGeom prst="rect">
            <a:avLst/>
          </a:prstGeom>
          <a:solidFill>
            <a:srgbClr val="FFFF00"/>
          </a:solidFill>
          <a:ln w="25400">
            <a:solidFill>
              <a:srgbClr val="C00000"/>
            </a:solidFill>
          </a:ln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is transistor count what we care about?</a:t>
            </a:r>
          </a:p>
        </p:txBody>
      </p:sp>
    </p:spTree>
    <p:extLst>
      <p:ext uri="{BB962C8B-B14F-4D97-AF65-F5344CB8AC3E}">
        <p14:creationId xmlns:p14="http://schemas.microsoft.com/office/powerpoint/2010/main" val="8126903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1" y="1253075"/>
            <a:ext cx="8852132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Computation vs. Transistor Count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938" indent="-7938"/>
            <a:r>
              <a:rPr lang="en-US" dirty="0"/>
              <a:t>We Really Care About </a:t>
            </a:r>
            <a:r>
              <a:rPr lang="en-US" u="sng" dirty="0"/>
              <a:t>Computation</a:t>
            </a:r>
            <a:endParaRPr lang="en-US" i="1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33</a:t>
            </a:fld>
            <a:endParaRPr lang="en-US" dirty="0"/>
          </a:p>
        </p:txBody>
      </p:sp>
      <p:pic>
        <p:nvPicPr>
          <p:cNvPr id="6" name="Picture 2" descr="C:\Users\k91h784\Desktop\header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2198" y="2444924"/>
            <a:ext cx="533400" cy="40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 bwMode="auto">
          <a:xfrm flipH="1">
            <a:off x="8363164" y="1918891"/>
            <a:ext cx="133194" cy="419723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8196174" y="1393424"/>
            <a:ext cx="78930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Are Here</a:t>
            </a:r>
          </a:p>
        </p:txBody>
      </p:sp>
    </p:spTree>
    <p:extLst>
      <p:ext uri="{BB962C8B-B14F-4D97-AF65-F5344CB8AC3E}">
        <p14:creationId xmlns:p14="http://schemas.microsoft.com/office/powerpoint/2010/main" val="34868812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Promise of RC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Computer Always Needs an Application</a:t>
            </a:r>
            <a:endParaRPr lang="en-US" i="1" dirty="0"/>
          </a:p>
          <a:p>
            <a:pPr lvl="1"/>
            <a:r>
              <a:rPr lang="en-US" dirty="0"/>
              <a:t>We discovered that space computers could be greatly enhanced by RC.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They need to be</a:t>
            </a:r>
            <a:r>
              <a:rPr lang="en-US" b="1" dirty="0"/>
              <a:t> </a:t>
            </a:r>
            <a:r>
              <a:rPr lang="en-US" b="1" u="sng" dirty="0"/>
              <a:t>light</a:t>
            </a:r>
            <a:r>
              <a:rPr lang="en-US" dirty="0"/>
              <a:t>.  RC reuses hardware, that saves mass.</a:t>
            </a:r>
            <a:br>
              <a:rPr lang="en-US" dirty="0"/>
            </a:br>
            <a:endParaRPr lang="en-US" dirty="0"/>
          </a:p>
          <a:p>
            <a:pPr marL="465137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34</a:t>
            </a:fld>
            <a:endParaRPr lang="en-US" dirty="0"/>
          </a:p>
        </p:txBody>
      </p:sp>
      <p:pic>
        <p:nvPicPr>
          <p:cNvPr id="5" name="Picture 2" descr="http://www.nasa.gov/images/content/587981main_sls_destinations_fu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195" y="1607521"/>
            <a:ext cx="3144411" cy="2612054"/>
          </a:xfrm>
          <a:prstGeom prst="rect">
            <a:avLst/>
          </a:prstGeom>
          <a:noFill/>
        </p:spPr>
      </p:pic>
      <p:pic>
        <p:nvPicPr>
          <p:cNvPr id="6" name="Picture 6" descr="http://www.nasa.gov/images/content/632242main_130t_Cargo_launching_SLS_ful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580" y="1607521"/>
            <a:ext cx="2207512" cy="2612054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8"/>
          <a:stretch/>
        </p:blipFill>
        <p:spPr bwMode="auto">
          <a:xfrm>
            <a:off x="6990321" y="4286381"/>
            <a:ext cx="558713" cy="45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44400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8"/>
          <a:stretch/>
        </p:blipFill>
        <p:spPr bwMode="auto">
          <a:xfrm>
            <a:off x="7025245" y="4805191"/>
            <a:ext cx="558713" cy="45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Promise of RC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Computer Always Needs an Application</a:t>
            </a:r>
            <a:endParaRPr lang="en-US" i="1" dirty="0"/>
          </a:p>
          <a:p>
            <a:pPr lvl="1"/>
            <a:r>
              <a:rPr lang="en-US" dirty="0"/>
              <a:t>We discovered that space computers could be greatly enhanced by RC.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They need to be</a:t>
            </a:r>
            <a:r>
              <a:rPr lang="en-US" b="1" dirty="0"/>
              <a:t> </a:t>
            </a:r>
            <a:r>
              <a:rPr lang="en-US" b="1" u="sng" dirty="0"/>
              <a:t>light</a:t>
            </a:r>
            <a:r>
              <a:rPr lang="en-US" dirty="0"/>
              <a:t>.  RC reuses hardware, that saves mass.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They need to be </a:t>
            </a:r>
            <a:r>
              <a:rPr lang="en-US" b="1" u="sng" dirty="0"/>
              <a:t>low power</a:t>
            </a:r>
            <a:r>
              <a:rPr lang="en-US" dirty="0"/>
              <a:t>.  RC eliminates unnecessary circuitry.</a:t>
            </a:r>
            <a:br>
              <a:rPr lang="en-US" dirty="0"/>
            </a:b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35</a:t>
            </a:fld>
            <a:endParaRPr lang="en-US" dirty="0"/>
          </a:p>
        </p:txBody>
      </p:sp>
      <p:pic>
        <p:nvPicPr>
          <p:cNvPr id="5" name="Picture 2" descr="http://www.nasa.gov/images/content/587981main_sls_destinations_ful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195" y="1607521"/>
            <a:ext cx="3144411" cy="2612054"/>
          </a:xfrm>
          <a:prstGeom prst="rect">
            <a:avLst/>
          </a:prstGeom>
          <a:noFill/>
        </p:spPr>
      </p:pic>
      <p:pic>
        <p:nvPicPr>
          <p:cNvPr id="6" name="Picture 6" descr="http://www.nasa.gov/images/content/632242main_130t_Cargo_launching_SLS_ful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580" y="1607521"/>
            <a:ext cx="2207512" cy="2612054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8"/>
          <a:stretch/>
        </p:blipFill>
        <p:spPr bwMode="auto">
          <a:xfrm>
            <a:off x="6990321" y="4286381"/>
            <a:ext cx="558713" cy="45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91465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8"/>
          <a:stretch/>
        </p:blipFill>
        <p:spPr bwMode="auto">
          <a:xfrm>
            <a:off x="7025245" y="4805191"/>
            <a:ext cx="558713" cy="45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Promise of RC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Computer Always Needs an Application</a:t>
            </a:r>
            <a:endParaRPr lang="en-US" i="1" dirty="0"/>
          </a:p>
          <a:p>
            <a:pPr lvl="1"/>
            <a:r>
              <a:rPr lang="en-US" dirty="0"/>
              <a:t>We discovered that space computers could be greatly enhanced by RC.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They need to be</a:t>
            </a:r>
            <a:r>
              <a:rPr lang="en-US" b="1" dirty="0"/>
              <a:t> </a:t>
            </a:r>
            <a:r>
              <a:rPr lang="en-US" b="1" u="sng" dirty="0"/>
              <a:t>light</a:t>
            </a:r>
            <a:r>
              <a:rPr lang="en-US" dirty="0"/>
              <a:t>.  RC reuses hardware, that saves mass.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They need to be </a:t>
            </a:r>
            <a:r>
              <a:rPr lang="en-US" b="1" u="sng" dirty="0"/>
              <a:t>low power</a:t>
            </a:r>
            <a:r>
              <a:rPr lang="en-US" dirty="0"/>
              <a:t>.  RC eliminates unnecessary circuitry.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They need to have </a:t>
            </a:r>
            <a:r>
              <a:rPr lang="en-US" b="1" u="sng" dirty="0"/>
              <a:t>high computation</a:t>
            </a:r>
            <a:r>
              <a:rPr lang="en-US" dirty="0"/>
              <a:t>.  RC can do that.</a:t>
            </a:r>
            <a:br>
              <a:rPr lang="en-US" dirty="0"/>
            </a:br>
            <a:endParaRPr lang="en-US" dirty="0"/>
          </a:p>
          <a:p>
            <a:pPr marL="465137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36</a:t>
            </a:fld>
            <a:endParaRPr lang="en-US" dirty="0"/>
          </a:p>
        </p:txBody>
      </p:sp>
      <p:pic>
        <p:nvPicPr>
          <p:cNvPr id="5" name="Picture 2" descr="http://www.nasa.gov/images/content/587981main_sls_destinations_ful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195" y="1607521"/>
            <a:ext cx="3144411" cy="2612054"/>
          </a:xfrm>
          <a:prstGeom prst="rect">
            <a:avLst/>
          </a:prstGeom>
          <a:noFill/>
        </p:spPr>
      </p:pic>
      <p:pic>
        <p:nvPicPr>
          <p:cNvPr id="6" name="Picture 6" descr="http://www.nasa.gov/images/content/632242main_130t_Cargo_launching_SLS_ful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580" y="1607521"/>
            <a:ext cx="2207512" cy="2612054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8"/>
          <a:stretch/>
        </p:blipFill>
        <p:spPr bwMode="auto">
          <a:xfrm>
            <a:off x="6990321" y="4286381"/>
            <a:ext cx="558713" cy="45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8"/>
          <a:stretch/>
        </p:blipFill>
        <p:spPr bwMode="auto">
          <a:xfrm>
            <a:off x="7025245" y="5383488"/>
            <a:ext cx="558713" cy="45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25006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8"/>
          <a:stretch/>
        </p:blipFill>
        <p:spPr bwMode="auto">
          <a:xfrm>
            <a:off x="7025245" y="4805191"/>
            <a:ext cx="558713" cy="45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Promise of RC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Computer Always Needs an Application</a:t>
            </a:r>
            <a:endParaRPr lang="en-US" i="1" dirty="0"/>
          </a:p>
          <a:p>
            <a:pPr lvl="1"/>
            <a:r>
              <a:rPr lang="en-US" dirty="0"/>
              <a:t>We discovered that space computers could be greatly enhanced by RC.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They need to be</a:t>
            </a:r>
            <a:r>
              <a:rPr lang="en-US" b="1" dirty="0"/>
              <a:t> </a:t>
            </a:r>
            <a:r>
              <a:rPr lang="en-US" b="1" u="sng" dirty="0"/>
              <a:t>light</a:t>
            </a:r>
            <a:r>
              <a:rPr lang="en-US" dirty="0"/>
              <a:t>.  RC reuses hardware, that saves mass.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They need to be </a:t>
            </a:r>
            <a:r>
              <a:rPr lang="en-US" b="1" u="sng" dirty="0"/>
              <a:t>low power</a:t>
            </a:r>
            <a:r>
              <a:rPr lang="en-US" dirty="0"/>
              <a:t>.  RC eliminates unnecessary circuitry.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They need to have </a:t>
            </a:r>
            <a:r>
              <a:rPr lang="en-US" b="1" u="sng" dirty="0"/>
              <a:t>high computation</a:t>
            </a:r>
            <a:r>
              <a:rPr lang="en-US" dirty="0"/>
              <a:t>.  RC can do that.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They need to operate in the presence of </a:t>
            </a:r>
            <a:r>
              <a:rPr lang="en-US" b="1" u="sng" dirty="0"/>
              <a:t>harsh radiation</a:t>
            </a:r>
            <a:r>
              <a:rPr lang="en-US" dirty="0"/>
              <a:t>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37</a:t>
            </a:fld>
            <a:endParaRPr lang="en-US" dirty="0"/>
          </a:p>
        </p:txBody>
      </p:sp>
      <p:pic>
        <p:nvPicPr>
          <p:cNvPr id="5" name="Picture 2" descr="http://www.nasa.gov/images/content/587981main_sls_destinations_ful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195" y="1607521"/>
            <a:ext cx="3144411" cy="2612054"/>
          </a:xfrm>
          <a:prstGeom prst="rect">
            <a:avLst/>
          </a:prstGeom>
          <a:noFill/>
        </p:spPr>
      </p:pic>
      <p:pic>
        <p:nvPicPr>
          <p:cNvPr id="6" name="Picture 6" descr="http://www.nasa.gov/images/content/632242main_130t_Cargo_launching_SLS_ful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580" y="1607521"/>
            <a:ext cx="2207512" cy="2612054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8"/>
          <a:stretch/>
        </p:blipFill>
        <p:spPr bwMode="auto">
          <a:xfrm>
            <a:off x="6990321" y="4286381"/>
            <a:ext cx="558713" cy="45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8"/>
          <a:stretch/>
        </p:blipFill>
        <p:spPr bwMode="auto">
          <a:xfrm>
            <a:off x="7025245" y="5383488"/>
            <a:ext cx="558713" cy="45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627737" y="5947771"/>
            <a:ext cx="189396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you repeat the question???</a:t>
            </a:r>
          </a:p>
        </p:txBody>
      </p:sp>
    </p:spTree>
    <p:extLst>
      <p:ext uri="{BB962C8B-B14F-4D97-AF65-F5344CB8AC3E}">
        <p14:creationId xmlns:p14="http://schemas.microsoft.com/office/powerpoint/2010/main" val="14930554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Does Radiation Come From?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38</a:t>
            </a:fld>
            <a:endParaRPr lang="en-US" dirty="0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745" y="1211581"/>
            <a:ext cx="7004999" cy="45872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562600" y="5311141"/>
            <a:ext cx="2247900" cy="41148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3) Trapped Radiation</a:t>
            </a:r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90900" y="1287781"/>
            <a:ext cx="2247900" cy="41148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1) Cosmic Rays</a:t>
            </a:r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43100" y="4724401"/>
            <a:ext cx="2247900" cy="41148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2) Solar Particle Events</a:t>
            </a:r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2277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E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533" y="4352553"/>
            <a:ext cx="3388684" cy="1596382"/>
          </a:xfrm>
          <a:prstGeom prst="rect">
            <a:avLst/>
          </a:prstGeom>
        </p:spPr>
      </p:pic>
      <p:pic>
        <p:nvPicPr>
          <p:cNvPr id="5" name="Picture 4" descr="TID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794" y="1270203"/>
            <a:ext cx="3746092" cy="23850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the Effects?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361" y="855406"/>
            <a:ext cx="8904339" cy="5271074"/>
          </a:xfrm>
        </p:spPr>
        <p:txBody>
          <a:bodyPr/>
          <a:lstStyle/>
          <a:p>
            <a:r>
              <a:rPr lang="en-US" dirty="0"/>
              <a:t>1.  Total Ionizing Dose (TID)</a:t>
            </a:r>
            <a:br>
              <a:rPr lang="en-US" dirty="0"/>
            </a:br>
            <a:endParaRPr lang="en-US" sz="1050" dirty="0"/>
          </a:p>
          <a:p>
            <a:pPr marL="685800" lvl="3"/>
            <a:r>
              <a:rPr lang="en-US" dirty="0"/>
              <a:t>Cumulative long term damage due to ionization.</a:t>
            </a:r>
            <a:br>
              <a:rPr lang="en-US" dirty="0"/>
            </a:br>
            <a:endParaRPr lang="en-US" dirty="0"/>
          </a:p>
          <a:p>
            <a:pPr marL="685800" lvl="3"/>
            <a:r>
              <a:rPr lang="en-US" dirty="0"/>
              <a:t>Primarily due to low energy protons and electrons due to </a:t>
            </a:r>
            <a:br>
              <a:rPr lang="en-US" dirty="0"/>
            </a:br>
            <a:r>
              <a:rPr lang="en-US" dirty="0"/>
              <a:t>higher, more constant flux, particularly when trapped</a:t>
            </a:r>
            <a:br>
              <a:rPr lang="en-US" dirty="0"/>
            </a:br>
            <a:endParaRPr lang="en-US" dirty="0"/>
          </a:p>
          <a:p>
            <a:pPr marL="685800" lvl="3"/>
            <a:r>
              <a:rPr lang="en-US" dirty="0"/>
              <a:t>Problem #1 – Oxide Breakdown</a:t>
            </a:r>
          </a:p>
          <a:p>
            <a:pPr marL="1130300" lvl="4"/>
            <a:r>
              <a:rPr lang="en-US" dirty="0"/>
              <a:t>Threshold Shifts</a:t>
            </a:r>
          </a:p>
          <a:p>
            <a:pPr marL="1130300" lvl="4"/>
            <a:r>
              <a:rPr lang="en-US" dirty="0"/>
              <a:t>Leakage Current</a:t>
            </a:r>
          </a:p>
          <a:p>
            <a:pPr marL="1130300" lvl="4"/>
            <a:r>
              <a:rPr lang="en-US" dirty="0"/>
              <a:t>Timing Changes</a:t>
            </a:r>
            <a:br>
              <a:rPr lang="en-US" dirty="0"/>
            </a:br>
            <a:endParaRPr lang="en-US" dirty="0"/>
          </a:p>
          <a:p>
            <a:r>
              <a:rPr lang="en-US" dirty="0"/>
              <a:t>2.  Single Event Effects (SEE)</a:t>
            </a:r>
            <a:br>
              <a:rPr lang="en-US" dirty="0"/>
            </a:br>
            <a:endParaRPr lang="en-US" dirty="0"/>
          </a:p>
          <a:p>
            <a:pPr marL="685800" lvl="3"/>
            <a:r>
              <a:rPr lang="en-US" dirty="0"/>
              <a:t>Electron/hole pairs created by a single particle passing </a:t>
            </a:r>
            <a:br>
              <a:rPr lang="en-US" dirty="0"/>
            </a:br>
            <a:r>
              <a:rPr lang="en-US" dirty="0"/>
              <a:t>through semiconductor</a:t>
            </a:r>
          </a:p>
          <a:p>
            <a:pPr marL="685800" lvl="3"/>
            <a:r>
              <a:rPr lang="en-US" dirty="0"/>
              <a:t>Primarily due to heavy ions and high energy protons</a:t>
            </a:r>
          </a:p>
          <a:p>
            <a:pPr marL="685800" lvl="3"/>
            <a:r>
              <a:rPr lang="en-US" dirty="0"/>
              <a:t>Excess charge carriers cause current pulses</a:t>
            </a:r>
          </a:p>
          <a:p>
            <a:pPr marL="685800" lvl="3"/>
            <a:r>
              <a:rPr lang="en-US" dirty="0"/>
              <a:t>Creates a variety of destructive and non-destructive </a:t>
            </a:r>
            <a:br>
              <a:rPr lang="en-US" dirty="0"/>
            </a:br>
            <a:r>
              <a:rPr lang="en-US" dirty="0"/>
              <a:t>damage</a:t>
            </a:r>
            <a:br>
              <a:rPr lang="en-US" dirty="0"/>
            </a:br>
            <a:br>
              <a:rPr lang="en-US" dirty="0"/>
            </a:br>
            <a:r>
              <a:rPr lang="en-US" dirty="0">
                <a:solidFill>
                  <a:schemeClr val="tx1"/>
                </a:solidFill>
              </a:rPr>
              <a:t>“Critical Charge” = the amount of charge deposited to change the state of a gate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181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First, What is Space?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Definition: The Region beyond Earth’s Atmosphere </a:t>
            </a:r>
            <a:r>
              <a:rPr lang="en-US" sz="1100" b="0" i="1" dirty="0"/>
              <a:t>Webster’s</a:t>
            </a:r>
            <a:endParaRPr lang="en-US" b="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3076" name="Picture 4" descr="https://pbs.twimg.com/profile_images/284635996/spac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114" y="1320800"/>
            <a:ext cx="6932984" cy="500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32113" y="1451059"/>
            <a:ext cx="673462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agree space starts at 100 km (328,000 </a:t>
            </a:r>
            <a:r>
              <a:rPr lang="en-US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ft</a:t>
            </a: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62 miles) above sea level</a:t>
            </a:r>
          </a:p>
        </p:txBody>
      </p:sp>
    </p:spTree>
    <p:extLst>
      <p:ext uri="{BB962C8B-B14F-4D97-AF65-F5344CB8AC3E}">
        <p14:creationId xmlns:p14="http://schemas.microsoft.com/office/powerpoint/2010/main" val="14879926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I’m Texting Right Now?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can our computers function?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40</a:t>
            </a:fld>
            <a:endParaRPr lang="en-US" dirty="0"/>
          </a:p>
        </p:txBody>
      </p:sp>
      <p:pic>
        <p:nvPicPr>
          <p:cNvPr id="10" name="Picture 2" descr="http://www.nasa.gov/images/content/412284main_NAIRAS-magfiel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587" y="1305457"/>
            <a:ext cx="5635013" cy="4404702"/>
          </a:xfrm>
          <a:prstGeom prst="rect">
            <a:avLst/>
          </a:prstGeom>
          <a:noFill/>
        </p:spPr>
      </p:pic>
      <p:pic>
        <p:nvPicPr>
          <p:cNvPr id="11" name="Picture 2" descr="C:\Users\k91h784\Desktop\header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209" y="1592247"/>
            <a:ext cx="533400" cy="40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/>
          <p:cNvCxnSpPr/>
          <p:nvPr/>
        </p:nvCxnSpPr>
        <p:spPr bwMode="auto">
          <a:xfrm flipH="1">
            <a:off x="5912064" y="2400300"/>
            <a:ext cx="1784136" cy="1023543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7632700" y="1994813"/>
            <a:ext cx="78930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Are Here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733828" y="5843949"/>
            <a:ext cx="3122495" cy="567126"/>
          </a:xfrm>
          <a:prstGeom prst="rect">
            <a:avLst/>
          </a:prstGeom>
          <a:solidFill>
            <a:srgbClr val="FFFF00"/>
          </a:solidFill>
          <a:ln w="25400">
            <a:solidFill>
              <a:srgbClr val="C00000"/>
            </a:solidFill>
          </a:ln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Thank you atmosphere. </a:t>
            </a:r>
            <a:br>
              <a:rPr 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Thank you magnetosphere</a:t>
            </a:r>
          </a:p>
        </p:txBody>
      </p:sp>
    </p:spTree>
    <p:extLst>
      <p:ext uri="{BB962C8B-B14F-4D97-AF65-F5344CB8AC3E}">
        <p14:creationId xmlns:p14="http://schemas.microsoft.com/office/powerpoint/2010/main" val="17231252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there are computers in space?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Stuff is in space now, how does </a:t>
            </a:r>
            <a:r>
              <a:rPr lang="en-US" i="1" dirty="0"/>
              <a:t>it</a:t>
            </a:r>
            <a:r>
              <a:rPr lang="en-US" dirty="0"/>
              <a:t> function?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Rad-Hard Processors Can be Made that are </a:t>
            </a:r>
            <a:r>
              <a:rPr lang="en-US" u="sng" dirty="0"/>
              <a:t>SLOW</a:t>
            </a:r>
            <a:r>
              <a:rPr lang="en-US" dirty="0"/>
              <a:t> and </a:t>
            </a:r>
            <a:r>
              <a:rPr lang="en-US" u="sng" dirty="0"/>
              <a:t>EXPENSIVE</a:t>
            </a:r>
            <a:endParaRPr lang="en-US" dirty="0"/>
          </a:p>
          <a:p>
            <a:endParaRPr lang="en-US" dirty="0"/>
          </a:p>
          <a:p>
            <a:pPr lvl="1"/>
            <a:r>
              <a:rPr lang="en-US" dirty="0"/>
              <a:t>Rad-Hard computers tend to lag commercial </a:t>
            </a:r>
            <a:br>
              <a:rPr lang="en-US" dirty="0"/>
            </a:br>
            <a:r>
              <a:rPr lang="en-US" dirty="0"/>
              <a:t>versions in performance by 10+ years.</a:t>
            </a:r>
          </a:p>
          <a:p>
            <a:pPr lvl="1"/>
            <a:r>
              <a:rPr lang="en-US" dirty="0"/>
              <a:t>They are also 100s-1000x more expensive.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41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550985" y="2971034"/>
            <a:ext cx="2213870" cy="567126"/>
          </a:xfrm>
          <a:prstGeom prst="rect">
            <a:avLst/>
          </a:prstGeom>
          <a:solidFill>
            <a:srgbClr val="FFFF00"/>
          </a:solidFill>
          <a:ln w="25400">
            <a:solidFill>
              <a:srgbClr val="C00000"/>
            </a:solidFill>
          </a:ln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federal government.</a:t>
            </a:r>
          </a:p>
        </p:txBody>
      </p:sp>
      <p:pic>
        <p:nvPicPr>
          <p:cNvPr id="5122" name="Picture 2" descr="http://cdn.toucharcade.com/wp-content/uploads/2012/08/curiosit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575" y="1333223"/>
            <a:ext cx="3191447" cy="225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/>
          <p:cNvCxnSpPr/>
          <p:nvPr/>
        </p:nvCxnSpPr>
        <p:spPr bwMode="auto">
          <a:xfrm>
            <a:off x="2298700" y="1942306"/>
            <a:ext cx="1520825" cy="658019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451064" y="1592304"/>
            <a:ext cx="1942815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A-Side Computer</a:t>
            </a:r>
          </a:p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BAE Rad750 </a:t>
            </a:r>
            <a:b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$200,000</a:t>
            </a:r>
          </a:p>
        </p:txBody>
      </p:sp>
      <p:cxnSp>
        <p:nvCxnSpPr>
          <p:cNvPr id="16" name="Straight Arrow Connector 15"/>
          <p:cNvCxnSpPr/>
          <p:nvPr/>
        </p:nvCxnSpPr>
        <p:spPr bwMode="auto">
          <a:xfrm flipH="1">
            <a:off x="4533900" y="1942306"/>
            <a:ext cx="2288141" cy="520391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6822040" y="1600923"/>
            <a:ext cx="1942815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B-Side Computer</a:t>
            </a:r>
          </a:p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BAE Rad750 </a:t>
            </a:r>
            <a:b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$200,000</a:t>
            </a:r>
          </a:p>
        </p:txBody>
      </p:sp>
      <p:pic>
        <p:nvPicPr>
          <p:cNvPr id="11" name="Picture 10" descr="RHESE_HPP_Performance_Plot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75" y="4224029"/>
            <a:ext cx="3314700" cy="215561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433129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2" y="2849304"/>
            <a:ext cx="2882898" cy="3218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 Know You’re Going to Ask….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Can’t you just add shielding?</a:t>
            </a:r>
            <a:br>
              <a:rPr lang="en-US" dirty="0"/>
            </a:br>
            <a:endParaRPr lang="en-US" sz="1050" dirty="0"/>
          </a:p>
          <a:p>
            <a:pPr marL="457200" lvl="1"/>
            <a:r>
              <a:rPr lang="en-US" dirty="0"/>
              <a:t>Shielding helps for protons and electrons &lt;30MeV, but has diminishing returns after 0.25”.</a:t>
            </a:r>
          </a:p>
          <a:p>
            <a:pPr marL="457200" lvl="1"/>
            <a:r>
              <a:rPr lang="en-US" dirty="0"/>
              <a:t>This shielding is typically inherent in the satellite/spacecraft design, meaning the most optimal amount of shielding is usually present in the shell of the spacecraft.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42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568575" y="2527691"/>
            <a:ext cx="35195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Shield Thickness vs. Dose Rate (LEO)</a:t>
            </a:r>
          </a:p>
        </p:txBody>
      </p:sp>
    </p:spTree>
    <p:extLst>
      <p:ext uri="{BB962C8B-B14F-4D97-AF65-F5344CB8AC3E}">
        <p14:creationId xmlns:p14="http://schemas.microsoft.com/office/powerpoint/2010/main" val="13446572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RC Help This?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Total Ionizing Dose</a:t>
            </a:r>
            <a:endParaRPr lang="en-US" i="1" dirty="0"/>
          </a:p>
          <a:p>
            <a:pPr lvl="1"/>
            <a:r>
              <a:rPr lang="en-US" dirty="0"/>
              <a:t>TID actually diminishes as features get smaller.</a:t>
            </a:r>
          </a:p>
          <a:p>
            <a:pPr lvl="1"/>
            <a:r>
              <a:rPr lang="en-US" dirty="0"/>
              <a:t>This is good because we want to use the smallest transistors to get the fastest performance.</a:t>
            </a:r>
          </a:p>
          <a:p>
            <a:pPr lvl="1"/>
            <a:r>
              <a:rPr lang="en-US" dirty="0"/>
              <a:t>Using off-the-shelf parts also reduces cost.</a:t>
            </a:r>
          </a:p>
          <a:p>
            <a:endParaRPr lang="en-US" dirty="0"/>
          </a:p>
          <a:p>
            <a:r>
              <a:rPr lang="en-US" dirty="0"/>
              <a:t>Single Event Effects</a:t>
            </a:r>
            <a:endParaRPr lang="en-US" i="1" dirty="0"/>
          </a:p>
          <a:p>
            <a:pPr lvl="1"/>
            <a:r>
              <a:rPr lang="en-US" dirty="0"/>
              <a:t>SEE gets worse!  But it isn’t permanent.  </a:t>
            </a:r>
          </a:p>
          <a:p>
            <a:pPr lvl="1"/>
            <a:r>
              <a:rPr lang="en-US" dirty="0"/>
              <a:t>So we </a:t>
            </a:r>
            <a:r>
              <a:rPr lang="en-US" i="1" dirty="0"/>
              <a:t>just</a:t>
            </a:r>
            <a:r>
              <a:rPr lang="en-US" dirty="0"/>
              <a:t> need a new computer architecture to handle it.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43</a:t>
            </a:fld>
            <a:endParaRPr lang="en-US" dirty="0"/>
          </a:p>
        </p:txBody>
      </p:sp>
      <p:pic>
        <p:nvPicPr>
          <p:cNvPr id="5" name="Picture 3" descr="C:\Users\k91h784\Dropbox\02_Research\007_Invited_Talks\018_COE_Seminar_Reconfig_Computing_Sept_2014\figures\Animated_RC_Model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236" y="5220357"/>
            <a:ext cx="912715" cy="58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http://editerupload.eepw.com.cn/200809/ce6c3565c4f270867d9f0d1ee02fb0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526" y="3911325"/>
            <a:ext cx="952817" cy="725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 bwMode="auto">
          <a:xfrm>
            <a:off x="4113236" y="5220357"/>
            <a:ext cx="912715" cy="588317"/>
          </a:xfrm>
          <a:prstGeom prst="rect">
            <a:avLst/>
          </a:prstGeom>
          <a:noFill/>
          <a:ln w="222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 rot="19674640">
            <a:off x="4400103" y="4290495"/>
            <a:ext cx="90042" cy="99962"/>
          </a:xfrm>
          <a:prstGeom prst="rect">
            <a:avLst/>
          </a:prstGeom>
          <a:noFill/>
          <a:ln w="222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9" name="Straight Arrow Connector 8"/>
          <p:cNvCxnSpPr>
            <a:endCxn id="8" idx="2"/>
          </p:cNvCxnSpPr>
          <p:nvPr/>
        </p:nvCxnSpPr>
        <p:spPr bwMode="auto">
          <a:xfrm flipH="1" flipV="1">
            <a:off x="4471676" y="4382821"/>
            <a:ext cx="364667" cy="837536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flipV="1">
            <a:off x="4289926" y="4382822"/>
            <a:ext cx="181750" cy="837535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12019672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Enter MSU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FPGA-Based, Radiation Tolerant Computer</a:t>
            </a:r>
            <a:endParaRPr lang="en-US" sz="1200" dirty="0"/>
          </a:p>
          <a:p>
            <a:pPr marL="346075" lvl="1"/>
            <a:r>
              <a:rPr lang="en-US" dirty="0"/>
              <a:t>The FPGA is divided up into </a:t>
            </a:r>
            <a:r>
              <a:rPr lang="en-US" i="1" dirty="0"/>
              <a:t>Tiles</a:t>
            </a:r>
          </a:p>
          <a:p>
            <a:pPr marL="346075" lvl="1"/>
            <a:r>
              <a:rPr lang="en-US" dirty="0"/>
              <a:t>A Tile is a quantum of resources that:</a:t>
            </a:r>
          </a:p>
          <a:p>
            <a:pPr marL="685800" lvl="3"/>
            <a:r>
              <a:rPr lang="en-US" dirty="0"/>
              <a:t>Fully contains a system (e.g., processor, accelerator)</a:t>
            </a:r>
          </a:p>
          <a:p>
            <a:pPr marL="685800" lvl="3"/>
            <a:r>
              <a:rPr lang="en-US" dirty="0"/>
              <a:t>Can be programmed via partial reconfiguration (PR)</a:t>
            </a:r>
          </a:p>
          <a:p>
            <a:pPr marL="346075" lvl="1">
              <a:buNone/>
            </a:pP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r>
              <a:rPr lang="en-US" dirty="0"/>
              <a:t>Fault Tolerance</a:t>
            </a:r>
            <a:endParaRPr lang="en-US" sz="1200" dirty="0"/>
          </a:p>
          <a:p>
            <a:pPr marL="471487" lvl="1" indent="-342900">
              <a:buFont typeface="+mj-lt"/>
              <a:buAutoNum type="arabicPeriod"/>
            </a:pPr>
            <a:r>
              <a:rPr lang="en-US" dirty="0"/>
              <a:t>TMR + Spares</a:t>
            </a:r>
          </a:p>
          <a:p>
            <a:pPr marL="471487" lvl="1" indent="-342900">
              <a:buFont typeface="+mj-lt"/>
              <a:buAutoNum type="arabicPeriod"/>
            </a:pPr>
            <a:r>
              <a:rPr lang="en-US" dirty="0"/>
              <a:t>Spatial Avoidance of Background Repair</a:t>
            </a:r>
          </a:p>
          <a:p>
            <a:pPr marL="471487" lvl="1" indent="-342900">
              <a:buFont typeface="+mj-lt"/>
              <a:buAutoNum type="arabicPeriod"/>
            </a:pPr>
            <a:r>
              <a:rPr lang="en-US" dirty="0"/>
              <a:t>Scrubbing</a:t>
            </a:r>
          </a:p>
          <a:p>
            <a:pPr marL="471487" lvl="1" indent="-342900">
              <a:buFont typeface="+mj-lt"/>
              <a:buAutoNum type="arabicPeriod"/>
            </a:pPr>
            <a:r>
              <a:rPr lang="en-US" dirty="0"/>
              <a:t>An External Radiation Sensor</a:t>
            </a:r>
          </a:p>
          <a:p>
            <a:pPr marL="471487" lvl="1" indent="-34290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44</a:t>
            </a:fld>
            <a:endParaRPr lang="en-US" dirty="0"/>
          </a:p>
        </p:txBody>
      </p:sp>
      <p:pic>
        <p:nvPicPr>
          <p:cNvPr id="6" name="Picture 4" descr="C:\Brock\NASA_MSFC_DEMO_Aug11\slides\refs\Screenshots\16_picoblaz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820" y="1543050"/>
            <a:ext cx="3012304" cy="378967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848350" y="5384347"/>
            <a:ext cx="2943226" cy="49257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algn="ctr"/>
            <a:r>
              <a:rPr lang="en-US" b="1" dirty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16 Tile System </a:t>
            </a:r>
            <a:br>
              <a:rPr lang="en-US" b="1" dirty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</a:br>
            <a:r>
              <a:rPr lang="en-US" b="1" dirty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on an Xilinx Virtex-6</a:t>
            </a:r>
          </a:p>
        </p:txBody>
      </p:sp>
      <p:pic>
        <p:nvPicPr>
          <p:cNvPr id="8" name="Picture 7" descr="M:\02_Research\004_Funded_Budgets\020_NASA_ESPCoR_RadTolerantComputing_June10\Stack_Jan2013\Single_Battery\DSC_059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764" y="2602639"/>
            <a:ext cx="199065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/>
          <p:nvPr/>
        </p:nvCxnSpPr>
        <p:spPr bwMode="auto">
          <a:xfrm flipV="1">
            <a:off x="3619424" y="2602640"/>
            <a:ext cx="2188396" cy="726519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>
            <a:off x="3619424" y="3329159"/>
            <a:ext cx="2109627" cy="1027415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39132730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Readiness Level (TRL-1)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62000"/>
            <a:ext cx="8861273" cy="5651500"/>
          </a:xfrm>
        </p:spPr>
        <p:txBody>
          <a:bodyPr/>
          <a:lstStyle/>
          <a:p>
            <a:r>
              <a:rPr lang="en-US" dirty="0"/>
              <a:t>Step 1 – Understand the Problem and See if RC Helps</a:t>
            </a:r>
            <a:endParaRPr lang="en-US" i="1" dirty="0"/>
          </a:p>
          <a:p>
            <a:pPr lvl="1"/>
            <a:r>
              <a:rPr lang="en-US" dirty="0"/>
              <a:t>The Montana Space Grant Consortium funds an investigation into conducting radiation tolerant computing research at MSU.  The goal is to understand the problem, propose a solution, and build relationships with scientists at NASA.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45</a:t>
            </a:fld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112754" y="6099535"/>
            <a:ext cx="8901636" cy="0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grpSp>
        <p:nvGrpSpPr>
          <p:cNvPr id="57" name="Group 56"/>
          <p:cNvGrpSpPr/>
          <p:nvPr/>
        </p:nvGrpSpPr>
        <p:grpSpPr>
          <a:xfrm>
            <a:off x="278788" y="6030889"/>
            <a:ext cx="8259630" cy="137133"/>
            <a:chOff x="436501" y="5228147"/>
            <a:chExt cx="7326552" cy="292533"/>
          </a:xfrm>
        </p:grpSpPr>
        <p:cxnSp>
          <p:nvCxnSpPr>
            <p:cNvPr id="12" name="Straight Arrow Connector 11"/>
            <p:cNvCxnSpPr/>
            <p:nvPr/>
          </p:nvCxnSpPr>
          <p:spPr bwMode="auto">
            <a:xfrm flipV="1">
              <a:off x="2280541" y="5231001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15" name="Straight Arrow Connector 14"/>
            <p:cNvCxnSpPr/>
            <p:nvPr/>
          </p:nvCxnSpPr>
          <p:spPr bwMode="auto">
            <a:xfrm flipV="1">
              <a:off x="1358521" y="5237788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16" name="Straight Arrow Connector 15"/>
            <p:cNvCxnSpPr/>
            <p:nvPr/>
          </p:nvCxnSpPr>
          <p:spPr bwMode="auto">
            <a:xfrm flipV="1">
              <a:off x="436501" y="5237788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18" name="Straight Arrow Connector 17"/>
            <p:cNvCxnSpPr/>
            <p:nvPr/>
          </p:nvCxnSpPr>
          <p:spPr bwMode="auto">
            <a:xfrm flipV="1">
              <a:off x="5922901" y="5228980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19" name="Straight Arrow Connector 18"/>
            <p:cNvCxnSpPr/>
            <p:nvPr/>
          </p:nvCxnSpPr>
          <p:spPr bwMode="auto">
            <a:xfrm flipV="1">
              <a:off x="5000881" y="5235767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20" name="Straight Arrow Connector 19"/>
            <p:cNvCxnSpPr/>
            <p:nvPr/>
          </p:nvCxnSpPr>
          <p:spPr bwMode="auto">
            <a:xfrm flipV="1">
              <a:off x="4078861" y="5228147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21" name="Straight Arrow Connector 20"/>
            <p:cNvCxnSpPr/>
            <p:nvPr/>
          </p:nvCxnSpPr>
          <p:spPr bwMode="auto">
            <a:xfrm flipV="1">
              <a:off x="3172081" y="5238465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22" name="Straight Arrow Connector 21"/>
            <p:cNvCxnSpPr/>
            <p:nvPr/>
          </p:nvCxnSpPr>
          <p:spPr bwMode="auto">
            <a:xfrm flipV="1">
              <a:off x="7763053" y="5243716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23" name="Straight Arrow Connector 22"/>
            <p:cNvCxnSpPr/>
            <p:nvPr/>
          </p:nvCxnSpPr>
          <p:spPr bwMode="auto">
            <a:xfrm flipV="1">
              <a:off x="6856273" y="5246414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</p:grpSp>
      <p:sp>
        <p:nvSpPr>
          <p:cNvPr id="26" name="TextBox 25"/>
          <p:cNvSpPr txBox="1"/>
          <p:nvPr/>
        </p:nvSpPr>
        <p:spPr>
          <a:xfrm>
            <a:off x="165100" y="5652962"/>
            <a:ext cx="1391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(2008-2010)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052125" y="6158106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099277" y="616459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123921" y="616581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2012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146554" y="616581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185998" y="616581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238240" y="6169478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240271" y="616703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</a:p>
        </p:txBody>
      </p:sp>
      <p:pic>
        <p:nvPicPr>
          <p:cNvPr id="59" name="Picture 58" descr="M:\02_Research\004_Funded_Budgets\020_NASA_ESPCoR_RadTolerantComputing_June10\Monthly_Reports\figures\06_June_2011\Sensor_Lab_Setup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5100" y="4910835"/>
            <a:ext cx="1391656" cy="7315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9" name="TextBox 68"/>
          <p:cNvSpPr txBox="1"/>
          <p:nvPr/>
        </p:nvSpPr>
        <p:spPr>
          <a:xfrm>
            <a:off x="638201" y="4487464"/>
            <a:ext cx="946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Proof of Concept</a:t>
            </a:r>
          </a:p>
        </p:txBody>
      </p:sp>
      <p:sp>
        <p:nvSpPr>
          <p:cNvPr id="83" name="Rounded Rectangle 82"/>
          <p:cNvSpPr/>
          <p:nvPr/>
        </p:nvSpPr>
        <p:spPr bwMode="auto">
          <a:xfrm>
            <a:off x="87354" y="4449735"/>
            <a:ext cx="1538165" cy="1480226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052" name="Picture 4" descr="MSGC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92" y="4502268"/>
            <a:ext cx="451250" cy="31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" name="TextBox 105"/>
          <p:cNvSpPr txBox="1"/>
          <p:nvPr/>
        </p:nvSpPr>
        <p:spPr>
          <a:xfrm>
            <a:off x="1014987" y="6172006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2009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19731" y="6185906"/>
            <a:ext cx="5740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2008</a:t>
            </a:r>
          </a:p>
        </p:txBody>
      </p:sp>
      <p:sp>
        <p:nvSpPr>
          <p:cNvPr id="108" name="Rounded Rectangle 107"/>
          <p:cNvSpPr/>
          <p:nvPr/>
        </p:nvSpPr>
        <p:spPr bwMode="auto">
          <a:xfrm>
            <a:off x="34022" y="4230565"/>
            <a:ext cx="9046478" cy="2211032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2020" y="4205165"/>
            <a:ext cx="35665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Timeline of Activity at MSU</a:t>
            </a:r>
          </a:p>
        </p:txBody>
      </p:sp>
      <p:pic>
        <p:nvPicPr>
          <p:cNvPr id="112" name="Picture 111" descr="M:\02_Research\004_Funded_Budgets\020_NASA_ESPCoR_RadTolerantComputing_June10\Monthly_Reports\figures\06_June_2011\Sensor_Lab_Setup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94" y="1929047"/>
            <a:ext cx="2754716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" name="Picture 112" descr="Sensor_Proto_Setup 005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160" y="1929047"/>
            <a:ext cx="2752620" cy="2057400"/>
          </a:xfrm>
          <a:prstGeom prst="rect">
            <a:avLst/>
          </a:prstGeom>
        </p:spPr>
      </p:pic>
      <p:pic>
        <p:nvPicPr>
          <p:cNvPr id="115" name="Picture 114" descr="MSFC_Demo_ClintGauer_giving_AndrewKeys_DynamicIO_Demo1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290" y="1929047"/>
            <a:ext cx="2743200" cy="2057400"/>
          </a:xfrm>
          <a:prstGeom prst="rect">
            <a:avLst/>
          </a:prstGeom>
        </p:spPr>
      </p:pic>
      <p:sp>
        <p:nvSpPr>
          <p:cNvPr id="116" name="TextBox 115"/>
          <p:cNvSpPr txBox="1"/>
          <p:nvPr/>
        </p:nvSpPr>
        <p:spPr>
          <a:xfrm>
            <a:off x="1316701" y="4034343"/>
            <a:ext cx="612139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Clint Gauer (MSEE from MSU 2009) demo’s computer to MSFC Chief of Technology Andrew Keys</a:t>
            </a:r>
          </a:p>
        </p:txBody>
      </p:sp>
      <p:cxnSp>
        <p:nvCxnSpPr>
          <p:cNvPr id="117" name="Straight Arrow Connector 116"/>
          <p:cNvCxnSpPr/>
          <p:nvPr/>
        </p:nvCxnSpPr>
        <p:spPr bwMode="auto">
          <a:xfrm flipV="1">
            <a:off x="7433867" y="4034343"/>
            <a:ext cx="262292" cy="109136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21125772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3" descr="M:\html\figures\news\2012_MSU_Attracts_NASA_Attension_w_Computer_System_for_Space_Bozeman_Chronicle_FIGURE_7-23-1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1187" y="1547446"/>
            <a:ext cx="5634029" cy="257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Readiness Level (TRL-3)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62000"/>
            <a:ext cx="8861273" cy="5651500"/>
          </a:xfrm>
        </p:spPr>
        <p:txBody>
          <a:bodyPr/>
          <a:lstStyle/>
          <a:p>
            <a:r>
              <a:rPr lang="en-US" dirty="0"/>
              <a:t>Step 2 – Build a Prototype and Test in a Cyclotron </a:t>
            </a:r>
            <a:endParaRPr lang="en-US" i="1" dirty="0"/>
          </a:p>
          <a:p>
            <a:pPr lvl="1"/>
            <a:r>
              <a:rPr lang="en-US" dirty="0"/>
              <a:t>NASA funds the development of a more functional prototype and  cyclotron testing .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46</a:t>
            </a:fld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112754" y="6099535"/>
            <a:ext cx="8901636" cy="0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grpSp>
        <p:nvGrpSpPr>
          <p:cNvPr id="57" name="Group 56"/>
          <p:cNvGrpSpPr/>
          <p:nvPr/>
        </p:nvGrpSpPr>
        <p:grpSpPr>
          <a:xfrm>
            <a:off x="278788" y="6030889"/>
            <a:ext cx="8259630" cy="137133"/>
            <a:chOff x="436501" y="5228147"/>
            <a:chExt cx="7326552" cy="292533"/>
          </a:xfrm>
        </p:grpSpPr>
        <p:cxnSp>
          <p:nvCxnSpPr>
            <p:cNvPr id="12" name="Straight Arrow Connector 11"/>
            <p:cNvCxnSpPr/>
            <p:nvPr/>
          </p:nvCxnSpPr>
          <p:spPr bwMode="auto">
            <a:xfrm flipV="1">
              <a:off x="2280541" y="5231001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15" name="Straight Arrow Connector 14"/>
            <p:cNvCxnSpPr/>
            <p:nvPr/>
          </p:nvCxnSpPr>
          <p:spPr bwMode="auto">
            <a:xfrm flipV="1">
              <a:off x="1358521" y="5237788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16" name="Straight Arrow Connector 15"/>
            <p:cNvCxnSpPr/>
            <p:nvPr/>
          </p:nvCxnSpPr>
          <p:spPr bwMode="auto">
            <a:xfrm flipV="1">
              <a:off x="436501" y="5237788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18" name="Straight Arrow Connector 17"/>
            <p:cNvCxnSpPr/>
            <p:nvPr/>
          </p:nvCxnSpPr>
          <p:spPr bwMode="auto">
            <a:xfrm flipV="1">
              <a:off x="5922901" y="5228980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19" name="Straight Arrow Connector 18"/>
            <p:cNvCxnSpPr/>
            <p:nvPr/>
          </p:nvCxnSpPr>
          <p:spPr bwMode="auto">
            <a:xfrm flipV="1">
              <a:off x="5000881" y="5235767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20" name="Straight Arrow Connector 19"/>
            <p:cNvCxnSpPr/>
            <p:nvPr/>
          </p:nvCxnSpPr>
          <p:spPr bwMode="auto">
            <a:xfrm flipV="1">
              <a:off x="4078861" y="5228147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21" name="Straight Arrow Connector 20"/>
            <p:cNvCxnSpPr/>
            <p:nvPr/>
          </p:nvCxnSpPr>
          <p:spPr bwMode="auto">
            <a:xfrm flipV="1">
              <a:off x="3172081" y="5238465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22" name="Straight Arrow Connector 21"/>
            <p:cNvCxnSpPr/>
            <p:nvPr/>
          </p:nvCxnSpPr>
          <p:spPr bwMode="auto">
            <a:xfrm flipV="1">
              <a:off x="7763053" y="5243716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23" name="Straight Arrow Connector 22"/>
            <p:cNvCxnSpPr/>
            <p:nvPr/>
          </p:nvCxnSpPr>
          <p:spPr bwMode="auto">
            <a:xfrm flipV="1">
              <a:off x="6856273" y="5246414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</p:grpSp>
      <p:sp>
        <p:nvSpPr>
          <p:cNvPr id="26" name="TextBox 25"/>
          <p:cNvSpPr txBox="1"/>
          <p:nvPr/>
        </p:nvSpPr>
        <p:spPr>
          <a:xfrm>
            <a:off x="165100" y="5652962"/>
            <a:ext cx="1391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(2008-2010)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052125" y="6158106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099277" y="616459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123921" y="616581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2012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146554" y="616581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185998" y="616581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238240" y="6169478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240271" y="616703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</a:p>
        </p:txBody>
      </p:sp>
      <p:pic>
        <p:nvPicPr>
          <p:cNvPr id="59" name="Picture 58" descr="M:\02_Research\004_Funded_Budgets\020_NASA_ESPCoR_RadTolerantComputing_June10\Monthly_Reports\figures\06_June_2011\Sensor_Lab_Setup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5100" y="4910835"/>
            <a:ext cx="1391656" cy="7315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9" name="TextBox 68"/>
          <p:cNvSpPr txBox="1"/>
          <p:nvPr/>
        </p:nvSpPr>
        <p:spPr>
          <a:xfrm>
            <a:off x="638201" y="4487464"/>
            <a:ext cx="946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Proof of Concept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2032515" y="4471021"/>
            <a:ext cx="16288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Prototype Development &amp; Cyclotron Testing</a:t>
            </a:r>
          </a:p>
        </p:txBody>
      </p:sp>
      <p:pic>
        <p:nvPicPr>
          <p:cNvPr id="74" name="Picture 73" descr="C:\Users\lameres\Desktop\DSCN1336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28930" y="4909407"/>
            <a:ext cx="1078411" cy="7315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5" name="Picture 74" descr="M:\02_Research\004_Funded_Budgets\020_NASA_ESPCoR_RadTolerantComputing_June10\HASP\Integration\MSU_Computer_Stack_8-28-1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418" y="4911616"/>
            <a:ext cx="764903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" name="Rounded Rectangle 82"/>
          <p:cNvSpPr/>
          <p:nvPr/>
        </p:nvSpPr>
        <p:spPr bwMode="auto">
          <a:xfrm>
            <a:off x="87354" y="4449735"/>
            <a:ext cx="1538165" cy="1480226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009" y="4502268"/>
            <a:ext cx="406125" cy="337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" name="Rounded Rectangle 85"/>
          <p:cNvSpPr/>
          <p:nvPr/>
        </p:nvSpPr>
        <p:spPr bwMode="auto">
          <a:xfrm>
            <a:off x="1685484" y="4449736"/>
            <a:ext cx="1953066" cy="1480227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052" name="Picture 4" descr="MSGC 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92" y="4502268"/>
            <a:ext cx="451250" cy="31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" name="TextBox 99"/>
          <p:cNvSpPr txBox="1"/>
          <p:nvPr/>
        </p:nvSpPr>
        <p:spPr>
          <a:xfrm>
            <a:off x="1966189" y="5663198"/>
            <a:ext cx="1391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(2010-2012)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1014987" y="6172006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2009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19731" y="6185906"/>
            <a:ext cx="5740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2008</a:t>
            </a:r>
          </a:p>
        </p:txBody>
      </p:sp>
      <p:sp>
        <p:nvSpPr>
          <p:cNvPr id="108" name="Rounded Rectangle 107"/>
          <p:cNvSpPr/>
          <p:nvPr/>
        </p:nvSpPr>
        <p:spPr bwMode="auto">
          <a:xfrm>
            <a:off x="34022" y="4230565"/>
            <a:ext cx="9046478" cy="2211032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2020" y="4205165"/>
            <a:ext cx="35665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Timeline of Activity at MSU</a:t>
            </a:r>
          </a:p>
        </p:txBody>
      </p:sp>
      <p:pic>
        <p:nvPicPr>
          <p:cNvPr id="60" name="Picture 59" descr="M:\02_Research\004_Funded_Budgets\020_NASA_ESPCoR_RadTolerantComputing_June10\Stack_Jan2013\Single_Battery\DSC_0596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207" y="2074253"/>
            <a:ext cx="1587431" cy="164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Picture 2" descr="C:\Users\lameres\Desktop\DSCN1336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95845" y="2074252"/>
            <a:ext cx="1536162" cy="16406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041095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Readiness Level (TRL-5)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62000"/>
            <a:ext cx="8861273" cy="5651500"/>
          </a:xfrm>
        </p:spPr>
        <p:txBody>
          <a:bodyPr/>
          <a:lstStyle/>
          <a:p>
            <a:r>
              <a:rPr lang="en-US" dirty="0"/>
              <a:t>Step 3 – Demonstrate as Flight Hardware on High Altitude Balloons</a:t>
            </a:r>
            <a:endParaRPr lang="en-US" i="1" dirty="0"/>
          </a:p>
          <a:p>
            <a:pPr lvl="1"/>
            <a:r>
              <a:rPr lang="en-US" dirty="0"/>
              <a:t>NASA funds the development of the computer into flight hardware for demonstration on high altitude balloon systems, both in Montana and at NASA.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47</a:t>
            </a:fld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112754" y="6099535"/>
            <a:ext cx="8901636" cy="0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grpSp>
        <p:nvGrpSpPr>
          <p:cNvPr id="57" name="Group 56"/>
          <p:cNvGrpSpPr/>
          <p:nvPr/>
        </p:nvGrpSpPr>
        <p:grpSpPr>
          <a:xfrm>
            <a:off x="278788" y="6030889"/>
            <a:ext cx="8259630" cy="137133"/>
            <a:chOff x="436501" y="5228147"/>
            <a:chExt cx="7326552" cy="292533"/>
          </a:xfrm>
        </p:grpSpPr>
        <p:cxnSp>
          <p:nvCxnSpPr>
            <p:cNvPr id="12" name="Straight Arrow Connector 11"/>
            <p:cNvCxnSpPr/>
            <p:nvPr/>
          </p:nvCxnSpPr>
          <p:spPr bwMode="auto">
            <a:xfrm flipV="1">
              <a:off x="2280541" y="5231001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15" name="Straight Arrow Connector 14"/>
            <p:cNvCxnSpPr/>
            <p:nvPr/>
          </p:nvCxnSpPr>
          <p:spPr bwMode="auto">
            <a:xfrm flipV="1">
              <a:off x="1358521" y="5237788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16" name="Straight Arrow Connector 15"/>
            <p:cNvCxnSpPr/>
            <p:nvPr/>
          </p:nvCxnSpPr>
          <p:spPr bwMode="auto">
            <a:xfrm flipV="1">
              <a:off x="436501" y="5237788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18" name="Straight Arrow Connector 17"/>
            <p:cNvCxnSpPr/>
            <p:nvPr/>
          </p:nvCxnSpPr>
          <p:spPr bwMode="auto">
            <a:xfrm flipV="1">
              <a:off x="5922901" y="5228980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19" name="Straight Arrow Connector 18"/>
            <p:cNvCxnSpPr/>
            <p:nvPr/>
          </p:nvCxnSpPr>
          <p:spPr bwMode="auto">
            <a:xfrm flipV="1">
              <a:off x="5000881" y="5235767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20" name="Straight Arrow Connector 19"/>
            <p:cNvCxnSpPr/>
            <p:nvPr/>
          </p:nvCxnSpPr>
          <p:spPr bwMode="auto">
            <a:xfrm flipV="1">
              <a:off x="4078861" y="5228147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21" name="Straight Arrow Connector 20"/>
            <p:cNvCxnSpPr/>
            <p:nvPr/>
          </p:nvCxnSpPr>
          <p:spPr bwMode="auto">
            <a:xfrm flipV="1">
              <a:off x="3172081" y="5238465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22" name="Straight Arrow Connector 21"/>
            <p:cNvCxnSpPr/>
            <p:nvPr/>
          </p:nvCxnSpPr>
          <p:spPr bwMode="auto">
            <a:xfrm flipV="1">
              <a:off x="7763053" y="5243716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23" name="Straight Arrow Connector 22"/>
            <p:cNvCxnSpPr/>
            <p:nvPr/>
          </p:nvCxnSpPr>
          <p:spPr bwMode="auto">
            <a:xfrm flipV="1">
              <a:off x="6856273" y="5246414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</p:grpSp>
      <p:sp>
        <p:nvSpPr>
          <p:cNvPr id="26" name="TextBox 25"/>
          <p:cNvSpPr txBox="1"/>
          <p:nvPr/>
        </p:nvSpPr>
        <p:spPr>
          <a:xfrm>
            <a:off x="165100" y="5652962"/>
            <a:ext cx="1391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(2008-2010)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052125" y="6158106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099277" y="616459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123921" y="616581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2012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146554" y="616581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185998" y="616581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238240" y="6169478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240271" y="616703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</a:p>
        </p:txBody>
      </p:sp>
      <p:pic>
        <p:nvPicPr>
          <p:cNvPr id="59" name="Picture 58" descr="M:\02_Research\004_Funded_Budgets\020_NASA_ESPCoR_RadTolerantComputing_June10\Monthly_Reports\figures\06_June_2011\Sensor_Lab_Setup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5100" y="4910835"/>
            <a:ext cx="1391656" cy="7315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986" y="4906232"/>
            <a:ext cx="718345" cy="731520"/>
          </a:xfrm>
          <a:prstGeom prst="rect">
            <a:avLst/>
          </a:prstGeom>
        </p:spPr>
      </p:pic>
      <p:sp>
        <p:nvSpPr>
          <p:cNvPr id="69" name="TextBox 68"/>
          <p:cNvSpPr txBox="1"/>
          <p:nvPr/>
        </p:nvSpPr>
        <p:spPr>
          <a:xfrm>
            <a:off x="638201" y="4487464"/>
            <a:ext cx="946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Proof of Concept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2032515" y="4471021"/>
            <a:ext cx="16288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Prototype Development &amp; Cyclotron Testing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095159" y="4468198"/>
            <a:ext cx="137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Altitude Balloon Demos</a:t>
            </a:r>
          </a:p>
        </p:txBody>
      </p:sp>
      <p:pic>
        <p:nvPicPr>
          <p:cNvPr id="74" name="Picture 73" descr="C:\Users\lameres\Desktop\DSCN1336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28930" y="4909407"/>
            <a:ext cx="1078411" cy="7315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5" name="Picture 74" descr="M:\02_Research\004_Funded_Budgets\020_NASA_ESPCoR_RadTolerantComputing_June10\HASP\Integration\MSU_Computer_Stack_8-28-1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418" y="4911616"/>
            <a:ext cx="764903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" name="Picture 80" descr="http://www.coe.montana.edu/ee/lameres/figures/HASP_view_from_Top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162" y="4901520"/>
            <a:ext cx="954532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Rounded Rectangle 82"/>
          <p:cNvSpPr/>
          <p:nvPr/>
        </p:nvSpPr>
        <p:spPr bwMode="auto">
          <a:xfrm>
            <a:off x="87354" y="4449735"/>
            <a:ext cx="1538165" cy="1480226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009" y="4502268"/>
            <a:ext cx="406125" cy="337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" name="Rounded Rectangle 85"/>
          <p:cNvSpPr/>
          <p:nvPr/>
        </p:nvSpPr>
        <p:spPr bwMode="auto">
          <a:xfrm>
            <a:off x="1685484" y="4449736"/>
            <a:ext cx="1953066" cy="1480227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052" name="Picture 4" descr="MSGC lo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92" y="4502268"/>
            <a:ext cx="451250" cy="31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Rounded Rectangle 87"/>
          <p:cNvSpPr/>
          <p:nvPr/>
        </p:nvSpPr>
        <p:spPr bwMode="auto">
          <a:xfrm>
            <a:off x="3697202" y="4449734"/>
            <a:ext cx="1772892" cy="1480227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586" y="4491396"/>
            <a:ext cx="406125" cy="337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0" name="TextBox 99"/>
          <p:cNvSpPr txBox="1"/>
          <p:nvPr/>
        </p:nvSpPr>
        <p:spPr>
          <a:xfrm>
            <a:off x="1966189" y="5663198"/>
            <a:ext cx="1391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(2010-2012)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3920721" y="5651160"/>
            <a:ext cx="1391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(2011-2013)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1014987" y="6172006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2009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19731" y="6185906"/>
            <a:ext cx="5740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2008</a:t>
            </a:r>
          </a:p>
        </p:txBody>
      </p:sp>
      <p:sp>
        <p:nvSpPr>
          <p:cNvPr id="108" name="Rounded Rectangle 107"/>
          <p:cNvSpPr/>
          <p:nvPr/>
        </p:nvSpPr>
        <p:spPr bwMode="auto">
          <a:xfrm>
            <a:off x="34022" y="4230565"/>
            <a:ext cx="9046478" cy="2211032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2020" y="4205165"/>
            <a:ext cx="35665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Timeline of Activity at MSU</a:t>
            </a:r>
          </a:p>
        </p:txBody>
      </p:sp>
      <p:pic>
        <p:nvPicPr>
          <p:cNvPr id="60" name="Picture 59" descr="M:\02_Research\004_Funded_Budgets\020_NASA_ESPCoR_RadTolerantComputing_June10\HASP\Flight\DSC_0806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53181" y="2082603"/>
            <a:ext cx="2357631" cy="1566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19" b="14004"/>
          <a:stretch/>
        </p:blipFill>
        <p:spPr bwMode="auto">
          <a:xfrm>
            <a:off x="103272" y="1676238"/>
            <a:ext cx="3088659" cy="23577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2" name="Picture 61" descr="http://www.coe.montana.edu/ee/lameres/figures/HASP_view_from_Top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220" y="1701639"/>
            <a:ext cx="3057454" cy="23431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"/>
          <p:cNvSpPr>
            <a:spLocks noChangeShapeType="1"/>
          </p:cNvSpPr>
          <p:nvPr/>
        </p:nvSpPr>
        <p:spPr bwMode="auto">
          <a:xfrm>
            <a:off x="6406670" y="2318803"/>
            <a:ext cx="47625" cy="325438"/>
          </a:xfrm>
          <a:prstGeom prst="straightConnector1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6054245" y="1858956"/>
            <a:ext cx="771525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C0C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cs typeface="Arial" pitchFamily="34" charset="0"/>
              </a:rPr>
              <a:t>MSU Computer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6" name="Picture 65" descr="G:\DCIM\101MSDCF\DSC00001.JPG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80367" y="1676238"/>
            <a:ext cx="990067" cy="10103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2" name="Picture 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106050" y="2865998"/>
            <a:ext cx="1330530" cy="99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3" name="TextBox 72"/>
          <p:cNvSpPr txBox="1"/>
          <p:nvPr/>
        </p:nvSpPr>
        <p:spPr>
          <a:xfrm>
            <a:off x="4070367" y="4070941"/>
            <a:ext cx="3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Justin Hogan (Ph.D., EE from MSU, 2014) prepares payload.</a:t>
            </a:r>
          </a:p>
        </p:txBody>
      </p:sp>
      <p:cxnSp>
        <p:nvCxnSpPr>
          <p:cNvPr id="76" name="Straight Arrow Connector 75"/>
          <p:cNvCxnSpPr/>
          <p:nvPr/>
        </p:nvCxnSpPr>
        <p:spPr bwMode="auto">
          <a:xfrm flipH="1" flipV="1">
            <a:off x="3848633" y="4047068"/>
            <a:ext cx="274639" cy="117751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13458593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Readiness Level (TRL-7)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70467"/>
            <a:ext cx="8861273" cy="5643033"/>
          </a:xfrm>
        </p:spPr>
        <p:txBody>
          <a:bodyPr/>
          <a:lstStyle/>
          <a:p>
            <a:r>
              <a:rPr lang="en-US" dirty="0"/>
              <a:t>Step 4 – Demonstrate as Flight Hardware on a Sounding Rocket</a:t>
            </a:r>
            <a:endParaRPr lang="en-US" i="1" dirty="0"/>
          </a:p>
          <a:p>
            <a:pPr lvl="1"/>
            <a:r>
              <a:rPr lang="en-US" dirty="0"/>
              <a:t>Flew to an altitude of 124 km (408,000 </a:t>
            </a:r>
            <a:r>
              <a:rPr lang="en-US" dirty="0" err="1"/>
              <a:t>ft</a:t>
            </a:r>
            <a:r>
              <a:rPr lang="en-US" dirty="0"/>
              <a:t>)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48</a:t>
            </a:fld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112754" y="6099535"/>
            <a:ext cx="8901636" cy="0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grpSp>
        <p:nvGrpSpPr>
          <p:cNvPr id="57" name="Group 56"/>
          <p:cNvGrpSpPr/>
          <p:nvPr/>
        </p:nvGrpSpPr>
        <p:grpSpPr>
          <a:xfrm>
            <a:off x="278788" y="6030889"/>
            <a:ext cx="8259630" cy="137133"/>
            <a:chOff x="436501" y="5228147"/>
            <a:chExt cx="7326552" cy="292533"/>
          </a:xfrm>
        </p:grpSpPr>
        <p:cxnSp>
          <p:nvCxnSpPr>
            <p:cNvPr id="12" name="Straight Arrow Connector 11"/>
            <p:cNvCxnSpPr/>
            <p:nvPr/>
          </p:nvCxnSpPr>
          <p:spPr bwMode="auto">
            <a:xfrm flipV="1">
              <a:off x="2280541" y="5231001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15" name="Straight Arrow Connector 14"/>
            <p:cNvCxnSpPr/>
            <p:nvPr/>
          </p:nvCxnSpPr>
          <p:spPr bwMode="auto">
            <a:xfrm flipV="1">
              <a:off x="1358521" y="5237788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16" name="Straight Arrow Connector 15"/>
            <p:cNvCxnSpPr/>
            <p:nvPr/>
          </p:nvCxnSpPr>
          <p:spPr bwMode="auto">
            <a:xfrm flipV="1">
              <a:off x="436501" y="5237788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18" name="Straight Arrow Connector 17"/>
            <p:cNvCxnSpPr/>
            <p:nvPr/>
          </p:nvCxnSpPr>
          <p:spPr bwMode="auto">
            <a:xfrm flipV="1">
              <a:off x="5922901" y="5228980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19" name="Straight Arrow Connector 18"/>
            <p:cNvCxnSpPr/>
            <p:nvPr/>
          </p:nvCxnSpPr>
          <p:spPr bwMode="auto">
            <a:xfrm flipV="1">
              <a:off x="5000881" y="5235767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20" name="Straight Arrow Connector 19"/>
            <p:cNvCxnSpPr/>
            <p:nvPr/>
          </p:nvCxnSpPr>
          <p:spPr bwMode="auto">
            <a:xfrm flipV="1">
              <a:off x="4078861" y="5228147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21" name="Straight Arrow Connector 20"/>
            <p:cNvCxnSpPr/>
            <p:nvPr/>
          </p:nvCxnSpPr>
          <p:spPr bwMode="auto">
            <a:xfrm flipV="1">
              <a:off x="3172081" y="5238465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22" name="Straight Arrow Connector 21"/>
            <p:cNvCxnSpPr/>
            <p:nvPr/>
          </p:nvCxnSpPr>
          <p:spPr bwMode="auto">
            <a:xfrm flipV="1">
              <a:off x="7763053" y="5243716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23" name="Straight Arrow Connector 22"/>
            <p:cNvCxnSpPr/>
            <p:nvPr/>
          </p:nvCxnSpPr>
          <p:spPr bwMode="auto">
            <a:xfrm flipV="1">
              <a:off x="6856273" y="5246414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</p:grpSp>
      <p:sp>
        <p:nvSpPr>
          <p:cNvPr id="26" name="TextBox 25"/>
          <p:cNvSpPr txBox="1"/>
          <p:nvPr/>
        </p:nvSpPr>
        <p:spPr>
          <a:xfrm>
            <a:off x="165100" y="5652962"/>
            <a:ext cx="1391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(2008-2010)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052125" y="6158106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099277" y="616459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123921" y="616581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2012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146554" y="616581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185998" y="616581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238240" y="6169478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240271" y="616703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</a:p>
        </p:txBody>
      </p:sp>
      <p:pic>
        <p:nvPicPr>
          <p:cNvPr id="59" name="Picture 58" descr="M:\02_Research\004_Funded_Budgets\020_NASA_ESPCoR_RadTolerantComputing_June10\Monthly_Reports\figures\06_June_2011\Sensor_Lab_Setup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5100" y="4910835"/>
            <a:ext cx="1391656" cy="7315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986" y="4906232"/>
            <a:ext cx="718345" cy="731520"/>
          </a:xfrm>
          <a:prstGeom prst="rect">
            <a:avLst/>
          </a:prstGeom>
        </p:spPr>
      </p:pic>
      <p:sp>
        <p:nvSpPr>
          <p:cNvPr id="69" name="TextBox 68"/>
          <p:cNvSpPr txBox="1"/>
          <p:nvPr/>
        </p:nvSpPr>
        <p:spPr>
          <a:xfrm>
            <a:off x="638201" y="4487464"/>
            <a:ext cx="946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Proof of Concept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2032515" y="4471021"/>
            <a:ext cx="16288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Prototype Development &amp; Cyclotron Testing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095159" y="4468198"/>
            <a:ext cx="137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Altitude Balloon Demos</a:t>
            </a:r>
          </a:p>
        </p:txBody>
      </p:sp>
      <p:pic>
        <p:nvPicPr>
          <p:cNvPr id="74" name="Picture 73" descr="C:\Users\lameres\Desktop\DSCN1336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28930" y="4909407"/>
            <a:ext cx="1078411" cy="7315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5" name="Picture 74" descr="M:\02_Research\004_Funded_Budgets\020_NASA_ESPCoR_RadTolerantComputing_June10\HASP\Integration\MSU_Computer_Stack_8-28-1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418" y="4911616"/>
            <a:ext cx="764903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74505" y="4908614"/>
            <a:ext cx="1128713" cy="731520"/>
          </a:xfrm>
          <a:prstGeom prst="rect">
            <a:avLst/>
          </a:prstGeom>
        </p:spPr>
      </p:pic>
      <p:pic>
        <p:nvPicPr>
          <p:cNvPr id="81" name="Picture 80" descr="http://www.coe.montana.edu/ee/lameres/figures/HASP_view_from_Top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162" y="4901520"/>
            <a:ext cx="954532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Rounded Rectangle 82"/>
          <p:cNvSpPr/>
          <p:nvPr/>
        </p:nvSpPr>
        <p:spPr bwMode="auto">
          <a:xfrm>
            <a:off x="87354" y="4449735"/>
            <a:ext cx="1538165" cy="1480226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009" y="4502268"/>
            <a:ext cx="406125" cy="337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" name="Rounded Rectangle 85"/>
          <p:cNvSpPr/>
          <p:nvPr/>
        </p:nvSpPr>
        <p:spPr bwMode="auto">
          <a:xfrm>
            <a:off x="1685484" y="4449736"/>
            <a:ext cx="1953066" cy="1480227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052" name="Picture 4" descr="MSGC log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92" y="4502268"/>
            <a:ext cx="451250" cy="31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Rounded Rectangle 87"/>
          <p:cNvSpPr/>
          <p:nvPr/>
        </p:nvSpPr>
        <p:spPr bwMode="auto">
          <a:xfrm>
            <a:off x="3697202" y="4449734"/>
            <a:ext cx="1772892" cy="1480227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9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586" y="4491396"/>
            <a:ext cx="406125" cy="337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0" name="TextBox 89"/>
          <p:cNvSpPr txBox="1"/>
          <p:nvPr/>
        </p:nvSpPr>
        <p:spPr>
          <a:xfrm>
            <a:off x="5786127" y="4468197"/>
            <a:ext cx="10043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Sounding </a:t>
            </a:r>
            <a:b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Rocket Demo</a:t>
            </a:r>
          </a:p>
        </p:txBody>
      </p:sp>
      <p:sp>
        <p:nvSpPr>
          <p:cNvPr id="91" name="Rounded Rectangle 90"/>
          <p:cNvSpPr/>
          <p:nvPr/>
        </p:nvSpPr>
        <p:spPr bwMode="auto">
          <a:xfrm>
            <a:off x="5524443" y="4449733"/>
            <a:ext cx="1213694" cy="1480227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92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683" y="4491395"/>
            <a:ext cx="406125" cy="337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0" name="TextBox 99"/>
          <p:cNvSpPr txBox="1"/>
          <p:nvPr/>
        </p:nvSpPr>
        <p:spPr>
          <a:xfrm>
            <a:off x="1966189" y="5663198"/>
            <a:ext cx="1391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(2010-2012)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3920721" y="5651160"/>
            <a:ext cx="1391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(2011-2013)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5530683" y="5651160"/>
            <a:ext cx="12194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(2012-2014)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1014987" y="6172006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2009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19731" y="6185906"/>
            <a:ext cx="5740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2008</a:t>
            </a:r>
          </a:p>
        </p:txBody>
      </p:sp>
      <p:sp>
        <p:nvSpPr>
          <p:cNvPr id="108" name="Rounded Rectangle 107"/>
          <p:cNvSpPr/>
          <p:nvPr/>
        </p:nvSpPr>
        <p:spPr bwMode="auto">
          <a:xfrm>
            <a:off x="34022" y="4230565"/>
            <a:ext cx="9046478" cy="2211032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2020" y="4205165"/>
            <a:ext cx="35665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Timeline of Activity at MSU</a:t>
            </a:r>
          </a:p>
        </p:txBody>
      </p:sp>
      <p:pic>
        <p:nvPicPr>
          <p:cNvPr id="65" name="Picture 64" descr="C:\Users\k91h784\Desktop\SL9_Best_of_Best\04_Team_w_Rocket1.jpg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71224" y="1311254"/>
            <a:ext cx="1407957" cy="28523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7" name="Picture 76" descr="C:\Users\k91h784\Desktop\SL9_Best_of_Best\Rocket_Camera\SL-9 Space.png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6575415" y="1754807"/>
            <a:ext cx="2852346" cy="19652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4092" y="1465175"/>
            <a:ext cx="5118285" cy="26852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67936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Readiness Level (TRL-8)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78933"/>
            <a:ext cx="8861273" cy="5626100"/>
          </a:xfrm>
        </p:spPr>
        <p:txBody>
          <a:bodyPr/>
          <a:lstStyle/>
          <a:p>
            <a:r>
              <a:rPr lang="en-US" dirty="0"/>
              <a:t>Step 5 – Demonstrate on the International Space Station</a:t>
            </a:r>
            <a:endParaRPr lang="en-US" i="1" dirty="0"/>
          </a:p>
          <a:p>
            <a:pPr lvl="1"/>
            <a:r>
              <a:rPr lang="en-US" dirty="0"/>
              <a:t>NASA funds the demonstration of computer system in International Space Station.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49</a:t>
            </a:fld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112754" y="6099535"/>
            <a:ext cx="8901636" cy="0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grpSp>
        <p:nvGrpSpPr>
          <p:cNvPr id="57" name="Group 56"/>
          <p:cNvGrpSpPr/>
          <p:nvPr/>
        </p:nvGrpSpPr>
        <p:grpSpPr>
          <a:xfrm>
            <a:off x="278788" y="6030889"/>
            <a:ext cx="8259630" cy="137133"/>
            <a:chOff x="436501" y="5228147"/>
            <a:chExt cx="7326552" cy="292533"/>
          </a:xfrm>
        </p:grpSpPr>
        <p:cxnSp>
          <p:nvCxnSpPr>
            <p:cNvPr id="12" name="Straight Arrow Connector 11"/>
            <p:cNvCxnSpPr/>
            <p:nvPr/>
          </p:nvCxnSpPr>
          <p:spPr bwMode="auto">
            <a:xfrm flipV="1">
              <a:off x="2280541" y="5231001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15" name="Straight Arrow Connector 14"/>
            <p:cNvCxnSpPr/>
            <p:nvPr/>
          </p:nvCxnSpPr>
          <p:spPr bwMode="auto">
            <a:xfrm flipV="1">
              <a:off x="1358521" y="5237788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16" name="Straight Arrow Connector 15"/>
            <p:cNvCxnSpPr/>
            <p:nvPr/>
          </p:nvCxnSpPr>
          <p:spPr bwMode="auto">
            <a:xfrm flipV="1">
              <a:off x="436501" y="5237788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18" name="Straight Arrow Connector 17"/>
            <p:cNvCxnSpPr/>
            <p:nvPr/>
          </p:nvCxnSpPr>
          <p:spPr bwMode="auto">
            <a:xfrm flipV="1">
              <a:off x="5922901" y="5228980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19" name="Straight Arrow Connector 18"/>
            <p:cNvCxnSpPr/>
            <p:nvPr/>
          </p:nvCxnSpPr>
          <p:spPr bwMode="auto">
            <a:xfrm flipV="1">
              <a:off x="5000881" y="5235767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20" name="Straight Arrow Connector 19"/>
            <p:cNvCxnSpPr/>
            <p:nvPr/>
          </p:nvCxnSpPr>
          <p:spPr bwMode="auto">
            <a:xfrm flipV="1">
              <a:off x="4078861" y="5228147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21" name="Straight Arrow Connector 20"/>
            <p:cNvCxnSpPr/>
            <p:nvPr/>
          </p:nvCxnSpPr>
          <p:spPr bwMode="auto">
            <a:xfrm flipV="1">
              <a:off x="3172081" y="5238465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22" name="Straight Arrow Connector 21"/>
            <p:cNvCxnSpPr/>
            <p:nvPr/>
          </p:nvCxnSpPr>
          <p:spPr bwMode="auto">
            <a:xfrm flipV="1">
              <a:off x="7763053" y="5243716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23" name="Straight Arrow Connector 22"/>
            <p:cNvCxnSpPr/>
            <p:nvPr/>
          </p:nvCxnSpPr>
          <p:spPr bwMode="auto">
            <a:xfrm flipV="1">
              <a:off x="6856273" y="5246414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</p:grpSp>
      <p:sp>
        <p:nvSpPr>
          <p:cNvPr id="26" name="TextBox 25"/>
          <p:cNvSpPr txBox="1"/>
          <p:nvPr/>
        </p:nvSpPr>
        <p:spPr>
          <a:xfrm>
            <a:off x="165100" y="5652962"/>
            <a:ext cx="1391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(2008-2010)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052125" y="6158106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099277" y="616459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123921" y="616581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2012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146554" y="616581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185998" y="616581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238240" y="6169478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240271" y="616703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</a:p>
        </p:txBody>
      </p:sp>
      <p:pic>
        <p:nvPicPr>
          <p:cNvPr id="59" name="Picture 58" descr="M:\02_Research\004_Funded_Budgets\020_NASA_ESPCoR_RadTolerantComputing_June10\Monthly_Reports\figures\06_June_2011\Sensor_Lab_Setup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5100" y="4910835"/>
            <a:ext cx="1391656" cy="7315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986" y="4906232"/>
            <a:ext cx="718345" cy="731520"/>
          </a:xfrm>
          <a:prstGeom prst="rect">
            <a:avLst/>
          </a:prstGeom>
        </p:spPr>
      </p:pic>
      <p:sp>
        <p:nvSpPr>
          <p:cNvPr id="69" name="TextBox 68"/>
          <p:cNvSpPr txBox="1"/>
          <p:nvPr/>
        </p:nvSpPr>
        <p:spPr>
          <a:xfrm>
            <a:off x="638201" y="4487464"/>
            <a:ext cx="946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Proof of Concept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2032515" y="4471021"/>
            <a:ext cx="16288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Prototype Development &amp; Cyclotron Testing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095159" y="4468198"/>
            <a:ext cx="137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Altitude Balloon Demos</a:t>
            </a:r>
          </a:p>
        </p:txBody>
      </p:sp>
      <p:pic>
        <p:nvPicPr>
          <p:cNvPr id="74" name="Picture 73" descr="C:\Users\lameres\Desktop\DSCN1336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28930" y="4909407"/>
            <a:ext cx="1078411" cy="7315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5" name="Picture 74" descr="M:\02_Research\004_Funded_Budgets\020_NASA_ESPCoR_RadTolerantComputing_June10\HASP\Integration\MSU_Computer_Stack_8-28-1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418" y="4911616"/>
            <a:ext cx="764903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74505" y="4908614"/>
            <a:ext cx="1128713" cy="731520"/>
          </a:xfrm>
          <a:prstGeom prst="rect">
            <a:avLst/>
          </a:prstGeom>
        </p:spPr>
      </p:pic>
      <p:pic>
        <p:nvPicPr>
          <p:cNvPr id="81" name="Picture 80" descr="http://www.coe.montana.edu/ee/lameres/figures/HASP_view_from_Top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162" y="4901520"/>
            <a:ext cx="954532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642" y="4909566"/>
            <a:ext cx="990289" cy="7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Rounded Rectangle 82"/>
          <p:cNvSpPr/>
          <p:nvPr/>
        </p:nvSpPr>
        <p:spPr bwMode="auto">
          <a:xfrm>
            <a:off x="87354" y="4449735"/>
            <a:ext cx="1538165" cy="1480226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009" y="4502268"/>
            <a:ext cx="406125" cy="337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" name="Rounded Rectangle 85"/>
          <p:cNvSpPr/>
          <p:nvPr/>
        </p:nvSpPr>
        <p:spPr bwMode="auto">
          <a:xfrm>
            <a:off x="1685484" y="4449736"/>
            <a:ext cx="1953066" cy="1480227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052" name="Picture 4" descr="MSGC log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92" y="4502268"/>
            <a:ext cx="451250" cy="31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Rounded Rectangle 87"/>
          <p:cNvSpPr/>
          <p:nvPr/>
        </p:nvSpPr>
        <p:spPr bwMode="auto">
          <a:xfrm>
            <a:off x="3697202" y="4449734"/>
            <a:ext cx="1772892" cy="1480227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9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586" y="4491396"/>
            <a:ext cx="406125" cy="337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0" name="TextBox 89"/>
          <p:cNvSpPr txBox="1"/>
          <p:nvPr/>
        </p:nvSpPr>
        <p:spPr>
          <a:xfrm>
            <a:off x="5786127" y="4468197"/>
            <a:ext cx="10043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Sounding </a:t>
            </a:r>
            <a:b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Rocket Demo</a:t>
            </a:r>
          </a:p>
        </p:txBody>
      </p:sp>
      <p:sp>
        <p:nvSpPr>
          <p:cNvPr id="91" name="Rounded Rectangle 90"/>
          <p:cNvSpPr/>
          <p:nvPr/>
        </p:nvSpPr>
        <p:spPr bwMode="auto">
          <a:xfrm>
            <a:off x="5524443" y="4449733"/>
            <a:ext cx="1213694" cy="1480227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92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683" y="4491395"/>
            <a:ext cx="406125" cy="337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3" name="TextBox 92"/>
          <p:cNvSpPr txBox="1"/>
          <p:nvPr/>
        </p:nvSpPr>
        <p:spPr>
          <a:xfrm>
            <a:off x="7100675" y="4470083"/>
            <a:ext cx="810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 </a:t>
            </a:r>
          </a:p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</a:t>
            </a:r>
          </a:p>
        </p:txBody>
      </p:sp>
      <p:sp>
        <p:nvSpPr>
          <p:cNvPr id="94" name="Rounded Rectangle 93"/>
          <p:cNvSpPr/>
          <p:nvPr/>
        </p:nvSpPr>
        <p:spPr bwMode="auto">
          <a:xfrm>
            <a:off x="6797830" y="4451619"/>
            <a:ext cx="1113480" cy="1480227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9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212" y="4493281"/>
            <a:ext cx="406125" cy="337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0" name="TextBox 99"/>
          <p:cNvSpPr txBox="1"/>
          <p:nvPr/>
        </p:nvSpPr>
        <p:spPr>
          <a:xfrm>
            <a:off x="1966189" y="5663198"/>
            <a:ext cx="1391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(2010-2012)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3920721" y="5651160"/>
            <a:ext cx="1391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(2011-2013)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5530683" y="5651160"/>
            <a:ext cx="12194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(2012-2014)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6824453" y="5663198"/>
            <a:ext cx="10868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(2014-2015)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1014987" y="6172006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2009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19731" y="6185906"/>
            <a:ext cx="5740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2008</a:t>
            </a:r>
          </a:p>
        </p:txBody>
      </p:sp>
      <p:sp>
        <p:nvSpPr>
          <p:cNvPr id="108" name="Rounded Rectangle 107"/>
          <p:cNvSpPr/>
          <p:nvPr/>
        </p:nvSpPr>
        <p:spPr bwMode="auto">
          <a:xfrm>
            <a:off x="34022" y="4230565"/>
            <a:ext cx="9046478" cy="2211032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2020" y="4205165"/>
            <a:ext cx="35665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Timeline of Activity at MSU</a:t>
            </a:r>
          </a:p>
        </p:txBody>
      </p:sp>
      <p:pic>
        <p:nvPicPr>
          <p:cNvPr id="76" name="Picture 75" descr="C:\Users\k91h784\Dropbox\04_Administrative\Promotion_n_Tenure\3_Promotion_Fall2016\LaMeresBPromotion_Source\09ResearchCreativeActivity\figures\S14_Collegian_Story_MSU_Computer_to_ISS.jpeg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0079" y="1493649"/>
            <a:ext cx="4273569" cy="262563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265" name="Picture 1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17281" y="3003939"/>
            <a:ext cx="2510146" cy="1115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820" y="1493650"/>
            <a:ext cx="2517607" cy="1416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7" name="TextBox 76"/>
          <p:cNvSpPr txBox="1"/>
          <p:nvPr/>
        </p:nvSpPr>
        <p:spPr>
          <a:xfrm>
            <a:off x="7505992" y="1801559"/>
            <a:ext cx="1409631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 Mockup at Johnson Space Center for Crew Training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7508266" y="3253832"/>
            <a:ext cx="140963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Mission Control Room for Apollo Program</a:t>
            </a:r>
          </a:p>
        </p:txBody>
      </p:sp>
    </p:spTree>
    <p:extLst>
      <p:ext uri="{BB962C8B-B14F-4D97-AF65-F5344CB8AC3E}">
        <p14:creationId xmlns:p14="http://schemas.microsoft.com/office/powerpoint/2010/main" val="15294401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Perspective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5122" name="Picture 2" descr="http://www.agci.org/classroom/images/Atm_Struc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146" y="1117599"/>
            <a:ext cx="6515319" cy="515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setterfield.org/Genesis_1-11/pictures/EarthAtmosphere-2_l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0474"/>
            <a:ext cx="9136760" cy="5757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549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Readiness Level (TRL-8)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87400"/>
            <a:ext cx="8861273" cy="5626100"/>
          </a:xfrm>
        </p:spPr>
        <p:txBody>
          <a:bodyPr/>
          <a:lstStyle/>
          <a:p>
            <a:r>
              <a:rPr lang="en-US" dirty="0"/>
              <a:t>Selfie with $60M Space Suit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46" y="1302197"/>
            <a:ext cx="8356743" cy="4700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278189" y="6526278"/>
            <a:ext cx="649514" cy="275583"/>
          </a:xfrm>
        </p:spPr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9260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Readiness Level (TRL-9)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71525"/>
            <a:ext cx="8861273" cy="5641975"/>
          </a:xfrm>
        </p:spPr>
        <p:txBody>
          <a:bodyPr/>
          <a:lstStyle/>
          <a:p>
            <a:r>
              <a:rPr lang="en-US" dirty="0"/>
              <a:t>Step 6 – Demonstrate as a Stand-Alone Satellite </a:t>
            </a:r>
            <a:endParaRPr lang="en-US" i="1" dirty="0"/>
          </a:p>
          <a:p>
            <a:pPr lvl="1"/>
            <a:r>
              <a:rPr lang="en-US" dirty="0"/>
              <a:t>NASA funds the demonstration of the computer system in a Low Earth Orbit mission.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51</a:t>
            </a:fld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112754" y="6099535"/>
            <a:ext cx="8901636" cy="0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grpSp>
        <p:nvGrpSpPr>
          <p:cNvPr id="57" name="Group 56"/>
          <p:cNvGrpSpPr/>
          <p:nvPr/>
        </p:nvGrpSpPr>
        <p:grpSpPr>
          <a:xfrm>
            <a:off x="278788" y="6030889"/>
            <a:ext cx="8259630" cy="137133"/>
            <a:chOff x="436501" y="5228147"/>
            <a:chExt cx="7326552" cy="292533"/>
          </a:xfrm>
        </p:grpSpPr>
        <p:cxnSp>
          <p:nvCxnSpPr>
            <p:cNvPr id="12" name="Straight Arrow Connector 11"/>
            <p:cNvCxnSpPr/>
            <p:nvPr/>
          </p:nvCxnSpPr>
          <p:spPr bwMode="auto">
            <a:xfrm flipV="1">
              <a:off x="2280541" y="5231001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15" name="Straight Arrow Connector 14"/>
            <p:cNvCxnSpPr/>
            <p:nvPr/>
          </p:nvCxnSpPr>
          <p:spPr bwMode="auto">
            <a:xfrm flipV="1">
              <a:off x="1358521" y="5237788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16" name="Straight Arrow Connector 15"/>
            <p:cNvCxnSpPr/>
            <p:nvPr/>
          </p:nvCxnSpPr>
          <p:spPr bwMode="auto">
            <a:xfrm flipV="1">
              <a:off x="436501" y="5237788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18" name="Straight Arrow Connector 17"/>
            <p:cNvCxnSpPr/>
            <p:nvPr/>
          </p:nvCxnSpPr>
          <p:spPr bwMode="auto">
            <a:xfrm flipV="1">
              <a:off x="5922901" y="5228980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19" name="Straight Arrow Connector 18"/>
            <p:cNvCxnSpPr/>
            <p:nvPr/>
          </p:nvCxnSpPr>
          <p:spPr bwMode="auto">
            <a:xfrm flipV="1">
              <a:off x="5000881" y="5235767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20" name="Straight Arrow Connector 19"/>
            <p:cNvCxnSpPr/>
            <p:nvPr/>
          </p:nvCxnSpPr>
          <p:spPr bwMode="auto">
            <a:xfrm flipV="1">
              <a:off x="4078861" y="5228147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21" name="Straight Arrow Connector 20"/>
            <p:cNvCxnSpPr/>
            <p:nvPr/>
          </p:nvCxnSpPr>
          <p:spPr bwMode="auto">
            <a:xfrm flipV="1">
              <a:off x="3172081" y="5238465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22" name="Straight Arrow Connector 21"/>
            <p:cNvCxnSpPr/>
            <p:nvPr/>
          </p:nvCxnSpPr>
          <p:spPr bwMode="auto">
            <a:xfrm flipV="1">
              <a:off x="7763053" y="5243716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23" name="Straight Arrow Connector 22"/>
            <p:cNvCxnSpPr/>
            <p:nvPr/>
          </p:nvCxnSpPr>
          <p:spPr bwMode="auto">
            <a:xfrm flipV="1">
              <a:off x="6856273" y="5246414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</p:grpSp>
      <p:sp>
        <p:nvSpPr>
          <p:cNvPr id="26" name="TextBox 25"/>
          <p:cNvSpPr txBox="1"/>
          <p:nvPr/>
        </p:nvSpPr>
        <p:spPr>
          <a:xfrm>
            <a:off x="165100" y="5652962"/>
            <a:ext cx="1391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(2008-2010)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052125" y="6158106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099277" y="616459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123921" y="616581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2012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146554" y="616581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185998" y="616581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238240" y="6169478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240271" y="616703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</a:p>
        </p:txBody>
      </p:sp>
      <p:pic>
        <p:nvPicPr>
          <p:cNvPr id="59" name="Picture 58" descr="M:\02_Research\004_Funded_Budgets\020_NASA_ESPCoR_RadTolerantComputing_June10\Monthly_Reports\figures\06_June_2011\Sensor_Lab_Setup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5100" y="4910835"/>
            <a:ext cx="1391656" cy="7315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986" y="4906232"/>
            <a:ext cx="718345" cy="731520"/>
          </a:xfrm>
          <a:prstGeom prst="rect">
            <a:avLst/>
          </a:prstGeom>
        </p:spPr>
      </p:pic>
      <p:sp>
        <p:nvSpPr>
          <p:cNvPr id="69" name="TextBox 68"/>
          <p:cNvSpPr txBox="1"/>
          <p:nvPr/>
        </p:nvSpPr>
        <p:spPr>
          <a:xfrm>
            <a:off x="638201" y="4487464"/>
            <a:ext cx="946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Proof of Concept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2032515" y="4471021"/>
            <a:ext cx="16288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Prototype Development &amp; Cyclotron Testing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095159" y="4468198"/>
            <a:ext cx="137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Altitude Balloon Demos</a:t>
            </a:r>
          </a:p>
        </p:txBody>
      </p:sp>
      <p:pic>
        <p:nvPicPr>
          <p:cNvPr id="74" name="Picture 73" descr="C:\Users\lameres\Desktop\DSCN1336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28930" y="4909407"/>
            <a:ext cx="1078411" cy="7315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5" name="Picture 74" descr="M:\02_Research\004_Funded_Budgets\020_NASA_ESPCoR_RadTolerantComputing_June10\HASP\Integration\MSU_Computer_Stack_8-28-1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418" y="4911616"/>
            <a:ext cx="764903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74505" y="4908614"/>
            <a:ext cx="1128713" cy="731520"/>
          </a:xfrm>
          <a:prstGeom prst="rect">
            <a:avLst/>
          </a:prstGeom>
        </p:spPr>
      </p:pic>
      <p:pic>
        <p:nvPicPr>
          <p:cNvPr id="81" name="Picture 80" descr="http://www.coe.montana.edu/ee/lameres/figures/HASP_view_from_Top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162" y="4901520"/>
            <a:ext cx="954532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Picture 81" descr="M:\02_Research\004_Funded_Budgets\034_NASA_SmallSatPartnership_Aug2013\Images\SecondRender.JP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43867" y="4915757"/>
            <a:ext cx="913373" cy="7315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642" y="4909566"/>
            <a:ext cx="990289" cy="7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Rounded Rectangle 82"/>
          <p:cNvSpPr/>
          <p:nvPr/>
        </p:nvSpPr>
        <p:spPr bwMode="auto">
          <a:xfrm>
            <a:off x="87354" y="4449735"/>
            <a:ext cx="1538165" cy="1480226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5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009" y="4502268"/>
            <a:ext cx="406125" cy="337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" name="Rounded Rectangle 85"/>
          <p:cNvSpPr/>
          <p:nvPr/>
        </p:nvSpPr>
        <p:spPr bwMode="auto">
          <a:xfrm>
            <a:off x="1685484" y="4449736"/>
            <a:ext cx="1953066" cy="1480227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052" name="Picture 4" descr="MSGC logo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92" y="4502268"/>
            <a:ext cx="451250" cy="31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Rounded Rectangle 87"/>
          <p:cNvSpPr/>
          <p:nvPr/>
        </p:nvSpPr>
        <p:spPr bwMode="auto">
          <a:xfrm>
            <a:off x="3697202" y="4449734"/>
            <a:ext cx="1772892" cy="1480227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9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586" y="4491396"/>
            <a:ext cx="406125" cy="337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0" name="TextBox 89"/>
          <p:cNvSpPr txBox="1"/>
          <p:nvPr/>
        </p:nvSpPr>
        <p:spPr>
          <a:xfrm>
            <a:off x="5786127" y="4468197"/>
            <a:ext cx="10043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Sounding </a:t>
            </a:r>
            <a:b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Rocket Demo</a:t>
            </a:r>
          </a:p>
        </p:txBody>
      </p:sp>
      <p:sp>
        <p:nvSpPr>
          <p:cNvPr id="91" name="Rounded Rectangle 90"/>
          <p:cNvSpPr/>
          <p:nvPr/>
        </p:nvSpPr>
        <p:spPr bwMode="auto">
          <a:xfrm>
            <a:off x="5524443" y="4449733"/>
            <a:ext cx="1213694" cy="1480227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92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683" y="4491395"/>
            <a:ext cx="406125" cy="337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3" name="TextBox 92"/>
          <p:cNvSpPr txBox="1"/>
          <p:nvPr/>
        </p:nvSpPr>
        <p:spPr>
          <a:xfrm>
            <a:off x="7100675" y="4470083"/>
            <a:ext cx="810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 </a:t>
            </a:r>
          </a:p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</a:t>
            </a:r>
          </a:p>
        </p:txBody>
      </p:sp>
      <p:sp>
        <p:nvSpPr>
          <p:cNvPr id="94" name="Rounded Rectangle 93"/>
          <p:cNvSpPr/>
          <p:nvPr/>
        </p:nvSpPr>
        <p:spPr bwMode="auto">
          <a:xfrm>
            <a:off x="6797830" y="4451619"/>
            <a:ext cx="1113480" cy="1480227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95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212" y="4493281"/>
            <a:ext cx="406125" cy="337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7" name="TextBox 96"/>
          <p:cNvSpPr txBox="1"/>
          <p:nvPr/>
        </p:nvSpPr>
        <p:spPr>
          <a:xfrm>
            <a:off x="8324668" y="4472464"/>
            <a:ext cx="7002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Satellite </a:t>
            </a:r>
          </a:p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</a:t>
            </a:r>
          </a:p>
        </p:txBody>
      </p:sp>
      <p:sp>
        <p:nvSpPr>
          <p:cNvPr id="98" name="Rounded Rectangle 97"/>
          <p:cNvSpPr/>
          <p:nvPr/>
        </p:nvSpPr>
        <p:spPr bwMode="auto">
          <a:xfrm>
            <a:off x="7978965" y="4454000"/>
            <a:ext cx="1045977" cy="1480227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99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997" y="4495662"/>
            <a:ext cx="406125" cy="337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0" name="TextBox 99"/>
          <p:cNvSpPr txBox="1"/>
          <p:nvPr/>
        </p:nvSpPr>
        <p:spPr>
          <a:xfrm>
            <a:off x="1966189" y="5663198"/>
            <a:ext cx="1391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(2010-2012)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3920721" y="5651160"/>
            <a:ext cx="1391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(2011-2013)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5530683" y="5651160"/>
            <a:ext cx="12194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(2012-2014)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6824453" y="5663198"/>
            <a:ext cx="10868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(2014-2015)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7938085" y="5663198"/>
            <a:ext cx="10868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(2014-2016)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1014987" y="6172006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2009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19731" y="6185906"/>
            <a:ext cx="5740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2008</a:t>
            </a:r>
          </a:p>
        </p:txBody>
      </p:sp>
      <p:sp>
        <p:nvSpPr>
          <p:cNvPr id="108" name="Rounded Rectangle 107"/>
          <p:cNvSpPr/>
          <p:nvPr/>
        </p:nvSpPr>
        <p:spPr bwMode="auto">
          <a:xfrm>
            <a:off x="34022" y="4230565"/>
            <a:ext cx="9046478" cy="2211032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2020" y="4205165"/>
            <a:ext cx="35665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Timeline of Activity at MSU</a:t>
            </a:r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97" y="1526520"/>
            <a:ext cx="6020810" cy="254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3" descr="C:\Users\k91h784\Dropbox\02_Research\004_Funded_Budgets\034_NASA_SmallSatPartnership_Aug2013\Monthly_Updates\Figures\08-2014_FlatSat_Assembly\20140808_144718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47004" y="1526520"/>
            <a:ext cx="2254806" cy="252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383156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Readiness Level (TRL-9)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85281"/>
            <a:ext cx="8861273" cy="5568950"/>
          </a:xfrm>
        </p:spPr>
        <p:txBody>
          <a:bodyPr/>
          <a:lstStyle/>
          <a:p>
            <a:r>
              <a:rPr lang="en-US" dirty="0"/>
              <a:t>Step 7 – Commercialize It </a:t>
            </a:r>
            <a:endParaRPr lang="en-US" i="1" dirty="0"/>
          </a:p>
          <a:p>
            <a:pPr lvl="1"/>
            <a:r>
              <a:rPr lang="en-US" dirty="0"/>
              <a:t>License Agreement with 406 Aerospace, LLC, Bozeman, MT.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52</a:t>
            </a:fld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453" y="1567544"/>
            <a:ext cx="7489371" cy="48399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71210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MSU Students Did it </a:t>
            </a:r>
            <a:r>
              <a:rPr lang="en-US" dirty="0" err="1"/>
              <a:t>Alll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Everything was Designed and Built By MSU Students!</a:t>
            </a:r>
            <a:endParaRPr lang="en-US" i="1" dirty="0"/>
          </a:p>
          <a:p>
            <a:pPr marL="465137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53</a:t>
            </a:fld>
            <a:endParaRPr lang="en-US" dirty="0"/>
          </a:p>
        </p:txBody>
      </p:sp>
      <p:pic>
        <p:nvPicPr>
          <p:cNvPr id="6" name="Picture 5" descr="C:\Users\lameres\AppData\Local\Microsoft\Windows\Temporary Internet Files\Content.Word\2011-08-10_16-55-34_69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298" y="3226364"/>
            <a:ext cx="1966369" cy="1469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M:\02_Research\003_Conferences_and_Travel\024_TAMU_RadiationTest2_April12\Pic\Buerkle_Hogan_Weber_by_SaturnV_at_NASA_JSC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71" y="1257466"/>
            <a:ext cx="2290330" cy="128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M:\02_Research\004_Funded_Budgets\020_NASA_ESPCoR_RadTolerantComputing_June10\HASP\Integration\DSCN1229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032129" y="1094721"/>
            <a:ext cx="1989891" cy="1484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24272" y="2550697"/>
            <a:ext cx="22179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Todd </a:t>
            </a:r>
            <a:r>
              <a:rPr lang="en-US" sz="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Buerkle</a:t>
            </a:r>
            <a:r>
              <a:rPr lang="en-US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Justin Hogan, Ray Weber at Johnson Space Center for demo, 2012.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64706" y="4738315"/>
            <a:ext cx="21455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Todd </a:t>
            </a:r>
            <a:r>
              <a:rPr lang="en-US" sz="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Buerkle</a:t>
            </a:r>
            <a:r>
              <a:rPr lang="en-US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Jennifer </a:t>
            </a:r>
            <a:r>
              <a:rPr lang="en-US" sz="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Hane</a:t>
            </a:r>
            <a:r>
              <a:rPr lang="en-US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the Marshall Space Flight Center, 2011.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54298" y="2855381"/>
            <a:ext cx="21455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Justin Hogan at the NASA Columbia Scientific Balloon Facility, 2012.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1" y="4698338"/>
            <a:ext cx="4907280" cy="1567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00749" y="6258871"/>
            <a:ext cx="48065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Justin Hogan &amp; Ray Weber featured in MSU News Story, 2012.</a:t>
            </a:r>
          </a:p>
        </p:txBody>
      </p:sp>
      <p:pic>
        <p:nvPicPr>
          <p:cNvPr id="13" name="Picture 12" descr="MSFC_Demo_ClintGauer_at_Table1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4270" y="3096850"/>
            <a:ext cx="2172219" cy="103134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0939" y="4236790"/>
            <a:ext cx="21455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Clint Gauer demo’s computer at Marshall Space Flight Center, 2009.</a:t>
            </a:r>
          </a:p>
        </p:txBody>
      </p:sp>
      <p:pic>
        <p:nvPicPr>
          <p:cNvPr id="15" name="Picture 2" descr="M:\02_Research\003_Conferences_and_Travel\023_NASA_MSFC_Demo_Huntsville_Aug11\Pictures\Jenny_n_Todd_at_Demo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666" y="1257466"/>
            <a:ext cx="1951131" cy="1463348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2332086" y="2736185"/>
            <a:ext cx="25194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Todd </a:t>
            </a:r>
            <a:r>
              <a:rPr lang="en-US" sz="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Buerkle</a:t>
            </a:r>
            <a:r>
              <a:rPr lang="en-US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Jennifer </a:t>
            </a:r>
            <a:r>
              <a:rPr lang="en-US" sz="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Hane</a:t>
            </a:r>
            <a:r>
              <a:rPr lang="en-US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demo computer at Marshall Space Flight Center, 2012.</a:t>
            </a:r>
          </a:p>
        </p:txBody>
      </p:sp>
      <p:pic>
        <p:nvPicPr>
          <p:cNvPr id="1027" name="Picture 3" descr="C:\Users\k91h784\Dropbox\02_Research\003_Conferences_and_Travel\010_NASA_MSFC_Demo_Huntsville_Jan10\MSGC_Demo_Pictures\MSFC_Museum_Clint_w_SatV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411" y="1257466"/>
            <a:ext cx="2273698" cy="170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851576" y="2998795"/>
            <a:ext cx="2164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Clint Gauer at Marshall Space Flight Center for demo, 2009.</a:t>
            </a:r>
          </a:p>
        </p:txBody>
      </p:sp>
      <p:pic>
        <p:nvPicPr>
          <p:cNvPr id="1031" name="Picture 7" descr="http://www.coe.montana.edu/ee/lameres/figures/weng13_summer_program/figures/fig_flight8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57341" y="5065018"/>
            <a:ext cx="2607961" cy="130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ttp://www.coe.montana.edu/ee/lameres/figures/weng12_summer_program/pic_Launch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926" y="3096850"/>
            <a:ext cx="1709910" cy="1139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075" y="3337349"/>
            <a:ext cx="2070575" cy="1298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2396490" y="4297610"/>
            <a:ext cx="21455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Kaysha</a:t>
            </a:r>
            <a:r>
              <a:rPr lang="en-US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Young prepares payload for balloon flight, 2012.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876838" y="5482111"/>
            <a:ext cx="1133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 balloon team recovers payload in front of moose, 2013.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767790" y="4580461"/>
            <a:ext cx="18587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2011 balloon team featured in MSU news story, 2011.</a:t>
            </a:r>
          </a:p>
        </p:txBody>
      </p:sp>
    </p:spTree>
    <p:extLst>
      <p:ext uri="{BB962C8B-B14F-4D97-AF65-F5344CB8AC3E}">
        <p14:creationId xmlns:p14="http://schemas.microsoft.com/office/powerpoint/2010/main" val="1318307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0114" y="2162639"/>
            <a:ext cx="6139544" cy="3423557"/>
          </a:xfrm>
        </p:spPr>
        <p:txBody>
          <a:bodyPr/>
          <a:lstStyle/>
          <a:p>
            <a:pPr marL="0" indent="0" algn="ctr">
              <a:spcBef>
                <a:spcPts val="0"/>
              </a:spcBef>
              <a:spcAft>
                <a:spcPts val="1200"/>
              </a:spcAft>
            </a:pPr>
            <a:r>
              <a:rPr lang="en-US" sz="4400" dirty="0"/>
              <a:t>4) Other Missions from MSU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68822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Microbiology – Microgravity Exp.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0114" y="2162639"/>
            <a:ext cx="6139544" cy="3423557"/>
          </a:xfrm>
        </p:spPr>
        <p:txBody>
          <a:bodyPr/>
          <a:lstStyle/>
          <a:p>
            <a:pPr marL="0" indent="0" algn="ctr">
              <a:spcBef>
                <a:spcPts val="0"/>
              </a:spcBef>
              <a:spcAft>
                <a:spcPts val="1200"/>
              </a:spcAft>
            </a:pPr>
            <a:r>
              <a:rPr lang="en-US" sz="4400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55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363" y="889722"/>
            <a:ext cx="7179684" cy="5421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154615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624" y="182917"/>
            <a:ext cx="5760684" cy="387676"/>
          </a:xfrm>
        </p:spPr>
        <p:txBody>
          <a:bodyPr/>
          <a:lstStyle/>
          <a:p>
            <a:r>
              <a:rPr lang="en-US" dirty="0"/>
              <a:t>  Physics – Long Term Exposure Exp.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0114" y="2162639"/>
            <a:ext cx="6139544" cy="3423557"/>
          </a:xfrm>
        </p:spPr>
        <p:txBody>
          <a:bodyPr/>
          <a:lstStyle/>
          <a:p>
            <a:pPr marL="0" indent="0" algn="ctr">
              <a:spcBef>
                <a:spcPts val="0"/>
              </a:spcBef>
              <a:spcAft>
                <a:spcPts val="1200"/>
              </a:spcAft>
            </a:pPr>
            <a:r>
              <a:rPr lang="en-US" sz="4400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56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834" y="1024368"/>
            <a:ext cx="7134657" cy="5165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204620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938" indent="-7938" algn="ctr"/>
            <a:r>
              <a:rPr lang="en-US" sz="4400" dirty="0"/>
              <a:t> </a:t>
            </a:r>
            <a:endParaRPr lang="en-US" sz="4400" i="1" dirty="0"/>
          </a:p>
          <a:p>
            <a:pPr marL="465137" lvl="1" indent="0">
              <a:buNone/>
            </a:pPr>
            <a:r>
              <a:rPr lang="en-US" sz="4400" b="1" dirty="0">
                <a:solidFill>
                  <a:srgbClr val="003366"/>
                </a:solidFill>
              </a:rPr>
              <a:t>Thank You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57</a:t>
            </a:fld>
            <a:endParaRPr lang="en-US" dirty="0"/>
          </a:p>
        </p:txBody>
      </p:sp>
      <p:pic>
        <p:nvPicPr>
          <p:cNvPr id="6" name="Picture 2" descr="C:\Users\lameres\Desktop\rp_primary_Card_stunt-GoCats__Daryn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394" y="3392532"/>
            <a:ext cx="4445304" cy="2854783"/>
          </a:xfrm>
          <a:prstGeom prst="rect">
            <a:avLst/>
          </a:prstGeom>
          <a:noFill/>
        </p:spPr>
      </p:pic>
      <p:pic>
        <p:nvPicPr>
          <p:cNvPr id="7" name="Picture 4" descr="https://lh6.googleusercontent.com/-dpKBFc8gbBQ/Ua-eZb_nqVI/AAAAAAAAEnY/38YY8bSlrcA/w953-h658-no/Champ%26Monte%2B11-17-20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62" y="3392532"/>
            <a:ext cx="4134663" cy="285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k91h784\Desktop\SL9_Best_of_Best\01_Payload_Assembly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06369" y="851022"/>
            <a:ext cx="3135329" cy="2460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162190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Content</a:t>
            </a:r>
          </a:p>
          <a:p>
            <a:pPr lvl="1"/>
            <a:r>
              <a:rPr lang="en-US" sz="1200" dirty="0"/>
              <a:t>“Space Transportation Costs: Trends in Price Per Pound to Orbit 1990-2000.  </a:t>
            </a:r>
            <a:r>
              <a:rPr lang="en-US" sz="1200" dirty="0" err="1"/>
              <a:t>Fultron</a:t>
            </a:r>
            <a:r>
              <a:rPr lang="en-US" sz="1200" dirty="0"/>
              <a:t> Inc Technical Report., September 6, 2002. Sammy </a:t>
            </a:r>
            <a:r>
              <a:rPr lang="en-US" sz="1200" dirty="0" err="1"/>
              <a:t>Kayali</a:t>
            </a:r>
            <a:r>
              <a:rPr lang="en-US" sz="1200" dirty="0"/>
              <a:t>, “Space Radiation Effects on Microelectronics”, JPL, [Available Online]:</a:t>
            </a:r>
            <a:br>
              <a:rPr lang="en-US" sz="1200" dirty="0"/>
            </a:br>
            <a:r>
              <a:rPr lang="en-US" sz="1200" dirty="0"/>
              <a:t> </a:t>
            </a:r>
            <a:r>
              <a:rPr lang="en-US" sz="1200" dirty="0">
                <a:hlinkClick r:id="rId2"/>
              </a:rPr>
              <a:t>http://parts.jpl.nasa.gov/docs/Radcrs_Final.pdf</a:t>
            </a:r>
            <a:r>
              <a:rPr lang="en-US" sz="1200" dirty="0"/>
              <a:t>.</a:t>
            </a:r>
          </a:p>
          <a:p>
            <a:pPr lvl="1"/>
            <a:r>
              <a:rPr lang="en-US" sz="1200" dirty="0"/>
              <a:t>Holmes-</a:t>
            </a:r>
            <a:r>
              <a:rPr lang="en-US" sz="1200" dirty="0" err="1"/>
              <a:t>Siedle</a:t>
            </a:r>
            <a:r>
              <a:rPr lang="en-US" sz="1200" dirty="0"/>
              <a:t> &amp; Adams, “Handbook of Radiation Effects”, 2</a:t>
            </a:r>
            <a:r>
              <a:rPr lang="en-US" sz="1200" baseline="30000" dirty="0"/>
              <a:t>nd</a:t>
            </a:r>
            <a:r>
              <a:rPr lang="en-US" sz="1200" dirty="0"/>
              <a:t> Edition, Oxford Press 2002.</a:t>
            </a:r>
          </a:p>
          <a:p>
            <a:pPr lvl="1"/>
            <a:r>
              <a:rPr lang="en-US" sz="1200" dirty="0" err="1"/>
              <a:t>Thanh</a:t>
            </a:r>
            <a:r>
              <a:rPr lang="en-US" sz="1200" dirty="0"/>
              <a:t>, Balk, “Elimination and Generation of Si-Si02 Interface Traps by Low Temperature Hydrogen Annealing”, Journal of Electrochemical Society on Solid-State Science and Technology, July 1998.</a:t>
            </a:r>
          </a:p>
          <a:p>
            <a:pPr lvl="1"/>
            <a:r>
              <a:rPr lang="en-US" sz="1200" dirty="0" err="1"/>
              <a:t>Sturesson</a:t>
            </a:r>
            <a:r>
              <a:rPr lang="en-US" sz="1200" dirty="0"/>
              <a:t> TEC-QEC, “Space Radiation and its Effects on EEE Components”, EPFL Space Center, June 9, 2009.  [Available Online]: </a:t>
            </a:r>
            <a:r>
              <a:rPr lang="en-US" sz="1200" dirty="0">
                <a:hlinkClick r:id="rId3"/>
              </a:rPr>
              <a:t>http://space.epfl.ch/webdav/site/space/shared/industry_media/07%20SEE%20Effect%20F.Sturesson.pdf</a:t>
            </a:r>
            <a:endParaRPr lang="en-US" sz="1200" dirty="0"/>
          </a:p>
          <a:p>
            <a:pPr lvl="1"/>
            <a:r>
              <a:rPr lang="en-US" sz="1200" dirty="0"/>
              <a:t>Lawrence T. Clark, Radiation Effects in SRAM: Design for Mitigation”, Arizona State University, [Available Online]: </a:t>
            </a:r>
            <a:r>
              <a:rPr lang="en-US" sz="1200" dirty="0">
                <a:hlinkClick r:id="rId4"/>
              </a:rPr>
              <a:t>http://www.cmoset.com/uploads/9B.1-08.pdf</a:t>
            </a:r>
            <a:endParaRPr lang="en-US" sz="1200" dirty="0"/>
          </a:p>
          <a:p>
            <a:pPr lvl="1"/>
            <a:r>
              <a:rPr lang="en-US" sz="1200" dirty="0"/>
              <a:t>K. </a:t>
            </a:r>
            <a:r>
              <a:rPr lang="en-US" sz="1200" dirty="0" err="1"/>
              <a:t>Iniewski</a:t>
            </a:r>
            <a:r>
              <a:rPr lang="en-US" sz="1200" dirty="0"/>
              <a:t>, “Radiation Effects in Semiconductors”, CRC Press, 2011.</a:t>
            </a:r>
            <a:endParaRPr lang="en-US" dirty="0"/>
          </a:p>
          <a:p>
            <a:r>
              <a:rPr lang="en-US" dirty="0"/>
              <a:t>Images</a:t>
            </a:r>
          </a:p>
          <a:p>
            <a:pPr lvl="1"/>
            <a:r>
              <a:rPr lang="en-US" sz="1200" dirty="0"/>
              <a:t>If not noted, images provided by </a:t>
            </a:r>
            <a:r>
              <a:rPr lang="en-US" sz="1200" dirty="0">
                <a:hlinkClick r:id="rId5"/>
              </a:rPr>
              <a:t>www.nasa.gov</a:t>
            </a:r>
            <a:r>
              <a:rPr lang="en-US" sz="1200" dirty="0"/>
              <a:t> or MSU</a:t>
            </a:r>
          </a:p>
          <a:p>
            <a:pPr lvl="1"/>
            <a:r>
              <a:rPr lang="en-US" sz="1200" dirty="0"/>
              <a:t>Displacement Image 1: </a:t>
            </a:r>
            <a:r>
              <a:rPr lang="en-US" sz="1200" dirty="0" err="1"/>
              <a:t>Moises</a:t>
            </a:r>
            <a:r>
              <a:rPr lang="en-US" sz="1200" dirty="0"/>
              <a:t> </a:t>
            </a:r>
            <a:r>
              <a:rPr lang="en-US" sz="1200" dirty="0" err="1"/>
              <a:t>Pinada</a:t>
            </a:r>
            <a:r>
              <a:rPr lang="en-US" sz="1200" dirty="0"/>
              <a:t>, http://moisespinedacaf.blogspot.com/2010_07_01_archive.html</a:t>
            </a:r>
          </a:p>
          <a:p>
            <a:pPr lvl="1"/>
            <a:r>
              <a:rPr lang="en-US" sz="1200" dirty="0"/>
              <a:t>Displacement Image 2/3: Vacancy and </a:t>
            </a:r>
            <a:r>
              <a:rPr lang="en-US" sz="1200" dirty="0" err="1"/>
              <a:t>divacancy</a:t>
            </a:r>
            <a:r>
              <a:rPr lang="en-US" sz="1200" dirty="0"/>
              <a:t> (V-V) in a bubble raft. Source: University of Wisconsin-Madison</a:t>
            </a:r>
          </a:p>
          <a:p>
            <a:pPr lvl="1"/>
            <a:r>
              <a:rPr lang="en-US" sz="1200" dirty="0"/>
              <a:t>SRAM Images: Kang and </a:t>
            </a:r>
            <a:r>
              <a:rPr lang="en-US" sz="1200" dirty="0" err="1"/>
              <a:t>Leblebici</a:t>
            </a:r>
            <a:r>
              <a:rPr lang="en-US" sz="1200" dirty="0"/>
              <a:t>, "CMOS Digital Integrated Circuits" 3rd Edition. McGraw Hill, 2003</a:t>
            </a:r>
          </a:p>
          <a:p>
            <a:pPr lvl="1"/>
            <a:r>
              <a:rPr lang="en-US" sz="1200" dirty="0"/>
              <a:t>SEB Images: </a:t>
            </a:r>
            <a:r>
              <a:rPr lang="en-US" sz="1200" dirty="0" err="1"/>
              <a:t>Sturesson</a:t>
            </a:r>
            <a:r>
              <a:rPr lang="en-US" sz="1200" dirty="0"/>
              <a:t> TEC-QEC, “Space Radiation and its Effects on EEE Components”, EPFL Space Center, June 9, 2009. </a:t>
            </a:r>
          </a:p>
          <a:p>
            <a:pPr lvl="1"/>
            <a:r>
              <a:rPr lang="en-US" sz="1200" dirty="0"/>
              <a:t>FPGA Images: </a:t>
            </a:r>
            <a:r>
              <a:rPr lang="en-US" sz="1200" dirty="0">
                <a:hlinkClick r:id="rId6"/>
              </a:rPr>
              <a:t>www.xilinx.com</a:t>
            </a:r>
            <a:r>
              <a:rPr lang="en-US" sz="1200" dirty="0"/>
              <a:t>, </a:t>
            </a:r>
            <a:r>
              <a:rPr lang="en-US" sz="1200" dirty="0">
                <a:hlinkClick r:id="rId7"/>
              </a:rPr>
              <a:t>www.altera.com</a:t>
            </a:r>
            <a:endParaRPr lang="en-US" sz="1200" dirty="0"/>
          </a:p>
          <a:p>
            <a:pPr lvl="1"/>
            <a:r>
              <a:rPr lang="it-IT" sz="1200" dirty="0"/>
              <a:t>RHBD Images: Giovanni Anelli &amp; Alessandro Marchioro, “</a:t>
            </a:r>
            <a:r>
              <a:rPr lang="en-US" sz="1200" dirty="0"/>
              <a:t>The future of </a:t>
            </a:r>
            <a:r>
              <a:rPr lang="en-US" sz="1200" dirty="0" err="1"/>
              <a:t>rad-tol</a:t>
            </a:r>
            <a:r>
              <a:rPr lang="en-US" sz="1200" dirty="0"/>
              <a:t> electronics for HEP”, </a:t>
            </a:r>
            <a:r>
              <a:rPr lang="it-IT" sz="1200" dirty="0"/>
              <a:t>CERN, Experimental Physics Division, Microelectronics Group, [Available Online]: </a:t>
            </a:r>
          </a:p>
          <a:p>
            <a:pPr lvl="1"/>
            <a:endParaRPr lang="it-IT" sz="1200" dirty="0"/>
          </a:p>
          <a:p>
            <a:pPr lvl="1"/>
            <a:endParaRPr lang="it-IT" sz="1200" dirty="0"/>
          </a:p>
          <a:p>
            <a:pPr lvl="1"/>
            <a:endParaRPr lang="en-US" sz="1200" dirty="0"/>
          </a:p>
          <a:p>
            <a:pPr lvl="1"/>
            <a:endParaRPr lang="en-US" sz="1200" dirty="0"/>
          </a:p>
          <a:p>
            <a:pPr lvl="1"/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55286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Images</a:t>
            </a:r>
          </a:p>
          <a:p>
            <a:pPr lvl="1"/>
            <a:r>
              <a:rPr lang="en-US" sz="1200" dirty="0"/>
              <a:t>If not noted, images provided by </a:t>
            </a:r>
            <a:r>
              <a:rPr lang="en-US" sz="1200" dirty="0">
                <a:hlinkClick r:id="rId2"/>
              </a:rPr>
              <a:t>www.nasa.gov</a:t>
            </a:r>
            <a:r>
              <a:rPr lang="en-US" sz="1200" dirty="0"/>
              <a:t> or MSU</a:t>
            </a:r>
            <a:br>
              <a:rPr lang="en-US" sz="1200" dirty="0"/>
            </a:br>
            <a:r>
              <a:rPr lang="en-US" sz="1200" dirty="0"/>
              <a:t>- SL9 rocket</a:t>
            </a:r>
            <a:br>
              <a:rPr lang="en-US" sz="1200" dirty="0"/>
            </a:br>
            <a:r>
              <a:rPr lang="en-US" sz="1200" dirty="0"/>
              <a:t>- astronaut at observation window</a:t>
            </a:r>
          </a:p>
          <a:p>
            <a:pPr lvl="1"/>
            <a:endParaRPr lang="en-US" sz="1200" dirty="0">
              <a:hlinkClick r:id="rId3"/>
            </a:endParaRPr>
          </a:p>
          <a:p>
            <a:pPr lvl="1"/>
            <a:r>
              <a:rPr lang="en-US" sz="1200" dirty="0">
                <a:hlinkClick r:id="rId3"/>
              </a:rPr>
              <a:t>(earth n moon) Space at 50, National Geographic</a:t>
            </a:r>
          </a:p>
          <a:p>
            <a:pPr lvl="1"/>
            <a:r>
              <a:rPr lang="en-US" sz="1200" dirty="0">
                <a:hlinkClick r:id="rId3"/>
              </a:rPr>
              <a:t>Aspen Global Change Institute | The Atmospherewww.agci.org</a:t>
            </a:r>
            <a:endParaRPr lang="en-US" sz="1200" dirty="0"/>
          </a:p>
          <a:p>
            <a:pPr lvl="1"/>
            <a:r>
              <a:rPr lang="en-US" sz="1200" dirty="0">
                <a:hlinkClick r:id="rId4"/>
              </a:rPr>
              <a:t>(alt with Spaceship1) Will space tourism ever be a reality? - HowStuffWorksscience.howstuffworks.com</a:t>
            </a:r>
            <a:endParaRPr lang="en-US" sz="1200" dirty="0"/>
          </a:p>
          <a:p>
            <a:pPr lvl="1"/>
            <a:r>
              <a:rPr lang="en-US" sz="1200" dirty="0"/>
              <a:t>(alt vs. </a:t>
            </a:r>
            <a:r>
              <a:rPr lang="en-US" sz="1200" dirty="0" err="1"/>
              <a:t>whats</a:t>
            </a:r>
            <a:r>
              <a:rPr lang="en-US" sz="1200" dirty="0"/>
              <a:t> there) Atmospheric Structure, www.albany.edu</a:t>
            </a:r>
          </a:p>
          <a:p>
            <a:pPr lvl="1"/>
            <a:r>
              <a:rPr lang="en-US" sz="1200" dirty="0"/>
              <a:t>(</a:t>
            </a:r>
            <a:r>
              <a:rPr lang="en-US" sz="1200" dirty="0" err="1"/>
              <a:t>comsat</a:t>
            </a:r>
            <a:r>
              <a:rPr lang="en-US" sz="1200" dirty="0"/>
              <a:t>) GPS </a:t>
            </a:r>
            <a:r>
              <a:rPr lang="en-US" sz="1200" dirty="0" err="1"/>
              <a:t>navigáció</a:t>
            </a:r>
            <a:r>
              <a:rPr lang="en-US" sz="1200" dirty="0"/>
              <a:t> - </a:t>
            </a:r>
            <a:r>
              <a:rPr lang="en-US" sz="1200" dirty="0" err="1"/>
              <a:t>navigációs</a:t>
            </a:r>
            <a:r>
              <a:rPr lang="en-US" sz="1200" dirty="0"/>
              <a:t> </a:t>
            </a:r>
            <a:r>
              <a:rPr lang="en-US" sz="1200" dirty="0" err="1"/>
              <a:t>rendszerek</a:t>
            </a:r>
            <a:r>
              <a:rPr lang="en-US" sz="1200" dirty="0"/>
              <a:t> | Felsofokon.hu, www.felsofokon.hu</a:t>
            </a:r>
          </a:p>
          <a:p>
            <a:pPr lvl="1"/>
            <a:r>
              <a:rPr lang="en-US" sz="1200" dirty="0"/>
              <a:t>(alt v </a:t>
            </a:r>
            <a:r>
              <a:rPr lang="en-US" sz="1200" dirty="0" err="1"/>
              <a:t>pres</a:t>
            </a:r>
            <a:r>
              <a:rPr lang="en-US" sz="1200" dirty="0"/>
              <a:t>) Diagram Of Atmospheric Pressure Vs Altitude Royalty, </a:t>
            </a:r>
            <a:r>
              <a:rPr lang="en-US" sz="1200" dirty="0">
                <a:hlinkClick r:id="rId5"/>
              </a:rPr>
              <a:t>www.dreamstime.com</a:t>
            </a:r>
            <a:endParaRPr lang="en-US" sz="1200" dirty="0"/>
          </a:p>
          <a:p>
            <a:pPr lvl="1"/>
            <a:r>
              <a:rPr lang="en-US" sz="1200" dirty="0">
                <a:hlinkClick r:id="rId6"/>
              </a:rPr>
              <a:t>(</a:t>
            </a:r>
            <a:r>
              <a:rPr lang="en-US" sz="1200" dirty="0" err="1">
                <a:hlinkClick r:id="rId6"/>
              </a:rPr>
              <a:t>xsection</a:t>
            </a:r>
            <a:r>
              <a:rPr lang="en-US" sz="1200" dirty="0">
                <a:hlinkClick r:id="rId6"/>
              </a:rPr>
              <a:t> of earth) Introduction to Geography: Physical Attributes of </a:t>
            </a:r>
            <a:r>
              <a:rPr lang="en-US" sz="1200" dirty="0" err="1">
                <a:hlinkClick r:id="rId6"/>
              </a:rPr>
              <a:t>Earthâ</a:t>
            </a:r>
            <a:r>
              <a:rPr lang="en-US" sz="1200" dirty="0">
                <a:hlinkClick r:id="rId6"/>
              </a:rPr>
              <a:t>€™s Landscapeaventalearning.com</a:t>
            </a:r>
            <a:endParaRPr lang="en-US" sz="1200" dirty="0"/>
          </a:p>
          <a:p>
            <a:pPr lvl="1"/>
            <a:r>
              <a:rPr lang="en-US" sz="1200" dirty="0"/>
              <a:t>(Gravity vs. Re) </a:t>
            </a:r>
            <a:r>
              <a:rPr lang="en-US" sz="1200" dirty="0">
                <a:hlinkClick r:id="rId7"/>
              </a:rPr>
              <a:t>http://www.physicsclassroom.com/class/circles/Lesson-3/The-Value-of-g</a:t>
            </a:r>
            <a:endParaRPr lang="en-US" sz="1200" dirty="0"/>
          </a:p>
          <a:p>
            <a:pPr lvl="1"/>
            <a:r>
              <a:rPr lang="en-US" sz="1200" dirty="0"/>
              <a:t>(Centripetal Force) </a:t>
            </a:r>
            <a:r>
              <a:rPr lang="en-US" sz="1200" dirty="0">
                <a:hlinkClick r:id="rId8"/>
              </a:rPr>
              <a:t>Aerospaceweb.org | Ask Us - Space Shuttle Speed in Orbit</a:t>
            </a:r>
            <a:r>
              <a:rPr lang="en-US" sz="1200" u="sng" dirty="0">
                <a:hlinkClick r:id="rId8"/>
              </a:rPr>
              <a:t>www.aerospaceweb.org</a:t>
            </a:r>
            <a:endParaRPr lang="en-US" sz="1200" u="sng" dirty="0"/>
          </a:p>
          <a:p>
            <a:pPr lvl="1"/>
            <a:r>
              <a:rPr lang="en-US" sz="1200" dirty="0">
                <a:hlinkClick r:id="rId9"/>
              </a:rPr>
              <a:t>(Temp vs. Altitude) Los Angeles Pierce College Weather Station</a:t>
            </a:r>
            <a:r>
              <a:rPr lang="en-US" sz="1200" u="sng" dirty="0">
                <a:hlinkClick r:id="rId9"/>
              </a:rPr>
              <a:t>data.piercecollege.edu</a:t>
            </a:r>
            <a:endParaRPr lang="en-US" sz="1200" dirty="0"/>
          </a:p>
          <a:p>
            <a:pPr lvl="1"/>
            <a:r>
              <a:rPr lang="en-US" sz="1200" dirty="0"/>
              <a:t>(SAA Figure) </a:t>
            </a:r>
            <a:r>
              <a:rPr lang="en-US" sz="1200" dirty="0">
                <a:hlinkClick r:id="rId10"/>
              </a:rPr>
              <a:t>The Bermuda Triangle of Space: The High-Energy South Atlantic ...</a:t>
            </a:r>
            <a:r>
              <a:rPr lang="en-US" sz="1200" dirty="0">
                <a:hlinkClick r:id="rId11"/>
              </a:rPr>
              <a:t>archive.defensenews.com</a:t>
            </a:r>
            <a:endParaRPr lang="en-US" sz="1200" dirty="0"/>
          </a:p>
          <a:p>
            <a:pPr lvl="1"/>
            <a:endParaRPr lang="en-US" sz="1200" dirty="0"/>
          </a:p>
          <a:p>
            <a:pPr lvl="1"/>
            <a:endParaRPr lang="en-US" sz="1200" dirty="0"/>
          </a:p>
          <a:p>
            <a:pPr lvl="1"/>
            <a:endParaRPr lang="it-IT" sz="1200" dirty="0"/>
          </a:p>
          <a:p>
            <a:pPr lvl="1"/>
            <a:endParaRPr lang="it-IT" sz="1200" dirty="0"/>
          </a:p>
          <a:p>
            <a:pPr lvl="1"/>
            <a:endParaRPr lang="en-US" sz="1200" dirty="0"/>
          </a:p>
          <a:p>
            <a:pPr lvl="1"/>
            <a:endParaRPr lang="en-US" sz="1200" dirty="0"/>
          </a:p>
          <a:p>
            <a:pPr lvl="1"/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59</a:t>
            </a:fld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Perspective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6" name="Picture 2" descr="http://s.hswstatic.com/gif/space-tourism-reality-diagram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32" t="4161"/>
          <a:stretch/>
        </p:blipFill>
        <p:spPr bwMode="auto">
          <a:xfrm>
            <a:off x="3714071" y="1233495"/>
            <a:ext cx="1973943" cy="505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714072" y="899357"/>
            <a:ext cx="197394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 Orbits</a:t>
            </a:r>
          </a:p>
        </p:txBody>
      </p:sp>
      <p:sp>
        <p:nvSpPr>
          <p:cNvPr id="44" name="AutoShape 12" descr="data:image/jpeg;base64,/9j/4AAQSkZJRgABAQAAAQABAAD/2wCEAAkGBxMSEhQTExQUFhUXFxoYGBYYGBwWGxccGRUXGRcaFxYYHSggGBolHBgXIjIiJSkrLi4uGyAzODMsNygtLisBCgoKBQUFDgUFDisZExkrKysrKysrKysrKysrKysrKysrKysrKysrKysrKysrKysrKysrKysrKysrKysrKysrK//AABEIAKgBLAMBIgACEQEDEQH/xAAcAAEAAgMBAQEAAAAAAAAAAAAABAUDBgcCAQj/xABAEAABAwIDBQQIBAQGAgMAAAABAAIRAyEEMUEFElFhcQaBkfAHEyIyobHB0UJiguFScpLxFBUjU5PCVIMkJTP/xAAUAQEAAAAAAAAAAAAAAAAAAAAA/8QAFBEBAAAAAAAAAAAAAAAAAAAAAP/aAAwDAQACEQMRAD8A4aiIgIiICIiAiIgIiICIiAiIgIrDZmxq2IMU2Ej+I2aP1Fb5sP0c0rOxFRzz/t0/ZHQuIkj+lBzNZ8Ng6lT/APOm9/8AK0u+QXetm7DwlCPV4ak0j8RZvuH66kkeKvGh5AvbQDSEH50/yDF/+NiP+J/2WOrsbEN96hWHWm4fML9HnDP4T3x814fhiLwZ890IPzMRC+L9I4vZ7Kjd2pTa8cHN3hyzk6Kh2r6OsDVkhhouOtMkR+ggt6oOGIt3216NcRSBdRc2s0aD2Hg6jdNjpkZPBaXWpOY4tc0tcLFpEEHgQckHhERAREQEREBERAREQEREBERAREQEREBERAREQEREBEUjAYJ9Z7adNpc5xsPqeSDHh6DnuDGNLnEwABJPQLf9g9iGMG/iCHPidz8DepHvu5C3VbD2c7P0dn0953tVnWc7/q38vGM+6FaVJdJiBoGxcTebZoKiHCGtFtIEZcAtl2JQfA9YSNSsmzaLdG31/cqRja4p5e0Rcx9UFoXtaN2BlOniB9V4diyCBnPnkodBu87f3RJA3nZk2/svtd8wBI/NmfN0Fj/mNOmYe5jZ8b8lLYGO1B+Heea187Eo1Hb8ne1Mm9oVngsM1lgbc/uTkgl/4bhbz0UHEYZwmXEdItzVqBMefjosD6Ri+fLh90FXUMXIjnr8lR7d7PYfGMirTkx7LwYe3mHXtydI5LYsSyAbGZ0HHp3KJTpumCMsgTmPD6oOF9q+x1bBHfvUoE2qARE5B7fwn4HQrWl+kalMPBY6CCCHCJkHMEGxC5X297CHD71fDguo5vZmafMcWfLpdBoSIiAiIgIiICIiAiIgIiICIiAiIgIiICIiAiIg9UqZcQ1okkgAcSbALe9jUBhWFrD/AKjvfqDT8rDwHFUvZzB7jRWPvOkUxwGTn+MtH6uSuWiSGjMmPig2BlcuAdB3WgNbOp5AdyvtiYdzgXuGsBgExE5qdgdm+yzeAs2AItkrelhmsaQAIzgDMlBD3DENbBOp79PDgvuIwIc0COEm0c/opuHpjM9SPOSxY/FNsBlwhBGo03bwG8AwR7IAz4k94yVm6icrDnr4qtAcHTOYtb45WU3DVnRcz9UGdlCPOdl7ZTbNh3cfBCBGcFGvvxOnPvQT21DlMJIOfelJm9BggjO8r1VpQc7oMNSm2beOq8HBtAn4R819rGCOC9b5Ij4/ugqa+AN40896xuePdIyzBFnAyCDNjIkKb61wN57vN19fSY6zrnlzug4R6RuyX+DqCtRH/wAeqTA/2n3JpnlYlp4AjSTpi/Tm1tkU8RRqUKglj2weIyhw/MDBC/OO2tmPwtepQqe9TdHUZtcORaQe9BBREQEREBERAREQEREBERAREQEREBERAWbCUDUe1g/EQOnErCtg7H4UmqX/AMIN+FrnuHzQXNQBpgWAAa3kAAB8Fc9naIb/AKrtMp1AubKlxmK9Y6YyAAPINgW6R4KTh8USGNHIeJQdL/zAupsdBlwG6MjrroIBustHaJjdIMaRqTpOsSE2DhfWUt1zpeBc2EjRat2n2i5lXcaS0N4SNZF+GSDaRjTvbrz7N7DuN51HnNAabi6PAmJjhe2fxXNX48zMum8yZzzWxbJ2y6puNaQNzeG7yIFwXak+AlBu+HcC2AbG0i/ge9ZmsIBiT9VAwNXeDZM8/nkrM1A2DImUHylSykmdRwXyuSMjHP8AZecRjRIbIBNxrl51VZinVfWWuy2sW/FvA66iEFh/nXqwd0SRcjKROhykKcMaHmQQQRIBz8ix71rD2Dfcd57g+N2YLWxaANJzU/ZbxG6QA7e9nUnTPmgvy8H7ry9trzZRaVSCBNsuPm9lKYQ4GTmgjF9+PBZG4abggEjP6KKQAeiz0nm4GcH5IIzMQN+GkEtideHhoud+mzYIfTpY6mPdinU/lJO449HS39TeCmUtoVGbQcSYl5aQciAYbbqWnxW47U2cMTRrYY+7VY4DXdJEtPc4NPcg/MKL3Vplri1wggkEHQgwQvCAiIgIiICIiAiIgIiICIiAiIgIiIC6BsDB+q2d638VUuj+sN/6hc/XWsVh/wD6zCADKkwnlvAOJ+KDVMrLLgt4PaW3INhz+y90cMXTAJi5jhIE/FSMADvS23Ejgg6N2Wxm8xxc0gloB5WyELRu0NNzazt7W4PK8BT9m7UFCpG9LXZ8AZt55rZMbhGVo3gHRlN46fZBzmnSLiGiZJgLa9g7GfTre1EQeYEiMiNRKl06NOlUJ3GsAAcHGIzBu45dFlw21m1Hb4BLpgumJDokga3ubZILjF4oUQGi0k3tGU3PM2UHau3DTY1wAcQcpyuQZjMi4UupTD2kPJIIkaQZEER3eC1fbeBLpLS1rG6k5k55anPxQbPszaZrxO63KN4j3iBYHM5T36KTjqpaelpEajT5LnFNtRo3YkAhwzz0I7voti2Ri3uIDpIGc5nn1+yC9e8CInS2dzqOllIw1VwuQ03BbxFhPd9l4HtMkxwtY2vMLzhZ5xlH2QW9GoXC3X7wvrKkl0BwjOR5kJs8aDu8FNcbFBgFwZ6SpDJAiRJyj6LEaRuZt+yxkwBnI1QQ8bslrqm+WgO1PSYgKTgs88rd1r/NecRWvJMzl35qXg3DeeADFo59Pl3IPzt6ScB6jaeKZEAv9YP/AGNFS3KXFayujenalG0GH+LDsPg+o35NC5ygIiICIiAiIgIiICIiAiIgIiICIiAv0BhKTBgGuddooUoHWm0r8/r9A9kKba2z6DTrRY3+lrRPwKDX9gYcNpvJA9swZ/htb4lVe12Cmd1oic/AWHz71tmzKDabjTqauMTrBIMeCpe0+Bc02ktzmMraHw8EGq1XZ+c1d7G23VbussQJzzM3z5Koa2SptKjYQDPmUF5isc2o1lMzLpJtMRdovMzA85S6OHpM9twkC7QMiXSCDGdotYdVgoUWbsuB3ojPjac5Bj4KbSpyCBfT4DTuQWmDrU4aDBBs3kOcqv2v6twdvGADI0ykT8dF83SwSDBMc4t8NfgtZ2hiHuLiYggjOJvzQW+z69LiCAYzg8oU1+6HgibZgHrYrTMLSeXgnQg3PD5roWEobrSXAQYBHXj8SgmYalNPei2Z6aBZAyRAmOWnQrN/iAWBggA6cMuOamMENOUTbqgjbIrbkMgyTefmrmtTAkA3PtKo2Y0l5nX+62EskdEEBwEx3/ZRq7DM6RKz4hsklR6hIMWOv2+qDD6u86qThX7pE3X1wECLebpSPHz5hByP08Ef4rD8fUX/AOR/7rmK6D6ba+9j2AfhoMHi+o7/ALBc+QEREBERAREQEREBERAREQEREBERAXa/RNtDewdNv+057D3u3h8Hx3Lii6D6IdobtWtQJ99m+z+anmBzLST+lBufbAFlax9mzge5Z8TTNXDMJIs0nejPKxEZH6Kz25gPXUmn8RMA6gax54qppYZ9NrKRIcWS9sagzbLn0y7g1vEbJNNxNi0a+cswr3svXpsPtCCRbWReVF2liXXEyx9xw0kcllwuEqU2OIYbgQSLEEaHjdBcVadNznFoABEC0Te6xYfDXEQJMzkP2UXC4olhm3LopWFcamsRc+dUGQYYmAec655rXdo7Le18NALIkcRpHVbbTtbOYJkZ+GSzto70zyjnxQa5gNnb4EsgEAw4X8cx0VxSoktIAtPw1+KsqNOO76LBiCBMiTPdcckGCoWhxDfj9+C9uqu3QBxuf7aSopad46f26qc2oA32rn58kEfCYxzHiQbnh48luGGu0ErRqtaDYQJ+VznaY+i2rDY8erAnTPWEGTHATZR98E37/pCxV3yDxm3HzZRn1oHPX+/eglPe2Z85/uFkqiaZ4kEA+eqhUtJ+PCLLztbaIw+FrYh2TGktBtlkOrnQO9BwXt9i/W7QxBGTXCmP/W0UzHKWla8vdWoXEucZJJJPEm5K8ICIiAiIgIiICIiAiIgIiICIiAiIgKZsfaDsPXp1mZscDHEatPIiR3qGiD9NYDFMq0qVRt6bmhzTyN55HKyxGgN8mNI6LnXol7SWOCef4nUec3fT+bh+rkul0ZFoMc9DyKDBiNjsqNyFha2Z828F9p0Xbu5BMCBy+itNnWMH3VOqUN4mP7oNIdgiyQZ14HwWfBYeCdJ4CNOeSvnUN5xJAAGRKqsXThxImHa56oJVMM3QMyLmM+S9UcUHMIDAOep+68YGmDYuzbI4HQ9/LosbqYpug3gcDnraUE5lcbwaf2UephYMzKwesAMx56n7LK3aO4DOo66WQQ4gwft/dYsc9tg2/PLw8NVCrY/fMsm40GR4FS6AIu74jVBJweFO7vEAfBTaDYBERoOgXpuKad0CCB8Puou18PWr7goVAwg33i4BzXAgn2bkibDIlBLLs54Z/ELBUYHXkWbJ4CJuSs1OgGtYwOLgwNbvHN0Wk8yvjKYkgkDvQeN+7TBuJHToue+mLb0U6WDYffAqVP5QfYaergXfpbxW3dodqNosfXqe4zMTnwY3nkO9cF2vtF+JrVK1T3nuk8hkAOQAAHRBDREQEREBERAREQEREBERAREQEREBERAREQZMPWcxzXsJa5pDmuGYIMgjmCu8djO1jcfRBMCsyBUYNeDm/lPwJjmeBqZsjadXDVW1qTt17e8EatcNQeCD9NMw88Z4ajgs9bHbhAuJ14LV+xfbKljWSCG1Wj26TjcDVzT+Jny10m62g6bgDrr3SgOxJ0cDJmT1tnksNXnec9fmvDKDjoePd3G6wVvYl0n+XORrxQZsTX3I3Rlq0xIg5qpq7bJljmkEe65wEEnh5PfrX1Sao327rSOBBgZkTrx0UXaTSM4tkQDBm2sIJ+E2m4uh5a38wIIiYAPMfRZ6tYPBEnu14KmwjN9uhIk5DMXgnMk/RZsIBu3Eu3jfeIvYx4ILTZ+Fcy1IMvYjPnmeimYbBPBPrN65vFx4KVsepAAEuMXIt8DBUuvWJyOuXHLggiNwTGwB4ZDzmpHrNx2UTaY0WB7gRLs82iBMakTGQWCiwvdIu05TP0zQWdZ7IBLt0akyD3RmeSrsRtNjGPqE+zlJGZnLu+ih7Upsa41azoaxvstJAAjNx4fS65b217XnEn1VIkUhYn+Pj3fPogjdt+0xxdTcaT6lh9n8ztXEeIH7rWERAREQEREBERAREQEREBERAREQEREBERAREQEREGbB4p9J7alNxY9plrgYIXVOy3pKZVDaWMhj8hVHuO/nH4Dzy6LkqIP0yxu80FjpaciHbwj8pGigYvZjiHRDibiZsRe/EdVw/YHanFYM/wCjVIbMmm72mH9Jy6iCug7L9LFKoA3FUSw5b9Mb7Z47pcC0cvaQWdDDVml1HdIsZ3QHAHO0m9tCvuEpPb7NRwdpBEATMbwgSfkrOh2mweJAazEUzIs0ncP9Lod4IMC7eBLnxoYMfO/myCKMFD+RHtECQMrtJtPVZhhg4QHE5neIDp5XMBZamzQfxu1uRboQ/McFOwuGkBpIPOW/KLII+z6pyAgDPKw0gdykuqMkgm86A3vxIhZtoYzD0me0WUwPxPeAPExK0zaXbvBUsnGs7gxsjvcbHxQbZWq2JNhpEE9LiBkqnb/bKlhmQ4hpzDW3e48Y4cyYXNNuekHEVpFICiz8t3f1HLuE81qVWo5xLnEucbkkyT1JzQXXaXtRWxjjvHdZPujWMt46qiREBERAREQEREBERAREQEREBERAREQEREBERAREQEREBERAREQFloYl7Pce5v8AKSPkvqIJbNu4oZYmuOlV4+q81NtYl3vYiuetR5+ZXxEEImV8REBERAREQEREBERAREQEREBERAREQf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AutoShape 14" descr="data:image/jpeg;base64,/9j/4AAQSkZJRgABAQAAAQABAAD/2wCEAAkGBxMSEhQTExQUFhUXFxoYGBYYGBwWGxccGRUXGRcaFxYYHSggGBolHBgXIjIiJSkrLi4uGyAzODMsNygtLisBCgoKBQUFDgUFDisZExkrKysrKysrKysrKysrKysrKysrKysrKysrKysrKysrKysrKysrKysrKysrKysrKysrK//AABEIAKgBLAMBIgACEQEDEQH/xAAcAAEAAgMBAQEAAAAAAAAAAAAABAUDBgcCAQj/xABAEAABAwIDBQQIBAQGAgMAAAABAAIRAyEEMUEFElFhcQaBkfAHEyIyobHB0UJiguFScpLxFBUjU5PCVIMkJTP/xAAUAQEAAAAAAAAAAAAAAAAAAAAA/8QAFBEBAAAAAAAAAAAAAAAAAAAAAP/aAAwDAQACEQMRAD8A4aiIgIiICIiAiIgIiICIiAiIgIrDZmxq2IMU2Ej+I2aP1Fb5sP0c0rOxFRzz/t0/ZHQuIkj+lBzNZ8Ng6lT/APOm9/8AK0u+QXetm7DwlCPV4ak0j8RZvuH66kkeKvGh5AvbQDSEH50/yDF/+NiP+J/2WOrsbEN96hWHWm4fML9HnDP4T3x814fhiLwZ890IPzMRC+L9I4vZ7Kjd2pTa8cHN3hyzk6Kh2r6OsDVkhhouOtMkR+ggt6oOGIt3216NcRSBdRc2s0aD2Hg6jdNjpkZPBaXWpOY4tc0tcLFpEEHgQckHhERAREQEREBERAREQEREBERAREQEREBERAREQEREBEUjAYJ9Z7adNpc5xsPqeSDHh6DnuDGNLnEwABJPQLf9g9iGMG/iCHPidz8DepHvu5C3VbD2c7P0dn0953tVnWc7/q38vGM+6FaVJdJiBoGxcTebZoKiHCGtFtIEZcAtl2JQfA9YSNSsmzaLdG31/cqRja4p5e0Rcx9UFoXtaN2BlOniB9V4diyCBnPnkodBu87f3RJA3nZk2/svtd8wBI/NmfN0Fj/mNOmYe5jZ8b8lLYGO1B+Heea187Eo1Hb8ne1Mm9oVngsM1lgbc/uTkgl/4bhbz0UHEYZwmXEdItzVqBMefjosD6Ri+fLh90FXUMXIjnr8lR7d7PYfGMirTkx7LwYe3mHXtydI5LYsSyAbGZ0HHp3KJTpumCMsgTmPD6oOF9q+x1bBHfvUoE2qARE5B7fwn4HQrWl+kalMPBY6CCCHCJkHMEGxC5X297CHD71fDguo5vZmafMcWfLpdBoSIiAiIgIiICIiAiIgIiICIiAiIgIiICIiAiIg9UqZcQ1okkgAcSbALe9jUBhWFrD/AKjvfqDT8rDwHFUvZzB7jRWPvOkUxwGTn+MtH6uSuWiSGjMmPig2BlcuAdB3WgNbOp5AdyvtiYdzgXuGsBgExE5qdgdm+yzeAs2AItkrelhmsaQAIzgDMlBD3DENbBOp79PDgvuIwIc0COEm0c/opuHpjM9SPOSxY/FNsBlwhBGo03bwG8AwR7IAz4k94yVm6icrDnr4qtAcHTOYtb45WU3DVnRcz9UGdlCPOdl7ZTbNh3cfBCBGcFGvvxOnPvQT21DlMJIOfelJm9BggjO8r1VpQc7oMNSm2beOq8HBtAn4R819rGCOC9b5Ij4/ugqa+AN40896xuePdIyzBFnAyCDNjIkKb61wN57vN19fSY6zrnlzug4R6RuyX+DqCtRH/wAeqTA/2n3JpnlYlp4AjSTpi/Tm1tkU8RRqUKglj2weIyhw/MDBC/OO2tmPwtepQqe9TdHUZtcORaQe9BBREQEREBERAREQEREBERAREQEREBERAWbCUDUe1g/EQOnErCtg7H4UmqX/AMIN+FrnuHzQXNQBpgWAAa3kAAB8Fc9naIb/AKrtMp1AubKlxmK9Y6YyAAPINgW6R4KTh8USGNHIeJQdL/zAupsdBlwG6MjrroIBustHaJjdIMaRqTpOsSE2DhfWUt1zpeBc2EjRat2n2i5lXcaS0N4SNZF+GSDaRjTvbrz7N7DuN51HnNAabi6PAmJjhe2fxXNX48zMum8yZzzWxbJ2y6puNaQNzeG7yIFwXak+AlBu+HcC2AbG0i/ge9ZmsIBiT9VAwNXeDZM8/nkrM1A2DImUHylSykmdRwXyuSMjHP8AZecRjRIbIBNxrl51VZinVfWWuy2sW/FvA66iEFh/nXqwd0SRcjKROhykKcMaHmQQQRIBz8ix71rD2Dfcd57g+N2YLWxaANJzU/ZbxG6QA7e9nUnTPmgvy8H7ry9trzZRaVSCBNsuPm9lKYQ4GTmgjF9+PBZG4abggEjP6KKQAeiz0nm4GcH5IIzMQN+GkEtideHhoud+mzYIfTpY6mPdinU/lJO449HS39TeCmUtoVGbQcSYl5aQciAYbbqWnxW47U2cMTRrYY+7VY4DXdJEtPc4NPcg/MKL3Vplri1wggkEHQgwQvCAiIgIiICIiAiIgIiICIiAiIgIiIC6BsDB+q2d638VUuj+sN/6hc/XWsVh/wD6zCADKkwnlvAOJ+KDVMrLLgt4PaW3INhz+y90cMXTAJi5jhIE/FSMADvS23Ejgg6N2Wxm8xxc0gloB5WyELRu0NNzazt7W4PK8BT9m7UFCpG9LXZ8AZt55rZMbhGVo3gHRlN46fZBzmnSLiGiZJgLa9g7GfTre1EQeYEiMiNRKl06NOlUJ3GsAAcHGIzBu45dFlw21m1Hb4BLpgumJDokga3ubZILjF4oUQGi0k3tGU3PM2UHau3DTY1wAcQcpyuQZjMi4UupTD2kPJIIkaQZEER3eC1fbeBLpLS1rG6k5k55anPxQbPszaZrxO63KN4j3iBYHM5T36KTjqpaelpEajT5LnFNtRo3YkAhwzz0I7voti2Ri3uIDpIGc5nn1+yC9e8CInS2dzqOllIw1VwuQ03BbxFhPd9l4HtMkxwtY2vMLzhZ5xlH2QW9GoXC3X7wvrKkl0BwjOR5kJs8aDu8FNcbFBgFwZ6SpDJAiRJyj6LEaRuZt+yxkwBnI1QQ8bslrqm+WgO1PSYgKTgs88rd1r/NecRWvJMzl35qXg3DeeADFo59Pl3IPzt6ScB6jaeKZEAv9YP/AGNFS3KXFayujenalG0GH+LDsPg+o35NC5ygIiICIiAiIgIiICIiAiIgIiICIiAv0BhKTBgGuddooUoHWm0r8/r9A9kKba2z6DTrRY3+lrRPwKDX9gYcNpvJA9swZ/htb4lVe12Cmd1oic/AWHz71tmzKDabjTqauMTrBIMeCpe0+Bc02ktzmMraHw8EGq1XZ+c1d7G23VbussQJzzM3z5Koa2SptKjYQDPmUF5isc2o1lMzLpJtMRdovMzA85S6OHpM9twkC7QMiXSCDGdotYdVgoUWbsuB3ojPjac5Bj4KbSpyCBfT4DTuQWmDrU4aDBBs3kOcqv2v6twdvGADI0ykT8dF83SwSDBMc4t8NfgtZ2hiHuLiYggjOJvzQW+z69LiCAYzg8oU1+6HgibZgHrYrTMLSeXgnQg3PD5roWEobrSXAQYBHXj8SgmYalNPei2Z6aBZAyRAmOWnQrN/iAWBggA6cMuOamMENOUTbqgjbIrbkMgyTefmrmtTAkA3PtKo2Y0l5nX+62EskdEEBwEx3/ZRq7DM6RKz4hsklR6hIMWOv2+qDD6u86qThX7pE3X1wECLebpSPHz5hByP08Ef4rD8fUX/AOR/7rmK6D6ba+9j2AfhoMHi+o7/ALBc+QEREBERAREQEREBERAREQEREBERAXa/RNtDewdNv+057D3u3h8Hx3Lii6D6IdobtWtQJ99m+z+anmBzLST+lBufbAFlax9mzge5Z8TTNXDMJIs0nejPKxEZH6Kz25gPXUmn8RMA6gax54qppYZ9NrKRIcWS9sagzbLn0y7g1vEbJNNxNi0a+cswr3svXpsPtCCRbWReVF2liXXEyx9xw0kcllwuEqU2OIYbgQSLEEaHjdBcVadNznFoABEC0Te6xYfDXEQJMzkP2UXC4olhm3LopWFcamsRc+dUGQYYmAec655rXdo7Le18NALIkcRpHVbbTtbOYJkZ+GSzto70zyjnxQa5gNnb4EsgEAw4X8cx0VxSoktIAtPw1+KsqNOO76LBiCBMiTPdcckGCoWhxDfj9+C9uqu3QBxuf7aSopad46f26qc2oA32rn58kEfCYxzHiQbnh48luGGu0ErRqtaDYQJ+VznaY+i2rDY8erAnTPWEGTHATZR98E37/pCxV3yDxm3HzZRn1oHPX+/eglPe2Z85/uFkqiaZ4kEA+eqhUtJ+PCLLztbaIw+FrYh2TGktBtlkOrnQO9BwXt9i/W7QxBGTXCmP/W0UzHKWla8vdWoXEucZJJJPEm5K8ICIiAiIgIiICIiAiIgIiICIiAiIgKZsfaDsPXp1mZscDHEatPIiR3qGiD9NYDFMq0qVRt6bmhzTyN55HKyxGgN8mNI6LnXol7SWOCef4nUec3fT+bh+rkul0ZFoMc9DyKDBiNjsqNyFha2Z828F9p0Xbu5BMCBy+itNnWMH3VOqUN4mP7oNIdgiyQZ14HwWfBYeCdJ4CNOeSvnUN5xJAAGRKqsXThxImHa56oJVMM3QMyLmM+S9UcUHMIDAOep+68YGmDYuzbI4HQ9/LosbqYpug3gcDnraUE5lcbwaf2UephYMzKwesAMx56n7LK3aO4DOo66WQQ4gwft/dYsc9tg2/PLw8NVCrY/fMsm40GR4FS6AIu74jVBJweFO7vEAfBTaDYBERoOgXpuKad0CCB8Puou18PWr7goVAwg33i4BzXAgn2bkibDIlBLLs54Z/ELBUYHXkWbJ4CJuSs1OgGtYwOLgwNbvHN0Wk8yvjKYkgkDvQeN+7TBuJHToue+mLb0U6WDYffAqVP5QfYaergXfpbxW3dodqNosfXqe4zMTnwY3nkO9cF2vtF+JrVK1T3nuk8hkAOQAAHRBDREQEREBERAREQEREBERAREQEREBERAREQZMPWcxzXsJa5pDmuGYIMgjmCu8djO1jcfRBMCsyBUYNeDm/lPwJjmeBqZsjadXDVW1qTt17e8EatcNQeCD9NMw88Z4ajgs9bHbhAuJ14LV+xfbKljWSCG1Wj26TjcDVzT+Jny10m62g6bgDrr3SgOxJ0cDJmT1tnksNXnec9fmvDKDjoePd3G6wVvYl0n+XORrxQZsTX3I3Rlq0xIg5qpq7bJljmkEe65wEEnh5PfrX1Sao327rSOBBgZkTrx0UXaTSM4tkQDBm2sIJ+E2m4uh5a38wIIiYAPMfRZ6tYPBEnu14KmwjN9uhIk5DMXgnMk/RZsIBu3Eu3jfeIvYx4ILTZ+Fcy1IMvYjPnmeimYbBPBPrN65vFx4KVsepAAEuMXIt8DBUuvWJyOuXHLggiNwTGwB4ZDzmpHrNx2UTaY0WB7gRLs82iBMakTGQWCiwvdIu05TP0zQWdZ7IBLt0akyD3RmeSrsRtNjGPqE+zlJGZnLu+ih7Upsa41azoaxvstJAAjNx4fS65b217XnEn1VIkUhYn+Pj3fPogjdt+0xxdTcaT6lh9n8ztXEeIH7rWERAREQEREBERAREQEREBERAREQEREBERAREQEREGbB4p9J7alNxY9plrgYIXVOy3pKZVDaWMhj8hVHuO/nH4Dzy6LkqIP0yxu80FjpaciHbwj8pGigYvZjiHRDibiZsRe/EdVw/YHanFYM/wCjVIbMmm72mH9Jy6iCug7L9LFKoA3FUSw5b9Mb7Z47pcC0cvaQWdDDVml1HdIsZ3QHAHO0m9tCvuEpPb7NRwdpBEATMbwgSfkrOh2mweJAazEUzIs0ncP9Lod4IMC7eBLnxoYMfO/myCKMFD+RHtECQMrtJtPVZhhg4QHE5neIDp5XMBZamzQfxu1uRboQ/McFOwuGkBpIPOW/KLII+z6pyAgDPKw0gdykuqMkgm86A3vxIhZtoYzD0me0WUwPxPeAPExK0zaXbvBUsnGs7gxsjvcbHxQbZWq2JNhpEE9LiBkqnb/bKlhmQ4hpzDW3e48Y4cyYXNNuekHEVpFICiz8t3f1HLuE81qVWo5xLnEucbkkyT1JzQXXaXtRWxjjvHdZPujWMt46qiREBERAREQEREBERAREQEREBERAREQEREBERAREQEREBERAREQFloYl7Pce5v8AKSPkvqIJbNu4oZYmuOlV4+q81NtYl3vYiuetR5+ZXxEEImV8REBERAREQEREBERAREQEREBERAREQf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AutoShape 16" descr="data:image/jpeg;base64,/9j/4AAQSkZJRgABAQAAAQABAAD/2wCEAAkGBxQQDxQQDxQUFRUVFBUQFhQUFBQUFBQUFRQXFhQUFBQYHCggGBwlHBUUITEiJSkrLi4uFx8zODMsNygtLisBCgoKDg0NFA8PFCwcFBwsLCwsLCwsLCssKywrNywsNywsLCwsLCwsLCw3KywrLCwsLCwsNyswNywsLCwsKywrK//AABEIAKgBLAMBIgACEQEDEQH/xAAcAAEAAgIDAQAAAAAAAAAAAAAABAUBAwIGBwj/xABEEAACAQIDBQUFBAcECwAAAAAAAQIDEQQhMQUSQVFhBiJxgZEHE6GxwTJC0fAUI1JicoLxkrLS4RUkQ1Rjc4OTorPC/8QAFgEBAQEAAAAAAAAAAAAAAAAAAAEC/8QAFhEBAQEAAAAAAAAAAAAAAAAAAAER/9oADAMBAAIRAxEAPwDw4AAADAAGQABgyAAAAAAAAAByhBydoq75IvdmdksRWa7u4nxlrbwAoAek4P2fUoq9ecn4OxZ0+xOFjpBNa3crlweRg9pp9l8KldUYeifwZKqdmcPONnRpvruR+FkMHhgPYsT2Hwclb3bi+cHJNfT4HX9o+zV64erf92ov/qP4DB56C02t2fxGFf66m7ftx70PVaedirIAAAAAAAAAAAAAAAAAMGQAAAAwZAwZAAAAAAAAByhBt2Su3lZAcTtXZ3sXVxNp1L04Ppeb8uBf9kOxig41cTnPJqPCHjzfyPQ8NRVrRWi8C4Ov4HYWHwkLRilZZt/adubN9PakE2lCy5pXk/UkbUpt2Vlbi1x8SthhW3aKv4Iot6coV13Vpl3tV6amzGYeMKbaV7dXf5nLY+zHFb8lm1l4EfbFRzW7D7K1svqBDp43hF2RaYLaEdzdlFO3FHXlSsbYRfBsC7liFLVtfH1JuGob0d5P4EPZtPVTXC9n+cjd+juMt66S+YE6WBjNWaTTyeS9GtGdF7U+zSlUTnhP1U9VH/Zy8vu+XoejYOK43ZNxFBOOivwf4oD5Y2ns2rhqjp14OElz0a5xfFEM+iu0fZ2li4OlWV+Kl96D5xfA8P7UdnKmArblTOL+xNLKS+j6EsFKACAAAAAAAAAAAAAAAAAAAAAAAAAAAB6Z2C7KKCWIxC7zzjF/dX4nW+w+wniKvvZLuQeX70+HjY9fhRUVGK1+HnzLBvwmDu76L0JkKCSy9Ua6b4L1ZJpq3jz5FESpD7ru1xvYkYSlThFvdWmniK1Peu5Z/nmVW0cXklTurPO+jA57X2g4xXilly4lXPFJfZd09eD9CtxlSUneTb+XkcKcs7sC1o0o1ZZXT6ZosaGzl3VnxvzIexJQjNub3eCve3W9kXsZ2d7rxA5zUKaz1yu1lfxuRq+Jpp3Te83pnby4GMXB1Wkm8k22QVhm3Z+oF3h6llmrcraP8CVCo+ZGoRaSUl0Wd8iQ7xy4MDMo7+uq49OpUbe2JDF0JUKqTurp8Vya6plvTeZtqJSXVAfNHaTYVTA4h0Kuf3oTX2Zwekl9VwZUn0H277MLH4Rwil76nedJ8W+MH0klbxtyPn2UWnZ5NZNPVPimSjAAIAAAAwZAAAAAAAAAAAAAAAAAHOlTcpKMc22opdXocDt/sy2QsRjHOWcaUd63DeldRv8AFgeh9j9jrD0UpZPL1eiXX8TsUKCzk/JZfMkUaG7G7/LNc2rc/A0NbqxteTSSyOOHxqk3nfPJdCPWinHvZIi0sVGk9Lv86EFzWxsYxtfXwKjE4ym8nm9SoxVZznvPJcOhpy0KFWW9K7OEo26nOUbxbs7prTRLqaYyswN9Nst8FhpbjmtCtoUN95HcNjU1Gmk76Wz/ADoBp2Zh033rl1Tw0UryXmYjRjB5Z35GurUej00A5Ra0enXgcasM7Xy4GmSvobKVTK0vXkASs7eRyhLVMzOnmraMVfDzAyufE8R9sHZ5YbGrEU1aniU55aKqre8XndS82e3RWR1n2mbIWJ2VW/aor9Ji/wCD7f8A4OQHzyDLMGQAAAAAAAAAAGDIAAAAAAAAAA9h9j+E93hJ1dXUm3nyirL6njx7x2DobmzqC0vBS83n9Swdg2liLQy5cPzzKvCyclq7k7GZwa5EbBU8m1wAV3Jxt108iFjae7FX+19C8irpS+CKbbMHvp2ajZeoFZvX4GG48TCjfoaZMossBGO5NtrKyUebZJpbOhfLO748F9SHhKcW4wl3U7rw6tmyWLVOpaEsr28eFwLzD4Oz7vhlyepPhHdyImy8Vlnm8idN72rsBmMms+TM1Km88zNOaSafqaHLPJgbVk7PgbHTut5EecPvPIkYaUn3eAHOlC6sZlFuNuRuVNG1QsBE3dCRCkpXjKzUk4tPipKzVvBnKUVbM409QPlPamClh69WhP7VKpOk/GEnH6EU7R7T6e7tnFpcaqn/AG4Rk/mdXMgAAAAAwDIAGDIAAAAAAAAAAAAfRPZWhbBUF/wof3UfOx9IdgZKps/D/wDJh/dRYN2JjllqQoRzy1+Za7TW4myBs+F+85ZcuYEmje2eRqxGJtfeirrLN3OONxShlrdXtw8WQZSTzyduYGqdJTae7ZcbfgbVs6Er2s2nbL6nKGI1tbmZwa3Hv+N/qURMVhtxNedvn4ECnR3prqX8q0aids+aX50KbFTdOolGOXMDsGGvBWaTvxyyEMfnbyRCjjY7vXVGrAx35bzWmevIC8jLK/1OMZXucovu5Zrn9DRWqqEXu+ObAlq7WT00JOHqtOzWpT09pxTtUdna5rq7Xs+61ZkHbsPT3r3yaNk42RX7Pxe9FN8ibNp2eq5FC91kZpJHFStovI1Oq3+AHzx7WZX2zif+l/6KZ1A7R7Tp722MW+U4x/s04x+h1czQAAAAAAAAAAAAAAAAAAAAAD3v2SYzf2bTzzg5035O6+DR4Iem+xTau5VrYWWk0q0fGPdl8HH0A9Q2u8nxuVlG/u+4ryT08X+Fy0xyvF35FVhLxu+aa/zsUQsXnJt87L+pF94znim45Sd9f6kX3oGyNVpt/RWJtXGdzJZtW6Ird7M3SqtxUcsijbg24veT8U+puqYe7b65eBHo65st6KulblqBT4nByys/U20G4WzJmOotrldcfmaaGEbefBfDmBPljt2mo7ufGxXUo1Kl7b30uTIyj053NGMxv3Y+DtowIlVSTblnLTyNUk7b3C9iRNq+XxehulhNL8r+C6gXOwFvK6edktdLfll2q+eX5sddwOJ3IP3fRNvjnlboWdOq2o66q/zYEupVz6ozTq/el9lK76JZv4Eeckih7bbW/RtlYiospTj7iHPeqdy68E5PyA8E25jv0jFVq+f62rUqq/KUm0vSxBAMgAAAAAAwZAAGAMgwABkAAAAAAAFj2f2o8JiqWIj9ySbXOLykvS5XAD6hU41aUalN3UoqSa5NaorlZTUGtb2fyOneyLtJ7yi8FVffprep3+9T4x8Yv4Ncjum0admp55FgrttUU1ms72vpkuZQzVsjtlVRrwtd5Z34plLjdn7ma72dvygK1I3xjxsYUU/IzOLXgUSYXeXx+li5wUt2KvryKeG7u926tz5ljQxcVFO+a1fDoBY4+qqijZaa6EGq1GNrfGxpq4tSaa0v/U1Vamd+H1A0NyT7uV+hGqb1+9kSFW0erve1vqbMVjnKKWS6X5cwN9LEw3VGSV8lok7+KOVeC43UfnmVtCDzk2s8v3r691HGvjJ1Mm3bktMugF3DDxmu693Tup5W1Vy1wndSWttOvP5lFselJvNZfF8S6pxalvPwS8PqBsm96WmVzyX2xbd95Xhgqb7tHvztxqyWS/lj/fZ6L2j25DA4SeJqK0rbtOD1nUd9yP1fRM+eMTXlUnKpUbcpyc5SerlJ3b9WSjWACAAAAAAAAAAAAAAAAAAAAAAAACTs7HTw9aFak92cJKUX15Pmno1yZ7nsDtNDHYZVUrNd2pHV05/4XqmeBln2f23UwVZVaLXKUH9mpHjGS+vAD2vCzdKTeqd+hzjj4y6PPX8SpwO16WLpe+w7yVt+m/t0m+Ely1s9GZcsyjdX3d7JeaMbrkrao1RqZ5k7Dzi8pPdyy6gQowenUkU6Fldyyf3eaJGPgoPuSTTV95ZeKK73z5lF5g8LC3+eZExcIpvd3svQroYpp2Whrq1W9W7AJSevA5w3W1du3P8AA0Qjnlc30Kd5bq18fqB2HBwgkt1cdXmzV/oR+8u2rNuXk8znhqUuludy6wVByehA2dhVSj4556vLU41a8IQdSo1GME5ylLKMYrNtnLH4iFGMp1ZRjCCblKTsorxPD+33beWPk6FC8MNF3S0lVa0nPpyj5vPQIHbvtTLaOJ3o3VGF40oPlxnL96VvJWXA60AQAAAAAAAAAAAAAGDIAAAAAAAAAAAAAABK2dtCph6iq0ZOElxXFcVJaNdGeibF7WUMVFQq7tCtpdu1Kp/C39l9H6nmIA9rqU3G6lk1mr5XXQ17zR5jsntPiMMlGMlOC0p1U5xX8Od4+TR3LZ3bzD1Eo4iMqXC9nUh6x7y9GXRdyqvRmqUiXh61Guv9WrUZrXd34by/lk1L4Ej/AENUv9l28HbyKINKN3kcHLPIv8P2dk1d38LFjDYVO2j9bAdUo0pyyjfP08y52fsV/fuibinQoRalWhRX7VSVOPpvMoNo+0fBUI2hUqYmay7sWk31nJJW8EyaO3xpxjZRi7LL/Mru0vbXD7Ohac96pbKjTs6n83CC6vyueUbf9peKxKcKNsPB5fq3eo/Gq81/KkdKlJttt3bzbebbfFsaL/tZ2tr7Rneq92mm3ClG+5Hq/wBqXV+Vjr4BAAAAAAAAAAAAAAYMgAAYAGQAAAAAGABkAAAAAAAAAACVh9pVqatTq1IfwVJx+TAAkrtFi/8AesT/AN+r/iNVbbGInlOvWl/FVm/mwAITd82YAAAAAAAAAAGAAMgAAYAAyDAAGTAA/9k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AutoShape 18" descr="data:image/jpeg;base64,/9j/4AAQSkZJRgABAQAAAQABAAD/2wCEAAkGBxQQDxQQDxQUFRUVFBUQFhQUFBQUFBQUFRQXFhQUFBQYHCggGBwlHBUUITEiJSkrLi4uFx8zODMsNygtLisBCgoKDg0NFA8PFCwcFBwsLCwsLCwsLCssKywrNywsNywsLCwsLCwsLCw3KywrLCwsLCwsNyswNywsLCwsKywrK//AABEIAKgBLAMBIgACEQEDEQH/xAAcAAEAAgIDAQAAAAAAAAAAAAAABAUBAwIGBwj/xABEEAACAQIDBQUFBAcECwAAAAAAAQIDEQQhMQUSQVFhBiJxgZEHE6GxwTJC0fAUI1JicoLxkrLS4RUkQ1Rjc4OTorPC/8QAFgEBAQEAAAAAAAAAAAAAAAAAAAEC/8QAFhEBAQEAAAAAAAAAAAAAAAAAAAER/9oADAMBAAIRAxEAPwDw4AAADAAGQABgyAAAAAAAAAByhBydoq75IvdmdksRWa7u4nxlrbwAoAek4P2fUoq9ecn4OxZ0+xOFjpBNa3crlweRg9pp9l8KldUYeifwZKqdmcPONnRpvruR+FkMHhgPYsT2Hwclb3bi+cHJNfT4HX9o+zV64erf92ov/qP4DB56C02t2fxGFf66m7ftx70PVaedirIAAAAAAAAAAAAAAAAAMGQAAAAwZAwZAAAAAAAAByhBt2Su3lZAcTtXZ3sXVxNp1L04Ppeb8uBf9kOxig41cTnPJqPCHjzfyPQ8NRVrRWi8C4Ov4HYWHwkLRilZZt/adubN9PakE2lCy5pXk/UkbUpt2Vlbi1x8SthhW3aKv4Iot6coV13Vpl3tV6amzGYeMKbaV7dXf5nLY+zHFb8lm1l4EfbFRzW7D7K1svqBDp43hF2RaYLaEdzdlFO3FHXlSsbYRfBsC7liFLVtfH1JuGob0d5P4EPZtPVTXC9n+cjd+juMt66S+YE6WBjNWaTTyeS9GtGdF7U+zSlUTnhP1U9VH/Zy8vu+XoejYOK43ZNxFBOOivwf4oD5Y2ns2rhqjp14OElz0a5xfFEM+iu0fZ2li4OlWV+Kl96D5xfA8P7UdnKmArblTOL+xNLKS+j6EsFKACAAAAAAAAAAAAAAAAAAAAAAAAAAAB6Z2C7KKCWIxC7zzjF/dX4nW+w+wniKvvZLuQeX70+HjY9fhRUVGK1+HnzLBvwmDu76L0JkKCSy9Ua6b4L1ZJpq3jz5FESpD7ru1xvYkYSlThFvdWmniK1Peu5Z/nmVW0cXklTurPO+jA57X2g4xXilly4lXPFJfZd09eD9CtxlSUneTb+XkcKcs7sC1o0o1ZZXT6ZosaGzl3VnxvzIexJQjNub3eCve3W9kXsZ2d7rxA5zUKaz1yu1lfxuRq+Jpp3Te83pnby4GMXB1Wkm8k22QVhm3Z+oF3h6llmrcraP8CVCo+ZGoRaSUl0Wd8iQ7xy4MDMo7+uq49OpUbe2JDF0JUKqTurp8Vya6plvTeZtqJSXVAfNHaTYVTA4h0Kuf3oTX2Zwekl9VwZUn0H277MLH4Rwil76nedJ8W+MH0klbxtyPn2UWnZ5NZNPVPimSjAAIAAAAwZAAAAAAAAAAAAAAAAAHOlTcpKMc22opdXocDt/sy2QsRjHOWcaUd63DeldRv8AFgeh9j9jrD0UpZPL1eiXX8TsUKCzk/JZfMkUaG7G7/LNc2rc/A0NbqxteTSSyOOHxqk3nfPJdCPWinHvZIi0sVGk9Lv86EFzWxsYxtfXwKjE4ym8nm9SoxVZznvPJcOhpy0KFWW9K7OEo26nOUbxbs7prTRLqaYyswN9Nst8FhpbjmtCtoUN95HcNjU1Gmk76Wz/ADoBp2Zh033rl1Tw0UryXmYjRjB5Z35GurUej00A5Ra0enXgcasM7Xy4GmSvobKVTK0vXkASs7eRyhLVMzOnmraMVfDzAyufE8R9sHZ5YbGrEU1aniU55aKqre8XndS82e3RWR1n2mbIWJ2VW/aor9Ji/wCD7f8A4OQHzyDLMGQAAAAAAAAAAGDIAAAAAAAAAA9h9j+E93hJ1dXUm3nyirL6njx7x2DobmzqC0vBS83n9Swdg2liLQy5cPzzKvCyclq7k7GZwa5EbBU8m1wAV3Jxt108iFjae7FX+19C8irpS+CKbbMHvp2ajZeoFZvX4GG48TCjfoaZMossBGO5NtrKyUebZJpbOhfLO748F9SHhKcW4wl3U7rw6tmyWLVOpaEsr28eFwLzD4Oz7vhlyepPhHdyImy8Vlnm8idN72rsBmMms+TM1Km88zNOaSafqaHLPJgbVk7PgbHTut5EecPvPIkYaUn3eAHOlC6sZlFuNuRuVNG1QsBE3dCRCkpXjKzUk4tPipKzVvBnKUVbM409QPlPamClh69WhP7VKpOk/GEnH6EU7R7T6e7tnFpcaqn/AG4Rk/mdXMgAAAAAwDIAGDIAAAAAAAAAAAAfRPZWhbBUF/wof3UfOx9IdgZKps/D/wDJh/dRYN2JjllqQoRzy1+Za7TW4myBs+F+85ZcuYEmje2eRqxGJtfeirrLN3OONxShlrdXtw8WQZSTzyduYGqdJTae7ZcbfgbVs6Er2s2nbL6nKGI1tbmZwa3Hv+N/qURMVhtxNedvn4ECnR3prqX8q0aids+aX50KbFTdOolGOXMDsGGvBWaTvxyyEMfnbyRCjjY7vXVGrAx35bzWmevIC8jLK/1OMZXucovu5Zrn9DRWqqEXu+ObAlq7WT00JOHqtOzWpT09pxTtUdna5rq7Xs+61ZkHbsPT3r3yaNk42RX7Pxe9FN8ibNp2eq5FC91kZpJHFStovI1Oq3+AHzx7WZX2zif+l/6KZ1A7R7Tp722MW+U4x/s04x+h1czQAAAAAAAAAAAAAAAAAAAAAD3v2SYzf2bTzzg5035O6+DR4Iem+xTau5VrYWWk0q0fGPdl8HH0A9Q2u8nxuVlG/u+4ryT08X+Fy0xyvF35FVhLxu+aa/zsUQsXnJt87L+pF94znim45Sd9f6kX3oGyNVpt/RWJtXGdzJZtW6Ird7M3SqtxUcsijbg24veT8U+puqYe7b65eBHo65st6KulblqBT4nByys/U20G4WzJmOotrldcfmaaGEbefBfDmBPljt2mo7ufGxXUo1Kl7b30uTIyj053NGMxv3Y+DtowIlVSTblnLTyNUk7b3C9iRNq+XxehulhNL8r+C6gXOwFvK6edktdLfll2q+eX5sddwOJ3IP3fRNvjnlboWdOq2o66q/zYEupVz6ozTq/el9lK76JZv4Eeckih7bbW/RtlYiospTj7iHPeqdy68E5PyA8E25jv0jFVq+f62rUqq/KUm0vSxBAMgAAAAAAwZAAGAMgwABkAAAAAAAFj2f2o8JiqWIj9ySbXOLykvS5XAD6hU41aUalN3UoqSa5NaorlZTUGtb2fyOneyLtJ7yi8FVffprep3+9T4x8Yv4Ncjum0admp55FgrttUU1ms72vpkuZQzVsjtlVRrwtd5Z34plLjdn7ma72dvygK1I3xjxsYUU/IzOLXgUSYXeXx+li5wUt2KvryKeG7u926tz5ljQxcVFO+a1fDoBY4+qqijZaa6EGq1GNrfGxpq4tSaa0v/U1Vamd+H1A0NyT7uV+hGqb1+9kSFW0erve1vqbMVjnKKWS6X5cwN9LEw3VGSV8lok7+KOVeC43UfnmVtCDzk2s8v3r691HGvjJ1Mm3bktMugF3DDxmu693Tup5W1Vy1wndSWttOvP5lFselJvNZfF8S6pxalvPwS8PqBsm96WmVzyX2xbd95Xhgqb7tHvztxqyWS/lj/fZ6L2j25DA4SeJqK0rbtOD1nUd9yP1fRM+eMTXlUnKpUbcpyc5SerlJ3b9WSjWACAAAAAAAAAAAAAAAAAAAAAAAACTs7HTw9aFak92cJKUX15Pmno1yZ7nsDtNDHYZVUrNd2pHV05/4XqmeBln2f23UwVZVaLXKUH9mpHjGS+vAD2vCzdKTeqd+hzjj4y6PPX8SpwO16WLpe+w7yVt+m/t0m+Ely1s9GZcsyjdX3d7JeaMbrkrao1RqZ5k7Dzi8pPdyy6gQowenUkU6Fldyyf3eaJGPgoPuSTTV95ZeKK73z5lF5g8LC3+eZExcIpvd3svQroYpp2Whrq1W9W7AJSevA5w3W1du3P8AA0Qjnlc30Kd5bq18fqB2HBwgkt1cdXmzV/oR+8u2rNuXk8znhqUuludy6wVByehA2dhVSj4556vLU41a8IQdSo1GME5ylLKMYrNtnLH4iFGMp1ZRjCCblKTsorxPD+33beWPk6FC8MNF3S0lVa0nPpyj5vPQIHbvtTLaOJ3o3VGF40oPlxnL96VvJWXA60AQAAAAAAAAAAAAAGDIAAAAAAAAAAAAAABK2dtCph6iq0ZOElxXFcVJaNdGeibF7WUMVFQq7tCtpdu1Kp/C39l9H6nmIA9rqU3G6lk1mr5XXQ17zR5jsntPiMMlGMlOC0p1U5xX8Od4+TR3LZ3bzD1Eo4iMqXC9nUh6x7y9GXRdyqvRmqUiXh61Guv9WrUZrXd34by/lk1L4Ej/AENUv9l28HbyKINKN3kcHLPIv8P2dk1d38LFjDYVO2j9bAdUo0pyyjfP08y52fsV/fuibinQoRalWhRX7VSVOPpvMoNo+0fBUI2hUqYmay7sWk31nJJW8EyaO3xpxjZRi7LL/Mru0vbXD7Ohac96pbKjTs6n83CC6vyueUbf9peKxKcKNsPB5fq3eo/Gq81/KkdKlJttt3bzbebbfFsaL/tZ2tr7Rneq92mm3ClG+5Hq/wBqXV+Vjr4BAAAAAAAAAAAAAAYMgAAYAGQAAAAAGABkAAAAAAAAAACVh9pVqatTq1IfwVJx+TAAkrtFi/8AesT/AN+r/iNVbbGInlOvWl/FVm/mwAITd82YAAAAAAAAAAGAAMgAAYAAyDAAGTAA/9k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AutoShape 20" descr="data:image/jpeg;base64,/9j/4AAQSkZJRgABAQAAAQABAAD/2wCEAAkGBxMSEhQTExQUFhUXFxoYGBYYGBwWGxccGRUXGRcaFxYYHSggGBolHBgXIjIiJSkrLi4uGyAzODMsNygtLisBCgoKBQUFDgUFDisZExkrKysrKysrKysrKysrKysrKysrKysrKysrKysrKysrKysrKysrKysrKysrKysrKysrK//AABEIAKgBLAMBIgACEQEDEQH/xAAcAAEAAgMBAQEAAAAAAAAAAAAABAUDBgcCAQj/xABAEAABAwIDBQQIBAQGAgMAAAABAAIRAyEEMUEFElFhcQaBkfAHEyIyobHB0UJiguFScpLxFBUjU5PCVIMkJTP/xAAUAQEAAAAAAAAAAAAAAAAAAAAA/8QAFBEBAAAAAAAAAAAAAAAAAAAAAP/aAAwDAQACEQMRAD8A4aiIgIiICIiAiIgIiICIiAiIgIrDZmxq2IMU2Ej+I2aP1Fb5sP0c0rOxFRzz/t0/ZHQuIkj+lBzNZ8Ng6lT/APOm9/8AK0u+QXetm7DwlCPV4ak0j8RZvuH66kkeKvGh5AvbQDSEH50/yDF/+NiP+J/2WOrsbEN96hWHWm4fML9HnDP4T3x814fhiLwZ890IPzMRC+L9I4vZ7Kjd2pTa8cHN3hyzk6Kh2r6OsDVkhhouOtMkR+ggt6oOGIt3216NcRSBdRc2s0aD2Hg6jdNjpkZPBaXWpOY4tc0tcLFpEEHgQckHhERAREQEREBERAREQEREBERAREQEREBERAREQEREBEUjAYJ9Z7adNpc5xsPqeSDHh6DnuDGNLnEwABJPQLf9g9iGMG/iCHPidz8DepHvu5C3VbD2c7P0dn0953tVnWc7/q38vGM+6FaVJdJiBoGxcTebZoKiHCGtFtIEZcAtl2JQfA9YSNSsmzaLdG31/cqRja4p5e0Rcx9UFoXtaN2BlOniB9V4diyCBnPnkodBu87f3RJA3nZk2/svtd8wBI/NmfN0Fj/mNOmYe5jZ8b8lLYGO1B+Heea187Eo1Hb8ne1Mm9oVngsM1lgbc/uTkgl/4bhbz0UHEYZwmXEdItzVqBMefjosD6Ri+fLh90FXUMXIjnr8lR7d7PYfGMirTkx7LwYe3mHXtydI5LYsSyAbGZ0HHp3KJTpumCMsgTmPD6oOF9q+x1bBHfvUoE2qARE5B7fwn4HQrWl+kalMPBY6CCCHCJkHMEGxC5X297CHD71fDguo5vZmafMcWfLpdBoSIiAiIgIiICIiAiIgIiICIiAiIgIiICIiAiIg9UqZcQ1okkgAcSbALe9jUBhWFrD/AKjvfqDT8rDwHFUvZzB7jRWPvOkUxwGTn+MtH6uSuWiSGjMmPig2BlcuAdB3WgNbOp5AdyvtiYdzgXuGsBgExE5qdgdm+yzeAs2AItkrelhmsaQAIzgDMlBD3DENbBOp79PDgvuIwIc0COEm0c/opuHpjM9SPOSxY/FNsBlwhBGo03bwG8AwR7IAz4k94yVm6icrDnr4qtAcHTOYtb45WU3DVnRcz9UGdlCPOdl7ZTbNh3cfBCBGcFGvvxOnPvQT21DlMJIOfelJm9BggjO8r1VpQc7oMNSm2beOq8HBtAn4R819rGCOC9b5Ij4/ugqa+AN40896xuePdIyzBFnAyCDNjIkKb61wN57vN19fSY6zrnlzug4R6RuyX+DqCtRH/wAeqTA/2n3JpnlYlp4AjSTpi/Tm1tkU8RRqUKglj2weIyhw/MDBC/OO2tmPwtepQqe9TdHUZtcORaQe9BBREQEREBERAREQEREBERAREQEREBERAWbCUDUe1g/EQOnErCtg7H4UmqX/AMIN+FrnuHzQXNQBpgWAAa3kAAB8Fc9naIb/AKrtMp1AubKlxmK9Y6YyAAPINgW6R4KTh8USGNHIeJQdL/zAupsdBlwG6MjrroIBustHaJjdIMaRqTpOsSE2DhfWUt1zpeBc2EjRat2n2i5lXcaS0N4SNZF+GSDaRjTvbrz7N7DuN51HnNAabi6PAmJjhe2fxXNX48zMum8yZzzWxbJ2y6puNaQNzeG7yIFwXak+AlBu+HcC2AbG0i/ge9ZmsIBiT9VAwNXeDZM8/nkrM1A2DImUHylSykmdRwXyuSMjHP8AZecRjRIbIBNxrl51VZinVfWWuy2sW/FvA66iEFh/nXqwd0SRcjKROhykKcMaHmQQQRIBz8ix71rD2Dfcd57g+N2YLWxaANJzU/ZbxG6QA7e9nUnTPmgvy8H7ry9trzZRaVSCBNsuPm9lKYQ4GTmgjF9+PBZG4abggEjP6KKQAeiz0nm4GcH5IIzMQN+GkEtideHhoud+mzYIfTpY6mPdinU/lJO449HS39TeCmUtoVGbQcSYl5aQciAYbbqWnxW47U2cMTRrYY+7VY4DXdJEtPc4NPcg/MKL3Vplri1wggkEHQgwQvCAiIgIiICIiAiIgIiICIiAiIgIiIC6BsDB+q2d638VUuj+sN/6hc/XWsVh/wD6zCADKkwnlvAOJ+KDVMrLLgt4PaW3INhz+y90cMXTAJi5jhIE/FSMADvS23Ejgg6N2Wxm8xxc0gloB5WyELRu0NNzazt7W4PK8BT9m7UFCpG9LXZ8AZt55rZMbhGVo3gHRlN46fZBzmnSLiGiZJgLa9g7GfTre1EQeYEiMiNRKl06NOlUJ3GsAAcHGIzBu45dFlw21m1Hb4BLpgumJDokga3ubZILjF4oUQGi0k3tGU3PM2UHau3DTY1wAcQcpyuQZjMi4UupTD2kPJIIkaQZEER3eC1fbeBLpLS1rG6k5k55anPxQbPszaZrxO63KN4j3iBYHM5T36KTjqpaelpEajT5LnFNtRo3YkAhwzz0I7voti2Ri3uIDpIGc5nn1+yC9e8CInS2dzqOllIw1VwuQ03BbxFhPd9l4HtMkxwtY2vMLzhZ5xlH2QW9GoXC3X7wvrKkl0BwjOR5kJs8aDu8FNcbFBgFwZ6SpDJAiRJyj6LEaRuZt+yxkwBnI1QQ8bslrqm+WgO1PSYgKTgs88rd1r/NecRWvJMzl35qXg3DeeADFo59Pl3IPzt6ScB6jaeKZEAv9YP/AGNFS3KXFayujenalG0GH+LDsPg+o35NC5ygIiICIiAiIgIiICIiAiIgIiICIiAv0BhKTBgGuddooUoHWm0r8/r9A9kKba2z6DTrRY3+lrRPwKDX9gYcNpvJA9swZ/htb4lVe12Cmd1oic/AWHz71tmzKDabjTqauMTrBIMeCpe0+Bc02ktzmMraHw8EGq1XZ+c1d7G23VbussQJzzM3z5Koa2SptKjYQDPmUF5isc2o1lMzLpJtMRdovMzA85S6OHpM9twkC7QMiXSCDGdotYdVgoUWbsuB3ojPjac5Bj4KbSpyCBfT4DTuQWmDrU4aDBBs3kOcqv2v6twdvGADI0ykT8dF83SwSDBMc4t8NfgtZ2hiHuLiYggjOJvzQW+z69LiCAYzg8oU1+6HgibZgHrYrTMLSeXgnQg3PD5roWEobrSXAQYBHXj8SgmYalNPei2Z6aBZAyRAmOWnQrN/iAWBggA6cMuOamMENOUTbqgjbIrbkMgyTefmrmtTAkA3PtKo2Y0l5nX+62EskdEEBwEx3/ZRq7DM6RKz4hsklR6hIMWOv2+qDD6u86qThX7pE3X1wECLebpSPHz5hByP08Ef4rD8fUX/AOR/7rmK6D6ba+9j2AfhoMHi+o7/ALBc+QEREBERAREQEREBERAREQEREBERAXa/RNtDewdNv+057D3u3h8Hx3Lii6D6IdobtWtQJ99m+z+anmBzLST+lBufbAFlax9mzge5Z8TTNXDMJIs0nejPKxEZH6Kz25gPXUmn8RMA6gax54qppYZ9NrKRIcWS9sagzbLn0y7g1vEbJNNxNi0a+cswr3svXpsPtCCRbWReVF2liXXEyx9xw0kcllwuEqU2OIYbgQSLEEaHjdBcVadNznFoABEC0Te6xYfDXEQJMzkP2UXC4olhm3LopWFcamsRc+dUGQYYmAec655rXdo7Le18NALIkcRpHVbbTtbOYJkZ+GSzto70zyjnxQa5gNnb4EsgEAw4X8cx0VxSoktIAtPw1+KsqNOO76LBiCBMiTPdcckGCoWhxDfj9+C9uqu3QBxuf7aSopad46f26qc2oA32rn58kEfCYxzHiQbnh48luGGu0ErRqtaDYQJ+VznaY+i2rDY8erAnTPWEGTHATZR98E37/pCxV3yDxm3HzZRn1oHPX+/eglPe2Z85/uFkqiaZ4kEA+eqhUtJ+PCLLztbaIw+FrYh2TGktBtlkOrnQO9BwXt9i/W7QxBGTXCmP/W0UzHKWla8vdWoXEucZJJJPEm5K8ICIiAiIgIiICIiAiIgIiICIiAiIgKZsfaDsPXp1mZscDHEatPIiR3qGiD9NYDFMq0qVRt6bmhzTyN55HKyxGgN8mNI6LnXol7SWOCef4nUec3fT+bh+rkul0ZFoMc9DyKDBiNjsqNyFha2Z828F9p0Xbu5BMCBy+itNnWMH3VOqUN4mP7oNIdgiyQZ14HwWfBYeCdJ4CNOeSvnUN5xJAAGRKqsXThxImHa56oJVMM3QMyLmM+S9UcUHMIDAOep+68YGmDYuzbI4HQ9/LosbqYpug3gcDnraUE5lcbwaf2UephYMzKwesAMx56n7LK3aO4DOo66WQQ4gwft/dYsc9tg2/PLw8NVCrY/fMsm40GR4FS6AIu74jVBJweFO7vEAfBTaDYBERoOgXpuKad0CCB8Puou18PWr7goVAwg33i4BzXAgn2bkibDIlBLLs54Z/ELBUYHXkWbJ4CJuSs1OgGtYwOLgwNbvHN0Wk8yvjKYkgkDvQeN+7TBuJHToue+mLb0U6WDYffAqVP5QfYaergXfpbxW3dodqNosfXqe4zMTnwY3nkO9cF2vtF+JrVK1T3nuk8hkAOQAAHRBDREQEREBERAREQEREBERAREQEREBERAREQZMPWcxzXsJa5pDmuGYIMgjmCu8djO1jcfRBMCsyBUYNeDm/lPwJjmeBqZsjadXDVW1qTt17e8EatcNQeCD9NMw88Z4ajgs9bHbhAuJ14LV+xfbKljWSCG1Wj26TjcDVzT+Jny10m62g6bgDrr3SgOxJ0cDJmT1tnksNXnec9fmvDKDjoePd3G6wVvYl0n+XORrxQZsTX3I3Rlq0xIg5qpq7bJljmkEe65wEEnh5PfrX1Sao327rSOBBgZkTrx0UXaTSM4tkQDBm2sIJ+E2m4uh5a38wIIiYAPMfRZ6tYPBEnu14KmwjN9uhIk5DMXgnMk/RZsIBu3Eu3jfeIvYx4ILTZ+Fcy1IMvYjPnmeimYbBPBPrN65vFx4KVsepAAEuMXIt8DBUuvWJyOuXHLggiNwTGwB4ZDzmpHrNx2UTaY0WB7gRLs82iBMakTGQWCiwvdIu05TP0zQWdZ7IBLt0akyD3RmeSrsRtNjGPqE+zlJGZnLu+ih7Upsa41azoaxvstJAAjNx4fS65b217XnEn1VIkUhYn+Pj3fPogjdt+0xxdTcaT6lh9n8ztXEeIH7rWERAREQEREBERAREQEREBERAREQEREBERAREQEREGbB4p9J7alNxY9plrgYIXVOy3pKZVDaWMhj8hVHuO/nH4Dzy6LkqIP0yxu80FjpaciHbwj8pGigYvZjiHRDibiZsRe/EdVw/YHanFYM/wCjVIbMmm72mH9Jy6iCug7L9LFKoA3FUSw5b9Mb7Z47pcC0cvaQWdDDVml1HdIsZ3QHAHO0m9tCvuEpPb7NRwdpBEATMbwgSfkrOh2mweJAazEUzIs0ncP9Lod4IMC7eBLnxoYMfO/myCKMFD+RHtECQMrtJtPVZhhg4QHE5neIDp5XMBZamzQfxu1uRboQ/McFOwuGkBpIPOW/KLII+z6pyAgDPKw0gdykuqMkgm86A3vxIhZtoYzD0me0WUwPxPeAPExK0zaXbvBUsnGs7gxsjvcbHxQbZWq2JNhpEE9LiBkqnb/bKlhmQ4hpzDW3e48Y4cyYXNNuekHEVpFICiz8t3f1HLuE81qVWo5xLnEucbkkyT1JzQXXaXtRWxjjvHdZPujWMt46qiREBERAREQEREBERAREQEREBERAREQEREBERAREQEREBERAREQFloYl7Pce5v8AKSPkvqIJbNu4oZYmuOlV4+q81NtYl3vYiuetR5+ZXxEEImV8REBERAREQEREBERAREQEREBERAREQf/Z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56" name="Straight Connector 55"/>
          <p:cNvCxnSpPr/>
          <p:nvPr/>
        </p:nvCxnSpPr>
        <p:spPr bwMode="auto">
          <a:xfrm flipV="1">
            <a:off x="8803943" y="813728"/>
            <a:ext cx="0" cy="592486"/>
          </a:xfrm>
          <a:prstGeom prst="lin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58" name="TextBox 57"/>
          <p:cNvSpPr txBox="1"/>
          <p:nvPr/>
        </p:nvSpPr>
        <p:spPr>
          <a:xfrm>
            <a:off x="7265208" y="813728"/>
            <a:ext cx="161949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the Moon,  384,000 km</a:t>
            </a:r>
          </a:p>
        </p:txBody>
      </p:sp>
    </p:spTree>
    <p:extLst>
      <p:ext uri="{BB962C8B-B14F-4D97-AF65-F5344CB8AC3E}">
        <p14:creationId xmlns:p14="http://schemas.microsoft.com/office/powerpoint/2010/main" val="28784408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Perspective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6146" name="Picture 2" descr="http://s.hswstatic.com/gif/space-tourism-reality-diagram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77"/>
          <a:stretch/>
        </p:blipFill>
        <p:spPr bwMode="auto">
          <a:xfrm>
            <a:off x="234376" y="1955118"/>
            <a:ext cx="2581395" cy="433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s.hswstatic.com/gif/space-tourism-reality-diagram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32" t="4161"/>
          <a:stretch/>
        </p:blipFill>
        <p:spPr bwMode="auto">
          <a:xfrm>
            <a:off x="3714071" y="1233495"/>
            <a:ext cx="1973943" cy="505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 bwMode="auto">
          <a:xfrm flipH="1" flipV="1">
            <a:off x="2815771" y="2140755"/>
            <a:ext cx="733200" cy="3562789"/>
          </a:xfrm>
          <a:prstGeom prst="line">
            <a:avLst/>
          </a:prstGeom>
          <a:noFill/>
          <a:ln w="50800" cap="flat" cmpd="sng" algn="ctr">
            <a:solidFill>
              <a:srgbClr val="5858D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 flipV="1">
            <a:off x="2815771" y="5875563"/>
            <a:ext cx="716528" cy="287954"/>
          </a:xfrm>
          <a:prstGeom prst="line">
            <a:avLst/>
          </a:prstGeom>
          <a:noFill/>
          <a:ln w="50800" cap="flat" cmpd="sng" algn="ctr">
            <a:solidFill>
              <a:srgbClr val="5858D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3522661" y="5876313"/>
            <a:ext cx="246063" cy="0"/>
          </a:xfrm>
          <a:prstGeom prst="line">
            <a:avLst/>
          </a:prstGeom>
          <a:noFill/>
          <a:ln w="50800" cap="flat" cmpd="sng" algn="ctr">
            <a:solidFill>
              <a:srgbClr val="5858D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3527537" y="5687627"/>
            <a:ext cx="246063" cy="0"/>
          </a:xfrm>
          <a:prstGeom prst="line">
            <a:avLst/>
          </a:prstGeom>
          <a:noFill/>
          <a:ln w="50800" cap="flat" cmpd="sng" algn="ctr">
            <a:solidFill>
              <a:srgbClr val="5858D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3714072" y="899357"/>
            <a:ext cx="197394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 Orbits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05239" y="1257950"/>
            <a:ext cx="178729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Famous Stuff in LEO</a:t>
            </a:r>
          </a:p>
        </p:txBody>
      </p:sp>
      <p:sp>
        <p:nvSpPr>
          <p:cNvPr id="44" name="AutoShape 12" descr="data:image/jpeg;base64,/9j/4AAQSkZJRgABAQAAAQABAAD/2wCEAAkGBxMSEhQTExQUFhUXFxoYGBYYGBwWGxccGRUXGRcaFxYYHSggGBolHBgXIjIiJSkrLi4uGyAzODMsNygtLisBCgoKBQUFDgUFDisZExkrKysrKysrKysrKysrKysrKysrKysrKysrKysrKysrKysrKysrKysrKysrKysrKysrK//AABEIAKgBLAMBIgACEQEDEQH/xAAcAAEAAgMBAQEAAAAAAAAAAAAABAUDBgcCAQj/xABAEAABAwIDBQQIBAQGAgMAAAABAAIRAyEEMUEFElFhcQaBkfAHEyIyobHB0UJiguFScpLxFBUjU5PCVIMkJTP/xAAUAQEAAAAAAAAAAAAAAAAAAAAA/8QAFBEBAAAAAAAAAAAAAAAAAAAAAP/aAAwDAQACEQMRAD8A4aiIgIiICIiAiIgIiICIiAiIgIrDZmxq2IMU2Ej+I2aP1Fb5sP0c0rOxFRzz/t0/ZHQuIkj+lBzNZ8Ng6lT/APOm9/8AK0u+QXetm7DwlCPV4ak0j8RZvuH66kkeKvGh5AvbQDSEH50/yDF/+NiP+J/2WOrsbEN96hWHWm4fML9HnDP4T3x814fhiLwZ890IPzMRC+L9I4vZ7Kjd2pTa8cHN3hyzk6Kh2r6OsDVkhhouOtMkR+ggt6oOGIt3216NcRSBdRc2s0aD2Hg6jdNjpkZPBaXWpOY4tc0tcLFpEEHgQckHhERAREQEREBERAREQEREBERAREQEREBERAREQEREBEUjAYJ9Z7adNpc5xsPqeSDHh6DnuDGNLnEwABJPQLf9g9iGMG/iCHPidz8DepHvu5C3VbD2c7P0dn0953tVnWc7/q38vGM+6FaVJdJiBoGxcTebZoKiHCGtFtIEZcAtl2JQfA9YSNSsmzaLdG31/cqRja4p5e0Rcx9UFoXtaN2BlOniB9V4diyCBnPnkodBu87f3RJA3nZk2/svtd8wBI/NmfN0Fj/mNOmYe5jZ8b8lLYGO1B+Heea187Eo1Hb8ne1Mm9oVngsM1lgbc/uTkgl/4bhbz0UHEYZwmXEdItzVqBMefjosD6Ri+fLh90FXUMXIjnr8lR7d7PYfGMirTkx7LwYe3mHXtydI5LYsSyAbGZ0HHp3KJTpumCMsgTmPD6oOF9q+x1bBHfvUoE2qARE5B7fwn4HQrWl+kalMPBY6CCCHCJkHMEGxC5X297CHD71fDguo5vZmafMcWfLpdBoSIiAiIgIiICIiAiIgIiICIiAiIgIiICIiAiIg9UqZcQ1okkgAcSbALe9jUBhWFrD/AKjvfqDT8rDwHFUvZzB7jRWPvOkUxwGTn+MtH6uSuWiSGjMmPig2BlcuAdB3WgNbOp5AdyvtiYdzgXuGsBgExE5qdgdm+yzeAs2AItkrelhmsaQAIzgDMlBD3DENbBOp79PDgvuIwIc0COEm0c/opuHpjM9SPOSxY/FNsBlwhBGo03bwG8AwR7IAz4k94yVm6icrDnr4qtAcHTOYtb45WU3DVnRcz9UGdlCPOdl7ZTbNh3cfBCBGcFGvvxOnPvQT21DlMJIOfelJm9BggjO8r1VpQc7oMNSm2beOq8HBtAn4R819rGCOC9b5Ij4/ugqa+AN40896xuePdIyzBFnAyCDNjIkKb61wN57vN19fSY6zrnlzug4R6RuyX+DqCtRH/wAeqTA/2n3JpnlYlp4AjSTpi/Tm1tkU8RRqUKglj2weIyhw/MDBC/OO2tmPwtepQqe9TdHUZtcORaQe9BBREQEREBERAREQEREBERAREQEREBERAWbCUDUe1g/EQOnErCtg7H4UmqX/AMIN+FrnuHzQXNQBpgWAAa3kAAB8Fc9naIb/AKrtMp1AubKlxmK9Y6YyAAPINgW6R4KTh8USGNHIeJQdL/zAupsdBlwG6MjrroIBustHaJjdIMaRqTpOsSE2DhfWUt1zpeBc2EjRat2n2i5lXcaS0N4SNZF+GSDaRjTvbrz7N7DuN51HnNAabi6PAmJjhe2fxXNX48zMum8yZzzWxbJ2y6puNaQNzeG7yIFwXak+AlBu+HcC2AbG0i/ge9ZmsIBiT9VAwNXeDZM8/nkrM1A2DImUHylSykmdRwXyuSMjHP8AZecRjRIbIBNxrl51VZinVfWWuy2sW/FvA66iEFh/nXqwd0SRcjKROhykKcMaHmQQQRIBz8ix71rD2Dfcd57g+N2YLWxaANJzU/ZbxG6QA7e9nUnTPmgvy8H7ry9trzZRaVSCBNsuPm9lKYQ4GTmgjF9+PBZG4abggEjP6KKQAeiz0nm4GcH5IIzMQN+GkEtideHhoud+mzYIfTpY6mPdinU/lJO449HS39TeCmUtoVGbQcSYl5aQciAYbbqWnxW47U2cMTRrYY+7VY4DXdJEtPc4NPcg/MKL3Vplri1wggkEHQgwQvCAiIgIiICIiAiIgIiICIiAiIgIiIC6BsDB+q2d638VUuj+sN/6hc/XWsVh/wD6zCADKkwnlvAOJ+KDVMrLLgt4PaW3INhz+y90cMXTAJi5jhIE/FSMADvS23Ejgg6N2Wxm8xxc0gloB5WyELRu0NNzazt7W4PK8BT9m7UFCpG9LXZ8AZt55rZMbhGVo3gHRlN46fZBzmnSLiGiZJgLa9g7GfTre1EQeYEiMiNRKl06NOlUJ3GsAAcHGIzBu45dFlw21m1Hb4BLpgumJDokga3ubZILjF4oUQGi0k3tGU3PM2UHau3DTY1wAcQcpyuQZjMi4UupTD2kPJIIkaQZEER3eC1fbeBLpLS1rG6k5k55anPxQbPszaZrxO63KN4j3iBYHM5T36KTjqpaelpEajT5LnFNtRo3YkAhwzz0I7voti2Ri3uIDpIGc5nn1+yC9e8CInS2dzqOllIw1VwuQ03BbxFhPd9l4HtMkxwtY2vMLzhZ5xlH2QW9GoXC3X7wvrKkl0BwjOR5kJs8aDu8FNcbFBgFwZ6SpDJAiRJyj6LEaRuZt+yxkwBnI1QQ8bslrqm+WgO1PSYgKTgs88rd1r/NecRWvJMzl35qXg3DeeADFo59Pl3IPzt6ScB6jaeKZEAv9YP/AGNFS3KXFayujenalG0GH+LDsPg+o35NC5ygIiICIiAiIgIiICIiAiIgIiICIiAv0BhKTBgGuddooUoHWm0r8/r9A9kKba2z6DTrRY3+lrRPwKDX9gYcNpvJA9swZ/htb4lVe12Cmd1oic/AWHz71tmzKDabjTqauMTrBIMeCpe0+Bc02ktzmMraHw8EGq1XZ+c1d7G23VbussQJzzM3z5Koa2SptKjYQDPmUF5isc2o1lMzLpJtMRdovMzA85S6OHpM9twkC7QMiXSCDGdotYdVgoUWbsuB3ojPjac5Bj4KbSpyCBfT4DTuQWmDrU4aDBBs3kOcqv2v6twdvGADI0ykT8dF83SwSDBMc4t8NfgtZ2hiHuLiYggjOJvzQW+z69LiCAYzg8oU1+6HgibZgHrYrTMLSeXgnQg3PD5roWEobrSXAQYBHXj8SgmYalNPei2Z6aBZAyRAmOWnQrN/iAWBggA6cMuOamMENOUTbqgjbIrbkMgyTefmrmtTAkA3PtKo2Y0l5nX+62EskdEEBwEx3/ZRq7DM6RKz4hsklR6hIMWOv2+qDD6u86qThX7pE3X1wECLebpSPHz5hByP08Ef4rD8fUX/AOR/7rmK6D6ba+9j2AfhoMHi+o7/ALBc+QEREBERAREQEREBERAREQEREBERAXa/RNtDewdNv+057D3u3h8Hx3Lii6D6IdobtWtQJ99m+z+anmBzLST+lBufbAFlax9mzge5Z8TTNXDMJIs0nejPKxEZH6Kz25gPXUmn8RMA6gax54qppYZ9NrKRIcWS9sagzbLn0y7g1vEbJNNxNi0a+cswr3svXpsPtCCRbWReVF2liXXEyx9xw0kcllwuEqU2OIYbgQSLEEaHjdBcVadNznFoABEC0Te6xYfDXEQJMzkP2UXC4olhm3LopWFcamsRc+dUGQYYmAec655rXdo7Le18NALIkcRpHVbbTtbOYJkZ+GSzto70zyjnxQa5gNnb4EsgEAw4X8cx0VxSoktIAtPw1+KsqNOO76LBiCBMiTPdcckGCoWhxDfj9+C9uqu3QBxuf7aSopad46f26qc2oA32rn58kEfCYxzHiQbnh48luGGu0ErRqtaDYQJ+VznaY+i2rDY8erAnTPWEGTHATZR98E37/pCxV3yDxm3HzZRn1oHPX+/eglPe2Z85/uFkqiaZ4kEA+eqhUtJ+PCLLztbaIw+FrYh2TGktBtlkOrnQO9BwXt9i/W7QxBGTXCmP/W0UzHKWla8vdWoXEucZJJJPEm5K8ICIiAiIgIiICIiAiIgIiICIiAiIgKZsfaDsPXp1mZscDHEatPIiR3qGiD9NYDFMq0qVRt6bmhzTyN55HKyxGgN8mNI6LnXol7SWOCef4nUec3fT+bh+rkul0ZFoMc9DyKDBiNjsqNyFha2Z828F9p0Xbu5BMCBy+itNnWMH3VOqUN4mP7oNIdgiyQZ14HwWfBYeCdJ4CNOeSvnUN5xJAAGRKqsXThxImHa56oJVMM3QMyLmM+S9UcUHMIDAOep+68YGmDYuzbI4HQ9/LosbqYpug3gcDnraUE5lcbwaf2UephYMzKwesAMx56n7LK3aO4DOo66WQQ4gwft/dYsc9tg2/PLw8NVCrY/fMsm40GR4FS6AIu74jVBJweFO7vEAfBTaDYBERoOgXpuKad0CCB8Puou18PWr7goVAwg33i4BzXAgn2bkibDIlBLLs54Z/ELBUYHXkWbJ4CJuSs1OgGtYwOLgwNbvHN0Wk8yvjKYkgkDvQeN+7TBuJHToue+mLb0U6WDYffAqVP5QfYaergXfpbxW3dodqNosfXqe4zMTnwY3nkO9cF2vtF+JrVK1T3nuk8hkAOQAAHRBDREQEREBERAREQEREBERAREQEREBERAREQZMPWcxzXsJa5pDmuGYIMgjmCu8djO1jcfRBMCsyBUYNeDm/lPwJjmeBqZsjadXDVW1qTt17e8EatcNQeCD9NMw88Z4ajgs9bHbhAuJ14LV+xfbKljWSCG1Wj26TjcDVzT+Jny10m62g6bgDrr3SgOxJ0cDJmT1tnksNXnec9fmvDKDjoePd3G6wVvYl0n+XORrxQZsTX3I3Rlq0xIg5qpq7bJljmkEe65wEEnh5PfrX1Sao327rSOBBgZkTrx0UXaTSM4tkQDBm2sIJ+E2m4uh5a38wIIiYAPMfRZ6tYPBEnu14KmwjN9uhIk5DMXgnMk/RZsIBu3Eu3jfeIvYx4ILTZ+Fcy1IMvYjPnmeimYbBPBPrN65vFx4KVsepAAEuMXIt8DBUuvWJyOuXHLggiNwTGwB4ZDzmpHrNx2UTaY0WB7gRLs82iBMakTGQWCiwvdIu05TP0zQWdZ7IBLt0akyD3RmeSrsRtNjGPqE+zlJGZnLu+ih7Upsa41azoaxvstJAAjNx4fS65b217XnEn1VIkUhYn+Pj3fPogjdt+0xxdTcaT6lh9n8ztXEeIH7rWERAREQEREBERAREQEREBERAREQEREBERAREQEREGbB4p9J7alNxY9plrgYIXVOy3pKZVDaWMhj8hVHuO/nH4Dzy6LkqIP0yxu80FjpaciHbwj8pGigYvZjiHRDibiZsRe/EdVw/YHanFYM/wCjVIbMmm72mH9Jy6iCug7L9LFKoA3FUSw5b9Mb7Z47pcC0cvaQWdDDVml1HdIsZ3QHAHO0m9tCvuEpPb7NRwdpBEATMbwgSfkrOh2mweJAazEUzIs0ncP9Lod4IMC7eBLnxoYMfO/myCKMFD+RHtECQMrtJtPVZhhg4QHE5neIDp5XMBZamzQfxu1uRboQ/McFOwuGkBpIPOW/KLII+z6pyAgDPKw0gdykuqMkgm86A3vxIhZtoYzD0me0WUwPxPeAPExK0zaXbvBUsnGs7gxsjvcbHxQbZWq2JNhpEE9LiBkqnb/bKlhmQ4hpzDW3e48Y4cyYXNNuekHEVpFICiz8t3f1HLuE81qVWo5xLnEucbkkyT1JzQXXaXtRWxjjvHdZPujWMt46qiREBERAREQEREBERAREQEREBERAREQEREBERAREQEREBERAREQFloYl7Pce5v8AKSPkvqIJbNu4oZYmuOlV4+q81NtYl3vYiuetR5+ZXxEEImV8REBERAREQEREBERAREQEREBERAREQf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AutoShape 14" descr="data:image/jpeg;base64,/9j/4AAQSkZJRgABAQAAAQABAAD/2wCEAAkGBxMSEhQTExQUFhUXFxoYGBYYGBwWGxccGRUXGRcaFxYYHSggGBolHBgXIjIiJSkrLi4uGyAzODMsNygtLisBCgoKBQUFDgUFDisZExkrKysrKysrKysrKysrKysrKysrKysrKysrKysrKysrKysrKysrKysrKysrKysrKysrK//AABEIAKgBLAMBIgACEQEDEQH/xAAcAAEAAgMBAQEAAAAAAAAAAAAABAUDBgcCAQj/xABAEAABAwIDBQQIBAQGAgMAAAABAAIRAyEEMUEFElFhcQaBkfAHEyIyobHB0UJiguFScpLxFBUjU5PCVIMkJTP/xAAUAQEAAAAAAAAAAAAAAAAAAAAA/8QAFBEBAAAAAAAAAAAAAAAAAAAAAP/aAAwDAQACEQMRAD8A4aiIgIiICIiAiIgIiICIiAiIgIrDZmxq2IMU2Ej+I2aP1Fb5sP0c0rOxFRzz/t0/ZHQuIkj+lBzNZ8Ng6lT/APOm9/8AK0u+QXetm7DwlCPV4ak0j8RZvuH66kkeKvGh5AvbQDSEH50/yDF/+NiP+J/2WOrsbEN96hWHWm4fML9HnDP4T3x814fhiLwZ890IPzMRC+L9I4vZ7Kjd2pTa8cHN3hyzk6Kh2r6OsDVkhhouOtMkR+ggt6oOGIt3216NcRSBdRc2s0aD2Hg6jdNjpkZPBaXWpOY4tc0tcLFpEEHgQckHhERAREQEREBERAREQEREBERAREQEREBERAREQEREBEUjAYJ9Z7adNpc5xsPqeSDHh6DnuDGNLnEwABJPQLf9g9iGMG/iCHPidz8DepHvu5C3VbD2c7P0dn0953tVnWc7/q38vGM+6FaVJdJiBoGxcTebZoKiHCGtFtIEZcAtl2JQfA9YSNSsmzaLdG31/cqRja4p5e0Rcx9UFoXtaN2BlOniB9V4diyCBnPnkodBu87f3RJA3nZk2/svtd8wBI/NmfN0Fj/mNOmYe5jZ8b8lLYGO1B+Heea187Eo1Hb8ne1Mm9oVngsM1lgbc/uTkgl/4bhbz0UHEYZwmXEdItzVqBMefjosD6Ri+fLh90FXUMXIjnr8lR7d7PYfGMirTkx7LwYe3mHXtydI5LYsSyAbGZ0HHp3KJTpumCMsgTmPD6oOF9q+x1bBHfvUoE2qARE5B7fwn4HQrWl+kalMPBY6CCCHCJkHMEGxC5X297CHD71fDguo5vZmafMcWfLpdBoSIiAiIgIiICIiAiIgIiICIiAiIgIiICIiAiIg9UqZcQ1okkgAcSbALe9jUBhWFrD/AKjvfqDT8rDwHFUvZzB7jRWPvOkUxwGTn+MtH6uSuWiSGjMmPig2BlcuAdB3WgNbOp5AdyvtiYdzgXuGsBgExE5qdgdm+yzeAs2AItkrelhmsaQAIzgDMlBD3DENbBOp79PDgvuIwIc0COEm0c/opuHpjM9SPOSxY/FNsBlwhBGo03bwG8AwR7IAz4k94yVm6icrDnr4qtAcHTOYtb45WU3DVnRcz9UGdlCPOdl7ZTbNh3cfBCBGcFGvvxOnPvQT21DlMJIOfelJm9BggjO8r1VpQc7oMNSm2beOq8HBtAn4R819rGCOC9b5Ij4/ugqa+AN40896xuePdIyzBFnAyCDNjIkKb61wN57vN19fSY6zrnlzug4R6RuyX+DqCtRH/wAeqTA/2n3JpnlYlp4AjSTpi/Tm1tkU8RRqUKglj2weIyhw/MDBC/OO2tmPwtepQqe9TdHUZtcORaQe9BBREQEREBERAREQEREBERAREQEREBERAWbCUDUe1g/EQOnErCtg7H4UmqX/AMIN+FrnuHzQXNQBpgWAAa3kAAB8Fc9naIb/AKrtMp1AubKlxmK9Y6YyAAPINgW6R4KTh8USGNHIeJQdL/zAupsdBlwG6MjrroIBustHaJjdIMaRqTpOsSE2DhfWUt1zpeBc2EjRat2n2i5lXcaS0N4SNZF+GSDaRjTvbrz7N7DuN51HnNAabi6PAmJjhe2fxXNX48zMum8yZzzWxbJ2y6puNaQNzeG7yIFwXak+AlBu+HcC2AbG0i/ge9ZmsIBiT9VAwNXeDZM8/nkrM1A2DImUHylSykmdRwXyuSMjHP8AZecRjRIbIBNxrl51VZinVfWWuy2sW/FvA66iEFh/nXqwd0SRcjKROhykKcMaHmQQQRIBz8ix71rD2Dfcd57g+N2YLWxaANJzU/ZbxG6QA7e9nUnTPmgvy8H7ry9trzZRaVSCBNsuPm9lKYQ4GTmgjF9+PBZG4abggEjP6KKQAeiz0nm4GcH5IIzMQN+GkEtideHhoud+mzYIfTpY6mPdinU/lJO449HS39TeCmUtoVGbQcSYl5aQciAYbbqWnxW47U2cMTRrYY+7VY4DXdJEtPc4NPcg/MKL3Vplri1wggkEHQgwQvCAiIgIiICIiAiIgIiICIiAiIgIiIC6BsDB+q2d638VUuj+sN/6hc/XWsVh/wD6zCADKkwnlvAOJ+KDVMrLLgt4PaW3INhz+y90cMXTAJi5jhIE/FSMADvS23Ejgg6N2Wxm8xxc0gloB5WyELRu0NNzazt7W4PK8BT9m7UFCpG9LXZ8AZt55rZMbhGVo3gHRlN46fZBzmnSLiGiZJgLa9g7GfTre1EQeYEiMiNRKl06NOlUJ3GsAAcHGIzBu45dFlw21m1Hb4BLpgumJDokga3ubZILjF4oUQGi0k3tGU3PM2UHau3DTY1wAcQcpyuQZjMi4UupTD2kPJIIkaQZEER3eC1fbeBLpLS1rG6k5k55anPxQbPszaZrxO63KN4j3iBYHM5T36KTjqpaelpEajT5LnFNtRo3YkAhwzz0I7voti2Ri3uIDpIGc5nn1+yC9e8CInS2dzqOllIw1VwuQ03BbxFhPd9l4HtMkxwtY2vMLzhZ5xlH2QW9GoXC3X7wvrKkl0BwjOR5kJs8aDu8FNcbFBgFwZ6SpDJAiRJyj6LEaRuZt+yxkwBnI1QQ8bslrqm+WgO1PSYgKTgs88rd1r/NecRWvJMzl35qXg3DeeADFo59Pl3IPzt6ScB6jaeKZEAv9YP/AGNFS3KXFayujenalG0GH+LDsPg+o35NC5ygIiICIiAiIgIiICIiAiIgIiICIiAv0BhKTBgGuddooUoHWm0r8/r9A9kKba2z6DTrRY3+lrRPwKDX9gYcNpvJA9swZ/htb4lVe12Cmd1oic/AWHz71tmzKDabjTqauMTrBIMeCpe0+Bc02ktzmMraHw8EGq1XZ+c1d7G23VbussQJzzM3z5Koa2SptKjYQDPmUF5isc2o1lMzLpJtMRdovMzA85S6OHpM9twkC7QMiXSCDGdotYdVgoUWbsuB3ojPjac5Bj4KbSpyCBfT4DTuQWmDrU4aDBBs3kOcqv2v6twdvGADI0ykT8dF83SwSDBMc4t8NfgtZ2hiHuLiYggjOJvzQW+z69LiCAYzg8oU1+6HgibZgHrYrTMLSeXgnQg3PD5roWEobrSXAQYBHXj8SgmYalNPei2Z6aBZAyRAmOWnQrN/iAWBggA6cMuOamMENOUTbqgjbIrbkMgyTefmrmtTAkA3PtKo2Y0l5nX+62EskdEEBwEx3/ZRq7DM6RKz4hsklR6hIMWOv2+qDD6u86qThX7pE3X1wECLebpSPHz5hByP08Ef4rD8fUX/AOR/7rmK6D6ba+9j2AfhoMHi+o7/ALBc+QEREBERAREQEREBERAREQEREBERAXa/RNtDewdNv+057D3u3h8Hx3Lii6D6IdobtWtQJ99m+z+anmBzLST+lBufbAFlax9mzge5Z8TTNXDMJIs0nejPKxEZH6Kz25gPXUmn8RMA6gax54qppYZ9NrKRIcWS9sagzbLn0y7g1vEbJNNxNi0a+cswr3svXpsPtCCRbWReVF2liXXEyx9xw0kcllwuEqU2OIYbgQSLEEaHjdBcVadNznFoABEC0Te6xYfDXEQJMzkP2UXC4olhm3LopWFcamsRc+dUGQYYmAec655rXdo7Le18NALIkcRpHVbbTtbOYJkZ+GSzto70zyjnxQa5gNnb4EsgEAw4X8cx0VxSoktIAtPw1+KsqNOO76LBiCBMiTPdcckGCoWhxDfj9+C9uqu3QBxuf7aSopad46f26qc2oA32rn58kEfCYxzHiQbnh48luGGu0ErRqtaDYQJ+VznaY+i2rDY8erAnTPWEGTHATZR98E37/pCxV3yDxm3HzZRn1oHPX+/eglPe2Z85/uFkqiaZ4kEA+eqhUtJ+PCLLztbaIw+FrYh2TGktBtlkOrnQO9BwXt9i/W7QxBGTXCmP/W0UzHKWla8vdWoXEucZJJJPEm5K8ICIiAiIgIiICIiAiIgIiICIiAiIgKZsfaDsPXp1mZscDHEatPIiR3qGiD9NYDFMq0qVRt6bmhzTyN55HKyxGgN8mNI6LnXol7SWOCef4nUec3fT+bh+rkul0ZFoMc9DyKDBiNjsqNyFha2Z828F9p0Xbu5BMCBy+itNnWMH3VOqUN4mP7oNIdgiyQZ14HwWfBYeCdJ4CNOeSvnUN5xJAAGRKqsXThxImHa56oJVMM3QMyLmM+S9UcUHMIDAOep+68YGmDYuzbI4HQ9/LosbqYpug3gcDnraUE5lcbwaf2UephYMzKwesAMx56n7LK3aO4DOo66WQQ4gwft/dYsc9tg2/PLw8NVCrY/fMsm40GR4FS6AIu74jVBJweFO7vEAfBTaDYBERoOgXpuKad0CCB8Puou18PWr7goVAwg33i4BzXAgn2bkibDIlBLLs54Z/ELBUYHXkWbJ4CJuSs1OgGtYwOLgwNbvHN0Wk8yvjKYkgkDvQeN+7TBuJHToue+mLb0U6WDYffAqVP5QfYaergXfpbxW3dodqNosfXqe4zMTnwY3nkO9cF2vtF+JrVK1T3nuk8hkAOQAAHRBDREQEREBERAREQEREBERAREQEREBERAREQZMPWcxzXsJa5pDmuGYIMgjmCu8djO1jcfRBMCsyBUYNeDm/lPwJjmeBqZsjadXDVW1qTt17e8EatcNQeCD9NMw88Z4ajgs9bHbhAuJ14LV+xfbKljWSCG1Wj26TjcDVzT+Jny10m62g6bgDrr3SgOxJ0cDJmT1tnksNXnec9fmvDKDjoePd3G6wVvYl0n+XORrxQZsTX3I3Rlq0xIg5qpq7bJljmkEe65wEEnh5PfrX1Sao327rSOBBgZkTrx0UXaTSM4tkQDBm2sIJ+E2m4uh5a38wIIiYAPMfRZ6tYPBEnu14KmwjN9uhIk5DMXgnMk/RZsIBu3Eu3jfeIvYx4ILTZ+Fcy1IMvYjPnmeimYbBPBPrN65vFx4KVsepAAEuMXIt8DBUuvWJyOuXHLggiNwTGwB4ZDzmpHrNx2UTaY0WB7gRLs82iBMakTGQWCiwvdIu05TP0zQWdZ7IBLt0akyD3RmeSrsRtNjGPqE+zlJGZnLu+ih7Upsa41azoaxvstJAAjNx4fS65b217XnEn1VIkUhYn+Pj3fPogjdt+0xxdTcaT6lh9n8ztXEeIH7rWERAREQEREBERAREQEREBERAREQEREBERAREQEREGbB4p9J7alNxY9plrgYIXVOy3pKZVDaWMhj8hVHuO/nH4Dzy6LkqIP0yxu80FjpaciHbwj8pGigYvZjiHRDibiZsRe/EdVw/YHanFYM/wCjVIbMmm72mH9Jy6iCug7L9LFKoA3FUSw5b9Mb7Z47pcC0cvaQWdDDVml1HdIsZ3QHAHO0m9tCvuEpPb7NRwdpBEATMbwgSfkrOh2mweJAazEUzIs0ncP9Lod4IMC7eBLnxoYMfO/myCKMFD+RHtECQMrtJtPVZhhg4QHE5neIDp5XMBZamzQfxu1uRboQ/McFOwuGkBpIPOW/KLII+z6pyAgDPKw0gdykuqMkgm86A3vxIhZtoYzD0me0WUwPxPeAPExK0zaXbvBUsnGs7gxsjvcbHxQbZWq2JNhpEE9LiBkqnb/bKlhmQ4hpzDW3e48Y4cyYXNNuekHEVpFICiz8t3f1HLuE81qVWo5xLnEucbkkyT1JzQXXaXtRWxjjvHdZPujWMt46qiREBERAREQEREBERAREQEREBERAREQEREBERAREQEREBERAREQFloYl7Pce5v8AKSPkvqIJbNu4oZYmuOlV4+q81NtYl3vYiuetR5+ZXxEEImV8REBERAREQEREBERAREQEREBERAREQf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AutoShape 16" descr="data:image/jpeg;base64,/9j/4AAQSkZJRgABAQAAAQABAAD/2wCEAAkGBxQQDxQQDxQUFRUVFBUQFhQUFBQUFBQUFRQXFhQUFBQYHCggGBwlHBUUITEiJSkrLi4uFx8zODMsNygtLisBCgoKDg0NFA8PFCwcFBwsLCwsLCwsLCssKywrNywsNywsLCwsLCwsLCw3KywrLCwsLCwsNyswNywsLCwsKywrK//AABEIAKgBLAMBIgACEQEDEQH/xAAcAAEAAgIDAQAAAAAAAAAAAAAABAUBAwIGBwj/xABEEAACAQIDBQUFBAcECwAAAAAAAQIDEQQhMQUSQVFhBiJxgZEHE6GxwTJC0fAUI1JicoLxkrLS4RUkQ1Rjc4OTorPC/8QAFgEBAQEAAAAAAAAAAAAAAAAAAAEC/8QAFhEBAQEAAAAAAAAAAAAAAAAAAAER/9oADAMBAAIRAxEAPwDw4AAADAAGQABgyAAAAAAAAAByhBydoq75IvdmdksRWa7u4nxlrbwAoAek4P2fUoq9ecn4OxZ0+xOFjpBNa3crlweRg9pp9l8KldUYeifwZKqdmcPONnRpvruR+FkMHhgPYsT2Hwclb3bi+cHJNfT4HX9o+zV64erf92ov/qP4DB56C02t2fxGFf66m7ftx70PVaedirIAAAAAAAAAAAAAAAAAMGQAAAAwZAwZAAAAAAAAByhBt2Su3lZAcTtXZ3sXVxNp1L04Ppeb8uBf9kOxig41cTnPJqPCHjzfyPQ8NRVrRWi8C4Ov4HYWHwkLRilZZt/adubN9PakE2lCy5pXk/UkbUpt2Vlbi1x8SthhW3aKv4Iot6coV13Vpl3tV6amzGYeMKbaV7dXf5nLY+zHFb8lm1l4EfbFRzW7D7K1svqBDp43hF2RaYLaEdzdlFO3FHXlSsbYRfBsC7liFLVtfH1JuGob0d5P4EPZtPVTXC9n+cjd+juMt66S+YE6WBjNWaTTyeS9GtGdF7U+zSlUTnhP1U9VH/Zy8vu+XoejYOK43ZNxFBOOivwf4oD5Y2ns2rhqjp14OElz0a5xfFEM+iu0fZ2li4OlWV+Kl96D5xfA8P7UdnKmArblTOL+xNLKS+j6EsFKACAAAAAAAAAAAAAAAAAAAAAAAAAAAB6Z2C7KKCWIxC7zzjF/dX4nW+w+wniKvvZLuQeX70+HjY9fhRUVGK1+HnzLBvwmDu76L0JkKCSy9Ua6b4L1ZJpq3jz5FESpD7ru1xvYkYSlThFvdWmniK1Peu5Z/nmVW0cXklTurPO+jA57X2g4xXilly4lXPFJfZd09eD9CtxlSUneTb+XkcKcs7sC1o0o1ZZXT6ZosaGzl3VnxvzIexJQjNub3eCve3W9kXsZ2d7rxA5zUKaz1yu1lfxuRq+Jpp3Te83pnby4GMXB1Wkm8k22QVhm3Z+oF3h6llmrcraP8CVCo+ZGoRaSUl0Wd8iQ7xy4MDMo7+uq49OpUbe2JDF0JUKqTurp8Vya6plvTeZtqJSXVAfNHaTYVTA4h0Kuf3oTX2Zwekl9VwZUn0H277MLH4Rwil76nedJ8W+MH0klbxtyPn2UWnZ5NZNPVPimSjAAIAAAAwZAAAAAAAAAAAAAAAAAHOlTcpKMc22opdXocDt/sy2QsRjHOWcaUd63DeldRv8AFgeh9j9jrD0UpZPL1eiXX8TsUKCzk/JZfMkUaG7G7/LNc2rc/A0NbqxteTSSyOOHxqk3nfPJdCPWinHvZIi0sVGk9Lv86EFzWxsYxtfXwKjE4ym8nm9SoxVZznvPJcOhpy0KFWW9K7OEo26nOUbxbs7prTRLqaYyswN9Nst8FhpbjmtCtoUN95HcNjU1Gmk76Wz/ADoBp2Zh033rl1Tw0UryXmYjRjB5Z35GurUej00A5Ra0enXgcasM7Xy4GmSvobKVTK0vXkASs7eRyhLVMzOnmraMVfDzAyufE8R9sHZ5YbGrEU1aniU55aKqre8XndS82e3RWR1n2mbIWJ2VW/aor9Ji/wCD7f8A4OQHzyDLMGQAAAAAAAAAAGDIAAAAAAAAAA9h9j+E93hJ1dXUm3nyirL6njx7x2DobmzqC0vBS83n9Swdg2liLQy5cPzzKvCyclq7k7GZwa5EbBU8m1wAV3Jxt108iFjae7FX+19C8irpS+CKbbMHvp2ajZeoFZvX4GG48TCjfoaZMossBGO5NtrKyUebZJpbOhfLO748F9SHhKcW4wl3U7rw6tmyWLVOpaEsr28eFwLzD4Oz7vhlyepPhHdyImy8Vlnm8idN72rsBmMms+TM1Km88zNOaSafqaHLPJgbVk7PgbHTut5EecPvPIkYaUn3eAHOlC6sZlFuNuRuVNG1QsBE3dCRCkpXjKzUk4tPipKzVvBnKUVbM409QPlPamClh69WhP7VKpOk/GEnH6EU7R7T6e7tnFpcaqn/AG4Rk/mdXMgAAAAAwDIAGDIAAAAAAAAAAAAfRPZWhbBUF/wof3UfOx9IdgZKps/D/wDJh/dRYN2JjllqQoRzy1+Za7TW4myBs+F+85ZcuYEmje2eRqxGJtfeirrLN3OONxShlrdXtw8WQZSTzyduYGqdJTae7ZcbfgbVs6Er2s2nbL6nKGI1tbmZwa3Hv+N/qURMVhtxNedvn4ECnR3prqX8q0aids+aX50KbFTdOolGOXMDsGGvBWaTvxyyEMfnbyRCjjY7vXVGrAx35bzWmevIC8jLK/1OMZXucovu5Zrn9DRWqqEXu+ObAlq7WT00JOHqtOzWpT09pxTtUdna5rq7Xs+61ZkHbsPT3r3yaNk42RX7Pxe9FN8ibNp2eq5FC91kZpJHFStovI1Oq3+AHzx7WZX2zif+l/6KZ1A7R7Tp722MW+U4x/s04x+h1czQAAAAAAAAAAAAAAAAAAAAAD3v2SYzf2bTzzg5035O6+DR4Iem+xTau5VrYWWk0q0fGPdl8HH0A9Q2u8nxuVlG/u+4ryT08X+Fy0xyvF35FVhLxu+aa/zsUQsXnJt87L+pF94znim45Sd9f6kX3oGyNVpt/RWJtXGdzJZtW6Ird7M3SqtxUcsijbg24veT8U+puqYe7b65eBHo65st6KulblqBT4nByys/U20G4WzJmOotrldcfmaaGEbefBfDmBPljt2mo7ufGxXUo1Kl7b30uTIyj053NGMxv3Y+DtowIlVSTblnLTyNUk7b3C9iRNq+XxehulhNL8r+C6gXOwFvK6edktdLfll2q+eX5sddwOJ3IP3fRNvjnlboWdOq2o66q/zYEupVz6ozTq/el9lK76JZv4Eeckih7bbW/RtlYiospTj7iHPeqdy68E5PyA8E25jv0jFVq+f62rUqq/KUm0vSxBAMgAAAAAAwZAAGAMgwABkAAAAAAAFj2f2o8JiqWIj9ySbXOLykvS5XAD6hU41aUalN3UoqSa5NaorlZTUGtb2fyOneyLtJ7yi8FVffprep3+9T4x8Yv4Ncjum0admp55FgrttUU1ms72vpkuZQzVsjtlVRrwtd5Z34plLjdn7ma72dvygK1I3xjxsYUU/IzOLXgUSYXeXx+li5wUt2KvryKeG7u926tz5ljQxcVFO+a1fDoBY4+qqijZaa6EGq1GNrfGxpq4tSaa0v/U1Vamd+H1A0NyT7uV+hGqb1+9kSFW0erve1vqbMVjnKKWS6X5cwN9LEw3VGSV8lok7+KOVeC43UfnmVtCDzk2s8v3r691HGvjJ1Mm3bktMugF3DDxmu693Tup5W1Vy1wndSWttOvP5lFselJvNZfF8S6pxalvPwS8PqBsm96WmVzyX2xbd95Xhgqb7tHvztxqyWS/lj/fZ6L2j25DA4SeJqK0rbtOD1nUd9yP1fRM+eMTXlUnKpUbcpyc5SerlJ3b9WSjWACAAAAAAAAAAAAAAAAAAAAAAAACTs7HTw9aFak92cJKUX15Pmno1yZ7nsDtNDHYZVUrNd2pHV05/4XqmeBln2f23UwVZVaLXKUH9mpHjGS+vAD2vCzdKTeqd+hzjj4y6PPX8SpwO16WLpe+w7yVt+m/t0m+Ely1s9GZcsyjdX3d7JeaMbrkrao1RqZ5k7Dzi8pPdyy6gQowenUkU6Fldyyf3eaJGPgoPuSTTV95ZeKK73z5lF5g8LC3+eZExcIpvd3svQroYpp2Whrq1W9W7AJSevA5w3W1du3P8AA0Qjnlc30Kd5bq18fqB2HBwgkt1cdXmzV/oR+8u2rNuXk8znhqUuludy6wVByehA2dhVSj4556vLU41a8IQdSo1GME5ylLKMYrNtnLH4iFGMp1ZRjCCblKTsorxPD+33beWPk6FC8MNF3S0lVa0nPpyj5vPQIHbvtTLaOJ3o3VGF40oPlxnL96VvJWXA60AQAAAAAAAAAAAAAGDIAAAAAAAAAAAAAABK2dtCph6iq0ZOElxXFcVJaNdGeibF7WUMVFQq7tCtpdu1Kp/C39l9H6nmIA9rqU3G6lk1mr5XXQ17zR5jsntPiMMlGMlOC0p1U5xX8Od4+TR3LZ3bzD1Eo4iMqXC9nUh6x7y9GXRdyqvRmqUiXh61Guv9WrUZrXd34by/lk1L4Ej/AENUv9l28HbyKINKN3kcHLPIv8P2dk1d38LFjDYVO2j9bAdUo0pyyjfP08y52fsV/fuibinQoRalWhRX7VSVOPpvMoNo+0fBUI2hUqYmay7sWk31nJJW8EyaO3xpxjZRi7LL/Mru0vbXD7Ohac96pbKjTs6n83CC6vyueUbf9peKxKcKNsPB5fq3eo/Gq81/KkdKlJttt3bzbebbfFsaL/tZ2tr7Rneq92mm3ClG+5Hq/wBqXV+Vjr4BAAAAAAAAAAAAAAYMgAAYAGQAAAAAGABkAAAAAAAAAACVh9pVqatTq1IfwVJx+TAAkrtFi/8AesT/AN+r/iNVbbGInlOvWl/FVm/mwAITd82YAAAAAAAAAAGAAMgAAYAAyDAAGTAA/9k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AutoShape 18" descr="data:image/jpeg;base64,/9j/4AAQSkZJRgABAQAAAQABAAD/2wCEAAkGBxQQDxQQDxQUFRUVFBUQFhQUFBQUFBQUFRQXFhQUFBQYHCggGBwlHBUUITEiJSkrLi4uFx8zODMsNygtLisBCgoKDg0NFA8PFCwcFBwsLCwsLCwsLCssKywrNywsNywsLCwsLCwsLCw3KywrLCwsLCwsNyswNywsLCwsKywrK//AABEIAKgBLAMBIgACEQEDEQH/xAAcAAEAAgIDAQAAAAAAAAAAAAAABAUBAwIGBwj/xABEEAACAQIDBQUFBAcECwAAAAAAAQIDEQQhMQUSQVFhBiJxgZEHE6GxwTJC0fAUI1JicoLxkrLS4RUkQ1Rjc4OTorPC/8QAFgEBAQEAAAAAAAAAAAAAAAAAAAEC/8QAFhEBAQEAAAAAAAAAAAAAAAAAAAER/9oADAMBAAIRAxEAPwDw4AAADAAGQABgyAAAAAAAAAByhBydoq75IvdmdksRWa7u4nxlrbwAoAek4P2fUoq9ecn4OxZ0+xOFjpBNa3crlweRg9pp9l8KldUYeifwZKqdmcPONnRpvruR+FkMHhgPYsT2Hwclb3bi+cHJNfT4HX9o+zV64erf92ov/qP4DB56C02t2fxGFf66m7ftx70PVaedirIAAAAAAAAAAAAAAAAAMGQAAAAwZAwZAAAAAAAAByhBt2Su3lZAcTtXZ3sXVxNp1L04Ppeb8uBf9kOxig41cTnPJqPCHjzfyPQ8NRVrRWi8C4Ov4HYWHwkLRilZZt/adubN9PakE2lCy5pXk/UkbUpt2Vlbi1x8SthhW3aKv4Iot6coV13Vpl3tV6amzGYeMKbaV7dXf5nLY+zHFb8lm1l4EfbFRzW7D7K1svqBDp43hF2RaYLaEdzdlFO3FHXlSsbYRfBsC7liFLVtfH1JuGob0d5P4EPZtPVTXC9n+cjd+juMt66S+YE6WBjNWaTTyeS9GtGdF7U+zSlUTnhP1U9VH/Zy8vu+XoejYOK43ZNxFBOOivwf4oD5Y2ns2rhqjp14OElz0a5xfFEM+iu0fZ2li4OlWV+Kl96D5xfA8P7UdnKmArblTOL+xNLKS+j6EsFKACAAAAAAAAAAAAAAAAAAAAAAAAAAAB6Z2C7KKCWIxC7zzjF/dX4nW+w+wniKvvZLuQeX70+HjY9fhRUVGK1+HnzLBvwmDu76L0JkKCSy9Ua6b4L1ZJpq3jz5FESpD7ru1xvYkYSlThFvdWmniK1Peu5Z/nmVW0cXklTurPO+jA57X2g4xXilly4lXPFJfZd09eD9CtxlSUneTb+XkcKcs7sC1o0o1ZZXT6ZosaGzl3VnxvzIexJQjNub3eCve3W9kXsZ2d7rxA5zUKaz1yu1lfxuRq+Jpp3Te83pnby4GMXB1Wkm8k22QVhm3Z+oF3h6llmrcraP8CVCo+ZGoRaSUl0Wd8iQ7xy4MDMo7+uq49OpUbe2JDF0JUKqTurp8Vya6plvTeZtqJSXVAfNHaTYVTA4h0Kuf3oTX2Zwekl9VwZUn0H277MLH4Rwil76nedJ8W+MH0klbxtyPn2UWnZ5NZNPVPimSjAAIAAAAwZAAAAAAAAAAAAAAAAAHOlTcpKMc22opdXocDt/sy2QsRjHOWcaUd63DeldRv8AFgeh9j9jrD0UpZPL1eiXX8TsUKCzk/JZfMkUaG7G7/LNc2rc/A0NbqxteTSSyOOHxqk3nfPJdCPWinHvZIi0sVGk9Lv86EFzWxsYxtfXwKjE4ym8nm9SoxVZznvPJcOhpy0KFWW9K7OEo26nOUbxbs7prTRLqaYyswN9Nst8FhpbjmtCtoUN95HcNjU1Gmk76Wz/ADoBp2Zh033rl1Tw0UryXmYjRjB5Z35GurUej00A5Ra0enXgcasM7Xy4GmSvobKVTK0vXkASs7eRyhLVMzOnmraMVfDzAyufE8R9sHZ5YbGrEU1aniU55aKqre8XndS82e3RWR1n2mbIWJ2VW/aor9Ji/wCD7f8A4OQHzyDLMGQAAAAAAAAAAGDIAAAAAAAAAA9h9j+E93hJ1dXUm3nyirL6njx7x2DobmzqC0vBS83n9Swdg2liLQy5cPzzKvCyclq7k7GZwa5EbBU8m1wAV3Jxt108iFjae7FX+19C8irpS+CKbbMHvp2ajZeoFZvX4GG48TCjfoaZMossBGO5NtrKyUebZJpbOhfLO748F9SHhKcW4wl3U7rw6tmyWLVOpaEsr28eFwLzD4Oz7vhlyepPhHdyImy8Vlnm8idN72rsBmMms+TM1Km88zNOaSafqaHLPJgbVk7PgbHTut5EecPvPIkYaUn3eAHOlC6sZlFuNuRuVNG1QsBE3dCRCkpXjKzUk4tPipKzVvBnKUVbM409QPlPamClh69WhP7VKpOk/GEnH6EU7R7T6e7tnFpcaqn/AG4Rk/mdXMgAAAAAwDIAGDIAAAAAAAAAAAAfRPZWhbBUF/wof3UfOx9IdgZKps/D/wDJh/dRYN2JjllqQoRzy1+Za7TW4myBs+F+85ZcuYEmje2eRqxGJtfeirrLN3OONxShlrdXtw8WQZSTzyduYGqdJTae7ZcbfgbVs6Er2s2nbL6nKGI1tbmZwa3Hv+N/qURMVhtxNedvn4ECnR3prqX8q0aids+aX50KbFTdOolGOXMDsGGvBWaTvxyyEMfnbyRCjjY7vXVGrAx35bzWmevIC8jLK/1OMZXucovu5Zrn9DRWqqEXu+ObAlq7WT00JOHqtOzWpT09pxTtUdna5rq7Xs+61ZkHbsPT3r3yaNk42RX7Pxe9FN8ibNp2eq5FC91kZpJHFStovI1Oq3+AHzx7WZX2zif+l/6KZ1A7R7Tp722MW+U4x/s04x+h1czQAAAAAAAAAAAAAAAAAAAAAD3v2SYzf2bTzzg5035O6+DR4Iem+xTau5VrYWWk0q0fGPdl8HH0A9Q2u8nxuVlG/u+4ryT08X+Fy0xyvF35FVhLxu+aa/zsUQsXnJt87L+pF94znim45Sd9f6kX3oGyNVpt/RWJtXGdzJZtW6Ird7M3SqtxUcsijbg24veT8U+puqYe7b65eBHo65st6KulblqBT4nByys/U20G4WzJmOotrldcfmaaGEbefBfDmBPljt2mo7ufGxXUo1Kl7b30uTIyj053NGMxv3Y+DtowIlVSTblnLTyNUk7b3C9iRNq+XxehulhNL8r+C6gXOwFvK6edktdLfll2q+eX5sddwOJ3IP3fRNvjnlboWdOq2o66q/zYEupVz6ozTq/el9lK76JZv4Eeckih7bbW/RtlYiospTj7iHPeqdy68E5PyA8E25jv0jFVq+f62rUqq/KUm0vSxBAMgAAAAAAwZAAGAMgwABkAAAAAAAFj2f2o8JiqWIj9ySbXOLykvS5XAD6hU41aUalN3UoqSa5NaorlZTUGtb2fyOneyLtJ7yi8FVffprep3+9T4x8Yv4Ncjum0admp55FgrttUU1ms72vpkuZQzVsjtlVRrwtd5Z34plLjdn7ma72dvygK1I3xjxsYUU/IzOLXgUSYXeXx+li5wUt2KvryKeG7u926tz5ljQxcVFO+a1fDoBY4+qqijZaa6EGq1GNrfGxpq4tSaa0v/U1Vamd+H1A0NyT7uV+hGqb1+9kSFW0erve1vqbMVjnKKWS6X5cwN9LEw3VGSV8lok7+KOVeC43UfnmVtCDzk2s8v3r691HGvjJ1Mm3bktMugF3DDxmu693Tup5W1Vy1wndSWttOvP5lFselJvNZfF8S6pxalvPwS8PqBsm96WmVzyX2xbd95Xhgqb7tHvztxqyWS/lj/fZ6L2j25DA4SeJqK0rbtOD1nUd9yP1fRM+eMTXlUnKpUbcpyc5SerlJ3b9WSjWACAAAAAAAAAAAAAAAAAAAAAAAACTs7HTw9aFak92cJKUX15Pmno1yZ7nsDtNDHYZVUrNd2pHV05/4XqmeBln2f23UwVZVaLXKUH9mpHjGS+vAD2vCzdKTeqd+hzjj4y6PPX8SpwO16WLpe+w7yVt+m/t0m+Ely1s9GZcsyjdX3d7JeaMbrkrao1RqZ5k7Dzi8pPdyy6gQowenUkU6Fldyyf3eaJGPgoPuSTTV95ZeKK73z5lF5g8LC3+eZExcIpvd3svQroYpp2Whrq1W9W7AJSevA5w3W1du3P8AA0Qjnlc30Kd5bq18fqB2HBwgkt1cdXmzV/oR+8u2rNuXk8znhqUuludy6wVByehA2dhVSj4556vLU41a8IQdSo1GME5ylLKMYrNtnLH4iFGMp1ZRjCCblKTsorxPD+33beWPk6FC8MNF3S0lVa0nPpyj5vPQIHbvtTLaOJ3o3VGF40oPlxnL96VvJWXA60AQAAAAAAAAAAAAAGDIAAAAAAAAAAAAAABK2dtCph6iq0ZOElxXFcVJaNdGeibF7WUMVFQq7tCtpdu1Kp/C39l9H6nmIA9rqU3G6lk1mr5XXQ17zR5jsntPiMMlGMlOC0p1U5xX8Od4+TR3LZ3bzD1Eo4iMqXC9nUh6x7y9GXRdyqvRmqUiXh61Guv9WrUZrXd34by/lk1L4Ej/AENUv9l28HbyKINKN3kcHLPIv8P2dk1d38LFjDYVO2j9bAdUo0pyyjfP08y52fsV/fuibinQoRalWhRX7VSVOPpvMoNo+0fBUI2hUqYmay7sWk31nJJW8EyaO3xpxjZRi7LL/Mru0vbXD7Ohac96pbKjTs6n83CC6vyueUbf9peKxKcKNsPB5fq3eo/Gq81/KkdKlJttt3bzbebbfFsaL/tZ2tr7Rneq92mm3ClG+5Hq/wBqXV+Vjr4BAAAAAAAAAAAAAAYMgAAYAGQAAAAAGABkAAAAAAAAAACVh9pVqatTq1IfwVJx+TAAkrtFi/8AesT/AN+r/iNVbbGInlOvWl/FVm/mwAITd82YAAAAAAAAAAGAAMgAAYAAyDAAGTAA/9k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AutoShape 20" descr="data:image/jpeg;base64,/9j/4AAQSkZJRgABAQAAAQABAAD/2wCEAAkGBxMSEhQTExQUFhUXFxoYGBYYGBwWGxccGRUXGRcaFxYYHSggGBolHBgXIjIiJSkrLi4uGyAzODMsNygtLisBCgoKBQUFDgUFDisZExkrKysrKysrKysrKysrKysrKysrKysrKysrKysrKysrKysrKysrKysrKysrKysrKysrK//AABEIAKgBLAMBIgACEQEDEQH/xAAcAAEAAgMBAQEAAAAAAAAAAAAABAUDBgcCAQj/xABAEAABAwIDBQQIBAQGAgMAAAABAAIRAyEEMUEFElFhcQaBkfAHEyIyobHB0UJiguFScpLxFBUjU5PCVIMkJTP/xAAUAQEAAAAAAAAAAAAAAAAAAAAA/8QAFBEBAAAAAAAAAAAAAAAAAAAAAP/aAAwDAQACEQMRAD8A4aiIgIiICIiAiIgIiICIiAiIgIrDZmxq2IMU2Ej+I2aP1Fb5sP0c0rOxFRzz/t0/ZHQuIkj+lBzNZ8Ng6lT/APOm9/8AK0u+QXetm7DwlCPV4ak0j8RZvuH66kkeKvGh5AvbQDSEH50/yDF/+NiP+J/2WOrsbEN96hWHWm4fML9HnDP4T3x814fhiLwZ890IPzMRC+L9I4vZ7Kjd2pTa8cHN3hyzk6Kh2r6OsDVkhhouOtMkR+ggt6oOGIt3216NcRSBdRc2s0aD2Hg6jdNjpkZPBaXWpOY4tc0tcLFpEEHgQckHhERAREQEREBERAREQEREBERAREQEREBERAREQEREBEUjAYJ9Z7adNpc5xsPqeSDHh6DnuDGNLnEwABJPQLf9g9iGMG/iCHPidz8DepHvu5C3VbD2c7P0dn0953tVnWc7/q38vGM+6FaVJdJiBoGxcTebZoKiHCGtFtIEZcAtl2JQfA9YSNSsmzaLdG31/cqRja4p5e0Rcx9UFoXtaN2BlOniB9V4diyCBnPnkodBu87f3RJA3nZk2/svtd8wBI/NmfN0Fj/mNOmYe5jZ8b8lLYGO1B+Heea187Eo1Hb8ne1Mm9oVngsM1lgbc/uTkgl/4bhbz0UHEYZwmXEdItzVqBMefjosD6Ri+fLh90FXUMXIjnr8lR7d7PYfGMirTkx7LwYe3mHXtydI5LYsSyAbGZ0HHp3KJTpumCMsgTmPD6oOF9q+x1bBHfvUoE2qARE5B7fwn4HQrWl+kalMPBY6CCCHCJkHMEGxC5X297CHD71fDguo5vZmafMcWfLpdBoSIiAiIgIiICIiAiIgIiICIiAiIgIiICIiAiIg9UqZcQ1okkgAcSbALe9jUBhWFrD/AKjvfqDT8rDwHFUvZzB7jRWPvOkUxwGTn+MtH6uSuWiSGjMmPig2BlcuAdB3WgNbOp5AdyvtiYdzgXuGsBgExE5qdgdm+yzeAs2AItkrelhmsaQAIzgDMlBD3DENbBOp79PDgvuIwIc0COEm0c/opuHpjM9SPOSxY/FNsBlwhBGo03bwG8AwR7IAz4k94yVm6icrDnr4qtAcHTOYtb45WU3DVnRcz9UGdlCPOdl7ZTbNh3cfBCBGcFGvvxOnPvQT21DlMJIOfelJm9BggjO8r1VpQc7oMNSm2beOq8HBtAn4R819rGCOC9b5Ij4/ugqa+AN40896xuePdIyzBFnAyCDNjIkKb61wN57vN19fSY6zrnlzug4R6RuyX+DqCtRH/wAeqTA/2n3JpnlYlp4AjSTpi/Tm1tkU8RRqUKglj2weIyhw/MDBC/OO2tmPwtepQqe9TdHUZtcORaQe9BBREQEREBERAREQEREBERAREQEREBERAWbCUDUe1g/EQOnErCtg7H4UmqX/AMIN+FrnuHzQXNQBpgWAAa3kAAB8Fc9naIb/AKrtMp1AubKlxmK9Y6YyAAPINgW6R4KTh8USGNHIeJQdL/zAupsdBlwG6MjrroIBustHaJjdIMaRqTpOsSE2DhfWUt1zpeBc2EjRat2n2i5lXcaS0N4SNZF+GSDaRjTvbrz7N7DuN51HnNAabi6PAmJjhe2fxXNX48zMum8yZzzWxbJ2y6puNaQNzeG7yIFwXak+AlBu+HcC2AbG0i/ge9ZmsIBiT9VAwNXeDZM8/nkrM1A2DImUHylSykmdRwXyuSMjHP8AZecRjRIbIBNxrl51VZinVfWWuy2sW/FvA66iEFh/nXqwd0SRcjKROhykKcMaHmQQQRIBz8ix71rD2Dfcd57g+N2YLWxaANJzU/ZbxG6QA7e9nUnTPmgvy8H7ry9trzZRaVSCBNsuPm9lKYQ4GTmgjF9+PBZG4abggEjP6KKQAeiz0nm4GcH5IIzMQN+GkEtideHhoud+mzYIfTpY6mPdinU/lJO449HS39TeCmUtoVGbQcSYl5aQciAYbbqWnxW47U2cMTRrYY+7VY4DXdJEtPc4NPcg/MKL3Vplri1wggkEHQgwQvCAiIgIiICIiAiIgIiICIiAiIgIiIC6BsDB+q2d638VUuj+sN/6hc/XWsVh/wD6zCADKkwnlvAOJ+KDVMrLLgt4PaW3INhz+y90cMXTAJi5jhIE/FSMADvS23Ejgg6N2Wxm8xxc0gloB5WyELRu0NNzazt7W4PK8BT9m7UFCpG9LXZ8AZt55rZMbhGVo3gHRlN46fZBzmnSLiGiZJgLa9g7GfTre1EQeYEiMiNRKl06NOlUJ3GsAAcHGIzBu45dFlw21m1Hb4BLpgumJDokga3ubZILjF4oUQGi0k3tGU3PM2UHau3DTY1wAcQcpyuQZjMi4UupTD2kPJIIkaQZEER3eC1fbeBLpLS1rG6k5k55anPxQbPszaZrxO63KN4j3iBYHM5T36KTjqpaelpEajT5LnFNtRo3YkAhwzz0I7voti2Ri3uIDpIGc5nn1+yC9e8CInS2dzqOllIw1VwuQ03BbxFhPd9l4HtMkxwtY2vMLzhZ5xlH2QW9GoXC3X7wvrKkl0BwjOR5kJs8aDu8FNcbFBgFwZ6SpDJAiRJyj6LEaRuZt+yxkwBnI1QQ8bslrqm+WgO1PSYgKTgs88rd1r/NecRWvJMzl35qXg3DeeADFo59Pl3IPzt6ScB6jaeKZEAv9YP/AGNFS3KXFayujenalG0GH+LDsPg+o35NC5ygIiICIiAiIgIiICIiAiIgIiICIiAv0BhKTBgGuddooUoHWm0r8/r9A9kKba2z6DTrRY3+lrRPwKDX9gYcNpvJA9swZ/htb4lVe12Cmd1oic/AWHz71tmzKDabjTqauMTrBIMeCpe0+Bc02ktzmMraHw8EGq1XZ+c1d7G23VbussQJzzM3z5Koa2SptKjYQDPmUF5isc2o1lMzLpJtMRdovMzA85S6OHpM9twkC7QMiXSCDGdotYdVgoUWbsuB3ojPjac5Bj4KbSpyCBfT4DTuQWmDrU4aDBBs3kOcqv2v6twdvGADI0ykT8dF83SwSDBMc4t8NfgtZ2hiHuLiYggjOJvzQW+z69LiCAYzg8oU1+6HgibZgHrYrTMLSeXgnQg3PD5roWEobrSXAQYBHXj8SgmYalNPei2Z6aBZAyRAmOWnQrN/iAWBggA6cMuOamMENOUTbqgjbIrbkMgyTefmrmtTAkA3PtKo2Y0l5nX+62EskdEEBwEx3/ZRq7DM6RKz4hsklR6hIMWOv2+qDD6u86qThX7pE3X1wECLebpSPHz5hByP08Ef4rD8fUX/AOR/7rmK6D6ba+9j2AfhoMHi+o7/ALBc+QEREBERAREQEREBERAREQEREBERAXa/RNtDewdNv+057D3u3h8Hx3Lii6D6IdobtWtQJ99m+z+anmBzLST+lBufbAFlax9mzge5Z8TTNXDMJIs0nejPKxEZH6Kz25gPXUmn8RMA6gax54qppYZ9NrKRIcWS9sagzbLn0y7g1vEbJNNxNi0a+cswr3svXpsPtCCRbWReVF2liXXEyx9xw0kcllwuEqU2OIYbgQSLEEaHjdBcVadNznFoABEC0Te6xYfDXEQJMzkP2UXC4olhm3LopWFcamsRc+dUGQYYmAec655rXdo7Le18NALIkcRpHVbbTtbOYJkZ+GSzto70zyjnxQa5gNnb4EsgEAw4X8cx0VxSoktIAtPw1+KsqNOO76LBiCBMiTPdcckGCoWhxDfj9+C9uqu3QBxuf7aSopad46f26qc2oA32rn58kEfCYxzHiQbnh48luGGu0ErRqtaDYQJ+VznaY+i2rDY8erAnTPWEGTHATZR98E37/pCxV3yDxm3HzZRn1oHPX+/eglPe2Z85/uFkqiaZ4kEA+eqhUtJ+PCLLztbaIw+FrYh2TGktBtlkOrnQO9BwXt9i/W7QxBGTXCmP/W0UzHKWla8vdWoXEucZJJJPEm5K8ICIiAiIgIiICIiAiIgIiICIiAiIgKZsfaDsPXp1mZscDHEatPIiR3qGiD9NYDFMq0qVRt6bmhzTyN55HKyxGgN8mNI6LnXol7SWOCef4nUec3fT+bh+rkul0ZFoMc9DyKDBiNjsqNyFha2Z828F9p0Xbu5BMCBy+itNnWMH3VOqUN4mP7oNIdgiyQZ14HwWfBYeCdJ4CNOeSvnUN5xJAAGRKqsXThxImHa56oJVMM3QMyLmM+S9UcUHMIDAOep+68YGmDYuzbI4HQ9/LosbqYpug3gcDnraUE5lcbwaf2UephYMzKwesAMx56n7LK3aO4DOo66WQQ4gwft/dYsc9tg2/PLw8NVCrY/fMsm40GR4FS6AIu74jVBJweFO7vEAfBTaDYBERoOgXpuKad0CCB8Puou18PWr7goVAwg33i4BzXAgn2bkibDIlBLLs54Z/ELBUYHXkWbJ4CJuSs1OgGtYwOLgwNbvHN0Wk8yvjKYkgkDvQeN+7TBuJHToue+mLb0U6WDYffAqVP5QfYaergXfpbxW3dodqNosfXqe4zMTnwY3nkO9cF2vtF+JrVK1T3nuk8hkAOQAAHRBDREQEREBERAREQEREBERAREQEREBERAREQZMPWcxzXsJa5pDmuGYIMgjmCu8djO1jcfRBMCsyBUYNeDm/lPwJjmeBqZsjadXDVW1qTt17e8EatcNQeCD9NMw88Z4ajgs9bHbhAuJ14LV+xfbKljWSCG1Wj26TjcDVzT+Jny10m62g6bgDrr3SgOxJ0cDJmT1tnksNXnec9fmvDKDjoePd3G6wVvYl0n+XORrxQZsTX3I3Rlq0xIg5qpq7bJljmkEe65wEEnh5PfrX1Sao327rSOBBgZkTrx0UXaTSM4tkQDBm2sIJ+E2m4uh5a38wIIiYAPMfRZ6tYPBEnu14KmwjN9uhIk5DMXgnMk/RZsIBu3Eu3jfeIvYx4ILTZ+Fcy1IMvYjPnmeimYbBPBPrN65vFx4KVsepAAEuMXIt8DBUuvWJyOuXHLggiNwTGwB4ZDzmpHrNx2UTaY0WB7gRLs82iBMakTGQWCiwvdIu05TP0zQWdZ7IBLt0akyD3RmeSrsRtNjGPqE+zlJGZnLu+ih7Upsa41azoaxvstJAAjNx4fS65b217XnEn1VIkUhYn+Pj3fPogjdt+0xxdTcaT6lh9n8ztXEeIH7rWERAREQEREBERAREQEREBERAREQEREBERAREQEREGbB4p9J7alNxY9plrgYIXVOy3pKZVDaWMhj8hVHuO/nH4Dzy6LkqIP0yxu80FjpaciHbwj8pGigYvZjiHRDibiZsRe/EdVw/YHanFYM/wCjVIbMmm72mH9Jy6iCug7L9LFKoA3FUSw5b9Mb7Z47pcC0cvaQWdDDVml1HdIsZ3QHAHO0m9tCvuEpPb7NRwdpBEATMbwgSfkrOh2mweJAazEUzIs0ncP9Lod4IMC7eBLnxoYMfO/myCKMFD+RHtECQMrtJtPVZhhg4QHE5neIDp5XMBZamzQfxu1uRboQ/McFOwuGkBpIPOW/KLII+z6pyAgDPKw0gdykuqMkgm86A3vxIhZtoYzD0me0WUwPxPeAPExK0zaXbvBUsnGs7gxsjvcbHxQbZWq2JNhpEE9LiBkqnb/bKlhmQ4hpzDW3e48Y4cyYXNNuekHEVpFICiz8t3f1HLuE81qVWo5xLnEucbkkyT1JzQXXaXtRWxjjvHdZPujWMt46qiREBERAREQEREBERAREQEREBERAREQEREBERAREQEREBERAREQFloYl7Pce5v8AKSPkvqIJbNu4oZYmuOlV4+q81NtYl3vYiuetR5+ZXxEEImV8REBERAREQEREBERAREQEREBERAREQf/Z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56" name="Straight Connector 55"/>
          <p:cNvCxnSpPr/>
          <p:nvPr/>
        </p:nvCxnSpPr>
        <p:spPr bwMode="auto">
          <a:xfrm flipV="1">
            <a:off x="8803943" y="813728"/>
            <a:ext cx="0" cy="592486"/>
          </a:xfrm>
          <a:prstGeom prst="lin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58" name="TextBox 57"/>
          <p:cNvSpPr txBox="1"/>
          <p:nvPr/>
        </p:nvSpPr>
        <p:spPr>
          <a:xfrm>
            <a:off x="7265208" y="813728"/>
            <a:ext cx="161949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the Moon,  384,000 km</a:t>
            </a:r>
          </a:p>
        </p:txBody>
      </p:sp>
    </p:spTree>
    <p:extLst>
      <p:ext uri="{BB962C8B-B14F-4D97-AF65-F5344CB8AC3E}">
        <p14:creationId xmlns:p14="http://schemas.microsoft.com/office/powerpoint/2010/main" val="3292051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Perspective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6146" name="Picture 2" descr="http://s.hswstatic.com/gif/space-tourism-reality-diagram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77"/>
          <a:stretch/>
        </p:blipFill>
        <p:spPr bwMode="auto">
          <a:xfrm>
            <a:off x="234376" y="1955118"/>
            <a:ext cx="2581395" cy="433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s.hswstatic.com/gif/space-tourism-reality-diagram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32" t="4161"/>
          <a:stretch/>
        </p:blipFill>
        <p:spPr bwMode="auto">
          <a:xfrm>
            <a:off x="3714071" y="1233495"/>
            <a:ext cx="1973943" cy="505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 bwMode="auto">
          <a:xfrm flipH="1" flipV="1">
            <a:off x="2815771" y="2140755"/>
            <a:ext cx="733200" cy="3562789"/>
          </a:xfrm>
          <a:prstGeom prst="line">
            <a:avLst/>
          </a:prstGeom>
          <a:noFill/>
          <a:ln w="50800" cap="flat" cmpd="sng" algn="ctr">
            <a:solidFill>
              <a:srgbClr val="5858D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 flipV="1">
            <a:off x="2815771" y="5875563"/>
            <a:ext cx="716528" cy="287954"/>
          </a:xfrm>
          <a:prstGeom prst="line">
            <a:avLst/>
          </a:prstGeom>
          <a:noFill/>
          <a:ln w="50800" cap="flat" cmpd="sng" algn="ctr">
            <a:solidFill>
              <a:srgbClr val="5858D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3522661" y="5876313"/>
            <a:ext cx="246063" cy="0"/>
          </a:xfrm>
          <a:prstGeom prst="line">
            <a:avLst/>
          </a:prstGeom>
          <a:noFill/>
          <a:ln w="50800" cap="flat" cmpd="sng" algn="ctr">
            <a:solidFill>
              <a:srgbClr val="5858D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3527537" y="5687627"/>
            <a:ext cx="246063" cy="0"/>
          </a:xfrm>
          <a:prstGeom prst="line">
            <a:avLst/>
          </a:prstGeom>
          <a:noFill/>
          <a:ln w="50800" cap="flat" cmpd="sng" algn="ctr">
            <a:solidFill>
              <a:srgbClr val="5858D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3714072" y="899357"/>
            <a:ext cx="197394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 Orbits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05239" y="1257950"/>
            <a:ext cx="178729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Famous Stuff in LEO</a:t>
            </a:r>
          </a:p>
        </p:txBody>
      </p:sp>
      <p:cxnSp>
        <p:nvCxnSpPr>
          <p:cNvPr id="32" name="Straight Connector 31"/>
          <p:cNvCxnSpPr/>
          <p:nvPr/>
        </p:nvCxnSpPr>
        <p:spPr bwMode="auto">
          <a:xfrm>
            <a:off x="5688014" y="3310913"/>
            <a:ext cx="246063" cy="0"/>
          </a:xfrm>
          <a:prstGeom prst="line">
            <a:avLst/>
          </a:prstGeom>
          <a:noFill/>
          <a:ln w="50800" cap="flat" cmpd="sng" algn="ctr">
            <a:solidFill>
              <a:srgbClr val="5858D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/>
          <p:nvPr/>
        </p:nvCxnSpPr>
        <p:spPr bwMode="auto">
          <a:xfrm>
            <a:off x="5692890" y="3122227"/>
            <a:ext cx="246063" cy="0"/>
          </a:xfrm>
          <a:prstGeom prst="line">
            <a:avLst/>
          </a:prstGeom>
          <a:noFill/>
          <a:ln w="50800" cap="flat" cmpd="sng" algn="ctr">
            <a:solidFill>
              <a:srgbClr val="5858D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TextBox 35"/>
          <p:cNvSpPr txBox="1"/>
          <p:nvPr/>
        </p:nvSpPr>
        <p:spPr>
          <a:xfrm>
            <a:off x="6885142" y="1832979"/>
            <a:ext cx="178729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Famous Stuff in ~GEO</a:t>
            </a:r>
          </a:p>
        </p:txBody>
      </p:sp>
      <p:pic>
        <p:nvPicPr>
          <p:cNvPr id="6148" name="Picture 4" descr="https://encrypted-tbn0.gstatic.com/images?q=tbn:ANd9GcR5X9hrFx3UXHuUPcZWIEcnmKAlkCeIiGkKWFjF2IeOCanrs77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638" y="3969235"/>
            <a:ext cx="2050305" cy="2050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images.spaceref.com/news/ooasiasat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639" y="2559570"/>
            <a:ext cx="2050305" cy="1281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6753639" y="3612868"/>
            <a:ext cx="102515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ComSats</a:t>
            </a:r>
            <a:endParaRPr lang="en-US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753641" y="5797008"/>
            <a:ext cx="802860" cy="222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GPS</a:t>
            </a:r>
          </a:p>
        </p:txBody>
      </p:sp>
      <p:cxnSp>
        <p:nvCxnSpPr>
          <p:cNvPr id="42" name="Straight Connector 41"/>
          <p:cNvCxnSpPr/>
          <p:nvPr/>
        </p:nvCxnSpPr>
        <p:spPr bwMode="auto">
          <a:xfrm flipV="1">
            <a:off x="5924553" y="2561951"/>
            <a:ext cx="819561" cy="562657"/>
          </a:xfrm>
          <a:prstGeom prst="line">
            <a:avLst/>
          </a:prstGeom>
          <a:noFill/>
          <a:ln w="50800" cap="flat" cmpd="sng" algn="ctr">
            <a:solidFill>
              <a:srgbClr val="5858D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Connector 42"/>
          <p:cNvCxnSpPr/>
          <p:nvPr/>
        </p:nvCxnSpPr>
        <p:spPr bwMode="auto">
          <a:xfrm flipH="1" flipV="1">
            <a:off x="5911737" y="3299982"/>
            <a:ext cx="878526" cy="2679604"/>
          </a:xfrm>
          <a:prstGeom prst="line">
            <a:avLst/>
          </a:prstGeom>
          <a:noFill/>
          <a:ln w="50800" cap="flat" cmpd="sng" algn="ctr">
            <a:solidFill>
              <a:srgbClr val="5858D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4" name="AutoShape 12" descr="data:image/jpeg;base64,/9j/4AAQSkZJRgABAQAAAQABAAD/2wCEAAkGBxMSEhQTExQUFhUXFxoYGBYYGBwWGxccGRUXGRcaFxYYHSggGBolHBgXIjIiJSkrLi4uGyAzODMsNygtLisBCgoKBQUFDgUFDisZExkrKysrKysrKysrKysrKysrKysrKysrKysrKysrKysrKysrKysrKysrKysrKysrKysrK//AABEIAKgBLAMBIgACEQEDEQH/xAAcAAEAAgMBAQEAAAAAAAAAAAAABAUDBgcCAQj/xABAEAABAwIDBQQIBAQGAgMAAAABAAIRAyEEMUEFElFhcQaBkfAHEyIyobHB0UJiguFScpLxFBUjU5PCVIMkJTP/xAAUAQEAAAAAAAAAAAAAAAAAAAAA/8QAFBEBAAAAAAAAAAAAAAAAAAAAAP/aAAwDAQACEQMRAD8A4aiIgIiICIiAiIgIiICIiAiIgIrDZmxq2IMU2Ej+I2aP1Fb5sP0c0rOxFRzz/t0/ZHQuIkj+lBzNZ8Ng6lT/APOm9/8AK0u+QXetm7DwlCPV4ak0j8RZvuH66kkeKvGh5AvbQDSEH50/yDF/+NiP+J/2WOrsbEN96hWHWm4fML9HnDP4T3x814fhiLwZ890IPzMRC+L9I4vZ7Kjd2pTa8cHN3hyzk6Kh2r6OsDVkhhouOtMkR+ggt6oOGIt3216NcRSBdRc2s0aD2Hg6jdNjpkZPBaXWpOY4tc0tcLFpEEHgQckHhERAREQEREBERAREQEREBERAREQEREBERAREQEREBEUjAYJ9Z7adNpc5xsPqeSDHh6DnuDGNLnEwABJPQLf9g9iGMG/iCHPidz8DepHvu5C3VbD2c7P0dn0953tVnWc7/q38vGM+6FaVJdJiBoGxcTebZoKiHCGtFtIEZcAtl2JQfA9YSNSsmzaLdG31/cqRja4p5e0Rcx9UFoXtaN2BlOniB9V4diyCBnPnkodBu87f3RJA3nZk2/svtd8wBI/NmfN0Fj/mNOmYe5jZ8b8lLYGO1B+Heea187Eo1Hb8ne1Mm9oVngsM1lgbc/uTkgl/4bhbz0UHEYZwmXEdItzVqBMefjosD6Ri+fLh90FXUMXIjnr8lR7d7PYfGMirTkx7LwYe3mHXtydI5LYsSyAbGZ0HHp3KJTpumCMsgTmPD6oOF9q+x1bBHfvUoE2qARE5B7fwn4HQrWl+kalMPBY6CCCHCJkHMEGxC5X297CHD71fDguo5vZmafMcWfLpdBoSIiAiIgIiICIiAiIgIiICIiAiIgIiICIiAiIg9UqZcQ1okkgAcSbALe9jUBhWFrD/AKjvfqDT8rDwHFUvZzB7jRWPvOkUxwGTn+MtH6uSuWiSGjMmPig2BlcuAdB3WgNbOp5AdyvtiYdzgXuGsBgExE5qdgdm+yzeAs2AItkrelhmsaQAIzgDMlBD3DENbBOp79PDgvuIwIc0COEm0c/opuHpjM9SPOSxY/FNsBlwhBGo03bwG8AwR7IAz4k94yVm6icrDnr4qtAcHTOYtb45WU3DVnRcz9UGdlCPOdl7ZTbNh3cfBCBGcFGvvxOnPvQT21DlMJIOfelJm9BggjO8r1VpQc7oMNSm2beOq8HBtAn4R819rGCOC9b5Ij4/ugqa+AN40896xuePdIyzBFnAyCDNjIkKb61wN57vN19fSY6zrnlzug4R6RuyX+DqCtRH/wAeqTA/2n3JpnlYlp4AjSTpi/Tm1tkU8RRqUKglj2weIyhw/MDBC/OO2tmPwtepQqe9TdHUZtcORaQe9BBREQEREBERAREQEREBERAREQEREBERAWbCUDUe1g/EQOnErCtg7H4UmqX/AMIN+FrnuHzQXNQBpgWAAa3kAAB8Fc9naIb/AKrtMp1AubKlxmK9Y6YyAAPINgW6R4KTh8USGNHIeJQdL/zAupsdBlwG6MjrroIBustHaJjdIMaRqTpOsSE2DhfWUt1zpeBc2EjRat2n2i5lXcaS0N4SNZF+GSDaRjTvbrz7N7DuN51HnNAabi6PAmJjhe2fxXNX48zMum8yZzzWxbJ2y6puNaQNzeG7yIFwXak+AlBu+HcC2AbG0i/ge9ZmsIBiT9VAwNXeDZM8/nkrM1A2DImUHylSykmdRwXyuSMjHP8AZecRjRIbIBNxrl51VZinVfWWuy2sW/FvA66iEFh/nXqwd0SRcjKROhykKcMaHmQQQRIBz8ix71rD2Dfcd57g+N2YLWxaANJzU/ZbxG6QA7e9nUnTPmgvy8H7ry9trzZRaVSCBNsuPm9lKYQ4GTmgjF9+PBZG4abggEjP6KKQAeiz0nm4GcH5IIzMQN+GkEtideHhoud+mzYIfTpY6mPdinU/lJO449HS39TeCmUtoVGbQcSYl5aQciAYbbqWnxW47U2cMTRrYY+7VY4DXdJEtPc4NPcg/MKL3Vplri1wggkEHQgwQvCAiIgIiICIiAiIgIiICIiAiIgIiIC6BsDB+q2d638VUuj+sN/6hc/XWsVh/wD6zCADKkwnlvAOJ+KDVMrLLgt4PaW3INhz+y90cMXTAJi5jhIE/FSMADvS23Ejgg6N2Wxm8xxc0gloB5WyELRu0NNzazt7W4PK8BT9m7UFCpG9LXZ8AZt55rZMbhGVo3gHRlN46fZBzmnSLiGiZJgLa9g7GfTre1EQeYEiMiNRKl06NOlUJ3GsAAcHGIzBu45dFlw21m1Hb4BLpgumJDokga3ubZILjF4oUQGi0k3tGU3PM2UHau3DTY1wAcQcpyuQZjMi4UupTD2kPJIIkaQZEER3eC1fbeBLpLS1rG6k5k55anPxQbPszaZrxO63KN4j3iBYHM5T36KTjqpaelpEajT5LnFNtRo3YkAhwzz0I7voti2Ri3uIDpIGc5nn1+yC9e8CInS2dzqOllIw1VwuQ03BbxFhPd9l4HtMkxwtY2vMLzhZ5xlH2QW9GoXC3X7wvrKkl0BwjOR5kJs8aDu8FNcbFBgFwZ6SpDJAiRJyj6LEaRuZt+yxkwBnI1QQ8bslrqm+WgO1PSYgKTgs88rd1r/NecRWvJMzl35qXg3DeeADFo59Pl3IPzt6ScB6jaeKZEAv9YP/AGNFS3KXFayujenalG0GH+LDsPg+o35NC5ygIiICIiAiIgIiICIiAiIgIiICIiAv0BhKTBgGuddooUoHWm0r8/r9A9kKba2z6DTrRY3+lrRPwKDX9gYcNpvJA9swZ/htb4lVe12Cmd1oic/AWHz71tmzKDabjTqauMTrBIMeCpe0+Bc02ktzmMraHw8EGq1XZ+c1d7G23VbussQJzzM3z5Koa2SptKjYQDPmUF5isc2o1lMzLpJtMRdovMzA85S6OHpM9twkC7QMiXSCDGdotYdVgoUWbsuB3ojPjac5Bj4KbSpyCBfT4DTuQWmDrU4aDBBs3kOcqv2v6twdvGADI0ykT8dF83SwSDBMc4t8NfgtZ2hiHuLiYggjOJvzQW+z69LiCAYzg8oU1+6HgibZgHrYrTMLSeXgnQg3PD5roWEobrSXAQYBHXj8SgmYalNPei2Z6aBZAyRAmOWnQrN/iAWBggA6cMuOamMENOUTbqgjbIrbkMgyTefmrmtTAkA3PtKo2Y0l5nX+62EskdEEBwEx3/ZRq7DM6RKz4hsklR6hIMWOv2+qDD6u86qThX7pE3X1wECLebpSPHz5hByP08Ef4rD8fUX/AOR/7rmK6D6ba+9j2AfhoMHi+o7/ALBc+QEREBERAREQEREBERAREQEREBERAXa/RNtDewdNv+057D3u3h8Hx3Lii6D6IdobtWtQJ99m+z+anmBzLST+lBufbAFlax9mzge5Z8TTNXDMJIs0nejPKxEZH6Kz25gPXUmn8RMA6gax54qppYZ9NrKRIcWS9sagzbLn0y7g1vEbJNNxNi0a+cswr3svXpsPtCCRbWReVF2liXXEyx9xw0kcllwuEqU2OIYbgQSLEEaHjdBcVadNznFoABEC0Te6xYfDXEQJMzkP2UXC4olhm3LopWFcamsRc+dUGQYYmAec655rXdo7Le18NALIkcRpHVbbTtbOYJkZ+GSzto70zyjnxQa5gNnb4EsgEAw4X8cx0VxSoktIAtPw1+KsqNOO76LBiCBMiTPdcckGCoWhxDfj9+C9uqu3QBxuf7aSopad46f26qc2oA32rn58kEfCYxzHiQbnh48luGGu0ErRqtaDYQJ+VznaY+i2rDY8erAnTPWEGTHATZR98E37/pCxV3yDxm3HzZRn1oHPX+/eglPe2Z85/uFkqiaZ4kEA+eqhUtJ+PCLLztbaIw+FrYh2TGktBtlkOrnQO9BwXt9i/W7QxBGTXCmP/W0UzHKWla8vdWoXEucZJJJPEm5K8ICIiAiIgIiICIiAiIgIiICIiAiIgKZsfaDsPXp1mZscDHEatPIiR3qGiD9NYDFMq0qVRt6bmhzTyN55HKyxGgN8mNI6LnXol7SWOCef4nUec3fT+bh+rkul0ZFoMc9DyKDBiNjsqNyFha2Z828F9p0Xbu5BMCBy+itNnWMH3VOqUN4mP7oNIdgiyQZ14HwWfBYeCdJ4CNOeSvnUN5xJAAGRKqsXThxImHa56oJVMM3QMyLmM+S9UcUHMIDAOep+68YGmDYuzbI4HQ9/LosbqYpug3gcDnraUE5lcbwaf2UephYMzKwesAMx56n7LK3aO4DOo66WQQ4gwft/dYsc9tg2/PLw8NVCrY/fMsm40GR4FS6AIu74jVBJweFO7vEAfBTaDYBERoOgXpuKad0CCB8Puou18PWr7goVAwg33i4BzXAgn2bkibDIlBLLs54Z/ELBUYHXkWbJ4CJuSs1OgGtYwOLgwNbvHN0Wk8yvjKYkgkDvQeN+7TBuJHToue+mLb0U6WDYffAqVP5QfYaergXfpbxW3dodqNosfXqe4zMTnwY3nkO9cF2vtF+JrVK1T3nuk8hkAOQAAHRBDREQEREBERAREQEREBERAREQEREBERAREQZMPWcxzXsJa5pDmuGYIMgjmCu8djO1jcfRBMCsyBUYNeDm/lPwJjmeBqZsjadXDVW1qTt17e8EatcNQeCD9NMw88Z4ajgs9bHbhAuJ14LV+xfbKljWSCG1Wj26TjcDVzT+Jny10m62g6bgDrr3SgOxJ0cDJmT1tnksNXnec9fmvDKDjoePd3G6wVvYl0n+XORrxQZsTX3I3Rlq0xIg5qpq7bJljmkEe65wEEnh5PfrX1Sao327rSOBBgZkTrx0UXaTSM4tkQDBm2sIJ+E2m4uh5a38wIIiYAPMfRZ6tYPBEnu14KmwjN9uhIk5DMXgnMk/RZsIBu3Eu3jfeIvYx4ILTZ+Fcy1IMvYjPnmeimYbBPBPrN65vFx4KVsepAAEuMXIt8DBUuvWJyOuXHLggiNwTGwB4ZDzmpHrNx2UTaY0WB7gRLs82iBMakTGQWCiwvdIu05TP0zQWdZ7IBLt0akyD3RmeSrsRtNjGPqE+zlJGZnLu+ih7Upsa41azoaxvstJAAjNx4fS65b217XnEn1VIkUhYn+Pj3fPogjdt+0xxdTcaT6lh9n8ztXEeIH7rWERAREQEREBERAREQEREBERAREQEREBERAREQEREGbB4p9J7alNxY9plrgYIXVOy3pKZVDaWMhj8hVHuO/nH4Dzy6LkqIP0yxu80FjpaciHbwj8pGigYvZjiHRDibiZsRe/EdVw/YHanFYM/wCjVIbMmm72mH9Jy6iCug7L9LFKoA3FUSw5b9Mb7Z47pcC0cvaQWdDDVml1HdIsZ3QHAHO0m9tCvuEpPb7NRwdpBEATMbwgSfkrOh2mweJAazEUzIs0ncP9Lod4IMC7eBLnxoYMfO/myCKMFD+RHtECQMrtJtPVZhhg4QHE5neIDp5XMBZamzQfxu1uRboQ/McFOwuGkBpIPOW/KLII+z6pyAgDPKw0gdykuqMkgm86A3vxIhZtoYzD0me0WUwPxPeAPExK0zaXbvBUsnGs7gxsjvcbHxQbZWq2JNhpEE9LiBkqnb/bKlhmQ4hpzDW3e48Y4cyYXNNuekHEVpFICiz8t3f1HLuE81qVWo5xLnEucbkkyT1JzQXXaXtRWxjjvHdZPujWMt46qiREBERAREQEREBERAREQEREBERAREQEREBERAREQEREBERAREQFloYl7Pce5v8AKSPkvqIJbNu4oZYmuOlV4+q81NtYl3vYiuetR5+ZXxEEImV8REBERAREQEREBERAREQEREBERAREQf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AutoShape 14" descr="data:image/jpeg;base64,/9j/4AAQSkZJRgABAQAAAQABAAD/2wCEAAkGBxMSEhQTExQUFhUXFxoYGBYYGBwWGxccGRUXGRcaFxYYHSggGBolHBgXIjIiJSkrLi4uGyAzODMsNygtLisBCgoKBQUFDgUFDisZExkrKysrKysrKysrKysrKysrKysrKysrKysrKysrKysrKysrKysrKysrKysrKysrKysrK//AABEIAKgBLAMBIgACEQEDEQH/xAAcAAEAAgMBAQEAAAAAAAAAAAAABAUDBgcCAQj/xABAEAABAwIDBQQIBAQGAgMAAAABAAIRAyEEMUEFElFhcQaBkfAHEyIyobHB0UJiguFScpLxFBUjU5PCVIMkJTP/xAAUAQEAAAAAAAAAAAAAAAAAAAAA/8QAFBEBAAAAAAAAAAAAAAAAAAAAAP/aAAwDAQACEQMRAD8A4aiIgIiICIiAiIgIiICIiAiIgIrDZmxq2IMU2Ej+I2aP1Fb5sP0c0rOxFRzz/t0/ZHQuIkj+lBzNZ8Ng6lT/APOm9/8AK0u+QXetm7DwlCPV4ak0j8RZvuH66kkeKvGh5AvbQDSEH50/yDF/+NiP+J/2WOrsbEN96hWHWm4fML9HnDP4T3x814fhiLwZ890IPzMRC+L9I4vZ7Kjd2pTa8cHN3hyzk6Kh2r6OsDVkhhouOtMkR+ggt6oOGIt3216NcRSBdRc2s0aD2Hg6jdNjpkZPBaXWpOY4tc0tcLFpEEHgQckHhERAREQEREBERAREQEREBERAREQEREBERAREQEREBEUjAYJ9Z7adNpc5xsPqeSDHh6DnuDGNLnEwABJPQLf9g9iGMG/iCHPidz8DepHvu5C3VbD2c7P0dn0953tVnWc7/q38vGM+6FaVJdJiBoGxcTebZoKiHCGtFtIEZcAtl2JQfA9YSNSsmzaLdG31/cqRja4p5e0Rcx9UFoXtaN2BlOniB9V4diyCBnPnkodBu87f3RJA3nZk2/svtd8wBI/NmfN0Fj/mNOmYe5jZ8b8lLYGO1B+Heea187Eo1Hb8ne1Mm9oVngsM1lgbc/uTkgl/4bhbz0UHEYZwmXEdItzVqBMefjosD6Ri+fLh90FXUMXIjnr8lR7d7PYfGMirTkx7LwYe3mHXtydI5LYsSyAbGZ0HHp3KJTpumCMsgTmPD6oOF9q+x1bBHfvUoE2qARE5B7fwn4HQrWl+kalMPBY6CCCHCJkHMEGxC5X297CHD71fDguo5vZmafMcWfLpdBoSIiAiIgIiICIiAiIgIiICIiAiIgIiICIiAiIg9UqZcQ1okkgAcSbALe9jUBhWFrD/AKjvfqDT8rDwHFUvZzB7jRWPvOkUxwGTn+MtH6uSuWiSGjMmPig2BlcuAdB3WgNbOp5AdyvtiYdzgXuGsBgExE5qdgdm+yzeAs2AItkrelhmsaQAIzgDMlBD3DENbBOp79PDgvuIwIc0COEm0c/opuHpjM9SPOSxY/FNsBlwhBGo03bwG8AwR7IAz4k94yVm6icrDnr4qtAcHTOYtb45WU3DVnRcz9UGdlCPOdl7ZTbNh3cfBCBGcFGvvxOnPvQT21DlMJIOfelJm9BggjO8r1VpQc7oMNSm2beOq8HBtAn4R819rGCOC9b5Ij4/ugqa+AN40896xuePdIyzBFnAyCDNjIkKb61wN57vN19fSY6zrnlzug4R6RuyX+DqCtRH/wAeqTA/2n3JpnlYlp4AjSTpi/Tm1tkU8RRqUKglj2weIyhw/MDBC/OO2tmPwtepQqe9TdHUZtcORaQe9BBREQEREBERAREQEREBERAREQEREBERAWbCUDUe1g/EQOnErCtg7H4UmqX/AMIN+FrnuHzQXNQBpgWAAa3kAAB8Fc9naIb/AKrtMp1AubKlxmK9Y6YyAAPINgW6R4KTh8USGNHIeJQdL/zAupsdBlwG6MjrroIBustHaJjdIMaRqTpOsSE2DhfWUt1zpeBc2EjRat2n2i5lXcaS0N4SNZF+GSDaRjTvbrz7N7DuN51HnNAabi6PAmJjhe2fxXNX48zMum8yZzzWxbJ2y6puNaQNzeG7yIFwXak+AlBu+HcC2AbG0i/ge9ZmsIBiT9VAwNXeDZM8/nkrM1A2DImUHylSykmdRwXyuSMjHP8AZecRjRIbIBNxrl51VZinVfWWuy2sW/FvA66iEFh/nXqwd0SRcjKROhykKcMaHmQQQRIBz8ix71rD2Dfcd57g+N2YLWxaANJzU/ZbxG6QA7e9nUnTPmgvy8H7ry9trzZRaVSCBNsuPm9lKYQ4GTmgjF9+PBZG4abggEjP6KKQAeiz0nm4GcH5IIzMQN+GkEtideHhoud+mzYIfTpY6mPdinU/lJO449HS39TeCmUtoVGbQcSYl5aQciAYbbqWnxW47U2cMTRrYY+7VY4DXdJEtPc4NPcg/MKL3Vplri1wggkEHQgwQvCAiIgIiICIiAiIgIiICIiAiIgIiIC6BsDB+q2d638VUuj+sN/6hc/XWsVh/wD6zCADKkwnlvAOJ+KDVMrLLgt4PaW3INhz+y90cMXTAJi5jhIE/FSMADvS23Ejgg6N2Wxm8xxc0gloB5WyELRu0NNzazt7W4PK8BT9m7UFCpG9LXZ8AZt55rZMbhGVo3gHRlN46fZBzmnSLiGiZJgLa9g7GfTre1EQeYEiMiNRKl06NOlUJ3GsAAcHGIzBu45dFlw21m1Hb4BLpgumJDokga3ubZILjF4oUQGi0k3tGU3PM2UHau3DTY1wAcQcpyuQZjMi4UupTD2kPJIIkaQZEER3eC1fbeBLpLS1rG6k5k55anPxQbPszaZrxO63KN4j3iBYHM5T36KTjqpaelpEajT5LnFNtRo3YkAhwzz0I7voti2Ri3uIDpIGc5nn1+yC9e8CInS2dzqOllIw1VwuQ03BbxFhPd9l4HtMkxwtY2vMLzhZ5xlH2QW9GoXC3X7wvrKkl0BwjOR5kJs8aDu8FNcbFBgFwZ6SpDJAiRJyj6LEaRuZt+yxkwBnI1QQ8bslrqm+WgO1PSYgKTgs88rd1r/NecRWvJMzl35qXg3DeeADFo59Pl3IPzt6ScB6jaeKZEAv9YP/AGNFS3KXFayujenalG0GH+LDsPg+o35NC5ygIiICIiAiIgIiICIiAiIgIiICIiAv0BhKTBgGuddooUoHWm0r8/r9A9kKba2z6DTrRY3+lrRPwKDX9gYcNpvJA9swZ/htb4lVe12Cmd1oic/AWHz71tmzKDabjTqauMTrBIMeCpe0+Bc02ktzmMraHw8EGq1XZ+c1d7G23VbussQJzzM3z5Koa2SptKjYQDPmUF5isc2o1lMzLpJtMRdovMzA85S6OHpM9twkC7QMiXSCDGdotYdVgoUWbsuB3ojPjac5Bj4KbSpyCBfT4DTuQWmDrU4aDBBs3kOcqv2v6twdvGADI0ykT8dF83SwSDBMc4t8NfgtZ2hiHuLiYggjOJvzQW+z69LiCAYzg8oU1+6HgibZgHrYrTMLSeXgnQg3PD5roWEobrSXAQYBHXj8SgmYalNPei2Z6aBZAyRAmOWnQrN/iAWBggA6cMuOamMENOUTbqgjbIrbkMgyTefmrmtTAkA3PtKo2Y0l5nX+62EskdEEBwEx3/ZRq7DM6RKz4hsklR6hIMWOv2+qDD6u86qThX7pE3X1wECLebpSPHz5hByP08Ef4rD8fUX/AOR/7rmK6D6ba+9j2AfhoMHi+o7/ALBc+QEREBERAREQEREBERAREQEREBERAXa/RNtDewdNv+057D3u3h8Hx3Lii6D6IdobtWtQJ99m+z+anmBzLST+lBufbAFlax9mzge5Z8TTNXDMJIs0nejPKxEZH6Kz25gPXUmn8RMA6gax54qppYZ9NrKRIcWS9sagzbLn0y7g1vEbJNNxNi0a+cswr3svXpsPtCCRbWReVF2liXXEyx9xw0kcllwuEqU2OIYbgQSLEEaHjdBcVadNznFoABEC0Te6xYfDXEQJMzkP2UXC4olhm3LopWFcamsRc+dUGQYYmAec655rXdo7Le18NALIkcRpHVbbTtbOYJkZ+GSzto70zyjnxQa5gNnb4EsgEAw4X8cx0VxSoktIAtPw1+KsqNOO76LBiCBMiTPdcckGCoWhxDfj9+C9uqu3QBxuf7aSopad46f26qc2oA32rn58kEfCYxzHiQbnh48luGGu0ErRqtaDYQJ+VznaY+i2rDY8erAnTPWEGTHATZR98E37/pCxV3yDxm3HzZRn1oHPX+/eglPe2Z85/uFkqiaZ4kEA+eqhUtJ+PCLLztbaIw+FrYh2TGktBtlkOrnQO9BwXt9i/W7QxBGTXCmP/W0UzHKWla8vdWoXEucZJJJPEm5K8ICIiAiIgIiICIiAiIgIiICIiAiIgKZsfaDsPXp1mZscDHEatPIiR3qGiD9NYDFMq0qVRt6bmhzTyN55HKyxGgN8mNI6LnXol7SWOCef4nUec3fT+bh+rkul0ZFoMc9DyKDBiNjsqNyFha2Z828F9p0Xbu5BMCBy+itNnWMH3VOqUN4mP7oNIdgiyQZ14HwWfBYeCdJ4CNOeSvnUN5xJAAGRKqsXThxImHa56oJVMM3QMyLmM+S9UcUHMIDAOep+68YGmDYuzbI4HQ9/LosbqYpug3gcDnraUE5lcbwaf2UephYMzKwesAMx56n7LK3aO4DOo66WQQ4gwft/dYsc9tg2/PLw8NVCrY/fMsm40GR4FS6AIu74jVBJweFO7vEAfBTaDYBERoOgXpuKad0CCB8Puou18PWr7goVAwg33i4BzXAgn2bkibDIlBLLs54Z/ELBUYHXkWbJ4CJuSs1OgGtYwOLgwNbvHN0Wk8yvjKYkgkDvQeN+7TBuJHToue+mLb0U6WDYffAqVP5QfYaergXfpbxW3dodqNosfXqe4zMTnwY3nkO9cF2vtF+JrVK1T3nuk8hkAOQAAHRBDREQEREBERAREQEREBERAREQEREBERAREQZMPWcxzXsJa5pDmuGYIMgjmCu8djO1jcfRBMCsyBUYNeDm/lPwJjmeBqZsjadXDVW1qTt17e8EatcNQeCD9NMw88Z4ajgs9bHbhAuJ14LV+xfbKljWSCG1Wj26TjcDVzT+Jny10m62g6bgDrr3SgOxJ0cDJmT1tnksNXnec9fmvDKDjoePd3G6wVvYl0n+XORrxQZsTX3I3Rlq0xIg5qpq7bJljmkEe65wEEnh5PfrX1Sao327rSOBBgZkTrx0UXaTSM4tkQDBm2sIJ+E2m4uh5a38wIIiYAPMfRZ6tYPBEnu14KmwjN9uhIk5DMXgnMk/RZsIBu3Eu3jfeIvYx4ILTZ+Fcy1IMvYjPnmeimYbBPBPrN65vFx4KVsepAAEuMXIt8DBUuvWJyOuXHLggiNwTGwB4ZDzmpHrNx2UTaY0WB7gRLs82iBMakTGQWCiwvdIu05TP0zQWdZ7IBLt0akyD3RmeSrsRtNjGPqE+zlJGZnLu+ih7Upsa41azoaxvstJAAjNx4fS65b217XnEn1VIkUhYn+Pj3fPogjdt+0xxdTcaT6lh9n8ztXEeIH7rWERAREQEREBERAREQEREBERAREQEREBERAREQEREGbB4p9J7alNxY9plrgYIXVOy3pKZVDaWMhj8hVHuO/nH4Dzy6LkqIP0yxu80FjpaciHbwj8pGigYvZjiHRDibiZsRe/EdVw/YHanFYM/wCjVIbMmm72mH9Jy6iCug7L9LFKoA3FUSw5b9Mb7Z47pcC0cvaQWdDDVml1HdIsZ3QHAHO0m9tCvuEpPb7NRwdpBEATMbwgSfkrOh2mweJAazEUzIs0ncP9Lod4IMC7eBLnxoYMfO/myCKMFD+RHtECQMrtJtPVZhhg4QHE5neIDp5XMBZamzQfxu1uRboQ/McFOwuGkBpIPOW/KLII+z6pyAgDPKw0gdykuqMkgm86A3vxIhZtoYzD0me0WUwPxPeAPExK0zaXbvBUsnGs7gxsjvcbHxQbZWq2JNhpEE9LiBkqnb/bKlhmQ4hpzDW3e48Y4cyYXNNuekHEVpFICiz8t3f1HLuE81qVWo5xLnEucbkkyT1JzQXXaXtRWxjjvHdZPujWMt46qiREBERAREQEREBERAREQEREBERAREQEREBERAREQEREBERAREQFloYl7Pce5v8AKSPkvqIJbNu4oZYmuOlV4+q81NtYl3vYiuetR5+ZXxEEImV8REBERAREQEREBERAREQEREBERAREQf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AutoShape 16" descr="data:image/jpeg;base64,/9j/4AAQSkZJRgABAQAAAQABAAD/2wCEAAkGBxQQDxQQDxQUFRUVFBUQFhQUFBQUFBQUFRQXFhQUFBQYHCggGBwlHBUUITEiJSkrLi4uFx8zODMsNygtLisBCgoKDg0NFA8PFCwcFBwsLCwsLCwsLCssKywrNywsNywsLCwsLCwsLCw3KywrLCwsLCwsNyswNywsLCwsKywrK//AABEIAKgBLAMBIgACEQEDEQH/xAAcAAEAAgIDAQAAAAAAAAAAAAAABAUBAwIGBwj/xABEEAACAQIDBQUFBAcECwAAAAAAAQIDEQQhMQUSQVFhBiJxgZEHE6GxwTJC0fAUI1JicoLxkrLS4RUkQ1Rjc4OTorPC/8QAFgEBAQEAAAAAAAAAAAAAAAAAAAEC/8QAFhEBAQEAAAAAAAAAAAAAAAAAAAER/9oADAMBAAIRAxEAPwDw4AAADAAGQABgyAAAAAAAAAByhBydoq75IvdmdksRWa7u4nxlrbwAoAek4P2fUoq9ecn4OxZ0+xOFjpBNa3crlweRg9pp9l8KldUYeifwZKqdmcPONnRpvruR+FkMHhgPYsT2Hwclb3bi+cHJNfT4HX9o+zV64erf92ov/qP4DB56C02t2fxGFf66m7ftx70PVaedirIAAAAAAAAAAAAAAAAAMGQAAAAwZAwZAAAAAAAAByhBt2Su3lZAcTtXZ3sXVxNp1L04Ppeb8uBf9kOxig41cTnPJqPCHjzfyPQ8NRVrRWi8C4Ov4HYWHwkLRilZZt/adubN9PakE2lCy5pXk/UkbUpt2Vlbi1x8SthhW3aKv4Iot6coV13Vpl3tV6amzGYeMKbaV7dXf5nLY+zHFb8lm1l4EfbFRzW7D7K1svqBDp43hF2RaYLaEdzdlFO3FHXlSsbYRfBsC7liFLVtfH1JuGob0d5P4EPZtPVTXC9n+cjd+juMt66S+YE6WBjNWaTTyeS9GtGdF7U+zSlUTnhP1U9VH/Zy8vu+XoejYOK43ZNxFBOOivwf4oD5Y2ns2rhqjp14OElz0a5xfFEM+iu0fZ2li4OlWV+Kl96D5xfA8P7UdnKmArblTOL+xNLKS+j6EsFKACAAAAAAAAAAAAAAAAAAAAAAAAAAAB6Z2C7KKCWIxC7zzjF/dX4nW+w+wniKvvZLuQeX70+HjY9fhRUVGK1+HnzLBvwmDu76L0JkKCSy9Ua6b4L1ZJpq3jz5FESpD7ru1xvYkYSlThFvdWmniK1Peu5Z/nmVW0cXklTurPO+jA57X2g4xXilly4lXPFJfZd09eD9CtxlSUneTb+XkcKcs7sC1o0o1ZZXT6ZosaGzl3VnxvzIexJQjNub3eCve3W9kXsZ2d7rxA5zUKaz1yu1lfxuRq+Jpp3Te83pnby4GMXB1Wkm8k22QVhm3Z+oF3h6llmrcraP8CVCo+ZGoRaSUl0Wd8iQ7xy4MDMo7+uq49OpUbe2JDF0JUKqTurp8Vya6plvTeZtqJSXVAfNHaTYVTA4h0Kuf3oTX2Zwekl9VwZUn0H277MLH4Rwil76nedJ8W+MH0klbxtyPn2UWnZ5NZNPVPimSjAAIAAAAwZAAAAAAAAAAAAAAAAAHOlTcpKMc22opdXocDt/sy2QsRjHOWcaUd63DeldRv8AFgeh9j9jrD0UpZPL1eiXX8TsUKCzk/JZfMkUaG7G7/LNc2rc/A0NbqxteTSSyOOHxqk3nfPJdCPWinHvZIi0sVGk9Lv86EFzWxsYxtfXwKjE4ym8nm9SoxVZznvPJcOhpy0KFWW9K7OEo26nOUbxbs7prTRLqaYyswN9Nst8FhpbjmtCtoUN95HcNjU1Gmk76Wz/ADoBp2Zh033rl1Tw0UryXmYjRjB5Z35GurUej00A5Ra0enXgcasM7Xy4GmSvobKVTK0vXkASs7eRyhLVMzOnmraMVfDzAyufE8R9sHZ5YbGrEU1aniU55aKqre8XndS82e3RWR1n2mbIWJ2VW/aor9Ji/wCD7f8A4OQHzyDLMGQAAAAAAAAAAGDIAAAAAAAAAA9h9j+E93hJ1dXUm3nyirL6njx7x2DobmzqC0vBS83n9Swdg2liLQy5cPzzKvCyclq7k7GZwa5EbBU8m1wAV3Jxt108iFjae7FX+19C8irpS+CKbbMHvp2ajZeoFZvX4GG48TCjfoaZMossBGO5NtrKyUebZJpbOhfLO748F9SHhKcW4wl3U7rw6tmyWLVOpaEsr28eFwLzD4Oz7vhlyepPhHdyImy8Vlnm8idN72rsBmMms+TM1Km88zNOaSafqaHLPJgbVk7PgbHTut5EecPvPIkYaUn3eAHOlC6sZlFuNuRuVNG1QsBE3dCRCkpXjKzUk4tPipKzVvBnKUVbM409QPlPamClh69WhP7VKpOk/GEnH6EU7R7T6e7tnFpcaqn/AG4Rk/mdXMgAAAAAwDIAGDIAAAAAAAAAAAAfRPZWhbBUF/wof3UfOx9IdgZKps/D/wDJh/dRYN2JjllqQoRzy1+Za7TW4myBs+F+85ZcuYEmje2eRqxGJtfeirrLN3OONxShlrdXtw8WQZSTzyduYGqdJTae7ZcbfgbVs6Er2s2nbL6nKGI1tbmZwa3Hv+N/qURMVhtxNedvn4ECnR3prqX8q0aids+aX50KbFTdOolGOXMDsGGvBWaTvxyyEMfnbyRCjjY7vXVGrAx35bzWmevIC8jLK/1OMZXucovu5Zrn9DRWqqEXu+ObAlq7WT00JOHqtOzWpT09pxTtUdna5rq7Xs+61ZkHbsPT3r3yaNk42RX7Pxe9FN8ibNp2eq5FC91kZpJHFStovI1Oq3+AHzx7WZX2zif+l/6KZ1A7R7Tp722MW+U4x/s04x+h1czQAAAAAAAAAAAAAAAAAAAAAD3v2SYzf2bTzzg5035O6+DR4Iem+xTau5VrYWWk0q0fGPdl8HH0A9Q2u8nxuVlG/u+4ryT08X+Fy0xyvF35FVhLxu+aa/zsUQsXnJt87L+pF94znim45Sd9f6kX3oGyNVpt/RWJtXGdzJZtW6Ird7M3SqtxUcsijbg24veT8U+puqYe7b65eBHo65st6KulblqBT4nByys/U20G4WzJmOotrldcfmaaGEbefBfDmBPljt2mo7ufGxXUo1Kl7b30uTIyj053NGMxv3Y+DtowIlVSTblnLTyNUk7b3C9iRNq+XxehulhNL8r+C6gXOwFvK6edktdLfll2q+eX5sddwOJ3IP3fRNvjnlboWdOq2o66q/zYEupVz6ozTq/el9lK76JZv4Eeckih7bbW/RtlYiospTj7iHPeqdy68E5PyA8E25jv0jFVq+f62rUqq/KUm0vSxBAMgAAAAAAwZAAGAMgwABkAAAAAAAFj2f2o8JiqWIj9ySbXOLykvS5XAD6hU41aUalN3UoqSa5NaorlZTUGtb2fyOneyLtJ7yi8FVffprep3+9T4x8Yv4Ncjum0admp55FgrttUU1ms72vpkuZQzVsjtlVRrwtd5Z34plLjdn7ma72dvygK1I3xjxsYUU/IzOLXgUSYXeXx+li5wUt2KvryKeG7u926tz5ljQxcVFO+a1fDoBY4+qqijZaa6EGq1GNrfGxpq4tSaa0v/U1Vamd+H1A0NyT7uV+hGqb1+9kSFW0erve1vqbMVjnKKWS6X5cwN9LEw3VGSV8lok7+KOVeC43UfnmVtCDzk2s8v3r691HGvjJ1Mm3bktMugF3DDxmu693Tup5W1Vy1wndSWttOvP5lFselJvNZfF8S6pxalvPwS8PqBsm96WmVzyX2xbd95Xhgqb7tHvztxqyWS/lj/fZ6L2j25DA4SeJqK0rbtOD1nUd9yP1fRM+eMTXlUnKpUbcpyc5SerlJ3b9WSjWACAAAAAAAAAAAAAAAAAAAAAAAACTs7HTw9aFak92cJKUX15Pmno1yZ7nsDtNDHYZVUrNd2pHV05/4XqmeBln2f23UwVZVaLXKUH9mpHjGS+vAD2vCzdKTeqd+hzjj4y6PPX8SpwO16WLpe+w7yVt+m/t0m+Ely1s9GZcsyjdX3d7JeaMbrkrao1RqZ5k7Dzi8pPdyy6gQowenUkU6Fldyyf3eaJGPgoPuSTTV95ZeKK73z5lF5g8LC3+eZExcIpvd3svQroYpp2Whrq1W9W7AJSevA5w3W1du3P8AA0Qjnlc30Kd5bq18fqB2HBwgkt1cdXmzV/oR+8u2rNuXk8znhqUuludy6wVByehA2dhVSj4556vLU41a8IQdSo1GME5ylLKMYrNtnLH4iFGMp1ZRjCCblKTsorxPD+33beWPk6FC8MNF3S0lVa0nPpyj5vPQIHbvtTLaOJ3o3VGF40oPlxnL96VvJWXA60AQAAAAAAAAAAAAAGDIAAAAAAAAAAAAAABK2dtCph6iq0ZOElxXFcVJaNdGeibF7WUMVFQq7tCtpdu1Kp/C39l9H6nmIA9rqU3G6lk1mr5XXQ17zR5jsntPiMMlGMlOC0p1U5xX8Od4+TR3LZ3bzD1Eo4iMqXC9nUh6x7y9GXRdyqvRmqUiXh61Guv9WrUZrXd34by/lk1L4Ej/AENUv9l28HbyKINKN3kcHLPIv8P2dk1d38LFjDYVO2j9bAdUo0pyyjfP08y52fsV/fuibinQoRalWhRX7VSVOPpvMoNo+0fBUI2hUqYmay7sWk31nJJW8EyaO3xpxjZRi7LL/Mru0vbXD7Ohac96pbKjTs6n83CC6vyueUbf9peKxKcKNsPB5fq3eo/Gq81/KkdKlJttt3bzbebbfFsaL/tZ2tr7Rneq92mm3ClG+5Hq/wBqXV+Vjr4BAAAAAAAAAAAAAAYMgAAYAGQAAAAAGABkAAAAAAAAAACVh9pVqatTq1IfwVJx+TAAkrtFi/8AesT/AN+r/iNVbbGInlOvWl/FVm/mwAITd82YAAAAAAAAAAGAAMgAAYAAyDAAGTAA/9k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AutoShape 18" descr="data:image/jpeg;base64,/9j/4AAQSkZJRgABAQAAAQABAAD/2wCEAAkGBxQQDxQQDxQUFRUVFBUQFhQUFBQUFBQUFRQXFhQUFBQYHCggGBwlHBUUITEiJSkrLi4uFx8zODMsNygtLisBCgoKDg0NFA8PFCwcFBwsLCwsLCwsLCssKywrNywsNywsLCwsLCwsLCw3KywrLCwsLCwsNyswNywsLCwsKywrK//AABEIAKgBLAMBIgACEQEDEQH/xAAcAAEAAgIDAQAAAAAAAAAAAAAABAUBAwIGBwj/xABEEAACAQIDBQUFBAcECwAAAAAAAQIDEQQhMQUSQVFhBiJxgZEHE6GxwTJC0fAUI1JicoLxkrLS4RUkQ1Rjc4OTorPC/8QAFgEBAQEAAAAAAAAAAAAAAAAAAAEC/8QAFhEBAQEAAAAAAAAAAAAAAAAAAAER/9oADAMBAAIRAxEAPwDw4AAADAAGQABgyAAAAAAAAAByhBydoq75IvdmdksRWa7u4nxlrbwAoAek4P2fUoq9ecn4OxZ0+xOFjpBNa3crlweRg9pp9l8KldUYeifwZKqdmcPONnRpvruR+FkMHhgPYsT2Hwclb3bi+cHJNfT4HX9o+zV64erf92ov/qP4DB56C02t2fxGFf66m7ftx70PVaedirIAAAAAAAAAAAAAAAAAMGQAAAAwZAwZAAAAAAAAByhBt2Su3lZAcTtXZ3sXVxNp1L04Ppeb8uBf9kOxig41cTnPJqPCHjzfyPQ8NRVrRWi8C4Ov4HYWHwkLRilZZt/adubN9PakE2lCy5pXk/UkbUpt2Vlbi1x8SthhW3aKv4Iot6coV13Vpl3tV6amzGYeMKbaV7dXf5nLY+zHFb8lm1l4EfbFRzW7D7K1svqBDp43hF2RaYLaEdzdlFO3FHXlSsbYRfBsC7liFLVtfH1JuGob0d5P4EPZtPVTXC9n+cjd+juMt66S+YE6WBjNWaTTyeS9GtGdF7U+zSlUTnhP1U9VH/Zy8vu+XoejYOK43ZNxFBOOivwf4oD5Y2ns2rhqjp14OElz0a5xfFEM+iu0fZ2li4OlWV+Kl96D5xfA8P7UdnKmArblTOL+xNLKS+j6EsFKACAAAAAAAAAAAAAAAAAAAAAAAAAAAB6Z2C7KKCWIxC7zzjF/dX4nW+w+wniKvvZLuQeX70+HjY9fhRUVGK1+HnzLBvwmDu76L0JkKCSy9Ua6b4L1ZJpq3jz5FESpD7ru1xvYkYSlThFvdWmniK1Peu5Z/nmVW0cXklTurPO+jA57X2g4xXilly4lXPFJfZd09eD9CtxlSUneTb+XkcKcs7sC1o0o1ZZXT6ZosaGzl3VnxvzIexJQjNub3eCve3W9kXsZ2d7rxA5zUKaz1yu1lfxuRq+Jpp3Te83pnby4GMXB1Wkm8k22QVhm3Z+oF3h6llmrcraP8CVCo+ZGoRaSUl0Wd8iQ7xy4MDMo7+uq49OpUbe2JDF0JUKqTurp8Vya6plvTeZtqJSXVAfNHaTYVTA4h0Kuf3oTX2Zwekl9VwZUn0H277MLH4Rwil76nedJ8W+MH0klbxtyPn2UWnZ5NZNPVPimSjAAIAAAAwZAAAAAAAAAAAAAAAAAHOlTcpKMc22opdXocDt/sy2QsRjHOWcaUd63DeldRv8AFgeh9j9jrD0UpZPL1eiXX8TsUKCzk/JZfMkUaG7G7/LNc2rc/A0NbqxteTSSyOOHxqk3nfPJdCPWinHvZIi0sVGk9Lv86EFzWxsYxtfXwKjE4ym8nm9SoxVZznvPJcOhpy0KFWW9K7OEo26nOUbxbs7prTRLqaYyswN9Nst8FhpbjmtCtoUN95HcNjU1Gmk76Wz/ADoBp2Zh033rl1Tw0UryXmYjRjB5Z35GurUej00A5Ra0enXgcasM7Xy4GmSvobKVTK0vXkASs7eRyhLVMzOnmraMVfDzAyufE8R9sHZ5YbGrEU1aniU55aKqre8XndS82e3RWR1n2mbIWJ2VW/aor9Ji/wCD7f8A4OQHzyDLMGQAAAAAAAAAAGDIAAAAAAAAAA9h9j+E93hJ1dXUm3nyirL6njx7x2DobmzqC0vBS83n9Swdg2liLQy5cPzzKvCyclq7k7GZwa5EbBU8m1wAV3Jxt108iFjae7FX+19C8irpS+CKbbMHvp2ajZeoFZvX4GG48TCjfoaZMossBGO5NtrKyUebZJpbOhfLO748F9SHhKcW4wl3U7rw6tmyWLVOpaEsr28eFwLzD4Oz7vhlyepPhHdyImy8Vlnm8idN72rsBmMms+TM1Km88zNOaSafqaHLPJgbVk7PgbHTut5EecPvPIkYaUn3eAHOlC6sZlFuNuRuVNG1QsBE3dCRCkpXjKzUk4tPipKzVvBnKUVbM409QPlPamClh69WhP7VKpOk/GEnH6EU7R7T6e7tnFpcaqn/AG4Rk/mdXMgAAAAAwDIAGDIAAAAAAAAAAAAfRPZWhbBUF/wof3UfOx9IdgZKps/D/wDJh/dRYN2JjllqQoRzy1+Za7TW4myBs+F+85ZcuYEmje2eRqxGJtfeirrLN3OONxShlrdXtw8WQZSTzyduYGqdJTae7ZcbfgbVs6Er2s2nbL6nKGI1tbmZwa3Hv+N/qURMVhtxNedvn4ECnR3prqX8q0aids+aX50KbFTdOolGOXMDsGGvBWaTvxyyEMfnbyRCjjY7vXVGrAx35bzWmevIC8jLK/1OMZXucovu5Zrn9DRWqqEXu+ObAlq7WT00JOHqtOzWpT09pxTtUdna5rq7Xs+61ZkHbsPT3r3yaNk42RX7Pxe9FN8ibNp2eq5FC91kZpJHFStovI1Oq3+AHzx7WZX2zif+l/6KZ1A7R7Tp722MW+U4x/s04x+h1czQAAAAAAAAAAAAAAAAAAAAAD3v2SYzf2bTzzg5035O6+DR4Iem+xTau5VrYWWk0q0fGPdl8HH0A9Q2u8nxuVlG/u+4ryT08X+Fy0xyvF35FVhLxu+aa/zsUQsXnJt87L+pF94znim45Sd9f6kX3oGyNVpt/RWJtXGdzJZtW6Ird7M3SqtxUcsijbg24veT8U+puqYe7b65eBHo65st6KulblqBT4nByys/U20G4WzJmOotrldcfmaaGEbefBfDmBPljt2mo7ufGxXUo1Kl7b30uTIyj053NGMxv3Y+DtowIlVSTblnLTyNUk7b3C9iRNq+XxehulhNL8r+C6gXOwFvK6edktdLfll2q+eX5sddwOJ3IP3fRNvjnlboWdOq2o66q/zYEupVz6ozTq/el9lK76JZv4Eeckih7bbW/RtlYiospTj7iHPeqdy68E5PyA8E25jv0jFVq+f62rUqq/KUm0vSxBAMgAAAAAAwZAAGAMgwABkAAAAAAAFj2f2o8JiqWIj9ySbXOLykvS5XAD6hU41aUalN3UoqSa5NaorlZTUGtb2fyOneyLtJ7yi8FVffprep3+9T4x8Yv4Ncjum0admp55FgrttUU1ms72vpkuZQzVsjtlVRrwtd5Z34plLjdn7ma72dvygK1I3xjxsYUU/IzOLXgUSYXeXx+li5wUt2KvryKeG7u926tz5ljQxcVFO+a1fDoBY4+qqijZaa6EGq1GNrfGxpq4tSaa0v/U1Vamd+H1A0NyT7uV+hGqb1+9kSFW0erve1vqbMVjnKKWS6X5cwN9LEw3VGSV8lok7+KOVeC43UfnmVtCDzk2s8v3r691HGvjJ1Mm3bktMugF3DDxmu693Tup5W1Vy1wndSWttOvP5lFselJvNZfF8S6pxalvPwS8PqBsm96WmVzyX2xbd95Xhgqb7tHvztxqyWS/lj/fZ6L2j25DA4SeJqK0rbtOD1nUd9yP1fRM+eMTXlUnKpUbcpyc5SerlJ3b9WSjWACAAAAAAAAAAAAAAAAAAAAAAAACTs7HTw9aFak92cJKUX15Pmno1yZ7nsDtNDHYZVUrNd2pHV05/4XqmeBln2f23UwVZVaLXKUH9mpHjGS+vAD2vCzdKTeqd+hzjj4y6PPX8SpwO16WLpe+w7yVt+m/t0m+Ely1s9GZcsyjdX3d7JeaMbrkrao1RqZ5k7Dzi8pPdyy6gQowenUkU6Fldyyf3eaJGPgoPuSTTV95ZeKK73z5lF5g8LC3+eZExcIpvd3svQroYpp2Whrq1W9W7AJSevA5w3W1du3P8AA0Qjnlc30Kd5bq18fqB2HBwgkt1cdXmzV/oR+8u2rNuXk8znhqUuludy6wVByehA2dhVSj4556vLU41a8IQdSo1GME5ylLKMYrNtnLH4iFGMp1ZRjCCblKTsorxPD+33beWPk6FC8MNF3S0lVa0nPpyj5vPQIHbvtTLaOJ3o3VGF40oPlxnL96VvJWXA60AQAAAAAAAAAAAAAGDIAAAAAAAAAAAAAABK2dtCph6iq0ZOElxXFcVJaNdGeibF7WUMVFQq7tCtpdu1Kp/C39l9H6nmIA9rqU3G6lk1mr5XXQ17zR5jsntPiMMlGMlOC0p1U5xX8Od4+TR3LZ3bzD1Eo4iMqXC9nUh6x7y9GXRdyqvRmqUiXh61Guv9WrUZrXd34by/lk1L4Ej/AENUv9l28HbyKINKN3kcHLPIv8P2dk1d38LFjDYVO2j9bAdUo0pyyjfP08y52fsV/fuibinQoRalWhRX7VSVOPpvMoNo+0fBUI2hUqYmay7sWk31nJJW8EyaO3xpxjZRi7LL/Mru0vbXD7Ohac96pbKjTs6n83CC6vyueUbf9peKxKcKNsPB5fq3eo/Gq81/KkdKlJttt3bzbebbfFsaL/tZ2tr7Rneq92mm3ClG+5Hq/wBqXV+Vjr4BAAAAAAAAAAAAAAYMgAAYAGQAAAAAGABkAAAAAAAAAACVh9pVqatTq1IfwVJx+TAAkrtFi/8AesT/AN+r/iNVbbGInlOvWl/FVm/mwAITd82YAAAAAAAAAAGAAMgAAYAAyDAAGTAA/9k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AutoShape 20" descr="data:image/jpeg;base64,/9j/4AAQSkZJRgABAQAAAQABAAD/2wCEAAkGBxMSEhQTExQUFhUXFxoYGBYYGBwWGxccGRUXGRcaFxYYHSggGBolHBgXIjIiJSkrLi4uGyAzODMsNygtLisBCgoKBQUFDgUFDisZExkrKysrKysrKysrKysrKysrKysrKysrKysrKysrKysrKysrKysrKysrKysrKysrKysrK//AABEIAKgBLAMBIgACEQEDEQH/xAAcAAEAAgMBAQEAAAAAAAAAAAAABAUDBgcCAQj/xABAEAABAwIDBQQIBAQGAgMAAAABAAIRAyEEMUEFElFhcQaBkfAHEyIyobHB0UJiguFScpLxFBUjU5PCVIMkJTP/xAAUAQEAAAAAAAAAAAAAAAAAAAAA/8QAFBEBAAAAAAAAAAAAAAAAAAAAAP/aAAwDAQACEQMRAD8A4aiIgIiICIiAiIgIiICIiAiIgIrDZmxq2IMU2Ej+I2aP1Fb5sP0c0rOxFRzz/t0/ZHQuIkj+lBzNZ8Ng6lT/APOm9/8AK0u+QXetm7DwlCPV4ak0j8RZvuH66kkeKvGh5AvbQDSEH50/yDF/+NiP+J/2WOrsbEN96hWHWm4fML9HnDP4T3x814fhiLwZ890IPzMRC+L9I4vZ7Kjd2pTa8cHN3hyzk6Kh2r6OsDVkhhouOtMkR+ggt6oOGIt3216NcRSBdRc2s0aD2Hg6jdNjpkZPBaXWpOY4tc0tcLFpEEHgQckHhERAREQEREBERAREQEREBERAREQEREBERAREQEREBEUjAYJ9Z7adNpc5xsPqeSDHh6DnuDGNLnEwABJPQLf9g9iGMG/iCHPidz8DepHvu5C3VbD2c7P0dn0953tVnWc7/q38vGM+6FaVJdJiBoGxcTebZoKiHCGtFtIEZcAtl2JQfA9YSNSsmzaLdG31/cqRja4p5e0Rcx9UFoXtaN2BlOniB9V4diyCBnPnkodBu87f3RJA3nZk2/svtd8wBI/NmfN0Fj/mNOmYe5jZ8b8lLYGO1B+Heea187Eo1Hb8ne1Mm9oVngsM1lgbc/uTkgl/4bhbz0UHEYZwmXEdItzVqBMefjosD6Ri+fLh90FXUMXIjnr8lR7d7PYfGMirTkx7LwYe3mHXtydI5LYsSyAbGZ0HHp3KJTpumCMsgTmPD6oOF9q+x1bBHfvUoE2qARE5B7fwn4HQrWl+kalMPBY6CCCHCJkHMEGxC5X297CHD71fDguo5vZmafMcWfLpdBoSIiAiIgIiICIiAiIgIiICIiAiIgIiICIiAiIg9UqZcQ1okkgAcSbALe9jUBhWFrD/AKjvfqDT8rDwHFUvZzB7jRWPvOkUxwGTn+MtH6uSuWiSGjMmPig2BlcuAdB3WgNbOp5AdyvtiYdzgXuGsBgExE5qdgdm+yzeAs2AItkrelhmsaQAIzgDMlBD3DENbBOp79PDgvuIwIc0COEm0c/opuHpjM9SPOSxY/FNsBlwhBGo03bwG8AwR7IAz4k94yVm6icrDnr4qtAcHTOYtb45WU3DVnRcz9UGdlCPOdl7ZTbNh3cfBCBGcFGvvxOnPvQT21DlMJIOfelJm9BggjO8r1VpQc7oMNSm2beOq8HBtAn4R819rGCOC9b5Ij4/ugqa+AN40896xuePdIyzBFnAyCDNjIkKb61wN57vN19fSY6zrnlzug4R6RuyX+DqCtRH/wAeqTA/2n3JpnlYlp4AjSTpi/Tm1tkU8RRqUKglj2weIyhw/MDBC/OO2tmPwtepQqe9TdHUZtcORaQe9BBREQEREBERAREQEREBERAREQEREBERAWbCUDUe1g/EQOnErCtg7H4UmqX/AMIN+FrnuHzQXNQBpgWAAa3kAAB8Fc9naIb/AKrtMp1AubKlxmK9Y6YyAAPINgW6R4KTh8USGNHIeJQdL/zAupsdBlwG6MjrroIBustHaJjdIMaRqTpOsSE2DhfWUt1zpeBc2EjRat2n2i5lXcaS0N4SNZF+GSDaRjTvbrz7N7DuN51HnNAabi6PAmJjhe2fxXNX48zMum8yZzzWxbJ2y6puNaQNzeG7yIFwXak+AlBu+HcC2AbG0i/ge9ZmsIBiT9VAwNXeDZM8/nkrM1A2DImUHylSykmdRwXyuSMjHP8AZecRjRIbIBNxrl51VZinVfWWuy2sW/FvA66iEFh/nXqwd0SRcjKROhykKcMaHmQQQRIBz8ix71rD2Dfcd57g+N2YLWxaANJzU/ZbxG6QA7e9nUnTPmgvy8H7ry9trzZRaVSCBNsuPm9lKYQ4GTmgjF9+PBZG4abggEjP6KKQAeiz0nm4GcH5IIzMQN+GkEtideHhoud+mzYIfTpY6mPdinU/lJO449HS39TeCmUtoVGbQcSYl5aQciAYbbqWnxW47U2cMTRrYY+7VY4DXdJEtPc4NPcg/MKL3Vplri1wggkEHQgwQvCAiIgIiICIiAiIgIiICIiAiIgIiIC6BsDB+q2d638VUuj+sN/6hc/XWsVh/wD6zCADKkwnlvAOJ+KDVMrLLgt4PaW3INhz+y90cMXTAJi5jhIE/FSMADvS23Ejgg6N2Wxm8xxc0gloB5WyELRu0NNzazt7W4PK8BT9m7UFCpG9LXZ8AZt55rZMbhGVo3gHRlN46fZBzmnSLiGiZJgLa9g7GfTre1EQeYEiMiNRKl06NOlUJ3GsAAcHGIzBu45dFlw21m1Hb4BLpgumJDokga3ubZILjF4oUQGi0k3tGU3PM2UHau3DTY1wAcQcpyuQZjMi4UupTD2kPJIIkaQZEER3eC1fbeBLpLS1rG6k5k55anPxQbPszaZrxO63KN4j3iBYHM5T36KTjqpaelpEajT5LnFNtRo3YkAhwzz0I7voti2Ri3uIDpIGc5nn1+yC9e8CInS2dzqOllIw1VwuQ03BbxFhPd9l4HtMkxwtY2vMLzhZ5xlH2QW9GoXC3X7wvrKkl0BwjOR5kJs8aDu8FNcbFBgFwZ6SpDJAiRJyj6LEaRuZt+yxkwBnI1QQ8bslrqm+WgO1PSYgKTgs88rd1r/NecRWvJMzl35qXg3DeeADFo59Pl3IPzt6ScB6jaeKZEAv9YP/AGNFS3KXFayujenalG0GH+LDsPg+o35NC5ygIiICIiAiIgIiICIiAiIgIiICIiAv0BhKTBgGuddooUoHWm0r8/r9A9kKba2z6DTrRY3+lrRPwKDX9gYcNpvJA9swZ/htb4lVe12Cmd1oic/AWHz71tmzKDabjTqauMTrBIMeCpe0+Bc02ktzmMraHw8EGq1XZ+c1d7G23VbussQJzzM3z5Koa2SptKjYQDPmUF5isc2o1lMzLpJtMRdovMzA85S6OHpM9twkC7QMiXSCDGdotYdVgoUWbsuB3ojPjac5Bj4KbSpyCBfT4DTuQWmDrU4aDBBs3kOcqv2v6twdvGADI0ykT8dF83SwSDBMc4t8NfgtZ2hiHuLiYggjOJvzQW+z69LiCAYzg8oU1+6HgibZgHrYrTMLSeXgnQg3PD5roWEobrSXAQYBHXj8SgmYalNPei2Z6aBZAyRAmOWnQrN/iAWBggA6cMuOamMENOUTbqgjbIrbkMgyTefmrmtTAkA3PtKo2Y0l5nX+62EskdEEBwEx3/ZRq7DM6RKz4hsklR6hIMWOv2+qDD6u86qThX7pE3X1wECLebpSPHz5hByP08Ef4rD8fUX/AOR/7rmK6D6ba+9j2AfhoMHi+o7/ALBc+QEREBERAREQEREBERAREQEREBERAXa/RNtDewdNv+057D3u3h8Hx3Lii6D6IdobtWtQJ99m+z+anmBzLST+lBufbAFlax9mzge5Z8TTNXDMJIs0nejPKxEZH6Kz25gPXUmn8RMA6gax54qppYZ9NrKRIcWS9sagzbLn0y7g1vEbJNNxNi0a+cswr3svXpsPtCCRbWReVF2liXXEyx9xw0kcllwuEqU2OIYbgQSLEEaHjdBcVadNznFoABEC0Te6xYfDXEQJMzkP2UXC4olhm3LopWFcamsRc+dUGQYYmAec655rXdo7Le18NALIkcRpHVbbTtbOYJkZ+GSzto70zyjnxQa5gNnb4EsgEAw4X8cx0VxSoktIAtPw1+KsqNOO76LBiCBMiTPdcckGCoWhxDfj9+C9uqu3QBxuf7aSopad46f26qc2oA32rn58kEfCYxzHiQbnh48luGGu0ErRqtaDYQJ+VznaY+i2rDY8erAnTPWEGTHATZR98E37/pCxV3yDxm3HzZRn1oHPX+/eglPe2Z85/uFkqiaZ4kEA+eqhUtJ+PCLLztbaIw+FrYh2TGktBtlkOrnQO9BwXt9i/W7QxBGTXCmP/W0UzHKWla8vdWoXEucZJJJPEm5K8ICIiAiIgIiICIiAiIgIiICIiAiIgKZsfaDsPXp1mZscDHEatPIiR3qGiD9NYDFMq0qVRt6bmhzTyN55HKyxGgN8mNI6LnXol7SWOCef4nUec3fT+bh+rkul0ZFoMc9DyKDBiNjsqNyFha2Z828F9p0Xbu5BMCBy+itNnWMH3VOqUN4mP7oNIdgiyQZ14HwWfBYeCdJ4CNOeSvnUN5xJAAGRKqsXThxImHa56oJVMM3QMyLmM+S9UcUHMIDAOep+68YGmDYuzbI4HQ9/LosbqYpug3gcDnraUE5lcbwaf2UephYMzKwesAMx56n7LK3aO4DOo66WQQ4gwft/dYsc9tg2/PLw8NVCrY/fMsm40GR4FS6AIu74jVBJweFO7vEAfBTaDYBERoOgXpuKad0CCB8Puou18PWr7goVAwg33i4BzXAgn2bkibDIlBLLs54Z/ELBUYHXkWbJ4CJuSs1OgGtYwOLgwNbvHN0Wk8yvjKYkgkDvQeN+7TBuJHToue+mLb0U6WDYffAqVP5QfYaergXfpbxW3dodqNosfXqe4zMTnwY3nkO9cF2vtF+JrVK1T3nuk8hkAOQAAHRBDREQEREBERAREQEREBERAREQEREBERAREQZMPWcxzXsJa5pDmuGYIMgjmCu8djO1jcfRBMCsyBUYNeDm/lPwJjmeBqZsjadXDVW1qTt17e8EatcNQeCD9NMw88Z4ajgs9bHbhAuJ14LV+xfbKljWSCG1Wj26TjcDVzT+Jny10m62g6bgDrr3SgOxJ0cDJmT1tnksNXnec9fmvDKDjoePd3G6wVvYl0n+XORrxQZsTX3I3Rlq0xIg5qpq7bJljmkEe65wEEnh5PfrX1Sao327rSOBBgZkTrx0UXaTSM4tkQDBm2sIJ+E2m4uh5a38wIIiYAPMfRZ6tYPBEnu14KmwjN9uhIk5DMXgnMk/RZsIBu3Eu3jfeIvYx4ILTZ+Fcy1IMvYjPnmeimYbBPBPrN65vFx4KVsepAAEuMXIt8DBUuvWJyOuXHLggiNwTGwB4ZDzmpHrNx2UTaY0WB7gRLs82iBMakTGQWCiwvdIu05TP0zQWdZ7IBLt0akyD3RmeSrsRtNjGPqE+zlJGZnLu+ih7Upsa41azoaxvstJAAjNx4fS65b217XnEn1VIkUhYn+Pj3fPogjdt+0xxdTcaT6lh9n8ztXEeIH7rWERAREQEREBERAREQEREBERAREQEREBERAREQEREGbB4p9J7alNxY9plrgYIXVOy3pKZVDaWMhj8hVHuO/nH4Dzy6LkqIP0yxu80FjpaciHbwj8pGigYvZjiHRDibiZsRe/EdVw/YHanFYM/wCjVIbMmm72mH9Jy6iCug7L9LFKoA3FUSw5b9Mb7Z47pcC0cvaQWdDDVml1HdIsZ3QHAHO0m9tCvuEpPb7NRwdpBEATMbwgSfkrOh2mweJAazEUzIs0ncP9Lod4IMC7eBLnxoYMfO/myCKMFD+RHtECQMrtJtPVZhhg4QHE5neIDp5XMBZamzQfxu1uRboQ/McFOwuGkBpIPOW/KLII+z6pyAgDPKw0gdykuqMkgm86A3vxIhZtoYzD0me0WUwPxPeAPExK0zaXbvBUsnGs7gxsjvcbHxQbZWq2JNhpEE9LiBkqnb/bKlhmQ4hpzDW3e48Y4cyYXNNuekHEVpFICiz8t3f1HLuE81qVWo5xLnEucbkkyT1JzQXXaXtRWxjjvHdZPujWMt46qiREBERAREQEREBERAREQEREBERAREQEREBERAREQEREBERAREQFloYl7Pce5v8AKSPkvqIJbNu4oZYmuOlV4+q81NtYl3vYiuetR5+ZXxEEImV8REBERAREQEREBERAREQEREBERAREQf/Z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56" name="Straight Connector 55"/>
          <p:cNvCxnSpPr/>
          <p:nvPr/>
        </p:nvCxnSpPr>
        <p:spPr bwMode="auto">
          <a:xfrm flipV="1">
            <a:off x="8803943" y="813728"/>
            <a:ext cx="0" cy="592486"/>
          </a:xfrm>
          <a:prstGeom prst="lin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58" name="TextBox 57"/>
          <p:cNvSpPr txBox="1"/>
          <p:nvPr/>
        </p:nvSpPr>
        <p:spPr>
          <a:xfrm>
            <a:off x="7265208" y="813728"/>
            <a:ext cx="161949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the Moon,  384,000 km</a:t>
            </a:r>
          </a:p>
        </p:txBody>
      </p:sp>
    </p:spTree>
    <p:extLst>
      <p:ext uri="{BB962C8B-B14F-4D97-AF65-F5344CB8AC3E}">
        <p14:creationId xmlns:p14="http://schemas.microsoft.com/office/powerpoint/2010/main" val="25498197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thumbs.dreamstime.com/z/diagram-atmospheric-pressure-vs-altitude-1243622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73848" y="1181466"/>
            <a:ext cx="5015345" cy="525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189" y="182917"/>
            <a:ext cx="5678711" cy="387676"/>
          </a:xfrm>
        </p:spPr>
        <p:txBody>
          <a:bodyPr/>
          <a:lstStyle/>
          <a:p>
            <a:r>
              <a:rPr lang="en-US" dirty="0"/>
              <a:t>The Space Environment: Atmosphere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 dirty="0"/>
              <a:t>As we go higher, the atmosphere diminishes…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6" name="Picture 2" descr="C:\Users\k91h784\Desktop\header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470" y="4484038"/>
            <a:ext cx="685800" cy="517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 bwMode="auto">
          <a:xfrm flipH="1">
            <a:off x="6927273" y="5250873"/>
            <a:ext cx="609600" cy="223443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7678091" y="5029333"/>
            <a:ext cx="78930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Are Here</a:t>
            </a:r>
          </a:p>
        </p:txBody>
      </p:sp>
      <p:cxnSp>
        <p:nvCxnSpPr>
          <p:cNvPr id="10" name="Straight Arrow Connector 9"/>
          <p:cNvCxnSpPr/>
          <p:nvPr/>
        </p:nvCxnSpPr>
        <p:spPr bwMode="auto">
          <a:xfrm flipV="1">
            <a:off x="1967345" y="1698255"/>
            <a:ext cx="477985" cy="338363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231272" y="2210873"/>
            <a:ext cx="1895402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100,000 feet you are out of 99% of the atmosphere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2989" y="2939097"/>
            <a:ext cx="871967" cy="180373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63742" y="4813889"/>
            <a:ext cx="1895402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altitude is reached thousands of time per day by weather balloons (~200/day in the US)</a:t>
            </a:r>
          </a:p>
        </p:txBody>
      </p:sp>
    </p:spTree>
    <p:extLst>
      <p:ext uri="{BB962C8B-B14F-4D97-AF65-F5344CB8AC3E}">
        <p14:creationId xmlns:p14="http://schemas.microsoft.com/office/powerpoint/2010/main" val="2003388547"/>
      </p:ext>
    </p:extLst>
  </p:cSld>
  <p:clrMapOvr>
    <a:masterClrMapping/>
  </p:clrMapOvr>
</p:sld>
</file>

<file path=ppt/theme/theme1.xml><?xml version="1.0" encoding="utf-8"?>
<a:theme xmlns:a="http://schemas.openxmlformats.org/drawingml/2006/main" name="LaMeres_MSU_Slide_Master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48429</TotalTime>
  <Words>2301</Words>
  <Application>Microsoft Office PowerPoint</Application>
  <PresentationFormat>On-screen Show (4:3)</PresentationFormat>
  <Paragraphs>607</Paragraphs>
  <Slides>59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4" baseType="lpstr">
      <vt:lpstr>Arial</vt:lpstr>
      <vt:lpstr>Calibri</vt:lpstr>
      <vt:lpstr>Courier New</vt:lpstr>
      <vt:lpstr>Times New Roman</vt:lpstr>
      <vt:lpstr>LaMeres_MSU_Slide_Master</vt:lpstr>
      <vt:lpstr>Conducting Research in Space – A Journey Towards the International Space Station </vt:lpstr>
      <vt:lpstr>What I’d Like to Share Tonight</vt:lpstr>
      <vt:lpstr>  </vt:lpstr>
      <vt:lpstr>First, What is Space?</vt:lpstr>
      <vt:lpstr>Some Perspective</vt:lpstr>
      <vt:lpstr>More Perspective</vt:lpstr>
      <vt:lpstr>More Perspective</vt:lpstr>
      <vt:lpstr>More Perspective</vt:lpstr>
      <vt:lpstr>The Space Environment: Atmosphere </vt:lpstr>
      <vt:lpstr>The Space Environment: Atmosphere</vt:lpstr>
      <vt:lpstr>The Space Environment: Gravity </vt:lpstr>
      <vt:lpstr>The Space Environment: Gravity </vt:lpstr>
      <vt:lpstr>The Space Environment: Gravity </vt:lpstr>
      <vt:lpstr>The Space Environment: Gravity </vt:lpstr>
      <vt:lpstr>The Space Environment: Temperature</vt:lpstr>
      <vt:lpstr>The Space Environment: Temperature</vt:lpstr>
      <vt:lpstr>The Space Environment: Radiation</vt:lpstr>
      <vt:lpstr>The Space Environment: Radiation</vt:lpstr>
      <vt:lpstr>The Space Environment: Radiation</vt:lpstr>
      <vt:lpstr>Motivation for Research in Space</vt:lpstr>
      <vt:lpstr>Motivation for Research in Space</vt:lpstr>
      <vt:lpstr>  </vt:lpstr>
      <vt:lpstr>Space Vehicles: Balloons</vt:lpstr>
      <vt:lpstr>Space Vehicles: Sounding Rockets</vt:lpstr>
      <vt:lpstr>Space Vehicles: Small Satellites </vt:lpstr>
      <vt:lpstr>Space Vehicles: ISS </vt:lpstr>
      <vt:lpstr>Space Vehicles: An Example</vt:lpstr>
      <vt:lpstr>  </vt:lpstr>
      <vt:lpstr>What is Reconfigurable Computing?</vt:lpstr>
      <vt:lpstr>What is Reconfigurable Computing</vt:lpstr>
      <vt:lpstr>Who Cares?</vt:lpstr>
      <vt:lpstr>How long can we do this?</vt:lpstr>
      <vt:lpstr>Computation vs. Transistor Count</vt:lpstr>
      <vt:lpstr>The Promise of RC</vt:lpstr>
      <vt:lpstr>The Promise of RC</vt:lpstr>
      <vt:lpstr>The Promise of RC</vt:lpstr>
      <vt:lpstr>The Promise of RC</vt:lpstr>
      <vt:lpstr>Where Does Radiation Come From?</vt:lpstr>
      <vt:lpstr>What are the Effects?</vt:lpstr>
      <vt:lpstr>But I’m Texting Right Now?</vt:lpstr>
      <vt:lpstr>But there are computers in space?</vt:lpstr>
      <vt:lpstr>I Know You’re Going to Ask….</vt:lpstr>
      <vt:lpstr>How Does RC Help This?</vt:lpstr>
      <vt:lpstr>Enter MSU</vt:lpstr>
      <vt:lpstr>Technical Readiness Level (TRL-1)</vt:lpstr>
      <vt:lpstr>Technical Readiness Level (TRL-3)</vt:lpstr>
      <vt:lpstr>Technical Readiness Level (TRL-5)</vt:lpstr>
      <vt:lpstr>Technical Readiness Level (TRL-7)</vt:lpstr>
      <vt:lpstr>Technical Readiness Level (TRL-8)</vt:lpstr>
      <vt:lpstr>Technical Readiness Level (TRL-8)</vt:lpstr>
      <vt:lpstr>Technical Readiness Level (TRL-9)</vt:lpstr>
      <vt:lpstr>Technical Readiness Level (TRL-9)</vt:lpstr>
      <vt:lpstr>MSU Students Did it Alll</vt:lpstr>
      <vt:lpstr>  </vt:lpstr>
      <vt:lpstr>  Microbiology – Microgravity Exp.</vt:lpstr>
      <vt:lpstr>  Physics – Long Term Exposure Exp.</vt:lpstr>
      <vt:lpstr> </vt:lpstr>
      <vt:lpstr>References</vt:lpstr>
      <vt:lpstr>References</vt:lpstr>
    </vt:vector>
  </TitlesOfParts>
  <Company>Montana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Comparison of Student Learning in an Introductory Logic Circuits Course: Traditional Face-to-Face vs. Fully Online</dc:title>
  <dc:creator>Brock J. LaMeres</dc:creator>
  <cp:lastModifiedBy>LaMeres, Brock</cp:lastModifiedBy>
  <cp:revision>1756</cp:revision>
  <dcterms:created xsi:type="dcterms:W3CDTF">2004-02-21T02:56:01Z</dcterms:created>
  <dcterms:modified xsi:type="dcterms:W3CDTF">2017-02-03T00:09:08Z</dcterms:modified>
</cp:coreProperties>
</file>