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09" r:id="rId2"/>
    <p:sldId id="710" r:id="rId3"/>
    <p:sldId id="711" r:id="rId4"/>
    <p:sldId id="712" r:id="rId5"/>
    <p:sldId id="713" r:id="rId6"/>
    <p:sldId id="714" r:id="rId7"/>
    <p:sldId id="715" r:id="rId8"/>
    <p:sldId id="659" r:id="rId9"/>
    <p:sldId id="660" r:id="rId10"/>
    <p:sldId id="661" r:id="rId11"/>
    <p:sldId id="662" r:id="rId12"/>
    <p:sldId id="663" r:id="rId13"/>
    <p:sldId id="664" r:id="rId14"/>
    <p:sldId id="708" r:id="rId15"/>
    <p:sldId id="717" r:id="rId16"/>
    <p:sldId id="666" r:id="rId17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5858D6"/>
    <a:srgbClr val="66FF33"/>
    <a:srgbClr val="FF3F3F"/>
    <a:srgbClr val="FF8181"/>
    <a:srgbClr val="FFC9C9"/>
    <a:srgbClr val="FF0000"/>
    <a:srgbClr val="FFCC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8934" autoAdjust="0"/>
  </p:normalViewPr>
  <p:slideViewPr>
    <p:cSldViewPr snapToGrid="0">
      <p:cViewPr>
        <p:scale>
          <a:sx n="100" d="100"/>
          <a:sy n="100" d="100"/>
        </p:scale>
        <p:origin x="-2220" y="-70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3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9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13658" y="609600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286" y="664482"/>
            <a:ext cx="7772400" cy="699861"/>
          </a:xfrm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14" y="218802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384630" y="1487714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84630" y="6226629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2" descr="C:\Users\k91h784\Desktop\header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92" y="6239545"/>
            <a:ext cx="758370" cy="5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MS-horiz-color-po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0" y="6310052"/>
            <a:ext cx="2934833" cy="44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-2"/>
            <a:ext cx="9144000" cy="72390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5493657" cy="387676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568950"/>
          </a:xfrm>
        </p:spPr>
        <p:txBody>
          <a:bodyPr/>
          <a:lstStyle>
            <a:lvl1pPr marL="465138" indent="-465138">
              <a:buNone/>
              <a:defRPr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682625" indent="-217488"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2pPr>
            <a:lvl3pPr marL="914400" indent="-217488"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defTabSz="1030288"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78189" y="6526278"/>
            <a:ext cx="649514" cy="275583"/>
          </a:xfrm>
          <a:prstGeom prst="rect">
            <a:avLst/>
          </a:prstGeom>
          <a:ln/>
        </p:spPr>
        <p:txBody>
          <a:bodyPr/>
          <a:lstStyle>
            <a:lvl1pPr algn="ctr">
              <a:defRPr sz="14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505121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" name="Picture 8" descr="MS-horiz-color-reverse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-1" r="-2160"/>
          <a:stretch/>
        </p:blipFill>
        <p:spPr bwMode="auto">
          <a:xfrm>
            <a:off x="5985329" y="130999"/>
            <a:ext cx="3120571" cy="4618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1542476" y="6498772"/>
            <a:ext cx="611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LaMeres</a:t>
            </a:r>
            <a:r>
              <a:rPr lang="en-US" b="1" baseline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– Space Computing Research</a:t>
            </a:r>
            <a:endParaRPr lang="en-US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k91h784\Desktop\header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5" y="6505121"/>
            <a:ext cx="475977" cy="3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2.jpeg"/><Relationship Id="rId7" Type="http://schemas.openxmlformats.org/officeDocument/2006/relationships/image" Target="../media/image28.png"/><Relationship Id="rId12" Type="http://schemas.openxmlformats.org/officeDocument/2006/relationships/image" Target="../media/image3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27.jpeg"/><Relationship Id="rId10" Type="http://schemas.openxmlformats.org/officeDocument/2006/relationships/image" Target="../media/image35.png"/><Relationship Id="rId4" Type="http://schemas.openxmlformats.org/officeDocument/2006/relationships/image" Target="../media/image26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41.png"/><Relationship Id="rId3" Type="http://schemas.openxmlformats.org/officeDocument/2006/relationships/image" Target="../media/image22.jpeg"/><Relationship Id="rId7" Type="http://schemas.openxmlformats.org/officeDocument/2006/relationships/image" Target="../media/image39.jpeg"/><Relationship Id="rId12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6.png"/><Relationship Id="rId5" Type="http://schemas.openxmlformats.org/officeDocument/2006/relationships/image" Target="../media/image26.jpeg"/><Relationship Id="rId10" Type="http://schemas.openxmlformats.org/officeDocument/2006/relationships/image" Target="../media/image23.png"/><Relationship Id="rId4" Type="http://schemas.openxmlformats.org/officeDocument/2006/relationships/image" Target="../media/image32.jpeg"/><Relationship Id="rId9" Type="http://schemas.openxmlformats.org/officeDocument/2006/relationships/image" Target="../media/image28.png"/><Relationship Id="rId1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12" Type="http://schemas.openxmlformats.org/officeDocument/2006/relationships/image" Target="../media/image4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27.jpeg"/><Relationship Id="rId10" Type="http://schemas.openxmlformats.org/officeDocument/2006/relationships/image" Target="../media/image23.png"/><Relationship Id="rId4" Type="http://schemas.openxmlformats.org/officeDocument/2006/relationships/image" Target="../media/image26.jpe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49.jpe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12" Type="http://schemas.openxmlformats.org/officeDocument/2006/relationships/image" Target="../media/image4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23.png"/><Relationship Id="rId5" Type="http://schemas.openxmlformats.org/officeDocument/2006/relationships/image" Target="../media/image27.jpeg"/><Relationship Id="rId10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openxmlformats.org/officeDocument/2006/relationships/image" Target="../media/image43.png"/><Relationship Id="rId1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Reconfigurable Computing for Space Applications</a:t>
            </a:r>
            <a:endParaRPr lang="en-US" sz="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0285" y="1609336"/>
            <a:ext cx="4368800" cy="1752600"/>
          </a:xfrm>
        </p:spPr>
        <p:txBody>
          <a:bodyPr/>
          <a:lstStyle/>
          <a:p>
            <a:r>
              <a:rPr lang="en-US" dirty="0" smtClean="0"/>
              <a:t>Dr. Brock J. LaMeres</a:t>
            </a:r>
          </a:p>
          <a:p>
            <a:r>
              <a:rPr lang="en-US" b="0" dirty="0" smtClean="0"/>
              <a:t>Associate Professor</a:t>
            </a:r>
          </a:p>
          <a:p>
            <a:r>
              <a:rPr lang="en-US" b="0" dirty="0" smtClean="0"/>
              <a:t>Electrical </a:t>
            </a:r>
            <a:r>
              <a:rPr lang="en-US" b="0" dirty="0" smtClean="0"/>
              <a:t>&amp; Computer Engineering</a:t>
            </a:r>
          </a:p>
        </p:txBody>
      </p:sp>
      <p:pic>
        <p:nvPicPr>
          <p:cNvPr id="6" name="Picture 3" descr="C:\Users\k91h784\Desktop\SL9_Best_of_Best\03_Rocket_Lif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9" y="1718204"/>
            <a:ext cx="2476500" cy="44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17147" r="11247" b="7152"/>
          <a:stretch/>
        </p:blipFill>
        <p:spPr bwMode="auto">
          <a:xfrm>
            <a:off x="4871244" y="2979738"/>
            <a:ext cx="2788826" cy="2933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 flipV="1">
            <a:off x="2423320" y="3367619"/>
            <a:ext cx="2427287" cy="579438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6929" y="3172039"/>
            <a:ext cx="329566" cy="2921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 smtClean="0"/>
              <a:t>Step 3 – Demonstrate as Flight Hardware on High Altitude Balloons</a:t>
            </a:r>
            <a:endParaRPr lang="en-US" i="1" dirty="0"/>
          </a:p>
          <a:p>
            <a:pPr lvl="1"/>
            <a:r>
              <a:rPr lang="en-US" b="1" u="sng" dirty="0" smtClean="0"/>
              <a:t>NASA Education Office</a:t>
            </a:r>
            <a:r>
              <a:rPr lang="en-US" dirty="0" smtClean="0"/>
              <a:t> funds the development of the computer into flight hardware for demonstration on high altitude balloon systems, both in Montana and at NASA.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print"/>
          <a:srcRect l="4693" t="16918" b="22178"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r="12484" b="7064"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6157"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 descr="M:\02_Research\004_Funded_Budgets\020_NASA_ESPCoR_RadTolerantComputing_June10\HASP\Flight\DSC_080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953181" y="2082603"/>
            <a:ext cx="2357631" cy="156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b="14004"/>
          <a:stretch/>
        </p:blipFill>
        <p:spPr bwMode="auto">
          <a:xfrm>
            <a:off x="103272" y="1676238"/>
            <a:ext cx="3088659" cy="2357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Picture 61" descr="http://www.coe.montana.edu/ee/lameres/figures/HASP_view_from_To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20" y="1701639"/>
            <a:ext cx="3057454" cy="23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5"/>
          <p:cNvSpPr>
            <a:spLocks noChangeShapeType="1"/>
          </p:cNvSpPr>
          <p:nvPr/>
        </p:nvSpPr>
        <p:spPr bwMode="auto">
          <a:xfrm>
            <a:off x="6406670" y="2318803"/>
            <a:ext cx="47625" cy="32543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44720" y="1849431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MSU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Computer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65" descr="G:\DCIM\101MSDCF\DSC00001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r="18959" b="4924"/>
          <a:stretch/>
        </p:blipFill>
        <p:spPr bwMode="auto">
          <a:xfrm>
            <a:off x="3280367" y="1676238"/>
            <a:ext cx="990067" cy="1010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3106050" y="2865998"/>
            <a:ext cx="1330530" cy="9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Box 72"/>
          <p:cNvSpPr txBox="1"/>
          <p:nvPr/>
        </p:nvSpPr>
        <p:spPr>
          <a:xfrm>
            <a:off x="4070367" y="4070941"/>
            <a:ext cx="38470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Hogan (Ph.D., EE from MSU, 2014) prepares payload.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 flipV="1">
            <a:off x="3848633" y="4047068"/>
            <a:ext cx="274639" cy="11775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C:\Users\k91h784\Desktop\SL9_Best_of_Best\04_Team_w_Rocket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3"/>
          <a:stretch/>
        </p:blipFill>
        <p:spPr bwMode="auto">
          <a:xfrm>
            <a:off x="2619497" y="1805361"/>
            <a:ext cx="1141983" cy="231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0467"/>
            <a:ext cx="8861273" cy="5643033"/>
          </a:xfrm>
        </p:spPr>
        <p:txBody>
          <a:bodyPr/>
          <a:lstStyle/>
          <a:p>
            <a:r>
              <a:rPr lang="en-US" dirty="0" smtClean="0"/>
              <a:t>Step 4 – Demonstrate as Flight Hardware on a Sounding Rocket</a:t>
            </a:r>
            <a:endParaRPr lang="en-US" i="1" dirty="0"/>
          </a:p>
          <a:p>
            <a:pPr lvl="1"/>
            <a:r>
              <a:rPr lang="en-US" b="1" u="sng" dirty="0"/>
              <a:t>NASA </a:t>
            </a:r>
            <a:r>
              <a:rPr lang="en-US" b="1" u="sng" dirty="0" smtClean="0"/>
              <a:t>OCT &amp; FOP</a:t>
            </a:r>
            <a:r>
              <a:rPr lang="en-US" dirty="0" smtClean="0"/>
              <a:t> fund </a:t>
            </a:r>
            <a:r>
              <a:rPr lang="en-US" dirty="0"/>
              <a:t>the demonstration of </a:t>
            </a:r>
            <a:r>
              <a:rPr lang="en-US" dirty="0" smtClean="0"/>
              <a:t>the computer </a:t>
            </a:r>
            <a:r>
              <a:rPr lang="en-US" dirty="0"/>
              <a:t>system </a:t>
            </a:r>
            <a:r>
              <a:rPr lang="en-US" dirty="0" smtClean="0"/>
              <a:t>on sounding rocket.</a:t>
            </a:r>
          </a:p>
          <a:p>
            <a:pPr lvl="1"/>
            <a:r>
              <a:rPr lang="en-US" dirty="0" smtClean="0"/>
              <a:t>Flew on UP Aerospace SpaceLoft-9 in Oct 2014.  Upcoming flight at Wallops in Mar-16.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3" cstate="print"/>
          <a:srcRect l="4693" t="16918" b="22178"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r="12484" b="7064"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6157"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t="32611" r="26600" b="20900"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5386076" y="3003277"/>
            <a:ext cx="37138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6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t="17147" r="17854" b="7152"/>
          <a:stretch/>
        </p:blipFill>
        <p:spPr bwMode="auto">
          <a:xfrm>
            <a:off x="3888565" y="1805362"/>
            <a:ext cx="1884923" cy="22836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4" name="Straight Connector 63"/>
          <p:cNvCxnSpPr>
            <a:stCxn id="62" idx="1"/>
          </p:cNvCxnSpPr>
          <p:nvPr/>
        </p:nvCxnSpPr>
        <p:spPr bwMode="auto">
          <a:xfrm flipH="1" flipV="1">
            <a:off x="3402521" y="2265351"/>
            <a:ext cx="486044" cy="681852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3266688" y="2119301"/>
            <a:ext cx="140251" cy="1460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6" name="Picture 75" descr="C:\Users\k91h784\Desktop\SL9_Best_of_Best\05_Launch2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r="43655"/>
          <a:stretch/>
        </p:blipFill>
        <p:spPr bwMode="auto">
          <a:xfrm>
            <a:off x="5904439" y="1770949"/>
            <a:ext cx="1087631" cy="2343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C:\Users\k91h784\Desktop\SL9_Best_of_Best\Rocket_Camera\SL-9 Space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2"/>
          <a:stretch/>
        </p:blipFill>
        <p:spPr bwMode="auto">
          <a:xfrm rot="16200000">
            <a:off x="6716600" y="2137007"/>
            <a:ext cx="2354005" cy="1621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k91h784\Dropbox\02_Research\004_Funded_Budgets\029_NASA_OCT_GCT_SoundingRocketPayload_July2012\08-Flight_Pictures_SL9_Best_of_Best\01_Payload_Assembly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r="27804"/>
          <a:stretch/>
        </p:blipFill>
        <p:spPr bwMode="auto">
          <a:xfrm>
            <a:off x="271548" y="1791327"/>
            <a:ext cx="2171700" cy="23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95" name="TextBox 94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AutoShape 5"/>
          <p:cNvSpPr>
            <a:spLocks noChangeShapeType="1"/>
          </p:cNvSpPr>
          <p:nvPr/>
        </p:nvSpPr>
        <p:spPr bwMode="auto">
          <a:xfrm flipV="1">
            <a:off x="7238240" y="2682403"/>
            <a:ext cx="216431" cy="36307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7130391" y="3045476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MSU</a:t>
            </a:r>
            <a:b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Computer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AutoShape 5"/>
          <p:cNvSpPr>
            <a:spLocks noChangeShapeType="1"/>
          </p:cNvSpPr>
          <p:nvPr/>
        </p:nvSpPr>
        <p:spPr bwMode="auto">
          <a:xfrm flipH="1" flipV="1">
            <a:off x="6562725" y="2343150"/>
            <a:ext cx="676443" cy="702326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8933"/>
            <a:ext cx="8861273" cy="5626100"/>
          </a:xfrm>
        </p:spPr>
        <p:txBody>
          <a:bodyPr/>
          <a:lstStyle/>
          <a:p>
            <a:r>
              <a:rPr lang="en-US" dirty="0" smtClean="0"/>
              <a:t>Step 5 – Demonstrate on the International Space Station</a:t>
            </a:r>
            <a:endParaRPr lang="en-US" i="1" dirty="0"/>
          </a:p>
          <a:p>
            <a:pPr lvl="1"/>
            <a:r>
              <a:rPr lang="en-US" b="1" u="sng" dirty="0" smtClean="0"/>
              <a:t>NASA EPSCoR</a:t>
            </a:r>
            <a:r>
              <a:rPr lang="en-US" dirty="0" smtClean="0"/>
              <a:t> </a:t>
            </a:r>
            <a:r>
              <a:rPr lang="en-US" dirty="0"/>
              <a:t>funds the </a:t>
            </a:r>
            <a:r>
              <a:rPr lang="en-US" dirty="0" smtClean="0"/>
              <a:t>demonstration of computer system on 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print"/>
          <a:srcRect l="4693" t="16918" b="22178"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r="12484" b="7064"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6157"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t="32611" r="26600" b="20900"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42" y="4909566"/>
            <a:ext cx="99028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100675" y="4470083"/>
            <a:ext cx="810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</a:t>
            </a:r>
          </a:p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6797830" y="4451619"/>
            <a:ext cx="1113480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12" y="4493281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24453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 descr="C:\Users\k91h784\Dropbox\04_Administrative\Promotion_n_Tenure\3_Promotion_Fall2016\LaMeresBPromotion_Source\09ResearchCreativeActivity\figures\S14_Collegian_Story_MSU_Computer_to_ISS.jpe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8"/>
          <a:stretch/>
        </p:blipFill>
        <p:spPr bwMode="auto">
          <a:xfrm>
            <a:off x="143820" y="1513534"/>
            <a:ext cx="4241204" cy="26057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k91h784\Dropbox\02_Research\004_Funded_Budgets\036_NASA_ISS_Flight_June2014\Figures\Just_Frame_Experimen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67" y="1695861"/>
            <a:ext cx="4459002" cy="22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Arrow Connector 83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0"/>
          <a:stretch/>
        </p:blipFill>
        <p:spPr>
          <a:xfrm>
            <a:off x="4476319" y="1781175"/>
            <a:ext cx="2331142" cy="18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1525"/>
            <a:ext cx="8861273" cy="5641975"/>
          </a:xfrm>
        </p:spPr>
        <p:txBody>
          <a:bodyPr/>
          <a:lstStyle/>
          <a:p>
            <a:r>
              <a:rPr lang="en-US" dirty="0" smtClean="0"/>
              <a:t>Step 6 – Demonstrate as a Stand-Alone Satellite </a:t>
            </a:r>
            <a:endParaRPr lang="en-US" i="1" dirty="0"/>
          </a:p>
          <a:p>
            <a:pPr lvl="1"/>
            <a:r>
              <a:rPr lang="en-US" b="1" u="sng" dirty="0"/>
              <a:t>NASA </a:t>
            </a:r>
            <a:r>
              <a:rPr lang="en-US" b="1" u="sng" dirty="0" smtClean="0"/>
              <a:t>SmallSat Technology Partnership Program (SSTP)</a:t>
            </a:r>
            <a:r>
              <a:rPr lang="en-US" dirty="0" smtClean="0"/>
              <a:t> funds </a:t>
            </a:r>
            <a:r>
              <a:rPr lang="en-US" dirty="0"/>
              <a:t>the </a:t>
            </a:r>
            <a:r>
              <a:rPr lang="en-US" dirty="0" smtClean="0"/>
              <a:t>development of a stand-alone satellite for LEO mission. </a:t>
            </a:r>
          </a:p>
          <a:p>
            <a:pPr lvl="1"/>
            <a:r>
              <a:rPr lang="en-US" dirty="0" smtClean="0"/>
              <a:t>This work is being conducted through a partnership between MSU &amp; GSFC.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print"/>
          <a:srcRect l="4693" t="16918" b="22178"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r="12484" b="7064"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6157"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t="32611" r="26600" b="20900"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M:\02_Research\004_Funded_Budgets\034_NASA_SmallSatPartnership_Aug2013\Images\SecondRender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r="5600" b="16423"/>
          <a:stretch/>
        </p:blipFill>
        <p:spPr bwMode="auto">
          <a:xfrm>
            <a:off x="8043867" y="4915757"/>
            <a:ext cx="913373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42" y="4909566"/>
            <a:ext cx="99028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100675" y="4470083"/>
            <a:ext cx="810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</a:t>
            </a:r>
          </a:p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6797830" y="4451619"/>
            <a:ext cx="1113480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12" y="4493281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8324668" y="4472464"/>
            <a:ext cx="70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</a:p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7978965" y="4454000"/>
            <a:ext cx="1045977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97" y="4495662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24453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38085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(2014-2017)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3" descr="C:\Users\k91h784\Dropbox\02_Research\004_Funded_Budgets\034_NASA_SmallSatPartnership_Aug2013\Monthly_Updates\Figures\08-2014_FlatSat_Assembly\20140808_14471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30359" b="10118"/>
          <a:stretch/>
        </p:blipFill>
        <p:spPr bwMode="auto">
          <a:xfrm>
            <a:off x="7489319" y="2051899"/>
            <a:ext cx="1440994" cy="19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k91h784\Dropbox\02_Research\004_Funded_Budgets\034_NASA_SmallSatPartnership_Aug2013\Monthly_Updates\Figures\RTC_FPGA_07_image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r="11399"/>
          <a:stretch/>
        </p:blipFill>
        <p:spPr bwMode="auto">
          <a:xfrm rot="5400000">
            <a:off x="316541" y="1956393"/>
            <a:ext cx="1903974" cy="20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53" y="2051898"/>
            <a:ext cx="4756687" cy="202565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78788" y="3941586"/>
            <a:ext cx="2078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Artix-7 Implementation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12278" y="3941586"/>
            <a:ext cx="3092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Re-using Avionics from FIREBIRD-II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Working On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1525"/>
            <a:ext cx="8861273" cy="5641975"/>
          </a:xfrm>
        </p:spPr>
        <p:txBody>
          <a:bodyPr/>
          <a:lstStyle/>
          <a:p>
            <a:r>
              <a:rPr lang="en-US" sz="1600" dirty="0" smtClean="0"/>
              <a:t>1.	</a:t>
            </a:r>
            <a:r>
              <a:rPr lang="en-US" sz="1600" dirty="0" smtClean="0"/>
              <a:t>A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Sounding Rocket Flight at NASA Wallops in March 2016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AutoNum type="arabicPeriod" startAt="2"/>
            </a:pPr>
            <a:r>
              <a:rPr lang="en-US" sz="1600" dirty="0" smtClean="0"/>
              <a:t>A Flight to the International Space Station in June of 2016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AutoNum type="arabicPeriod" startAt="2"/>
            </a:pPr>
            <a:r>
              <a:rPr lang="en-US" sz="1600" dirty="0" smtClean="0"/>
              <a:t>Building our Satellite for a Launch in 2017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0" indent="0"/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>
              <a:buAutoNum type="arabicPeriod" startAt="2"/>
            </a:pPr>
            <a:r>
              <a:rPr lang="en-US" sz="1600" dirty="0" smtClean="0"/>
              <a:t>Thinking about “what’s next”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2" descr="C:\Users\k91h784\Dropbox\02_Research\004_Funded_Budgets\036_NASA_ISS_Flight_June2014\Figures\Feb_Stack\Stack_next_to_Li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6204" r="10207" b="6912"/>
          <a:stretch/>
        </p:blipFill>
        <p:spPr bwMode="auto">
          <a:xfrm>
            <a:off x="1434453" y="2878834"/>
            <a:ext cx="2736786" cy="13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6" y="1181486"/>
            <a:ext cx="1580438" cy="13761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4" y="1181485"/>
            <a:ext cx="2466975" cy="13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k91h784\Dropbox\02_Research\007_Invited_Talks\022_MOR_Conducting_Research_in_Space_Jan2015\Figures\IS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91" y="2878834"/>
            <a:ext cx="2176808" cy="13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91h784\Dropbox\02_Research\004_Funded_Budgets\034_NASA_SmallSatPartnership_Aug2013\Images\MSU_3U_CubeSat_in_Orbit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7989" y="4678710"/>
            <a:ext cx="1858086" cy="1190557"/>
          </a:xfrm>
          <a:prstGeom prst="rect">
            <a:avLst/>
          </a:prstGeom>
          <a:noFill/>
          <a:ln w="1079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asa.gov/images/content/412284main_NAIRAS-magfiel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470" y="4621560"/>
            <a:ext cx="1642567" cy="128394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3877974" y="4907310"/>
            <a:ext cx="881063" cy="285750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2480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My Students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was Designed and Built By MSU Students!</a:t>
            </a:r>
            <a:endParaRPr lang="en-US" i="1" dirty="0"/>
          </a:p>
          <a:p>
            <a:pPr marL="465137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C:\Users\lameres\AppData\Local\Microsoft\Windows\Temporary Internet Files\Content.Word\2011-08-10_16-55-34_6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298" y="3226364"/>
            <a:ext cx="1966369" cy="14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:\02_Research\003_Conferences_and_Travel\024_TAMU_RadiationTest2_April12\Pic\Buerkle_Hogan_Weber_by_SaturnV_at_NASA_JS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271" y="1257466"/>
            <a:ext cx="2290330" cy="12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:\02_Research\004_Funded_Budgets\020_NASA_ESPCoR_RadTolerantComputing_June10\HASP\Integration\DSCN12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032129" y="1094721"/>
            <a:ext cx="1989891" cy="14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4272" y="2550697"/>
            <a:ext cx="2217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Buerkle</a:t>
            </a:r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Justin Hogan, Ray Weber at Johnson Space Center for demo, 2012.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4706" y="4738315"/>
            <a:ext cx="214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Buerkle</a:t>
            </a:r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Jennifer </a:t>
            </a:r>
            <a:r>
              <a:rPr lang="en-US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</a:t>
            </a:r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Marshall Space Flight Center, 2011.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4298" y="2855381"/>
            <a:ext cx="214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Hogan at the NASA Columbia Scientific Balloon Facility, 2012.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4698338"/>
            <a:ext cx="4907280" cy="156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749" y="6258871"/>
            <a:ext cx="4806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Hogan &amp; Ray Weber featured in MSU News Story, 2012.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MSFC_Demo_ClintGauer_at_Table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24270" y="3096850"/>
            <a:ext cx="2172219" cy="10313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939" y="4236790"/>
            <a:ext cx="214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Clint Gauer demo’s computer at Marshall Space Flight Center, 2009.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M:\02_Research\003_Conferences_and_Travel\023_NASA_MSFC_Demo_Huntsville_Aug11\Pictures\Jenny_n_Todd_at_Dem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3666" y="1257466"/>
            <a:ext cx="1951131" cy="14633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32086" y="2736185"/>
            <a:ext cx="2519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  <a:r>
              <a:rPr lang="en-US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Buerkle</a:t>
            </a:r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Jennifer </a:t>
            </a:r>
            <a:r>
              <a:rPr lang="en-US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</a:t>
            </a:r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 computer at Marshall Space Flight Center, 2012.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k91h784\Dropbox\02_Research\003_Conferences_and_Travel\010_NASA_MSFC_Demo_Huntsville_Jan10\MSGC_Demo_Pictures\MSFC_Museum_Clint_w_SatV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11" y="1257466"/>
            <a:ext cx="2273698" cy="17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51576" y="2998795"/>
            <a:ext cx="21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Clint Gauer at Marshall Space Flight Center for demo, 2009.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http://www.coe.montana.edu/ee/lameres/figures/weng13_summer_program/figures/fig_flight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1"/>
          <a:stretch/>
        </p:blipFill>
        <p:spPr bwMode="auto">
          <a:xfrm>
            <a:off x="5257341" y="5065018"/>
            <a:ext cx="2607961" cy="13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coe.montana.edu/ee/lameres/figures/weng12_summer_program/pic_Launch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26" y="3096850"/>
            <a:ext cx="1709910" cy="11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75" y="3337349"/>
            <a:ext cx="2070575" cy="129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96490" y="4297610"/>
            <a:ext cx="2145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Kaysha</a:t>
            </a:r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Young prepares payload for balloon flight, 2012.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76838" y="5482111"/>
            <a:ext cx="11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balloon team recovers payload in front of moose, 2013.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7790" y="4580461"/>
            <a:ext cx="1858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balloon team featured in MSU news story, 2011.</a:t>
            </a: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-7938"/>
            <a:r>
              <a:rPr lang="en-US" sz="3800" dirty="0" smtClean="0"/>
              <a:t> </a:t>
            </a: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4" descr="https://lh6.googleusercontent.com/-dpKBFc8gbBQ/Ua-eZb_nqVI/AAAAAAAAEnY/38YY8bSlrcA/w953-h658-no/Champ%26Monte%2B11-17-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2" y="3424974"/>
            <a:ext cx="4157385" cy="28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73049" y="3424974"/>
            <a:ext cx="2223301" cy="2870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8" descr="http://www.coe.montana.edu/ee/lameres/figures/HASP_view_from_Top_w_lab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2" y="893487"/>
            <a:ext cx="3165936" cy="24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k91h784\Desktop\SL9_Best_of_Best\Rocket_Camera\SL-9 Space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2"/>
          <a:stretch/>
        </p:blipFill>
        <p:spPr bwMode="auto">
          <a:xfrm rot="16200000">
            <a:off x="3217752" y="1269118"/>
            <a:ext cx="2415559" cy="1664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AutoShape 5"/>
          <p:cNvSpPr>
            <a:spLocks noChangeShapeType="1"/>
          </p:cNvSpPr>
          <p:nvPr/>
        </p:nvSpPr>
        <p:spPr bwMode="auto">
          <a:xfrm flipV="1">
            <a:off x="4084320" y="1993336"/>
            <a:ext cx="272519" cy="254564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23862" y="2314210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MSU Computer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k91h784\Dropbox\02_Research\004_Funded_Budgets\029_NASA_OCT_GCT_SoundingRocketPayload_July2012\01_UP_Aerospace_Launch_Oct2014\08-Flight_Pictures_SL9_Best_of_Best\05_Launch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t="23511" r="16110" b="13560"/>
          <a:stretch/>
        </p:blipFill>
        <p:spPr bwMode="auto">
          <a:xfrm>
            <a:off x="5514975" y="893487"/>
            <a:ext cx="3442864" cy="24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5"/>
          <p:cNvSpPr>
            <a:spLocks noChangeShapeType="1"/>
          </p:cNvSpPr>
          <p:nvPr/>
        </p:nvSpPr>
        <p:spPr bwMode="auto">
          <a:xfrm flipV="1">
            <a:off x="6361982" y="1695450"/>
            <a:ext cx="753193" cy="1004721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901524" y="2766481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MSU Computer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k91h784\Dropbox\02_Research\004_Funded_Budgets\029_NASA_OCT_GCT_SoundingRocketPayload_July2012\01_UP_Aerospace_Launch_Oct2014\08-Flight_Pictures_SL9_Best_of_Best\04_Team_w_Rocket2_SamPo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34" y="3424974"/>
            <a:ext cx="1613216" cy="28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Reconfigurable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03454"/>
            <a:ext cx="8861273" cy="5568950"/>
          </a:xfrm>
        </p:spPr>
        <p:txBody>
          <a:bodyPr/>
          <a:lstStyle/>
          <a:p>
            <a:r>
              <a:rPr lang="en-US" dirty="0"/>
              <a:t>A System That Alters Its Hardware as its </a:t>
            </a:r>
            <a:r>
              <a:rPr lang="en-US" i="1" dirty="0"/>
              <a:t>Normal Operating Procedure</a:t>
            </a:r>
          </a:p>
          <a:p>
            <a:pPr lvl="1"/>
            <a:r>
              <a:rPr lang="en-US" dirty="0"/>
              <a:t>This can be done in real-time or at compile time.</a:t>
            </a:r>
          </a:p>
          <a:p>
            <a:pPr lvl="1"/>
            <a:r>
              <a:rPr lang="en-US" dirty="0"/>
              <a:t>This can be done on the full-chip, or just on certain portions.</a:t>
            </a:r>
          </a:p>
          <a:p>
            <a:pPr lvl="1"/>
            <a:r>
              <a:rPr lang="en-US" dirty="0"/>
              <a:t>Changing the hardware allows it to be optimized for the application at hand.</a:t>
            </a:r>
          </a:p>
          <a:p>
            <a:pPr marL="7938" indent="-7938"/>
            <a:endParaRPr lang="en-US" dirty="0" smtClean="0"/>
          </a:p>
          <a:p>
            <a:pPr marL="7938" indent="-7938"/>
            <a:r>
              <a:rPr lang="en-US" dirty="0" smtClean="0"/>
              <a:t>Today’s Computers are Based on a General-Purpose Processor</a:t>
            </a:r>
          </a:p>
          <a:p>
            <a:pPr lvl="1"/>
            <a:r>
              <a:rPr lang="en-US" dirty="0" smtClean="0"/>
              <a:t>The GP CPU is designed to do many things.</a:t>
            </a:r>
          </a:p>
          <a:p>
            <a:pPr lvl="1"/>
            <a:r>
              <a:rPr lang="en-US" dirty="0" smtClean="0"/>
              <a:t>This is the </a:t>
            </a:r>
            <a:r>
              <a:rPr lang="en-US" i="1" dirty="0" smtClean="0"/>
              <a:t>“Jack of All Trades, Master of None”</a:t>
            </a:r>
            <a:r>
              <a:rPr lang="en-US" dirty="0" smtClean="0"/>
              <a:t> approach.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386" name="Picture 2" descr="C:\Users\k91h784\Dropbox\02_Research\007_Invited_Talks\018_COE_Seminar_Reconfig_Computing_Sept_2014\figures\Animated_GP_Mode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19" y="4690532"/>
            <a:ext cx="1667671" cy="16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91h784\Dropbox\02_Research\007_Invited_Talks\018_COE_Seminar_Reconfig_Computing_Sept_2014\figures\Animated_RC_Mode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10" y="5111750"/>
            <a:ext cx="912715" cy="5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ttp://static.bootic.com/_pictures/1595239/intel-core-i7-2617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76" y="3762421"/>
            <a:ext cx="958638" cy="8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http://editerupload.eepw.com.cn/200809/ce6c3565c4f270867d9f0d1ee02fb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802718"/>
            <a:ext cx="952817" cy="7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endCxn id="19" idx="2"/>
          </p:cNvCxnSpPr>
          <p:nvPr/>
        </p:nvCxnSpPr>
        <p:spPr bwMode="auto">
          <a:xfrm flipV="1">
            <a:off x="2318876" y="4329954"/>
            <a:ext cx="410217" cy="35861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3" name="Straight Arrow Connector 12"/>
          <p:cNvCxnSpPr>
            <a:endCxn id="19" idx="2"/>
          </p:cNvCxnSpPr>
          <p:nvPr/>
        </p:nvCxnSpPr>
        <p:spPr bwMode="auto">
          <a:xfrm flipH="1" flipV="1">
            <a:off x="2729093" y="4329954"/>
            <a:ext cx="604327" cy="35861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017416" y="4690532"/>
            <a:ext cx="1662274" cy="1667671"/>
          </a:xfrm>
          <a:prstGeom prst="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889645">
            <a:off x="2696863" y="4231656"/>
            <a:ext cx="90042" cy="99962"/>
          </a:xfrm>
          <a:prstGeom prst="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87610" y="5111750"/>
            <a:ext cx="912715" cy="588317"/>
          </a:xfrm>
          <a:prstGeom prst="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19674640">
            <a:off x="6574477" y="4181888"/>
            <a:ext cx="90042" cy="99962"/>
          </a:xfrm>
          <a:prstGeom prst="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endCxn id="26" idx="2"/>
          </p:cNvCxnSpPr>
          <p:nvPr/>
        </p:nvCxnSpPr>
        <p:spPr bwMode="auto">
          <a:xfrm flipH="1" flipV="1">
            <a:off x="6646050" y="4274214"/>
            <a:ext cx="364667" cy="83753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6464300" y="4274215"/>
            <a:ext cx="181750" cy="83753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320022" y="3498791"/>
            <a:ext cx="29563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Purpose CPU Model</a:t>
            </a:r>
            <a:endParaRPr lang="en-US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8495" y="3473759"/>
            <a:ext cx="29563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Reconfigurable Computing Model</a:t>
            </a:r>
            <a:endParaRPr lang="en-US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Existing Computers Seem to be Working Well.  Why Change?</a:t>
            </a:r>
            <a:endParaRPr lang="en-US" i="1" dirty="0"/>
          </a:p>
          <a:p>
            <a:pPr lvl="1"/>
            <a:r>
              <a:rPr lang="en-US" dirty="0" smtClean="0"/>
              <a:t>Our existing computers have benefited from 40 years of Moore’s Law.</a:t>
            </a:r>
            <a:endParaRPr lang="en-US" dirty="0"/>
          </a:p>
          <a:p>
            <a:pPr lvl="1"/>
            <a:r>
              <a:rPr lang="en-US" dirty="0" smtClean="0"/>
              <a:t>In the 1960’s, Gordon Moore predicted that the number of transistors on a chip would double every ~24 months.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4" descr="http://s.hswstatic.com/gif/moores-law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9" y="2713448"/>
            <a:ext cx="13462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6" y="2330199"/>
            <a:ext cx="4025489" cy="337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848" y="4778284"/>
            <a:ext cx="12524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Gordon Moore, co-founder of Intel, holding a vacuum tube.</a:t>
            </a:r>
            <a:endParaRPr lang="en-US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5021" y="2042221"/>
            <a:ext cx="29563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1959 - 1965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6479" y="2075554"/>
            <a:ext cx="29563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1971* - 2011</a:t>
            </a:r>
            <a:endParaRPr lang="en-US" sz="1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3122" y="5701802"/>
            <a:ext cx="33623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First microprocessor introduced in 1971, 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Intel 4004 with 2300 transistors.</a:t>
            </a:r>
            <a:endParaRPr lang="en-US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://upload.wikimedia.org/wikipedia/commons/thumb/0/00/Transistor_Count_and_Moore%27s_Law_-_2011.svg/350px-Transistor_Count_and_Moore%27s_Law_-_201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05" y="2563001"/>
            <a:ext cx="3381695" cy="30435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pu-zone.com/4004/Intel%20C4004%20Grey%20Strip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7" y="3930245"/>
            <a:ext cx="1030508" cy="7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stCxn id="5" idx="0"/>
          </p:cNvCxnSpPr>
          <p:nvPr/>
        </p:nvCxnSpPr>
        <p:spPr bwMode="auto">
          <a:xfrm flipH="1" flipV="1">
            <a:off x="4410851" y="3403141"/>
            <a:ext cx="8750" cy="52710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195450" y="3200400"/>
            <a:ext cx="0" cy="82788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725342" y="4734877"/>
            <a:ext cx="1327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4004 (2300 T)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images10.newegg.com/ProductImage/19-117-254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11" y="4028285"/>
            <a:ext cx="1183614" cy="8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302665" y="4907529"/>
            <a:ext cx="1327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Xeon (2B T)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can we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will Moore’s Law End?</a:t>
            </a:r>
            <a:endParaRPr lang="en-US" i="1" dirty="0"/>
          </a:p>
          <a:p>
            <a:pPr lvl="1"/>
            <a:r>
              <a:rPr lang="en-US" dirty="0" smtClean="0"/>
              <a:t>Most exponentials do come to an end.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65137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 descr="http://ruckussquare.com/wp-content/uploads/2014/08/moo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1581150"/>
            <a:ext cx="8175886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1713" y="3988880"/>
            <a:ext cx="345680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Speed</a:t>
            </a:r>
          </a:p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pPr algn="l"/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per Clock Cycle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4943475" y="3657600"/>
            <a:ext cx="438208" cy="4308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876771" y="4240872"/>
            <a:ext cx="504912" cy="16350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4910123" y="4648200"/>
            <a:ext cx="471560" cy="28575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64651" y="5451074"/>
            <a:ext cx="2890926" cy="568726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is transistor count what we care about?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1253075"/>
            <a:ext cx="885213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vs. Transistor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-7938"/>
            <a:r>
              <a:rPr lang="en-US" dirty="0" smtClean="0"/>
              <a:t>We Really </a:t>
            </a:r>
            <a:r>
              <a:rPr lang="en-US" dirty="0"/>
              <a:t>C</a:t>
            </a:r>
            <a:r>
              <a:rPr lang="en-US" dirty="0" smtClean="0"/>
              <a:t>are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u="sng" dirty="0" smtClean="0"/>
              <a:t>Computation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2" descr="C:\Users\k91h784\Desktop\head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98" y="2444924"/>
            <a:ext cx="533400" cy="4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8363164" y="1918891"/>
            <a:ext cx="133194" cy="41972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196174" y="1393424"/>
            <a:ext cx="7893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Here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Relate to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Discovered After Beginning this Research That:</a:t>
            </a:r>
          </a:p>
          <a:p>
            <a:pPr lvl="1"/>
            <a:r>
              <a:rPr lang="en-US" dirty="0" smtClean="0"/>
              <a:t>Our approach helps mitigate radiation induced faults in computers.</a:t>
            </a:r>
          </a:p>
          <a:p>
            <a:pPr lvl="1"/>
            <a:r>
              <a:rPr lang="en-US" dirty="0" smtClean="0"/>
              <a:t>Our approach allows commercial parts to be used in space = </a:t>
            </a:r>
            <a:r>
              <a:rPr lang="en-US" b="1" dirty="0" smtClean="0"/>
              <a:t>low cost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2" descr="http://www.nasa.gov/images/content/412284main_NAIRAS-mag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587" y="1902357"/>
            <a:ext cx="5635013" cy="4404702"/>
          </a:xfrm>
          <a:prstGeom prst="rect">
            <a:avLst/>
          </a:prstGeom>
          <a:noFill/>
        </p:spPr>
      </p:pic>
      <p:pic>
        <p:nvPicPr>
          <p:cNvPr id="11" name="Picture 2" descr="C:\Users\k91h784\Desktop\head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09" y="2189147"/>
            <a:ext cx="533400" cy="4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5912064" y="2997200"/>
            <a:ext cx="1784136" cy="102354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632700" y="2591713"/>
            <a:ext cx="7893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Here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55653" cy="387676"/>
          </a:xfrm>
        </p:spPr>
        <p:txBody>
          <a:bodyPr/>
          <a:lstStyle/>
          <a:p>
            <a:r>
              <a:rPr lang="en-US" sz="2000" dirty="0" smtClean="0"/>
              <a:t>So We Began Building Space Computers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FPGA-Based, Radiation Tolerant Computer</a:t>
            </a:r>
            <a:endParaRPr lang="en-US" sz="1200" dirty="0" smtClean="0"/>
          </a:p>
          <a:p>
            <a:pPr marL="346075" lvl="1"/>
            <a:r>
              <a:rPr lang="en-US" dirty="0" smtClean="0"/>
              <a:t>The FPGA is divided up into </a:t>
            </a:r>
            <a:r>
              <a:rPr lang="en-US" i="1" dirty="0" smtClean="0"/>
              <a:t>Tiles</a:t>
            </a:r>
          </a:p>
          <a:p>
            <a:pPr marL="346075" lvl="1"/>
            <a:r>
              <a:rPr lang="en-US" dirty="0" smtClean="0"/>
              <a:t>A Tile is a quantum of resources that:</a:t>
            </a:r>
          </a:p>
          <a:p>
            <a:pPr marL="685800" lvl="3"/>
            <a:r>
              <a:rPr lang="en-US" dirty="0" smtClean="0"/>
              <a:t>Fully contains a system (e.g., processor, accelerator)</a:t>
            </a:r>
          </a:p>
          <a:p>
            <a:pPr marL="685800" lvl="3"/>
            <a:r>
              <a:rPr lang="en-US" dirty="0" smtClean="0"/>
              <a:t>Can be programmed via partial reconfiguration (PR)</a:t>
            </a:r>
          </a:p>
          <a:p>
            <a:pPr marL="346075"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Fault Tolerance</a:t>
            </a:r>
            <a:endParaRPr lang="en-US" sz="1200" dirty="0" smtClean="0"/>
          </a:p>
          <a:p>
            <a:pPr marL="471487" lvl="1" indent="-342900">
              <a:buFont typeface="+mj-lt"/>
              <a:buAutoNum type="arabicPeriod"/>
            </a:pPr>
            <a:r>
              <a:rPr lang="en-US" dirty="0" smtClean="0"/>
              <a:t>TMR + Spares</a:t>
            </a:r>
          </a:p>
          <a:p>
            <a:pPr marL="471487" lvl="1" indent="-342900">
              <a:buFont typeface="+mj-lt"/>
              <a:buAutoNum type="arabicPeriod"/>
            </a:pPr>
            <a:r>
              <a:rPr lang="en-US" dirty="0" smtClean="0"/>
              <a:t>Spatial Avoidance of Background Repair</a:t>
            </a:r>
          </a:p>
          <a:p>
            <a:pPr marL="471487" lvl="1" indent="-342900">
              <a:buFont typeface="+mj-lt"/>
              <a:buAutoNum type="arabicPeriod"/>
            </a:pPr>
            <a:r>
              <a:rPr lang="en-US" dirty="0" smtClean="0"/>
              <a:t>Scrubbing</a:t>
            </a:r>
          </a:p>
          <a:p>
            <a:pPr marL="471487" lvl="1" indent="-342900">
              <a:buFont typeface="+mj-lt"/>
              <a:buAutoNum type="arabicPeriod"/>
            </a:pPr>
            <a:r>
              <a:rPr lang="en-US" dirty="0" smtClean="0"/>
              <a:t>An External Radiation Sensor</a:t>
            </a:r>
          </a:p>
          <a:p>
            <a:pPr marL="471487" lvl="1" indent="-3429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4" descr="C:\Brock\NASA_MSFC_DEMO_Aug11\slides\refs\Screenshots\16_picoblaz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820" y="1543050"/>
            <a:ext cx="3012304" cy="37896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48350" y="5384347"/>
            <a:ext cx="2943226" cy="4925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16 Tile System </a:t>
            </a:r>
            <a:br>
              <a:rPr lang="en-US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on an Xilinx Virtex-6</a:t>
            </a:r>
            <a:endParaRPr lang="en-US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:\02_Research\004_Funded_Budgets\020_NASA_ESPCoR_RadTolerantComputing_June10\Stack_Jan2013\Single_Battery\DSC_059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764" y="2602639"/>
            <a:ext cx="1990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3619424" y="2602640"/>
            <a:ext cx="2188396" cy="72651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619424" y="3329159"/>
            <a:ext cx="2109627" cy="102741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8094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 smtClean="0"/>
              <a:t>Step 1 – Build a Prototype to See if it is Possible</a:t>
            </a:r>
            <a:endParaRPr lang="en-US" i="1" dirty="0"/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Montana Space Grant Consortium </a:t>
            </a:r>
            <a:r>
              <a:rPr lang="en-US" dirty="0" smtClean="0"/>
              <a:t>funds an investigation into conducting radiation tolerant computing research at MSU.  The goal is to understand the problem, propose a solution, and build relationships with scientists at NASA.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print"/>
          <a:srcRect l="4693" t="16918" b="22178"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Picture 111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94" y="1929047"/>
            <a:ext cx="275471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Sensor_Proto_Setup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0160" y="1929047"/>
            <a:ext cx="2752620" cy="2057400"/>
          </a:xfrm>
          <a:prstGeom prst="rect">
            <a:avLst/>
          </a:prstGeom>
        </p:spPr>
      </p:pic>
      <p:pic>
        <p:nvPicPr>
          <p:cNvPr id="115" name="Picture 114" descr="MSFC_Demo_ClintGauer_giving_AndrewKeys_DynamicIO_Dem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4290" y="1929047"/>
            <a:ext cx="2743200" cy="205740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316701" y="4034343"/>
            <a:ext cx="61213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Clint Gauer (MSEE from MSU 2009) demo’s computer to MSFC Chief of Technology Andrew Keys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V="1">
            <a:off x="7433867" y="4034343"/>
            <a:ext cx="262292" cy="10913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 smtClean="0"/>
              <a:t>Step 2 –Test in a Cyclotron </a:t>
            </a:r>
            <a:endParaRPr lang="en-US" i="1" dirty="0"/>
          </a:p>
          <a:p>
            <a:pPr lvl="1"/>
            <a:r>
              <a:rPr lang="en-US" b="1" u="sng" dirty="0" smtClean="0"/>
              <a:t>NASA EPSCoR</a:t>
            </a:r>
            <a:r>
              <a:rPr lang="en-US" dirty="0" smtClean="0"/>
              <a:t> funds the development of a more functional prototype and testing </a:t>
            </a:r>
            <a:br>
              <a:rPr lang="en-US" dirty="0" smtClean="0"/>
            </a:br>
            <a:r>
              <a:rPr lang="en-US" dirty="0" smtClean="0"/>
              <a:t>under bombardment by radiation at the Texas A&amp;M Radiation Effects Facility.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print"/>
          <a:srcRect l="4693" t="16918" b="22178"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r="12484" b="7064"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6157"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 descr="M:\02_Research\004_Funded_Budgets\020_NASA_ESPCoR_RadTolerantComputing_June10\Stack_Jan2013\Single_Battery\DSC_059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092" y="1809913"/>
            <a:ext cx="1990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r="11392"/>
          <a:stretch/>
        </p:blipFill>
        <p:spPr>
          <a:xfrm>
            <a:off x="3998357" y="1809913"/>
            <a:ext cx="2076252" cy="2057400"/>
          </a:xfrm>
          <a:prstGeom prst="rect">
            <a:avLst/>
          </a:prstGeom>
        </p:spPr>
      </p:pic>
      <p:pic>
        <p:nvPicPr>
          <p:cNvPr id="65" name="Picture 4" descr="C:\Users\lameres\Desktop\DSCN1315.JPG"/>
          <p:cNvPicPr>
            <a:picLocks noChangeAspect="1" noChangeArrowheads="1"/>
          </p:cNvPicPr>
          <p:nvPr/>
        </p:nvPicPr>
        <p:blipFill>
          <a:blip r:embed="rId9" cstate="print"/>
          <a:srcRect l="23853" r="21980"/>
          <a:stretch>
            <a:fillRect/>
          </a:stretch>
        </p:blipFill>
        <p:spPr bwMode="auto">
          <a:xfrm>
            <a:off x="2327124" y="1809914"/>
            <a:ext cx="1485992" cy="2057400"/>
          </a:xfrm>
          <a:prstGeom prst="rect">
            <a:avLst/>
          </a:prstGeom>
          <a:noFill/>
        </p:spPr>
      </p:pic>
      <p:pic>
        <p:nvPicPr>
          <p:cNvPr id="66" name="Picture 2" descr="C:\Users\lameres\Desktop\DSCN1336.JPG"/>
          <p:cNvPicPr>
            <a:picLocks noChangeAspect="1" noChangeArrowheads="1"/>
          </p:cNvPicPr>
          <p:nvPr/>
        </p:nvPicPr>
        <p:blipFill>
          <a:blip r:embed="rId10" cstate="print"/>
          <a:srcRect t="2466" r="12484" b="7064"/>
          <a:stretch>
            <a:fillRect/>
          </a:stretch>
        </p:blipFill>
        <p:spPr bwMode="auto">
          <a:xfrm>
            <a:off x="6206768" y="1809914"/>
            <a:ext cx="2653789" cy="2057400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3526264" y="3989043"/>
            <a:ext cx="38470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Weber (Ph.D., EE from MSU, 2014) prepares experiment.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3194459" y="3948236"/>
            <a:ext cx="208062" cy="16181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AutoShape 5"/>
          <p:cNvSpPr>
            <a:spLocks noChangeShapeType="1"/>
          </p:cNvSpPr>
          <p:nvPr/>
        </p:nvSpPr>
        <p:spPr bwMode="auto">
          <a:xfrm>
            <a:off x="7520855" y="2107042"/>
            <a:ext cx="47625" cy="3254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6606787" y="1781339"/>
            <a:ext cx="138081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MSU Computer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Meres_MSU_Slide_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47767</TotalTime>
  <Words>1033</Words>
  <Application>Microsoft Office PowerPoint</Application>
  <PresentationFormat>On-screen Show (4:3)</PresentationFormat>
  <Paragraphs>230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LaMeres_MSU_Slide_Master</vt:lpstr>
      <vt:lpstr>Reconfigurable Computing for Space Applications</vt:lpstr>
      <vt:lpstr>What is Reconfigurable Computing</vt:lpstr>
      <vt:lpstr>Who Cares?</vt:lpstr>
      <vt:lpstr>How long can we do this?</vt:lpstr>
      <vt:lpstr>Computation vs. Transistor Count</vt:lpstr>
      <vt:lpstr>How Does This Relate to Space?</vt:lpstr>
      <vt:lpstr>So We Began Building Space Computers</vt:lpstr>
      <vt:lpstr>Technical Readiness Level (TRL-1)</vt:lpstr>
      <vt:lpstr>Technical Readiness Level (TRL-3)</vt:lpstr>
      <vt:lpstr>Technical Readiness Level (TRL-5)</vt:lpstr>
      <vt:lpstr>Technical Readiness Level (TRL-6)</vt:lpstr>
      <vt:lpstr>Technical Readiness Level (TRL-7)</vt:lpstr>
      <vt:lpstr>Technical Readiness Level (TRL-8)</vt:lpstr>
      <vt:lpstr>What Are We Working On Now?</vt:lpstr>
      <vt:lpstr>What Do My Students Do?</vt:lpstr>
      <vt:lpstr>Questions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Student Learning in an Introductory Logic Circuits Course: Traditional Face-to-Face vs. Fully Online</dc:title>
  <dc:creator>Brock J. LaMeres</dc:creator>
  <cp:lastModifiedBy>Brock J. LaMeres</cp:lastModifiedBy>
  <cp:revision>1758</cp:revision>
  <dcterms:created xsi:type="dcterms:W3CDTF">2004-02-21T02:56:01Z</dcterms:created>
  <dcterms:modified xsi:type="dcterms:W3CDTF">2015-09-30T17:14:23Z</dcterms:modified>
</cp:coreProperties>
</file>