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709" r:id="rId2"/>
    <p:sldId id="748" r:id="rId3"/>
    <p:sldId id="761" r:id="rId4"/>
    <p:sldId id="762" r:id="rId5"/>
    <p:sldId id="749" r:id="rId6"/>
    <p:sldId id="763" r:id="rId7"/>
    <p:sldId id="764" r:id="rId8"/>
    <p:sldId id="752" r:id="rId9"/>
    <p:sldId id="765" r:id="rId10"/>
    <p:sldId id="766" r:id="rId11"/>
    <p:sldId id="767" r:id="rId12"/>
    <p:sldId id="651" r:id="rId13"/>
    <p:sldId id="782" r:id="rId14"/>
    <p:sldId id="652" r:id="rId15"/>
    <p:sldId id="653" r:id="rId16"/>
    <p:sldId id="797" r:id="rId17"/>
    <p:sldId id="754" r:id="rId18"/>
    <p:sldId id="649" r:id="rId19"/>
    <p:sldId id="757" r:id="rId20"/>
    <p:sldId id="756" r:id="rId21"/>
    <p:sldId id="758" r:id="rId22"/>
    <p:sldId id="753" r:id="rId23"/>
    <p:sldId id="759" r:id="rId24"/>
    <p:sldId id="670" r:id="rId25"/>
    <p:sldId id="671" r:id="rId26"/>
    <p:sldId id="672" r:id="rId27"/>
    <p:sldId id="673" r:id="rId28"/>
    <p:sldId id="674" r:id="rId29"/>
    <p:sldId id="675" r:id="rId30"/>
    <p:sldId id="676" r:id="rId31"/>
    <p:sldId id="677" r:id="rId32"/>
    <p:sldId id="768" r:id="rId33"/>
    <p:sldId id="769" r:id="rId34"/>
    <p:sldId id="770" r:id="rId35"/>
    <p:sldId id="792" r:id="rId36"/>
    <p:sldId id="730" r:id="rId37"/>
    <p:sldId id="736" r:id="rId38"/>
    <p:sldId id="771" r:id="rId39"/>
    <p:sldId id="760" r:id="rId40"/>
    <p:sldId id="772" r:id="rId41"/>
    <p:sldId id="773" r:id="rId42"/>
    <p:sldId id="775" r:id="rId43"/>
    <p:sldId id="776" r:id="rId44"/>
    <p:sldId id="777" r:id="rId45"/>
    <p:sldId id="720" r:id="rId46"/>
    <p:sldId id="779" r:id="rId47"/>
    <p:sldId id="793" r:id="rId48"/>
    <p:sldId id="794" r:id="rId49"/>
    <p:sldId id="796" r:id="rId50"/>
    <p:sldId id="795" r:id="rId51"/>
    <p:sldId id="724" r:id="rId52"/>
    <p:sldId id="725" r:id="rId53"/>
    <p:sldId id="798" r:id="rId54"/>
    <p:sldId id="780" r:id="rId55"/>
    <p:sldId id="659" r:id="rId56"/>
    <p:sldId id="660" r:id="rId57"/>
    <p:sldId id="661" r:id="rId58"/>
    <p:sldId id="662" r:id="rId59"/>
    <p:sldId id="663" r:id="rId60"/>
    <p:sldId id="664" r:id="rId61"/>
    <p:sldId id="728" r:id="rId62"/>
    <p:sldId id="739" r:id="rId63"/>
    <p:sldId id="740" r:id="rId64"/>
    <p:sldId id="788" r:id="rId65"/>
    <p:sldId id="783" r:id="rId66"/>
    <p:sldId id="787" r:id="rId67"/>
    <p:sldId id="786" r:id="rId68"/>
    <p:sldId id="789" r:id="rId69"/>
    <p:sldId id="741" r:id="rId70"/>
    <p:sldId id="790" r:id="rId71"/>
    <p:sldId id="791" r:id="rId72"/>
    <p:sldId id="717" r:id="rId73"/>
    <p:sldId id="802" r:id="rId74"/>
    <p:sldId id="666" r:id="rId75"/>
    <p:sldId id="801" r:id="rId76"/>
    <p:sldId id="800" r:id="rId77"/>
    <p:sldId id="806" r:id="rId78"/>
    <p:sldId id="803" r:id="rId79"/>
    <p:sldId id="804" r:id="rId80"/>
    <p:sldId id="744" r:id="rId81"/>
    <p:sldId id="750" r:id="rId82"/>
    <p:sldId id="745" r:id="rId83"/>
    <p:sldId id="743" r:id="rId84"/>
    <p:sldId id="805" r:id="rId85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FF"/>
    <a:srgbClr val="5858D6"/>
    <a:srgbClr val="66FF33"/>
    <a:srgbClr val="FF3F3F"/>
    <a:srgbClr val="FF8181"/>
    <a:srgbClr val="FFC9C9"/>
    <a:srgbClr val="FF0000"/>
    <a:srgbClr val="FFCC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1" autoAdjust="0"/>
    <p:restoredTop sz="98934" autoAdjust="0"/>
  </p:normalViewPr>
  <p:slideViewPr>
    <p:cSldViewPr snapToGrid="0">
      <p:cViewPr varScale="1">
        <p:scale>
          <a:sx n="71" d="100"/>
          <a:sy n="71" d="100"/>
        </p:scale>
        <p:origin x="1056" y="29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5" d="100"/>
          <a:sy n="45" d="100"/>
        </p:scale>
        <p:origin x="2698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BD087C93-04CB-431B-B921-9479533F005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31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Times New Roman" pitchFamily="18" charset="0"/>
              </a:defRPr>
            </a:lvl1pPr>
          </a:lstStyle>
          <a:p>
            <a:pPr>
              <a:defRPr/>
            </a:pPr>
            <a:fld id="{938D1779-7EAE-47D2-BB95-5FCCE3AD3C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96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413658" y="609600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1286" y="664482"/>
            <a:ext cx="7772400" cy="699861"/>
          </a:xfrm>
        </p:spPr>
        <p:txBody>
          <a:bodyPr/>
          <a:lstStyle>
            <a:lvl1pPr>
              <a:defRPr sz="26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6114" y="218802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384630" y="1487714"/>
            <a:ext cx="83058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-2"/>
            <a:ext cx="9144000" cy="72390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5493657" cy="387676"/>
          </a:xfrm>
        </p:spPr>
        <p:txBody>
          <a:bodyPr/>
          <a:lstStyle>
            <a:lvl1pPr algn="l">
              <a:defRPr sz="24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844550"/>
            <a:ext cx="8861273" cy="5568950"/>
          </a:xfrm>
        </p:spPr>
        <p:txBody>
          <a:bodyPr/>
          <a:lstStyle>
            <a:lvl1pPr marL="465138" indent="-465138">
              <a:buNone/>
              <a:defRPr sz="2000" b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1pPr>
            <a:lvl2pPr marL="682625" indent="-217488">
              <a:buFont typeface="Arial" pitchFamily="34" charset="0"/>
              <a:buChar char="•"/>
              <a:defRPr sz="1600" b="0">
                <a:latin typeface="Arial" pitchFamily="34" charset="0"/>
                <a:cs typeface="Arial" pitchFamily="34" charset="0"/>
              </a:defRPr>
            </a:lvl2pPr>
            <a:lvl3pPr marL="914400" indent="-217488">
              <a:buFontTx/>
              <a:buNone/>
              <a:defRPr sz="1600" i="1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3pPr>
            <a:lvl4pPr marL="1149350" indent="-228600">
              <a:buFont typeface="Courier New" pitchFamily="49" charset="0"/>
              <a:buChar char="o"/>
              <a:defRPr sz="1400" baseline="0">
                <a:solidFill>
                  <a:srgbClr val="003366"/>
                </a:solidFill>
                <a:latin typeface="Arial" pitchFamily="34" charset="0"/>
                <a:cs typeface="Arial" pitchFamily="34" charset="0"/>
              </a:defRPr>
            </a:lvl4pPr>
            <a:lvl5pPr marL="1593850" indent="-228600" defTabSz="1030288">
              <a:tabLst>
                <a:tab pos="1422400" algn="l"/>
              </a:tabLs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-Third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auto">
          <a:xfrm>
            <a:off x="0" y="6505121"/>
            <a:ext cx="9144000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42476" y="6498772"/>
            <a:ext cx="6114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Bobcats on the Moon</a:t>
            </a:r>
          </a:p>
        </p:txBody>
      </p:sp>
      <p:pic>
        <p:nvPicPr>
          <p:cNvPr id="11" name="Picture 2" descr="C:\Users\k91h784\Desktop\header_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35" y="6505121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CCF6D-A34B-4468-A8B7-1140B7364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230" y="47565"/>
            <a:ext cx="3571582" cy="686842"/>
          </a:xfrm>
          <a:prstGeom prst="rect">
            <a:avLst/>
          </a:prstGeom>
        </p:spPr>
      </p:pic>
      <p:pic>
        <p:nvPicPr>
          <p:cNvPr id="10" name="Picture 2" descr="C:\Users\k91h784\Desktop\header_logo.png">
            <a:extLst>
              <a:ext uri="{FF2B5EF4-FFF2-40B4-BE49-F238E27FC236}">
                <a16:creationId xmlns:a16="http://schemas.microsoft.com/office/drawing/2014/main" id="{374170E3-D288-42DC-B213-8D71977EAC0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70763" y="6498772"/>
            <a:ext cx="475977" cy="3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jpeg"/><Relationship Id="rId7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7.png"/><Relationship Id="rId5" Type="http://schemas.openxmlformats.org/officeDocument/2006/relationships/image" Target="../media/image20.jpeg"/><Relationship Id="rId10" Type="http://schemas.openxmlformats.org/officeDocument/2006/relationships/image" Target="../media/image26.jpeg"/><Relationship Id="rId4" Type="http://schemas.openxmlformats.org/officeDocument/2006/relationships/image" Target="../media/image19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6.jpeg"/><Relationship Id="rId7" Type="http://schemas.openxmlformats.org/officeDocument/2006/relationships/image" Target="../media/image8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8.png"/><Relationship Id="rId10" Type="http://schemas.openxmlformats.org/officeDocument/2006/relationships/image" Target="../media/image101.jpeg"/><Relationship Id="rId4" Type="http://schemas.openxmlformats.org/officeDocument/2006/relationships/image" Target="../media/image97.jpeg"/><Relationship Id="rId9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8.jpeg"/><Relationship Id="rId3" Type="http://schemas.openxmlformats.org/officeDocument/2006/relationships/image" Target="../media/image102.jpeg"/><Relationship Id="rId7" Type="http://schemas.openxmlformats.org/officeDocument/2006/relationships/image" Target="../media/image98.png"/><Relationship Id="rId12" Type="http://schemas.openxmlformats.org/officeDocument/2006/relationships/image" Target="../media/image10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6.jpeg"/><Relationship Id="rId5" Type="http://schemas.openxmlformats.org/officeDocument/2006/relationships/image" Target="../media/image97.jpeg"/><Relationship Id="rId10" Type="http://schemas.openxmlformats.org/officeDocument/2006/relationships/image" Target="../media/image105.jpeg"/><Relationship Id="rId4" Type="http://schemas.openxmlformats.org/officeDocument/2006/relationships/image" Target="../media/image96.jpeg"/><Relationship Id="rId9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13.jpeg"/><Relationship Id="rId3" Type="http://schemas.openxmlformats.org/officeDocument/2006/relationships/image" Target="../media/image91.jpeg"/><Relationship Id="rId7" Type="http://schemas.openxmlformats.org/officeDocument/2006/relationships/image" Target="../media/image110.jpeg"/><Relationship Id="rId12" Type="http://schemas.openxmlformats.org/officeDocument/2006/relationships/image" Target="../media/image112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11.jpeg"/><Relationship Id="rId5" Type="http://schemas.openxmlformats.org/officeDocument/2006/relationships/image" Target="../media/image96.jpeg"/><Relationship Id="rId10" Type="http://schemas.openxmlformats.org/officeDocument/2006/relationships/image" Target="../media/image92.png"/><Relationship Id="rId4" Type="http://schemas.openxmlformats.org/officeDocument/2006/relationships/image" Target="../media/image102.jpeg"/><Relationship Id="rId9" Type="http://schemas.openxmlformats.org/officeDocument/2006/relationships/image" Target="../media/image98.png"/><Relationship Id="rId14" Type="http://schemas.openxmlformats.org/officeDocument/2006/relationships/image" Target="../media/image11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2.jpeg"/><Relationship Id="rId7" Type="http://schemas.openxmlformats.org/officeDocument/2006/relationships/image" Target="../media/image10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6.jpeg"/><Relationship Id="rId5" Type="http://schemas.openxmlformats.org/officeDocument/2006/relationships/image" Target="../media/image97.jpeg"/><Relationship Id="rId10" Type="http://schemas.openxmlformats.org/officeDocument/2006/relationships/image" Target="../media/image92.png"/><Relationship Id="rId4" Type="http://schemas.openxmlformats.org/officeDocument/2006/relationships/image" Target="../media/image96.jpeg"/><Relationship Id="rId9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02.jpeg"/><Relationship Id="rId7" Type="http://schemas.openxmlformats.org/officeDocument/2006/relationships/image" Target="../media/image103.jpeg"/><Relationship Id="rId12" Type="http://schemas.openxmlformats.org/officeDocument/2006/relationships/image" Target="../media/image118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7.png"/><Relationship Id="rId5" Type="http://schemas.openxmlformats.org/officeDocument/2006/relationships/image" Target="../media/image97.jpeg"/><Relationship Id="rId10" Type="http://schemas.openxmlformats.org/officeDocument/2006/relationships/image" Target="../media/image92.png"/><Relationship Id="rId4" Type="http://schemas.openxmlformats.org/officeDocument/2006/relationships/image" Target="../media/image96.jpeg"/><Relationship Id="rId9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7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openxmlformats.org/officeDocument/2006/relationships/image" Target="../media/image15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70.jpeg"/><Relationship Id="rId7" Type="http://schemas.openxmlformats.org/officeDocument/2006/relationships/image" Target="../media/image173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6.png"/><Relationship Id="rId7" Type="http://schemas.openxmlformats.org/officeDocument/2006/relationships/image" Target="../media/image179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gif"/><Relationship Id="rId10" Type="http://schemas.openxmlformats.org/officeDocument/2006/relationships/image" Target="../media/image182.png"/><Relationship Id="rId4" Type="http://schemas.openxmlformats.org/officeDocument/2006/relationships/image" Target="../media/image5.png"/><Relationship Id="rId9" Type="http://schemas.openxmlformats.org/officeDocument/2006/relationships/image" Target="../media/image18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ff.org/medicare/issue-brief/the-facts-on-medicare-spending-and-financin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286" y="485030"/>
            <a:ext cx="7772400" cy="1082150"/>
          </a:xfrm>
        </p:spPr>
        <p:txBody>
          <a:bodyPr/>
          <a:lstStyle/>
          <a:p>
            <a:r>
              <a:rPr lang="en-US" sz="2400" dirty="0"/>
              <a:t>Bobcats on the Moon</a:t>
            </a:r>
            <a:br>
              <a:rPr lang="en-US" sz="2400" dirty="0"/>
            </a:br>
            <a:r>
              <a:rPr lang="en-US" sz="1600" i="1" dirty="0"/>
              <a:t>Demonstrating an MSU Built Computer on the Lunar Surface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85" y="1677724"/>
            <a:ext cx="4368800" cy="1016301"/>
          </a:xfrm>
        </p:spPr>
        <p:txBody>
          <a:bodyPr/>
          <a:lstStyle/>
          <a:p>
            <a:r>
              <a:rPr lang="en-US" dirty="0"/>
              <a:t> </a:t>
            </a:r>
            <a:endParaRPr lang="en-US" b="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F59555-503D-4488-B268-3AD96CA80F54}"/>
              </a:ext>
            </a:extLst>
          </p:cNvPr>
          <p:cNvSpPr txBox="1">
            <a:spLocks/>
          </p:cNvSpPr>
          <p:nvPr/>
        </p:nvSpPr>
        <p:spPr bwMode="auto">
          <a:xfrm>
            <a:off x="1490337" y="1753240"/>
            <a:ext cx="5802004" cy="178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/>
              <a:t>Dr. Brock J. LaMeres</a:t>
            </a:r>
            <a:br>
              <a:rPr lang="en-US" sz="2000" kern="0" dirty="0"/>
            </a:br>
            <a:br>
              <a:rPr lang="en-US" sz="600" kern="0" dirty="0"/>
            </a:br>
            <a:r>
              <a:rPr lang="en-US" sz="1600" b="0" kern="0" dirty="0"/>
              <a:t>Professor, Electrical &amp; Computer Engineering</a:t>
            </a:r>
          </a:p>
          <a:p>
            <a:r>
              <a:rPr lang="en-US" sz="1600" b="0" kern="0" dirty="0"/>
              <a:t>Director, MT Engineering Education Research Center</a:t>
            </a:r>
          </a:p>
          <a:p>
            <a:r>
              <a:rPr lang="en-US" sz="1600" b="0" kern="0" dirty="0"/>
              <a:t>Boeing Professor of Engineering Education</a:t>
            </a:r>
            <a:endParaRPr lang="en-US" sz="2000" b="0" kern="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BAE7FA2-C9E0-4EA8-9376-F998CD845E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37" y="1739376"/>
            <a:ext cx="1706473" cy="1706473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C35ABE1-347F-46DB-88B5-9FF0BC661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817" y="3618044"/>
            <a:ext cx="3368337" cy="3051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2C12CD-7B8E-480F-B969-7E291AB47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36" y="1898613"/>
            <a:ext cx="2075127" cy="1387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C4BAEC-8971-4D54-9A9E-82441DCF3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822" y="3789981"/>
            <a:ext cx="5424208" cy="271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4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800" dirty="0"/>
              <a:t>(1.3B Android, 1.5B iOS)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5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Image result for aeroplane">
            <a:extLst>
              <a:ext uri="{FF2B5EF4-FFF2-40B4-BE49-F238E27FC236}">
                <a16:creationId xmlns:a16="http://schemas.microsoft.com/office/drawing/2014/main" id="{CD3867E1-70C8-46EF-B0F1-AA113BB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767" y="4917785"/>
            <a:ext cx="1751099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sold in 2018 </a:t>
            </a:r>
            <a:r>
              <a:rPr lang="en-US" sz="600" dirty="0"/>
              <a:t>(1.3B Android, 1.5B iOS)</a:t>
            </a:r>
            <a:r>
              <a:rPr lang="en-US" dirty="0"/>
              <a:t>.</a:t>
            </a:r>
            <a:r>
              <a:rPr lang="en-US" sz="800" dirty="0"/>
              <a:t>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  <a:p>
            <a:r>
              <a:rPr lang="en-US" dirty="0"/>
              <a:t>But what about these things?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There were </a:t>
            </a:r>
            <a:r>
              <a:rPr lang="en-US" b="1" dirty="0">
                <a:solidFill>
                  <a:srgbClr val="C00000"/>
                </a:solidFill>
                <a:highlight>
                  <a:srgbClr val="FFFF00"/>
                </a:highlight>
              </a:rPr>
              <a:t>25B</a:t>
            </a:r>
            <a:r>
              <a:rPr lang="en-US" b="1" dirty="0">
                <a:solidFill>
                  <a:srgbClr val="C00000"/>
                </a:solidFill>
              </a:rPr>
              <a:t> embedded computers sold in 2018.</a:t>
            </a:r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699EAE6-FBB8-4E51-94E0-F75B84D8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375" y="3308881"/>
            <a:ext cx="3075315" cy="307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G 32LV560H LV560H Series - 32&quot; Class (31.5&quot; viewable) Pro:Idiom LED TV">
            <a:extLst>
              <a:ext uri="{FF2B5EF4-FFF2-40B4-BE49-F238E27FC236}">
                <a16:creationId xmlns:a16="http://schemas.microsoft.com/office/drawing/2014/main" id="{3800931E-BEDC-4B49-9B16-6B75F8E5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42" y="4019087"/>
            <a:ext cx="1378470" cy="9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printer">
            <a:extLst>
              <a:ext uri="{FF2B5EF4-FFF2-40B4-BE49-F238E27FC236}">
                <a16:creationId xmlns:a16="http://schemas.microsoft.com/office/drawing/2014/main" id="{8B3D6C42-F1AB-4756-AFFF-F0D45547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919" y="4139458"/>
            <a:ext cx="1378470" cy="9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result for car">
            <a:extLst>
              <a:ext uri="{FF2B5EF4-FFF2-40B4-BE49-F238E27FC236}">
                <a16:creationId xmlns:a16="http://schemas.microsoft.com/office/drawing/2014/main" id="{8221F1BA-E1F6-4CF3-B09E-05DD428AC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3755" y="4145075"/>
            <a:ext cx="1539136" cy="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C83BE6-21B6-4017-9DBA-F929176D1E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64" y="5192382"/>
            <a:ext cx="1270987" cy="6316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281202-FC38-4CCA-A0AA-12CE0B434B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99" y="5068663"/>
            <a:ext cx="825002" cy="7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9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4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Existing Computers Work Well.  What’s the Problem?</a:t>
            </a:r>
            <a:endParaRPr lang="en-US" i="1" dirty="0"/>
          </a:p>
          <a:p>
            <a:pPr lvl="1"/>
            <a:r>
              <a:rPr lang="en-US" dirty="0"/>
              <a:t>Our existing computers have benefited from 40+ years of Moore’s Law.</a:t>
            </a:r>
          </a:p>
          <a:p>
            <a:pPr lvl="1"/>
            <a:r>
              <a:rPr lang="en-US" dirty="0"/>
              <a:t>In the 1960’s, Gordon Moore predicted that the number of transistors on a chip would double every ~24 months.</a:t>
            </a:r>
          </a:p>
          <a:p>
            <a:pPr lvl="1"/>
            <a:endParaRPr lang="en-US" dirty="0"/>
          </a:p>
        </p:txBody>
      </p:sp>
      <p:pic>
        <p:nvPicPr>
          <p:cNvPr id="6" name="Picture 4" descr="http://s.hswstatic.com/gif/moores-law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49" y="2922998"/>
            <a:ext cx="13462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316" y="2539749"/>
            <a:ext cx="4025489" cy="33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5848" y="4987834"/>
            <a:ext cx="12524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Gordon Moore, co-founder of Intel, holding a vacuum tube.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5021" y="2251771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1959 - 1965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479" y="2285104"/>
            <a:ext cx="2956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1971* - 2011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3122" y="5911352"/>
            <a:ext cx="336237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 First microprocessor introduced in 1971, 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Intel 4004 with 2300 transistors.</a:t>
            </a:r>
          </a:p>
        </p:txBody>
      </p:sp>
      <p:pic>
        <p:nvPicPr>
          <p:cNvPr id="18434" name="Picture 2" descr="http://upload.wikimedia.org/wikipedia/commons/thumb/0/00/Transistor_Count_and_Moore%27s_Law_-_2011.svg/350px-Transistor_Count_and_Moore%27s_Law_-_201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805" y="2772551"/>
            <a:ext cx="3381695" cy="30435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56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55650"/>
            <a:ext cx="8861273" cy="4123001"/>
          </a:xfrm>
        </p:spPr>
        <p:txBody>
          <a:bodyPr/>
          <a:lstStyle/>
          <a:p>
            <a:r>
              <a:rPr lang="en-US" dirty="0"/>
              <a:t>Why is Moore’s Law so Cool?</a:t>
            </a:r>
            <a:endParaRPr lang="en-US" i="1" dirty="0"/>
          </a:p>
          <a:p>
            <a:pPr lvl="1"/>
            <a:r>
              <a:rPr lang="en-US" dirty="0"/>
              <a:t>Our general-purpose computer model has gotten </a:t>
            </a:r>
            <a:r>
              <a:rPr lang="en-US" dirty="0">
                <a:solidFill>
                  <a:srgbClr val="C00000"/>
                </a:solidFill>
              </a:rPr>
              <a:t>smaller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faster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more power efficient</a:t>
            </a:r>
            <a:r>
              <a:rPr lang="en-US" dirty="0"/>
              <a:t> every 24 months.</a:t>
            </a:r>
          </a:p>
          <a:p>
            <a:pPr lvl="1"/>
            <a:r>
              <a:rPr lang="en-US" dirty="0"/>
              <a:t>This has allowed faster operation and more sophisticated software to be executed.  </a:t>
            </a:r>
            <a:br>
              <a:rPr lang="en-US" dirty="0"/>
            </a:br>
            <a:r>
              <a:rPr lang="en-US" dirty="0"/>
              <a:t> 		  	and </a:t>
            </a:r>
            <a:br>
              <a:rPr lang="en-US" dirty="0"/>
            </a:br>
            <a:r>
              <a:rPr lang="en-US" dirty="0"/>
              <a:t>prevented any major overhaul in the way we do things…</a:t>
            </a:r>
          </a:p>
        </p:txBody>
      </p:sp>
      <p:pic>
        <p:nvPicPr>
          <p:cNvPr id="19458" name="Picture 2" descr="http://s.hswstatic.com/gif/moores-law-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460" y="3258828"/>
            <a:ext cx="1641004" cy="15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925" y="4980125"/>
            <a:ext cx="199453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Replica of the First Transistor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AP Photo Paul Sakuma)</a:t>
            </a:r>
          </a:p>
        </p:txBody>
      </p:sp>
      <p:pic>
        <p:nvPicPr>
          <p:cNvPr id="2052" name="Picture 4" descr="http://newsroom.intel.com/servlet/JiveServlet/showImage/38-5572-2662/XeonPhiDie_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0331" y="3913813"/>
            <a:ext cx="2401354" cy="195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83897" y="5866562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Xeon Phi, 22nm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pic>
        <p:nvPicPr>
          <p:cNvPr id="2054" name="Picture 6" descr="http://www.cedmagic.com/history/intel-40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7967" y="3709236"/>
            <a:ext cx="1992099" cy="144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11299" y="5274891"/>
            <a:ext cx="20854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4004, 10um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newsroom.intel.com)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1925" y="2879020"/>
            <a:ext cx="21240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 (1 transistor)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5595" y="3341633"/>
            <a:ext cx="23335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(2300 transistors)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8247" y="3659897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(5B transistors)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B04F5-88FD-44E8-84D9-7FD045D6DEC3}"/>
              </a:ext>
            </a:extLst>
          </p:cNvPr>
          <p:cNvSpPr txBox="1"/>
          <p:nvPr/>
        </p:nvSpPr>
        <p:spPr>
          <a:xfrm>
            <a:off x="6792301" y="3989063"/>
            <a:ext cx="23055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(15B transistors)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FF31A-D103-42FE-B54C-C7B4309F28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223" y="4302204"/>
            <a:ext cx="2098480" cy="16906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387D3F-231C-42E3-8A9E-3D83BE42E29C}"/>
              </a:ext>
            </a:extLst>
          </p:cNvPr>
          <p:cNvSpPr txBox="1"/>
          <p:nvPr/>
        </p:nvSpPr>
        <p:spPr>
          <a:xfrm>
            <a:off x="6792301" y="6020450"/>
            <a:ext cx="2074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NVIDIA Pascal GPU</a:t>
            </a:r>
          </a:p>
          <a:p>
            <a:pPr algn="ctr"/>
            <a:r>
              <a:rPr lang="en-US" sz="1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(Source: invidia.com)</a:t>
            </a:r>
          </a:p>
        </p:txBody>
      </p:sp>
    </p:spTree>
    <p:extLst>
      <p:ext uri="{BB962C8B-B14F-4D97-AF65-F5344CB8AC3E}">
        <p14:creationId xmlns:p14="http://schemas.microsoft.com/office/powerpoint/2010/main" val="423152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9093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2950"/>
            <a:ext cx="8861273" cy="5670550"/>
          </a:xfrm>
        </p:spPr>
        <p:txBody>
          <a:bodyPr/>
          <a:lstStyle/>
          <a:p>
            <a:r>
              <a:rPr lang="en-US" dirty="0"/>
              <a:t>When will Moore’s Law End?</a:t>
            </a:r>
            <a:endParaRPr lang="en-US" i="1" dirty="0"/>
          </a:p>
          <a:p>
            <a:pPr lvl="1"/>
            <a:r>
              <a:rPr lang="en-US" dirty="0"/>
              <a:t>Most exponentials do come to an end. 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65137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074" name="Picture 2" descr="http://ruckussquare.com/wp-content/uploads/2014/08/moore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4" y="1581150"/>
            <a:ext cx="8175886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1713" y="3988880"/>
            <a:ext cx="34568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 Speed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 algn="l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per Clock Cycle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43475" y="3657600"/>
            <a:ext cx="438208" cy="430872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76771" y="4240872"/>
            <a:ext cx="504912" cy="16350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0123" y="4648200"/>
            <a:ext cx="471560" cy="28575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70A5CD-B2D4-40FA-AFD9-42EF6E5D98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260" y="4842422"/>
            <a:ext cx="2441199" cy="1627467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E99D6E0-E751-4C48-A02C-E69059A64722}"/>
              </a:ext>
            </a:extLst>
          </p:cNvPr>
          <p:cNvSpPr/>
          <p:nvPr/>
        </p:nvSpPr>
        <p:spPr bwMode="auto">
          <a:xfrm>
            <a:off x="6405121" y="3905315"/>
            <a:ext cx="2633425" cy="469830"/>
          </a:xfrm>
          <a:prstGeom prst="wedgeEllipseCallout">
            <a:avLst>
              <a:gd name="adj1" fmla="val -39217"/>
              <a:gd name="adj2" fmla="val 20275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91440" bIns="0" numCol="1" rtlCol="0" anchor="t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So it’s over?</a:t>
            </a:r>
          </a:p>
        </p:txBody>
      </p:sp>
    </p:spTree>
    <p:extLst>
      <p:ext uri="{BB962C8B-B14F-4D97-AF65-F5344CB8AC3E}">
        <p14:creationId xmlns:p14="http://schemas.microsoft.com/office/powerpoint/2010/main" val="184492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7" y="784860"/>
            <a:ext cx="8861273" cy="5628640"/>
          </a:xfrm>
        </p:spPr>
        <p:txBody>
          <a:bodyPr/>
          <a:lstStyle/>
          <a:p>
            <a:r>
              <a:rPr lang="en-US" dirty="0"/>
              <a:t>Moore’s Law Wasn’t the First Exponential, and Won’t be the Last…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A28566-ED9E-4BF8-94CC-A90F4148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10" y="1375410"/>
            <a:ext cx="885213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91h784\Desktop\header_logo.png">
            <a:extLst>
              <a:ext uri="{FF2B5EF4-FFF2-40B4-BE49-F238E27FC236}">
                <a16:creationId xmlns:a16="http://schemas.microsoft.com/office/drawing/2014/main" id="{A55DEA50-FEF4-415A-9CF4-A9FC75F5C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2198" y="2360254"/>
            <a:ext cx="533400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F6A39C-3959-4B9D-8465-0F1DC5B203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258996" y="2881565"/>
            <a:ext cx="226602" cy="471805"/>
          </a:xfrm>
          <a:prstGeom prst="straightConnector1">
            <a:avLst/>
          </a:prstGeom>
          <a:noFill/>
          <a:ln w="25400" cap="flat" cmpd="sng" algn="ctr">
            <a:solidFill>
              <a:srgbClr val="00336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23561F-9B7F-46FA-BBD3-C72DF40BF076}"/>
              </a:ext>
            </a:extLst>
          </p:cNvPr>
          <p:cNvSpPr txBox="1"/>
          <p:nvPr/>
        </p:nvSpPr>
        <p:spPr>
          <a:xfrm>
            <a:off x="8223381" y="3492851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1674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</p:spTree>
    <p:extLst>
      <p:ext uri="{BB962C8B-B14F-4D97-AF65-F5344CB8AC3E}">
        <p14:creationId xmlns:p14="http://schemas.microsoft.com/office/powerpoint/2010/main" val="248086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46760"/>
            <a:ext cx="8861273" cy="5625644"/>
          </a:xfrm>
        </p:spPr>
        <p:txBody>
          <a:bodyPr/>
          <a:lstStyle/>
          <a:p>
            <a:pPr marL="7938" indent="-7938"/>
            <a:r>
              <a:rPr lang="en-US" dirty="0"/>
              <a:t>Reconfigurable Computing</a:t>
            </a:r>
          </a:p>
          <a:p>
            <a:pPr marL="7938" indent="-7938"/>
            <a:br>
              <a:rPr lang="en-US" dirty="0"/>
            </a:br>
            <a:endParaRPr lang="en-US" dirty="0"/>
          </a:p>
        </p:txBody>
      </p:sp>
      <p:pic>
        <p:nvPicPr>
          <p:cNvPr id="20" name="Picture 2" descr="http://www.clipartbest.com/cliparts/aTe/xAz/aTexAz6T4.gif">
            <a:extLst>
              <a:ext uri="{FF2B5EF4-FFF2-40B4-BE49-F238E27FC236}">
                <a16:creationId xmlns:a16="http://schemas.microsoft.com/office/drawing/2014/main" id="{200E9DC1-1F7A-46F2-BDC5-910D75C4B9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897" y="2363241"/>
            <a:ext cx="3199276" cy="213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k91h784\Dropbox\02_Research\007_Invited_Talks\018_COE_Seminar_Reconfig_Computing_Sept_2014\figures\output_4bTM2T.gif">
            <a:extLst>
              <a:ext uri="{FF2B5EF4-FFF2-40B4-BE49-F238E27FC236}">
                <a16:creationId xmlns:a16="http://schemas.microsoft.com/office/drawing/2014/main" id="{79B5E114-E9CF-42AD-B972-1F8E543F7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300" y="5569868"/>
            <a:ext cx="2294468" cy="68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5FB86-0689-4FC3-ACCA-3D16E61E6A81}"/>
              </a:ext>
            </a:extLst>
          </p:cNvPr>
          <p:cNvSpPr txBox="1"/>
          <p:nvPr/>
        </p:nvSpPr>
        <p:spPr>
          <a:xfrm>
            <a:off x="1424940" y="1288132"/>
            <a:ext cx="59740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typical approach to computer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 build everything that will ever be needed.  </a:t>
            </a:r>
          </a:p>
          <a:p>
            <a:pPr algn="ctr"/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decide what to use later.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1A8C25-6DFA-428C-889F-55CCD3D68475}"/>
              </a:ext>
            </a:extLst>
          </p:cNvPr>
          <p:cNvSpPr txBox="1"/>
          <p:nvPr/>
        </p:nvSpPr>
        <p:spPr>
          <a:xfrm>
            <a:off x="1968828" y="4694917"/>
            <a:ext cx="501871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the hardware could be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the application?</a:t>
            </a:r>
          </a:p>
        </p:txBody>
      </p:sp>
    </p:spTree>
    <p:extLst>
      <p:ext uri="{BB962C8B-B14F-4D97-AF65-F5344CB8AC3E}">
        <p14:creationId xmlns:p14="http://schemas.microsoft.com/office/powerpoint/2010/main" val="146711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I’d Like to Talk About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What is Research and Why do it at Universities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265" y="92202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10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</p:spTree>
    <p:extLst>
      <p:ext uri="{BB962C8B-B14F-4D97-AF65-F5344CB8AC3E}">
        <p14:creationId xmlns:p14="http://schemas.microsoft.com/office/powerpoint/2010/main" val="1436700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33525"/>
            <a:ext cx="8861273" cy="5638879"/>
          </a:xfrm>
        </p:spPr>
        <p:txBody>
          <a:bodyPr/>
          <a:lstStyle/>
          <a:p>
            <a:pPr marL="7938" indent="-7938"/>
            <a:r>
              <a:rPr lang="en-US" dirty="0"/>
              <a:t>Today’s Computers are Based on a General-Purpose Processor</a:t>
            </a:r>
          </a:p>
          <a:p>
            <a:pPr lvl="1"/>
            <a:r>
              <a:rPr lang="en-US" dirty="0"/>
              <a:t>The GP CPU is designed to do many things. </a:t>
            </a:r>
          </a:p>
          <a:p>
            <a:pPr lvl="1"/>
            <a:r>
              <a:rPr lang="en-US" dirty="0"/>
              <a:t>This is the </a:t>
            </a:r>
            <a:r>
              <a:rPr lang="en-US" i="1" dirty="0"/>
              <a:t>“Jack of All Trades, Master of None”</a:t>
            </a:r>
            <a:r>
              <a:rPr lang="en-US" dirty="0"/>
              <a:t> approach.</a:t>
            </a:r>
            <a:br>
              <a:rPr lang="en-US" dirty="0"/>
            </a:br>
            <a:endParaRPr lang="en-US" dirty="0"/>
          </a:p>
        </p:txBody>
      </p:sp>
      <p:pic>
        <p:nvPicPr>
          <p:cNvPr id="16386" name="Picture 2" descr="C:\Users\k91h784\Dropbox\02_Research\007_Invited_Talks\018_COE_Seminar_Reconfig_Computing_Sept_2014\figures\Animated_GP_Model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3197" y="3589286"/>
            <a:ext cx="2715578" cy="271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91h784\Dropbox\02_Research\007_Invited_Talks\018_COE_Seminar_Reconfig_Computing_Sept_2014\figures\Animated_RC_Model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5805" y="4288135"/>
            <a:ext cx="1336675" cy="86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static.bootic.com/_pictures/1595239/intel-core-i7-2617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295" y="2309588"/>
            <a:ext cx="1297622" cy="111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editerupload.eepw.com.cn/200809/ce6c3565c4f270867d9f0d1ee02fb0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792" y="2269828"/>
            <a:ext cx="1558925" cy="1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19" idx="2"/>
          </p:cNvCxnSpPr>
          <p:nvPr/>
        </p:nvCxnSpPr>
        <p:spPr bwMode="auto">
          <a:xfrm flipV="1">
            <a:off x="1880528" y="3049330"/>
            <a:ext cx="917667" cy="5399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Arrow Connector 12"/>
          <p:cNvCxnSpPr>
            <a:endCxn id="19" idx="2"/>
          </p:cNvCxnSpPr>
          <p:nvPr/>
        </p:nvCxnSpPr>
        <p:spPr bwMode="auto">
          <a:xfrm flipH="1" flipV="1">
            <a:off x="2798195" y="3049330"/>
            <a:ext cx="1208655" cy="53995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458593" y="3589286"/>
            <a:ext cx="2710181" cy="2715578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 rot="889645">
            <a:off x="2765965" y="2951032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805805" y="4288135"/>
            <a:ext cx="1336676" cy="86159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19674640">
            <a:off x="6311647" y="2924894"/>
            <a:ext cx="90042" cy="99962"/>
          </a:xfrm>
          <a:prstGeom prst="rect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>
            <a:endCxn id="26" idx="2"/>
          </p:cNvCxnSpPr>
          <p:nvPr/>
        </p:nvCxnSpPr>
        <p:spPr bwMode="auto">
          <a:xfrm flipH="1" flipV="1">
            <a:off x="6383220" y="3017220"/>
            <a:ext cx="627497" cy="127091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921375" y="3017221"/>
            <a:ext cx="461845" cy="127091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320022" y="1972193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Purpose CPU Model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495" y="1940869"/>
            <a:ext cx="29563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Reconfigurable Computing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4E0469-2AB3-4F6F-A426-A7462FD49936}"/>
              </a:ext>
            </a:extLst>
          </p:cNvPr>
          <p:cNvSpPr txBox="1"/>
          <p:nvPr/>
        </p:nvSpPr>
        <p:spPr>
          <a:xfrm>
            <a:off x="4794040" y="5342890"/>
            <a:ext cx="348414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be faster because the hardware is smaller and consumes less power.</a:t>
            </a:r>
          </a:p>
        </p:txBody>
      </p:sp>
    </p:spTree>
    <p:extLst>
      <p:ext uri="{BB962C8B-B14F-4D97-AF65-F5344CB8AC3E}">
        <p14:creationId xmlns:p14="http://schemas.microsoft.com/office/powerpoint/2010/main" val="1499675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off to work…</a:t>
            </a:r>
          </a:p>
          <a:p>
            <a:pPr lvl="1"/>
            <a:r>
              <a:rPr lang="en-US" dirty="0"/>
              <a:t>We started investigating computational speedup by swapping in HW in real-time.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8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CF1F-6D33-422E-97E2-4B0BFA1CE4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97" y="2184082"/>
            <a:ext cx="1989701" cy="426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4E6CC6-6B11-4532-9502-7E69BEA481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298" y="2364581"/>
            <a:ext cx="3159240" cy="3868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A4E74-DB05-42FB-9D7C-F575AAAEBA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685" y="1590198"/>
            <a:ext cx="3253261" cy="314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237F24-710C-4DC5-A91D-EDB74F2D73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949" y="4743450"/>
            <a:ext cx="3828293" cy="17386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07BA43-C270-4916-9EC0-7B59F63B5136}"/>
              </a:ext>
            </a:extLst>
          </p:cNvPr>
          <p:cNvSpPr/>
          <p:nvPr/>
        </p:nvSpPr>
        <p:spPr bwMode="auto">
          <a:xfrm>
            <a:off x="662209" y="1274540"/>
            <a:ext cx="7608698" cy="5138960"/>
          </a:xfrm>
          <a:prstGeom prst="roundRect">
            <a:avLst/>
          </a:prstGeom>
          <a:solidFill>
            <a:schemeClr val="bg1">
              <a:lumMod val="6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 descr="Image result for robonaut 1">
            <a:extLst>
              <a:ext uri="{FF2B5EF4-FFF2-40B4-BE49-F238E27FC236}">
                <a16:creationId xmlns:a16="http://schemas.microsoft.com/office/drawing/2014/main" id="{0827E640-3ECE-48AB-913F-94F80486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368" y="3155087"/>
            <a:ext cx="4445842" cy="29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asa meatball png">
            <a:extLst>
              <a:ext uri="{FF2B5EF4-FFF2-40B4-BE49-F238E27FC236}">
                <a16:creationId xmlns:a16="http://schemas.microsoft.com/office/drawing/2014/main" id="{B3F711A2-FE46-46C3-A876-D3E55B8AB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8173" y="1281135"/>
            <a:ext cx="2013729" cy="17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789AD86-0537-418C-B32F-49385B534808}"/>
              </a:ext>
            </a:extLst>
          </p:cNvPr>
          <p:cNvSpPr/>
          <p:nvPr/>
        </p:nvSpPr>
        <p:spPr bwMode="auto">
          <a:xfrm>
            <a:off x="3392694" y="1410944"/>
            <a:ext cx="4129897" cy="1094049"/>
          </a:xfrm>
          <a:prstGeom prst="wedgeEllipseCallout">
            <a:avLst>
              <a:gd name="adj1" fmla="val -32093"/>
              <a:gd name="adj2" fmla="val 167897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Hey, tha</a:t>
            </a:r>
            <a:r>
              <a:rPr lang="en-US" sz="1800" b="1" dirty="0">
                <a:solidFill>
                  <a:srgbClr val="003366"/>
                </a:solidFill>
              </a:rPr>
              <a:t>t’s pretty cool.  That might help our space computers.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rgbClr val="0033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4007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406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2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42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140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69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marL="465137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025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I’d Like to Talk About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What is Research and Why do it at Universities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My Research on Computers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265" y="92202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709" y="2529840"/>
            <a:ext cx="2630545" cy="147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14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652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480519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Promise of RC</a:t>
            </a:r>
            <a:endParaRPr lang="en-US" i="1" dirty="0"/>
          </a:p>
          <a:p>
            <a:pPr lvl="1"/>
            <a:r>
              <a:rPr lang="en-US" dirty="0"/>
              <a:t>We discovered that space computers could be greatly enhanced by RC.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</a:t>
            </a:r>
            <a:r>
              <a:rPr lang="en-US" b="1" dirty="0"/>
              <a:t> </a:t>
            </a:r>
            <a:r>
              <a:rPr lang="en-US" b="1" u="sng" dirty="0"/>
              <a:t>light</a:t>
            </a:r>
            <a:r>
              <a:rPr lang="en-US" dirty="0"/>
              <a:t>.  RC reuses hardware, that saves mass.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be </a:t>
            </a:r>
            <a:r>
              <a:rPr lang="en-US" b="1" u="sng" dirty="0"/>
              <a:t>low power</a:t>
            </a:r>
            <a:r>
              <a:rPr lang="en-US" dirty="0"/>
              <a:t>.  RC eliminates unnecessary circuitry.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have </a:t>
            </a:r>
            <a:r>
              <a:rPr lang="en-US" b="1" u="sng" dirty="0"/>
              <a:t>high computation</a:t>
            </a:r>
            <a:r>
              <a:rPr lang="en-US" dirty="0"/>
              <a:t>.  RC can do that.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They need to operate in the presence of </a:t>
            </a:r>
            <a:r>
              <a:rPr lang="en-US" b="1" u="sng" dirty="0"/>
              <a:t>harsh radiation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http://www.nasa.gov/images/content/587981main_sls_destinations_ful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95" y="1607521"/>
            <a:ext cx="3144411" cy="2612054"/>
          </a:xfrm>
          <a:prstGeom prst="rect">
            <a:avLst/>
          </a:prstGeom>
          <a:noFill/>
        </p:spPr>
      </p:pic>
      <p:pic>
        <p:nvPicPr>
          <p:cNvPr id="6" name="Picture 6" descr="http://www.nasa.gov/images/content/632242main_130t_Cargo_launching_SLS_fu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0" y="1607521"/>
            <a:ext cx="2207512" cy="261205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0321" y="4286381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5245" y="5383488"/>
            <a:ext cx="558713" cy="4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36976" y="5903820"/>
            <a:ext cx="18939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repeat the question???</a:t>
            </a:r>
          </a:p>
        </p:txBody>
      </p:sp>
    </p:spTree>
    <p:extLst>
      <p:ext uri="{BB962C8B-B14F-4D97-AF65-F5344CB8AC3E}">
        <p14:creationId xmlns:p14="http://schemas.microsoft.com/office/powerpoint/2010/main" val="3204583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65" y="1721362"/>
            <a:ext cx="4281035" cy="36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nuclear fusion">
            <a:extLst>
              <a:ext uri="{FF2B5EF4-FFF2-40B4-BE49-F238E27FC236}">
                <a16:creationId xmlns:a16="http://schemas.microsoft.com/office/drawing/2014/main" id="{FF3CE7CC-98F8-4A80-8BA1-35AECC72F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917" y="1654969"/>
            <a:ext cx="3286855" cy="46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FC54EA-80D7-4A7D-BB34-0BA3C7E1F015}"/>
              </a:ext>
            </a:extLst>
          </p:cNvPr>
          <p:cNvSpPr txBox="1"/>
          <p:nvPr/>
        </p:nvSpPr>
        <p:spPr>
          <a:xfrm>
            <a:off x="4938172" y="1408748"/>
            <a:ext cx="34841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Fusion</a:t>
            </a:r>
          </a:p>
        </p:txBody>
      </p:sp>
    </p:spTree>
    <p:extLst>
      <p:ext uri="{BB962C8B-B14F-4D97-AF65-F5344CB8AC3E}">
        <p14:creationId xmlns:p14="http://schemas.microsoft.com/office/powerpoint/2010/main" val="261356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Radiation Environment</a:t>
            </a:r>
          </a:p>
        </p:txBody>
      </p:sp>
      <p:pic>
        <p:nvPicPr>
          <p:cNvPr id="1026" name="Picture 2" descr="Image result for nuclear fusion">
            <a:extLst>
              <a:ext uri="{FF2B5EF4-FFF2-40B4-BE49-F238E27FC236}">
                <a16:creationId xmlns:a16="http://schemas.microsoft.com/office/drawing/2014/main" id="{70C4541F-4EC8-4AAB-8CDF-1034650A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71" y="2371615"/>
            <a:ext cx="3223535" cy="27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vy ion">
            <a:extLst>
              <a:ext uri="{FF2B5EF4-FFF2-40B4-BE49-F238E27FC236}">
                <a16:creationId xmlns:a16="http://schemas.microsoft.com/office/drawing/2014/main" id="{8236D795-4EDD-4A16-B7BA-D23006A4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4169" y="4442777"/>
            <a:ext cx="4518260" cy="182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eutron radiation">
            <a:extLst>
              <a:ext uri="{FF2B5EF4-FFF2-40B4-BE49-F238E27FC236}">
                <a16:creationId xmlns:a16="http://schemas.microsoft.com/office/drawing/2014/main" id="{106511D3-CA08-4809-9C48-8A7A80B86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3502" y="1116671"/>
            <a:ext cx="5085460" cy="332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D.jpg">
            <a:extLst>
              <a:ext uri="{FF2B5EF4-FFF2-40B4-BE49-F238E27FC236}">
                <a16:creationId xmlns:a16="http://schemas.microsoft.com/office/drawing/2014/main" id="{2EB32706-E2BF-4244-AFC9-A0A58F3CDA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30" y="732964"/>
            <a:ext cx="5888490" cy="374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Radiation Effect on Electronics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263BA-2EDF-4352-AA67-525E015C7952}"/>
              </a:ext>
            </a:extLst>
          </p:cNvPr>
          <p:cNvSpPr txBox="1"/>
          <p:nvPr/>
        </p:nvSpPr>
        <p:spPr>
          <a:xfrm>
            <a:off x="365760" y="2003108"/>
            <a:ext cx="2819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Total Ionizing Dose (TID)</a:t>
            </a:r>
          </a:p>
          <a:p>
            <a:pPr algn="l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Material Damage</a:t>
            </a:r>
          </a:p>
        </p:txBody>
      </p:sp>
    </p:spTree>
    <p:extLst>
      <p:ext uri="{BB962C8B-B14F-4D97-AF65-F5344CB8AC3E}">
        <p14:creationId xmlns:p14="http://schemas.microsoft.com/office/powerpoint/2010/main" val="1550939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D.jpg">
            <a:extLst>
              <a:ext uri="{FF2B5EF4-FFF2-40B4-BE49-F238E27FC236}">
                <a16:creationId xmlns:a16="http://schemas.microsoft.com/office/drawing/2014/main" id="{2EB32706-E2BF-4244-AFC9-A0A58F3CDA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30" y="732964"/>
            <a:ext cx="5888490" cy="374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A0EFB-2603-4183-A36B-EA829967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B7527-CBC3-4648-852C-AFD5DCBC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Radiation Effect on Electronics</a:t>
            </a:r>
          </a:p>
        </p:txBody>
      </p:sp>
      <p:pic>
        <p:nvPicPr>
          <p:cNvPr id="8" name="Picture 7" descr="SEE.jpg">
            <a:extLst>
              <a:ext uri="{FF2B5EF4-FFF2-40B4-BE49-F238E27FC236}">
                <a16:creationId xmlns:a16="http://schemas.microsoft.com/office/drawing/2014/main" id="{AF0F9B24-2DC7-4030-8E26-1A6366147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31" y="4513912"/>
            <a:ext cx="3846330" cy="1811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6263BA-2EDF-4352-AA67-525E015C7952}"/>
              </a:ext>
            </a:extLst>
          </p:cNvPr>
          <p:cNvSpPr txBox="1"/>
          <p:nvPr/>
        </p:nvSpPr>
        <p:spPr>
          <a:xfrm>
            <a:off x="365760" y="2003108"/>
            <a:ext cx="28194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Total Ionizing Dose (TID)</a:t>
            </a:r>
          </a:p>
          <a:p>
            <a:pPr algn="l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Material Damage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C687E6-8234-4FFD-9DB8-5D6AA218B0C5}"/>
              </a:ext>
            </a:extLst>
          </p:cNvPr>
          <p:cNvSpPr txBox="1"/>
          <p:nvPr/>
        </p:nvSpPr>
        <p:spPr>
          <a:xfrm>
            <a:off x="365760" y="4208304"/>
            <a:ext cx="2971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Single Event Effects (SEEs)</a:t>
            </a:r>
            <a:b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Bit Flips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86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47651"/>
            <a:r>
              <a:rPr lang="en-US" sz="2200" dirty="0"/>
              <a:t>If this radiation is a problem, how do our computers work now?</a:t>
            </a:r>
          </a:p>
          <a:p>
            <a:pPr marL="465138"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2050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C5D7768E-AC4C-49BE-9487-3D50D4E6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28" y="1309729"/>
            <a:ext cx="4004364" cy="22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28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138" lvl="1"/>
            <a:endParaRPr lang="en-US" sz="1800" dirty="0"/>
          </a:p>
          <a:p>
            <a:pPr marL="465138" lvl="1"/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7" name="Picture 2" descr="http://www.nasa.gov/images/content/412284main_NAIRAS-magfield.jpg">
            <a:extLst>
              <a:ext uri="{FF2B5EF4-FFF2-40B4-BE49-F238E27FC236}">
                <a16:creationId xmlns:a16="http://schemas.microsoft.com/office/drawing/2014/main" id="{DB235C4F-DF25-47DB-9F20-269C5225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5" y="844550"/>
            <a:ext cx="7114578" cy="5561228"/>
          </a:xfrm>
          <a:prstGeom prst="rect">
            <a:avLst/>
          </a:prstGeom>
          <a:noFill/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827444-5F57-48B1-BE66-82DE93A010E1}"/>
              </a:ext>
            </a:extLst>
          </p:cNvPr>
          <p:cNvCxnSpPr>
            <a:cxnSpLocks/>
          </p:cNvCxnSpPr>
          <p:nvPr/>
        </p:nvCxnSpPr>
        <p:spPr bwMode="auto">
          <a:xfrm flipH="1">
            <a:off x="5787604" y="2903220"/>
            <a:ext cx="2007656" cy="55310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5ACFE75-83E3-443A-BCD6-B33D104BB5B7}"/>
              </a:ext>
            </a:extLst>
          </p:cNvPr>
          <p:cNvSpPr txBox="1"/>
          <p:nvPr/>
        </p:nvSpPr>
        <p:spPr>
          <a:xfrm>
            <a:off x="7693034" y="2136736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6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90982252-1F68-4B04-87AA-5F1834EA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964" y="2572086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56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163" indent="0"/>
            <a:r>
              <a:rPr lang="en-US" sz="2200" dirty="0"/>
              <a:t>Van Allen Belts – Trapped Radiation Around Earth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6F9C88-93AA-4030-9FF5-C420CB528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491" y="1318259"/>
            <a:ext cx="7182788" cy="48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9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Atmosphere Attenuates What Gets Through the Magnetosphere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A7C199E-4C51-418C-82F1-35298425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25" y="1464945"/>
            <a:ext cx="8731158" cy="43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D73E64-EC45-4EE4-A9F7-84FDB46841A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55180" y="5477811"/>
            <a:ext cx="709658" cy="770947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7CC08AD-2950-4D24-A58E-9B4E82BD552F}"/>
              </a:ext>
            </a:extLst>
          </p:cNvPr>
          <p:cNvSpPr txBox="1"/>
          <p:nvPr/>
        </p:nvSpPr>
        <p:spPr>
          <a:xfrm>
            <a:off x="6746795" y="5918007"/>
            <a:ext cx="7893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64856016-8E91-4722-BF68-46A1B137D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6542" y="5917624"/>
            <a:ext cx="983294" cy="5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529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I’d Like to Talk About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8776287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What is Research and Why do it at Universities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AutoNum type="arabicParenR"/>
            </a:pPr>
            <a:r>
              <a:rPr lang="en-US" dirty="0"/>
              <a:t>My Research on Computers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0" indent="0" defTabSz="457200"/>
            <a:r>
              <a:rPr lang="en-US" dirty="0"/>
              <a:t>3)	The RadPC Project</a:t>
            </a:r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2265" y="92202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BB75360-1808-4BDB-97BD-0C9EE1EA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709" y="2529840"/>
            <a:ext cx="2630545" cy="147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40CC9D-BABD-4EE2-AB0F-6DB114651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29" y="4121007"/>
            <a:ext cx="2170630" cy="2162939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B43C17A1-9AA8-4E7C-BF72-CDF55CE18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304" y="4005868"/>
            <a:ext cx="2487596" cy="2393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121F5-BD0D-4755-AD83-B6E7BB099F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615" y="4176758"/>
            <a:ext cx="2102807" cy="210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2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There are Computers in Space Now?</a:t>
            </a:r>
          </a:p>
        </p:txBody>
      </p:sp>
      <p:pic>
        <p:nvPicPr>
          <p:cNvPr id="10" name="Picture 3" descr="C:\Users\k91h784\Dropbox\02_Research\007_Invited_Talks\022_MOR_Conducting_Research_in_Space_Jan2015\Figures\ISS_Small.jpg">
            <a:extLst>
              <a:ext uri="{FF2B5EF4-FFF2-40B4-BE49-F238E27FC236}">
                <a16:creationId xmlns:a16="http://schemas.microsoft.com/office/drawing/2014/main" id="{B5BA2245-5418-4746-AA69-AE0D950D5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307" y="1429878"/>
            <a:ext cx="7367421" cy="46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920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Existing Space Processors are “Radiation Hardened”</a:t>
            </a:r>
          </a:p>
          <a:p>
            <a:pPr marL="342900" lvl="1"/>
            <a:r>
              <a:rPr lang="en-US" dirty="0"/>
              <a:t>Custom Materials &amp; Design Approaches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50F3037-4C86-44A4-BDFC-02F911027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417" y="1864602"/>
            <a:ext cx="3599541" cy="193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OI.jpg">
            <a:extLst>
              <a:ext uri="{FF2B5EF4-FFF2-40B4-BE49-F238E27FC236}">
                <a16:creationId xmlns:a16="http://schemas.microsoft.com/office/drawing/2014/main" id="{A09DAF4D-42C8-4747-912A-47F770FA3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793" y="1790307"/>
            <a:ext cx="3458332" cy="2013978"/>
          </a:xfrm>
          <a:prstGeom prst="rect">
            <a:avLst/>
          </a:prstGeom>
        </p:spPr>
      </p:pic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B687ABF9-5E43-4ED1-A52F-208DD88E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53" y="4470524"/>
            <a:ext cx="2743407" cy="1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1EE1D-0393-412C-939A-746F0A16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375" y="4593973"/>
            <a:ext cx="1390650" cy="1352550"/>
          </a:xfrm>
          <a:prstGeom prst="rect">
            <a:avLst/>
          </a:prstGeom>
        </p:spPr>
      </p:pic>
      <p:pic>
        <p:nvPicPr>
          <p:cNvPr id="6148" name="Picture 4" descr="Image result for rad hard fpga virtex 5 q">
            <a:extLst>
              <a:ext uri="{FF2B5EF4-FFF2-40B4-BE49-F238E27FC236}">
                <a16:creationId xmlns:a16="http://schemas.microsoft.com/office/drawing/2014/main" id="{A5DBC2FB-5333-439D-BD23-53C2C67C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965" y="4627436"/>
            <a:ext cx="1591118" cy="12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rad750">
            <a:extLst>
              <a:ext uri="{FF2B5EF4-FFF2-40B4-BE49-F238E27FC236}">
                <a16:creationId xmlns:a16="http://schemas.microsoft.com/office/drawing/2014/main" id="{13316459-F2A3-4CC0-B139-9FCFB931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959" y="4691250"/>
            <a:ext cx="1221809" cy="122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40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then, the problem is solved, right?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170" name="Picture 2" descr="Image result for mars curiosity rover">
            <a:extLst>
              <a:ext uri="{FF2B5EF4-FFF2-40B4-BE49-F238E27FC236}">
                <a16:creationId xmlns:a16="http://schemas.microsoft.com/office/drawing/2014/main" id="{D1101183-8268-4DF3-92C2-56C66E04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021" y="1874520"/>
            <a:ext cx="5522977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98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then, the problem is solved, right?</a:t>
            </a:r>
          </a:p>
          <a:p>
            <a:pPr lvl="1"/>
            <a:r>
              <a:rPr lang="en-US" dirty="0"/>
              <a:t>They can get expensive.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170" name="Picture 2" descr="Image result for mars curiosity rover">
            <a:extLst>
              <a:ext uri="{FF2B5EF4-FFF2-40B4-BE49-F238E27FC236}">
                <a16:creationId xmlns:a16="http://schemas.microsoft.com/office/drawing/2014/main" id="{D1101183-8268-4DF3-92C2-56C66E04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021" y="1874520"/>
            <a:ext cx="5522977" cy="34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103A05-DE09-4F7B-88A2-007FAF5353C6}"/>
              </a:ext>
            </a:extLst>
          </p:cNvPr>
          <p:cNvCxnSpPr>
            <a:cxnSpLocks/>
          </p:cNvCxnSpPr>
          <p:nvPr/>
        </p:nvCxnSpPr>
        <p:spPr bwMode="auto">
          <a:xfrm flipH="1">
            <a:off x="6475476" y="3280410"/>
            <a:ext cx="899159" cy="398145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39A6C0C-12EE-4E52-BB16-604A8A524C0F}"/>
              </a:ext>
            </a:extLst>
          </p:cNvPr>
          <p:cNvSpPr txBox="1"/>
          <p:nvPr/>
        </p:nvSpPr>
        <p:spPr>
          <a:xfrm>
            <a:off x="7306926" y="2485831"/>
            <a:ext cx="1323894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Rad-Hard Processor can cost $200k.</a:t>
            </a:r>
          </a:p>
          <a:p>
            <a:pPr algn="ctr"/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Curiosity has 2 (Side A and Side B)</a:t>
            </a:r>
          </a:p>
        </p:txBody>
      </p:sp>
    </p:spTree>
    <p:extLst>
      <p:ext uri="{BB962C8B-B14F-4D97-AF65-F5344CB8AC3E}">
        <p14:creationId xmlns:p14="http://schemas.microsoft.com/office/powerpoint/2010/main" val="216477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11C24-27D4-43E2-AAAC-5D5C4E466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39932-A1E7-437E-AFA1-59DFAD1D7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then, the problem is solved, right?</a:t>
            </a:r>
          </a:p>
          <a:p>
            <a:pPr lvl="1"/>
            <a:r>
              <a:rPr lang="en-US" dirty="0"/>
              <a:t>They can get expensive.</a:t>
            </a:r>
          </a:p>
          <a:p>
            <a:pPr lvl="1"/>
            <a:r>
              <a:rPr lang="en-US" dirty="0"/>
              <a:t>They are also slow.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125412" lvl="1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RHESE_HPP_Performance_Plot.jpg">
            <a:extLst>
              <a:ext uri="{FF2B5EF4-FFF2-40B4-BE49-F238E27FC236}">
                <a16:creationId xmlns:a16="http://schemas.microsoft.com/office/drawing/2014/main" id="{343DDB94-B890-42C8-8F94-901D5A7FF1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38" y="1805900"/>
            <a:ext cx="6624142" cy="4307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75022F-D89E-4FF9-93A0-F96C8CB1CE09}"/>
              </a:ext>
            </a:extLst>
          </p:cNvPr>
          <p:cNvSpPr txBox="1"/>
          <p:nvPr/>
        </p:nvSpPr>
        <p:spPr>
          <a:xfrm>
            <a:off x="440876" y="6146723"/>
            <a:ext cx="87031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Rad-Hardened Processers lag in performance to their commercial counterparts by ~10 years</a:t>
            </a:r>
          </a:p>
        </p:txBody>
      </p:sp>
    </p:spTree>
    <p:extLst>
      <p:ext uri="{BB962C8B-B14F-4D97-AF65-F5344CB8AC3E}">
        <p14:creationId xmlns:p14="http://schemas.microsoft.com/office/powerpoint/2010/main" val="893461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5" y="182917"/>
            <a:ext cx="6384138" cy="387676"/>
          </a:xfrm>
        </p:spPr>
        <p:txBody>
          <a:bodyPr/>
          <a:lstStyle/>
          <a:p>
            <a:r>
              <a:rPr lang="en-US" dirty="0"/>
              <a:t>Brock’s Computer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Space Computing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NASA Technology Area 11 – Flight Computing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Increased Computation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Radiation hardened technologies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/>
              <a:t>Low power requirements</a:t>
            </a:r>
          </a:p>
          <a:p>
            <a:pPr marL="982662" lvl="2" indent="-285750">
              <a:buFont typeface="Wingdings" panose="05000000000000000000" pitchFamily="2" charset="2"/>
              <a:buChar char="§"/>
            </a:pPr>
            <a:r>
              <a:rPr lang="en-US" dirty="0">
                <a:highlight>
                  <a:srgbClr val="FFFF00"/>
                </a:highlight>
              </a:rPr>
              <a:t>Cost Feasible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102A-9E1C-4C12-9717-DD04FE2545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40" y="1446754"/>
            <a:ext cx="3616563" cy="46802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16DCA2-ED99-421A-AD6A-D00A45BA567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458016" y="2886075"/>
            <a:ext cx="460444" cy="685364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21F44F4-153D-4D3A-8566-8B369FF7F038}"/>
              </a:ext>
            </a:extLst>
          </p:cNvPr>
          <p:cNvSpPr txBox="1"/>
          <p:nvPr/>
        </p:nvSpPr>
        <p:spPr>
          <a:xfrm>
            <a:off x="2156254" y="3571439"/>
            <a:ext cx="18628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new variable</a:t>
            </a:r>
          </a:p>
        </p:txBody>
      </p:sp>
    </p:spTree>
    <p:extLst>
      <p:ext uri="{BB962C8B-B14F-4D97-AF65-F5344CB8AC3E}">
        <p14:creationId xmlns:p14="http://schemas.microsoft.com/office/powerpoint/2010/main" val="3799153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COTS Field Programmable Gate Array (FPGA).  Hardware is Reconfigurable.  Cost is low.</a:t>
            </a:r>
            <a:br>
              <a:rPr lang="en-US" sz="1800" b="1" dirty="0"/>
            </a:br>
            <a:endParaRPr lang="en-US" sz="600" b="1" dirty="0"/>
          </a:p>
        </p:txBody>
      </p:sp>
      <p:pic>
        <p:nvPicPr>
          <p:cNvPr id="1026" name="Picture 2" descr="Image result for xilinx artix 7">
            <a:extLst>
              <a:ext uri="{FF2B5EF4-FFF2-40B4-BE49-F238E27FC236}">
                <a16:creationId xmlns:a16="http://schemas.microsoft.com/office/drawing/2014/main" id="{BA7ACE8A-244A-44FC-BA1E-D966A941E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532" y="1343299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942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COTS Field Programmable Gate Array (FPGA).  Hardware is Reconfigurable.  Cost is low.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modern part with &lt;65nm process node to achieve TID tolerance. (~600krad)</a:t>
            </a:r>
            <a:br>
              <a:rPr lang="en-US" sz="1800" b="1" dirty="0"/>
            </a:br>
            <a:endParaRPr lang="en-US" sz="600" b="1" dirty="0"/>
          </a:p>
        </p:txBody>
      </p:sp>
      <p:pic>
        <p:nvPicPr>
          <p:cNvPr id="10" name="Picture 2" descr="Image result for xilinx artix 7">
            <a:extLst>
              <a:ext uri="{FF2B5EF4-FFF2-40B4-BE49-F238E27FC236}">
                <a16:creationId xmlns:a16="http://schemas.microsoft.com/office/drawing/2014/main" id="{59D7FD31-53B7-48F2-B7FB-07940A20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532" y="1343299"/>
            <a:ext cx="2743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972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COTS Field Programmable Gate Array (FPGA).  Hardware is Reconfigurable.  Cost is low.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modern part with &lt;65nm process node to achieve TID tolerance. (~600krad)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Triplicated Cores + Spares for SEE tolerance.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3 Tiles run in TMR with spares in reset.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0922" y="1074964"/>
            <a:ext cx="2603738" cy="31535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4323" y="4341019"/>
            <a:ext cx="317693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 MicroBlaze Processors on Artix-7</a:t>
            </a:r>
          </a:p>
        </p:txBody>
      </p:sp>
      <p:pic>
        <p:nvPicPr>
          <p:cNvPr id="8" name="Picture 7" descr="shuttle_board_kev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533" y="4797931"/>
            <a:ext cx="2351314" cy="885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5371" y="5678651"/>
            <a:ext cx="311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Precedent: Shuttle Flight Computer</a:t>
            </a:r>
            <a:b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(TMR + Spare)</a:t>
            </a:r>
          </a:p>
        </p:txBody>
      </p:sp>
    </p:spTree>
    <p:extLst>
      <p:ext uri="{BB962C8B-B14F-4D97-AF65-F5344CB8AC3E}">
        <p14:creationId xmlns:p14="http://schemas.microsoft.com/office/powerpoint/2010/main" val="8936289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COTS Field Programmable Gate Array (FPGA).  Hardware is Reconfigurable.  Cost is low.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modern part with &lt;65nm process node to achieve TID tolerance. (~600krad)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Triplicated Cores + Spares for SEE tolerance.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3 Tiles run in TMR with spares in reset.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Spatial Avoidance and Background Repair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If TMR detects a fault, the damaged tile is replaced with a spare and foreground operation continues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The tile is “repaired” in the background via </a:t>
            </a:r>
            <a:br>
              <a:rPr lang="en-US" i="0" dirty="0"/>
            </a:br>
            <a:r>
              <a:rPr lang="en-US" b="1" i="0" dirty="0"/>
              <a:t>partial reconfiguration (PR).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i="0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0922" y="1074964"/>
            <a:ext cx="2603738" cy="31535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4323" y="4341019"/>
            <a:ext cx="317693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 MicroBlaze Processors on Artix-7</a:t>
            </a:r>
          </a:p>
        </p:txBody>
      </p:sp>
      <p:pic>
        <p:nvPicPr>
          <p:cNvPr id="8" name="Picture 7" descr="shuttle_board_kev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533" y="4797931"/>
            <a:ext cx="2351314" cy="885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5371" y="5678651"/>
            <a:ext cx="311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Precedent: Shuttle Flight Computer</a:t>
            </a:r>
            <a:b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(TMR + Spare)</a:t>
            </a:r>
          </a:p>
        </p:txBody>
      </p:sp>
    </p:spTree>
    <p:extLst>
      <p:ext uri="{BB962C8B-B14F-4D97-AF65-F5344CB8AC3E}">
        <p14:creationId xmlns:p14="http://schemas.microsoft.com/office/powerpoint/2010/main" val="221569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Creation of Knowledge</a:t>
            </a:r>
          </a:p>
          <a:p>
            <a:pPr lvl="1"/>
            <a:r>
              <a:rPr lang="en-US" dirty="0"/>
              <a:t>Something that benefits society, but is 5-20 years down the road.</a:t>
            </a:r>
          </a:p>
          <a:p>
            <a:pPr lvl="1"/>
            <a:r>
              <a:rPr lang="en-US" dirty="0"/>
              <a:t>High risk, high reward.</a:t>
            </a:r>
          </a:p>
          <a:p>
            <a:pPr lvl="1"/>
            <a:r>
              <a:rPr lang="en-US" dirty="0"/>
              <a:t>A company couldn’t do it and stay in business.</a:t>
            </a:r>
          </a:p>
          <a:p>
            <a:pPr lvl="1"/>
            <a:r>
              <a:rPr lang="en-US" dirty="0"/>
              <a:t>STEM innovations fuel our economy.</a:t>
            </a:r>
            <a:br>
              <a:rPr lang="en-US" dirty="0"/>
            </a:br>
            <a:endParaRPr lang="en-US" sz="1200" dirty="0"/>
          </a:p>
          <a:p>
            <a:pPr marL="247650" indent="0"/>
            <a:endParaRPr lang="en-US" sz="1800" dirty="0"/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714" y="84455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590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61" y="898074"/>
            <a:ext cx="6150171" cy="4936671"/>
          </a:xfrm>
        </p:spPr>
        <p:txBody>
          <a:bodyPr/>
          <a:lstStyle/>
          <a:p>
            <a:r>
              <a:rPr lang="en-US" sz="2200" dirty="0"/>
              <a:t>A Fault Tolerant, Reconfigurable Computer</a:t>
            </a:r>
            <a:br>
              <a:rPr lang="en-US" dirty="0"/>
            </a:br>
            <a:endParaRPr lang="en-US" sz="12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COTS Field Programmable Gate Array (FPGA).  Hardware is Reconfigurable.  Cost is low.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Use a modern part with &lt;65nm process node to achieve TID tolerance. (~600krad)</a:t>
            </a:r>
            <a:br>
              <a:rPr lang="en-US" sz="1800" b="1" dirty="0"/>
            </a:br>
            <a:endParaRPr lang="en-US" sz="600" b="1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Triplicated Cores + Spares for SEE tolerance.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3 Tiles run in TMR with spares in reset.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Spatial Avoidance and Background Repair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If TMR detects a fault, the damaged tile is replaced with a spare and foreground operation continues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The tile is “repaired” in the background via </a:t>
            </a:r>
            <a:br>
              <a:rPr lang="en-US" i="0" dirty="0"/>
            </a:br>
            <a:r>
              <a:rPr lang="en-US" b="1" i="0" dirty="0"/>
              <a:t>partial reconfiguration (PR).</a:t>
            </a:r>
          </a:p>
          <a:p>
            <a:pPr marL="703262" lvl="2" indent="-342900">
              <a:buFont typeface="Arial" pitchFamily="34" charset="0"/>
              <a:buChar char="•"/>
            </a:pPr>
            <a:endParaRPr lang="en-US" sz="600" i="0" dirty="0"/>
          </a:p>
          <a:p>
            <a:pPr marL="471487" lvl="1" indent="-342900">
              <a:buFont typeface="+mj-lt"/>
              <a:buAutoNum type="arabicPeriod"/>
            </a:pPr>
            <a:r>
              <a:rPr lang="en-US" sz="1800" b="1" dirty="0"/>
              <a:t>Scrubbing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Blind scrubbing continually runs through tiles (fast)</a:t>
            </a:r>
          </a:p>
          <a:p>
            <a:pPr marL="703262" lvl="2" indent="-342900">
              <a:buFont typeface="Arial" pitchFamily="34" charset="0"/>
              <a:buChar char="•"/>
            </a:pPr>
            <a:r>
              <a:rPr lang="en-US" i="0" dirty="0"/>
              <a:t>Readback scrubbing periodically runs through rest of fabric (slower)</a:t>
            </a:r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0922" y="1074964"/>
            <a:ext cx="2603738" cy="315350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74323" y="4341019"/>
            <a:ext cx="3176936" cy="4925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9 MicroBlaze Processors on Artix-7</a:t>
            </a:r>
          </a:p>
        </p:txBody>
      </p:sp>
      <p:pic>
        <p:nvPicPr>
          <p:cNvPr id="8" name="Picture 7" descr="shuttle_board_kevi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533" y="4797931"/>
            <a:ext cx="2351314" cy="885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65371" y="5678651"/>
            <a:ext cx="311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Precedent: Shuttle Flight Computer</a:t>
            </a:r>
            <a:b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b="1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(TMR + Spare)</a:t>
            </a:r>
          </a:p>
        </p:txBody>
      </p:sp>
    </p:spTree>
    <p:extLst>
      <p:ext uri="{BB962C8B-B14F-4D97-AF65-F5344CB8AC3E}">
        <p14:creationId xmlns:p14="http://schemas.microsoft.com/office/powerpoint/2010/main" val="3484713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8588" indent="-228600"/>
            <a:r>
              <a:rPr lang="en-US" sz="2200" dirty="0"/>
              <a:t>Why do it this way?</a:t>
            </a:r>
            <a:br>
              <a:rPr lang="en-US" dirty="0"/>
            </a:br>
            <a:endParaRPr lang="en-US" sz="1450" dirty="0"/>
          </a:p>
          <a:p>
            <a:pPr marL="346075" lvl="1" indent="-228600">
              <a:buNone/>
            </a:pPr>
            <a:r>
              <a:rPr lang="en-US" sz="1800" b="1" dirty="0"/>
              <a:t>With Spares, it basically becomes a flow-problem:</a:t>
            </a:r>
          </a:p>
          <a:p>
            <a:pPr marL="812800" lvl="3"/>
            <a:r>
              <a:rPr lang="en-US" sz="1600" dirty="0"/>
              <a:t>TMR produces the right output, but repair is inevitable.</a:t>
            </a:r>
          </a:p>
          <a:p>
            <a:pPr marL="812800" lvl="3"/>
            <a:r>
              <a:rPr lang="en-US" sz="1600" dirty="0"/>
              <a:t>Partial Reconfiguration is faster than Full Reconfiguration.</a:t>
            </a:r>
          </a:p>
          <a:p>
            <a:pPr marL="812800" lvl="3"/>
            <a:r>
              <a:rPr lang="en-US" sz="1600" dirty="0"/>
              <a:t>Brining on a spare is faster than Partial Reconfiguration.</a:t>
            </a:r>
          </a:p>
          <a:p>
            <a:pPr marL="812800" lvl="3"/>
            <a:r>
              <a:rPr lang="en-US" sz="1600" dirty="0"/>
              <a:t>If the repair rate is faster than the incoming fault rate, </a:t>
            </a:r>
            <a:br>
              <a:rPr lang="en-US" sz="1600" dirty="0"/>
            </a:br>
            <a:r>
              <a:rPr lang="en-US" sz="1600" dirty="0"/>
              <a:t>you’re safe.</a:t>
            </a:r>
          </a:p>
          <a:p>
            <a:pPr marL="812800" lvl="3"/>
            <a:r>
              <a:rPr lang="en-US" sz="1600" dirty="0"/>
              <a:t>If the repair rate is slightly slower than the incoming fault </a:t>
            </a:r>
            <a:br>
              <a:rPr lang="en-US" sz="1600" dirty="0"/>
            </a:br>
            <a:r>
              <a:rPr lang="en-US" sz="1600" dirty="0"/>
              <a:t>rate, spares give you additional time.</a:t>
            </a:r>
          </a:p>
          <a:p>
            <a:pPr marL="812800" lvl="3"/>
            <a:r>
              <a:rPr lang="en-US" sz="1600" dirty="0"/>
              <a:t>The additional time can accommodate varying flux rates.</a:t>
            </a:r>
          </a:p>
          <a:p>
            <a:pPr marL="812800" lvl="3"/>
            <a:r>
              <a:rPr lang="en-US" sz="1600" dirty="0"/>
              <a:t>Abundant resources on an FPGA enable dynamic scaling of the number of spares.  (e.g., build a bigger tub in real time)</a:t>
            </a:r>
          </a:p>
          <a:p>
            <a:pPr marL="812800" lvl="3"/>
            <a:endParaRPr lang="en-US" dirty="0"/>
          </a:p>
          <a:p>
            <a:pPr marL="812800" lvl="3"/>
            <a:endParaRPr lang="en-US" dirty="0"/>
          </a:p>
          <a:p>
            <a:pPr marL="812800" lvl="3"/>
            <a:endParaRPr lang="en-US" dirty="0"/>
          </a:p>
        </p:txBody>
      </p:sp>
      <p:pic>
        <p:nvPicPr>
          <p:cNvPr id="1028" name="Picture 4" descr="Sinks, Faucets, &amp; Tub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427" y="1725976"/>
            <a:ext cx="2381250" cy="157162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074552" y="4315029"/>
            <a:ext cx="7162800" cy="207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3132678" y="5472543"/>
            <a:ext cx="605971" cy="1452"/>
          </a:xfrm>
          <a:prstGeom prst="straightConnector1">
            <a:avLst/>
          </a:prstGeom>
          <a:noFill/>
          <a:ln w="38100" cap="flat" cmpd="sng" algn="ctr">
            <a:solidFill>
              <a:srgbClr val="5858D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685378" y="5495403"/>
            <a:ext cx="605971" cy="1452"/>
          </a:xfrm>
          <a:prstGeom prst="straightConnector1">
            <a:avLst/>
          </a:prstGeom>
          <a:noFill/>
          <a:ln w="38100" cap="flat" cmpd="sng" algn="ctr">
            <a:solidFill>
              <a:srgbClr val="5858D6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378717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Modeling: Is this an improvement to </a:t>
            </a:r>
            <a:r>
              <a:rPr lang="en-US" sz="2200" dirty="0" err="1"/>
              <a:t>TMR+Srubbing</a:t>
            </a:r>
            <a:r>
              <a:rPr lang="en-US" sz="2200" dirty="0"/>
              <a:t>?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We use a Markov Model to predict </a:t>
            </a:r>
            <a:r>
              <a:rPr lang="en-US" sz="1800" i="1" dirty="0"/>
              <a:t>Mean-Time-Before-Failure.</a:t>
            </a:r>
          </a:p>
          <a:p>
            <a:pPr marL="214313" lvl="1" indent="-214313"/>
            <a:r>
              <a:rPr lang="en-US" sz="1800" dirty="0"/>
              <a:t>We want to see if it improves MTBF over non-redundant &amp; </a:t>
            </a:r>
            <a:r>
              <a:rPr lang="en-US" sz="1800" dirty="0" err="1"/>
              <a:t>TMR+scrubbing</a:t>
            </a:r>
            <a:r>
              <a:rPr lang="en-US" sz="1800" dirty="0"/>
              <a:t>.</a:t>
            </a:r>
            <a:endParaRPr lang="en-US" dirty="0"/>
          </a:p>
          <a:p>
            <a:pPr marL="214313" lvl="1" indent="-214313"/>
            <a:r>
              <a:rPr lang="en-US" sz="1800" dirty="0"/>
              <a:t>The fault rate was extracted from CREME96 for 4 different orbits for Virtex-6 FPGA.</a:t>
            </a:r>
          </a:p>
          <a:p>
            <a:pPr marL="214313" lvl="1" indent="-214313"/>
            <a:r>
              <a:rPr lang="en-US" sz="1800" dirty="0"/>
              <a:t>The repair rate was found empirically.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22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388512" y="2804222"/>
            <a:ext cx="3114229" cy="1867042"/>
            <a:chOff x="0" y="0"/>
            <a:chExt cx="4094329" cy="2538484"/>
          </a:xfrm>
        </p:grpSpPr>
        <p:pic>
          <p:nvPicPr>
            <p:cNvPr id="10" name="Picture 9" descr="MarkovChains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214651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 descr="MarkovChains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949"/>
            <a:stretch/>
          </p:blipFill>
          <p:spPr bwMode="auto">
            <a:xfrm>
              <a:off x="0" y="1392072"/>
              <a:ext cx="1187355" cy="11464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 descr="MarkovChains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537" y="0"/>
              <a:ext cx="2797792" cy="252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Modeling: Is this an improvement to </a:t>
            </a:r>
            <a:r>
              <a:rPr lang="en-US" sz="2200" dirty="0" err="1"/>
              <a:t>TMR+Srubbing</a:t>
            </a:r>
            <a:r>
              <a:rPr lang="en-US" sz="2200" dirty="0"/>
              <a:t>?</a:t>
            </a:r>
            <a:br>
              <a:rPr lang="en-US" dirty="0"/>
            </a:br>
            <a:endParaRPr lang="en-US" sz="600" dirty="0"/>
          </a:p>
          <a:p>
            <a:pPr marL="214313" lvl="1" indent="-214313"/>
            <a:r>
              <a:rPr lang="en-US" sz="1800" dirty="0"/>
              <a:t>We use a Markov Model to predict </a:t>
            </a:r>
            <a:r>
              <a:rPr lang="en-US" sz="1800" i="1" dirty="0"/>
              <a:t>Mean-Time-Before-Failure.</a:t>
            </a:r>
          </a:p>
          <a:p>
            <a:pPr marL="214313" lvl="1" indent="-214313"/>
            <a:r>
              <a:rPr lang="en-US" sz="1800" dirty="0"/>
              <a:t>We want to see if it improves MTBF over non-redundant &amp; </a:t>
            </a:r>
            <a:r>
              <a:rPr lang="en-US" sz="1800" dirty="0" err="1"/>
              <a:t>TMR+scrubbing</a:t>
            </a:r>
            <a:r>
              <a:rPr lang="en-US" sz="1800" dirty="0"/>
              <a:t>.</a:t>
            </a:r>
            <a:endParaRPr lang="en-US" dirty="0"/>
          </a:p>
          <a:p>
            <a:pPr marL="214313" lvl="1" indent="-214313"/>
            <a:r>
              <a:rPr lang="en-US" sz="1800" dirty="0"/>
              <a:t>The fault rate was extracted from CREME96 for 4 different orbits for Virtex-6 FPGA.</a:t>
            </a:r>
          </a:p>
          <a:p>
            <a:pPr marL="214313" lvl="1" indent="-214313"/>
            <a:r>
              <a:rPr lang="en-US" sz="1800" dirty="0"/>
              <a:t>The repair rate was found empirically.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1700" y="4692269"/>
            <a:ext cx="4071267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92" y="4678414"/>
            <a:ext cx="2018508" cy="17658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Word template Fig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4900" y="2804222"/>
            <a:ext cx="3171704" cy="189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116080" y="2839507"/>
            <a:ext cx="76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HEO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HRBE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GEO</a:t>
            </a: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880A0FEC-0849-44C5-AAA7-8CB9E3784FD7}"/>
              </a:ext>
            </a:extLst>
          </p:cNvPr>
          <p:cNvSpPr/>
          <p:nvPr/>
        </p:nvSpPr>
        <p:spPr bwMode="auto">
          <a:xfrm>
            <a:off x="6762907" y="4972930"/>
            <a:ext cx="2039842" cy="848743"/>
          </a:xfrm>
          <a:prstGeom prst="wedgeEllipseCallout">
            <a:avLst>
              <a:gd name="adj1" fmla="val -56283"/>
              <a:gd name="adj2" fmla="val 4421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Ok, it looks promising.</a:t>
            </a:r>
          </a:p>
        </p:txBody>
      </p:sp>
    </p:spTree>
    <p:extLst>
      <p:ext uri="{BB962C8B-B14F-4D97-AF65-F5344CB8AC3E}">
        <p14:creationId xmlns:p14="http://schemas.microsoft.com/office/powerpoint/2010/main" val="126024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647" y="182917"/>
            <a:ext cx="6255653" cy="387676"/>
          </a:xfrm>
        </p:spPr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Technical Readiness Level (TRL)</a:t>
            </a:r>
            <a:endParaRPr lang="en-US" sz="1200" dirty="0"/>
          </a:p>
          <a:p>
            <a:pPr marL="471487" lvl="1" indent="-342900">
              <a:buNone/>
            </a:pPr>
            <a:endParaRPr lang="en-US" dirty="0"/>
          </a:p>
        </p:txBody>
      </p:sp>
      <p:pic>
        <p:nvPicPr>
          <p:cNvPr id="6" name="Picture 4" descr="C:\Brock\NASA_MSFC_DEMO_Aug11\slides\refs\Screenshots\16_picoblaze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2981" y="3600451"/>
            <a:ext cx="1990650" cy="2440325"/>
          </a:xfrm>
          <a:prstGeom prst="rect">
            <a:avLst/>
          </a:prstGeom>
          <a:noFill/>
        </p:spPr>
      </p:pic>
      <p:pic>
        <p:nvPicPr>
          <p:cNvPr id="8" name="Picture 7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980" y="1371600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578305" y="2489490"/>
            <a:ext cx="847797" cy="106393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1582980" y="2442258"/>
            <a:ext cx="995325" cy="115819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1026" name="Picture 2" descr="trl.png">
            <a:extLst>
              <a:ext uri="{FF2B5EF4-FFF2-40B4-BE49-F238E27FC236}">
                <a16:creationId xmlns:a16="http://schemas.microsoft.com/office/drawing/2014/main" id="{95E4B119-F854-47F9-90BC-743AC61F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7450" y="1740926"/>
            <a:ext cx="3656494" cy="40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54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1 – Build a Prototype to See if it is Possible</a:t>
            </a:r>
            <a:endParaRPr lang="en-US" i="1" dirty="0"/>
          </a:p>
          <a:p>
            <a:pPr lvl="1"/>
            <a:r>
              <a:rPr lang="en-US" dirty="0"/>
              <a:t>The </a:t>
            </a:r>
            <a:r>
              <a:rPr lang="en-US" b="1" u="sng" dirty="0"/>
              <a:t>Montana Space Grant Consortium </a:t>
            </a:r>
            <a:r>
              <a:rPr lang="en-US" dirty="0"/>
              <a:t>funds an investigation into conducting radiation tolerant computing research at MSU.  The goal is to understand the problem, propose a solution, and build relationships with scientists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112" name="Picture 111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94" y="1929047"/>
            <a:ext cx="27547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Sensor_Proto_Setup 00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0160" y="1929047"/>
            <a:ext cx="2752620" cy="2057400"/>
          </a:xfrm>
          <a:prstGeom prst="rect">
            <a:avLst/>
          </a:prstGeom>
        </p:spPr>
      </p:pic>
      <p:pic>
        <p:nvPicPr>
          <p:cNvPr id="115" name="Picture 114" descr="MSFC_Demo_ClintGauer_giving_AndrewKeys_DynamicIO_Demo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290" y="1929047"/>
            <a:ext cx="2743200" cy="205740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16701" y="4034343"/>
            <a:ext cx="612139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(MSEE from MSU 2009) demo’s computer to MSFC Chief of Technology Andrew Keys</a:t>
            </a:r>
          </a:p>
        </p:txBody>
      </p:sp>
      <p:cxnSp>
        <p:nvCxnSpPr>
          <p:cNvPr id="117" name="Straight Arrow Connector 116"/>
          <p:cNvCxnSpPr/>
          <p:nvPr/>
        </p:nvCxnSpPr>
        <p:spPr bwMode="auto">
          <a:xfrm flipV="1">
            <a:off x="7433867" y="4034343"/>
            <a:ext cx="262292" cy="109136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38" name="Group 37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39" name="Straight Arrow Connector 38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5759736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2 –Test in a Cyclotron </a:t>
            </a:r>
            <a:endParaRPr lang="en-US" i="1" dirty="0"/>
          </a:p>
          <a:p>
            <a:pPr lvl="1"/>
            <a:r>
              <a:rPr lang="en-US" b="1" u="sng" dirty="0"/>
              <a:t>NASA EPSCoR</a:t>
            </a:r>
            <a:r>
              <a:rPr lang="en-US" dirty="0"/>
              <a:t> funds the development of a more functional prototype and testing </a:t>
            </a:r>
            <a:br>
              <a:rPr lang="en-US" dirty="0"/>
            </a:br>
            <a:r>
              <a:rPr lang="en-US" dirty="0"/>
              <a:t>under bombardment by radiation at the Texas A&amp;M Radiation Effects Facility.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Stack_Jan2013\Single_Battery\DSC_059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1809913"/>
            <a:ext cx="199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357" y="1809913"/>
            <a:ext cx="2076252" cy="2057400"/>
          </a:xfrm>
          <a:prstGeom prst="rect">
            <a:avLst/>
          </a:prstGeom>
        </p:spPr>
      </p:pic>
      <p:pic>
        <p:nvPicPr>
          <p:cNvPr id="65" name="Picture 4" descr="C:\Users\lameres\Desktop\DSCN131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124" y="1809914"/>
            <a:ext cx="1485992" cy="2057400"/>
          </a:xfrm>
          <a:prstGeom prst="rect">
            <a:avLst/>
          </a:prstGeom>
          <a:noFill/>
        </p:spPr>
      </p:pic>
      <p:pic>
        <p:nvPicPr>
          <p:cNvPr id="66" name="Picture 2" descr="C:\Users\lameres\Desktop\DSCN1336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768" y="1809914"/>
            <a:ext cx="2653789" cy="2057400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3526264" y="3989043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Weber (Ph.D., EE from MSU, 2014) prepares experiment.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 flipV="1">
            <a:off x="3194459" y="3948236"/>
            <a:ext cx="208062" cy="16181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45" name="Group 44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8" name="Straight Arrow Connector 4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9" name="Straight Arrow Connector 4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3" name="Straight Arrow Connector 5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76" name="AutoShape 5"/>
          <p:cNvSpPr>
            <a:spLocks noChangeShapeType="1"/>
          </p:cNvSpPr>
          <p:nvPr/>
        </p:nvSpPr>
        <p:spPr bwMode="auto">
          <a:xfrm>
            <a:off x="7520855" y="2107042"/>
            <a:ext cx="47625" cy="3254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6606787" y="1781339"/>
            <a:ext cx="1380817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729CF9-2203-4695-A799-43C98237EDEE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6052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62000"/>
            <a:ext cx="8861273" cy="5651500"/>
          </a:xfrm>
        </p:spPr>
        <p:txBody>
          <a:bodyPr/>
          <a:lstStyle/>
          <a:p>
            <a:r>
              <a:rPr lang="en-US" dirty="0"/>
              <a:t>Step 3 – Demonstrate as Flight Hardware on High Altitude Balloons</a:t>
            </a:r>
            <a:endParaRPr lang="en-US" i="1" dirty="0"/>
          </a:p>
          <a:p>
            <a:pPr lvl="1"/>
            <a:r>
              <a:rPr lang="en-US" b="1" u="sng" dirty="0"/>
              <a:t>NASA Education Office</a:t>
            </a:r>
            <a:r>
              <a:rPr lang="en-US" dirty="0"/>
              <a:t> funds the development of the computer into flight hardware for demonstration on high altitude balloon systems, both in Montana and at NASA.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pic>
        <p:nvPicPr>
          <p:cNvPr id="60" name="Picture 59" descr="M:\02_Research\004_Funded_Budgets\020_NASA_ESPCoR_RadTolerantComputing_June10\HASP\Flight\DSC_0806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953181" y="2082603"/>
            <a:ext cx="2357631" cy="156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272" y="1676238"/>
            <a:ext cx="3088659" cy="2357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61" descr="http://www.coe.montana.edu/ee/lameres/figures/HASP_view_from_Top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220" y="1701639"/>
            <a:ext cx="3057454" cy="23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"/>
          <p:cNvSpPr>
            <a:spLocks noChangeShapeType="1"/>
          </p:cNvSpPr>
          <p:nvPr/>
        </p:nvSpPr>
        <p:spPr bwMode="auto">
          <a:xfrm>
            <a:off x="6406670" y="2318803"/>
            <a:ext cx="47625" cy="325438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44720" y="1849431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Picture 65" descr="G:\DCIM\101MSDCF\DSC00001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0367" y="1676238"/>
            <a:ext cx="990067" cy="101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06050" y="2865998"/>
            <a:ext cx="1330530" cy="9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" name="TextBox 72"/>
          <p:cNvSpPr txBox="1"/>
          <p:nvPr/>
        </p:nvSpPr>
        <p:spPr>
          <a:xfrm>
            <a:off x="4070367" y="4070941"/>
            <a:ext cx="384706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(Ph.D., EE from MSU, 2014) prepares payload.</a:t>
            </a:r>
          </a:p>
        </p:txBody>
      </p:sp>
      <p:cxnSp>
        <p:nvCxnSpPr>
          <p:cNvPr id="76" name="Straight Arrow Connector 75"/>
          <p:cNvCxnSpPr/>
          <p:nvPr/>
        </p:nvCxnSpPr>
        <p:spPr bwMode="auto">
          <a:xfrm flipH="1" flipV="1">
            <a:off x="3848633" y="4047068"/>
            <a:ext cx="274639" cy="117751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4" name="Group 53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7" name="Straight Arrow Connector 76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78" name="TextBox 7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7A7909-701F-4C49-8F26-7652CDEC13CA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35388531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C:\Users\k91h784\Desktop\SL9_Best_of_Best\04_Team_w_Rocket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9497" y="1805361"/>
            <a:ext cx="1141983" cy="2313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0467"/>
            <a:ext cx="8861273" cy="5643033"/>
          </a:xfrm>
        </p:spPr>
        <p:txBody>
          <a:bodyPr/>
          <a:lstStyle/>
          <a:p>
            <a:r>
              <a:rPr lang="en-US" dirty="0"/>
              <a:t>Step 4 – Demonstrate as Flight Hardware on a Sounding Rocket</a:t>
            </a:r>
            <a:endParaRPr lang="en-US" i="1" dirty="0"/>
          </a:p>
          <a:p>
            <a:pPr lvl="1"/>
            <a:r>
              <a:rPr lang="en-US" b="1" u="sng" dirty="0"/>
              <a:t>NASA OCT &amp; FOP</a:t>
            </a:r>
            <a:r>
              <a:rPr lang="en-US" dirty="0"/>
              <a:t> fund the demonstration of the computer system on sounding rocket.</a:t>
            </a:r>
          </a:p>
          <a:p>
            <a:pPr lvl="1"/>
            <a:r>
              <a:rPr lang="en-US" dirty="0"/>
              <a:t>Flew on UP Aerospace SpaceLoft-9 in Oct 2014.</a:t>
            </a:r>
          </a:p>
          <a:p>
            <a:pPr lvl="1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386076" y="3003277"/>
            <a:ext cx="37138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565" y="1805362"/>
            <a:ext cx="1884923" cy="228368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4" name="Straight Connector 63"/>
          <p:cNvCxnSpPr>
            <a:stCxn id="62" idx="1"/>
          </p:cNvCxnSpPr>
          <p:nvPr/>
        </p:nvCxnSpPr>
        <p:spPr bwMode="auto">
          <a:xfrm flipH="1" flipV="1">
            <a:off x="3402521" y="2265351"/>
            <a:ext cx="486044" cy="681852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Rectangle 64"/>
          <p:cNvSpPr/>
          <p:nvPr/>
        </p:nvSpPr>
        <p:spPr bwMode="auto">
          <a:xfrm>
            <a:off x="3266688" y="2119301"/>
            <a:ext cx="140251" cy="14605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" name="Picture 75" descr="C:\Users\k91h784\Desktop\SL9_Best_of_Best\05_Launch2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4439" y="1770949"/>
            <a:ext cx="1087631" cy="23434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9" name="Picture 78" descr="C:\Users\k91h784\Desktop\SL9_Best_of_Best\Rocket_Camera\SL-9 Space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716600" y="2137007"/>
            <a:ext cx="2354005" cy="16218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C:\Users\k91h784\Dropbox\02_Research\004_Funded_Budgets\029_NASA_OCT_GCT_SoundingRocketPayload_July2012\08-Flight_Pictures_SL9_Best_of_Best\01_Payload_Assembly2.jp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548" y="1791327"/>
            <a:ext cx="2171700" cy="2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63" name="Group 62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66" name="Straight Arrow Connector 6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8" name="Straight Arrow Connector 7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95" name="TextBox 94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3" name="AutoShape 5"/>
          <p:cNvSpPr>
            <a:spLocks noChangeShapeType="1"/>
          </p:cNvSpPr>
          <p:nvPr/>
        </p:nvSpPr>
        <p:spPr bwMode="auto">
          <a:xfrm flipV="1">
            <a:off x="7238240" y="2682403"/>
            <a:ext cx="216431" cy="3630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7130391" y="3045476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MSU</a:t>
            </a:r>
            <a:b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</a:b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AutoShape 5"/>
          <p:cNvSpPr>
            <a:spLocks noChangeShapeType="1"/>
          </p:cNvSpPr>
          <p:nvPr/>
        </p:nvSpPr>
        <p:spPr bwMode="auto">
          <a:xfrm flipH="1" flipV="1">
            <a:off x="6562725" y="2343150"/>
            <a:ext cx="676443" cy="70232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C9B059D-227C-4DC3-8A54-B68C5688C1A4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</p:spTree>
    <p:extLst>
      <p:ext uri="{BB962C8B-B14F-4D97-AF65-F5344CB8AC3E}">
        <p14:creationId xmlns:p14="http://schemas.microsoft.com/office/powerpoint/2010/main" val="10118342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8933"/>
            <a:ext cx="8861273" cy="5626100"/>
          </a:xfrm>
        </p:spPr>
        <p:txBody>
          <a:bodyPr/>
          <a:lstStyle/>
          <a:p>
            <a:r>
              <a:rPr lang="en-US" dirty="0"/>
              <a:t>Step 5 – Demonstrate on the International Space Station</a:t>
            </a:r>
            <a:endParaRPr lang="en-US" i="1" dirty="0"/>
          </a:p>
          <a:p>
            <a:pPr lvl="1"/>
            <a:r>
              <a:rPr lang="en-US" b="1" u="sng" dirty="0"/>
              <a:t>NASA EPSCoR</a:t>
            </a:r>
            <a:r>
              <a:rPr lang="en-US" dirty="0"/>
              <a:t> funds the demonstration of computer system on ISS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cxnSp>
        <p:nvCxnSpPr>
          <p:cNvPr id="84" name="Straight Arrow Connector 83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87" name="Group 8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96" name="Straight Arrow Connector 95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7" name="Straight Arrow Connector 96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0" name="Straight Arrow Connector 109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113" name="TextBox 112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68E421-22ED-4DEE-B835-8F5BBDCB3BE2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06A61-B2A6-4343-80EE-77534D603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75" y="1519099"/>
            <a:ext cx="8329771" cy="255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19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D4A3ACBA-DC42-4B58-AE26-D6FB9B2D5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01"/>
          <a:stretch/>
        </p:blipFill>
        <p:spPr bwMode="auto">
          <a:xfrm>
            <a:off x="5760720" y="2544255"/>
            <a:ext cx="3132835" cy="20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Creation of Knowledge</a:t>
            </a:r>
          </a:p>
          <a:p>
            <a:pPr lvl="1"/>
            <a:r>
              <a:rPr lang="en-US" dirty="0"/>
              <a:t>Something that benefits society, but is 5-20 years down the road.</a:t>
            </a:r>
          </a:p>
          <a:p>
            <a:pPr lvl="1"/>
            <a:r>
              <a:rPr lang="en-US" dirty="0"/>
              <a:t>High risk, high reward.</a:t>
            </a:r>
          </a:p>
          <a:p>
            <a:pPr lvl="1"/>
            <a:r>
              <a:rPr lang="en-US" dirty="0"/>
              <a:t>A company couldn’t do it and stay in business.</a:t>
            </a:r>
          </a:p>
          <a:p>
            <a:pPr lvl="1"/>
            <a:r>
              <a:rPr lang="en-US" dirty="0"/>
              <a:t>STEM innovations fuel our economy.</a:t>
            </a:r>
            <a:br>
              <a:rPr lang="en-US" dirty="0"/>
            </a:br>
            <a:endParaRPr lang="en-US" sz="1200" dirty="0"/>
          </a:p>
          <a:p>
            <a:pPr>
              <a:buAutoNum type="arabicParenR" startAt="2"/>
            </a:pPr>
            <a:r>
              <a:rPr lang="en-US" dirty="0"/>
              <a:t>Where does the Money Come From?</a:t>
            </a:r>
          </a:p>
          <a:p>
            <a:pPr lvl="1"/>
            <a:r>
              <a:rPr lang="en-US" dirty="0"/>
              <a:t>You!  We all pay taxes.</a:t>
            </a:r>
          </a:p>
          <a:p>
            <a:pPr lvl="1"/>
            <a:r>
              <a:rPr lang="en-US" dirty="0"/>
              <a:t>~$150B total of $4T Federal Budget Goes to Research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Defense = $50B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National Institute of Health = $35B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Energy = ~$15B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NASA = ~$10B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National Science Foundation = ~$6B</a:t>
            </a:r>
            <a:br>
              <a:rPr lang="en-US" sz="1400" dirty="0"/>
            </a:br>
            <a:endParaRPr lang="en-US" sz="1800" dirty="0"/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714" y="84455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sf">
            <a:extLst>
              <a:ext uri="{FF2B5EF4-FFF2-40B4-BE49-F238E27FC236}">
                <a16:creationId xmlns:a16="http://schemas.microsoft.com/office/drawing/2014/main" id="{DB946D58-DD85-481C-A0BC-79827C1F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0067" y="4564316"/>
            <a:ext cx="594949" cy="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department of education">
            <a:extLst>
              <a:ext uri="{FF2B5EF4-FFF2-40B4-BE49-F238E27FC236}">
                <a16:creationId xmlns:a16="http://schemas.microsoft.com/office/drawing/2014/main" id="{E86D08B0-B35A-4FAA-9D85-3E819E01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022" y="4628272"/>
            <a:ext cx="512999" cy="5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 logo">
            <a:extLst>
              <a:ext uri="{FF2B5EF4-FFF2-40B4-BE49-F238E27FC236}">
                <a16:creationId xmlns:a16="http://schemas.microsoft.com/office/drawing/2014/main" id="{EEDDE57D-EC14-493B-A3A8-AED313F4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666" y="4549085"/>
            <a:ext cx="673573" cy="6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Institutes of Health (NIH) - Turning Discovery into Health">
            <a:extLst>
              <a:ext uri="{FF2B5EF4-FFF2-40B4-BE49-F238E27FC236}">
                <a16:creationId xmlns:a16="http://schemas.microsoft.com/office/drawing/2014/main" id="{38AD981A-B266-4D86-BE3F-17BB9022F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1062" y="4664165"/>
            <a:ext cx="702494" cy="4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53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8" y="771525"/>
            <a:ext cx="6130954" cy="5641975"/>
          </a:xfrm>
        </p:spPr>
        <p:txBody>
          <a:bodyPr/>
          <a:lstStyle/>
          <a:p>
            <a:r>
              <a:rPr lang="en-US" dirty="0"/>
              <a:t>Step 6 – Demonstrate as a Stand-Alone Satellite </a:t>
            </a:r>
            <a:endParaRPr lang="en-US" i="1" dirty="0"/>
          </a:p>
          <a:p>
            <a:pPr marL="341313" lvl="1"/>
            <a:r>
              <a:rPr lang="en-US" b="1" u="sng" dirty="0"/>
              <a:t>NASA SmallSat Technology Partnership Program (SSTP)</a:t>
            </a:r>
            <a:r>
              <a:rPr lang="en-US" dirty="0"/>
              <a:t> funds the planning for a stand-alone satellite demonstration of the computer technology. </a:t>
            </a:r>
          </a:p>
          <a:p>
            <a:pPr marL="341313" lvl="1"/>
            <a:r>
              <a:rPr lang="en-US" b="1" u="sng" dirty="0"/>
              <a:t>NASA Undergraduate Student Instrument Program (USIP)</a:t>
            </a:r>
            <a:r>
              <a:rPr lang="en-US" dirty="0"/>
              <a:t> funds a team of undergraduates to build the satellite and prepare for deployment.</a:t>
            </a:r>
          </a:p>
          <a:p>
            <a:pPr marL="341313" lvl="1"/>
            <a:r>
              <a:rPr lang="en-US" b="1" u="sng" dirty="0"/>
              <a:t>NASA CubeSat Launch Initiative </a:t>
            </a:r>
            <a:r>
              <a:rPr lang="en-US" b="1" u="sng"/>
              <a:t>(CSLI)</a:t>
            </a:r>
            <a:r>
              <a:rPr lang="en-US"/>
              <a:t> </a:t>
            </a:r>
            <a:r>
              <a:rPr lang="en-US" dirty="0"/>
              <a:t>selects RadSat-g for launch on ELaNa-23 mission on CRS-OA9.</a:t>
            </a:r>
          </a:p>
          <a:p>
            <a:pPr marL="341313" lvl="1"/>
            <a:r>
              <a:rPr lang="en-US" b="1" u="sng" dirty="0"/>
              <a:t>NASA ISS EPSCoR</a:t>
            </a:r>
            <a:r>
              <a:rPr lang="en-US" dirty="0"/>
              <a:t> funds building the flight unit, delivering to the launch provider, and operating the satellite post-deployment.</a:t>
            </a:r>
          </a:p>
          <a:p>
            <a:pPr lvl="1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12754" y="6099535"/>
            <a:ext cx="8901636" cy="0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7" name="Group 56"/>
          <p:cNvGrpSpPr/>
          <p:nvPr/>
        </p:nvGrpSpPr>
        <p:grpSpPr>
          <a:xfrm>
            <a:off x="278788" y="6030889"/>
            <a:ext cx="8259630" cy="137133"/>
            <a:chOff x="436501" y="5228147"/>
            <a:chExt cx="7326552" cy="29253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flipV="1">
              <a:off x="2280541" y="5231001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135852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V="1">
              <a:off x="436501" y="5237788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922901" y="5228980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5000881" y="523576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flipV="1">
              <a:off x="4078861" y="5228147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172081" y="5238465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V="1">
              <a:off x="7763053" y="5243716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6856273" y="5246414"/>
              <a:ext cx="0" cy="27426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65100" y="5652962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(2008-2010)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52125" y="61581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99277" y="616459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23921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6554" y="6165819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92228" y="6165819"/>
            <a:ext cx="855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2014-16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8240" y="6169478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59" name="Picture 58" descr="M:\02_Research\004_Funded_Budgets\020_NASA_ESPCoR_RadTolerantComputing_June10\Monthly_Reports\figures\06_June_2011\Sensor_Lab_Setup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4910835"/>
            <a:ext cx="1391656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986" y="4906232"/>
            <a:ext cx="718345" cy="73152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38201" y="4487464"/>
            <a:ext cx="94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of Concept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032515" y="4471021"/>
            <a:ext cx="162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Development &amp; Cyclotron Testing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95159" y="4468198"/>
            <a:ext cx="137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Altitude Balloon Demos</a:t>
            </a:r>
          </a:p>
        </p:txBody>
      </p:sp>
      <p:pic>
        <p:nvPicPr>
          <p:cNvPr id="74" name="Picture 73" descr="C:\Users\lameres\Desktop\DSCN13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8930" y="4909407"/>
            <a:ext cx="1078411" cy="731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5" name="Picture 74" descr="M:\02_Research\004_Funded_Budgets\020_NASA_ESPCoR_RadTolerantComputing_June10\HASP\Integration\MSU_Computer_Stack_8-28-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18" y="4911616"/>
            <a:ext cx="764903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4505" y="4908614"/>
            <a:ext cx="1128713" cy="731520"/>
          </a:xfrm>
          <a:prstGeom prst="rect">
            <a:avLst/>
          </a:prstGeom>
        </p:spPr>
      </p:pic>
      <p:pic>
        <p:nvPicPr>
          <p:cNvPr id="81" name="Picture 80" descr="http://www.coe.montana.edu/ee/lameres/figures/HASP_view_from_Top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162" y="4901520"/>
            <a:ext cx="954532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642" y="4909566"/>
            <a:ext cx="990289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ounded Rectangle 82"/>
          <p:cNvSpPr/>
          <p:nvPr/>
        </p:nvSpPr>
        <p:spPr bwMode="auto">
          <a:xfrm>
            <a:off x="87354" y="4449735"/>
            <a:ext cx="1538165" cy="1480226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09" y="4502268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ounded Rectangle 85"/>
          <p:cNvSpPr/>
          <p:nvPr/>
        </p:nvSpPr>
        <p:spPr bwMode="auto">
          <a:xfrm>
            <a:off x="1685484" y="4449736"/>
            <a:ext cx="1953066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52" name="Picture 4" descr="MSGC 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2" y="4502268"/>
            <a:ext cx="451250" cy="31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le 87"/>
          <p:cNvSpPr/>
          <p:nvPr/>
        </p:nvSpPr>
        <p:spPr bwMode="auto">
          <a:xfrm>
            <a:off x="3697202" y="4449734"/>
            <a:ext cx="1772892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586" y="4491396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5786127" y="4468197"/>
            <a:ext cx="1004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Sounding </a:t>
            </a:r>
            <a:b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Demo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5524443" y="4449733"/>
            <a:ext cx="1213694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0683" y="4491395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7100675" y="4470083"/>
            <a:ext cx="810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4" name="Rounded Rectangle 93"/>
          <p:cNvSpPr/>
          <p:nvPr/>
        </p:nvSpPr>
        <p:spPr bwMode="auto">
          <a:xfrm>
            <a:off x="6797830" y="4451619"/>
            <a:ext cx="1113480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212" y="4493281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8324668" y="4472464"/>
            <a:ext cx="700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</a:p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98" name="Rounded Rectangle 97"/>
          <p:cNvSpPr/>
          <p:nvPr/>
        </p:nvSpPr>
        <p:spPr bwMode="auto">
          <a:xfrm>
            <a:off x="7978965" y="4454000"/>
            <a:ext cx="1045977" cy="1480227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9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5997" y="4495662"/>
            <a:ext cx="406125" cy="33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1966189" y="5663198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(2010-2012)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20721" y="5651160"/>
            <a:ext cx="1391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(2011-2013)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530683" y="5651160"/>
            <a:ext cx="1219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(2012-2016)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824453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(2014-2016)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938085" y="5663198"/>
            <a:ext cx="1086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(2015-2020)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14987" y="6172006"/>
            <a:ext cx="6064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19731" y="6185906"/>
            <a:ext cx="574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08" name="Rounded Rectangle 107"/>
          <p:cNvSpPr/>
          <p:nvPr/>
        </p:nvSpPr>
        <p:spPr bwMode="auto">
          <a:xfrm>
            <a:off x="34022" y="4230565"/>
            <a:ext cx="9046478" cy="2211032"/>
          </a:xfrm>
          <a:prstGeom prst="roundRect">
            <a:avLst>
              <a:gd name="adj" fmla="val 6602"/>
            </a:avLst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2020" y="4205165"/>
            <a:ext cx="3566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Activity at MSU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E2434F-2492-434C-8924-AF07BF347F99}"/>
              </a:ext>
            </a:extLst>
          </p:cNvPr>
          <p:cNvSpPr txBox="1"/>
          <p:nvPr/>
        </p:nvSpPr>
        <p:spPr>
          <a:xfrm>
            <a:off x="8158062" y="6167039"/>
            <a:ext cx="8556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2AE9A1-6CA5-433F-8F3B-A2F006ABC3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067" y="1133507"/>
            <a:ext cx="2792988" cy="278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53D5B-C8D5-46FC-A8A4-ADD9CA3ED2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534" y="4887574"/>
            <a:ext cx="820838" cy="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5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59643"/>
            <a:ext cx="8861273" cy="5653858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 marL="0" indent="0"/>
            <a:endParaRPr lang="en-US" dirty="0"/>
          </a:p>
        </p:txBody>
      </p:sp>
      <p:pic>
        <p:nvPicPr>
          <p:cNvPr id="7" name="Picture 6" descr="A picture containing person, indoor, man, floor&#10;&#10;Description automatically generated">
            <a:extLst>
              <a:ext uri="{FF2B5EF4-FFF2-40B4-BE49-F238E27FC236}">
                <a16:creationId xmlns:a16="http://schemas.microsoft.com/office/drawing/2014/main" id="{DB735AE9-5CC0-43EC-B5EA-00817091C2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72" y="2665927"/>
            <a:ext cx="2065108" cy="3671302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A3BEC08D-CDB6-47C3-AA8D-E0B81A26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32753" y="3465678"/>
            <a:ext cx="3671305" cy="2065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242C3F-8094-4767-93BD-CC7B4F7D7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99094" y="2659708"/>
            <a:ext cx="3918282" cy="3677521"/>
          </a:xfrm>
          <a:prstGeom prst="rect">
            <a:avLst/>
          </a:prstGeom>
        </p:spPr>
      </p:pic>
      <p:pic>
        <p:nvPicPr>
          <p:cNvPr id="22" name="Picture 21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1E5ADA27-9A6F-4F2D-8B49-B8A1AA310D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709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International Space Station</a:t>
            </a:r>
          </a:p>
          <a:p>
            <a:pPr>
              <a:buAutoNum type="arabicParenR"/>
            </a:pPr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3" name="Picture 12" descr="A satellite in space&#10;&#10;Description automatically generated">
            <a:extLst>
              <a:ext uri="{FF2B5EF4-FFF2-40B4-BE49-F238E27FC236}">
                <a16:creationId xmlns:a16="http://schemas.microsoft.com/office/drawing/2014/main" id="{6D745249-B838-497D-89E6-D11318BC9F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96" y="2696215"/>
            <a:ext cx="1771307" cy="1179718"/>
          </a:xfrm>
          <a:prstGeom prst="rect">
            <a:avLst/>
          </a:prstGeom>
        </p:spPr>
      </p:pic>
      <p:pic>
        <p:nvPicPr>
          <p:cNvPr id="15" name="Picture 14" descr="A picture containing outdoor, sky, smoke&#10;&#10;Description automatically generated">
            <a:extLst>
              <a:ext uri="{FF2B5EF4-FFF2-40B4-BE49-F238E27FC236}">
                <a16:creationId xmlns:a16="http://schemas.microsoft.com/office/drawing/2014/main" id="{761DE704-6F98-4759-8827-2F32CDF114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272" y="2696215"/>
            <a:ext cx="2871564" cy="3590330"/>
          </a:xfrm>
          <a:prstGeom prst="rect">
            <a:avLst/>
          </a:prstGeom>
        </p:spPr>
      </p:pic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BFCBB17B-B694-46F6-8744-107600F460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  <p:pic>
        <p:nvPicPr>
          <p:cNvPr id="6" name="Picture 5" descr="A picture containing person, outdoor, man&#10;&#10;Description automatically generated">
            <a:extLst>
              <a:ext uri="{FF2B5EF4-FFF2-40B4-BE49-F238E27FC236}">
                <a16:creationId xmlns:a16="http://schemas.microsoft.com/office/drawing/2014/main" id="{1452E14C-6D61-47D7-93E8-41811A3C02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3822" y="3149742"/>
            <a:ext cx="3575253" cy="2668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8801A-1095-4743-A02B-56E653291D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96" y="3956055"/>
            <a:ext cx="1771791" cy="1179718"/>
          </a:xfrm>
          <a:prstGeom prst="rect">
            <a:avLst/>
          </a:prstGeom>
        </p:spPr>
      </p:pic>
      <p:pic>
        <p:nvPicPr>
          <p:cNvPr id="14" name="Picture 13" descr="A picture containing outdoor, sitting&#10;&#10;Description automatically generated">
            <a:extLst>
              <a:ext uri="{FF2B5EF4-FFF2-40B4-BE49-F238E27FC236}">
                <a16:creationId xmlns:a16="http://schemas.microsoft.com/office/drawing/2014/main" id="{2A3AF0E8-9524-4597-8010-44F5518D83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396" y="5221517"/>
            <a:ext cx="1790212" cy="11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3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International Space Station</a:t>
            </a:r>
          </a:p>
          <a:p>
            <a:pPr>
              <a:buAutoNum type="arabicParenR"/>
            </a:pPr>
            <a:r>
              <a:rPr lang="en-US" dirty="0"/>
              <a:t>Put into Orbit using NanoRacks CubeSat Deployer</a:t>
            </a:r>
          </a:p>
          <a:p>
            <a:pPr marL="0" indent="0"/>
            <a:endParaRPr lang="en-US" dirty="0"/>
          </a:p>
        </p:txBody>
      </p:sp>
      <p:pic>
        <p:nvPicPr>
          <p:cNvPr id="14" name="Picture 13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C0103375-BC99-4AD7-9A0A-D6C30AD6B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87FF68F9-3E29-4574-BEA2-B9F1C49E5F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42" y="3088119"/>
            <a:ext cx="2912088" cy="29153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25E60-272C-4EB6-BC50-111E83E365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06" y="3088119"/>
            <a:ext cx="2912087" cy="2918694"/>
          </a:xfrm>
          <a:prstGeom prst="rect">
            <a:avLst/>
          </a:prstGeom>
        </p:spPr>
      </p:pic>
      <p:pic>
        <p:nvPicPr>
          <p:cNvPr id="20" name="Picture 19" descr="A close up of a device&#10;&#10;Description automatically generated">
            <a:extLst>
              <a:ext uri="{FF2B5EF4-FFF2-40B4-BE49-F238E27FC236}">
                <a16:creationId xmlns:a16="http://schemas.microsoft.com/office/drawing/2014/main" id="{F9BEC100-7C9E-4C1C-A02F-4EF2D5BDE4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94" y="3088119"/>
            <a:ext cx="2912087" cy="29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6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49A65-2C04-4BD8-903A-58714F8C4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47" y="864108"/>
            <a:ext cx="7133955" cy="52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55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11" name="Picture 10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202C94E8-716E-4BF3-B08C-D76BFF6989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076" y="858012"/>
            <a:ext cx="6989064" cy="54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877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In case you </a:t>
            </a:r>
            <a:br>
              <a:rPr lang="en-US" i="1" dirty="0"/>
            </a:br>
            <a:r>
              <a:rPr lang="en-US" i="1" dirty="0"/>
              <a:t>didn’t see </a:t>
            </a:r>
            <a:br>
              <a:rPr lang="en-US" i="1" dirty="0"/>
            </a:br>
            <a:r>
              <a:rPr lang="en-US" i="1" dirty="0"/>
              <a:t>that…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39045D50-86B8-4343-9B19-07FE93903C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32" y="771525"/>
            <a:ext cx="6952842" cy="56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6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58" y="865954"/>
            <a:ext cx="8151483" cy="54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7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i="1" dirty="0"/>
              <a:t> </a:t>
            </a:r>
          </a:p>
        </p:txBody>
      </p:sp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D166FD05-B21E-4DD2-ABFC-ABFCC62CA1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368" y="4397356"/>
            <a:ext cx="2863263" cy="190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763BBD-A621-4C73-B8E1-3BDF3038C8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" y="962026"/>
            <a:ext cx="8298179" cy="32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19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>
              <a:buAutoNum type="arabicParenR"/>
            </a:pPr>
            <a:r>
              <a:rPr lang="en-US" dirty="0"/>
              <a:t>Students Build It</a:t>
            </a:r>
          </a:p>
          <a:p>
            <a:pPr>
              <a:buAutoNum type="arabicParenR"/>
            </a:pPr>
            <a:r>
              <a:rPr lang="en-US" dirty="0"/>
              <a:t>Launch it to the International Space Station</a:t>
            </a:r>
          </a:p>
          <a:p>
            <a:pPr>
              <a:buAutoNum type="arabicParenR"/>
            </a:pPr>
            <a:r>
              <a:rPr lang="en-US" dirty="0"/>
              <a:t>Put into Orbit using NanoRacks CubeSat Deployer</a:t>
            </a:r>
          </a:p>
          <a:p>
            <a:pPr>
              <a:buAutoNum type="arabicParenR"/>
            </a:pPr>
            <a:r>
              <a:rPr lang="en-US" dirty="0"/>
              <a:t>Operate from SSEL Ground Station</a:t>
            </a:r>
          </a:p>
          <a:p>
            <a:pPr marL="0" indent="0"/>
            <a:endParaRPr lang="en-US" dirty="0"/>
          </a:p>
        </p:txBody>
      </p:sp>
      <p:pic>
        <p:nvPicPr>
          <p:cNvPr id="2050" name="Picture 2" descr="K7MSU Antennas">
            <a:extLst>
              <a:ext uri="{FF2B5EF4-FFF2-40B4-BE49-F238E27FC236}">
                <a16:creationId xmlns:a16="http://schemas.microsoft.com/office/drawing/2014/main" id="{60A77411-3FAD-4298-AE38-63F3E50E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1724" y="3087626"/>
            <a:ext cx="2575885" cy="32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48A3E1E3-FF45-4555-B373-8DB3F6FA92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2625" y="818430"/>
            <a:ext cx="1772746" cy="17650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056FB1A-3DB6-4E80-BF25-1EE80DFF4A9E}"/>
              </a:ext>
            </a:extLst>
          </p:cNvPr>
          <p:cNvGrpSpPr>
            <a:grpSpLocks noChangeAspect="1"/>
          </p:cNvGrpSpPr>
          <p:nvPr/>
        </p:nvGrpSpPr>
        <p:grpSpPr>
          <a:xfrm>
            <a:off x="630834" y="3087627"/>
            <a:ext cx="5027016" cy="3233885"/>
            <a:chOff x="610895" y="3362325"/>
            <a:chExt cx="3350210" cy="2155194"/>
          </a:xfrm>
        </p:grpSpPr>
        <p:pic>
          <p:nvPicPr>
            <p:cNvPr id="14" name="Picture 13" descr="Z:\ground station\photos\2016-02-03\DSC_1330.JPG">
              <a:extLst>
                <a:ext uri="{FF2B5EF4-FFF2-40B4-BE49-F238E27FC236}">
                  <a16:creationId xmlns:a16="http://schemas.microsoft.com/office/drawing/2014/main" id="{DDB35128-6639-42FA-9EBF-9142CDB3A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0895" y="3362325"/>
              <a:ext cx="3350210" cy="1719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Z:\ground station\photos\2016-02-03\DSC_1330.JPG">
              <a:extLst>
                <a:ext uri="{FF2B5EF4-FFF2-40B4-BE49-F238E27FC236}">
                  <a16:creationId xmlns:a16="http://schemas.microsoft.com/office/drawing/2014/main" id="{46A740DC-C2E4-4344-A4F7-3FF81F1798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0895" y="4531518"/>
              <a:ext cx="3350210" cy="9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985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Related image">
            <a:extLst>
              <a:ext uri="{FF2B5EF4-FFF2-40B4-BE49-F238E27FC236}">
                <a16:creationId xmlns:a16="http://schemas.microsoft.com/office/drawing/2014/main" id="{33189D9D-74BF-4050-B3B4-12C3A806B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5" r="2259" b="5209"/>
          <a:stretch/>
        </p:blipFill>
        <p:spPr bwMode="auto">
          <a:xfrm>
            <a:off x="6314564" y="4977713"/>
            <a:ext cx="2378332" cy="14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4A3ACBA-DC42-4B58-AE26-D6FB9B2D5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01"/>
          <a:stretch/>
        </p:blipFill>
        <p:spPr bwMode="auto">
          <a:xfrm>
            <a:off x="5760720" y="2544255"/>
            <a:ext cx="3132835" cy="20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5" y="844550"/>
            <a:ext cx="5996071" cy="5568950"/>
          </a:xfrm>
        </p:spPr>
        <p:txBody>
          <a:bodyPr/>
          <a:lstStyle/>
          <a:p>
            <a:pPr>
              <a:buAutoNum type="arabicParenR"/>
            </a:pPr>
            <a:r>
              <a:rPr lang="en-US" dirty="0"/>
              <a:t>Creation of Knowledge</a:t>
            </a:r>
          </a:p>
          <a:p>
            <a:pPr lvl="1"/>
            <a:r>
              <a:rPr lang="en-US" dirty="0"/>
              <a:t>Something that benefits society, but is 5-20 years down the road.</a:t>
            </a:r>
          </a:p>
          <a:p>
            <a:pPr lvl="1"/>
            <a:r>
              <a:rPr lang="en-US" dirty="0"/>
              <a:t>High risk, high reward.</a:t>
            </a:r>
          </a:p>
          <a:p>
            <a:pPr lvl="1"/>
            <a:r>
              <a:rPr lang="en-US" dirty="0"/>
              <a:t>A company couldn’t do it and stay in business.</a:t>
            </a:r>
          </a:p>
          <a:p>
            <a:pPr lvl="1"/>
            <a:r>
              <a:rPr lang="en-US" dirty="0"/>
              <a:t>STEM innovations fuel our economy.</a:t>
            </a:r>
            <a:br>
              <a:rPr lang="en-US" dirty="0"/>
            </a:br>
            <a:endParaRPr lang="en-US" sz="1200" dirty="0"/>
          </a:p>
          <a:p>
            <a:pPr>
              <a:buAutoNum type="arabicParenR" startAt="2"/>
            </a:pPr>
            <a:r>
              <a:rPr lang="en-US" dirty="0"/>
              <a:t>Where does the Money Come From?</a:t>
            </a:r>
          </a:p>
          <a:p>
            <a:pPr lvl="1"/>
            <a:r>
              <a:rPr lang="en-US" dirty="0"/>
              <a:t>You!  We all pay taxes.</a:t>
            </a:r>
          </a:p>
          <a:p>
            <a:pPr lvl="1"/>
            <a:r>
              <a:rPr lang="en-US" dirty="0"/>
              <a:t>~$150B total of $4T Federal Budget Goes to Research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Defense = $50B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National Institute of Health = $35B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Energy = ~$15B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NASA = ~$10B</a:t>
            </a:r>
          </a:p>
          <a:p>
            <a:pPr marL="982662" lvl="2" indent="-285750">
              <a:buFont typeface="Courier New" panose="02070309020205020404" pitchFamily="49" charset="0"/>
              <a:buChar char="o"/>
            </a:pPr>
            <a:r>
              <a:rPr lang="en-US" sz="1400" dirty="0"/>
              <a:t>National Science Foundation = ~$6B</a:t>
            </a:r>
            <a:br>
              <a:rPr lang="en-US" sz="1400" dirty="0"/>
            </a:br>
            <a:endParaRPr lang="en-US" sz="1400" dirty="0"/>
          </a:p>
          <a:p>
            <a:pPr marL="457200" indent="-457200">
              <a:buAutoNum type="arabicParenR" startAt="3"/>
            </a:pPr>
            <a:r>
              <a:rPr lang="en-US" sz="1800" dirty="0"/>
              <a:t>Why do Research at Universities?</a:t>
            </a:r>
          </a:p>
          <a:p>
            <a:pPr marL="673100" lvl="1" indent="-215900"/>
            <a:r>
              <a:rPr lang="en-US" sz="1400" dirty="0"/>
              <a:t>We do have national labs (PNNL, LANL, </a:t>
            </a:r>
            <a:r>
              <a:rPr lang="en-US" sz="1400" dirty="0" err="1"/>
              <a:t>etc</a:t>
            </a:r>
            <a:r>
              <a:rPr lang="en-US" sz="1400" dirty="0"/>
              <a:t>).</a:t>
            </a:r>
          </a:p>
          <a:p>
            <a:pPr marL="673100" lvl="1" indent="-215900"/>
            <a:r>
              <a:rPr lang="en-US" sz="1400" dirty="0"/>
              <a:t>Universities can sustain knowledge when funding lapses.</a:t>
            </a:r>
          </a:p>
          <a:p>
            <a:pPr marL="673100" lvl="1" indent="-215900"/>
            <a:r>
              <a:rPr lang="en-US" sz="1400" dirty="0"/>
              <a:t>And we have students to do the work!</a:t>
            </a:r>
          </a:p>
          <a:p>
            <a:pPr marL="247650" indent="0"/>
            <a:endParaRPr lang="en-US" sz="1800" dirty="0"/>
          </a:p>
        </p:txBody>
      </p:sp>
      <p:pic>
        <p:nvPicPr>
          <p:cNvPr id="5" name="Picture 2" descr="Image result for montana hall">
            <a:extLst>
              <a:ext uri="{FF2B5EF4-FFF2-40B4-BE49-F238E27FC236}">
                <a16:creationId xmlns:a16="http://schemas.microsoft.com/office/drawing/2014/main" id="{C2BA0D8F-AD0D-48F3-86CD-3AF8A447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714" y="844550"/>
            <a:ext cx="2560319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sf">
            <a:extLst>
              <a:ext uri="{FF2B5EF4-FFF2-40B4-BE49-F238E27FC236}">
                <a16:creationId xmlns:a16="http://schemas.microsoft.com/office/drawing/2014/main" id="{DB946D58-DD85-481C-A0BC-79827C1F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0067" y="4564316"/>
            <a:ext cx="594949" cy="59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department of education">
            <a:extLst>
              <a:ext uri="{FF2B5EF4-FFF2-40B4-BE49-F238E27FC236}">
                <a16:creationId xmlns:a16="http://schemas.microsoft.com/office/drawing/2014/main" id="{E86D08B0-B35A-4FAA-9D85-3E819E016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022" y="4628272"/>
            <a:ext cx="512999" cy="51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asa logo">
            <a:extLst>
              <a:ext uri="{FF2B5EF4-FFF2-40B4-BE49-F238E27FC236}">
                <a16:creationId xmlns:a16="http://schemas.microsoft.com/office/drawing/2014/main" id="{EEDDE57D-EC14-493B-A3A8-AED313F46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666" y="4549085"/>
            <a:ext cx="673573" cy="6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ional Institutes of Health (NIH) - Turning Discovery into Health">
            <a:extLst>
              <a:ext uri="{FF2B5EF4-FFF2-40B4-BE49-F238E27FC236}">
                <a16:creationId xmlns:a16="http://schemas.microsoft.com/office/drawing/2014/main" id="{38AD981A-B266-4D86-BE3F-17BB9022F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1062" y="4664165"/>
            <a:ext cx="702494" cy="4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337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8526D1-AAA8-44DD-A22A-E2396CFFB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91" y="1414417"/>
            <a:ext cx="2399838" cy="2391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417" y="771525"/>
            <a:ext cx="8861273" cy="5641975"/>
          </a:xfrm>
        </p:spPr>
        <p:txBody>
          <a:bodyPr/>
          <a:lstStyle/>
          <a:p>
            <a:pPr marL="0" indent="0"/>
            <a:r>
              <a:rPr lang="en-US" u="sng" dirty="0"/>
              <a:t>RadSat Mission Concept</a:t>
            </a:r>
          </a:p>
          <a:p>
            <a:pPr marL="0" indent="0"/>
            <a:r>
              <a:rPr lang="en-US" dirty="0"/>
              <a:t> - There are two </a:t>
            </a:r>
            <a:r>
              <a:rPr lang="en-US" dirty="0" err="1"/>
              <a:t>RadSats</a:t>
            </a:r>
            <a:endParaRPr lang="en-US" dirty="0"/>
          </a:p>
        </p:txBody>
      </p:sp>
      <p:pic>
        <p:nvPicPr>
          <p:cNvPr id="10" name="Picture 9" descr="A picture containing indoor, table, wall, sitting&#10;&#10;Description automatically generated">
            <a:extLst>
              <a:ext uri="{FF2B5EF4-FFF2-40B4-BE49-F238E27FC236}">
                <a16:creationId xmlns:a16="http://schemas.microsoft.com/office/drawing/2014/main" id="{EDA8BA2E-8677-4366-81EE-B755A6A84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859" y="3556066"/>
            <a:ext cx="2755227" cy="2743199"/>
          </a:xfrm>
          <a:prstGeom prst="rect">
            <a:avLst/>
          </a:prstGeom>
        </p:spPr>
      </p:pic>
      <p:pic>
        <p:nvPicPr>
          <p:cNvPr id="13" name="Picture 12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70153E93-4A97-4E56-8F81-BEB2C6FA4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192" y="928968"/>
            <a:ext cx="2559023" cy="2547851"/>
          </a:xfrm>
          <a:prstGeom prst="rect">
            <a:avLst/>
          </a:prstGeom>
        </p:spPr>
      </p:pic>
      <p:pic>
        <p:nvPicPr>
          <p:cNvPr id="6" name="Picture 5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FBD27BB8-85A2-41CF-AB58-C2DA0481EF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386" y="964627"/>
            <a:ext cx="2564642" cy="2487299"/>
          </a:xfrm>
          <a:prstGeom prst="rect">
            <a:avLst/>
          </a:prstGeom>
        </p:spPr>
      </p:pic>
      <p:pic>
        <p:nvPicPr>
          <p:cNvPr id="8" name="Picture 7" descr="A picture containing indoor, person, kitchen, floor&#10;&#10;Description automatically generated">
            <a:extLst>
              <a:ext uri="{FF2B5EF4-FFF2-40B4-BE49-F238E27FC236}">
                <a16:creationId xmlns:a16="http://schemas.microsoft.com/office/drawing/2014/main" id="{1D428ECF-49BD-4C50-84E1-D8695C9957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657" y="3566160"/>
            <a:ext cx="2122101" cy="27432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AD096E0A-CF48-4565-9376-15E338A5B5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5" y="3921374"/>
            <a:ext cx="2400413" cy="2391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AF527E-7929-4DE4-ABA5-80E0F821C224}"/>
              </a:ext>
            </a:extLst>
          </p:cNvPr>
          <p:cNvSpPr txBox="1"/>
          <p:nvPr/>
        </p:nvSpPr>
        <p:spPr>
          <a:xfrm>
            <a:off x="1212465" y="3724131"/>
            <a:ext cx="16542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orbit now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FA7EF-0C61-4702-9357-11EC36E1D0FF}"/>
              </a:ext>
            </a:extLst>
          </p:cNvPr>
          <p:cNvSpPr txBox="1"/>
          <p:nvPr/>
        </p:nvSpPr>
        <p:spPr>
          <a:xfrm>
            <a:off x="0" y="6252727"/>
            <a:ext cx="386978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NASA, launches Oct 21, 2019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1071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 algn="ctr"/>
            <a:r>
              <a:rPr lang="en-US" sz="2200" dirty="0"/>
              <a:t> How do you do all this?</a:t>
            </a:r>
          </a:p>
        </p:txBody>
      </p:sp>
      <p:pic>
        <p:nvPicPr>
          <p:cNvPr id="13" name="Picture 4" descr="https://lh6.googleusercontent.com/-dpKBFc8gbBQ/Ua-eZb_nqVI/AAAAAAAAEnY/38YY8bSlrcA/w953-h658-no/Champ%26Monte%2B11-17-2012.jpg">
            <a:extLst>
              <a:ext uri="{FF2B5EF4-FFF2-40B4-BE49-F238E27FC236}">
                <a16:creationId xmlns:a16="http://schemas.microsoft.com/office/drawing/2014/main" id="{9ED49280-7324-4263-B182-4423FEC2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820" y="1432452"/>
            <a:ext cx="6747720" cy="46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889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MSU’s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was Designed &amp; Built By MSU Students (~150)</a:t>
            </a:r>
            <a:endParaRPr lang="en-US" i="1" dirty="0"/>
          </a:p>
          <a:p>
            <a:pPr marL="465137" lvl="1" indent="0">
              <a:buNone/>
            </a:pPr>
            <a:endParaRPr lang="en-US" dirty="0"/>
          </a:p>
        </p:txBody>
      </p:sp>
      <p:pic>
        <p:nvPicPr>
          <p:cNvPr id="6" name="Picture 5" descr="C:\Users\lameres\AppData\Local\Microsoft\Windows\Temporary Internet Files\Content.Word\2011-08-10_16-55-34_69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298" y="3226364"/>
            <a:ext cx="1966369" cy="146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:\02_Research\003_Conferences_and_Travel\024_TAMU_RadiationTest2_April12\Pic\Buerkle_Hogan_Weber_by_SaturnV_at_NASA_JS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71" y="1257466"/>
            <a:ext cx="2290330" cy="128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:\02_Research\004_Funded_Budgets\020_NASA_ESPCoR_RadTolerantComputing_June10\HASP\Integration\DSCN122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32129" y="1094721"/>
            <a:ext cx="1989891" cy="148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4272" y="2550697"/>
            <a:ext cx="221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Justin Hogan, Ray Weber at Johnson Space Center for demo, 2012.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4706" y="4738315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Marshall Space Flight Center, 2011.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54298" y="2855381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at the NASA Columbia Scientific Balloon Facility, 2012.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1" y="4698338"/>
            <a:ext cx="4907280" cy="15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0749" y="6258871"/>
            <a:ext cx="4806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Justin Hogan &amp; Ray Weber featured in MSU News Story, 2012.</a:t>
            </a:r>
          </a:p>
        </p:txBody>
      </p:sp>
      <p:pic>
        <p:nvPicPr>
          <p:cNvPr id="13" name="Picture 12" descr="MSFC_Demo_ClintGauer_at_Table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270" y="3096850"/>
            <a:ext cx="2172219" cy="10313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0939" y="423679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demo’s computer at Marshall Space Flight Center, 2009.</a:t>
            </a:r>
          </a:p>
        </p:txBody>
      </p:sp>
      <p:pic>
        <p:nvPicPr>
          <p:cNvPr id="15" name="Picture 2" descr="M:\02_Research\003_Conferences_and_Travel\023_NASA_MSFC_Demo_Huntsville_Aug11\Pictures\Jenny_n_Todd_at_Demo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3666" y="1257466"/>
            <a:ext cx="1951131" cy="146334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332086" y="2736185"/>
            <a:ext cx="2519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Todd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Buerkle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Jennifer </a:t>
            </a:r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Hane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demo computer at Marshall Space Flight Center, 2012.</a:t>
            </a:r>
          </a:p>
        </p:txBody>
      </p:sp>
      <p:pic>
        <p:nvPicPr>
          <p:cNvPr id="1027" name="Picture 3" descr="C:\Users\k91h784\Dropbox\02_Research\003_Conferences_and_Travel\010_NASA_MSFC_Demo_Huntsville_Jan10\MSGC_Demo_Pictures\MSFC_Museum_Clint_w_SatV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411" y="1257466"/>
            <a:ext cx="2273698" cy="17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851576" y="2998795"/>
            <a:ext cx="2164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 Gauer at Marshall Space Flight Center for demo, 2009.</a:t>
            </a:r>
          </a:p>
        </p:txBody>
      </p:sp>
      <p:pic>
        <p:nvPicPr>
          <p:cNvPr id="1031" name="Picture 7" descr="http://www.coe.montana.edu/ee/lameres/figures/weng13_summer_program/figures/fig_flight8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341" y="5065018"/>
            <a:ext cx="2607961" cy="13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coe.montana.edu/ee/lameres/figures/weng12_summer_program/pic_Launch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926" y="3096850"/>
            <a:ext cx="1709910" cy="11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075" y="3337349"/>
            <a:ext cx="2070575" cy="129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96490" y="4297610"/>
            <a:ext cx="2145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Kaysha</a:t>
            </a:r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Young prepares payload for balloon flight, 2012.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76838" y="5482111"/>
            <a:ext cx="1133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 balloon team recovers payload in front of moose, 2013.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67790" y="4580461"/>
            <a:ext cx="1858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balloon team featured in MSU news story, 2011.</a:t>
            </a:r>
          </a:p>
        </p:txBody>
      </p:sp>
    </p:spTree>
    <p:extLst>
      <p:ext uri="{BB962C8B-B14F-4D97-AF65-F5344CB8AC3E}">
        <p14:creationId xmlns:p14="http://schemas.microsoft.com/office/powerpoint/2010/main" val="27821399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MSU’s</a:t>
            </a:r>
            <a:r>
              <a:rPr lang="en-US" dirty="0"/>
              <a:t> Approach - RadPC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4A46A-510B-4F8B-997A-F00FD10C7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24" y="2018532"/>
            <a:ext cx="1880622" cy="3868914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70BAD66-E980-4FC5-99D5-73B685256244}"/>
              </a:ext>
            </a:extLst>
          </p:cNvPr>
          <p:cNvSpPr/>
          <p:nvPr/>
        </p:nvSpPr>
        <p:spPr bwMode="auto">
          <a:xfrm>
            <a:off x="4487936" y="1332700"/>
            <a:ext cx="3875623" cy="622398"/>
          </a:xfrm>
          <a:prstGeom prst="wedgeEllipseCallout">
            <a:avLst>
              <a:gd name="adj1" fmla="val -84861"/>
              <a:gd name="adj2" fmla="val 194646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27365272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kiing, indoor, snow, sky&#10;&#10;Description automatically generated">
            <a:extLst>
              <a:ext uri="{FF2B5EF4-FFF2-40B4-BE49-F238E27FC236}">
                <a16:creationId xmlns:a16="http://schemas.microsoft.com/office/drawing/2014/main" id="{800BC999-BF2F-4CFF-B9AC-9EAA474DF3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150" y="3711394"/>
            <a:ext cx="4741540" cy="2023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3800" dirty="0"/>
              <a:t> </a:t>
            </a:r>
            <a:endParaRPr lang="en-US" sz="4400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5FD5A79-677A-4992-814B-69837B10F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829" y="731772"/>
            <a:ext cx="2826751" cy="2719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3D2F5E-D094-4A52-9948-223AF99C0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96" y="861391"/>
            <a:ext cx="5172765" cy="23333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9CD6E5-FF08-4C55-88E7-9F3A0D920F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26" y="3307550"/>
            <a:ext cx="3589401" cy="8656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3FB41F-0A29-4D38-8436-FE5CD7D18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76" y="3994267"/>
            <a:ext cx="1109404" cy="112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F84EA-97B1-4C74-9F7F-3DFB268314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96" y="5057877"/>
            <a:ext cx="3702104" cy="9131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8E16A1-8FB2-40B7-9FAE-1854673E3B05}"/>
              </a:ext>
            </a:extLst>
          </p:cNvPr>
          <p:cNvSpPr/>
          <p:nvPr/>
        </p:nvSpPr>
        <p:spPr bwMode="auto">
          <a:xfrm>
            <a:off x="412696" y="3307550"/>
            <a:ext cx="3808784" cy="273409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70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400" dirty="0"/>
              <a:t> The NASA Concept for Lunar Exploration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7FAB02-E78E-4AD1-8C0E-F26DC89A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6084" y="846489"/>
            <a:ext cx="559404" cy="5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artemis mission concept">
            <a:extLst>
              <a:ext uri="{FF2B5EF4-FFF2-40B4-BE49-F238E27FC236}">
                <a16:creationId xmlns:a16="http://schemas.microsoft.com/office/drawing/2014/main" id="{24538779-7D7A-4857-A8EB-6F4C4D105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310" y="1387942"/>
            <a:ext cx="8881380" cy="49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50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400" dirty="0"/>
              <a:t> The NASA Concept for Lunar Exploration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02" y="1369074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481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400" dirty="0"/>
              <a:t> The NASA Concept for Lunar Exploration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DC500130-23EB-4C25-B0E9-ABB617A3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02" y="1369074"/>
            <a:ext cx="8817317" cy="433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91h784\Desktop\header_logo.png">
            <a:extLst>
              <a:ext uri="{FF2B5EF4-FFF2-40B4-BE49-F238E27FC236}">
                <a16:creationId xmlns:a16="http://schemas.microsoft.com/office/drawing/2014/main" id="{645ECB44-7589-44A3-9A17-34B722E9E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935" y="5769312"/>
            <a:ext cx="883634" cy="66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1EBA09-3141-417F-8C1C-D9B6F7EF02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20253" y="5075129"/>
            <a:ext cx="1318461" cy="827594"/>
          </a:xfrm>
          <a:prstGeom prst="straightConnector1">
            <a:avLst/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698FE0-9662-4063-B0F5-C428778BF1A6}"/>
              </a:ext>
            </a:extLst>
          </p:cNvPr>
          <p:cNvSpPr txBox="1"/>
          <p:nvPr/>
        </p:nvSpPr>
        <p:spPr>
          <a:xfrm>
            <a:off x="5468990" y="6013450"/>
            <a:ext cx="348027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 is going to be part of this.</a:t>
            </a:r>
            <a:endParaRPr lang="en-US" b="1" i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66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2B597-0045-48CE-8789-1F291B7C6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27" y="2502521"/>
            <a:ext cx="4951487" cy="329273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70BAD66-E980-4FC5-99D5-73B685256244}"/>
              </a:ext>
            </a:extLst>
          </p:cNvPr>
          <p:cNvSpPr/>
          <p:nvPr/>
        </p:nvSpPr>
        <p:spPr bwMode="auto">
          <a:xfrm>
            <a:off x="4487936" y="1332700"/>
            <a:ext cx="3875623" cy="965930"/>
          </a:xfrm>
          <a:prstGeom prst="wedgeEllipseCallout">
            <a:avLst>
              <a:gd name="adj1" fmla="val -80298"/>
              <a:gd name="adj2" fmla="val 275872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How are you going to pull this off?</a:t>
            </a:r>
          </a:p>
        </p:txBody>
      </p:sp>
    </p:spTree>
    <p:extLst>
      <p:ext uri="{BB962C8B-B14F-4D97-AF65-F5344CB8AC3E}">
        <p14:creationId xmlns:p14="http://schemas.microsoft.com/office/powerpoint/2010/main" val="9604135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Bobcats on the Moon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-7938"/>
            <a:r>
              <a:rPr lang="en-US" sz="22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8A54D-E159-4D47-8FBA-0CC266FCA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747" y="2891761"/>
            <a:ext cx="1994956" cy="2997446"/>
          </a:xfrm>
          <a:prstGeom prst="rect">
            <a:avLst/>
          </a:prstGeom>
        </p:spPr>
      </p:pic>
      <p:pic>
        <p:nvPicPr>
          <p:cNvPr id="10" name="Picture 2" descr="C:\Users\lameres\Desktop\rp_primary_Card_stunt-GoCats__Daryn_.jpg">
            <a:extLst>
              <a:ext uri="{FF2B5EF4-FFF2-40B4-BE49-F238E27FC236}">
                <a16:creationId xmlns:a16="http://schemas.microsoft.com/office/drawing/2014/main" id="{88E281E3-EAFB-414E-9386-291C58501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51" y="2189895"/>
            <a:ext cx="6264639" cy="4023162"/>
          </a:xfrm>
          <a:prstGeom prst="rect">
            <a:avLst/>
          </a:prstGeom>
          <a:noFill/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370BAD66-E980-4FC5-99D5-73B685256244}"/>
              </a:ext>
            </a:extLst>
          </p:cNvPr>
          <p:cNvSpPr/>
          <p:nvPr/>
        </p:nvSpPr>
        <p:spPr bwMode="auto">
          <a:xfrm>
            <a:off x="4505676" y="1070483"/>
            <a:ext cx="3875623" cy="682783"/>
          </a:xfrm>
          <a:prstGeom prst="wedgeEllipseCallout">
            <a:avLst>
              <a:gd name="adj1" fmla="val 24375"/>
              <a:gd name="adj2" fmla="val 251038"/>
            </a:avLst>
          </a:prstGeom>
          <a:solidFill>
            <a:srgbClr val="FFFF00"/>
          </a:solidFill>
          <a:ln w="349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003366"/>
                </a:solidFill>
                <a:effectLst/>
                <a:latin typeface="Times New Roman" pitchFamily="18" charset="0"/>
              </a:rPr>
              <a:t>With MSU Students!</a:t>
            </a:r>
          </a:p>
        </p:txBody>
      </p:sp>
    </p:spTree>
    <p:extLst>
      <p:ext uri="{BB962C8B-B14F-4D97-AF65-F5344CB8AC3E}">
        <p14:creationId xmlns:p14="http://schemas.microsoft.com/office/powerpoint/2010/main" val="45554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005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  <a:endParaRPr lang="en-US" sz="1200" i="1" dirty="0"/>
          </a:p>
        </p:txBody>
      </p:sp>
      <p:pic>
        <p:nvPicPr>
          <p:cNvPr id="8" name="Picture 2" descr="http://thumbs.dreamstime.com/z/thinking-man-9508271.jpg">
            <a:extLst>
              <a:ext uri="{FF2B5EF4-FFF2-40B4-BE49-F238E27FC236}">
                <a16:creationId xmlns:a16="http://schemas.microsoft.com/office/drawing/2014/main" id="{C2FCC9FB-4C7B-4479-A04B-A390D146F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21957" y="3277447"/>
            <a:ext cx="1786344" cy="140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coe.montana.edu/ee/lameres/figures/HASP_view_from_Top_w_label.jpg">
            <a:extLst>
              <a:ext uri="{FF2B5EF4-FFF2-40B4-BE49-F238E27FC236}">
                <a16:creationId xmlns:a16="http://schemas.microsoft.com/office/drawing/2014/main" id="{50AD726E-4867-4654-BBA3-72F3E5D5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236" y="844550"/>
            <a:ext cx="3165936" cy="241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k91h784\Desktop\SL9_Best_of_Best\Rocket_Camera\SL-9 Space.png">
            <a:extLst>
              <a:ext uri="{FF2B5EF4-FFF2-40B4-BE49-F238E27FC236}">
                <a16:creationId xmlns:a16="http://schemas.microsoft.com/office/drawing/2014/main" id="{FC460D41-2944-4ED5-9660-B067380C04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187616" y="1220181"/>
            <a:ext cx="2415559" cy="1664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5">
            <a:extLst>
              <a:ext uri="{FF2B5EF4-FFF2-40B4-BE49-F238E27FC236}">
                <a16:creationId xmlns:a16="http://schemas.microsoft.com/office/drawing/2014/main" id="{8A5A107A-5212-43A7-8832-8768118E87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4184" y="1944399"/>
            <a:ext cx="272519" cy="254564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18F299D9-C642-4D88-88DF-31CEDA886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726" y="2265273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k91h784\Dropbox\02_Research\004_Funded_Budgets\029_NASA_OCT_GCT_SoundingRocketPayload_July2012\01_UP_Aerospace_Launch_Oct2014\08-Flight_Pictures_SL9_Best_of_Best\05_Launch1.jpg">
            <a:extLst>
              <a:ext uri="{FF2B5EF4-FFF2-40B4-BE49-F238E27FC236}">
                <a16:creationId xmlns:a16="http://schemas.microsoft.com/office/drawing/2014/main" id="{0C37D86D-945A-4939-901B-9EBC9CDD3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4839" y="844550"/>
            <a:ext cx="3442864" cy="242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7319888D-8C0C-44D2-9323-BC7D3287A7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31846" y="1646513"/>
            <a:ext cx="753193" cy="1004721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FA1D3B0E-F6A4-4F3E-866C-F2459040B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1388" y="2717544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E3A6B526-28EF-496A-9F24-6C9F0801A8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34" y="3429000"/>
            <a:ext cx="2912087" cy="2912087"/>
          </a:xfrm>
          <a:prstGeom prst="rect">
            <a:avLst/>
          </a:prstGeom>
        </p:spPr>
      </p:pic>
      <p:sp>
        <p:nvSpPr>
          <p:cNvPr id="17" name="AutoShape 5">
            <a:extLst>
              <a:ext uri="{FF2B5EF4-FFF2-40B4-BE49-F238E27FC236}">
                <a16:creationId xmlns:a16="http://schemas.microsoft.com/office/drawing/2014/main" id="{978788C3-E36A-4B1E-A5F3-3071C60C0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8560" y="3912572"/>
            <a:ext cx="430904" cy="417513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07032D7-28E5-4C27-89F5-E2DEC2F51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865" y="3593450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A close up of a machine&#10;&#10;Description automatically generated">
            <a:extLst>
              <a:ext uri="{FF2B5EF4-FFF2-40B4-BE49-F238E27FC236}">
                <a16:creationId xmlns:a16="http://schemas.microsoft.com/office/drawing/2014/main" id="{632C43E1-1F24-41F0-A778-C497E337C7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758" y="3429000"/>
            <a:ext cx="3171989" cy="2912087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F9472457-1489-4B06-B1F2-E3A6A714F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763" y="3420269"/>
            <a:ext cx="771525" cy="4175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id="{6B05464E-8B17-408D-8C8B-AD31E492D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750" y="3837781"/>
            <a:ext cx="110490" cy="3608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B27F1D90-A669-4D31-8C95-78B045314F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3119" y="3885765"/>
            <a:ext cx="45720" cy="295076"/>
          </a:xfrm>
          <a:prstGeom prst="straightConnector1">
            <a:avLst/>
          </a:prstGeom>
          <a:noFill/>
          <a:ln w="25400" cmpd="sng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67C0E4-F4A3-482E-BCBC-16A654131AC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364" y="4630380"/>
            <a:ext cx="2293759" cy="1695965"/>
          </a:xfrm>
          <a:prstGeom prst="rect">
            <a:avLst/>
          </a:prstGeom>
        </p:spPr>
      </p:pic>
      <p:sp>
        <p:nvSpPr>
          <p:cNvPr id="26" name="AutoShape 5">
            <a:extLst>
              <a:ext uri="{FF2B5EF4-FFF2-40B4-BE49-F238E27FC236}">
                <a16:creationId xmlns:a16="http://schemas.microsoft.com/office/drawing/2014/main" id="{B3D9A0DE-EC07-4739-8319-714CE5DA5F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02903" y="5073650"/>
            <a:ext cx="224641" cy="147559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 Box 6">
            <a:extLst>
              <a:ext uri="{FF2B5EF4-FFF2-40B4-BE49-F238E27FC236}">
                <a16:creationId xmlns:a16="http://schemas.microsoft.com/office/drawing/2014/main" id="{8488EC0B-78C2-432F-92D2-E128F02AF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598" y="4624672"/>
            <a:ext cx="771525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C0C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cs typeface="Arial" pitchFamily="34" charset="0"/>
              </a:rPr>
              <a:t>MSU Computer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294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F855-226E-43D4-B141-BB322C22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EC4E-BC64-4871-AC6D-BA174B7C6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562415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3D render of IT-SPINS 3U CubeSat">
            <a:extLst>
              <a:ext uri="{FF2B5EF4-FFF2-40B4-BE49-F238E27FC236}">
                <a16:creationId xmlns:a16="http://schemas.microsoft.com/office/drawing/2014/main" id="{65F79FE3-55C5-422F-807E-995964B7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984" y="2776606"/>
            <a:ext cx="1653084" cy="16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05015-8C0C-4FA7-87D0-A2BE523031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50" y="2735823"/>
            <a:ext cx="1772172" cy="1765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Background of MSU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16" y="844550"/>
            <a:ext cx="7695412" cy="5568950"/>
          </a:xfrm>
        </p:spPr>
        <p:txBody>
          <a:bodyPr/>
          <a:lstStyle/>
          <a:p>
            <a:r>
              <a:rPr lang="en-US" dirty="0"/>
              <a:t>Space Science &amp; Engineering Lab</a:t>
            </a:r>
          </a:p>
          <a:p>
            <a:pPr marL="227013" indent="-227013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Founded in 2000 with support from MSGC.</a:t>
            </a:r>
          </a:p>
          <a:p>
            <a:pPr marL="227013" indent="-227013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Provides students hands-on experience w/ real space missions.</a:t>
            </a:r>
          </a:p>
          <a:p>
            <a:pPr marL="227013" indent="-227013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One of the first universities to engage in small satellites </a:t>
            </a:r>
            <a:br>
              <a:rPr lang="en-US" sz="1800" b="0" dirty="0">
                <a:solidFill>
                  <a:schemeClr val="tx1"/>
                </a:solidFill>
              </a:rPr>
            </a:br>
            <a:r>
              <a:rPr lang="en-US" sz="1800" b="0" dirty="0">
                <a:solidFill>
                  <a:schemeClr val="tx1"/>
                </a:solidFill>
              </a:rPr>
              <a:t>(part of the inaugural </a:t>
            </a:r>
            <a:r>
              <a:rPr lang="en-US" sz="1800" b="0" dirty="0" err="1">
                <a:solidFill>
                  <a:schemeClr val="tx1"/>
                </a:solidFill>
              </a:rPr>
              <a:t>ELaNa</a:t>
            </a:r>
            <a:r>
              <a:rPr lang="en-US" sz="1800" b="0" dirty="0">
                <a:solidFill>
                  <a:schemeClr val="tx1"/>
                </a:solidFill>
              </a:rPr>
              <a:t>-I).</a:t>
            </a:r>
          </a:p>
          <a:p>
            <a:pPr marL="227013" indent="-227013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</a:rPr>
              <a:t>Has sent 9 small satellites into space (10 &amp; 11 within next 6 months.)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0005A-712D-4B7C-BF5A-2205EA343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83" y="908634"/>
            <a:ext cx="2075127" cy="1387998"/>
          </a:xfrm>
          <a:prstGeom prst="rect">
            <a:avLst/>
          </a:prstGeom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79F31F6D-DDEE-4FA2-8614-D9684E134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25" y="5429569"/>
            <a:ext cx="1558114" cy="9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">
            <a:extLst>
              <a:ext uri="{FF2B5EF4-FFF2-40B4-BE49-F238E27FC236}">
                <a16:creationId xmlns:a16="http://schemas.microsoft.com/office/drawing/2014/main" id="{C047523A-230B-400C-9F11-72B01975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730" y="5339984"/>
            <a:ext cx="1558114" cy="113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">
            <a:extLst>
              <a:ext uri="{FF2B5EF4-FFF2-40B4-BE49-F238E27FC236}">
                <a16:creationId xmlns:a16="http://schemas.microsoft.com/office/drawing/2014/main" id="{C06DD036-7F16-4844-ABA0-EAB962E41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019" y="5350552"/>
            <a:ext cx="1642331" cy="11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3D7488-67A0-4B64-AA4F-D59A0BCA626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757" y="2841625"/>
            <a:ext cx="3027827" cy="3514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2667DE-EE78-4A29-9F25-2AEED61873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84" y="4471004"/>
            <a:ext cx="2738430" cy="874723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9D41114C-A0E7-4036-8C23-B4F28A92A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0560" y="4471488"/>
            <a:ext cx="1386465" cy="8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899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5F0C-E714-4EAC-A972-6B0BD15AA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Professor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0FCE-10B5-407A-82F6-2B9DA578E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Pros…</a:t>
            </a:r>
          </a:p>
          <a:p>
            <a:pPr lvl="1"/>
            <a:r>
              <a:rPr lang="en-US" dirty="0"/>
              <a:t>Fantastic experience for students.</a:t>
            </a:r>
          </a:p>
          <a:p>
            <a:pPr lvl="1"/>
            <a:r>
              <a:rPr lang="en-US" dirty="0"/>
              <a:t>They are HIGHLY recruited.</a:t>
            </a:r>
          </a:p>
          <a:p>
            <a:pPr lvl="1"/>
            <a:r>
              <a:rPr lang="en-US" dirty="0"/>
              <a:t>High profile for the university.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Cons…</a:t>
            </a:r>
          </a:p>
          <a:p>
            <a:pPr lvl="1"/>
            <a:r>
              <a:rPr lang="en-US" dirty="0"/>
              <a:t>Graduation kills productivity.</a:t>
            </a:r>
            <a:br>
              <a:rPr lang="en-US" dirty="0"/>
            </a:br>
            <a:r>
              <a:rPr lang="en-US" sz="1200" i="1" dirty="0"/>
              <a:t>(the experience often displaces results)</a:t>
            </a:r>
          </a:p>
          <a:p>
            <a:pPr lvl="1"/>
            <a:r>
              <a:rPr lang="en-US" dirty="0"/>
              <a:t>Keeping funding going is piecemeal and exhausting.</a:t>
            </a:r>
            <a:br>
              <a:rPr lang="en-US" dirty="0"/>
            </a:br>
            <a:r>
              <a:rPr lang="en-US" sz="1200" i="1" dirty="0"/>
              <a:t>(The work I showed represents 14 different grants)</a:t>
            </a:r>
          </a:p>
          <a:p>
            <a:pPr lvl="1"/>
            <a:r>
              <a:rPr lang="en-US" dirty="0"/>
              <a:t>NASA schedules don’t match academic calendars.</a:t>
            </a:r>
            <a:br>
              <a:rPr lang="en-US" sz="1200" i="1" dirty="0"/>
            </a:br>
            <a:br>
              <a:rPr lang="en-US" sz="1200" i="1" dirty="0"/>
            </a:br>
            <a:endParaRPr lang="en-US" sz="1200" i="1" dirty="0"/>
          </a:p>
          <a:p>
            <a:r>
              <a:rPr lang="en-US" dirty="0"/>
              <a:t>The Box Score</a:t>
            </a:r>
          </a:p>
          <a:p>
            <a:pPr lvl="1"/>
            <a:r>
              <a:rPr lang="en-US" dirty="0"/>
              <a:t>It’s worth it!</a:t>
            </a:r>
            <a:endParaRPr lang="en-US" sz="1200" i="1" dirty="0"/>
          </a:p>
        </p:txBody>
      </p:sp>
      <p:pic>
        <p:nvPicPr>
          <p:cNvPr id="5" name="Picture 4" descr="A picture containing indoor, table, wall, sitting&#10;&#10;Description automatically generated">
            <a:extLst>
              <a:ext uri="{FF2B5EF4-FFF2-40B4-BE49-F238E27FC236}">
                <a16:creationId xmlns:a16="http://schemas.microsoft.com/office/drawing/2014/main" id="{221625F1-DDB5-4680-A1B0-52CA87BF7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038" y="996612"/>
            <a:ext cx="2643955" cy="2632413"/>
          </a:xfrm>
          <a:prstGeom prst="rect">
            <a:avLst/>
          </a:prstGeom>
        </p:spPr>
      </p:pic>
      <p:pic>
        <p:nvPicPr>
          <p:cNvPr id="6" name="Picture 5" descr="A picture containing indoor, wall, blue, sitting&#10;&#10;Description automatically generated">
            <a:extLst>
              <a:ext uri="{FF2B5EF4-FFF2-40B4-BE49-F238E27FC236}">
                <a16:creationId xmlns:a16="http://schemas.microsoft.com/office/drawing/2014/main" id="{AEE7567E-6CBD-4952-9314-B096FE175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037" y="3741803"/>
            <a:ext cx="2643955" cy="2632413"/>
          </a:xfrm>
          <a:prstGeom prst="rect">
            <a:avLst/>
          </a:prstGeom>
        </p:spPr>
      </p:pic>
      <p:pic>
        <p:nvPicPr>
          <p:cNvPr id="7" name="Picture 4" descr="https://lh6.googleusercontent.com/-dpKBFc8gbBQ/Ua-eZb_nqVI/AAAAAAAAEnY/38YY8bSlrcA/w953-h658-no/Champ%26Monte%2B11-17-2012.jpg">
            <a:extLst>
              <a:ext uri="{FF2B5EF4-FFF2-40B4-BE49-F238E27FC236}">
                <a16:creationId xmlns:a16="http://schemas.microsoft.com/office/drawing/2014/main" id="{D93EE5F0-B902-4D88-A3CD-6599D29C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7916" y="4464040"/>
            <a:ext cx="2766563" cy="19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6638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3F855-226E-43D4-B141-BB322C22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9EC4E-BC64-4871-AC6D-BA174B7C6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 err="1"/>
              <a:t>KFF</a:t>
            </a:r>
            <a:r>
              <a:rPr lang="en-US" sz="1200" dirty="0"/>
              <a:t> Medicare Report: </a:t>
            </a:r>
            <a:r>
              <a:rPr lang="en-US" sz="1200" dirty="0">
                <a:hlinkClick r:id="rId2"/>
              </a:rPr>
              <a:t>https://www.kff.org/medicare/issue-brief/the-facts-on-medicare-spending-and-financing/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5806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877B8-E1E0-4520-9552-C7977912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Brock’s Computer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36821-2413-49B6-8EBF-9875041E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image life without a computer?</a:t>
            </a:r>
          </a:p>
          <a:p>
            <a:pPr lvl="1"/>
            <a:r>
              <a:rPr lang="en-US" dirty="0"/>
              <a:t>What images do you conjure when someone says “computer”?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There were ~400M personal computers sold in 2018.</a:t>
            </a:r>
          </a:p>
          <a:p>
            <a:pPr lvl="1"/>
            <a:r>
              <a:rPr lang="en-US" dirty="0"/>
              <a:t>There were ~1.5B smart phones being sold </a:t>
            </a:r>
            <a:r>
              <a:rPr lang="en-US" sz="800" dirty="0"/>
              <a:t>(1.3B Android, rest iOS)</a:t>
            </a:r>
            <a:r>
              <a:rPr lang="en-US" dirty="0"/>
              <a:t>.</a:t>
            </a:r>
            <a:br>
              <a:rPr lang="en-US" dirty="0"/>
            </a:br>
            <a:endParaRPr lang="en-US" sz="600" dirty="0"/>
          </a:p>
        </p:txBody>
      </p:sp>
      <p:pic>
        <p:nvPicPr>
          <p:cNvPr id="2050" name="Picture 2" descr="Image result for server farm">
            <a:extLst>
              <a:ext uri="{FF2B5EF4-FFF2-40B4-BE49-F238E27FC236}">
                <a16:creationId xmlns:a16="http://schemas.microsoft.com/office/drawing/2014/main" id="{C6536CF1-50D0-4825-8F3C-B8DD620E7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123" y="1546862"/>
            <a:ext cx="1762705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aptops">
            <a:extLst>
              <a:ext uri="{FF2B5EF4-FFF2-40B4-BE49-F238E27FC236}">
                <a16:creationId xmlns:a16="http://schemas.microsoft.com/office/drawing/2014/main" id="{306CC23A-91A0-4E08-B041-3FCDF055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620" y="1575694"/>
            <a:ext cx="1608392" cy="11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59EDDB3-B298-4C9C-AF6A-FAB5E3AC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5659" y="1491721"/>
            <a:ext cx="2015620" cy="132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vc.timeincapp.com/v3/mm/image?url=https%3A%2F%2Ftimedotcom.files.wordpress.com%2F2017%2F11%2Frazer-phone-diagonal.jpg&amp;w=800&amp;q=85">
            <a:extLst>
              <a:ext uri="{FF2B5EF4-FFF2-40B4-BE49-F238E27FC236}">
                <a16:creationId xmlns:a16="http://schemas.microsoft.com/office/drawing/2014/main" id="{84464B08-753D-46E1-8431-BFDAF3359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70137" y="1810043"/>
            <a:ext cx="1510921" cy="9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144185"/>
      </p:ext>
    </p:extLst>
  </p:cSld>
  <p:clrMapOvr>
    <a:masterClrMapping/>
  </p:clrMapOvr>
</p:sld>
</file>

<file path=ppt/theme/theme1.xml><?xml version="1.0" encoding="utf-8"?>
<a:theme xmlns:a="http://schemas.openxmlformats.org/drawingml/2006/main" name="LaMeres_MSU_Slide_Master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49316</TotalTime>
  <Words>2316</Words>
  <Application>Microsoft Office PowerPoint</Application>
  <PresentationFormat>On-screen Show (4:3)</PresentationFormat>
  <Paragraphs>565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Courier New</vt:lpstr>
      <vt:lpstr>Times New Roman</vt:lpstr>
      <vt:lpstr>Wingdings</vt:lpstr>
      <vt:lpstr>LaMeres_MSU_Slide_Master</vt:lpstr>
      <vt:lpstr>Bobcats on the Moon Demonstrating an MSU Built Computer on the Lunar Surface</vt:lpstr>
      <vt:lpstr>What I’d Like to Talk About Today</vt:lpstr>
      <vt:lpstr>What I’d Like to Talk About Today</vt:lpstr>
      <vt:lpstr>What I’d Like to Talk About Today</vt:lpstr>
      <vt:lpstr>What is Research?</vt:lpstr>
      <vt:lpstr>What is Research?</vt:lpstr>
      <vt:lpstr>What is Research?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</vt:lpstr>
      <vt:lpstr>Brock’s Computer Research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 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Brock’s Computer Research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MSU’s Approach - RadPC</vt:lpstr>
      <vt:lpstr>Bobcats on the Moon</vt:lpstr>
      <vt:lpstr>Bobcats on the Moon</vt:lpstr>
      <vt:lpstr>Bobcats on the Moon</vt:lpstr>
      <vt:lpstr>Bobcats on the Moon</vt:lpstr>
      <vt:lpstr>Bobcats on the Moon</vt:lpstr>
      <vt:lpstr>Bobcats on the Moon</vt:lpstr>
      <vt:lpstr> Questions</vt:lpstr>
      <vt:lpstr>Backup Slides</vt:lpstr>
      <vt:lpstr>Quick Background of MSU</vt:lpstr>
      <vt:lpstr>Professor Reflections</vt:lpstr>
      <vt:lpstr>References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Comparison of Student Learning in an Introductory Logic Circuits Course: Traditional Face-to-Face vs. Fully Online</dc:title>
  <dc:creator>Brock J. LaMeres</dc:creator>
  <cp:lastModifiedBy>LaMeres, Brock</cp:lastModifiedBy>
  <cp:revision>1877</cp:revision>
  <dcterms:created xsi:type="dcterms:W3CDTF">2004-02-21T02:56:01Z</dcterms:created>
  <dcterms:modified xsi:type="dcterms:W3CDTF">2020-03-16T17:05:20Z</dcterms:modified>
</cp:coreProperties>
</file>