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709" r:id="rId2"/>
    <p:sldId id="807" r:id="rId3"/>
    <p:sldId id="762" r:id="rId4"/>
    <p:sldId id="825" r:id="rId5"/>
    <p:sldId id="821" r:id="rId6"/>
    <p:sldId id="822" r:id="rId7"/>
    <p:sldId id="823" r:id="rId8"/>
    <p:sldId id="824" r:id="rId9"/>
    <p:sldId id="749" r:id="rId10"/>
    <p:sldId id="826" r:id="rId11"/>
    <p:sldId id="827" r:id="rId12"/>
    <p:sldId id="808" r:id="rId13"/>
    <p:sldId id="829" r:id="rId14"/>
    <p:sldId id="828" r:id="rId15"/>
    <p:sldId id="763" r:id="rId16"/>
    <p:sldId id="830" r:id="rId17"/>
    <p:sldId id="809" r:id="rId18"/>
    <p:sldId id="810" r:id="rId19"/>
    <p:sldId id="811" r:id="rId20"/>
    <p:sldId id="812" r:id="rId21"/>
    <p:sldId id="813" r:id="rId22"/>
    <p:sldId id="752" r:id="rId23"/>
    <p:sldId id="765" r:id="rId24"/>
    <p:sldId id="766" r:id="rId25"/>
    <p:sldId id="767" r:id="rId26"/>
    <p:sldId id="758" r:id="rId27"/>
    <p:sldId id="814" r:id="rId28"/>
    <p:sldId id="815" r:id="rId29"/>
    <p:sldId id="819" r:id="rId30"/>
    <p:sldId id="651" r:id="rId31"/>
    <p:sldId id="818" r:id="rId32"/>
    <p:sldId id="820" r:id="rId33"/>
    <p:sldId id="850" r:id="rId34"/>
    <p:sldId id="736" r:id="rId35"/>
    <p:sldId id="772" r:id="rId36"/>
    <p:sldId id="773" r:id="rId37"/>
    <p:sldId id="776" r:id="rId38"/>
    <p:sldId id="777" r:id="rId39"/>
    <p:sldId id="720" r:id="rId40"/>
    <p:sldId id="795" r:id="rId41"/>
    <p:sldId id="725" r:id="rId42"/>
    <p:sldId id="798" r:id="rId43"/>
    <p:sldId id="780" r:id="rId44"/>
    <p:sldId id="659" r:id="rId45"/>
    <p:sldId id="660" r:id="rId46"/>
    <p:sldId id="661" r:id="rId47"/>
    <p:sldId id="662" r:id="rId48"/>
    <p:sldId id="663" r:id="rId49"/>
    <p:sldId id="835" r:id="rId50"/>
    <p:sldId id="664" r:id="rId51"/>
    <p:sldId id="728" r:id="rId52"/>
    <p:sldId id="739" r:id="rId53"/>
    <p:sldId id="740" r:id="rId54"/>
    <p:sldId id="788" r:id="rId55"/>
    <p:sldId id="783" r:id="rId56"/>
    <p:sldId id="787" r:id="rId57"/>
    <p:sldId id="786" r:id="rId58"/>
    <p:sldId id="789" r:id="rId59"/>
    <p:sldId id="741" r:id="rId60"/>
    <p:sldId id="790" r:id="rId61"/>
    <p:sldId id="717" r:id="rId62"/>
    <p:sldId id="802" r:id="rId63"/>
    <p:sldId id="666" r:id="rId64"/>
    <p:sldId id="800" r:id="rId65"/>
    <p:sldId id="806" r:id="rId66"/>
    <p:sldId id="851" r:id="rId67"/>
    <p:sldId id="838" r:id="rId68"/>
    <p:sldId id="729" r:id="rId69"/>
    <p:sldId id="726" r:id="rId70"/>
    <p:sldId id="764" r:id="rId71"/>
    <p:sldId id="839" r:id="rId72"/>
    <p:sldId id="840" r:id="rId73"/>
    <p:sldId id="724" r:id="rId74"/>
    <p:sldId id="727" r:id="rId75"/>
    <p:sldId id="841" r:id="rId76"/>
    <p:sldId id="719" r:id="rId77"/>
    <p:sldId id="842" r:id="rId78"/>
    <p:sldId id="723" r:id="rId79"/>
    <p:sldId id="748" r:id="rId80"/>
    <p:sldId id="843" r:id="rId81"/>
    <p:sldId id="844" r:id="rId82"/>
    <p:sldId id="751" r:id="rId83"/>
    <p:sldId id="732" r:id="rId84"/>
    <p:sldId id="734" r:id="rId85"/>
    <p:sldId id="746" r:id="rId86"/>
    <p:sldId id="831" r:id="rId87"/>
    <p:sldId id="855" r:id="rId88"/>
    <p:sldId id="856" r:id="rId89"/>
    <p:sldId id="858" r:id="rId90"/>
    <p:sldId id="857" r:id="rId91"/>
    <p:sldId id="864" r:id="rId92"/>
    <p:sldId id="859" r:id="rId93"/>
    <p:sldId id="861" r:id="rId94"/>
    <p:sldId id="862" r:id="rId95"/>
    <p:sldId id="863" r:id="rId96"/>
    <p:sldId id="860" r:id="rId97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FF"/>
    <a:srgbClr val="5858D6"/>
    <a:srgbClr val="66FF33"/>
    <a:srgbClr val="FF3F3F"/>
    <a:srgbClr val="FF8181"/>
    <a:srgbClr val="FFC9C9"/>
    <a:srgbClr val="FF0000"/>
    <a:srgbClr val="FFCC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5" autoAdjust="0"/>
    <p:restoredTop sz="98934" autoAdjust="0"/>
  </p:normalViewPr>
  <p:slideViewPr>
    <p:cSldViewPr snapToGrid="0">
      <p:cViewPr varScale="1">
        <p:scale>
          <a:sx n="71" d="100"/>
          <a:sy n="71" d="100"/>
        </p:scale>
        <p:origin x="972" y="29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69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31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96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13658" y="609600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286" y="664482"/>
            <a:ext cx="7772400" cy="699861"/>
          </a:xfrm>
        </p:spPr>
        <p:txBody>
          <a:bodyPr/>
          <a:lstStyle>
            <a:lvl1pPr>
              <a:defRPr sz="2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6114" y="218802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384630" y="1487714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2390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5493657" cy="387676"/>
          </a:xfr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568950"/>
          </a:xfrm>
        </p:spPr>
        <p:txBody>
          <a:bodyPr/>
          <a:lstStyle>
            <a:lvl1pPr marL="465138" indent="-465138">
              <a:buNone/>
              <a:defRPr sz="20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682625" indent="-217488">
              <a:buFont typeface="Arial" pitchFamily="34" charset="0"/>
              <a:buChar char="•"/>
              <a:defRPr sz="1600" b="0">
                <a:latin typeface="Arial" pitchFamily="34" charset="0"/>
                <a:cs typeface="Arial" pitchFamily="34" charset="0"/>
              </a:defRPr>
            </a:lvl2pPr>
            <a:lvl3pPr marL="914400" indent="-217488"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defTabSz="1030288"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-Third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505121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42476" y="6498772"/>
            <a:ext cx="61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994-Calling Brock</a:t>
            </a:r>
          </a:p>
        </p:txBody>
      </p:sp>
      <p:pic>
        <p:nvPicPr>
          <p:cNvPr id="11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35" y="6505121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CCF6D-A34B-4468-A8B7-1140B7364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230" y="47565"/>
            <a:ext cx="3571582" cy="686842"/>
          </a:xfrm>
          <a:prstGeom prst="rect">
            <a:avLst/>
          </a:prstGeom>
        </p:spPr>
      </p:pic>
      <p:pic>
        <p:nvPicPr>
          <p:cNvPr id="10" name="Picture 2" descr="C:\Users\k91h784\Desktop\header_logo.png">
            <a:extLst>
              <a:ext uri="{FF2B5EF4-FFF2-40B4-BE49-F238E27FC236}">
                <a16:creationId xmlns:a16="http://schemas.microsoft.com/office/drawing/2014/main" id="{374170E3-D288-42DC-B213-8D71977EA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70763" y="6498772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8.png"/><Relationship Id="rId5" Type="http://schemas.openxmlformats.org/officeDocument/2006/relationships/image" Target="../media/image31.jpeg"/><Relationship Id="rId10" Type="http://schemas.openxmlformats.org/officeDocument/2006/relationships/image" Target="../media/image37.jpeg"/><Relationship Id="rId4" Type="http://schemas.openxmlformats.org/officeDocument/2006/relationships/image" Target="../media/image30.pn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jpeg"/><Relationship Id="rId7" Type="http://schemas.openxmlformats.org/officeDocument/2006/relationships/image" Target="../media/image32.jpeg"/><Relationship Id="rId12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7.jpeg"/><Relationship Id="rId5" Type="http://schemas.openxmlformats.org/officeDocument/2006/relationships/image" Target="../media/image30.png"/><Relationship Id="rId10" Type="http://schemas.openxmlformats.org/officeDocument/2006/relationships/image" Target="../media/image36.jpeg"/><Relationship Id="rId4" Type="http://schemas.openxmlformats.org/officeDocument/2006/relationships/image" Target="../media/image29.jpeg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4.jpeg"/><Relationship Id="rId7" Type="http://schemas.openxmlformats.org/officeDocument/2006/relationships/image" Target="../media/image7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6.png"/><Relationship Id="rId10" Type="http://schemas.openxmlformats.org/officeDocument/2006/relationships/image" Target="../media/image89.jpeg"/><Relationship Id="rId4" Type="http://schemas.openxmlformats.org/officeDocument/2006/relationships/image" Target="../media/image85.jpeg"/><Relationship Id="rId9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96.jpeg"/><Relationship Id="rId3" Type="http://schemas.openxmlformats.org/officeDocument/2006/relationships/image" Target="../media/image90.jpeg"/><Relationship Id="rId7" Type="http://schemas.openxmlformats.org/officeDocument/2006/relationships/image" Target="../media/image86.png"/><Relationship Id="rId12" Type="http://schemas.openxmlformats.org/officeDocument/2006/relationships/image" Target="../media/image9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4.jpeg"/><Relationship Id="rId5" Type="http://schemas.openxmlformats.org/officeDocument/2006/relationships/image" Target="../media/image85.jpeg"/><Relationship Id="rId10" Type="http://schemas.openxmlformats.org/officeDocument/2006/relationships/image" Target="../media/image93.jpeg"/><Relationship Id="rId4" Type="http://schemas.openxmlformats.org/officeDocument/2006/relationships/image" Target="../media/image84.jpeg"/><Relationship Id="rId9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101.jpeg"/><Relationship Id="rId3" Type="http://schemas.openxmlformats.org/officeDocument/2006/relationships/image" Target="../media/image79.jpeg"/><Relationship Id="rId7" Type="http://schemas.openxmlformats.org/officeDocument/2006/relationships/image" Target="../media/image98.jpeg"/><Relationship Id="rId12" Type="http://schemas.openxmlformats.org/officeDocument/2006/relationships/image" Target="../media/image100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9.jpeg"/><Relationship Id="rId5" Type="http://schemas.openxmlformats.org/officeDocument/2006/relationships/image" Target="../media/image84.jpeg"/><Relationship Id="rId10" Type="http://schemas.openxmlformats.org/officeDocument/2006/relationships/image" Target="../media/image80.png"/><Relationship Id="rId4" Type="http://schemas.openxmlformats.org/officeDocument/2006/relationships/image" Target="../media/image90.jpeg"/><Relationship Id="rId9" Type="http://schemas.openxmlformats.org/officeDocument/2006/relationships/image" Target="../media/image86.png"/><Relationship Id="rId1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0.jpeg"/><Relationship Id="rId7" Type="http://schemas.openxmlformats.org/officeDocument/2006/relationships/image" Target="../media/image9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4.jpeg"/><Relationship Id="rId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84.jpeg"/><Relationship Id="rId9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0.jpeg"/><Relationship Id="rId7" Type="http://schemas.openxmlformats.org/officeDocument/2006/relationships/image" Target="../media/image91.jpeg"/><Relationship Id="rId12" Type="http://schemas.openxmlformats.org/officeDocument/2006/relationships/image" Target="../media/image108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7.png"/><Relationship Id="rId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84.jpeg"/><Relationship Id="rId9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8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286" y="485030"/>
            <a:ext cx="7772400" cy="1082150"/>
          </a:xfrm>
        </p:spPr>
        <p:txBody>
          <a:bodyPr/>
          <a:lstStyle/>
          <a:p>
            <a:r>
              <a:rPr lang="en-US" sz="2400" dirty="0"/>
              <a:t>994-Calling</a:t>
            </a:r>
            <a:endParaRPr lang="en-US" sz="1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85" y="1677724"/>
            <a:ext cx="4368800" cy="1016301"/>
          </a:xfrm>
        </p:spPr>
        <p:txBody>
          <a:bodyPr/>
          <a:lstStyle/>
          <a:p>
            <a:r>
              <a:rPr lang="en-US" dirty="0"/>
              <a:t> </a:t>
            </a:r>
            <a:endParaRPr lang="en-US" b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9F59555-503D-4488-B268-3AD96CA80F54}"/>
              </a:ext>
            </a:extLst>
          </p:cNvPr>
          <p:cNvSpPr txBox="1">
            <a:spLocks/>
          </p:cNvSpPr>
          <p:nvPr/>
        </p:nvSpPr>
        <p:spPr bwMode="auto">
          <a:xfrm>
            <a:off x="1490337" y="1567180"/>
            <a:ext cx="5802004" cy="149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/>
              <a:t>Dr. Brock J. LaMeres</a:t>
            </a:r>
            <a:br>
              <a:rPr lang="en-US" sz="2000" kern="0" dirty="0"/>
            </a:br>
            <a:br>
              <a:rPr lang="en-US" sz="600" kern="0" dirty="0"/>
            </a:br>
            <a:r>
              <a:rPr lang="en-US" sz="1600" b="0" kern="0" dirty="0"/>
              <a:t>Professor, Electrical &amp; Computer Engineering</a:t>
            </a:r>
          </a:p>
          <a:p>
            <a:r>
              <a:rPr lang="en-US" sz="1600" b="0" kern="0" dirty="0"/>
              <a:t>Director, MT Engineering Education Research Center</a:t>
            </a:r>
          </a:p>
          <a:p>
            <a:r>
              <a:rPr lang="en-US" sz="1600" b="0" kern="0" dirty="0"/>
              <a:t>Boeing Professor of Engineering Education</a:t>
            </a:r>
            <a:endParaRPr lang="en-US" sz="2000" b="0" kern="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BAE7FA2-C9E0-4EA8-9376-F998CD845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571" y="3173784"/>
            <a:ext cx="2862698" cy="28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Life Before MSU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HW Designer at HP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/>
            <a:br>
              <a:rPr lang="en-US" dirty="0"/>
            </a:br>
            <a:endParaRPr lang="en-US" sz="1200" dirty="0"/>
          </a:p>
          <a:p>
            <a:pPr marL="247650" indent="0"/>
            <a:endParaRPr lang="en-US" sz="1800" dirty="0"/>
          </a:p>
        </p:txBody>
      </p:sp>
      <p:pic>
        <p:nvPicPr>
          <p:cNvPr id="5" name="Picture 2" descr="Hewlett Packard HP / Agilent 1671E Logic Analyzer">
            <a:extLst>
              <a:ext uri="{FF2B5EF4-FFF2-40B4-BE49-F238E27FC236}">
                <a16:creationId xmlns:a16="http://schemas.microsoft.com/office/drawing/2014/main" id="{E21C85EF-9662-4CFC-AE11-5AF85F313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425" y="755630"/>
            <a:ext cx="3171217" cy="23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8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Life Before MSU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HW Designer at HP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Avid </a:t>
            </a:r>
            <a:br>
              <a:rPr lang="en-US" dirty="0"/>
            </a:br>
            <a:r>
              <a:rPr lang="en-US" dirty="0"/>
              <a:t>Runner</a:t>
            </a:r>
            <a:br>
              <a:rPr lang="en-US" dirty="0"/>
            </a:br>
            <a:endParaRPr lang="en-US" sz="1200" dirty="0"/>
          </a:p>
          <a:p>
            <a:pPr marL="247650" indent="0"/>
            <a:endParaRPr lang="en-US" sz="1800" dirty="0"/>
          </a:p>
        </p:txBody>
      </p:sp>
      <p:pic>
        <p:nvPicPr>
          <p:cNvPr id="6" name="Picture 5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61C81AEB-4126-4DB3-A38E-29C08A5045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462" y="3134043"/>
            <a:ext cx="2653055" cy="2879407"/>
          </a:xfrm>
          <a:prstGeom prst="rect">
            <a:avLst/>
          </a:prstGeom>
        </p:spPr>
      </p:pic>
      <p:pic>
        <p:nvPicPr>
          <p:cNvPr id="8" name="Picture 7" descr="A group of people walking up a hill&#10;&#10;Description automatically generated">
            <a:extLst>
              <a:ext uri="{FF2B5EF4-FFF2-40B4-BE49-F238E27FC236}">
                <a16:creationId xmlns:a16="http://schemas.microsoft.com/office/drawing/2014/main" id="{25948249-F714-4F45-BACC-10F6321E27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006" y="3134043"/>
            <a:ext cx="3772587" cy="2829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4FA98B-CEF1-49C7-A2D4-A9777D309273}"/>
              </a:ext>
            </a:extLst>
          </p:cNvPr>
          <p:cNvSpPr txBox="1"/>
          <p:nvPr/>
        </p:nvSpPr>
        <p:spPr>
          <a:xfrm>
            <a:off x="6987540" y="6069528"/>
            <a:ext cx="125246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Steamboat Spring Marathon (2001)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8EBFC-6E66-4274-9014-E8FD953EFBB5}"/>
              </a:ext>
            </a:extLst>
          </p:cNvPr>
          <p:cNvSpPr txBox="1"/>
          <p:nvPr/>
        </p:nvSpPr>
        <p:spPr>
          <a:xfrm>
            <a:off x="3149450" y="6034603"/>
            <a:ext cx="125246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Boulder Backroads Marathon (2001)</a:t>
            </a:r>
          </a:p>
        </p:txBody>
      </p:sp>
      <p:pic>
        <p:nvPicPr>
          <p:cNvPr id="3074" name="Picture 2" descr="Hewlett Packard HP / Agilent 1671E Logic Analyzer">
            <a:extLst>
              <a:ext uri="{FF2B5EF4-FFF2-40B4-BE49-F238E27FC236}">
                <a16:creationId xmlns:a16="http://schemas.microsoft.com/office/drawing/2014/main" id="{F4C93333-8A42-4E96-9E43-A36C3ABD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425" y="755630"/>
            <a:ext cx="3171217" cy="23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7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 you may not know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672545" cy="5568950"/>
          </a:xfrm>
        </p:spPr>
        <p:txBody>
          <a:bodyPr/>
          <a:lstStyle/>
          <a:p>
            <a:pPr marL="0" indent="0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/>
            <a:br>
              <a:rPr lang="en-US" dirty="0"/>
            </a:br>
            <a:endParaRPr lang="en-US" sz="1200" dirty="0"/>
          </a:p>
          <a:p>
            <a:pPr marL="247650" indent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36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 you may not know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672545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Originally went to the University of Wyoming to </a:t>
            </a:r>
            <a:br>
              <a:rPr lang="en-US" dirty="0"/>
            </a:br>
            <a:r>
              <a:rPr lang="en-US" dirty="0"/>
              <a:t>Play Baseball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/>
            <a:br>
              <a:rPr lang="en-US" dirty="0"/>
            </a:br>
            <a:endParaRPr lang="en-US" sz="1200" dirty="0"/>
          </a:p>
          <a:p>
            <a:pPr marL="247650" indent="0"/>
            <a:endParaRPr lang="en-US" sz="1800" dirty="0"/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BAC3A577-1F88-415A-B962-D2F4BCED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064" y="8445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828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 you may not know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672545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Originally went to the University of Wyoming to </a:t>
            </a:r>
            <a:br>
              <a:rPr lang="en-US" dirty="0"/>
            </a:br>
            <a:r>
              <a:rPr lang="en-US" dirty="0"/>
              <a:t>Play Baseball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Started a Company that </a:t>
            </a:r>
            <a:br>
              <a:rPr lang="en-US" dirty="0"/>
            </a:br>
            <a:r>
              <a:rPr lang="en-US" dirty="0"/>
              <a:t>Operated for ~4 years.</a:t>
            </a:r>
            <a:br>
              <a:rPr lang="en-US" dirty="0"/>
            </a:br>
            <a:endParaRPr lang="en-US" sz="1200" dirty="0"/>
          </a:p>
          <a:p>
            <a:pPr marL="247650" indent="0"/>
            <a:endParaRPr lang="en-US" sz="1800" dirty="0"/>
          </a:p>
        </p:txBody>
      </p:sp>
      <p:pic>
        <p:nvPicPr>
          <p:cNvPr id="11" name="Picture 9" descr="PT1xx_Poster_Jan08">
            <a:extLst>
              <a:ext uri="{FF2B5EF4-FFF2-40B4-BE49-F238E27FC236}">
                <a16:creationId xmlns:a16="http://schemas.microsoft.com/office/drawing/2014/main" id="{2D8E2F16-18D2-4C6A-B5A5-ED58F798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47" y="3601536"/>
            <a:ext cx="1741679" cy="275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T200_Poster_Jan08">
            <a:extLst>
              <a:ext uri="{FF2B5EF4-FFF2-40B4-BE49-F238E27FC236}">
                <a16:creationId xmlns:a16="http://schemas.microsoft.com/office/drawing/2014/main" id="{69E4F64F-435F-4773-B7CE-9A161079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096" y="3618384"/>
            <a:ext cx="1741679" cy="27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86EECB8D-B9CF-4CC2-9BD4-4A77B8B9C4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167" y="2793285"/>
            <a:ext cx="4747025" cy="3560269"/>
          </a:xfrm>
          <a:prstGeom prst="rect">
            <a:avLst/>
          </a:prstGeom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BAC3A577-1F88-415A-B962-D2F4BCED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3064" y="8445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748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MSU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 marL="0" indent="0"/>
            <a:r>
              <a:rPr lang="en-US" sz="4000" dirty="0"/>
              <a:t> 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1A54D-5A8A-4BC2-98E6-3866303B2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986" y="844550"/>
            <a:ext cx="4258450" cy="33820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485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MSU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 marL="0" indent="0"/>
            <a:r>
              <a:rPr lang="en-US" dirty="0"/>
              <a:t>What is a Professor?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  <a:p>
            <a:pPr lvl="1"/>
            <a:r>
              <a:rPr lang="en-US" sz="4000" dirty="0"/>
              <a:t>Teacher</a:t>
            </a:r>
          </a:p>
          <a:p>
            <a:pPr lvl="1"/>
            <a:r>
              <a:rPr lang="en-US" sz="4000" dirty="0"/>
              <a:t>Senior Engineer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1A54D-5A8A-4BC2-98E6-3866303B2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986" y="844550"/>
            <a:ext cx="4258450" cy="33820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64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MSU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 marL="0" indent="0"/>
            <a:r>
              <a:rPr lang="en-US" dirty="0"/>
              <a:t>What is a Professor?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  <a:p>
            <a:pPr lvl="1"/>
            <a:r>
              <a:rPr lang="en-US" sz="4000" dirty="0"/>
              <a:t>Teacher</a:t>
            </a:r>
          </a:p>
          <a:p>
            <a:pPr lvl="1"/>
            <a:r>
              <a:rPr lang="en-US" sz="4000" dirty="0"/>
              <a:t>Senior Engineer</a:t>
            </a:r>
          </a:p>
          <a:p>
            <a:pPr lvl="1"/>
            <a:r>
              <a:rPr lang="en-US" sz="4000" dirty="0"/>
              <a:t>Researcher</a:t>
            </a:r>
            <a:br>
              <a:rPr lang="en-US" sz="4000" dirty="0"/>
            </a:br>
            <a:endParaRPr lang="en-US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E44F35-8A3F-43F7-965B-D0361F32C613}"/>
              </a:ext>
            </a:extLst>
          </p:cNvPr>
          <p:cNvCxnSpPr/>
          <p:nvPr/>
        </p:nvCxnSpPr>
        <p:spPr bwMode="auto">
          <a:xfrm>
            <a:off x="1098596" y="2927396"/>
            <a:ext cx="3170797" cy="763096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125BA9-52D9-4932-8192-270A772A94AD}"/>
              </a:ext>
            </a:extLst>
          </p:cNvPr>
          <p:cNvCxnSpPr>
            <a:cxnSpLocks/>
          </p:cNvCxnSpPr>
          <p:nvPr/>
        </p:nvCxnSpPr>
        <p:spPr bwMode="auto">
          <a:xfrm flipV="1">
            <a:off x="1098596" y="2927396"/>
            <a:ext cx="3098434" cy="763096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D15D6-AD30-43BA-BAF8-9E6080A01C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986" y="844550"/>
            <a:ext cx="4258450" cy="33820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5386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MSU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532096" cy="5568950"/>
          </a:xfrm>
        </p:spPr>
        <p:txBody>
          <a:bodyPr/>
          <a:lstStyle/>
          <a:p>
            <a:pPr marL="0" indent="0"/>
            <a:r>
              <a:rPr lang="en-US" dirty="0"/>
              <a:t>What is a Professor?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  <a:p>
            <a:pPr lvl="1"/>
            <a:r>
              <a:rPr lang="en-US" sz="4000" dirty="0"/>
              <a:t>Teacher</a:t>
            </a:r>
          </a:p>
          <a:p>
            <a:pPr lvl="1"/>
            <a:r>
              <a:rPr lang="en-US" sz="4000" dirty="0"/>
              <a:t>Senior Engineer</a:t>
            </a:r>
          </a:p>
          <a:p>
            <a:pPr lvl="1"/>
            <a:r>
              <a:rPr lang="en-US" sz="4000" dirty="0"/>
              <a:t>Researcher</a:t>
            </a:r>
            <a:br>
              <a:rPr lang="en-US" sz="4000" dirty="0"/>
            </a:br>
            <a:r>
              <a:rPr lang="en-US" sz="4000" dirty="0"/>
              <a:t>		</a:t>
            </a:r>
            <a:r>
              <a:rPr lang="en-US" sz="3000" i="1" dirty="0"/>
              <a:t>aka. proposal writer</a:t>
            </a:r>
            <a:br>
              <a:rPr lang="en-US" sz="4000" dirty="0"/>
            </a:br>
            <a:endParaRPr lang="en-US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E44F35-8A3F-43F7-965B-D0361F32C613}"/>
              </a:ext>
            </a:extLst>
          </p:cNvPr>
          <p:cNvCxnSpPr/>
          <p:nvPr/>
        </p:nvCxnSpPr>
        <p:spPr bwMode="auto">
          <a:xfrm>
            <a:off x="1098596" y="2927396"/>
            <a:ext cx="3170797" cy="763096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125BA9-52D9-4932-8192-270A772A94AD}"/>
              </a:ext>
            </a:extLst>
          </p:cNvPr>
          <p:cNvCxnSpPr>
            <a:cxnSpLocks/>
          </p:cNvCxnSpPr>
          <p:nvPr/>
        </p:nvCxnSpPr>
        <p:spPr bwMode="auto">
          <a:xfrm flipV="1">
            <a:off x="1098596" y="2927396"/>
            <a:ext cx="3098434" cy="763096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862DBDE2-280F-4261-BC64-C1C99FD1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7459" y="4419413"/>
            <a:ext cx="1795338" cy="180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1F379-691B-4ABF-81A4-07448581AD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986" y="844550"/>
            <a:ext cx="4258450" cy="33820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7502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MSU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7597961" cy="5568950"/>
          </a:xfrm>
        </p:spPr>
        <p:txBody>
          <a:bodyPr/>
          <a:lstStyle/>
          <a:p>
            <a:pPr marL="0" indent="0"/>
            <a:r>
              <a:rPr lang="en-US" dirty="0"/>
              <a:t>What is a Professor?</a:t>
            </a:r>
          </a:p>
          <a:p>
            <a:pPr lvl="1"/>
            <a:r>
              <a:rPr lang="en-US" dirty="0"/>
              <a:t>Teacher</a:t>
            </a:r>
          </a:p>
          <a:p>
            <a:pPr lvl="1"/>
            <a:r>
              <a:rPr lang="en-US" dirty="0"/>
              <a:t>Researcher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The Strategy for Success</a:t>
            </a:r>
          </a:p>
          <a:p>
            <a:pPr lvl="1"/>
            <a:r>
              <a:rPr lang="en-US" dirty="0"/>
              <a:t>Become a scholar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862DBDE2-280F-4261-BC64-C1C99FD1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475" y="949806"/>
            <a:ext cx="954753" cy="95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he Life Of The Scholar">
            <a:extLst>
              <a:ext uri="{FF2B5EF4-FFF2-40B4-BE49-F238E27FC236}">
                <a16:creationId xmlns:a16="http://schemas.microsoft.com/office/drawing/2014/main" id="{F0412040-51C8-4B2E-9210-C99D743C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306" y="2688551"/>
            <a:ext cx="2293830" cy="16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32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286" y="485030"/>
            <a:ext cx="7772400" cy="1082150"/>
          </a:xfrm>
        </p:spPr>
        <p:txBody>
          <a:bodyPr/>
          <a:lstStyle/>
          <a:p>
            <a:r>
              <a:rPr lang="en-US" sz="2400" i="1" dirty="0"/>
              <a:t>A Tale of Two Hats…</a:t>
            </a:r>
            <a:endParaRPr lang="en-US" sz="1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85" y="1677724"/>
            <a:ext cx="4368800" cy="1016301"/>
          </a:xfrm>
        </p:spPr>
        <p:txBody>
          <a:bodyPr/>
          <a:lstStyle/>
          <a:p>
            <a:r>
              <a:rPr lang="en-US" dirty="0"/>
              <a:t> </a:t>
            </a:r>
            <a:endParaRPr lang="en-US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4BAEC-8971-4D54-9A9E-82441DCF35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04" y="4875849"/>
            <a:ext cx="3587863" cy="1796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37424-0E91-4A25-A853-1229810283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238" y="3145088"/>
            <a:ext cx="2421382" cy="2398178"/>
          </a:xfrm>
          <a:prstGeom prst="rect">
            <a:avLst/>
          </a:prstGeom>
        </p:spPr>
      </p:pic>
      <p:pic>
        <p:nvPicPr>
          <p:cNvPr id="1026" name="Picture 2" descr="Image result for montana state university hat">
            <a:extLst>
              <a:ext uri="{FF2B5EF4-FFF2-40B4-BE49-F238E27FC236}">
                <a16:creationId xmlns:a16="http://schemas.microsoft.com/office/drawing/2014/main" id="{553FAC81-967E-48B3-ABFB-2276B9D2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579" y="2084677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ontana state university hat">
            <a:extLst>
              <a:ext uri="{FF2B5EF4-FFF2-40B4-BE49-F238E27FC236}">
                <a16:creationId xmlns:a16="http://schemas.microsoft.com/office/drawing/2014/main" id="{DE455554-3F4A-4964-8AF2-6D18351C9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1209" y="2062938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BC7FE2-1D3A-4818-9434-D53E11D22D42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8837" y="3063240"/>
            <a:ext cx="37213" cy="3608777"/>
          </a:xfrm>
          <a:prstGeom prst="line">
            <a:avLst/>
          </a:prstGeom>
          <a:noFill/>
          <a:ln w="1270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6BD87-ACF9-4315-AF10-3CB5385B95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438" y="3374278"/>
            <a:ext cx="2164409" cy="2233080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FB1155B0-B21E-4A27-8BFB-8D96A8B825CF}"/>
              </a:ext>
            </a:extLst>
          </p:cNvPr>
          <p:cNvSpPr txBox="1">
            <a:spLocks/>
          </p:cNvSpPr>
          <p:nvPr/>
        </p:nvSpPr>
        <p:spPr bwMode="auto">
          <a:xfrm>
            <a:off x="1490337" y="1567180"/>
            <a:ext cx="5802004" cy="149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/>
              <a:t>Dr. Brock J. LaMeres</a:t>
            </a:r>
            <a:br>
              <a:rPr lang="en-US" sz="2000" kern="0" dirty="0"/>
            </a:br>
            <a:br>
              <a:rPr lang="en-US" sz="600" kern="0" dirty="0"/>
            </a:br>
            <a:r>
              <a:rPr lang="en-US" sz="1600" b="0" kern="0" dirty="0"/>
              <a:t>Professor, Electrical &amp; Computer Engineering</a:t>
            </a:r>
          </a:p>
          <a:p>
            <a:r>
              <a:rPr lang="en-US" sz="1600" b="0" kern="0" dirty="0"/>
              <a:t>Director, MT Engineering Education Research Center</a:t>
            </a:r>
          </a:p>
          <a:p>
            <a:r>
              <a:rPr lang="en-US" sz="1600" b="0" kern="0" dirty="0"/>
              <a:t>Boeing Professor of Engineering Education</a:t>
            </a:r>
            <a:endParaRPr lang="en-US" sz="2000" b="0" kern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8020DF-EB2C-48A9-AD2A-2D1B47E7CD22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1082" y="3034151"/>
            <a:ext cx="6918958" cy="0"/>
          </a:xfrm>
          <a:prstGeom prst="line">
            <a:avLst/>
          </a:prstGeom>
          <a:noFill/>
          <a:ln w="1270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2" name="Picture 8" descr="LaMeres Wins National Award for Engineering Education">
            <a:extLst>
              <a:ext uri="{FF2B5EF4-FFF2-40B4-BE49-F238E27FC236}">
                <a16:creationId xmlns:a16="http://schemas.microsoft.com/office/drawing/2014/main" id="{7CEEACFD-7044-494B-9D43-750DAEED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9720" y="5607358"/>
            <a:ext cx="2560320" cy="11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AC7AEC-FA4B-4CEC-92A9-1FBC999844E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4" y="3156469"/>
            <a:ext cx="3702508" cy="165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81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MSU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7597961" cy="5568950"/>
          </a:xfrm>
        </p:spPr>
        <p:txBody>
          <a:bodyPr/>
          <a:lstStyle/>
          <a:p>
            <a:pPr marL="0" indent="0"/>
            <a:r>
              <a:rPr lang="en-US" dirty="0"/>
              <a:t>What is a Professor?</a:t>
            </a:r>
          </a:p>
          <a:p>
            <a:pPr lvl="1"/>
            <a:r>
              <a:rPr lang="en-US" dirty="0"/>
              <a:t>Teacher</a:t>
            </a:r>
          </a:p>
          <a:p>
            <a:pPr lvl="1"/>
            <a:r>
              <a:rPr lang="en-US" dirty="0"/>
              <a:t>Researcher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The Strategy for Success</a:t>
            </a:r>
          </a:p>
          <a:p>
            <a:pPr lvl="1"/>
            <a:r>
              <a:rPr lang="en-US" dirty="0"/>
              <a:t>Become a scholar</a:t>
            </a:r>
          </a:p>
          <a:p>
            <a:pPr lvl="1"/>
            <a:r>
              <a:rPr lang="en-US" dirty="0"/>
              <a:t>Spray and pray</a:t>
            </a:r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862DBDE2-280F-4261-BC64-C1C99FD11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475" y="949806"/>
            <a:ext cx="954753" cy="95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he Life Of The Scholar">
            <a:extLst>
              <a:ext uri="{FF2B5EF4-FFF2-40B4-BE49-F238E27FC236}">
                <a16:creationId xmlns:a16="http://schemas.microsoft.com/office/drawing/2014/main" id="{F0412040-51C8-4B2E-9210-C99D743C9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306" y="2688551"/>
            <a:ext cx="2293830" cy="160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1EC67-AF5D-4BBA-BA1F-237049B4C569}"/>
              </a:ext>
            </a:extLst>
          </p:cNvPr>
          <p:cNvCxnSpPr>
            <a:cxnSpLocks/>
          </p:cNvCxnSpPr>
          <p:nvPr/>
        </p:nvCxnSpPr>
        <p:spPr bwMode="auto">
          <a:xfrm>
            <a:off x="969066" y="2688551"/>
            <a:ext cx="1451792" cy="228199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4BD22E-0758-4D1E-A045-F8E684549B1F}"/>
              </a:ext>
            </a:extLst>
          </p:cNvPr>
          <p:cNvCxnSpPr>
            <a:cxnSpLocks/>
          </p:cNvCxnSpPr>
          <p:nvPr/>
        </p:nvCxnSpPr>
        <p:spPr bwMode="auto">
          <a:xfrm flipV="1">
            <a:off x="955965" y="2688551"/>
            <a:ext cx="1464893" cy="228199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37496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4860"/>
            <a:ext cx="8861273" cy="5628640"/>
          </a:xfrm>
        </p:spPr>
        <p:txBody>
          <a:bodyPr/>
          <a:lstStyle/>
          <a:p>
            <a:r>
              <a:rPr lang="en-US" dirty="0"/>
              <a:t>How Do We Keep Advancing the Computational Ability of Machines?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A28566-ED9E-4BF8-94CC-A90F414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10" y="1375410"/>
            <a:ext cx="885213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k91h784\Desktop\header_logo.png">
            <a:extLst>
              <a:ext uri="{FF2B5EF4-FFF2-40B4-BE49-F238E27FC236}">
                <a16:creationId xmlns:a16="http://schemas.microsoft.com/office/drawing/2014/main" id="{A55DEA50-FEF4-415A-9CF4-A9FC75F5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198" y="2360254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F6A39C-3959-4B9D-8465-0F1DC5B2033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58996" y="2881565"/>
            <a:ext cx="226602" cy="471805"/>
          </a:xfrm>
          <a:prstGeom prst="straightConnector1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23561F-9B7F-46FA-BBD3-C72DF40BF076}"/>
              </a:ext>
            </a:extLst>
          </p:cNvPr>
          <p:cNvSpPr txBox="1"/>
          <p:nvPr/>
        </p:nvSpPr>
        <p:spPr>
          <a:xfrm>
            <a:off x="8223381" y="3492851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126782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05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(1.3B Android, rest iOS).</a:t>
            </a:r>
            <a:br>
              <a:rPr lang="en-US" dirty="0"/>
            </a:br>
            <a:endParaRPr lang="en-US" sz="600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44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(1.3B Android, rest iOS).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E699EAE6-FBB8-4E51-94E0-F75B84D8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375" y="3308881"/>
            <a:ext cx="3075315" cy="30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 (1.3B Android, rest iOS).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There were 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25B</a:t>
            </a:r>
            <a:r>
              <a:rPr lang="en-US" b="1" dirty="0">
                <a:solidFill>
                  <a:srgbClr val="C00000"/>
                </a:solidFill>
              </a:rPr>
              <a:t> embedded computers sold in 2018.</a:t>
            </a:r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9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3525"/>
            <a:ext cx="8861273" cy="5638879"/>
          </a:xfrm>
        </p:spPr>
        <p:txBody>
          <a:bodyPr/>
          <a:lstStyle/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 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197" y="3589286"/>
            <a:ext cx="2715578" cy="2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5805" y="4288135"/>
            <a:ext cx="1336675" cy="8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295" y="2309588"/>
            <a:ext cx="1297622" cy="1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792" y="2269828"/>
            <a:ext cx="1558925" cy="11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1880528" y="3049330"/>
            <a:ext cx="917667" cy="5399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98195" y="3049330"/>
            <a:ext cx="1208655" cy="53995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458593" y="3589286"/>
            <a:ext cx="2710181" cy="271557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765965" y="2951032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05805" y="4288135"/>
            <a:ext cx="1336676" cy="86159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9674640">
            <a:off x="6311647" y="2924894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endCxn id="26" idx="2"/>
          </p:cNvCxnSpPr>
          <p:nvPr/>
        </p:nvCxnSpPr>
        <p:spPr bwMode="auto">
          <a:xfrm flipH="1" flipV="1">
            <a:off x="6383220" y="3017220"/>
            <a:ext cx="627497" cy="127091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5921375" y="3017221"/>
            <a:ext cx="461845" cy="127091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320022" y="1972193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8495" y="1940869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Reconfigurable Computing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E0469-2AB3-4F6F-A426-A7462FD49936}"/>
              </a:ext>
            </a:extLst>
          </p:cNvPr>
          <p:cNvSpPr txBox="1"/>
          <p:nvPr/>
        </p:nvSpPr>
        <p:spPr>
          <a:xfrm>
            <a:off x="4794040" y="5342890"/>
            <a:ext cx="34841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be faster because the hardware is smaller and consumes less power.</a:t>
            </a:r>
          </a:p>
        </p:txBody>
      </p:sp>
    </p:spTree>
    <p:extLst>
      <p:ext uri="{BB962C8B-B14F-4D97-AF65-F5344CB8AC3E}">
        <p14:creationId xmlns:p14="http://schemas.microsoft.com/office/powerpoint/2010/main" val="1499675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off to work…</a:t>
            </a:r>
          </a:p>
          <a:p>
            <a:pPr lvl="1"/>
            <a:r>
              <a:rPr lang="en-US" dirty="0"/>
              <a:t>We started investigating computational speedup by swapping in HW in real-time.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7BA43-C270-4916-9EC0-7B59F63B5136}"/>
              </a:ext>
            </a:extLst>
          </p:cNvPr>
          <p:cNvSpPr/>
          <p:nvPr/>
        </p:nvSpPr>
        <p:spPr bwMode="auto">
          <a:xfrm>
            <a:off x="662209" y="1274540"/>
            <a:ext cx="7608698" cy="5138960"/>
          </a:xfrm>
          <a:prstGeom prst="roundRect">
            <a:avLst/>
          </a:prstGeom>
          <a:solidFill>
            <a:schemeClr val="bg1">
              <a:lumMod val="6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 descr="Image result for robonaut 1">
            <a:extLst>
              <a:ext uri="{FF2B5EF4-FFF2-40B4-BE49-F238E27FC236}">
                <a16:creationId xmlns:a16="http://schemas.microsoft.com/office/drawing/2014/main" id="{0827E640-3ECE-48AB-913F-94F80486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368" y="3155087"/>
            <a:ext cx="4445842" cy="29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asa meatball png">
            <a:extLst>
              <a:ext uri="{FF2B5EF4-FFF2-40B4-BE49-F238E27FC236}">
                <a16:creationId xmlns:a16="http://schemas.microsoft.com/office/drawing/2014/main" id="{B3F711A2-FE46-46C3-A876-D3E55B8AB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173" y="1281135"/>
            <a:ext cx="2013729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89AD86-0537-418C-B32F-49385B534808}"/>
              </a:ext>
            </a:extLst>
          </p:cNvPr>
          <p:cNvSpPr/>
          <p:nvPr/>
        </p:nvSpPr>
        <p:spPr bwMode="auto">
          <a:xfrm>
            <a:off x="3392694" y="1410944"/>
            <a:ext cx="4129897" cy="1094049"/>
          </a:xfrm>
          <a:prstGeom prst="wedgeEllipseCallout">
            <a:avLst>
              <a:gd name="adj1" fmla="val -32093"/>
              <a:gd name="adj2" fmla="val 167897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Hey, tha</a:t>
            </a:r>
            <a:r>
              <a:rPr lang="en-US" sz="1800" b="1" dirty="0">
                <a:solidFill>
                  <a:srgbClr val="003366"/>
                </a:solidFill>
              </a:rPr>
              <a:t>t’s pretty cool.  That might help our space computers.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2714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First Grant</a:t>
            </a:r>
          </a:p>
          <a:p>
            <a:pPr lvl="1"/>
            <a:r>
              <a:rPr lang="en-US" i="1" dirty="0"/>
              <a:t>Research Initiation</a:t>
            </a:r>
          </a:p>
          <a:p>
            <a:pPr lvl="1"/>
            <a:r>
              <a:rPr lang="en-US" i="1" dirty="0"/>
              <a:t>Advance your computer idea</a:t>
            </a:r>
          </a:p>
          <a:p>
            <a:pPr lvl="1"/>
            <a:r>
              <a:rPr lang="en-US" i="1" dirty="0"/>
              <a:t>See if you can build relationships with NASA</a:t>
            </a:r>
          </a:p>
          <a:p>
            <a:pPr lvl="1"/>
            <a:endParaRPr lang="en-US" dirty="0"/>
          </a:p>
        </p:txBody>
      </p:sp>
      <p:pic>
        <p:nvPicPr>
          <p:cNvPr id="7170" name="Picture 2" descr="Image result for montana space grant consortium">
            <a:extLst>
              <a:ext uri="{FF2B5EF4-FFF2-40B4-BE49-F238E27FC236}">
                <a16:creationId xmlns:a16="http://schemas.microsoft.com/office/drawing/2014/main" id="{B628D9A3-BE0D-499A-BBB3-EE6CC6A6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987" y="920978"/>
            <a:ext cx="3334250" cy="23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98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 marL="0" indent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082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First Grant</a:t>
            </a:r>
          </a:p>
          <a:p>
            <a:pPr lvl="1"/>
            <a:r>
              <a:rPr lang="en-US" i="1" dirty="0"/>
              <a:t>Research Initiation</a:t>
            </a:r>
          </a:p>
          <a:p>
            <a:pPr lvl="1"/>
            <a:r>
              <a:rPr lang="en-US" i="1" dirty="0"/>
              <a:t>Advance your computer idea</a:t>
            </a:r>
          </a:p>
          <a:p>
            <a:pPr lvl="1"/>
            <a:r>
              <a:rPr lang="en-US" i="1" dirty="0"/>
              <a:t>See if you can build relationships with NASA</a:t>
            </a:r>
          </a:p>
          <a:p>
            <a:pPr lvl="1"/>
            <a:endParaRPr lang="en-US" dirty="0"/>
          </a:p>
        </p:txBody>
      </p:sp>
      <p:pic>
        <p:nvPicPr>
          <p:cNvPr id="7170" name="Picture 2" descr="Image result for montana space grant consortium">
            <a:extLst>
              <a:ext uri="{FF2B5EF4-FFF2-40B4-BE49-F238E27FC236}">
                <a16:creationId xmlns:a16="http://schemas.microsoft.com/office/drawing/2014/main" id="{B628D9A3-BE0D-499A-BBB3-EE6CC6A6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987" y="920978"/>
            <a:ext cx="3334250" cy="23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Life Of The Scholar">
            <a:extLst>
              <a:ext uri="{FF2B5EF4-FFF2-40B4-BE49-F238E27FC236}">
                <a16:creationId xmlns:a16="http://schemas.microsoft.com/office/drawing/2014/main" id="{A7927818-2100-435C-B2C6-84FB8E13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535" y="2265127"/>
            <a:ext cx="2070391" cy="14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07FE0F2-9407-4426-85E9-E867306EE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78" y="2265127"/>
            <a:ext cx="2630545" cy="147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FBF2D-1812-4E1C-B616-B328BBE3DC22}"/>
              </a:ext>
            </a:extLst>
          </p:cNvPr>
          <p:cNvSpPr txBox="1"/>
          <p:nvPr/>
        </p:nvSpPr>
        <p:spPr>
          <a:xfrm>
            <a:off x="661286" y="3787569"/>
            <a:ext cx="45689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 I will become a scholar?</a:t>
            </a:r>
          </a:p>
        </p:txBody>
      </p:sp>
    </p:spTree>
    <p:extLst>
      <p:ext uri="{BB962C8B-B14F-4D97-AF65-F5344CB8AC3E}">
        <p14:creationId xmlns:p14="http://schemas.microsoft.com/office/powerpoint/2010/main" val="3290046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First Grant</a:t>
            </a:r>
          </a:p>
          <a:p>
            <a:pPr lvl="1"/>
            <a:r>
              <a:rPr lang="en-US" i="1" dirty="0"/>
              <a:t>Research Initiation.</a:t>
            </a:r>
          </a:p>
          <a:p>
            <a:pPr lvl="1"/>
            <a:r>
              <a:rPr lang="en-US" i="1" dirty="0"/>
              <a:t>Advance your computer idea.</a:t>
            </a:r>
          </a:p>
          <a:p>
            <a:pPr lvl="1"/>
            <a:r>
              <a:rPr lang="en-US" i="1" dirty="0"/>
              <a:t>See if you can build relationships with NASA.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My Second Grant</a:t>
            </a:r>
          </a:p>
          <a:p>
            <a:pPr lvl="1"/>
            <a:r>
              <a:rPr lang="en-US" i="1" dirty="0"/>
              <a:t>Study the impact of remote laboratories on </a:t>
            </a:r>
            <a:br>
              <a:rPr lang="en-US" i="1" dirty="0"/>
            </a:br>
            <a:r>
              <a:rPr lang="en-US" i="1" dirty="0"/>
              <a:t>engineering education.</a:t>
            </a:r>
          </a:p>
        </p:txBody>
      </p:sp>
      <p:pic>
        <p:nvPicPr>
          <p:cNvPr id="7170" name="Picture 2" descr="Image result for montana space grant consortium">
            <a:extLst>
              <a:ext uri="{FF2B5EF4-FFF2-40B4-BE49-F238E27FC236}">
                <a16:creationId xmlns:a16="http://schemas.microsoft.com/office/drawing/2014/main" id="{B628D9A3-BE0D-499A-BBB3-EE6CC6A6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987" y="920978"/>
            <a:ext cx="3334250" cy="23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304" y="3367042"/>
            <a:ext cx="2922305" cy="29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Life Of The Scholar">
            <a:extLst>
              <a:ext uri="{FF2B5EF4-FFF2-40B4-BE49-F238E27FC236}">
                <a16:creationId xmlns:a16="http://schemas.microsoft.com/office/drawing/2014/main" id="{E45AE02F-93C9-44AE-91E8-32ADBE4F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535" y="2265127"/>
            <a:ext cx="2070391" cy="14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39550A-E54C-4E4A-9D96-31384129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78" y="2265127"/>
            <a:ext cx="2630545" cy="147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A86770-8C3E-4D45-91F0-8B19B3E2175C}"/>
              </a:ext>
            </a:extLst>
          </p:cNvPr>
          <p:cNvSpPr txBox="1"/>
          <p:nvPr/>
        </p:nvSpPr>
        <p:spPr>
          <a:xfrm>
            <a:off x="661286" y="3787569"/>
            <a:ext cx="45689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 I will become a scholar?</a:t>
            </a:r>
          </a:p>
        </p:txBody>
      </p:sp>
    </p:spTree>
    <p:extLst>
      <p:ext uri="{BB962C8B-B14F-4D97-AF65-F5344CB8AC3E}">
        <p14:creationId xmlns:p14="http://schemas.microsoft.com/office/powerpoint/2010/main" val="1514402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  <a:r>
              <a:rPr lang="en-US" dirty="0">
                <a:solidFill>
                  <a:srgbClr val="FF0000"/>
                </a:solidFill>
              </a:rPr>
              <a:t>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 </a:t>
            </a:r>
          </a:p>
        </p:txBody>
      </p:sp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59" y="2414866"/>
            <a:ext cx="1381125" cy="1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1">
            <a:extLst>
              <a:ext uri="{FF2B5EF4-FFF2-40B4-BE49-F238E27FC236}">
                <a16:creationId xmlns:a16="http://schemas.microsoft.com/office/drawing/2014/main" id="{52C7082D-2E45-4FAA-AE7D-9A33573C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400" y="2539502"/>
            <a:ext cx="5619750" cy="1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">
            <a:extLst>
              <a:ext uri="{FF2B5EF4-FFF2-40B4-BE49-F238E27FC236}">
                <a16:creationId xmlns:a16="http://schemas.microsoft.com/office/drawing/2014/main" id="{432BBFA1-7F16-444E-8375-B879DAC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7" y="241486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A9B94-BC9B-4343-8B51-12FDBA21BB65}"/>
              </a:ext>
            </a:extLst>
          </p:cNvPr>
          <p:cNvSpPr txBox="1"/>
          <p:nvPr/>
        </p:nvSpPr>
        <p:spPr>
          <a:xfrm>
            <a:off x="208647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Computing Technology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03F52-D562-4D1E-95AC-49BF35211198}"/>
              </a:ext>
            </a:extLst>
          </p:cNvPr>
          <p:cNvSpPr txBox="1"/>
          <p:nvPr/>
        </p:nvSpPr>
        <p:spPr>
          <a:xfrm>
            <a:off x="5611350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Education Research</a:t>
            </a:r>
          </a:p>
        </p:txBody>
      </p:sp>
      <p:pic>
        <p:nvPicPr>
          <p:cNvPr id="9" name="Picture 2" descr="Image result for montana state university hat">
            <a:extLst>
              <a:ext uri="{FF2B5EF4-FFF2-40B4-BE49-F238E27FC236}">
                <a16:creationId xmlns:a16="http://schemas.microsoft.com/office/drawing/2014/main" id="{BC1E4A47-4FF4-4B03-A86B-10258CED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2" y="1328314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ontana state university hat">
            <a:extLst>
              <a:ext uri="{FF2B5EF4-FFF2-40B4-BE49-F238E27FC236}">
                <a16:creationId xmlns:a16="http://schemas.microsoft.com/office/drawing/2014/main" id="{96256959-DEBF-4E28-B851-AE5A24DBE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825" y="1240041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38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  <a:r>
              <a:rPr lang="en-US" dirty="0">
                <a:solidFill>
                  <a:srgbClr val="FF0000"/>
                </a:solidFill>
              </a:rPr>
              <a:t>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 </a:t>
            </a:r>
          </a:p>
        </p:txBody>
      </p:sp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59" y="2414866"/>
            <a:ext cx="1381125" cy="1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1">
            <a:extLst>
              <a:ext uri="{FF2B5EF4-FFF2-40B4-BE49-F238E27FC236}">
                <a16:creationId xmlns:a16="http://schemas.microsoft.com/office/drawing/2014/main" id="{52C7082D-2E45-4FAA-AE7D-9A33573C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400" y="2539502"/>
            <a:ext cx="5619750" cy="1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">
            <a:extLst>
              <a:ext uri="{FF2B5EF4-FFF2-40B4-BE49-F238E27FC236}">
                <a16:creationId xmlns:a16="http://schemas.microsoft.com/office/drawing/2014/main" id="{432BBFA1-7F16-444E-8375-B879DAC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7" y="241486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A9B94-BC9B-4343-8B51-12FDBA21BB65}"/>
              </a:ext>
            </a:extLst>
          </p:cNvPr>
          <p:cNvSpPr txBox="1"/>
          <p:nvPr/>
        </p:nvSpPr>
        <p:spPr>
          <a:xfrm>
            <a:off x="208647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Computing Technology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03F52-D562-4D1E-95AC-49BF35211198}"/>
              </a:ext>
            </a:extLst>
          </p:cNvPr>
          <p:cNvSpPr txBox="1"/>
          <p:nvPr/>
        </p:nvSpPr>
        <p:spPr>
          <a:xfrm>
            <a:off x="5611350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Education Research</a:t>
            </a:r>
          </a:p>
        </p:txBody>
      </p:sp>
      <p:pic>
        <p:nvPicPr>
          <p:cNvPr id="9" name="Picture 2" descr="Image result for montana state university hat">
            <a:extLst>
              <a:ext uri="{FF2B5EF4-FFF2-40B4-BE49-F238E27FC236}">
                <a16:creationId xmlns:a16="http://schemas.microsoft.com/office/drawing/2014/main" id="{BC1E4A47-4FF4-4B03-A86B-10258CED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2" y="1328314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ontana state university hat">
            <a:extLst>
              <a:ext uri="{FF2B5EF4-FFF2-40B4-BE49-F238E27FC236}">
                <a16:creationId xmlns:a16="http://schemas.microsoft.com/office/drawing/2014/main" id="{96256959-DEBF-4E28-B851-AE5A24DBE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825" y="1240041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62A9FB-3B40-4AC6-BE3C-69AD8ECF1B74}"/>
              </a:ext>
            </a:extLst>
          </p:cNvPr>
          <p:cNvSpPr/>
          <p:nvPr/>
        </p:nvSpPr>
        <p:spPr bwMode="auto">
          <a:xfrm>
            <a:off x="208647" y="1184115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2E79EC-584E-4198-B347-DD46D0C776C6}"/>
              </a:ext>
            </a:extLst>
          </p:cNvPr>
          <p:cNvSpPr/>
          <p:nvPr/>
        </p:nvSpPr>
        <p:spPr bwMode="auto">
          <a:xfrm>
            <a:off x="63799" y="1042473"/>
            <a:ext cx="4837121" cy="415447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060A94-6866-4690-9066-E3826FC3EB0F}"/>
              </a:ext>
            </a:extLst>
          </p:cNvPr>
          <p:cNvSpPr txBox="1"/>
          <p:nvPr/>
        </p:nvSpPr>
        <p:spPr>
          <a:xfrm>
            <a:off x="856559" y="5266492"/>
            <a:ext cx="3251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Start Here</a:t>
            </a:r>
          </a:p>
        </p:txBody>
      </p:sp>
    </p:spTree>
    <p:extLst>
      <p:ext uri="{BB962C8B-B14F-4D97-AF65-F5344CB8AC3E}">
        <p14:creationId xmlns:p14="http://schemas.microsoft.com/office/powerpoint/2010/main" val="3574144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138" lvl="1"/>
            <a:endParaRPr lang="en-US" sz="1800" dirty="0"/>
          </a:p>
          <a:p>
            <a:pPr marL="465138" lvl="1"/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7" name="Picture 2" descr="http://www.nasa.gov/images/content/412284main_NAIRAS-magfield.jpg">
            <a:extLst>
              <a:ext uri="{FF2B5EF4-FFF2-40B4-BE49-F238E27FC236}">
                <a16:creationId xmlns:a16="http://schemas.microsoft.com/office/drawing/2014/main" id="{DB235C4F-DF25-47DB-9F20-269C5225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5" y="844550"/>
            <a:ext cx="7114578" cy="5561228"/>
          </a:xfrm>
          <a:prstGeom prst="rect">
            <a:avLst/>
          </a:prstGeom>
          <a:noFill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827444-5F57-48B1-BE66-82DE93A010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787604" y="2903220"/>
            <a:ext cx="2007656" cy="55310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ACFE75-83E3-443A-BCD6-B33D104BB5B7}"/>
              </a:ext>
            </a:extLst>
          </p:cNvPr>
          <p:cNvSpPr txBox="1"/>
          <p:nvPr/>
        </p:nvSpPr>
        <p:spPr>
          <a:xfrm>
            <a:off x="7693034" y="2136736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16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90982252-1F68-4B04-87AA-5F1834EA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964" y="2572086"/>
            <a:ext cx="983294" cy="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56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There are Computers in Space Now?</a:t>
            </a:r>
          </a:p>
        </p:txBody>
      </p:sp>
      <p:pic>
        <p:nvPicPr>
          <p:cNvPr id="10" name="Picture 3" descr="C:\Users\k91h784\Dropbox\02_Research\007_Invited_Talks\022_MOR_Conducting_Research_in_Space_Jan2015\Figures\ISS_Small.jpg">
            <a:extLst>
              <a:ext uri="{FF2B5EF4-FFF2-40B4-BE49-F238E27FC236}">
                <a16:creationId xmlns:a16="http://schemas.microsoft.com/office/drawing/2014/main" id="{B5BA2245-5418-4746-AA69-AE0D950D5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307" y="1429878"/>
            <a:ext cx="7367421" cy="46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20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Space Processors are “Radiation Hardened”</a:t>
            </a:r>
          </a:p>
          <a:p>
            <a:pPr marL="342900" lvl="1"/>
            <a:r>
              <a:rPr lang="en-US" dirty="0"/>
              <a:t>Custom Materials &amp; Design Approaches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50F3037-4C86-44A4-BDFC-02F91102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417" y="1864602"/>
            <a:ext cx="3599541" cy="193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OI.jpg">
            <a:extLst>
              <a:ext uri="{FF2B5EF4-FFF2-40B4-BE49-F238E27FC236}">
                <a16:creationId xmlns:a16="http://schemas.microsoft.com/office/drawing/2014/main" id="{A09DAF4D-42C8-4747-912A-47F770FA3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793" y="1790307"/>
            <a:ext cx="3458332" cy="2013978"/>
          </a:xfrm>
          <a:prstGeom prst="rect">
            <a:avLst/>
          </a:prstGeom>
        </p:spPr>
      </p:pic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B687ABF9-5E43-4ED1-A52F-208DD88E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53" y="4470524"/>
            <a:ext cx="2743407" cy="1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1EE1D-0393-412C-939A-746F0A16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375" y="4593973"/>
            <a:ext cx="1390650" cy="1352550"/>
          </a:xfrm>
          <a:prstGeom prst="rect">
            <a:avLst/>
          </a:prstGeom>
        </p:spPr>
      </p:pic>
      <p:pic>
        <p:nvPicPr>
          <p:cNvPr id="6148" name="Picture 4" descr="Image result for rad hard fpga virtex 5 q">
            <a:extLst>
              <a:ext uri="{FF2B5EF4-FFF2-40B4-BE49-F238E27FC236}">
                <a16:creationId xmlns:a16="http://schemas.microsoft.com/office/drawing/2014/main" id="{A5DBC2FB-5333-439D-BD23-53C2C67C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965" y="4627436"/>
            <a:ext cx="1591118" cy="12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rad750">
            <a:extLst>
              <a:ext uri="{FF2B5EF4-FFF2-40B4-BE49-F238E27FC236}">
                <a16:creationId xmlns:a16="http://schemas.microsoft.com/office/drawing/2014/main" id="{13316459-F2A3-4CC0-B139-9FCFB931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959" y="4691250"/>
            <a:ext cx="1221809" cy="122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40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then, the problem is solved, right?</a:t>
            </a:r>
          </a:p>
          <a:p>
            <a:pPr lvl="1"/>
            <a:r>
              <a:rPr lang="en-US" dirty="0"/>
              <a:t>They can get expensive.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170" name="Picture 2" descr="Image result for mars curiosity rover">
            <a:extLst>
              <a:ext uri="{FF2B5EF4-FFF2-40B4-BE49-F238E27FC236}">
                <a16:creationId xmlns:a16="http://schemas.microsoft.com/office/drawing/2014/main" id="{D1101183-8268-4DF3-92C2-56C66E04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021" y="1874520"/>
            <a:ext cx="5522977" cy="34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103A05-DE09-4F7B-88A2-007FAF5353C6}"/>
              </a:ext>
            </a:extLst>
          </p:cNvPr>
          <p:cNvCxnSpPr>
            <a:cxnSpLocks/>
          </p:cNvCxnSpPr>
          <p:nvPr/>
        </p:nvCxnSpPr>
        <p:spPr bwMode="auto">
          <a:xfrm flipH="1">
            <a:off x="6475476" y="3280410"/>
            <a:ext cx="899159" cy="39814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9A6C0C-12EE-4E52-BB16-604A8A524C0F}"/>
              </a:ext>
            </a:extLst>
          </p:cNvPr>
          <p:cNvSpPr txBox="1"/>
          <p:nvPr/>
        </p:nvSpPr>
        <p:spPr>
          <a:xfrm>
            <a:off x="7306926" y="2485831"/>
            <a:ext cx="1323894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Rad-Hard Processor can cost $200k.</a:t>
            </a:r>
          </a:p>
          <a:p>
            <a:pPr algn="ctr"/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 Curiosity has 2 (Side A and Side B)</a:t>
            </a:r>
          </a:p>
        </p:txBody>
      </p:sp>
    </p:spTree>
    <p:extLst>
      <p:ext uri="{BB962C8B-B14F-4D97-AF65-F5344CB8AC3E}">
        <p14:creationId xmlns:p14="http://schemas.microsoft.com/office/powerpoint/2010/main" val="2164777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then, the problem is solved, right?</a:t>
            </a:r>
          </a:p>
          <a:p>
            <a:pPr lvl="1"/>
            <a:r>
              <a:rPr lang="en-US" dirty="0"/>
              <a:t>They can get expensive.</a:t>
            </a:r>
          </a:p>
          <a:p>
            <a:pPr lvl="1"/>
            <a:r>
              <a:rPr lang="en-US" dirty="0"/>
              <a:t>They are also slow.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RHESE_HPP_Performance_Plot.jpg">
            <a:extLst>
              <a:ext uri="{FF2B5EF4-FFF2-40B4-BE49-F238E27FC236}">
                <a16:creationId xmlns:a16="http://schemas.microsoft.com/office/drawing/2014/main" id="{343DDB94-B890-42C8-8F94-901D5A7FF1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8" y="1805900"/>
            <a:ext cx="6624142" cy="4307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75022F-D89E-4FF9-93A0-F96C8CB1CE09}"/>
              </a:ext>
            </a:extLst>
          </p:cNvPr>
          <p:cNvSpPr txBox="1"/>
          <p:nvPr/>
        </p:nvSpPr>
        <p:spPr>
          <a:xfrm>
            <a:off x="440876" y="6146723"/>
            <a:ext cx="87031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Rad-Hardened Processers lag in performance to their commercial counterparts by ~10 years</a:t>
            </a:r>
          </a:p>
        </p:txBody>
      </p:sp>
    </p:spTree>
    <p:extLst>
      <p:ext uri="{BB962C8B-B14F-4D97-AF65-F5344CB8AC3E}">
        <p14:creationId xmlns:p14="http://schemas.microsoft.com/office/powerpoint/2010/main" val="893461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Space Computing Needs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NASA Technology Area 11 – Flight Computing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Increased Computation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Radiation hardened technologies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Low power requirements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Cost Feasible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102A-9E1C-4C12-9717-DD04FE2545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140" y="1446754"/>
            <a:ext cx="3616563" cy="46802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16DCA2-ED99-421A-AD6A-D00A45BA567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58016" y="2886075"/>
            <a:ext cx="460444" cy="68536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21F44F4-153D-4D3A-8566-8B369FF7F038}"/>
              </a:ext>
            </a:extLst>
          </p:cNvPr>
          <p:cNvSpPr txBox="1"/>
          <p:nvPr/>
        </p:nvSpPr>
        <p:spPr>
          <a:xfrm>
            <a:off x="2156254" y="3571439"/>
            <a:ext cx="186286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new variable</a:t>
            </a:r>
          </a:p>
        </p:txBody>
      </p:sp>
    </p:spTree>
    <p:extLst>
      <p:ext uri="{BB962C8B-B14F-4D97-AF65-F5344CB8AC3E}">
        <p14:creationId xmlns:p14="http://schemas.microsoft.com/office/powerpoint/2010/main" val="379915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Born &amp; Raised in Billings, MT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billings mt">
            <a:extLst>
              <a:ext uri="{FF2B5EF4-FFF2-40B4-BE49-F238E27FC236}">
                <a16:creationId xmlns:a16="http://schemas.microsoft.com/office/drawing/2014/main" id="{A585F1B3-2775-4B41-8F2F-9922F464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303" y="853768"/>
            <a:ext cx="3290281" cy="12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77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61" y="898074"/>
            <a:ext cx="6150171" cy="4936671"/>
          </a:xfrm>
        </p:spPr>
        <p:txBody>
          <a:bodyPr/>
          <a:lstStyle/>
          <a:p>
            <a:r>
              <a:rPr lang="en-US" sz="2200" dirty="0"/>
              <a:t>A Fault Tolerant, Reconfigurable Computer</a:t>
            </a:r>
            <a:br>
              <a:rPr lang="en-US" dirty="0"/>
            </a:br>
            <a:endParaRPr lang="en-US" sz="12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commercial, programmable part for cost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modern part with &lt;65nm process node to achieve TID tolerance. (~600krad)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Triplicated Cores + Spares for SEE tolerance.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3 Tiles run in TMR with spares in reset.</a:t>
            </a:r>
          </a:p>
          <a:p>
            <a:pPr marL="703262" lvl="2" indent="-342900">
              <a:buFont typeface="Arial" pitchFamily="34" charset="0"/>
              <a:buChar char="•"/>
            </a:pPr>
            <a:endParaRPr lang="en-US" sz="6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Spatial Avoidance and Background Repair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If TMR detects a fault, the damaged tile is replaced with a spare and foreground operation continues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The tile is “repaired” in the background via </a:t>
            </a:r>
            <a:br>
              <a:rPr lang="en-US" i="0" dirty="0"/>
            </a:br>
            <a:r>
              <a:rPr lang="en-US" b="1" i="0" dirty="0"/>
              <a:t>partial reconfiguration (PR).</a:t>
            </a:r>
          </a:p>
          <a:p>
            <a:pPr marL="703262" lvl="2" indent="-342900">
              <a:buFont typeface="Arial" pitchFamily="34" charset="0"/>
              <a:buChar char="•"/>
            </a:pPr>
            <a:endParaRPr lang="en-US" sz="600" i="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Scrubbing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Blind scrubbing continually runs through tiles (fast)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Readback scrubbing periodically runs through rest of fabric (slower)</a:t>
            </a:r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0922" y="1074964"/>
            <a:ext cx="2603738" cy="31535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74323" y="4341019"/>
            <a:ext cx="3176936" cy="4925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9 MicroBlaze Processors on Artix-7</a:t>
            </a:r>
          </a:p>
        </p:txBody>
      </p:sp>
      <p:pic>
        <p:nvPicPr>
          <p:cNvPr id="8" name="Picture 7" descr="shuttle_board_kevi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533" y="4797931"/>
            <a:ext cx="2351314" cy="885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5371" y="5678651"/>
            <a:ext cx="311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Precedent: Shuttle Flight Computer</a:t>
            </a:r>
            <a:b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(TMR + Spare)</a:t>
            </a:r>
          </a:p>
        </p:txBody>
      </p:sp>
    </p:spTree>
    <p:extLst>
      <p:ext uri="{BB962C8B-B14F-4D97-AF65-F5344CB8AC3E}">
        <p14:creationId xmlns:p14="http://schemas.microsoft.com/office/powerpoint/2010/main" val="3484713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88512" y="2804222"/>
            <a:ext cx="3114229" cy="1867042"/>
            <a:chOff x="0" y="0"/>
            <a:chExt cx="4094329" cy="2538484"/>
          </a:xfrm>
        </p:grpSpPr>
        <p:pic>
          <p:nvPicPr>
            <p:cNvPr id="10" name="Picture 9" descr="MarkovChains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4651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rkovChains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49"/>
            <a:stretch/>
          </p:blipFill>
          <p:spPr bwMode="auto">
            <a:xfrm>
              <a:off x="0" y="1392072"/>
              <a:ext cx="1187355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MarkovChains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537" y="0"/>
              <a:ext cx="2797792" cy="252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Modeling: Is this an improvement to </a:t>
            </a:r>
            <a:r>
              <a:rPr lang="en-US" sz="2200" dirty="0" err="1"/>
              <a:t>TMR+Srubbing</a:t>
            </a:r>
            <a:r>
              <a:rPr lang="en-US" sz="2200" dirty="0"/>
              <a:t>?</a:t>
            </a:r>
            <a:br>
              <a:rPr lang="en-US" dirty="0"/>
            </a:br>
            <a:endParaRPr lang="en-US" sz="600" dirty="0"/>
          </a:p>
          <a:p>
            <a:pPr marL="214313" lvl="1" indent="-214313"/>
            <a:r>
              <a:rPr lang="en-US" sz="1800" dirty="0"/>
              <a:t>We use a Markov Model to predict </a:t>
            </a:r>
            <a:r>
              <a:rPr lang="en-US" sz="1800" i="1" dirty="0"/>
              <a:t>Mean-Time-Before-Failure.</a:t>
            </a:r>
          </a:p>
          <a:p>
            <a:pPr marL="214313" lvl="1" indent="-214313"/>
            <a:r>
              <a:rPr lang="en-US" sz="1800" dirty="0"/>
              <a:t>We want to see if it improves MTBF over non-redundant &amp; </a:t>
            </a:r>
            <a:r>
              <a:rPr lang="en-US" sz="1800" dirty="0" err="1"/>
              <a:t>TMR+scrubbing</a:t>
            </a:r>
            <a:r>
              <a:rPr lang="en-US" sz="1800" dirty="0"/>
              <a:t>.</a:t>
            </a:r>
            <a:endParaRPr lang="en-US" dirty="0"/>
          </a:p>
          <a:p>
            <a:pPr marL="214313" lvl="1" indent="-214313"/>
            <a:r>
              <a:rPr lang="en-US" sz="1800" dirty="0"/>
              <a:t>The fault rate was extracted from CREME96 for 4 different orbits for Virtex-6 FPGA.</a:t>
            </a:r>
          </a:p>
          <a:p>
            <a:pPr marL="214313" lvl="1" indent="-214313"/>
            <a:r>
              <a:rPr lang="en-US" sz="1800" dirty="0"/>
              <a:t>The repair rate was found empirically.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700" y="4692269"/>
            <a:ext cx="4071267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92" y="4678414"/>
            <a:ext cx="2018508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Word template Fig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900" y="2804222"/>
            <a:ext cx="3171704" cy="18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116080" y="2839507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HEO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HRBE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</a:t>
            </a: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22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88512" y="2804222"/>
            <a:ext cx="3114229" cy="1867042"/>
            <a:chOff x="0" y="0"/>
            <a:chExt cx="4094329" cy="2538484"/>
          </a:xfrm>
        </p:grpSpPr>
        <p:pic>
          <p:nvPicPr>
            <p:cNvPr id="10" name="Picture 9" descr="MarkovChains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4651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rkovChains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49"/>
            <a:stretch/>
          </p:blipFill>
          <p:spPr bwMode="auto">
            <a:xfrm>
              <a:off x="0" y="1392072"/>
              <a:ext cx="1187355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MarkovChains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537" y="0"/>
              <a:ext cx="2797792" cy="252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Modeling: Is this an improvement to </a:t>
            </a:r>
            <a:r>
              <a:rPr lang="en-US" sz="2200" dirty="0" err="1"/>
              <a:t>TMR+Srubbing</a:t>
            </a:r>
            <a:r>
              <a:rPr lang="en-US" sz="2200" dirty="0"/>
              <a:t>?</a:t>
            </a:r>
            <a:br>
              <a:rPr lang="en-US" dirty="0"/>
            </a:br>
            <a:endParaRPr lang="en-US" sz="600" dirty="0"/>
          </a:p>
          <a:p>
            <a:pPr marL="214313" lvl="1" indent="-214313"/>
            <a:r>
              <a:rPr lang="en-US" sz="1800" dirty="0"/>
              <a:t>We use a Markov Model to predict </a:t>
            </a:r>
            <a:r>
              <a:rPr lang="en-US" sz="1800" i="1" dirty="0"/>
              <a:t>Mean-Time-Before-Failure.</a:t>
            </a:r>
          </a:p>
          <a:p>
            <a:pPr marL="214313" lvl="1" indent="-214313"/>
            <a:r>
              <a:rPr lang="en-US" sz="1800" dirty="0"/>
              <a:t>We want to see if it improves MTBF over non-redundant &amp; </a:t>
            </a:r>
            <a:r>
              <a:rPr lang="en-US" sz="1800" dirty="0" err="1"/>
              <a:t>TMR+scrubbing</a:t>
            </a:r>
            <a:r>
              <a:rPr lang="en-US" sz="1800" dirty="0"/>
              <a:t>.</a:t>
            </a:r>
            <a:endParaRPr lang="en-US" dirty="0"/>
          </a:p>
          <a:p>
            <a:pPr marL="214313" lvl="1" indent="-214313"/>
            <a:r>
              <a:rPr lang="en-US" sz="1800" dirty="0"/>
              <a:t>The fault rate was extracted from CREME96 for 4 different orbits for Virtex-6 FPGA.</a:t>
            </a:r>
          </a:p>
          <a:p>
            <a:pPr marL="214313" lvl="1" indent="-214313"/>
            <a:r>
              <a:rPr lang="en-US" sz="1800" dirty="0"/>
              <a:t>The repair rate was found empirically.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700" y="4692269"/>
            <a:ext cx="4071267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92" y="4678414"/>
            <a:ext cx="2018508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Word template Fig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900" y="2804222"/>
            <a:ext cx="3171704" cy="18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116080" y="2839507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HEO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HRBE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</a:t>
            </a: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880A0FEC-0849-44C5-AAA7-8CB9E3784FD7}"/>
              </a:ext>
            </a:extLst>
          </p:cNvPr>
          <p:cNvSpPr/>
          <p:nvPr/>
        </p:nvSpPr>
        <p:spPr bwMode="auto">
          <a:xfrm>
            <a:off x="6762907" y="4972930"/>
            <a:ext cx="2039842" cy="848743"/>
          </a:xfrm>
          <a:prstGeom prst="wedgeEllipseCallout">
            <a:avLst>
              <a:gd name="adj1" fmla="val -56283"/>
              <a:gd name="adj2" fmla="val 4421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Ok, it looks promising.</a:t>
            </a:r>
          </a:p>
        </p:txBody>
      </p:sp>
    </p:spTree>
    <p:extLst>
      <p:ext uri="{BB962C8B-B14F-4D97-AF65-F5344CB8AC3E}">
        <p14:creationId xmlns:p14="http://schemas.microsoft.com/office/powerpoint/2010/main" val="126024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6255653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Readiness Level (TRL)</a:t>
            </a:r>
            <a:endParaRPr lang="en-US" sz="1200" dirty="0"/>
          </a:p>
          <a:p>
            <a:pPr marL="471487" lvl="1" indent="-342900">
              <a:buNone/>
            </a:pPr>
            <a:endParaRPr lang="en-US" dirty="0"/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2981" y="3600451"/>
            <a:ext cx="1990650" cy="2440325"/>
          </a:xfrm>
          <a:prstGeom prst="rect">
            <a:avLst/>
          </a:prstGeom>
          <a:noFill/>
        </p:spPr>
      </p:pic>
      <p:pic>
        <p:nvPicPr>
          <p:cNvPr id="8" name="Picture 7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980" y="1371600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2578305" y="2489490"/>
            <a:ext cx="847797" cy="106393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1582980" y="2442258"/>
            <a:ext cx="995325" cy="115819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026" name="Picture 2" descr="trl.png">
            <a:extLst>
              <a:ext uri="{FF2B5EF4-FFF2-40B4-BE49-F238E27FC236}">
                <a16:creationId xmlns:a16="http://schemas.microsoft.com/office/drawing/2014/main" id="{95E4B119-F854-47F9-90BC-743AC61F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450" y="1740926"/>
            <a:ext cx="3656494" cy="40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54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1 – Build a Prototype to See if it is Possible</a:t>
            </a:r>
            <a:endParaRPr lang="en-US" i="1" dirty="0"/>
          </a:p>
          <a:p>
            <a:pPr lvl="1"/>
            <a:r>
              <a:rPr lang="en-US" dirty="0"/>
              <a:t>The </a:t>
            </a:r>
            <a:r>
              <a:rPr lang="en-US" b="1" u="sng" dirty="0"/>
              <a:t>Montana Space Grant Consortium </a:t>
            </a:r>
            <a:r>
              <a:rPr lang="en-US" dirty="0"/>
              <a:t>funds an investigation into conducting radiation tolerant computing research at MSU.  The goal is to understand the problem, propose a solution, and build relationships with scientists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112" name="Picture 111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94" y="1929047"/>
            <a:ext cx="27547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2" descr="Sensor_Proto_Setup 00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160" y="1929047"/>
            <a:ext cx="2752620" cy="2057400"/>
          </a:xfrm>
          <a:prstGeom prst="rect">
            <a:avLst/>
          </a:prstGeom>
        </p:spPr>
      </p:pic>
      <p:pic>
        <p:nvPicPr>
          <p:cNvPr id="115" name="Picture 114" descr="MSFC_Demo_ClintGauer_giving_AndrewKeys_DynamicIO_Demo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290" y="1929047"/>
            <a:ext cx="2743200" cy="20574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16701" y="4034343"/>
            <a:ext cx="61213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(MSEE from MSU 2009) demo’s computer to MSFC Chief of Technology Andrew Keys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7433867" y="4034343"/>
            <a:ext cx="262292" cy="1091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39" name="Straight Arrow Connector 38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575973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2 –Test in a Cyclotron </a:t>
            </a:r>
            <a:endParaRPr lang="en-US" i="1" dirty="0"/>
          </a:p>
          <a:p>
            <a:pPr lvl="1"/>
            <a:r>
              <a:rPr lang="en-US" b="1" u="sng" dirty="0"/>
              <a:t>NASA EPSCoR</a:t>
            </a:r>
            <a:r>
              <a:rPr lang="en-US" dirty="0"/>
              <a:t> funds the development of a more functional prototype and testing </a:t>
            </a:r>
            <a:br>
              <a:rPr lang="en-US" dirty="0"/>
            </a:br>
            <a:r>
              <a:rPr lang="en-US" dirty="0"/>
              <a:t>under bombardment by radiation at the Texas A&amp;M Radiation Effects Facility.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1809913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8357" y="1809913"/>
            <a:ext cx="2076252" cy="2057400"/>
          </a:xfrm>
          <a:prstGeom prst="rect">
            <a:avLst/>
          </a:prstGeom>
        </p:spPr>
      </p:pic>
      <p:pic>
        <p:nvPicPr>
          <p:cNvPr id="65" name="Picture 4" descr="C:\Users\lameres\Desktop\DSCN1315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124" y="1809914"/>
            <a:ext cx="1485992" cy="2057400"/>
          </a:xfrm>
          <a:prstGeom prst="rect">
            <a:avLst/>
          </a:prstGeom>
          <a:noFill/>
        </p:spPr>
      </p:pic>
      <p:pic>
        <p:nvPicPr>
          <p:cNvPr id="66" name="Picture 2" descr="C:\Users\lameres\Desktop\DSCN133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768" y="1809914"/>
            <a:ext cx="2653789" cy="20574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526264" y="3989043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Weber (Ph.D., EE from MSU, 2014) prepares experiment.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 flipV="1">
            <a:off x="3194459" y="3948236"/>
            <a:ext cx="208062" cy="16181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55" name="TextBox 5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76" name="AutoShape 5"/>
          <p:cNvSpPr>
            <a:spLocks noChangeShapeType="1"/>
          </p:cNvSpPr>
          <p:nvPr/>
        </p:nvSpPr>
        <p:spPr bwMode="auto">
          <a:xfrm>
            <a:off x="7520855" y="2107042"/>
            <a:ext cx="47625" cy="3254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6606787" y="1781339"/>
            <a:ext cx="138081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729CF9-2203-4695-A799-43C98237EDEE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6052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3 – Demonstrate as Flight Hardware on High Altitude Balloons</a:t>
            </a:r>
            <a:endParaRPr lang="en-US" i="1" dirty="0"/>
          </a:p>
          <a:p>
            <a:pPr lvl="1"/>
            <a:r>
              <a:rPr lang="en-US" b="1" u="sng" dirty="0"/>
              <a:t>NASA Education Office</a:t>
            </a:r>
            <a:r>
              <a:rPr lang="en-US" dirty="0"/>
              <a:t> funds the development of the computer into flight hardware for demonstration on high altitude balloon systems, both in Montana and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HASP\Flight\DSC_0806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953181" y="2082603"/>
            <a:ext cx="2357631" cy="156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272" y="1676238"/>
            <a:ext cx="3088659" cy="2357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61" descr="http://www.coe.montana.edu/ee/lameres/figures/HASP_view_from_Top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220" y="1701639"/>
            <a:ext cx="3057454" cy="23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"/>
          <p:cNvSpPr>
            <a:spLocks noChangeShapeType="1"/>
          </p:cNvSpPr>
          <p:nvPr/>
        </p:nvSpPr>
        <p:spPr bwMode="auto">
          <a:xfrm>
            <a:off x="6406670" y="2318803"/>
            <a:ext cx="47625" cy="325438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44720" y="1849431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65" descr="G:\DCIM\101MSDCF\DSC00001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367" y="1676238"/>
            <a:ext cx="990067" cy="101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106050" y="2865998"/>
            <a:ext cx="1330530" cy="9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TextBox 72"/>
          <p:cNvSpPr txBox="1"/>
          <p:nvPr/>
        </p:nvSpPr>
        <p:spPr>
          <a:xfrm>
            <a:off x="4070367" y="4070941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(Ph.D., EE from MSU, 2014) prepares payload.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flipH="1" flipV="1">
            <a:off x="3848633" y="4047068"/>
            <a:ext cx="274639" cy="11775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78" name="TextBox 7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7A7909-701F-4C49-8F26-7652CDEC13CA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538853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C:\Users\k91h784\Desktop\SL9_Best_of_Best\04_Team_w_Rocket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9497" y="1805361"/>
            <a:ext cx="1141983" cy="2313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0467"/>
            <a:ext cx="8861273" cy="5643033"/>
          </a:xfrm>
        </p:spPr>
        <p:txBody>
          <a:bodyPr/>
          <a:lstStyle/>
          <a:p>
            <a:r>
              <a:rPr lang="en-US" dirty="0"/>
              <a:t>Step 4 – Demonstrate as Flight Hardware on a Sounding Rocket</a:t>
            </a:r>
            <a:endParaRPr lang="en-US" i="1" dirty="0"/>
          </a:p>
          <a:p>
            <a:pPr lvl="1"/>
            <a:r>
              <a:rPr lang="en-US" b="1" u="sng" dirty="0"/>
              <a:t>NASA OCT &amp; FOP</a:t>
            </a:r>
            <a:r>
              <a:rPr lang="en-US" dirty="0"/>
              <a:t> fund the demonstration of the computer system on sounding rocket.</a:t>
            </a:r>
          </a:p>
          <a:p>
            <a:pPr lvl="1"/>
            <a:r>
              <a:rPr lang="en-US" dirty="0"/>
              <a:t>Flew on UP Aerospace SpaceLoft-9 in Oct 2014.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>
            <a:off x="5386076" y="3003277"/>
            <a:ext cx="3713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62" name="Picture 4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565" y="1805362"/>
            <a:ext cx="1884923" cy="22836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4" name="Straight Connector 63"/>
          <p:cNvCxnSpPr>
            <a:stCxn id="62" idx="1"/>
          </p:cNvCxnSpPr>
          <p:nvPr/>
        </p:nvCxnSpPr>
        <p:spPr bwMode="auto">
          <a:xfrm flipH="1" flipV="1">
            <a:off x="3402521" y="2265351"/>
            <a:ext cx="486044" cy="681852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tangle 64"/>
          <p:cNvSpPr/>
          <p:nvPr/>
        </p:nvSpPr>
        <p:spPr bwMode="auto">
          <a:xfrm>
            <a:off x="3266688" y="2119301"/>
            <a:ext cx="140251" cy="1460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" name="Picture 75" descr="C:\Users\k91h784\Desktop\SL9_Best_of_Best\05_Launch2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4439" y="1770949"/>
            <a:ext cx="1087631" cy="2343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C:\Users\k91h784\Desktop\SL9_Best_of_Best\Rocket_Camera\SL-9 Space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716600" y="2137007"/>
            <a:ext cx="2354005" cy="1621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k91h784\Dropbox\02_Research\004_Funded_Budgets\029_NASA_OCT_GCT_SoundingRocketPayload_July2012\08-Flight_Pictures_SL9_Best_of_Best\01_Payload_Assembly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548" y="1791327"/>
            <a:ext cx="2171700" cy="23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63" name="Group 62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66" name="Straight Arrow Connector 6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95" name="TextBox 9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13" name="AutoShape 5"/>
          <p:cNvSpPr>
            <a:spLocks noChangeShapeType="1"/>
          </p:cNvSpPr>
          <p:nvPr/>
        </p:nvSpPr>
        <p:spPr bwMode="auto">
          <a:xfrm flipV="1">
            <a:off x="7238240" y="2682403"/>
            <a:ext cx="216431" cy="36307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7130391" y="304547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utoShape 5"/>
          <p:cNvSpPr>
            <a:spLocks noChangeShapeType="1"/>
          </p:cNvSpPr>
          <p:nvPr/>
        </p:nvSpPr>
        <p:spPr bwMode="auto">
          <a:xfrm flipH="1" flipV="1">
            <a:off x="6562725" y="2343150"/>
            <a:ext cx="676443" cy="70232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C9B059D-227C-4DC3-8A54-B68C5688C1A4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1011834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 EPSCoR</a:t>
            </a:r>
            <a:r>
              <a:rPr lang="en-US" dirty="0"/>
              <a:t> funds the demonstration of computer system on ISS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cxnSp>
        <p:nvCxnSpPr>
          <p:cNvPr id="84" name="Straight Arrow Connector 83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87" name="Group 8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96" name="Straight Arrow Connector 9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7" name="Straight Arrow Connector 96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8" name="Straight Arrow Connector 9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9" name="Straight Arrow Connector 98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05" name="Straight Arrow Connector 104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10" name="Straight Arrow Connector 109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12" name="Straight Arrow Connector 111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113" name="TextBox 112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68E421-22ED-4DEE-B835-8F5BBDCB3BE2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06A61-B2A6-4343-80EE-77534D603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75" y="1519099"/>
            <a:ext cx="8329771" cy="25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19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5" name="Picture 4" descr="A close up of a machine&#10;&#10;Description automatically generated">
            <a:extLst>
              <a:ext uri="{FF2B5EF4-FFF2-40B4-BE49-F238E27FC236}">
                <a16:creationId xmlns:a16="http://schemas.microsoft.com/office/drawing/2014/main" id="{9BA47B7E-2BC2-4AF4-8480-1F6FE60214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024" y="2068898"/>
            <a:ext cx="4795773" cy="3909033"/>
          </a:xfrm>
          <a:prstGeom prst="rect">
            <a:avLst/>
          </a:prstGeom>
        </p:spPr>
      </p:pic>
      <p:pic>
        <p:nvPicPr>
          <p:cNvPr id="7" name="Picture 6" descr="A picture containing computer, cluttered, engine, table&#10;&#10;Description automatically generated">
            <a:extLst>
              <a:ext uri="{FF2B5EF4-FFF2-40B4-BE49-F238E27FC236}">
                <a16:creationId xmlns:a16="http://schemas.microsoft.com/office/drawing/2014/main" id="{74382900-CA0A-4506-9B6A-86E87F3CD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10" y="2068898"/>
            <a:ext cx="3940927" cy="39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Born &amp; Raised in Billings, MT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BSEE from MSU in 1998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billings mt">
            <a:extLst>
              <a:ext uri="{FF2B5EF4-FFF2-40B4-BE49-F238E27FC236}">
                <a16:creationId xmlns:a16="http://schemas.microsoft.com/office/drawing/2014/main" id="{A585F1B3-2775-4B41-8F2F-9922F464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303" y="853768"/>
            <a:ext cx="3290281" cy="12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ontana state university">
            <a:extLst>
              <a:ext uri="{FF2B5EF4-FFF2-40B4-BE49-F238E27FC236}">
                <a16:creationId xmlns:a16="http://schemas.microsoft.com/office/drawing/2014/main" id="{95FCCBFD-F07F-4DB8-B652-6FA85FA8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660" y="1737360"/>
            <a:ext cx="130048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23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8" y="771525"/>
            <a:ext cx="6130954" cy="5641975"/>
          </a:xfrm>
        </p:spPr>
        <p:txBody>
          <a:bodyPr/>
          <a:lstStyle/>
          <a:p>
            <a:r>
              <a:rPr lang="en-US" dirty="0"/>
              <a:t>Step 6 – Demonstrate as a Stand-Alone Satellite </a:t>
            </a:r>
            <a:endParaRPr lang="en-US" i="1" dirty="0"/>
          </a:p>
          <a:p>
            <a:pPr marL="341313" lvl="1"/>
            <a:r>
              <a:rPr lang="en-US" b="1" u="sng" dirty="0"/>
              <a:t>NASA SmallSat Technology Partnership Program (SSTP)</a:t>
            </a:r>
            <a:r>
              <a:rPr lang="en-US" dirty="0"/>
              <a:t> funds the planning for a stand-alone satellite demonstration of the computer technology. </a:t>
            </a:r>
          </a:p>
          <a:p>
            <a:pPr marL="341313" lvl="1"/>
            <a:r>
              <a:rPr lang="en-US" b="1" u="sng" dirty="0"/>
              <a:t>NASA Undergraduate Student Instrument Program (USIP)</a:t>
            </a:r>
            <a:r>
              <a:rPr lang="en-US" dirty="0"/>
              <a:t> funds a team of undergraduates to build the satellite and prepare for deployment.</a:t>
            </a:r>
          </a:p>
          <a:p>
            <a:pPr marL="341313" lvl="1"/>
            <a:r>
              <a:rPr lang="en-US" b="1" u="sng" dirty="0"/>
              <a:t>NASA CubeSat Launch Initiative </a:t>
            </a:r>
            <a:r>
              <a:rPr lang="en-US" b="1" u="sng"/>
              <a:t>(CSLI)</a:t>
            </a:r>
            <a:r>
              <a:rPr lang="en-US"/>
              <a:t> </a:t>
            </a:r>
            <a:r>
              <a:rPr lang="en-US" dirty="0"/>
              <a:t>selects RadSat-g for launch on ELaNa-23 mission on CRS-OA9.</a:t>
            </a:r>
          </a:p>
          <a:p>
            <a:pPr marL="341313" lvl="1"/>
            <a:r>
              <a:rPr lang="en-US" b="1" u="sng" dirty="0"/>
              <a:t>NASA ISS EPSCoR</a:t>
            </a:r>
            <a:r>
              <a:rPr lang="en-US" dirty="0"/>
              <a:t> funds building the flight unit, delivering to the launch provider, and operating the satellite post-deployment.</a:t>
            </a:r>
          </a:p>
          <a:p>
            <a:pPr lvl="1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8324668" y="4472464"/>
            <a:ext cx="7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8" name="Rounded Rectangle 97"/>
          <p:cNvSpPr/>
          <p:nvPr/>
        </p:nvSpPr>
        <p:spPr bwMode="auto">
          <a:xfrm>
            <a:off x="7978965" y="4454000"/>
            <a:ext cx="1045977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997" y="4495662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938085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(2015-2020)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7E2434F-2492-434C-8924-AF07BF347F99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AE9A1-6CA5-433F-8F3B-A2F006ABC3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067" y="1133507"/>
            <a:ext cx="2792988" cy="2783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53D5B-C8D5-46FC-A8A4-ADD9CA3ED2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534" y="4887574"/>
            <a:ext cx="820838" cy="7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15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59643"/>
            <a:ext cx="8861273" cy="5653858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 marL="0" indent="0"/>
            <a:endParaRPr lang="en-US" dirty="0"/>
          </a:p>
        </p:txBody>
      </p:sp>
      <p:pic>
        <p:nvPicPr>
          <p:cNvPr id="7" name="Picture 6" descr="A picture containing person, indoor, man, floor&#10;&#10;Description automatically generated">
            <a:extLst>
              <a:ext uri="{FF2B5EF4-FFF2-40B4-BE49-F238E27FC236}">
                <a16:creationId xmlns:a16="http://schemas.microsoft.com/office/drawing/2014/main" id="{DB735AE9-5CC0-43EC-B5EA-00817091C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72" y="2665927"/>
            <a:ext cx="2065108" cy="3671302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A3BEC08D-CDB6-47C3-AA8D-E0B81A26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2753" y="3465678"/>
            <a:ext cx="3671305" cy="2065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242C3F-8094-4767-93BD-CC7B4F7D72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999094" y="2659708"/>
            <a:ext cx="3918282" cy="3677521"/>
          </a:xfrm>
          <a:prstGeom prst="rect">
            <a:avLst/>
          </a:prstGeom>
        </p:spPr>
      </p:pic>
      <p:pic>
        <p:nvPicPr>
          <p:cNvPr id="22" name="Picture 21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1E5ADA27-9A6F-4F2D-8B49-B8A1AA310D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625" y="818430"/>
            <a:ext cx="1772746" cy="17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709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>
              <a:buAutoNum type="arabicParenR"/>
            </a:pPr>
            <a:r>
              <a:rPr lang="en-US" dirty="0"/>
              <a:t>Launch it to the Space Station</a:t>
            </a:r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1" name="Picture 10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BFCBB17B-B694-46F6-8744-107600F4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441" y="2772977"/>
            <a:ext cx="1772746" cy="1765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8801A-1095-4743-A02B-56E653291D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96" y="4791514"/>
            <a:ext cx="1771791" cy="1179718"/>
          </a:xfrm>
          <a:prstGeom prst="rect">
            <a:avLst/>
          </a:prstGeom>
        </p:spPr>
      </p:pic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236E8DC2-BC61-4247-B56B-AD10D57F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89" y="2762935"/>
            <a:ext cx="6616179" cy="3650565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16B4E64-0324-4BA8-AB81-5FB264BB06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884" y="804080"/>
            <a:ext cx="3303805" cy="18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2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>
              <a:buAutoNum type="arabicParenR"/>
            </a:pPr>
            <a:r>
              <a:rPr lang="en-US" dirty="0"/>
              <a:t>Launch it to the Space Station</a:t>
            </a:r>
          </a:p>
          <a:p>
            <a:pPr>
              <a:buAutoNum type="arabicParenR"/>
            </a:pPr>
            <a:r>
              <a:rPr lang="en-US" dirty="0"/>
              <a:t>Put into Orbit using NanoRacks CubeSat Deployer</a:t>
            </a:r>
          </a:p>
          <a:p>
            <a:pPr marL="0" indent="0"/>
            <a:endParaRPr lang="en-US" dirty="0"/>
          </a:p>
        </p:txBody>
      </p:sp>
      <p:pic>
        <p:nvPicPr>
          <p:cNvPr id="14" name="Picture 13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C0103375-BC99-4AD7-9A0A-D6C30AD6B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625" y="818430"/>
            <a:ext cx="1772746" cy="1765007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7FF68F9-3E29-4574-BEA2-B9F1C49E5F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2" y="3088119"/>
            <a:ext cx="2912088" cy="2915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E25E60-272C-4EB6-BC50-111E83E365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306" y="3088119"/>
            <a:ext cx="2912087" cy="2918694"/>
          </a:xfrm>
          <a:prstGeom prst="rect">
            <a:avLst/>
          </a:prstGeom>
        </p:spPr>
      </p:pic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F9BEC100-7C9E-4C1C-A02F-4EF2D5BDE4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94" y="3088119"/>
            <a:ext cx="2912087" cy="29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06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49A65-2C04-4BD8-903A-58714F8C4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747" y="864108"/>
            <a:ext cx="7133955" cy="52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5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11" name="Picture 10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202C94E8-716E-4BF3-B08C-D76BFF6989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076" y="858012"/>
            <a:ext cx="6989064" cy="54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87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9045D50-86B8-4343-9B19-07FE93903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32" y="771525"/>
            <a:ext cx="6952842" cy="56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9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166FD05-B21E-4DD2-ABFC-ABFCC62CA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58" y="865954"/>
            <a:ext cx="8151483" cy="54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7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166FD05-B21E-4DD2-ABFC-ABFCC62CA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368" y="4397356"/>
            <a:ext cx="2863263" cy="190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763BBD-A621-4C73-B8E1-3BDF3038C8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" y="962026"/>
            <a:ext cx="8298179" cy="32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19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>
              <a:buAutoNum type="arabicParenR"/>
            </a:pPr>
            <a:r>
              <a:rPr lang="en-US" dirty="0"/>
              <a:t>Launch it to the Space Station</a:t>
            </a:r>
          </a:p>
          <a:p>
            <a:pPr>
              <a:buAutoNum type="arabicParenR"/>
            </a:pPr>
            <a:r>
              <a:rPr lang="en-US" dirty="0"/>
              <a:t>Put into Orbit using NanoRacks CubeSat Deployer</a:t>
            </a:r>
          </a:p>
          <a:p>
            <a:pPr>
              <a:buAutoNum type="arabicParenR"/>
            </a:pPr>
            <a:r>
              <a:rPr lang="en-US" dirty="0"/>
              <a:t>Operate from Space Science &amp; Engineering (SSEL)</a:t>
            </a:r>
            <a:br>
              <a:rPr lang="en-US" dirty="0"/>
            </a:br>
            <a:r>
              <a:rPr lang="en-US" dirty="0"/>
              <a:t>Ground Station</a:t>
            </a:r>
          </a:p>
          <a:p>
            <a:pPr marL="0" indent="0"/>
            <a:endParaRPr lang="en-US" dirty="0"/>
          </a:p>
        </p:txBody>
      </p:sp>
      <p:pic>
        <p:nvPicPr>
          <p:cNvPr id="2050" name="Picture 2" descr="K7MSU Antennas">
            <a:extLst>
              <a:ext uri="{FF2B5EF4-FFF2-40B4-BE49-F238E27FC236}">
                <a16:creationId xmlns:a16="http://schemas.microsoft.com/office/drawing/2014/main" id="{60A77411-3FAD-4298-AE38-63F3E50E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1724" y="3087626"/>
            <a:ext cx="2575885" cy="321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48A3E1E3-FF45-4555-B373-8DB3F6FA9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625" y="818430"/>
            <a:ext cx="1772746" cy="17650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056FB1A-3DB6-4E80-BF25-1EE80DFF4A9E}"/>
              </a:ext>
            </a:extLst>
          </p:cNvPr>
          <p:cNvGrpSpPr>
            <a:grpSpLocks noChangeAspect="1"/>
          </p:cNvGrpSpPr>
          <p:nvPr/>
        </p:nvGrpSpPr>
        <p:grpSpPr>
          <a:xfrm>
            <a:off x="630834" y="3087627"/>
            <a:ext cx="5027016" cy="3233885"/>
            <a:chOff x="610895" y="3362325"/>
            <a:chExt cx="3350210" cy="2155194"/>
          </a:xfrm>
        </p:grpSpPr>
        <p:pic>
          <p:nvPicPr>
            <p:cNvPr id="14" name="Picture 13" descr="Z:\ground station\photos\2016-02-03\DSC_1330.JPG">
              <a:extLst>
                <a:ext uri="{FF2B5EF4-FFF2-40B4-BE49-F238E27FC236}">
                  <a16:creationId xmlns:a16="http://schemas.microsoft.com/office/drawing/2014/main" id="{DDB35128-6639-42FA-9EBF-9142CDB3A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0895" y="3362325"/>
              <a:ext cx="3350210" cy="1719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Z:\ground station\photos\2016-02-03\DSC_1330.JPG">
              <a:extLst>
                <a:ext uri="{FF2B5EF4-FFF2-40B4-BE49-F238E27FC236}">
                  <a16:creationId xmlns:a16="http://schemas.microsoft.com/office/drawing/2014/main" id="{46A740DC-C2E4-4344-A4F7-3FF81F1798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0895" y="4531518"/>
              <a:ext cx="3350210" cy="9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985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FD32CC21-F369-453F-9E6A-15995D269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1260" y="3101062"/>
            <a:ext cx="2872740" cy="74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Born &amp; Raised in Billings, MT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BSEE from MSU in 1998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Went to Work for Hewlett-Packard in Colorado (8-years)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billings mt">
            <a:extLst>
              <a:ext uri="{FF2B5EF4-FFF2-40B4-BE49-F238E27FC236}">
                <a16:creationId xmlns:a16="http://schemas.microsoft.com/office/drawing/2014/main" id="{A585F1B3-2775-4B41-8F2F-9922F464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303" y="853768"/>
            <a:ext cx="3290281" cy="12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ontana state university">
            <a:extLst>
              <a:ext uri="{FF2B5EF4-FFF2-40B4-BE49-F238E27FC236}">
                <a16:creationId xmlns:a16="http://schemas.microsoft.com/office/drawing/2014/main" id="{95FCCBFD-F07F-4DB8-B652-6FA85FA8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660" y="1737360"/>
            <a:ext cx="130048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8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8526D1-AAA8-44DD-A22A-E2396CFFB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91" y="1414417"/>
            <a:ext cx="2399838" cy="2391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 marL="0" indent="0"/>
            <a:r>
              <a:rPr lang="en-US" dirty="0"/>
              <a:t> - There are two </a:t>
            </a:r>
            <a:r>
              <a:rPr lang="en-US" dirty="0" err="1"/>
              <a:t>RadSats</a:t>
            </a:r>
            <a:endParaRPr lang="en-US" dirty="0"/>
          </a:p>
        </p:txBody>
      </p:sp>
      <p:pic>
        <p:nvPicPr>
          <p:cNvPr id="10" name="Picture 9" descr="A picture containing indoor, table, wall, sitting&#10;&#10;Description automatically generated">
            <a:extLst>
              <a:ext uri="{FF2B5EF4-FFF2-40B4-BE49-F238E27FC236}">
                <a16:creationId xmlns:a16="http://schemas.microsoft.com/office/drawing/2014/main" id="{EDA8BA2E-8677-4366-81EE-B755A6A84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859" y="3556066"/>
            <a:ext cx="2755227" cy="2743199"/>
          </a:xfrm>
          <a:prstGeom prst="rect">
            <a:avLst/>
          </a:prstGeom>
        </p:spPr>
      </p:pic>
      <p:pic>
        <p:nvPicPr>
          <p:cNvPr id="13" name="Picture 12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70153E93-4A97-4E56-8F81-BEB2C6FA4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192" y="928968"/>
            <a:ext cx="2559023" cy="2547851"/>
          </a:xfrm>
          <a:prstGeom prst="rect">
            <a:avLst/>
          </a:prstGeom>
        </p:spPr>
      </p:pic>
      <p:pic>
        <p:nvPicPr>
          <p:cNvPr id="6" name="Picture 5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FBD27BB8-85A2-41CF-AB58-C2DA0481EF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386" y="964627"/>
            <a:ext cx="2564642" cy="2487299"/>
          </a:xfrm>
          <a:prstGeom prst="rect">
            <a:avLst/>
          </a:prstGeom>
        </p:spPr>
      </p:pic>
      <p:pic>
        <p:nvPicPr>
          <p:cNvPr id="8" name="Picture 7" descr="A picture containing indoor, person, kitchen, floor&#10;&#10;Description automatically generated">
            <a:extLst>
              <a:ext uri="{FF2B5EF4-FFF2-40B4-BE49-F238E27FC236}">
                <a16:creationId xmlns:a16="http://schemas.microsoft.com/office/drawing/2014/main" id="{1D428ECF-49BD-4C50-84E1-D8695C9957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657" y="3566160"/>
            <a:ext cx="2122101" cy="274320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D096E0A-CF48-4565-9376-15E338A5B5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" y="3921374"/>
            <a:ext cx="2400413" cy="2391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F527E-7929-4DE4-ABA5-80E0F821C224}"/>
              </a:ext>
            </a:extLst>
          </p:cNvPr>
          <p:cNvSpPr txBox="1"/>
          <p:nvPr/>
        </p:nvSpPr>
        <p:spPr>
          <a:xfrm>
            <a:off x="1212465" y="3724131"/>
            <a:ext cx="16542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orbit now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FA7EF-0C61-4702-9357-11EC36E1D0FF}"/>
              </a:ext>
            </a:extLst>
          </p:cNvPr>
          <p:cNvSpPr txBox="1"/>
          <p:nvPr/>
        </p:nvSpPr>
        <p:spPr>
          <a:xfrm>
            <a:off x="0" y="6252727"/>
            <a:ext cx="38697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orbit now (on ISS waiting)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071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MSU </a:t>
            </a:r>
            <a:r>
              <a:rPr lang="en-US"/>
              <a:t>Students Involved (~</a:t>
            </a:r>
            <a:r>
              <a:rPr lang="en-US" dirty="0"/>
              <a:t>150)</a:t>
            </a:r>
            <a:endParaRPr lang="en-US" i="1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6" name="Picture 5" descr="C:\Users\lameres\AppData\Local\Microsoft\Windows\Temporary Internet Files\Content.Word\2011-08-10_16-55-34_69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298" y="3226364"/>
            <a:ext cx="1966369" cy="146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:\02_Research\003_Conferences_and_Travel\024_TAMU_RadiationTest2_April12\Pic\Buerkle_Hogan_Weber_by_SaturnV_at_NASA_JS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1" y="1257466"/>
            <a:ext cx="2290330" cy="128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:\02_Research\004_Funded_Budgets\020_NASA_ESPCoR_RadTolerantComputing_June10\HASP\Integration\DSCN122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32129" y="1094721"/>
            <a:ext cx="1989891" cy="14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4272" y="2550697"/>
            <a:ext cx="221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Justin Hogan, Ray Weber at Johnson Space Center for demo, 2012.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4706" y="4738315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Marshall Space Flight Center, 2011.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4298" y="2855381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at the NASA Columbia Scientific Balloon Facility, 2012.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1" y="4698338"/>
            <a:ext cx="4907280" cy="15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749" y="6258871"/>
            <a:ext cx="480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&amp; Ray Weber featured in MSU News Story, 2012.</a:t>
            </a:r>
          </a:p>
        </p:txBody>
      </p:sp>
      <p:pic>
        <p:nvPicPr>
          <p:cNvPr id="13" name="Picture 12" descr="MSFC_Demo_ClintGauer_at_Table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270" y="3096850"/>
            <a:ext cx="2172219" cy="10313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939" y="423679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demo’s computer at Marshall Space Flight Center, 2009.</a:t>
            </a:r>
          </a:p>
        </p:txBody>
      </p:sp>
      <p:pic>
        <p:nvPicPr>
          <p:cNvPr id="15" name="Picture 2" descr="M:\02_Research\003_Conferences_and_Travel\023_NASA_MSFC_Demo_Huntsville_Aug11\Pictures\Jenny_n_Todd_at_Demo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3666" y="1257466"/>
            <a:ext cx="1951131" cy="14633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32086" y="2736185"/>
            <a:ext cx="251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 computer at Marshall Space Flight Center, 2012.</a:t>
            </a:r>
          </a:p>
        </p:txBody>
      </p:sp>
      <p:pic>
        <p:nvPicPr>
          <p:cNvPr id="1027" name="Picture 3" descr="C:\Users\k91h784\Dropbox\02_Research\003_Conferences_and_Travel\010_NASA_MSFC_Demo_Huntsville_Jan10\MSGC_Demo_Pictures\MSFC_Museum_Clint_w_SatV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411" y="1257466"/>
            <a:ext cx="2273698" cy="17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51576" y="2998795"/>
            <a:ext cx="216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at Marshall Space Flight Center for demo, 2009.</a:t>
            </a:r>
          </a:p>
        </p:txBody>
      </p:sp>
      <p:pic>
        <p:nvPicPr>
          <p:cNvPr id="1031" name="Picture 7" descr="http://www.coe.montana.edu/ee/lameres/figures/weng13_summer_program/figures/fig_flight8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341" y="5065018"/>
            <a:ext cx="2607961" cy="13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coe.montana.edu/ee/lameres/figures/weng12_summer_program/pic_Launch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926" y="3096850"/>
            <a:ext cx="1709910" cy="11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075" y="3337349"/>
            <a:ext cx="2070575" cy="12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96490" y="429761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Kaysha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prepares payload for balloon flight, 2012.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6838" y="5482111"/>
            <a:ext cx="113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balloon team recovers payload in front of moose, 2013.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7790" y="4580461"/>
            <a:ext cx="1858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balloon team featured in MSU news story, 2011.</a:t>
            </a:r>
          </a:p>
        </p:txBody>
      </p:sp>
    </p:spTree>
    <p:extLst>
      <p:ext uri="{BB962C8B-B14F-4D97-AF65-F5344CB8AC3E}">
        <p14:creationId xmlns:p14="http://schemas.microsoft.com/office/powerpoint/2010/main" val="17703115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524" y="2018532"/>
            <a:ext cx="1880622" cy="3868914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70BAD66-E980-4FC5-99D5-73B685256244}"/>
              </a:ext>
            </a:extLst>
          </p:cNvPr>
          <p:cNvSpPr/>
          <p:nvPr/>
        </p:nvSpPr>
        <p:spPr bwMode="auto">
          <a:xfrm>
            <a:off x="4487936" y="1332700"/>
            <a:ext cx="3875623" cy="622398"/>
          </a:xfrm>
          <a:prstGeom prst="wedgeEllipseCallout">
            <a:avLst>
              <a:gd name="adj1" fmla="val -84861"/>
              <a:gd name="adj2" fmla="val 194646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2736527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iing, indoor, snow, sky&#10;&#10;Description automatically generated">
            <a:extLst>
              <a:ext uri="{FF2B5EF4-FFF2-40B4-BE49-F238E27FC236}">
                <a16:creationId xmlns:a16="http://schemas.microsoft.com/office/drawing/2014/main" id="{800BC999-BF2F-4CFF-B9AC-9EAA474DF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150" y="3711394"/>
            <a:ext cx="4741540" cy="2023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3800" dirty="0"/>
              <a:t> </a:t>
            </a:r>
            <a:endParaRPr lang="en-US" sz="4400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45FD5A79-677A-4992-814B-69837B10F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829" y="731772"/>
            <a:ext cx="2826751" cy="2719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3D2F5E-D094-4A52-9948-223AF99C03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96" y="861391"/>
            <a:ext cx="5172765" cy="2333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9CD6E5-FF08-4C55-88E7-9F3A0D920F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26" y="3307550"/>
            <a:ext cx="3589401" cy="865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3FB41F-0A29-4D38-8436-FE5CD7D180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876" y="3994267"/>
            <a:ext cx="1109404" cy="112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F84EA-97B1-4C74-9F7F-3DFB268314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96" y="5057877"/>
            <a:ext cx="3702104" cy="9131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8E16A1-8FB2-40B7-9FAE-1854673E3B05}"/>
              </a:ext>
            </a:extLst>
          </p:cNvPr>
          <p:cNvSpPr/>
          <p:nvPr/>
        </p:nvSpPr>
        <p:spPr bwMode="auto">
          <a:xfrm>
            <a:off x="412696" y="3307550"/>
            <a:ext cx="3808784" cy="273409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70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400" dirty="0"/>
              <a:t> The NASA Concept for Lunar Exploration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02" y="1369074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481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400" dirty="0"/>
              <a:t> The NASA Concept for Lunar Exploration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02" y="1369074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91h784\Desktop\header_logo.png">
            <a:extLst>
              <a:ext uri="{FF2B5EF4-FFF2-40B4-BE49-F238E27FC236}">
                <a16:creationId xmlns:a16="http://schemas.microsoft.com/office/drawing/2014/main" id="{645ECB44-7589-44A3-9A17-34B722E9E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935" y="5769312"/>
            <a:ext cx="883634" cy="6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1EBA09-3141-417F-8C1C-D9B6F7EF024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20253" y="5075129"/>
            <a:ext cx="1318461" cy="827594"/>
          </a:xfrm>
          <a:prstGeom prst="straightConnector1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698FE0-9662-4063-B0F5-C428778BF1A6}"/>
              </a:ext>
            </a:extLst>
          </p:cNvPr>
          <p:cNvSpPr txBox="1"/>
          <p:nvPr/>
        </p:nvSpPr>
        <p:spPr>
          <a:xfrm>
            <a:off x="5468990" y="6013450"/>
            <a:ext cx="34802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 is going to be part of this.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666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Area of Interest</a:t>
            </a:r>
            <a:r>
              <a:rPr lang="en-US" dirty="0">
                <a:solidFill>
                  <a:srgbClr val="FF0000"/>
                </a:solidFill>
              </a:rPr>
              <a:t>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 </a:t>
            </a:r>
          </a:p>
        </p:txBody>
      </p:sp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59" y="2414866"/>
            <a:ext cx="1381125" cy="1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1">
            <a:extLst>
              <a:ext uri="{FF2B5EF4-FFF2-40B4-BE49-F238E27FC236}">
                <a16:creationId xmlns:a16="http://schemas.microsoft.com/office/drawing/2014/main" id="{52C7082D-2E45-4FAA-AE7D-9A33573C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400" y="2539502"/>
            <a:ext cx="5619750" cy="1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">
            <a:extLst>
              <a:ext uri="{FF2B5EF4-FFF2-40B4-BE49-F238E27FC236}">
                <a16:creationId xmlns:a16="http://schemas.microsoft.com/office/drawing/2014/main" id="{432BBFA1-7F16-444E-8375-B879DAC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7" y="241486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A9B94-BC9B-4343-8B51-12FDBA21BB65}"/>
              </a:ext>
            </a:extLst>
          </p:cNvPr>
          <p:cNvSpPr txBox="1"/>
          <p:nvPr/>
        </p:nvSpPr>
        <p:spPr>
          <a:xfrm>
            <a:off x="208647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Computing Technology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03F52-D562-4D1E-95AC-49BF35211198}"/>
              </a:ext>
            </a:extLst>
          </p:cNvPr>
          <p:cNvSpPr txBox="1"/>
          <p:nvPr/>
        </p:nvSpPr>
        <p:spPr>
          <a:xfrm>
            <a:off x="5611350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Education Research</a:t>
            </a:r>
          </a:p>
        </p:txBody>
      </p:sp>
      <p:pic>
        <p:nvPicPr>
          <p:cNvPr id="9" name="Picture 2" descr="Image result for montana state university hat">
            <a:extLst>
              <a:ext uri="{FF2B5EF4-FFF2-40B4-BE49-F238E27FC236}">
                <a16:creationId xmlns:a16="http://schemas.microsoft.com/office/drawing/2014/main" id="{BC1E4A47-4FF4-4B03-A86B-10258CED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2" y="1328314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ontana state university hat">
            <a:extLst>
              <a:ext uri="{FF2B5EF4-FFF2-40B4-BE49-F238E27FC236}">
                <a16:creationId xmlns:a16="http://schemas.microsoft.com/office/drawing/2014/main" id="{96256959-DEBF-4E28-B851-AE5A24DBE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825" y="1240041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62A9FB-3B40-4AC6-BE3C-69AD8ECF1B74}"/>
              </a:ext>
            </a:extLst>
          </p:cNvPr>
          <p:cNvSpPr/>
          <p:nvPr/>
        </p:nvSpPr>
        <p:spPr bwMode="auto">
          <a:xfrm>
            <a:off x="208647" y="1184115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2E79EC-584E-4198-B347-DD46D0C776C6}"/>
              </a:ext>
            </a:extLst>
          </p:cNvPr>
          <p:cNvSpPr/>
          <p:nvPr/>
        </p:nvSpPr>
        <p:spPr bwMode="auto">
          <a:xfrm>
            <a:off x="3822061" y="937218"/>
            <a:ext cx="5146802" cy="415447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060A94-6866-4690-9066-E3826FC3EB0F}"/>
              </a:ext>
            </a:extLst>
          </p:cNvPr>
          <p:cNvSpPr txBox="1"/>
          <p:nvPr/>
        </p:nvSpPr>
        <p:spPr>
          <a:xfrm>
            <a:off x="4769662" y="5196375"/>
            <a:ext cx="3251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Let’s Look at This</a:t>
            </a:r>
          </a:p>
        </p:txBody>
      </p:sp>
    </p:spTree>
    <p:extLst>
      <p:ext uri="{BB962C8B-B14F-4D97-AF65-F5344CB8AC3E}">
        <p14:creationId xmlns:p14="http://schemas.microsoft.com/office/powerpoint/2010/main" val="42729519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pPr marL="0" indent="0" algn="ctr"/>
            <a:r>
              <a:rPr lang="en-US" i="1" dirty="0"/>
              <a:t>The Montana Engineering Education Research Center</a:t>
            </a:r>
            <a:br>
              <a:rPr lang="en-US" i="1" dirty="0"/>
            </a:br>
            <a:r>
              <a:rPr lang="en-US" i="1" dirty="0"/>
              <a:t>(MEERC)</a:t>
            </a: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/>
            </a:br>
            <a:endParaRPr lang="en-US" i="1" dirty="0"/>
          </a:p>
          <a:p>
            <a:pPr algn="ctr"/>
            <a:endParaRPr lang="en-US" i="1" dirty="0"/>
          </a:p>
          <a:p>
            <a:pPr algn="ctr"/>
            <a:r>
              <a:rPr lang="en-US" i="1" dirty="0"/>
              <a:t>Transform Engineering Education</a:t>
            </a:r>
            <a:r>
              <a:rPr lang="en-US" b="0" i="1" dirty="0"/>
              <a:t> through interdisciplinary, empirical research on improving student success.  </a:t>
            </a:r>
            <a:endParaRPr lang="en-US" i="1" dirty="0"/>
          </a:p>
          <a:p>
            <a:endParaRPr lang="en-US" sz="1400" dirty="0"/>
          </a:p>
          <a:p>
            <a:r>
              <a:rPr lang="en-US" sz="1800" b="0" dirty="0"/>
              <a:t> </a:t>
            </a:r>
          </a:p>
        </p:txBody>
      </p:sp>
      <p:pic>
        <p:nvPicPr>
          <p:cNvPr id="5" name="Picture 4" descr="http://blog.xyleme.com/sites/default/files/blog2/posts/xyleme-personalized-learning-k12.png">
            <a:extLst>
              <a:ext uri="{FF2B5EF4-FFF2-40B4-BE49-F238E27FC236}">
                <a16:creationId xmlns:a16="http://schemas.microsoft.com/office/drawing/2014/main" id="{1FA0C45C-2D8B-4ADC-B24B-79D8DB31C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349" y="1659852"/>
            <a:ext cx="5486399" cy="3664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9917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pPr algn="ctr"/>
            <a:r>
              <a:rPr lang="en-US" i="1" dirty="0"/>
              <a:t>MEERC - Transform Engineering Education</a:t>
            </a:r>
            <a:r>
              <a:rPr lang="en-US" b="0" i="1" dirty="0"/>
              <a:t> through interdisciplinary, empirical research on improving student success.  </a:t>
            </a:r>
            <a:endParaRPr lang="en-US" i="1" dirty="0"/>
          </a:p>
          <a:p>
            <a:endParaRPr lang="en-US" sz="1400" dirty="0"/>
          </a:p>
          <a:p>
            <a:r>
              <a:rPr lang="en-US" dirty="0"/>
              <a:t>Research Goals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Strengthen the engineering workforce by better preparing our students with the skills needed to solve our grand challenges.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Strengthen the engineering workforce by broadening participation in engineering.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0" dirty="0"/>
              <a:t>Improve the efficiency of engineering education.</a:t>
            </a:r>
          </a:p>
        </p:txBody>
      </p:sp>
      <p:pic>
        <p:nvPicPr>
          <p:cNvPr id="5" name="Picture 4" descr="http://blog.xyleme.com/sites/default/files/blog2/posts/xyleme-personalized-learning-k12.png">
            <a:extLst>
              <a:ext uri="{FF2B5EF4-FFF2-40B4-BE49-F238E27FC236}">
                <a16:creationId xmlns:a16="http://schemas.microsoft.com/office/drawing/2014/main" id="{E6C40D40-0B00-4152-8C0C-B62640370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543" y="3852945"/>
            <a:ext cx="2933697" cy="1959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2285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r>
              <a:rPr lang="en-US" dirty="0"/>
              <a:t> </a:t>
            </a:r>
            <a:endParaRPr lang="en-US" sz="18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BFF1CB5-8509-41FE-9ED0-4E8048787403}"/>
              </a:ext>
            </a:extLst>
          </p:cNvPr>
          <p:cNvSpPr/>
          <p:nvPr/>
        </p:nvSpPr>
        <p:spPr bwMode="auto">
          <a:xfrm>
            <a:off x="335108" y="4490337"/>
            <a:ext cx="2517093" cy="1376113"/>
          </a:xfrm>
          <a:prstGeom prst="rightArrow">
            <a:avLst>
              <a:gd name="adj1" fmla="val 63797"/>
              <a:gd name="adj2" fmla="val 34761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0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Garner interest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obstacles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340E88-2256-4EAE-A2FC-7B89F0BB1EF2}"/>
              </a:ext>
            </a:extLst>
          </p:cNvPr>
          <p:cNvCxnSpPr/>
          <p:nvPr/>
        </p:nvCxnSpPr>
        <p:spPr bwMode="auto">
          <a:xfrm>
            <a:off x="208932" y="5933062"/>
            <a:ext cx="8726135" cy="0"/>
          </a:xfrm>
          <a:prstGeom prst="straightConnector1">
            <a:avLst/>
          </a:prstGeom>
          <a:noFill/>
          <a:ln w="44450" cap="flat" cmpd="sng" algn="ctr">
            <a:solidFill>
              <a:srgbClr val="003F7F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B32EB-B5AB-4A9C-AEDD-880E8A9586FB}"/>
              </a:ext>
            </a:extLst>
          </p:cNvPr>
          <p:cNvSpPr/>
          <p:nvPr/>
        </p:nvSpPr>
        <p:spPr>
          <a:xfrm>
            <a:off x="48444" y="59003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732B2-6484-4A6F-B853-2EF1B00E95BD}"/>
              </a:ext>
            </a:extLst>
          </p:cNvPr>
          <p:cNvSpPr/>
          <p:nvPr/>
        </p:nvSpPr>
        <p:spPr>
          <a:xfrm>
            <a:off x="1869141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50F6A-5A58-42C8-ADFF-BCF28B18F386}"/>
              </a:ext>
            </a:extLst>
          </p:cNvPr>
          <p:cNvSpPr/>
          <p:nvPr/>
        </p:nvSpPr>
        <p:spPr>
          <a:xfrm>
            <a:off x="3894765" y="59095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D16F6-AA9B-48CD-A089-AB8F5F8E4AC5}"/>
              </a:ext>
            </a:extLst>
          </p:cNvPr>
          <p:cNvSpPr/>
          <p:nvPr/>
        </p:nvSpPr>
        <p:spPr>
          <a:xfrm>
            <a:off x="5873908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48B95-B05C-4A7B-9773-77866AC9EF2D}"/>
              </a:ext>
            </a:extLst>
          </p:cNvPr>
          <p:cNvSpPr/>
          <p:nvPr/>
        </p:nvSpPr>
        <p:spPr>
          <a:xfrm>
            <a:off x="7910073" y="5909590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3214752-F037-4828-BE96-110F25E2E143}"/>
              </a:ext>
            </a:extLst>
          </p:cNvPr>
          <p:cNvSpPr txBox="1">
            <a:spLocks/>
          </p:cNvSpPr>
          <p:nvPr/>
        </p:nvSpPr>
        <p:spPr bwMode="auto">
          <a:xfrm>
            <a:off x="168097" y="887692"/>
            <a:ext cx="6818182" cy="529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200" b="1">
                <a:solidFill>
                  <a:srgbClr val="00246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2625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algn="l" defTabSz="1030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600" i="1" kern="0" dirty="0"/>
              <a:t>MEERC - Transform Engineering Education</a:t>
            </a:r>
            <a:r>
              <a:rPr lang="en-US" sz="1600" b="0" i="1" kern="0" dirty="0"/>
              <a:t> through interdisciplinary, empirical research on improving student success.  </a:t>
            </a:r>
            <a:endParaRPr lang="en-US" sz="1600" i="1" kern="0" dirty="0"/>
          </a:p>
        </p:txBody>
      </p:sp>
      <p:pic>
        <p:nvPicPr>
          <p:cNvPr id="19" name="Picture 18" descr="http://blog.xyleme.com/sites/default/files/blog2/posts/xyleme-personalized-learning-k12.png">
            <a:extLst>
              <a:ext uri="{FF2B5EF4-FFF2-40B4-BE49-F238E27FC236}">
                <a16:creationId xmlns:a16="http://schemas.microsoft.com/office/drawing/2014/main" id="{26B695BF-E888-4ACA-809C-2B0F8AECA2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614" y="1624587"/>
            <a:ext cx="1906950" cy="1273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7872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FD32CC21-F369-453F-9E6A-15995D269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1260" y="3101062"/>
            <a:ext cx="2872740" cy="74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Born &amp; Raised in Billings, MT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BSEE from MSU in 1998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Went to Work for Hewlett-Packard in Colorado (8-years)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Chipped Away at Ph.D. at University of Colorado (2005)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billings mt">
            <a:extLst>
              <a:ext uri="{FF2B5EF4-FFF2-40B4-BE49-F238E27FC236}">
                <a16:creationId xmlns:a16="http://schemas.microsoft.com/office/drawing/2014/main" id="{A585F1B3-2775-4B41-8F2F-9922F464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303" y="853768"/>
            <a:ext cx="3290281" cy="12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ontana state university">
            <a:extLst>
              <a:ext uri="{FF2B5EF4-FFF2-40B4-BE49-F238E27FC236}">
                <a16:creationId xmlns:a16="http://schemas.microsoft.com/office/drawing/2014/main" id="{95FCCBFD-F07F-4DB8-B652-6FA85FA8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660" y="1737360"/>
            <a:ext cx="130048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1D6D390A-C175-4B8E-AF91-A06F45DD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926" y="4061460"/>
            <a:ext cx="1594776" cy="11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3592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r>
              <a:rPr lang="en-US" dirty="0"/>
              <a:t> </a:t>
            </a:r>
            <a:endParaRPr lang="en-US" sz="18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BFF1CB5-8509-41FE-9ED0-4E8048787403}"/>
              </a:ext>
            </a:extLst>
          </p:cNvPr>
          <p:cNvSpPr/>
          <p:nvPr/>
        </p:nvSpPr>
        <p:spPr bwMode="auto">
          <a:xfrm>
            <a:off x="335108" y="4490337"/>
            <a:ext cx="2517093" cy="1376113"/>
          </a:xfrm>
          <a:prstGeom prst="rightArrow">
            <a:avLst>
              <a:gd name="adj1" fmla="val 63797"/>
              <a:gd name="adj2" fmla="val 34761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0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Garner interest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obstacles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D112EC-6390-4BE4-A3AF-3D547D203951}"/>
              </a:ext>
            </a:extLst>
          </p:cNvPr>
          <p:cNvSpPr/>
          <p:nvPr/>
        </p:nvSpPr>
        <p:spPr bwMode="auto">
          <a:xfrm>
            <a:off x="2517604" y="3335445"/>
            <a:ext cx="3039919" cy="1471846"/>
          </a:xfrm>
          <a:prstGeom prst="rightArrow">
            <a:avLst>
              <a:gd name="adj1" fmla="val 64811"/>
              <a:gd name="adj2" fmla="val 32263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funded research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Raise visibility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340E88-2256-4EAE-A2FC-7B89F0BB1EF2}"/>
              </a:ext>
            </a:extLst>
          </p:cNvPr>
          <p:cNvCxnSpPr/>
          <p:nvPr/>
        </p:nvCxnSpPr>
        <p:spPr bwMode="auto">
          <a:xfrm>
            <a:off x="208932" y="5933062"/>
            <a:ext cx="8726135" cy="0"/>
          </a:xfrm>
          <a:prstGeom prst="straightConnector1">
            <a:avLst/>
          </a:prstGeom>
          <a:noFill/>
          <a:ln w="44450" cap="flat" cmpd="sng" algn="ctr">
            <a:solidFill>
              <a:srgbClr val="003F7F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B32EB-B5AB-4A9C-AEDD-880E8A9586FB}"/>
              </a:ext>
            </a:extLst>
          </p:cNvPr>
          <p:cNvSpPr/>
          <p:nvPr/>
        </p:nvSpPr>
        <p:spPr>
          <a:xfrm>
            <a:off x="48444" y="59003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732B2-6484-4A6F-B853-2EF1B00E95BD}"/>
              </a:ext>
            </a:extLst>
          </p:cNvPr>
          <p:cNvSpPr/>
          <p:nvPr/>
        </p:nvSpPr>
        <p:spPr>
          <a:xfrm>
            <a:off x="1869141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50F6A-5A58-42C8-ADFF-BCF28B18F386}"/>
              </a:ext>
            </a:extLst>
          </p:cNvPr>
          <p:cNvSpPr/>
          <p:nvPr/>
        </p:nvSpPr>
        <p:spPr>
          <a:xfrm>
            <a:off x="3894765" y="59095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D16F6-AA9B-48CD-A089-AB8F5F8E4AC5}"/>
              </a:ext>
            </a:extLst>
          </p:cNvPr>
          <p:cNvSpPr/>
          <p:nvPr/>
        </p:nvSpPr>
        <p:spPr>
          <a:xfrm>
            <a:off x="5873908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48B95-B05C-4A7B-9773-77866AC9EF2D}"/>
              </a:ext>
            </a:extLst>
          </p:cNvPr>
          <p:cNvSpPr/>
          <p:nvPr/>
        </p:nvSpPr>
        <p:spPr>
          <a:xfrm>
            <a:off x="7910073" y="5909590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20" name="Picture 19" descr="http://blog.xyleme.com/sites/default/files/blog2/posts/xyleme-personalized-learning-k12.png">
            <a:extLst>
              <a:ext uri="{FF2B5EF4-FFF2-40B4-BE49-F238E27FC236}">
                <a16:creationId xmlns:a16="http://schemas.microsoft.com/office/drawing/2014/main" id="{A81A2AAE-6776-42F1-9EBA-C40B54CCA4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614" y="1624587"/>
            <a:ext cx="1906950" cy="1273660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B208F5B-ECDC-4529-8A74-D99CB9CA9529}"/>
              </a:ext>
            </a:extLst>
          </p:cNvPr>
          <p:cNvSpPr txBox="1">
            <a:spLocks/>
          </p:cNvSpPr>
          <p:nvPr/>
        </p:nvSpPr>
        <p:spPr bwMode="auto">
          <a:xfrm>
            <a:off x="168097" y="887692"/>
            <a:ext cx="6818182" cy="529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200" b="1">
                <a:solidFill>
                  <a:srgbClr val="00246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2625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algn="l" defTabSz="1030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600" i="1" kern="0" dirty="0"/>
              <a:t>MEERC - Transform Engineering Education</a:t>
            </a:r>
            <a:r>
              <a:rPr lang="en-US" sz="1600" b="0" i="1" kern="0" dirty="0"/>
              <a:t> through interdisciplinary, empirical research on improving student success.  </a:t>
            </a:r>
            <a:endParaRPr lang="en-US" sz="1600" i="1" kern="0" dirty="0"/>
          </a:p>
        </p:txBody>
      </p:sp>
    </p:spTree>
    <p:extLst>
      <p:ext uri="{BB962C8B-B14F-4D97-AF65-F5344CB8AC3E}">
        <p14:creationId xmlns:p14="http://schemas.microsoft.com/office/powerpoint/2010/main" val="19399338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r>
              <a:rPr lang="en-US" dirty="0"/>
              <a:t> </a:t>
            </a:r>
            <a:endParaRPr lang="en-US" sz="18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BFF1CB5-8509-41FE-9ED0-4E8048787403}"/>
              </a:ext>
            </a:extLst>
          </p:cNvPr>
          <p:cNvSpPr/>
          <p:nvPr/>
        </p:nvSpPr>
        <p:spPr bwMode="auto">
          <a:xfrm>
            <a:off x="335108" y="4490337"/>
            <a:ext cx="2517093" cy="1376113"/>
          </a:xfrm>
          <a:prstGeom prst="rightArrow">
            <a:avLst>
              <a:gd name="adj1" fmla="val 63797"/>
              <a:gd name="adj2" fmla="val 34761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0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Garner interest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obstacles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D112EC-6390-4BE4-A3AF-3D547D203951}"/>
              </a:ext>
            </a:extLst>
          </p:cNvPr>
          <p:cNvSpPr/>
          <p:nvPr/>
        </p:nvSpPr>
        <p:spPr bwMode="auto">
          <a:xfrm>
            <a:off x="2517604" y="3335445"/>
            <a:ext cx="3039919" cy="1471846"/>
          </a:xfrm>
          <a:prstGeom prst="rightArrow">
            <a:avLst>
              <a:gd name="adj1" fmla="val 64811"/>
              <a:gd name="adj2" fmla="val 32263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funded research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Raise visibility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E231D6B-5207-460D-8342-76C367E048F2}"/>
              </a:ext>
            </a:extLst>
          </p:cNvPr>
          <p:cNvSpPr/>
          <p:nvPr/>
        </p:nvSpPr>
        <p:spPr bwMode="auto">
          <a:xfrm>
            <a:off x="5275994" y="2120955"/>
            <a:ext cx="2769256" cy="1538159"/>
          </a:xfrm>
          <a:prstGeom prst="rightArrow">
            <a:avLst>
              <a:gd name="adj1" fmla="val 64960"/>
              <a:gd name="adj2" fmla="val 3305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2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 programs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 grow research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340E88-2256-4EAE-A2FC-7B89F0BB1EF2}"/>
              </a:ext>
            </a:extLst>
          </p:cNvPr>
          <p:cNvCxnSpPr/>
          <p:nvPr/>
        </p:nvCxnSpPr>
        <p:spPr bwMode="auto">
          <a:xfrm>
            <a:off x="208932" y="5933062"/>
            <a:ext cx="8726135" cy="0"/>
          </a:xfrm>
          <a:prstGeom prst="straightConnector1">
            <a:avLst/>
          </a:prstGeom>
          <a:noFill/>
          <a:ln w="44450" cap="flat" cmpd="sng" algn="ctr">
            <a:solidFill>
              <a:srgbClr val="003F7F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B32EB-B5AB-4A9C-AEDD-880E8A9586FB}"/>
              </a:ext>
            </a:extLst>
          </p:cNvPr>
          <p:cNvSpPr/>
          <p:nvPr/>
        </p:nvSpPr>
        <p:spPr>
          <a:xfrm>
            <a:off x="48444" y="59003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732B2-6484-4A6F-B853-2EF1B00E95BD}"/>
              </a:ext>
            </a:extLst>
          </p:cNvPr>
          <p:cNvSpPr/>
          <p:nvPr/>
        </p:nvSpPr>
        <p:spPr>
          <a:xfrm>
            <a:off x="1869141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50F6A-5A58-42C8-ADFF-BCF28B18F386}"/>
              </a:ext>
            </a:extLst>
          </p:cNvPr>
          <p:cNvSpPr/>
          <p:nvPr/>
        </p:nvSpPr>
        <p:spPr>
          <a:xfrm>
            <a:off x="3894765" y="59095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D16F6-AA9B-48CD-A089-AB8F5F8E4AC5}"/>
              </a:ext>
            </a:extLst>
          </p:cNvPr>
          <p:cNvSpPr/>
          <p:nvPr/>
        </p:nvSpPr>
        <p:spPr>
          <a:xfrm>
            <a:off x="5873908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48B95-B05C-4A7B-9773-77866AC9EF2D}"/>
              </a:ext>
            </a:extLst>
          </p:cNvPr>
          <p:cNvSpPr/>
          <p:nvPr/>
        </p:nvSpPr>
        <p:spPr>
          <a:xfrm>
            <a:off x="7910073" y="5909590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19" name="Picture 18" descr="http://blog.xyleme.com/sites/default/files/blog2/posts/xyleme-personalized-learning-k12.png">
            <a:extLst>
              <a:ext uri="{FF2B5EF4-FFF2-40B4-BE49-F238E27FC236}">
                <a16:creationId xmlns:a16="http://schemas.microsoft.com/office/drawing/2014/main" id="{26C2BE43-6CA5-4041-AA5A-6FFF1392E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614" y="1624587"/>
            <a:ext cx="1906950" cy="1273660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953DF4-9D12-4F35-A1A0-D615FFE64443}"/>
              </a:ext>
            </a:extLst>
          </p:cNvPr>
          <p:cNvSpPr txBox="1">
            <a:spLocks/>
          </p:cNvSpPr>
          <p:nvPr/>
        </p:nvSpPr>
        <p:spPr bwMode="auto">
          <a:xfrm>
            <a:off x="168097" y="887692"/>
            <a:ext cx="6818182" cy="529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200" b="1">
                <a:solidFill>
                  <a:srgbClr val="00246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2625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algn="l" defTabSz="1030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600" i="1" kern="0" dirty="0"/>
              <a:t>MEERC - Transform Engineering Education</a:t>
            </a:r>
            <a:r>
              <a:rPr lang="en-US" sz="1600" b="0" i="1" kern="0" dirty="0"/>
              <a:t> through interdisciplinary, empirical research on improving student success.  </a:t>
            </a:r>
            <a:endParaRPr lang="en-US" sz="1600" i="1" kern="0" dirty="0"/>
          </a:p>
        </p:txBody>
      </p:sp>
    </p:spTree>
    <p:extLst>
      <p:ext uri="{BB962C8B-B14F-4D97-AF65-F5344CB8AC3E}">
        <p14:creationId xmlns:p14="http://schemas.microsoft.com/office/powerpoint/2010/main" val="30459170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r>
              <a:rPr lang="en-US" dirty="0"/>
              <a:t> </a:t>
            </a:r>
            <a:endParaRPr lang="en-US" sz="18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BFF1CB5-8509-41FE-9ED0-4E8048787403}"/>
              </a:ext>
            </a:extLst>
          </p:cNvPr>
          <p:cNvSpPr/>
          <p:nvPr/>
        </p:nvSpPr>
        <p:spPr bwMode="auto">
          <a:xfrm>
            <a:off x="335108" y="4490337"/>
            <a:ext cx="2517093" cy="1376113"/>
          </a:xfrm>
          <a:prstGeom prst="rightArrow">
            <a:avLst>
              <a:gd name="adj1" fmla="val 63797"/>
              <a:gd name="adj2" fmla="val 34761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0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Garner interest</a:t>
            </a:r>
          </a:p>
          <a:p>
            <a:pPr marL="230188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obstacles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D112EC-6390-4BE4-A3AF-3D547D203951}"/>
              </a:ext>
            </a:extLst>
          </p:cNvPr>
          <p:cNvSpPr/>
          <p:nvPr/>
        </p:nvSpPr>
        <p:spPr bwMode="auto">
          <a:xfrm>
            <a:off x="2517604" y="3335445"/>
            <a:ext cx="3039919" cy="1471846"/>
          </a:xfrm>
          <a:prstGeom prst="rightArrow">
            <a:avLst>
              <a:gd name="adj1" fmla="val 64811"/>
              <a:gd name="adj2" fmla="val 32263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funded research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Raise visibility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E231D6B-5207-460D-8342-76C367E048F2}"/>
              </a:ext>
            </a:extLst>
          </p:cNvPr>
          <p:cNvSpPr/>
          <p:nvPr/>
        </p:nvSpPr>
        <p:spPr bwMode="auto">
          <a:xfrm>
            <a:off x="5275994" y="2120955"/>
            <a:ext cx="2769256" cy="1538159"/>
          </a:xfrm>
          <a:prstGeom prst="rightArrow">
            <a:avLst>
              <a:gd name="adj1" fmla="val 64960"/>
              <a:gd name="adj2" fmla="val 33057"/>
            </a:avLst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2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 programs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 grow research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64FCAFC-ED06-41D8-BCD7-DA87382CCA1C}"/>
              </a:ext>
            </a:extLst>
          </p:cNvPr>
          <p:cNvSpPr/>
          <p:nvPr/>
        </p:nvSpPr>
        <p:spPr bwMode="auto">
          <a:xfrm>
            <a:off x="7502925" y="718457"/>
            <a:ext cx="1489658" cy="1538159"/>
          </a:xfrm>
          <a:prstGeom prst="rightArrow">
            <a:avLst>
              <a:gd name="adj1" fmla="val 55231"/>
              <a:gd name="adj2" fmla="val 33010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3</a:t>
            </a:r>
          </a:p>
          <a:p>
            <a:pPr marL="169863" marR="0" indent="-1698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b="1" dirty="0" err="1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003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340E88-2256-4EAE-A2FC-7B89F0BB1EF2}"/>
              </a:ext>
            </a:extLst>
          </p:cNvPr>
          <p:cNvCxnSpPr/>
          <p:nvPr/>
        </p:nvCxnSpPr>
        <p:spPr bwMode="auto">
          <a:xfrm>
            <a:off x="208932" y="5933062"/>
            <a:ext cx="8726135" cy="0"/>
          </a:xfrm>
          <a:prstGeom prst="straightConnector1">
            <a:avLst/>
          </a:prstGeom>
          <a:noFill/>
          <a:ln w="44450" cap="flat" cmpd="sng" algn="ctr">
            <a:solidFill>
              <a:srgbClr val="003F7F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B32EB-B5AB-4A9C-AEDD-880E8A9586FB}"/>
              </a:ext>
            </a:extLst>
          </p:cNvPr>
          <p:cNvSpPr/>
          <p:nvPr/>
        </p:nvSpPr>
        <p:spPr>
          <a:xfrm>
            <a:off x="48444" y="59003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732B2-6484-4A6F-B853-2EF1B00E95BD}"/>
              </a:ext>
            </a:extLst>
          </p:cNvPr>
          <p:cNvSpPr/>
          <p:nvPr/>
        </p:nvSpPr>
        <p:spPr>
          <a:xfrm>
            <a:off x="1869141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50F6A-5A58-42C8-ADFF-BCF28B18F386}"/>
              </a:ext>
            </a:extLst>
          </p:cNvPr>
          <p:cNvSpPr/>
          <p:nvPr/>
        </p:nvSpPr>
        <p:spPr>
          <a:xfrm>
            <a:off x="3894765" y="5909591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D16F6-AA9B-48CD-A089-AB8F5F8E4AC5}"/>
              </a:ext>
            </a:extLst>
          </p:cNvPr>
          <p:cNvSpPr/>
          <p:nvPr/>
        </p:nvSpPr>
        <p:spPr>
          <a:xfrm>
            <a:off x="5873908" y="5909592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48B95-B05C-4A7B-9773-77866AC9EF2D}"/>
              </a:ext>
            </a:extLst>
          </p:cNvPr>
          <p:cNvSpPr/>
          <p:nvPr/>
        </p:nvSpPr>
        <p:spPr>
          <a:xfrm>
            <a:off x="7910073" y="5909590"/>
            <a:ext cx="9830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003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19" name="Picture 18" descr="http://blog.xyleme.com/sites/default/files/blog2/posts/xyleme-personalized-learning-k12.png">
            <a:extLst>
              <a:ext uri="{FF2B5EF4-FFF2-40B4-BE49-F238E27FC236}">
                <a16:creationId xmlns:a16="http://schemas.microsoft.com/office/drawing/2014/main" id="{A89A7496-5B3E-417D-B871-7AB9446FA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614" y="1624587"/>
            <a:ext cx="1906950" cy="1273660"/>
          </a:xfrm>
          <a:prstGeom prst="rect">
            <a:avLst/>
          </a:prstGeom>
          <a:noFill/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E835944-2826-4477-AFED-DE8763CA68F0}"/>
              </a:ext>
            </a:extLst>
          </p:cNvPr>
          <p:cNvSpPr txBox="1">
            <a:spLocks/>
          </p:cNvSpPr>
          <p:nvPr/>
        </p:nvSpPr>
        <p:spPr bwMode="auto">
          <a:xfrm>
            <a:off x="168097" y="887692"/>
            <a:ext cx="6818182" cy="529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200" b="1">
                <a:solidFill>
                  <a:srgbClr val="00246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2625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indent="-217488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algn="l" defTabSz="1030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600" i="1" kern="0" dirty="0"/>
              <a:t>MEERC - Transform Engineering Education</a:t>
            </a:r>
            <a:r>
              <a:rPr lang="en-US" sz="1600" b="0" i="1" kern="0" dirty="0"/>
              <a:t> through interdisciplinary, empirical research on improving student success.  </a:t>
            </a:r>
            <a:endParaRPr lang="en-US" sz="1600" i="1" kern="0" dirty="0"/>
          </a:p>
        </p:txBody>
      </p:sp>
    </p:spTree>
    <p:extLst>
      <p:ext uri="{BB962C8B-B14F-4D97-AF65-F5344CB8AC3E}">
        <p14:creationId xmlns:p14="http://schemas.microsoft.com/office/powerpoint/2010/main" val="23780319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997A6-3207-4C98-99A2-A97449DBF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08" y="1266752"/>
            <a:ext cx="7792184" cy="180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550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997A6-3207-4C98-99A2-A97449DBF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08" y="1266752"/>
            <a:ext cx="7792184" cy="1807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BC0E3-5B47-4A59-A999-0BA941360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959" y="3033889"/>
            <a:ext cx="5852801" cy="132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8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997A6-3207-4C98-99A2-A97449DBF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08" y="1266752"/>
            <a:ext cx="7792184" cy="1807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BC0E3-5B47-4A59-A999-0BA9413604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959" y="3033889"/>
            <a:ext cx="5852801" cy="1326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0AFD79-6F75-45EE-BF80-30D4DA383F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77" y="4364986"/>
            <a:ext cx="3992022" cy="1896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B1D37-4821-4124-8FF2-D0B64200EC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221" y="4400424"/>
            <a:ext cx="4110222" cy="18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502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Form teams to write proposals, disseminate findings, raise our profile.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1C39A-9A0E-40A0-885E-A29675E3C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19" y="1586274"/>
            <a:ext cx="5111354" cy="11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76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Form teams to write proposals, disseminate findings, raise our profile.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1C39A-9A0E-40A0-885E-A29675E3C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19" y="1586274"/>
            <a:ext cx="5111354" cy="118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F739-2B2E-4A94-9F39-D88B1A56D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98" y="2715713"/>
            <a:ext cx="5633303" cy="1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872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Form teams to write proposals, disseminate findings, raise our profile.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1C39A-9A0E-40A0-885E-A29675E3C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19" y="1586274"/>
            <a:ext cx="5111354" cy="118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F739-2B2E-4A94-9F39-D88B1A56D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98" y="2715713"/>
            <a:ext cx="5633303" cy="128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B47D0-9C7A-4132-8D02-798F2BA203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089" y="3942249"/>
            <a:ext cx="5365612" cy="12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119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Form teams to write proposals, disseminate findings, raise our profile.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1C39A-9A0E-40A0-885E-A29675E3C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19" y="1586274"/>
            <a:ext cx="5111354" cy="118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F739-2B2E-4A94-9F39-D88B1A56D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98" y="2715713"/>
            <a:ext cx="5633303" cy="128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B47D0-9C7A-4132-8D02-798F2BA203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089" y="3942249"/>
            <a:ext cx="5365612" cy="1218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EF550-5BD0-4F76-9239-19B538CB78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306" y="5101282"/>
            <a:ext cx="5261395" cy="12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0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>
            <a:extLst>
              <a:ext uri="{FF2B5EF4-FFF2-40B4-BE49-F238E27FC236}">
                <a16:creationId xmlns:a16="http://schemas.microsoft.com/office/drawing/2014/main" id="{FD32CC21-F369-453F-9E6A-15995D269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1260" y="3101062"/>
            <a:ext cx="2872740" cy="74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Born &amp; Raised in Billings, MT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BSEE from MSU in 1998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Went to Work for Hewlett-Packard in Colorado (8-years)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Chipped Away at Ph.D. at University of Colorado (2005)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Joined MSU ECE Faculty in 2006</a:t>
            </a:r>
          </a:p>
        </p:txBody>
      </p:sp>
      <p:pic>
        <p:nvPicPr>
          <p:cNvPr id="2050" name="Picture 2" descr="Image result for billings mt">
            <a:extLst>
              <a:ext uri="{FF2B5EF4-FFF2-40B4-BE49-F238E27FC236}">
                <a16:creationId xmlns:a16="http://schemas.microsoft.com/office/drawing/2014/main" id="{A585F1B3-2775-4B41-8F2F-9922F464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303" y="853768"/>
            <a:ext cx="3290281" cy="12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montana state university">
            <a:extLst>
              <a:ext uri="{FF2B5EF4-FFF2-40B4-BE49-F238E27FC236}">
                <a16:creationId xmlns:a16="http://schemas.microsoft.com/office/drawing/2014/main" id="{95FCCBFD-F07F-4DB8-B652-6FA85FA8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660" y="1737360"/>
            <a:ext cx="130048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1D6D390A-C175-4B8E-AF91-A06F45DD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926" y="4061460"/>
            <a:ext cx="1594776" cy="11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montana state university">
            <a:extLst>
              <a:ext uri="{FF2B5EF4-FFF2-40B4-BE49-F238E27FC236}">
                <a16:creationId xmlns:a16="http://schemas.microsoft.com/office/drawing/2014/main" id="{A38BF6E8-C100-4C5F-AB32-AF92AA76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7820" y="5083683"/>
            <a:ext cx="1681480" cy="126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43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Form teams to write proposals, disseminate findings, raise our profile.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1C39A-9A0E-40A0-885E-A29675E3C7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19" y="1586274"/>
            <a:ext cx="5111354" cy="118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E8F739-2B2E-4A94-9F39-D88B1A56D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98" y="2715713"/>
            <a:ext cx="5633303" cy="128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B47D0-9C7A-4132-8D02-798F2BA203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089" y="3942249"/>
            <a:ext cx="5365612" cy="1218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EF550-5BD0-4F76-9239-19B538CB78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306" y="5101282"/>
            <a:ext cx="5261395" cy="121849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AACA71-292D-4ED7-AA2B-86E677FB44FC}"/>
              </a:ext>
            </a:extLst>
          </p:cNvPr>
          <p:cNvSpPr/>
          <p:nvPr/>
        </p:nvSpPr>
        <p:spPr bwMode="auto">
          <a:xfrm>
            <a:off x="277837" y="5359231"/>
            <a:ext cx="2922480" cy="715169"/>
          </a:xfrm>
          <a:prstGeom prst="roundRect">
            <a:avLst/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$2.5M in new NSF Funding in Year 1 !!!</a:t>
            </a:r>
          </a:p>
        </p:txBody>
      </p:sp>
    </p:spTree>
    <p:extLst>
      <p:ext uri="{BB962C8B-B14F-4D97-AF65-F5344CB8AC3E}">
        <p14:creationId xmlns:p14="http://schemas.microsoft.com/office/powerpoint/2010/main" val="39036377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September 2016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Form teams to write proposals, disseminate findings, raise our profile.</a:t>
            </a:r>
            <a:endParaRPr lang="en-US" sz="1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99EBEE-73CF-40A0-9898-193198B65DF5}"/>
              </a:ext>
            </a:extLst>
          </p:cNvPr>
          <p:cNvSpPr/>
          <p:nvPr/>
        </p:nvSpPr>
        <p:spPr bwMode="auto">
          <a:xfrm>
            <a:off x="5467511" y="3642360"/>
            <a:ext cx="2922480" cy="1021080"/>
          </a:xfrm>
          <a:prstGeom prst="roundRect">
            <a:avLst/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9 papers at ASEE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1 Best Paper Award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D326CA-04CA-452F-8BE6-E2ABAA5BF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9" y="2282801"/>
            <a:ext cx="4422959" cy="3856742"/>
          </a:xfrm>
          <a:prstGeom prst="rect">
            <a:avLst/>
          </a:prstGeom>
        </p:spPr>
      </p:pic>
      <p:pic>
        <p:nvPicPr>
          <p:cNvPr id="1026" name="Picture 2" descr="ASEE Logo">
            <a:extLst>
              <a:ext uri="{FF2B5EF4-FFF2-40B4-BE49-F238E27FC236}">
                <a16:creationId xmlns:a16="http://schemas.microsoft.com/office/drawing/2014/main" id="{F0180F06-9432-4183-B95A-C7E464A79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09" y="1692593"/>
            <a:ext cx="41719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613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start heating up in year 2…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4BC6EC-CF6E-4FAE-A99E-4218103E05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7" y="1249143"/>
            <a:ext cx="7157727" cy="16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95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ASEE Paper Campaign Begins</a:t>
            </a:r>
          </a:p>
          <a:p>
            <a:pPr lvl="1"/>
            <a:r>
              <a:rPr lang="en-US" dirty="0"/>
              <a:t>Publish 17 papers in Salt Lake (17 in Salt Lake)</a:t>
            </a:r>
          </a:p>
          <a:p>
            <a:pPr lvl="1"/>
            <a:r>
              <a:rPr lang="en-US" dirty="0"/>
              <a:t>Raise profile of MEERC affiliates through winning ASEE awards</a:t>
            </a:r>
          </a:p>
          <a:p>
            <a:pPr lvl="1"/>
            <a:r>
              <a:rPr lang="en-US" dirty="0"/>
              <a:t>Raise profile of MEERC affiliates by seeking leadership 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E0BB4-68F6-453D-8403-EA18451685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67" y="2503708"/>
            <a:ext cx="7793595" cy="35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96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65" y="773370"/>
            <a:ext cx="8956326" cy="5366173"/>
          </a:xfrm>
        </p:spPr>
        <p:txBody>
          <a:bodyPr/>
          <a:lstStyle/>
          <a:p>
            <a:pPr marL="4763" indent="-4763">
              <a:spcAft>
                <a:spcPts val="1200"/>
              </a:spcAft>
            </a:pPr>
            <a:r>
              <a:rPr lang="en-US" u="sng" dirty="0"/>
              <a:t>17 MEERC Papers Published, 14 MEERC Authors Attended</a:t>
            </a:r>
            <a:br>
              <a:rPr lang="en-US" u="sng" dirty="0"/>
            </a:br>
            <a:endParaRPr lang="en-US" u="sng" dirty="0"/>
          </a:p>
          <a:p>
            <a:pPr>
              <a:spcAft>
                <a:spcPts val="1200"/>
              </a:spcAft>
            </a:pPr>
            <a:endParaRPr lang="en-US" u="sng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6FAF4C-34FE-4475-B153-9B8C369D66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133" y="1364661"/>
            <a:ext cx="2124080" cy="1838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7F440F-8F78-419E-83D1-67C862AC24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55" y="1364661"/>
            <a:ext cx="1646189" cy="18383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B2B462-341B-466D-87E7-3AA3B29D0D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6" y="3956915"/>
            <a:ext cx="3268164" cy="1838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5EC2EC-B939-48BF-B250-2680D9E884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149" y="1341292"/>
            <a:ext cx="1255567" cy="18617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05E8A25-C1C4-41DE-BAA7-B0CAD62FC8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7257" y="3950862"/>
            <a:ext cx="1536633" cy="183834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467C83-F573-49F4-855F-671C2B5C0F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933" y="3956915"/>
            <a:ext cx="3149600" cy="17656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008B909-B708-4BD5-8DF9-2015909857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2478" y="1295458"/>
            <a:ext cx="2097352" cy="1907545"/>
          </a:xfrm>
          <a:prstGeom prst="rect">
            <a:avLst/>
          </a:prstGeom>
        </p:spPr>
      </p:pic>
      <p:sp>
        <p:nvSpPr>
          <p:cNvPr id="48" name="Speech Bubble: Rectangle 47">
            <a:extLst>
              <a:ext uri="{FF2B5EF4-FFF2-40B4-BE49-F238E27FC236}">
                <a16:creationId xmlns:a16="http://schemas.microsoft.com/office/drawing/2014/main" id="{E0132400-F06C-4327-83B2-56A5D1DAF593}"/>
              </a:ext>
            </a:extLst>
          </p:cNvPr>
          <p:cNvSpPr/>
          <p:nvPr/>
        </p:nvSpPr>
        <p:spPr bwMode="auto">
          <a:xfrm>
            <a:off x="103865" y="3300307"/>
            <a:ext cx="2405655" cy="456353"/>
          </a:xfrm>
          <a:prstGeom prst="wedgeRectCallout">
            <a:avLst>
              <a:gd name="adj1" fmla="val -2983"/>
              <a:gd name="adj2" fmla="val -114933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Bryce Hughes (Edu) &amp; </a:t>
            </a:r>
            <a:b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Ryan Anderson (ChBE)</a:t>
            </a:r>
          </a:p>
        </p:txBody>
      </p: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B07A1921-74A2-483C-9D61-D94D44C3FE47}"/>
              </a:ext>
            </a:extLst>
          </p:cNvPr>
          <p:cNvSpPr/>
          <p:nvPr/>
        </p:nvSpPr>
        <p:spPr bwMode="auto">
          <a:xfrm>
            <a:off x="2574305" y="3266017"/>
            <a:ext cx="2017908" cy="627803"/>
          </a:xfrm>
          <a:prstGeom prst="wedgeRectCallout">
            <a:avLst>
              <a:gd name="adj1" fmla="val -839"/>
              <a:gd name="adj2" fmla="val -101231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Becky Hammack (Edu),  </a:t>
            </a:r>
            <a:b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Staci Turoski (NACOE) &amp;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Beth Varnes (NACOE)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C95443F5-89DB-457F-B205-935C49F0799D}"/>
              </a:ext>
            </a:extLst>
          </p:cNvPr>
          <p:cNvSpPr/>
          <p:nvPr/>
        </p:nvSpPr>
        <p:spPr bwMode="auto">
          <a:xfrm>
            <a:off x="4655089" y="3307928"/>
            <a:ext cx="1988281" cy="307912"/>
          </a:xfrm>
          <a:prstGeom prst="wedgeRectCallout">
            <a:avLst>
              <a:gd name="adj1" fmla="val -4148"/>
              <a:gd name="adj2" fmla="val -124832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Carolyn Plumb (NACOE)</a:t>
            </a:r>
          </a:p>
        </p:txBody>
      </p:sp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8F90607A-8CB4-4434-A665-BEBAF39ADCCF}"/>
              </a:ext>
            </a:extLst>
          </p:cNvPr>
          <p:cNvSpPr/>
          <p:nvPr/>
        </p:nvSpPr>
        <p:spPr bwMode="auto">
          <a:xfrm>
            <a:off x="6723382" y="3309849"/>
            <a:ext cx="2364254" cy="456353"/>
          </a:xfrm>
          <a:prstGeom prst="wedgeRectCallout">
            <a:avLst>
              <a:gd name="adj1" fmla="val -2983"/>
              <a:gd name="adj2" fmla="val -114933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Kevin Cook (M&amp;IE) &amp; </a:t>
            </a:r>
            <a:b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Abby Richards (ChBE)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63F02022-1B97-438E-933E-2D1DC4B3F59F}"/>
              </a:ext>
            </a:extLst>
          </p:cNvPr>
          <p:cNvSpPr/>
          <p:nvPr/>
        </p:nvSpPr>
        <p:spPr bwMode="auto">
          <a:xfrm>
            <a:off x="96791" y="5877095"/>
            <a:ext cx="1465171" cy="264583"/>
          </a:xfrm>
          <a:prstGeom prst="wedgeRectCallout">
            <a:avLst>
              <a:gd name="adj1" fmla="val -4306"/>
              <a:gd name="adj2" fmla="val -154991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Bill Schell (M&amp;IE)</a:t>
            </a:r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69D41137-E493-4843-AB8F-FE6F3B14867B}"/>
              </a:ext>
            </a:extLst>
          </p:cNvPr>
          <p:cNvSpPr/>
          <p:nvPr/>
        </p:nvSpPr>
        <p:spPr bwMode="auto">
          <a:xfrm>
            <a:off x="1676671" y="5876591"/>
            <a:ext cx="1620249" cy="264583"/>
          </a:xfrm>
          <a:prstGeom prst="wedgeRectCallout">
            <a:avLst>
              <a:gd name="adj1" fmla="val 10959"/>
              <a:gd name="adj2" fmla="val -139715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Brett Tallman (Edu)</a:t>
            </a:r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37EC6FB7-D2B3-4A1C-81CD-5C89D962F280}"/>
              </a:ext>
            </a:extLst>
          </p:cNvPr>
          <p:cNvSpPr/>
          <p:nvPr/>
        </p:nvSpPr>
        <p:spPr bwMode="auto">
          <a:xfrm>
            <a:off x="3434900" y="5862652"/>
            <a:ext cx="1620249" cy="264583"/>
          </a:xfrm>
          <a:prstGeom prst="wedgeRectCallout">
            <a:avLst>
              <a:gd name="adj1" fmla="val -5247"/>
              <a:gd name="adj2" fmla="val -120515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Jim Becker (ECE)</a:t>
            </a:r>
          </a:p>
        </p:txBody>
      </p:sp>
      <p:sp>
        <p:nvSpPr>
          <p:cNvPr id="56" name="Speech Bubble: Rectangle 55">
            <a:extLst>
              <a:ext uri="{FF2B5EF4-FFF2-40B4-BE49-F238E27FC236}">
                <a16:creationId xmlns:a16="http://schemas.microsoft.com/office/drawing/2014/main" id="{10D8B682-80F6-4406-B8B4-044171B765E1}"/>
              </a:ext>
            </a:extLst>
          </p:cNvPr>
          <p:cNvSpPr/>
          <p:nvPr/>
        </p:nvSpPr>
        <p:spPr bwMode="auto">
          <a:xfrm>
            <a:off x="5182229" y="5853230"/>
            <a:ext cx="1693551" cy="270997"/>
          </a:xfrm>
          <a:prstGeom prst="wedgeRectCallout">
            <a:avLst>
              <a:gd name="adj1" fmla="val -2739"/>
              <a:gd name="adj2" fmla="val -156995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Paul Gannon (ChBE)</a:t>
            </a:r>
          </a:p>
        </p:txBody>
      </p:sp>
      <p:sp>
        <p:nvSpPr>
          <p:cNvPr id="57" name="Speech Bubble: Rectangle 56">
            <a:extLst>
              <a:ext uri="{FF2B5EF4-FFF2-40B4-BE49-F238E27FC236}">
                <a16:creationId xmlns:a16="http://schemas.microsoft.com/office/drawing/2014/main" id="{0EBEEACC-F4F3-4911-B437-5FACC13DDC50}"/>
              </a:ext>
            </a:extLst>
          </p:cNvPr>
          <p:cNvSpPr/>
          <p:nvPr/>
        </p:nvSpPr>
        <p:spPr bwMode="auto">
          <a:xfrm>
            <a:off x="6970263" y="5778102"/>
            <a:ext cx="1746216" cy="244968"/>
          </a:xfrm>
          <a:prstGeom prst="wedgeRectCallout">
            <a:avLst>
              <a:gd name="adj1" fmla="val -10124"/>
              <a:gd name="adj2" fmla="val -171189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Brock LaMeres (ECE)</a:t>
            </a:r>
          </a:p>
        </p:txBody>
      </p:sp>
      <p:sp>
        <p:nvSpPr>
          <p:cNvPr id="59" name="Speech Bubble: Rectangle 58">
            <a:extLst>
              <a:ext uri="{FF2B5EF4-FFF2-40B4-BE49-F238E27FC236}">
                <a16:creationId xmlns:a16="http://schemas.microsoft.com/office/drawing/2014/main" id="{E35866BE-512F-4444-824F-F9F27B74E060}"/>
              </a:ext>
            </a:extLst>
          </p:cNvPr>
          <p:cNvSpPr/>
          <p:nvPr/>
        </p:nvSpPr>
        <p:spPr bwMode="auto">
          <a:xfrm>
            <a:off x="6928087" y="6075554"/>
            <a:ext cx="1971743" cy="196235"/>
          </a:xfrm>
          <a:prstGeom prst="wedgeRectCallout">
            <a:avLst>
              <a:gd name="adj1" fmla="val -21252"/>
              <a:gd name="adj2" fmla="val -4772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Liz Kovalchuk (M&amp;IE), not pictured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6E9AD968-18DB-465B-A92A-E6CBCAC15168}"/>
              </a:ext>
            </a:extLst>
          </p:cNvPr>
          <p:cNvSpPr/>
          <p:nvPr/>
        </p:nvSpPr>
        <p:spPr bwMode="auto">
          <a:xfrm>
            <a:off x="7864547" y="776337"/>
            <a:ext cx="1234503" cy="456353"/>
          </a:xfrm>
          <a:prstGeom prst="wedgeRectCallout">
            <a:avLst>
              <a:gd name="adj1" fmla="val -38375"/>
              <a:gd name="adj2" fmla="val 49076"/>
            </a:avLst>
          </a:prstGeom>
          <a:solidFill>
            <a:srgbClr val="0024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in MEERC Shirts!</a:t>
            </a:r>
          </a:p>
        </p:txBody>
      </p:sp>
    </p:spTree>
    <p:extLst>
      <p:ext uri="{BB962C8B-B14F-4D97-AF65-F5344CB8AC3E}">
        <p14:creationId xmlns:p14="http://schemas.microsoft.com/office/powerpoint/2010/main" val="10653410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55215294-33AC-4C5E-A67E-A21C0729D6DB}"/>
              </a:ext>
            </a:extLst>
          </p:cNvPr>
          <p:cNvSpPr/>
          <p:nvPr/>
        </p:nvSpPr>
        <p:spPr bwMode="auto">
          <a:xfrm>
            <a:off x="7205344" y="747735"/>
            <a:ext cx="1832959" cy="2381545"/>
          </a:xfrm>
          <a:prstGeom prst="wedgeRectCallout">
            <a:avLst>
              <a:gd name="adj1" fmla="val -40531"/>
              <a:gd name="adj2" fmla="val -15524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kumimoji="0" lang="en-US" sz="12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C1929-9E19-4D54-ACF1-B0EBEF3DC3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4107" y="3360420"/>
            <a:ext cx="4218013" cy="2875938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80229260-0E3A-4465-836F-B2C8ABD13C9A}"/>
              </a:ext>
            </a:extLst>
          </p:cNvPr>
          <p:cNvSpPr/>
          <p:nvPr/>
        </p:nvSpPr>
        <p:spPr bwMode="auto">
          <a:xfrm>
            <a:off x="172535" y="1403581"/>
            <a:ext cx="1853065" cy="2658189"/>
          </a:xfrm>
          <a:prstGeom prst="wedgeRectCallout">
            <a:avLst>
              <a:gd name="adj1" fmla="val -40531"/>
              <a:gd name="adj2" fmla="val -15524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kumimoji="0" lang="en-US" sz="12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u="sng" dirty="0"/>
              <a:t>MSU Alumni Mixer</a:t>
            </a:r>
            <a:r>
              <a:rPr lang="en-US" b="0" dirty="0"/>
              <a:t> </a:t>
            </a:r>
            <a:r>
              <a:rPr lang="en-US" b="0" i="1" dirty="0"/>
              <a:t>-  A few notable alumni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0262AA3-668D-4607-B100-F86B6291B624}"/>
              </a:ext>
            </a:extLst>
          </p:cNvPr>
          <p:cNvSpPr/>
          <p:nvPr/>
        </p:nvSpPr>
        <p:spPr bwMode="auto">
          <a:xfrm>
            <a:off x="2025598" y="1403581"/>
            <a:ext cx="3178442" cy="1775730"/>
          </a:xfrm>
          <a:prstGeom prst="wedgeRectCallout">
            <a:avLst>
              <a:gd name="adj1" fmla="val 16250"/>
              <a:gd name="adj2" fmla="val 137959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600" b="1" dirty="0"/>
              <a:t>Allan McDonald </a:t>
            </a:r>
            <a:r>
              <a:rPr lang="en-US" sz="1600" dirty="0"/>
              <a:t>(</a:t>
            </a:r>
            <a:r>
              <a:rPr lang="en-US" sz="1600" dirty="0" err="1"/>
              <a:t>BSChemE</a:t>
            </a:r>
            <a:r>
              <a:rPr lang="en-US" sz="1600" dirty="0"/>
              <a:t>, 1959, </a:t>
            </a:r>
            <a:br>
              <a:rPr lang="en-US" sz="1600" dirty="0"/>
            </a:br>
            <a:r>
              <a:rPr lang="en-US" sz="1600" dirty="0"/>
              <a:t>Hon. Dr. of Engineering, 1987)</a:t>
            </a:r>
            <a:r>
              <a:rPr lang="en-US" sz="1600" b="1" dirty="0"/>
              <a:t> </a:t>
            </a:r>
            <a:r>
              <a:rPr lang="en-US" sz="1600" dirty="0"/>
              <a:t>wrote this nationally acclaimed book about the Challenger disaster.  This book is required reading in numerous engineering ethics courses nationwide.</a:t>
            </a:r>
            <a:endParaRPr kumimoji="0" lang="en-US" sz="16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A8B1C-420F-4D5E-8CAE-97475E666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30" y="1500396"/>
            <a:ext cx="1662073" cy="2464557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B5FE7C06-5D7E-4C6E-A9D7-469528CE85BC}"/>
              </a:ext>
            </a:extLst>
          </p:cNvPr>
          <p:cNvSpPr/>
          <p:nvPr/>
        </p:nvSpPr>
        <p:spPr bwMode="auto">
          <a:xfrm>
            <a:off x="5295900" y="1388340"/>
            <a:ext cx="2110740" cy="1324380"/>
          </a:xfrm>
          <a:prstGeom prst="wedgeRectCallout">
            <a:avLst>
              <a:gd name="adj1" fmla="val -59293"/>
              <a:gd name="adj2" fmla="val 201939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600" b="1" dirty="0"/>
              <a:t>M. Keith </a:t>
            </a:r>
            <a:r>
              <a:rPr lang="en-US" sz="1600" b="1" dirty="0" err="1"/>
              <a:t>Opprecht’s</a:t>
            </a:r>
            <a:r>
              <a:rPr lang="en-US" sz="1600" b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MSChemE</a:t>
            </a:r>
            <a:r>
              <a:rPr lang="en-US" sz="1600" dirty="0"/>
              <a:t>, 1958) master’s thesis advisor was NACOE legend Lloyd Berg.</a:t>
            </a:r>
            <a:endParaRPr kumimoji="0" lang="en-US" sz="16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3664E693-8F4D-4EEA-95C6-D2F56FBB615D}"/>
              </a:ext>
            </a:extLst>
          </p:cNvPr>
          <p:cNvSpPr/>
          <p:nvPr/>
        </p:nvSpPr>
        <p:spPr bwMode="auto">
          <a:xfrm>
            <a:off x="5760720" y="3179310"/>
            <a:ext cx="3251969" cy="3057047"/>
          </a:xfrm>
          <a:prstGeom prst="wedgeRectCallout">
            <a:avLst>
              <a:gd name="adj1" fmla="val -62980"/>
              <a:gd name="adj2" fmla="val 40495"/>
            </a:avLst>
          </a:prstGeom>
          <a:solidFill>
            <a:srgbClr val="F0A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600" b="1" dirty="0"/>
              <a:t>Dennis Eyre </a:t>
            </a:r>
            <a:r>
              <a:rPr lang="en-US" sz="1600" dirty="0"/>
              <a:t>(BSEE, 1963) was involved in the creation of our power grid’s </a:t>
            </a:r>
            <a:r>
              <a:rPr lang="en-US" sz="1600" i="1" dirty="0"/>
              <a:t>Western Interconnection</a:t>
            </a:r>
            <a:r>
              <a:rPr lang="en-US" sz="1600" dirty="0"/>
              <a:t> and also was part of the effort to establish the National Infrastructure Advisory Council in 2002.</a:t>
            </a:r>
            <a:endParaRPr kumimoji="0" lang="en-US" sz="16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CA101-81C8-41E7-B3D7-4AAD96DE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041" y="4717028"/>
            <a:ext cx="2734203" cy="142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66AA9-2D23-4998-8EEE-6BB74C7C19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217" y="816305"/>
            <a:ext cx="1628953" cy="2226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484B8C-8D67-4D0C-9C19-3EFA1270E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37917" y="4656381"/>
            <a:ext cx="2098698" cy="10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25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Research Funding Since Inception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Grow Funded Research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Cont</a:t>
            </a:r>
            <a:r>
              <a:rPr lang="en-US" dirty="0">
                <a:solidFill>
                  <a:srgbClr val="FF0000"/>
                </a:solidFill>
              </a:rPr>
              <a:t>…)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B73E2-01B3-4497-A3BF-250135A8C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8" y="1652833"/>
            <a:ext cx="4204422" cy="15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342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Research Funding Since Inception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Grow Funded Research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Cont</a:t>
            </a:r>
            <a:r>
              <a:rPr lang="en-US" dirty="0">
                <a:solidFill>
                  <a:srgbClr val="FF0000"/>
                </a:solidFill>
              </a:rPr>
              <a:t>…)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B73E2-01B3-4497-A3BF-250135A8C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8" y="1652833"/>
            <a:ext cx="4204422" cy="1540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790CF-EBFC-4D71-87F1-7362A9BAF9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40" y="3048597"/>
            <a:ext cx="4087091" cy="16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067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Research Funding Since Inception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Grow Funded Research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Cont</a:t>
            </a:r>
            <a:r>
              <a:rPr lang="en-US" dirty="0">
                <a:solidFill>
                  <a:srgbClr val="FF0000"/>
                </a:solidFill>
              </a:rPr>
              <a:t>…)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B73E2-01B3-4497-A3BF-250135A8C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8" y="1652833"/>
            <a:ext cx="4204422" cy="1540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790CF-EBFC-4D71-87F1-7362A9BAF9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40" y="3048597"/>
            <a:ext cx="4087091" cy="1654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7ACBE-CBDB-4AED-BFD6-D02ABB3AE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76" y="4558523"/>
            <a:ext cx="4556424" cy="15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946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Research Funding Since Inception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Grow Funded Research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Cont</a:t>
            </a:r>
            <a:r>
              <a:rPr lang="en-US" dirty="0">
                <a:solidFill>
                  <a:srgbClr val="FF0000"/>
                </a:solidFill>
              </a:rPr>
              <a:t>…)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B73E2-01B3-4497-A3BF-250135A8C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8" y="1652833"/>
            <a:ext cx="4204422" cy="1540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790CF-EBFC-4D71-87F1-7362A9BAF9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40" y="3048597"/>
            <a:ext cx="4087091" cy="1654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7ACBE-CBDB-4AED-BFD6-D02ABB3AE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76" y="4558523"/>
            <a:ext cx="4556424" cy="1521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6A21E0-2666-42DA-8BEB-7AE20ABADE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47" y="4813405"/>
            <a:ext cx="3357181" cy="1521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679CF-66E7-42A6-9981-B06C303354B5}"/>
              </a:ext>
            </a:extLst>
          </p:cNvPr>
          <p:cNvSpPr txBox="1"/>
          <p:nvPr/>
        </p:nvSpPr>
        <p:spPr>
          <a:xfrm>
            <a:off x="208647" y="4119639"/>
            <a:ext cx="184989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 Entrepreneurship into </a:t>
            </a:r>
            <a:br>
              <a:rPr lang="en-US" sz="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Engineering Curriculum</a:t>
            </a:r>
          </a:p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Kern Family Foundation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$600k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PI: Bill Schell</a:t>
            </a:r>
          </a:p>
        </p:txBody>
      </p:sp>
    </p:spTree>
    <p:extLst>
      <p:ext uri="{BB962C8B-B14F-4D97-AF65-F5344CB8AC3E}">
        <p14:creationId xmlns:p14="http://schemas.microsoft.com/office/powerpoint/2010/main" val="397078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Life Before MSU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 marL="0" indent="0"/>
            <a:br>
              <a:rPr lang="en-US" dirty="0"/>
            </a:br>
            <a:endParaRPr lang="en-US" sz="1200" dirty="0"/>
          </a:p>
          <a:p>
            <a:pPr marL="247650" indent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905901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Research Funding Since Inception</a:t>
            </a:r>
          </a:p>
          <a:p>
            <a:pPr marL="460375" lvl="1" indent="-225425"/>
            <a:r>
              <a:rPr lang="en-US" sz="1800" dirty="0"/>
              <a:t>Phase 1: </a:t>
            </a:r>
            <a:r>
              <a:rPr lang="en-US" dirty="0"/>
              <a:t>Grow Funded Research 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B73E2-01B3-4497-A3BF-250135A8CB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8" y="1652833"/>
            <a:ext cx="4204422" cy="1540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790CF-EBFC-4D71-87F1-7362A9BAF9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140" y="3048597"/>
            <a:ext cx="4087091" cy="1654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7ACBE-CBDB-4AED-BFD6-D02ABB3AE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76" y="4558523"/>
            <a:ext cx="4556424" cy="152188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6A5FD35-6507-41AE-8A44-AD3E6D0A8203}"/>
              </a:ext>
            </a:extLst>
          </p:cNvPr>
          <p:cNvSpPr/>
          <p:nvPr/>
        </p:nvSpPr>
        <p:spPr bwMode="auto">
          <a:xfrm>
            <a:off x="4572001" y="1232820"/>
            <a:ext cx="4440690" cy="1756639"/>
          </a:xfrm>
          <a:prstGeom prst="roundRect">
            <a:avLst/>
          </a:prstGeom>
          <a:solidFill>
            <a:srgbClr val="FFFF00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Eight (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) new grants since MEERC inception totaling $4M !!!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21</a:t>
            </a: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Separate MSU faculty funded for engineering education research.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All Interdisciplinary – Engineering, Education, Psychology, Business.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83FCF-3A2E-4FD7-B2C3-5C63993C83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47" y="4813405"/>
            <a:ext cx="3357181" cy="1521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25107-E9CA-47B8-A00C-E4550E9A83BC}"/>
              </a:ext>
            </a:extLst>
          </p:cNvPr>
          <p:cNvSpPr txBox="1"/>
          <p:nvPr/>
        </p:nvSpPr>
        <p:spPr>
          <a:xfrm>
            <a:off x="208647" y="4119639"/>
            <a:ext cx="184989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Embedding Entrepreneurship into </a:t>
            </a:r>
            <a:br>
              <a:rPr lang="en-US" sz="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Engineering Curriculum</a:t>
            </a:r>
          </a:p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Kern Family Foundation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$600k</a:t>
            </a:r>
            <a:b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PI: Bill Schell</a:t>
            </a:r>
          </a:p>
        </p:txBody>
      </p:sp>
    </p:spTree>
    <p:extLst>
      <p:ext uri="{BB962C8B-B14F-4D97-AF65-F5344CB8AC3E}">
        <p14:creationId xmlns:p14="http://schemas.microsoft.com/office/powerpoint/2010/main" val="42182461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r>
              <a:rPr lang="en-US" dirty="0"/>
              <a:t>NACOE Support for the MEERC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176" y="6474566"/>
            <a:ext cx="649514" cy="275583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246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99E14-6778-4CDC-9FA9-B4B8DDA41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59" y="1958266"/>
            <a:ext cx="7284922" cy="164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84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Education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294993"/>
          </a:xfrm>
        </p:spPr>
        <p:txBody>
          <a:bodyPr/>
          <a:lstStyle/>
          <a:p>
            <a:r>
              <a:rPr lang="en-US" dirty="0"/>
              <a:t>NACOE Support for the MEERC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63176" y="6474566"/>
            <a:ext cx="649514" cy="275583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246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9B67EBE-9D2B-49A5-B86A-4FA926BD5DC1}" type="slidenum">
              <a:rPr lang="ar-SA" smtClean="0"/>
              <a:pPr>
                <a:defRPr/>
              </a:pPr>
              <a:t>92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99E14-6778-4CDC-9FA9-B4B8DDA41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59" y="1958266"/>
            <a:ext cx="7284922" cy="1642768"/>
          </a:xfrm>
          <a:prstGeom prst="rect">
            <a:avLst/>
          </a:prstGeom>
        </p:spPr>
      </p:pic>
      <p:pic>
        <p:nvPicPr>
          <p:cNvPr id="1026" name="Picture 2" descr="https://www.montana.edu/assets/images/3j1zk/image5.jpg?t=1536609422%27">
            <a:extLst>
              <a:ext uri="{FF2B5EF4-FFF2-40B4-BE49-F238E27FC236}">
                <a16:creationId xmlns:a16="http://schemas.microsoft.com/office/drawing/2014/main" id="{96539806-93FA-4D66-A68F-127315A15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079" y="4195054"/>
            <a:ext cx="3405581" cy="154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78CF95-CFBC-452B-AA5A-62181056BE33}"/>
              </a:ext>
            </a:extLst>
          </p:cNvPr>
          <p:cNvSpPr txBox="1"/>
          <p:nvPr/>
        </p:nvSpPr>
        <p:spPr>
          <a:xfrm>
            <a:off x="5471744" y="4170334"/>
            <a:ext cx="361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MEERC gets physical space in new Norm Asbjornson Hall</a:t>
            </a:r>
          </a:p>
        </p:txBody>
      </p:sp>
    </p:spTree>
    <p:extLst>
      <p:ext uri="{BB962C8B-B14F-4D97-AF65-F5344CB8AC3E}">
        <p14:creationId xmlns:p14="http://schemas.microsoft.com/office/powerpoint/2010/main" val="5578348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Tale of Two Hats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 </a:t>
            </a:r>
          </a:p>
        </p:txBody>
      </p:sp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59" y="2414866"/>
            <a:ext cx="1381125" cy="1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1">
            <a:extLst>
              <a:ext uri="{FF2B5EF4-FFF2-40B4-BE49-F238E27FC236}">
                <a16:creationId xmlns:a16="http://schemas.microsoft.com/office/drawing/2014/main" id="{52C7082D-2E45-4FAA-AE7D-9A33573C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400" y="2539502"/>
            <a:ext cx="5619750" cy="1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">
            <a:extLst>
              <a:ext uri="{FF2B5EF4-FFF2-40B4-BE49-F238E27FC236}">
                <a16:creationId xmlns:a16="http://schemas.microsoft.com/office/drawing/2014/main" id="{432BBFA1-7F16-444E-8375-B879DAC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7" y="241486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A9B94-BC9B-4343-8B51-12FDBA21BB65}"/>
              </a:ext>
            </a:extLst>
          </p:cNvPr>
          <p:cNvSpPr txBox="1"/>
          <p:nvPr/>
        </p:nvSpPr>
        <p:spPr>
          <a:xfrm>
            <a:off x="208647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Computing Technology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03F52-D562-4D1E-95AC-49BF35211198}"/>
              </a:ext>
            </a:extLst>
          </p:cNvPr>
          <p:cNvSpPr txBox="1"/>
          <p:nvPr/>
        </p:nvSpPr>
        <p:spPr>
          <a:xfrm>
            <a:off x="5611350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Education Research</a:t>
            </a:r>
          </a:p>
        </p:txBody>
      </p:sp>
      <p:pic>
        <p:nvPicPr>
          <p:cNvPr id="9" name="Picture 2" descr="Image result for montana state university hat">
            <a:extLst>
              <a:ext uri="{FF2B5EF4-FFF2-40B4-BE49-F238E27FC236}">
                <a16:creationId xmlns:a16="http://schemas.microsoft.com/office/drawing/2014/main" id="{BC1E4A47-4FF4-4B03-A86B-10258CED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2" y="1328314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ontana state university hat">
            <a:extLst>
              <a:ext uri="{FF2B5EF4-FFF2-40B4-BE49-F238E27FC236}">
                <a16:creationId xmlns:a16="http://schemas.microsoft.com/office/drawing/2014/main" id="{96256959-DEBF-4E28-B851-AE5A24DBE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825" y="1240041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972685-3E2D-45DD-A8E7-E4F731D34445}"/>
              </a:ext>
            </a:extLst>
          </p:cNvPr>
          <p:cNvSpPr txBox="1"/>
          <p:nvPr/>
        </p:nvSpPr>
        <p:spPr>
          <a:xfrm>
            <a:off x="2017161" y="1138271"/>
            <a:ext cx="4766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beginning, I fully expected one area of interest to win out.</a:t>
            </a:r>
          </a:p>
        </p:txBody>
      </p:sp>
    </p:spTree>
    <p:extLst>
      <p:ext uri="{BB962C8B-B14F-4D97-AF65-F5344CB8AC3E}">
        <p14:creationId xmlns:p14="http://schemas.microsoft.com/office/powerpoint/2010/main" val="36622292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Tale of Two Hats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 </a:t>
            </a:r>
          </a:p>
        </p:txBody>
      </p:sp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59" y="2414866"/>
            <a:ext cx="1381125" cy="1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1">
            <a:extLst>
              <a:ext uri="{FF2B5EF4-FFF2-40B4-BE49-F238E27FC236}">
                <a16:creationId xmlns:a16="http://schemas.microsoft.com/office/drawing/2014/main" id="{52C7082D-2E45-4FAA-AE7D-9A33573C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400" y="2539502"/>
            <a:ext cx="5619750" cy="1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">
            <a:extLst>
              <a:ext uri="{FF2B5EF4-FFF2-40B4-BE49-F238E27FC236}">
                <a16:creationId xmlns:a16="http://schemas.microsoft.com/office/drawing/2014/main" id="{432BBFA1-7F16-444E-8375-B879DAC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7" y="241486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A9B94-BC9B-4343-8B51-12FDBA21BB65}"/>
              </a:ext>
            </a:extLst>
          </p:cNvPr>
          <p:cNvSpPr txBox="1"/>
          <p:nvPr/>
        </p:nvSpPr>
        <p:spPr>
          <a:xfrm>
            <a:off x="208647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Computing Technology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03F52-D562-4D1E-95AC-49BF35211198}"/>
              </a:ext>
            </a:extLst>
          </p:cNvPr>
          <p:cNvSpPr txBox="1"/>
          <p:nvPr/>
        </p:nvSpPr>
        <p:spPr>
          <a:xfrm>
            <a:off x="5611350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Education Research</a:t>
            </a:r>
          </a:p>
        </p:txBody>
      </p:sp>
      <p:pic>
        <p:nvPicPr>
          <p:cNvPr id="9" name="Picture 2" descr="Image result for montana state university hat">
            <a:extLst>
              <a:ext uri="{FF2B5EF4-FFF2-40B4-BE49-F238E27FC236}">
                <a16:creationId xmlns:a16="http://schemas.microsoft.com/office/drawing/2014/main" id="{BC1E4A47-4FF4-4B03-A86B-10258CED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2" y="1328314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ontana state university hat">
            <a:extLst>
              <a:ext uri="{FF2B5EF4-FFF2-40B4-BE49-F238E27FC236}">
                <a16:creationId xmlns:a16="http://schemas.microsoft.com/office/drawing/2014/main" id="{96256959-DEBF-4E28-B851-AE5A24DBE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825" y="1240041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972685-3E2D-45DD-A8E7-E4F731D34445}"/>
              </a:ext>
            </a:extLst>
          </p:cNvPr>
          <p:cNvSpPr txBox="1"/>
          <p:nvPr/>
        </p:nvSpPr>
        <p:spPr>
          <a:xfrm>
            <a:off x="2017161" y="1138271"/>
            <a:ext cx="4766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beginning, I fully expected one area of interest to win out.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3519E-D07C-4266-8B75-900B14C7F057}"/>
              </a:ext>
            </a:extLst>
          </p:cNvPr>
          <p:cNvSpPr txBox="1"/>
          <p:nvPr/>
        </p:nvSpPr>
        <p:spPr>
          <a:xfrm>
            <a:off x="208647" y="4766540"/>
            <a:ext cx="4427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last 4 months:</a:t>
            </a:r>
          </a:p>
          <a:p>
            <a:pPr marL="342900" indent="-342900" algn="l">
              <a:buFontTx/>
              <a:buChar char="-"/>
            </a:pP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RadSat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 launched, joins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RadSat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</a:t>
            </a:r>
          </a:p>
          <a:p>
            <a:pPr marL="342900" indent="-342900" algn="l"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new NASA grants totaling $2M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Balloon Experiment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Space Station Demo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Lunar Mission</a:t>
            </a:r>
          </a:p>
        </p:txBody>
      </p:sp>
    </p:spTree>
    <p:extLst>
      <p:ext uri="{BB962C8B-B14F-4D97-AF65-F5344CB8AC3E}">
        <p14:creationId xmlns:p14="http://schemas.microsoft.com/office/powerpoint/2010/main" val="22688227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Tale of Two Hats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 </a:t>
            </a:r>
          </a:p>
        </p:txBody>
      </p:sp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59" y="2414866"/>
            <a:ext cx="1381125" cy="1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1">
            <a:extLst>
              <a:ext uri="{FF2B5EF4-FFF2-40B4-BE49-F238E27FC236}">
                <a16:creationId xmlns:a16="http://schemas.microsoft.com/office/drawing/2014/main" id="{52C7082D-2E45-4FAA-AE7D-9A33573C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400" y="2539502"/>
            <a:ext cx="5619750" cy="1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">
            <a:extLst>
              <a:ext uri="{FF2B5EF4-FFF2-40B4-BE49-F238E27FC236}">
                <a16:creationId xmlns:a16="http://schemas.microsoft.com/office/drawing/2014/main" id="{432BBFA1-7F16-444E-8375-B879DAC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7" y="241486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A9B94-BC9B-4343-8B51-12FDBA21BB65}"/>
              </a:ext>
            </a:extLst>
          </p:cNvPr>
          <p:cNvSpPr txBox="1"/>
          <p:nvPr/>
        </p:nvSpPr>
        <p:spPr>
          <a:xfrm>
            <a:off x="208647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Computing Technology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03F52-D562-4D1E-95AC-49BF35211198}"/>
              </a:ext>
            </a:extLst>
          </p:cNvPr>
          <p:cNvSpPr txBox="1"/>
          <p:nvPr/>
        </p:nvSpPr>
        <p:spPr>
          <a:xfrm>
            <a:off x="5611350" y="3900671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Education Research</a:t>
            </a:r>
          </a:p>
        </p:txBody>
      </p:sp>
      <p:pic>
        <p:nvPicPr>
          <p:cNvPr id="9" name="Picture 2" descr="Image result for montana state university hat">
            <a:extLst>
              <a:ext uri="{FF2B5EF4-FFF2-40B4-BE49-F238E27FC236}">
                <a16:creationId xmlns:a16="http://schemas.microsoft.com/office/drawing/2014/main" id="{BC1E4A47-4FF4-4B03-A86B-10258CED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2" y="1328314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ontana state university hat">
            <a:extLst>
              <a:ext uri="{FF2B5EF4-FFF2-40B4-BE49-F238E27FC236}">
                <a16:creationId xmlns:a16="http://schemas.microsoft.com/office/drawing/2014/main" id="{96256959-DEBF-4E28-B851-AE5A24DBE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825" y="1240041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972685-3E2D-45DD-A8E7-E4F731D34445}"/>
              </a:ext>
            </a:extLst>
          </p:cNvPr>
          <p:cNvSpPr txBox="1"/>
          <p:nvPr/>
        </p:nvSpPr>
        <p:spPr>
          <a:xfrm>
            <a:off x="2017161" y="1138271"/>
            <a:ext cx="4766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beginning, I fully expected one area of interest to win out.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2A013-EA42-4A22-B722-6E7E7BC12C34}"/>
              </a:ext>
            </a:extLst>
          </p:cNvPr>
          <p:cNvSpPr txBox="1"/>
          <p:nvPr/>
        </p:nvSpPr>
        <p:spPr>
          <a:xfrm>
            <a:off x="208647" y="4766540"/>
            <a:ext cx="4427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last 4 months:</a:t>
            </a:r>
          </a:p>
          <a:p>
            <a:pPr marL="342900" indent="-342900" algn="l">
              <a:buFontTx/>
              <a:buChar char="-"/>
            </a:pP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RadSat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 launched, joins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RadSat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</a:t>
            </a:r>
          </a:p>
          <a:p>
            <a:pPr marL="342900" indent="-342900" algn="l"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new NASA grants totaling $2M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Balloon Experiment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Space Station Demo</a:t>
            </a:r>
            <a:b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Lunar 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835F6-62D4-487F-B467-E81AED6CCF1A}"/>
              </a:ext>
            </a:extLst>
          </p:cNvPr>
          <p:cNvSpPr txBox="1"/>
          <p:nvPr/>
        </p:nvSpPr>
        <p:spPr>
          <a:xfrm>
            <a:off x="4512795" y="4720160"/>
            <a:ext cx="4631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last 12 months:</a:t>
            </a:r>
          </a:p>
          <a:p>
            <a:pPr marL="342900" indent="-342900" algn="l"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new NSF/Kern grants totaling $2.5M</a:t>
            </a:r>
          </a:p>
          <a:p>
            <a:pPr marL="342900" indent="-342900" algn="l"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Appointed Boeing Professor</a:t>
            </a:r>
          </a:p>
          <a:p>
            <a:pPr marL="342900" indent="-342900" algn="l">
              <a:buFontTx/>
              <a:buChar char="-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textbooks published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revs, 2 new)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495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Tale of Two Hats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 </a:t>
            </a:r>
          </a:p>
        </p:txBody>
      </p:sp>
      <p:pic>
        <p:nvPicPr>
          <p:cNvPr id="9218" name="Picture 2" descr="Image result for nsf">
            <a:extLst>
              <a:ext uri="{FF2B5EF4-FFF2-40B4-BE49-F238E27FC236}">
                <a16:creationId xmlns:a16="http://schemas.microsoft.com/office/drawing/2014/main" id="{A4C708C1-8943-41A6-B31D-451D4D3B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59" y="3835803"/>
            <a:ext cx="1381125" cy="13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cture 1">
            <a:extLst>
              <a:ext uri="{FF2B5EF4-FFF2-40B4-BE49-F238E27FC236}">
                <a16:creationId xmlns:a16="http://schemas.microsoft.com/office/drawing/2014/main" id="{52C7082D-2E45-4FAA-AE7D-9A33573C9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400" y="3960439"/>
            <a:ext cx="5619750" cy="11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">
            <a:extLst>
              <a:ext uri="{FF2B5EF4-FFF2-40B4-BE49-F238E27FC236}">
                <a16:creationId xmlns:a16="http://schemas.microsoft.com/office/drawing/2014/main" id="{432BBFA1-7F16-444E-8375-B879DAC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17" y="3835803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A9B94-BC9B-4343-8B51-12FDBA21BB65}"/>
              </a:ext>
            </a:extLst>
          </p:cNvPr>
          <p:cNvSpPr txBox="1"/>
          <p:nvPr/>
        </p:nvSpPr>
        <p:spPr>
          <a:xfrm>
            <a:off x="208647" y="5321608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Computing Technology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03F52-D562-4D1E-95AC-49BF35211198}"/>
              </a:ext>
            </a:extLst>
          </p:cNvPr>
          <p:cNvSpPr txBox="1"/>
          <p:nvPr/>
        </p:nvSpPr>
        <p:spPr>
          <a:xfrm>
            <a:off x="5611350" y="5321608"/>
            <a:ext cx="3251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Education Research</a:t>
            </a:r>
          </a:p>
        </p:txBody>
      </p:sp>
      <p:pic>
        <p:nvPicPr>
          <p:cNvPr id="9" name="Picture 2" descr="Image result for montana state university hat">
            <a:extLst>
              <a:ext uri="{FF2B5EF4-FFF2-40B4-BE49-F238E27FC236}">
                <a16:creationId xmlns:a16="http://schemas.microsoft.com/office/drawing/2014/main" id="{BC1E4A47-4FF4-4B03-A86B-10258CED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2" y="2749251"/>
            <a:ext cx="949474" cy="9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montana state university hat">
            <a:extLst>
              <a:ext uri="{FF2B5EF4-FFF2-40B4-BE49-F238E27FC236}">
                <a16:creationId xmlns:a16="http://schemas.microsoft.com/office/drawing/2014/main" id="{96256959-DEBF-4E28-B851-AE5A24DBE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825" y="2660978"/>
            <a:ext cx="1282791" cy="11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me for the Left to Unite">
            <a:extLst>
              <a:ext uri="{FF2B5EF4-FFF2-40B4-BE49-F238E27FC236}">
                <a16:creationId xmlns:a16="http://schemas.microsoft.com/office/drawing/2014/main" id="{7E978D2E-0639-4C8B-A5AA-E44119AE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391" y="2534719"/>
            <a:ext cx="1610354" cy="12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F2E9F6-C2DE-4E82-AFB1-D8B78A57DABD}"/>
              </a:ext>
            </a:extLst>
          </p:cNvPr>
          <p:cNvSpPr txBox="1"/>
          <p:nvPr/>
        </p:nvSpPr>
        <p:spPr>
          <a:xfrm>
            <a:off x="401283" y="940471"/>
            <a:ext cx="861140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Discussion: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handle the multiple hat environment of a university?</a:t>
            </a:r>
            <a:b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healthy?</a:t>
            </a:r>
          </a:p>
        </p:txBody>
      </p:sp>
    </p:spTree>
    <p:extLst>
      <p:ext uri="{BB962C8B-B14F-4D97-AF65-F5344CB8AC3E}">
        <p14:creationId xmlns:p14="http://schemas.microsoft.com/office/powerpoint/2010/main" val="848054679"/>
      </p:ext>
    </p:extLst>
  </p:cSld>
  <p:clrMapOvr>
    <a:masterClrMapping/>
  </p:clrMapOvr>
</p:sld>
</file>

<file path=ppt/theme/theme1.xml><?xml version="1.0" encoding="utf-8"?>
<a:theme xmlns:a="http://schemas.openxmlformats.org/drawingml/2006/main" name="LaMeres_MSU_Slide_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49525</TotalTime>
  <Words>2425</Words>
  <Application>Microsoft Office PowerPoint</Application>
  <PresentationFormat>On-screen Show (4:3)</PresentationFormat>
  <Paragraphs>606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Arial</vt:lpstr>
      <vt:lpstr>Arial Black</vt:lpstr>
      <vt:lpstr>Calibri</vt:lpstr>
      <vt:lpstr>Courier New</vt:lpstr>
      <vt:lpstr>Times New Roman</vt:lpstr>
      <vt:lpstr>Wingdings</vt:lpstr>
      <vt:lpstr>LaMeres_MSU_Slide_Master</vt:lpstr>
      <vt:lpstr>994-Calling</vt:lpstr>
      <vt:lpstr>A Tale of Two Hats…</vt:lpstr>
      <vt:lpstr>Quick Bio</vt:lpstr>
      <vt:lpstr>Quick Bio</vt:lpstr>
      <vt:lpstr>Quick Bio</vt:lpstr>
      <vt:lpstr>Quick Bio</vt:lpstr>
      <vt:lpstr>Quick Bio</vt:lpstr>
      <vt:lpstr>Quick Bio</vt:lpstr>
      <vt:lpstr>My Life Before MSU</vt:lpstr>
      <vt:lpstr>My Life Before MSU</vt:lpstr>
      <vt:lpstr>My Life Before MSU</vt:lpstr>
      <vt:lpstr>Thing you may not know about me</vt:lpstr>
      <vt:lpstr>Thing you may not know about me</vt:lpstr>
      <vt:lpstr>Thing you may not know about me</vt:lpstr>
      <vt:lpstr>The Beginning of MSU Life</vt:lpstr>
      <vt:lpstr>The Beginning of MSU Life</vt:lpstr>
      <vt:lpstr>The Beginning of MSU Life</vt:lpstr>
      <vt:lpstr>The Beginning of MSU Life</vt:lpstr>
      <vt:lpstr>The Beginning of MSU Life</vt:lpstr>
      <vt:lpstr>The Beginning of MSU Life</vt:lpstr>
      <vt:lpstr>My Area of Interest</vt:lpstr>
      <vt:lpstr>My Area of Interest</vt:lpstr>
      <vt:lpstr>My Area of Interest</vt:lpstr>
      <vt:lpstr>My Area of Interest</vt:lpstr>
      <vt:lpstr>My Area of Interest</vt:lpstr>
      <vt:lpstr>My Area of Interest</vt:lpstr>
      <vt:lpstr>My Area of Interest</vt:lpstr>
      <vt:lpstr>My Area of Interest</vt:lpstr>
      <vt:lpstr>My Area of Interest</vt:lpstr>
      <vt:lpstr>My Area of Interest</vt:lpstr>
      <vt:lpstr>My Area of Interest</vt:lpstr>
      <vt:lpstr>My Area of Interest(s)</vt:lpstr>
      <vt:lpstr>My Area of Interest(s)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My Area of Interest(s)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Brock’s Education Research</vt:lpstr>
      <vt:lpstr>The Tale of Two Hats</vt:lpstr>
      <vt:lpstr>The Tale of Two Hats</vt:lpstr>
      <vt:lpstr>The Tale of Two Hats</vt:lpstr>
      <vt:lpstr>The Tale of Two Hats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Student Learning in an Introductory Logic Circuits Course: Traditional Face-to-Face vs. Fully Online</dc:title>
  <dc:creator>Brock J. LaMeres</dc:creator>
  <cp:lastModifiedBy>LaMeres, Brock</cp:lastModifiedBy>
  <cp:revision>1911</cp:revision>
  <dcterms:created xsi:type="dcterms:W3CDTF">2004-02-21T02:56:01Z</dcterms:created>
  <dcterms:modified xsi:type="dcterms:W3CDTF">2020-03-16T17:07:48Z</dcterms:modified>
</cp:coreProperties>
</file>