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78" r:id="rId2"/>
    <p:sldId id="649" r:id="rId3"/>
    <p:sldId id="651" r:id="rId4"/>
    <p:sldId id="713" r:id="rId5"/>
    <p:sldId id="714" r:id="rId6"/>
    <p:sldId id="715" r:id="rId7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5858D6"/>
    <a:srgbClr val="66FF33"/>
    <a:srgbClr val="FF3F3F"/>
    <a:srgbClr val="FF8181"/>
    <a:srgbClr val="FFC9C9"/>
    <a:srgbClr val="FF0000"/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8934" autoAdjust="0"/>
  </p:normalViewPr>
  <p:slideViewPr>
    <p:cSldViewPr snapToGrid="0">
      <p:cViewPr varScale="1">
        <p:scale>
          <a:sx n="98" d="100"/>
          <a:sy n="98" d="100"/>
        </p:scale>
        <p:origin x="1388" y="4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3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13658" y="609600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286" y="664482"/>
            <a:ext cx="7772400" cy="1193347"/>
          </a:xfrm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14" y="218802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06402" y="1937657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84630" y="6226629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2390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5493657" cy="387676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568950"/>
          </a:xfrm>
        </p:spPr>
        <p:txBody>
          <a:bodyPr/>
          <a:lstStyle>
            <a:lvl1pPr marL="465138" indent="-465138">
              <a:buNone/>
              <a:defRPr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682625" indent="-217488"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2pPr>
            <a:lvl3pPr marL="914400" indent="-217488"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defTabSz="1030288"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-Third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78189" y="6526278"/>
            <a:ext cx="649514" cy="275583"/>
          </a:xfrm>
          <a:prstGeom prst="rect">
            <a:avLst/>
          </a:prstGeom>
          <a:ln/>
        </p:spPr>
        <p:txBody>
          <a:bodyPr/>
          <a:lstStyle>
            <a:lvl1pPr algn="ctr">
              <a:defRPr sz="14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505121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8" descr="MS-horiz-color-reverse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27" b="-10317"/>
          <a:stretch/>
        </p:blipFill>
        <p:spPr bwMode="auto">
          <a:xfrm>
            <a:off x="7055323" y="147334"/>
            <a:ext cx="1872468" cy="509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542476" y="6498772"/>
            <a:ext cx="61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RadSat</a:t>
            </a:r>
            <a:endParaRPr lang="en-US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35" y="6505121"/>
            <a:ext cx="475977" cy="3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18986"/>
            <a:ext cx="8877552" cy="1193347"/>
          </a:xfrm>
        </p:spPr>
        <p:txBody>
          <a:bodyPr/>
          <a:lstStyle/>
          <a:p>
            <a:r>
              <a:rPr lang="en-US" sz="3400" i="1" dirty="0"/>
              <a:t>RadPC – Radiation Tolerant Computer</a:t>
            </a:r>
            <a:br>
              <a:rPr lang="en-US" sz="2400" dirty="0"/>
            </a:br>
            <a:br>
              <a:rPr lang="en-US" sz="400" dirty="0"/>
            </a:br>
            <a:r>
              <a:rPr lang="en-US" sz="1800" i="1" dirty="0"/>
              <a:t>Technology Maturation Through the NASA Flight Opportunities Program</a:t>
            </a:r>
            <a:br>
              <a:rPr lang="en-US" sz="400" dirty="0"/>
            </a:br>
            <a:endParaRPr lang="en-US" sz="800" i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013403" y="2068889"/>
            <a:ext cx="5146222" cy="138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>
                <a:solidFill>
                  <a:srgbClr val="003366"/>
                </a:solidFill>
              </a:rPr>
              <a:t>Principal Investigator </a:t>
            </a:r>
            <a:br>
              <a:rPr lang="en-US" kern="0" dirty="0"/>
            </a:br>
            <a:endParaRPr lang="en-US" sz="1000" kern="0" dirty="0"/>
          </a:p>
          <a:p>
            <a:r>
              <a:rPr lang="en-US" dirty="0"/>
              <a:t>Dr. Brock LaMeres</a:t>
            </a:r>
            <a:r>
              <a:rPr lang="en-US" b="0" dirty="0"/>
              <a:t> </a:t>
            </a:r>
          </a:p>
          <a:p>
            <a:r>
              <a:rPr lang="en-US" sz="1600" b="0" dirty="0"/>
              <a:t>Montana State University</a:t>
            </a:r>
          </a:p>
          <a:p>
            <a:br>
              <a:rPr lang="en-US" sz="1600" dirty="0"/>
            </a:br>
            <a:endParaRPr lang="en-US" sz="1600" kern="0" dirty="0"/>
          </a:p>
        </p:txBody>
      </p:sp>
      <p:pic>
        <p:nvPicPr>
          <p:cNvPr id="11" name="Picture 10" descr="C:\Users\k91h784\Dropbox\02_Research\004_Funded_Budgets\036_NASA_ISS_Flight_June2014\Artemis_Logo_n_Marketing\Figures\SSEL_Logo.png">
            <a:extLst>
              <a:ext uri="{FF2B5EF4-FFF2-40B4-BE49-F238E27FC236}">
                <a16:creationId xmlns:a16="http://schemas.microsoft.com/office/drawing/2014/main" id="{8277768E-3117-4F3E-8AAD-4362B600B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874" y="4174352"/>
            <a:ext cx="2167679" cy="14468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AB0C621-D9CF-4D6D-AE44-B8910064E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114" y="2188028"/>
            <a:ext cx="6400800" cy="6317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5769B3D-65C6-4FC9-ACE8-226C1E49DF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83" y="3858153"/>
            <a:ext cx="2079262" cy="2079262"/>
          </a:xfrm>
          <a:prstGeom prst="rect">
            <a:avLst/>
          </a:prstGeom>
        </p:spPr>
      </p:pic>
      <p:pic>
        <p:nvPicPr>
          <p:cNvPr id="9" name="Picture 4" descr="https://lh6.googleusercontent.com/-dpKBFc8gbBQ/Ua-eZb_nqVI/AAAAAAAAEnY/38YY8bSlrcA/w953-h658-no/Champ%26Monte%2B11-17-2012.jpg">
            <a:extLst>
              <a:ext uri="{FF2B5EF4-FFF2-40B4-BE49-F238E27FC236}">
                <a16:creationId xmlns:a16="http://schemas.microsoft.com/office/drawing/2014/main" id="{048880AF-D5CC-489F-B7CF-9374BA77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167" y="3570648"/>
            <a:ext cx="3604693" cy="24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9" y="182917"/>
            <a:ext cx="5493657" cy="387676"/>
          </a:xfrm>
        </p:spPr>
        <p:txBody>
          <a:bodyPr/>
          <a:lstStyle/>
          <a:p>
            <a:r>
              <a:rPr lang="en-US" dirty="0"/>
              <a:t>RadPC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692" y="803454"/>
            <a:ext cx="5612998" cy="5568950"/>
          </a:xfrm>
        </p:spPr>
        <p:txBody>
          <a:bodyPr/>
          <a:lstStyle/>
          <a:p>
            <a:r>
              <a:rPr lang="en-US" dirty="0"/>
              <a:t>A Novel Computer Architecture Implemented on a COTS FPGA</a:t>
            </a:r>
            <a:endParaRPr lang="en-US" i="1" dirty="0"/>
          </a:p>
          <a:p>
            <a:pPr marL="460375" lvl="1" indent="-225425"/>
            <a:r>
              <a:rPr lang="en-US" sz="1800" dirty="0"/>
              <a:t>A modern COTS part (&lt;65nm) provides ~600krad </a:t>
            </a:r>
            <a:r>
              <a:rPr lang="en-US" sz="1800" dirty="0" err="1"/>
              <a:t>TID</a:t>
            </a:r>
            <a:r>
              <a:rPr lang="en-US" sz="1800" dirty="0"/>
              <a:t> immunity inherently.</a:t>
            </a:r>
          </a:p>
          <a:p>
            <a:pPr marL="460375" lvl="1" indent="-225425"/>
            <a:r>
              <a:rPr lang="en-US" sz="1800" dirty="0"/>
              <a:t>A modern COTS parts significantly reduces cost over custom, “Rad-Hard” parts.</a:t>
            </a:r>
          </a:p>
          <a:p>
            <a:pPr marL="460375" lvl="1" indent="-225425"/>
            <a:r>
              <a:rPr lang="en-US" sz="1800" dirty="0" err="1"/>
              <a:t>SEUs</a:t>
            </a:r>
            <a:r>
              <a:rPr lang="en-US" sz="1800" dirty="0"/>
              <a:t> are handled via the redundant processing cores, each that can be partially reconfigured to a healthy state if faulted by radiation.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1" name="Picture 2" descr="http://www.nasa.gov/images/content/412284main_NAIRAS-magfiel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4" y="898415"/>
            <a:ext cx="3358908" cy="2625546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662667-1D54-4E06-8EC9-11A7B74AA5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96" y="3756822"/>
            <a:ext cx="7961392" cy="26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3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Flight Opportunities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Sounding Rocket Testing #1</a:t>
            </a:r>
            <a:endParaRPr lang="en-US" sz="2400" i="1" dirty="0"/>
          </a:p>
          <a:p>
            <a:pPr marL="465138" lvl="1"/>
            <a:r>
              <a:rPr lang="en-US" sz="1800" dirty="0"/>
              <a:t>Flown on an </a:t>
            </a:r>
            <a:r>
              <a:rPr lang="en-US" sz="1800" i="1" dirty="0"/>
              <a:t>UP Aerospace</a:t>
            </a:r>
            <a:r>
              <a:rPr lang="en-US" sz="1800" dirty="0"/>
              <a:t> vehicle on 10/23/2014 out of New Mexico.</a:t>
            </a:r>
            <a:br>
              <a:rPr lang="en-US" sz="1800" dirty="0"/>
            </a:br>
            <a:endParaRPr lang="en-US" sz="1800" dirty="0"/>
          </a:p>
          <a:p>
            <a:pPr marL="465138"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A picture containing table, indoor, cake, sitting&#10;&#10;Description automatically generated">
            <a:extLst>
              <a:ext uri="{FF2B5EF4-FFF2-40B4-BE49-F238E27FC236}">
                <a16:creationId xmlns:a16="http://schemas.microsoft.com/office/drawing/2014/main" id="{65D253D8-2187-4EF5-B0C7-C052C8D5F7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10" y="1740539"/>
            <a:ext cx="2324044" cy="2383153"/>
          </a:xfrm>
          <a:prstGeom prst="rect">
            <a:avLst/>
          </a:prstGeom>
        </p:spPr>
      </p:pic>
      <p:pic>
        <p:nvPicPr>
          <p:cNvPr id="12" name="Picture 11" descr="A picture containing person, man, holding, hand&#10;&#10;Description automatically generated">
            <a:extLst>
              <a:ext uri="{FF2B5EF4-FFF2-40B4-BE49-F238E27FC236}">
                <a16:creationId xmlns:a16="http://schemas.microsoft.com/office/drawing/2014/main" id="{4EA0F0D7-FEBE-48F4-B5DF-7D9F70E5D6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13"/>
          <a:stretch/>
        </p:blipFill>
        <p:spPr>
          <a:xfrm>
            <a:off x="165105" y="4304632"/>
            <a:ext cx="3200400" cy="2359437"/>
          </a:xfrm>
          <a:prstGeom prst="rect">
            <a:avLst/>
          </a:prstGeom>
        </p:spPr>
      </p:pic>
      <p:pic>
        <p:nvPicPr>
          <p:cNvPr id="14" name="Picture 13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2CF560E0-041F-4634-B9F6-8391EAEE3A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705" y="1660394"/>
            <a:ext cx="2608981" cy="4636870"/>
          </a:xfrm>
          <a:prstGeom prst="rect">
            <a:avLst/>
          </a:prstGeom>
        </p:spPr>
      </p:pic>
      <p:pic>
        <p:nvPicPr>
          <p:cNvPr id="16" name="Picture 15" descr="A sunset in the background&#10;&#10;Description automatically generated">
            <a:extLst>
              <a:ext uri="{FF2B5EF4-FFF2-40B4-BE49-F238E27FC236}">
                <a16:creationId xmlns:a16="http://schemas.microsoft.com/office/drawing/2014/main" id="{D5EDB46F-D0E8-4847-9AC4-B66AD68F5F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830" y="1633058"/>
            <a:ext cx="2280485" cy="46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Flight Opportunities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Sounding Rocket Testing #2</a:t>
            </a:r>
            <a:endParaRPr lang="en-US" sz="2400" i="1" dirty="0"/>
          </a:p>
          <a:p>
            <a:pPr marL="465138" lvl="1"/>
            <a:r>
              <a:rPr lang="en-US" sz="1800" dirty="0"/>
              <a:t>Flown on a NASA Terrier-Orion vehicle on 3/7/2016 out of Wallops.</a:t>
            </a:r>
            <a:br>
              <a:rPr lang="en-US" sz="1800" dirty="0"/>
            </a:br>
            <a:endParaRPr lang="en-US" sz="1800" dirty="0"/>
          </a:p>
          <a:p>
            <a:pPr marL="465138"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48BDE898-D1CA-4744-9A28-DD13CE6880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325" y="1653931"/>
            <a:ext cx="2677258" cy="4759569"/>
          </a:xfrm>
          <a:prstGeom prst="rect">
            <a:avLst/>
          </a:prstGeom>
        </p:spPr>
      </p:pic>
      <p:pic>
        <p:nvPicPr>
          <p:cNvPr id="9" name="Picture 8" descr="A person standing next to a building&#10;&#10;Description automatically generated">
            <a:extLst>
              <a:ext uri="{FF2B5EF4-FFF2-40B4-BE49-F238E27FC236}">
                <a16:creationId xmlns:a16="http://schemas.microsoft.com/office/drawing/2014/main" id="{53F56985-9B1E-454E-8BC8-03A4A9189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82" y="3718658"/>
            <a:ext cx="2239108" cy="2571750"/>
          </a:xfrm>
          <a:prstGeom prst="rect">
            <a:avLst/>
          </a:prstGeom>
        </p:spPr>
      </p:pic>
      <p:pic>
        <p:nvPicPr>
          <p:cNvPr id="15" name="Picture 14" descr="A picture containing indoor, object, sink, dirty&#10;&#10;Description automatically generated">
            <a:extLst>
              <a:ext uri="{FF2B5EF4-FFF2-40B4-BE49-F238E27FC236}">
                <a16:creationId xmlns:a16="http://schemas.microsoft.com/office/drawing/2014/main" id="{58565DC4-D9ED-4CF3-B559-68ED00B38F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62" y="1689166"/>
            <a:ext cx="3418949" cy="1923159"/>
          </a:xfrm>
          <a:prstGeom prst="rect">
            <a:avLst/>
          </a:prstGeom>
        </p:spPr>
      </p:pic>
      <p:pic>
        <p:nvPicPr>
          <p:cNvPr id="18" name="Picture 17" descr="A picture containing indoor, building, train, station&#10;&#10;Description automatically generated">
            <a:extLst>
              <a:ext uri="{FF2B5EF4-FFF2-40B4-BE49-F238E27FC236}">
                <a16:creationId xmlns:a16="http://schemas.microsoft.com/office/drawing/2014/main" id="{E1404D9E-E537-4651-911B-2ADB4B254C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67454" y="2913719"/>
            <a:ext cx="4636477" cy="21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Flight Opportunities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 Altitude Balloon Testing #1</a:t>
            </a:r>
            <a:endParaRPr lang="en-US" sz="2400" i="1" dirty="0"/>
          </a:p>
          <a:p>
            <a:pPr marL="465138" lvl="1"/>
            <a:r>
              <a:rPr lang="en-US" sz="1800" dirty="0"/>
              <a:t>Flown on a World View Stratocraft on 9/22/2019.</a:t>
            </a:r>
            <a:br>
              <a:rPr lang="en-US" sz="1800" dirty="0"/>
            </a:br>
            <a:endParaRPr lang="en-US" sz="1800" dirty="0"/>
          </a:p>
          <a:p>
            <a:pPr marL="465138"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9CE32F6-AB32-44B0-8FE8-23DAE1A2D9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50" y="1668258"/>
            <a:ext cx="2163328" cy="2163328"/>
          </a:xfrm>
          <a:prstGeom prst="rect">
            <a:avLst/>
          </a:prstGeom>
        </p:spPr>
      </p:pic>
      <p:pic>
        <p:nvPicPr>
          <p:cNvPr id="17" name="Picture 16" descr="A picture containing outdoor, road, grass, sitting&#10;&#10;Description automatically generated">
            <a:extLst>
              <a:ext uri="{FF2B5EF4-FFF2-40B4-BE49-F238E27FC236}">
                <a16:creationId xmlns:a16="http://schemas.microsoft.com/office/drawing/2014/main" id="{F45B4763-36F7-44E0-B19E-1DBA5620FA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71" y="1668258"/>
            <a:ext cx="2990516" cy="2242887"/>
          </a:xfrm>
          <a:prstGeom prst="rect">
            <a:avLst/>
          </a:prstGeom>
        </p:spPr>
      </p:pic>
      <p:pic>
        <p:nvPicPr>
          <p:cNvPr id="20" name="Picture 19" descr="A picture containing outdoor, blue, holding, man&#10;&#10;Description automatically generated">
            <a:extLst>
              <a:ext uri="{FF2B5EF4-FFF2-40B4-BE49-F238E27FC236}">
                <a16:creationId xmlns:a16="http://schemas.microsoft.com/office/drawing/2014/main" id="{504D9EF3-49A8-4A1E-9428-45D26C610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010" y="1169481"/>
            <a:ext cx="2630679" cy="5121531"/>
          </a:xfrm>
          <a:prstGeom prst="rect">
            <a:avLst/>
          </a:prstGeom>
        </p:spPr>
      </p:pic>
      <p:pic>
        <p:nvPicPr>
          <p:cNvPr id="22" name="Picture 21" descr="A pile of dirt&#10;&#10;Description automatically generated">
            <a:extLst>
              <a:ext uri="{FF2B5EF4-FFF2-40B4-BE49-F238E27FC236}">
                <a16:creationId xmlns:a16="http://schemas.microsoft.com/office/drawing/2014/main" id="{EAB18986-4B95-4716-821A-87590C15BB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70" y="4004229"/>
            <a:ext cx="3049044" cy="2286783"/>
          </a:xfrm>
          <a:prstGeom prst="rect">
            <a:avLst/>
          </a:prstGeom>
        </p:spPr>
      </p:pic>
      <p:pic>
        <p:nvPicPr>
          <p:cNvPr id="24" name="Picture 23" descr="A person standing in a room&#10;&#10;Description automatically generated">
            <a:extLst>
              <a:ext uri="{FF2B5EF4-FFF2-40B4-BE49-F238E27FC236}">
                <a16:creationId xmlns:a16="http://schemas.microsoft.com/office/drawing/2014/main" id="{CE20C8EF-DF20-49A4-8013-0F56A7A86F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94" y="4004229"/>
            <a:ext cx="2901465" cy="228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/>
              <a:t>What’s Next for RadPC?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44550"/>
            <a:ext cx="9093896" cy="5568950"/>
          </a:xfrm>
        </p:spPr>
        <p:txBody>
          <a:bodyPr/>
          <a:lstStyle/>
          <a:p>
            <a:r>
              <a:rPr lang="en-US" sz="2400" dirty="0"/>
              <a:t>FOP Enabled Demos on CubeSats, the ISS, and the Moon</a:t>
            </a:r>
            <a:br>
              <a:rPr lang="en-US" sz="1800" dirty="0"/>
            </a:br>
            <a:endParaRPr lang="en-US" sz="1800" dirty="0"/>
          </a:p>
          <a:p>
            <a:pPr marL="465138"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" name="Google Shape;529;p54">
            <a:extLst>
              <a:ext uri="{FF2B5EF4-FFF2-40B4-BE49-F238E27FC236}">
                <a16:creationId xmlns:a16="http://schemas.microsoft.com/office/drawing/2014/main" id="{83275CFC-CE01-4AD0-A1A0-8C5A14CDE3B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106" y="3657867"/>
            <a:ext cx="3335920" cy="2707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550F87-A19E-4FFD-90B5-D3CA1DF37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479" y="1391798"/>
            <a:ext cx="2973026" cy="2186990"/>
          </a:xfrm>
          <a:prstGeom prst="rect">
            <a:avLst/>
          </a:prstGeom>
        </p:spPr>
      </p:pic>
      <p:pic>
        <p:nvPicPr>
          <p:cNvPr id="6" name="Picture 5" descr="A picture containing object, clock, sign, black&#10;&#10;Description automatically generated">
            <a:extLst>
              <a:ext uri="{FF2B5EF4-FFF2-40B4-BE49-F238E27FC236}">
                <a16:creationId xmlns:a16="http://schemas.microsoft.com/office/drawing/2014/main" id="{2A616613-B64D-44A9-BEEE-A354A736CE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6" y="1330263"/>
            <a:ext cx="2144119" cy="2144119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657415B-8C8D-4FD3-BADC-2632036003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392" y="1310024"/>
            <a:ext cx="2271311" cy="2271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DBA18-6E10-4189-83BF-9CC5875C6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4626" y="3657867"/>
            <a:ext cx="5374268" cy="27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29561"/>
      </p:ext>
    </p:extLst>
  </p:cSld>
  <p:clrMapOvr>
    <a:masterClrMapping/>
  </p:clrMapOvr>
</p:sld>
</file>

<file path=ppt/theme/theme1.xml><?xml version="1.0" encoding="utf-8"?>
<a:theme xmlns:a="http://schemas.openxmlformats.org/drawingml/2006/main" name="LaMeres_MSU_Slide_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48265</TotalTime>
  <Words>152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Courier New</vt:lpstr>
      <vt:lpstr>Times New Roman</vt:lpstr>
      <vt:lpstr>LaMeres_MSU_Slide_Master</vt:lpstr>
      <vt:lpstr>RadPC – Radiation Tolerant Computer  Technology Maturation Through the NASA Flight Opportunities Program </vt:lpstr>
      <vt:lpstr>RadPC</vt:lpstr>
      <vt:lpstr>Flight Opportunities Testing</vt:lpstr>
      <vt:lpstr>Flight Opportunities Testing</vt:lpstr>
      <vt:lpstr>Flight Opportunities Testing</vt:lpstr>
      <vt:lpstr>What’s Next for RadPC?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Student Learning in an Introductory Logic Circuits Course: Traditional Face-to-Face vs. Fully Online</dc:title>
  <dc:creator>Brock J. LaMeres</dc:creator>
  <cp:lastModifiedBy>LaMeres, Brock</cp:lastModifiedBy>
  <cp:revision>1773</cp:revision>
  <dcterms:created xsi:type="dcterms:W3CDTF">2004-02-21T02:56:01Z</dcterms:created>
  <dcterms:modified xsi:type="dcterms:W3CDTF">2020-03-06T19:52:06Z</dcterms:modified>
</cp:coreProperties>
</file>