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sldIdLst>
    <p:sldId id="257" r:id="rId2"/>
    <p:sldId id="282" r:id="rId3"/>
    <p:sldId id="310" r:id="rId4"/>
    <p:sldId id="292" r:id="rId5"/>
    <p:sldId id="279" r:id="rId6"/>
    <p:sldId id="309" r:id="rId7"/>
    <p:sldId id="284" r:id="rId8"/>
    <p:sldId id="312" r:id="rId9"/>
    <p:sldId id="307" r:id="rId10"/>
    <p:sldId id="278" r:id="rId11"/>
    <p:sldId id="311" r:id="rId12"/>
    <p:sldId id="288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Glad" initials="JG" lastIdx="1" clrIdx="0">
    <p:extLst>
      <p:ext uri="{19B8F6BF-5375-455C-9EA6-DF929625EA0E}">
        <p15:presenceInfo xmlns:p15="http://schemas.microsoft.com/office/powerpoint/2012/main" userId="S::c26h258@msu.montana.edu::bf812503-a379-48d4-82b8-6cc2a7ab89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6" autoAdjust="0"/>
    <p:restoredTop sz="60089" autoAdjust="0"/>
  </p:normalViewPr>
  <p:slideViewPr>
    <p:cSldViewPr snapToGrid="0" snapToObjects="1">
      <p:cViewPr varScale="1">
        <p:scale>
          <a:sx n="92" d="100"/>
          <a:sy n="92" d="100"/>
        </p:scale>
        <p:origin x="5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BF4A6B-B524-4F94-A319-95A3A921B1D6}" type="doc">
      <dgm:prSet loTypeId="urn:microsoft.com/office/officeart/2005/8/layout/chevron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95001401-A69B-41F6-9A31-D5F0479C8D88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188C5BD8-920C-4C19-8D1D-3F8C57E8C36E}" type="parTrans" cxnId="{953CEF68-EFE6-43F4-ABF9-137293C173F7}">
      <dgm:prSet/>
      <dgm:spPr/>
      <dgm:t>
        <a:bodyPr/>
        <a:lstStyle/>
        <a:p>
          <a:endParaRPr lang="en-US"/>
        </a:p>
      </dgm:t>
    </dgm:pt>
    <dgm:pt modelId="{3B56E26A-DCB1-48B0-A16E-5A597AE9880E}" type="sibTrans" cxnId="{953CEF68-EFE6-43F4-ABF9-137293C173F7}">
      <dgm:prSet/>
      <dgm:spPr/>
      <dgm:t>
        <a:bodyPr/>
        <a:lstStyle/>
        <a:p>
          <a:endParaRPr lang="en-US"/>
        </a:p>
      </dgm:t>
    </dgm:pt>
    <dgm:pt modelId="{CC2BAF77-DA8D-4F23-A1B7-99E103881B67}">
      <dgm:prSet phldrT="[Text]"/>
      <dgm:spPr/>
      <dgm:t>
        <a:bodyPr/>
        <a:lstStyle/>
        <a:p>
          <a:r>
            <a:rPr lang="en-US" dirty="0"/>
            <a:t>A neutral, impartial and objective investigator</a:t>
          </a:r>
        </a:p>
      </dgm:t>
    </dgm:pt>
    <dgm:pt modelId="{3453FE3A-7F21-44F2-B90C-247CDC373B41}" type="parTrans" cxnId="{8207C84E-C470-48BF-BE43-53A98EC8DB47}">
      <dgm:prSet/>
      <dgm:spPr/>
      <dgm:t>
        <a:bodyPr/>
        <a:lstStyle/>
        <a:p>
          <a:endParaRPr lang="en-US"/>
        </a:p>
      </dgm:t>
    </dgm:pt>
    <dgm:pt modelId="{C3A9ED27-1D76-41A8-B391-596B7BA9CE47}" type="sibTrans" cxnId="{8207C84E-C470-48BF-BE43-53A98EC8DB47}">
      <dgm:prSet/>
      <dgm:spPr/>
      <dgm:t>
        <a:bodyPr/>
        <a:lstStyle/>
        <a:p>
          <a:endParaRPr lang="en-US"/>
        </a:p>
      </dgm:t>
    </dgm:pt>
    <dgm:pt modelId="{838D7160-ABB0-49AF-AC68-BA59188AC550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BA8A4B9-92A4-45DF-9A16-A77A41968D14}" type="parTrans" cxnId="{BF33DF07-D093-4146-B0DC-D717EA10C6F7}">
      <dgm:prSet/>
      <dgm:spPr/>
      <dgm:t>
        <a:bodyPr/>
        <a:lstStyle/>
        <a:p>
          <a:endParaRPr lang="en-US"/>
        </a:p>
      </dgm:t>
    </dgm:pt>
    <dgm:pt modelId="{B28258BF-631D-4A8F-AADE-F86A3039F2D0}" type="sibTrans" cxnId="{BF33DF07-D093-4146-B0DC-D717EA10C6F7}">
      <dgm:prSet/>
      <dgm:spPr/>
      <dgm:t>
        <a:bodyPr/>
        <a:lstStyle/>
        <a:p>
          <a:endParaRPr lang="en-US"/>
        </a:p>
      </dgm:t>
    </dgm:pt>
    <dgm:pt modelId="{B2FBBB5E-4DB3-4C98-BAD3-A09DD99303AE}">
      <dgm:prSet phldrT="[Text]"/>
      <dgm:spPr/>
      <dgm:t>
        <a:bodyPr/>
        <a:lstStyle/>
        <a:p>
          <a:r>
            <a:rPr lang="en-US" dirty="0"/>
            <a:t>All necessary witnesses are interviewed</a:t>
          </a:r>
        </a:p>
      </dgm:t>
    </dgm:pt>
    <dgm:pt modelId="{F06D8508-A0AA-4743-9B8A-88F748E82311}" type="parTrans" cxnId="{BE88E478-DCAC-463C-88B9-C0FBD5FA3AFF}">
      <dgm:prSet/>
      <dgm:spPr/>
      <dgm:t>
        <a:bodyPr/>
        <a:lstStyle/>
        <a:p>
          <a:endParaRPr lang="en-US"/>
        </a:p>
      </dgm:t>
    </dgm:pt>
    <dgm:pt modelId="{3C464E4E-89C2-434B-8840-5189FD6E4BBF}" type="sibTrans" cxnId="{BE88E478-DCAC-463C-88B9-C0FBD5FA3AFF}">
      <dgm:prSet/>
      <dgm:spPr/>
      <dgm:t>
        <a:bodyPr/>
        <a:lstStyle/>
        <a:p>
          <a:endParaRPr lang="en-US"/>
        </a:p>
      </dgm:t>
    </dgm:pt>
    <dgm:pt modelId="{D6CB3244-7F4F-41E5-99E8-4467965AB04F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722BC2C9-7AFD-49AB-A670-2DAEFB302D40}" type="parTrans" cxnId="{02B90E51-F921-4C78-9482-ADA58BA58F3C}">
      <dgm:prSet/>
      <dgm:spPr/>
      <dgm:t>
        <a:bodyPr/>
        <a:lstStyle/>
        <a:p>
          <a:endParaRPr lang="en-US"/>
        </a:p>
      </dgm:t>
    </dgm:pt>
    <dgm:pt modelId="{A22C825F-2D3F-4E70-B33C-E4214FF88014}" type="sibTrans" cxnId="{02B90E51-F921-4C78-9482-ADA58BA58F3C}">
      <dgm:prSet/>
      <dgm:spPr/>
      <dgm:t>
        <a:bodyPr/>
        <a:lstStyle/>
        <a:p>
          <a:endParaRPr lang="en-US"/>
        </a:p>
      </dgm:t>
    </dgm:pt>
    <dgm:pt modelId="{38A98D47-455C-45B6-AD2E-AAE3F8B44EC0}">
      <dgm:prSet phldrT="[Text]"/>
      <dgm:spPr/>
      <dgm:t>
        <a:bodyPr/>
        <a:lstStyle/>
        <a:p>
          <a:r>
            <a:rPr lang="en-US"/>
            <a:t>All relevant </a:t>
          </a:r>
          <a:r>
            <a:rPr lang="en-US" dirty="0"/>
            <a:t>evidence is collected and considered</a:t>
          </a:r>
        </a:p>
      </dgm:t>
    </dgm:pt>
    <dgm:pt modelId="{9E1EE9E5-04AD-497F-9A55-F3D6A9918E8F}" type="parTrans" cxnId="{8CC80FE1-3B62-4379-91C6-1540271BE2A4}">
      <dgm:prSet/>
      <dgm:spPr/>
      <dgm:t>
        <a:bodyPr/>
        <a:lstStyle/>
        <a:p>
          <a:endParaRPr lang="en-US"/>
        </a:p>
      </dgm:t>
    </dgm:pt>
    <dgm:pt modelId="{6CE16948-14A8-4475-BAF0-70E2DB0F7694}" type="sibTrans" cxnId="{8CC80FE1-3B62-4379-91C6-1540271BE2A4}">
      <dgm:prSet/>
      <dgm:spPr/>
      <dgm:t>
        <a:bodyPr/>
        <a:lstStyle/>
        <a:p>
          <a:endParaRPr lang="en-US"/>
        </a:p>
      </dgm:t>
    </dgm:pt>
    <dgm:pt modelId="{8DC5A315-9684-4A47-A924-074A6D0CF6E2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A9861C34-B010-45F5-9512-92E1D374DC0E}" type="parTrans" cxnId="{06E7DBB0-2376-4A6A-A598-48346F4288B7}">
      <dgm:prSet/>
      <dgm:spPr/>
      <dgm:t>
        <a:bodyPr/>
        <a:lstStyle/>
        <a:p>
          <a:endParaRPr lang="en-US"/>
        </a:p>
      </dgm:t>
    </dgm:pt>
    <dgm:pt modelId="{49C8D3CC-1D52-4A71-B433-4A53935093E9}" type="sibTrans" cxnId="{06E7DBB0-2376-4A6A-A598-48346F4288B7}">
      <dgm:prSet/>
      <dgm:spPr/>
      <dgm:t>
        <a:bodyPr/>
        <a:lstStyle/>
        <a:p>
          <a:endParaRPr lang="en-US"/>
        </a:p>
      </dgm:t>
    </dgm:pt>
    <dgm:pt modelId="{012F77C7-E789-43F4-BF23-217E8DC37E1E}">
      <dgm:prSet/>
      <dgm:spPr/>
      <dgm:t>
        <a:bodyPr/>
        <a:lstStyle/>
        <a:p>
          <a:r>
            <a:rPr lang="en-US"/>
            <a:t>The correct standard of proof is applied (preponderance of the evidence)</a:t>
          </a:r>
        </a:p>
      </dgm:t>
    </dgm:pt>
    <dgm:pt modelId="{8943F875-1EDA-4591-81B3-355AB6638BB8}" type="parTrans" cxnId="{845752F9-F770-4C85-B9AC-A25CA23E498A}">
      <dgm:prSet/>
      <dgm:spPr/>
      <dgm:t>
        <a:bodyPr/>
        <a:lstStyle/>
        <a:p>
          <a:endParaRPr lang="en-US"/>
        </a:p>
      </dgm:t>
    </dgm:pt>
    <dgm:pt modelId="{3A96E184-EBC3-46BA-839D-6CD2B1AC28B9}" type="sibTrans" cxnId="{845752F9-F770-4C85-B9AC-A25CA23E498A}">
      <dgm:prSet/>
      <dgm:spPr/>
      <dgm:t>
        <a:bodyPr/>
        <a:lstStyle/>
        <a:p>
          <a:endParaRPr lang="en-US"/>
        </a:p>
      </dgm:t>
    </dgm:pt>
    <dgm:pt modelId="{7B0E887D-BBA4-4002-A8E9-DBEFFB4145EB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4A94E95F-64A1-427C-8582-09C71F6A8E42}" type="parTrans" cxnId="{51895BF4-3AF9-42FE-ACA3-015DE8F33B4A}">
      <dgm:prSet/>
      <dgm:spPr/>
      <dgm:t>
        <a:bodyPr/>
        <a:lstStyle/>
        <a:p>
          <a:endParaRPr lang="en-US"/>
        </a:p>
      </dgm:t>
    </dgm:pt>
    <dgm:pt modelId="{1DC19570-AE8E-4E56-93B6-3A4DBFE2417D}" type="sibTrans" cxnId="{51895BF4-3AF9-42FE-ACA3-015DE8F33B4A}">
      <dgm:prSet/>
      <dgm:spPr/>
      <dgm:t>
        <a:bodyPr/>
        <a:lstStyle/>
        <a:p>
          <a:endParaRPr lang="en-US"/>
        </a:p>
      </dgm:t>
    </dgm:pt>
    <dgm:pt modelId="{DE9C2623-4080-4D0F-81CC-E504A29F228A}">
      <dgm:prSet/>
      <dgm:spPr/>
      <dgm:t>
        <a:bodyPr/>
        <a:lstStyle/>
        <a:p>
          <a:r>
            <a:rPr lang="en-US" dirty="0"/>
            <a:t>A thorough investigation report is prepared with a rational and defensible conclusion</a:t>
          </a:r>
        </a:p>
      </dgm:t>
    </dgm:pt>
    <dgm:pt modelId="{08B23F1D-9467-4B29-B4D7-B48D5C7F24D0}" type="parTrans" cxnId="{DAEDAAEB-443A-41AE-8B7F-F946CA4147D6}">
      <dgm:prSet/>
      <dgm:spPr/>
      <dgm:t>
        <a:bodyPr/>
        <a:lstStyle/>
        <a:p>
          <a:endParaRPr lang="en-US"/>
        </a:p>
      </dgm:t>
    </dgm:pt>
    <dgm:pt modelId="{41762C10-17F1-4D03-BD5D-B4219DA03643}" type="sibTrans" cxnId="{DAEDAAEB-443A-41AE-8B7F-F946CA4147D6}">
      <dgm:prSet/>
      <dgm:spPr/>
      <dgm:t>
        <a:bodyPr/>
        <a:lstStyle/>
        <a:p>
          <a:endParaRPr lang="en-US"/>
        </a:p>
      </dgm:t>
    </dgm:pt>
    <dgm:pt modelId="{63370945-EA27-4203-91F2-E275ADFF22E3}" type="pres">
      <dgm:prSet presAssocID="{66BF4A6B-B524-4F94-A319-95A3A921B1D6}" presName="linearFlow" presStyleCnt="0">
        <dgm:presLayoutVars>
          <dgm:dir/>
          <dgm:animLvl val="lvl"/>
          <dgm:resizeHandles val="exact"/>
        </dgm:presLayoutVars>
      </dgm:prSet>
      <dgm:spPr/>
    </dgm:pt>
    <dgm:pt modelId="{700EEB5E-B406-4C80-B366-2006FB3CF9ED}" type="pres">
      <dgm:prSet presAssocID="{95001401-A69B-41F6-9A31-D5F0479C8D88}" presName="composite" presStyleCnt="0"/>
      <dgm:spPr/>
    </dgm:pt>
    <dgm:pt modelId="{F46CB329-A908-4600-9F92-63A53DF09FC5}" type="pres">
      <dgm:prSet presAssocID="{95001401-A69B-41F6-9A31-D5F0479C8D88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2FAA80DA-C55A-454B-8CEE-5E03D5CA0C09}" type="pres">
      <dgm:prSet presAssocID="{95001401-A69B-41F6-9A31-D5F0479C8D88}" presName="descendantText" presStyleLbl="alignAcc1" presStyleIdx="0" presStyleCnt="5" custLinFactNeighborX="0" custLinFactNeighborY="-42">
        <dgm:presLayoutVars>
          <dgm:bulletEnabled val="1"/>
        </dgm:presLayoutVars>
      </dgm:prSet>
      <dgm:spPr/>
    </dgm:pt>
    <dgm:pt modelId="{CB8AF6D4-2DC8-4730-A5FF-300C0983530F}" type="pres">
      <dgm:prSet presAssocID="{3B56E26A-DCB1-48B0-A16E-5A597AE9880E}" presName="sp" presStyleCnt="0"/>
      <dgm:spPr/>
    </dgm:pt>
    <dgm:pt modelId="{D817B1DF-F390-4834-A3DD-07FCD2F6D1C9}" type="pres">
      <dgm:prSet presAssocID="{838D7160-ABB0-49AF-AC68-BA59188AC550}" presName="composite" presStyleCnt="0"/>
      <dgm:spPr/>
    </dgm:pt>
    <dgm:pt modelId="{E9D2701D-9538-476B-A628-307D74C57FA4}" type="pres">
      <dgm:prSet presAssocID="{838D7160-ABB0-49AF-AC68-BA59188AC550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AF9DA05B-2402-429E-BA32-A213A25B019A}" type="pres">
      <dgm:prSet presAssocID="{838D7160-ABB0-49AF-AC68-BA59188AC550}" presName="descendantText" presStyleLbl="alignAcc1" presStyleIdx="1" presStyleCnt="5">
        <dgm:presLayoutVars>
          <dgm:bulletEnabled val="1"/>
        </dgm:presLayoutVars>
      </dgm:prSet>
      <dgm:spPr/>
    </dgm:pt>
    <dgm:pt modelId="{F1FAE81D-543F-4475-B3D0-BEC539FCF3E1}" type="pres">
      <dgm:prSet presAssocID="{B28258BF-631D-4A8F-AADE-F86A3039F2D0}" presName="sp" presStyleCnt="0"/>
      <dgm:spPr/>
    </dgm:pt>
    <dgm:pt modelId="{5B14CAB2-2273-4B61-AA47-B79D38533AFD}" type="pres">
      <dgm:prSet presAssocID="{D6CB3244-7F4F-41E5-99E8-4467965AB04F}" presName="composite" presStyleCnt="0"/>
      <dgm:spPr/>
    </dgm:pt>
    <dgm:pt modelId="{187A313C-630E-4A9C-AED8-26E72E297FE1}" type="pres">
      <dgm:prSet presAssocID="{D6CB3244-7F4F-41E5-99E8-4467965AB04F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94961BEE-119F-4AD0-9640-4B799BD8D075}" type="pres">
      <dgm:prSet presAssocID="{D6CB3244-7F4F-41E5-99E8-4467965AB04F}" presName="descendantText" presStyleLbl="alignAcc1" presStyleIdx="2" presStyleCnt="5">
        <dgm:presLayoutVars>
          <dgm:bulletEnabled val="1"/>
        </dgm:presLayoutVars>
      </dgm:prSet>
      <dgm:spPr/>
    </dgm:pt>
    <dgm:pt modelId="{ECD78F58-CFC0-4B15-AF22-77554F560E1E}" type="pres">
      <dgm:prSet presAssocID="{A22C825F-2D3F-4E70-B33C-E4214FF88014}" presName="sp" presStyleCnt="0"/>
      <dgm:spPr/>
    </dgm:pt>
    <dgm:pt modelId="{9FC1CB53-9470-44DB-A89E-429DD2DA7B9E}" type="pres">
      <dgm:prSet presAssocID="{8DC5A315-9684-4A47-A924-074A6D0CF6E2}" presName="composite" presStyleCnt="0"/>
      <dgm:spPr/>
    </dgm:pt>
    <dgm:pt modelId="{6D29EFA7-D44C-4482-A621-EFF6E0CDD51F}" type="pres">
      <dgm:prSet presAssocID="{8DC5A315-9684-4A47-A924-074A6D0CF6E2}" presName="parentText" presStyleLbl="alignNode1" presStyleIdx="3" presStyleCnt="5" custLinFactNeighborX="0" custLinFactNeighborY="285">
        <dgm:presLayoutVars>
          <dgm:chMax val="1"/>
          <dgm:bulletEnabled val="1"/>
        </dgm:presLayoutVars>
      </dgm:prSet>
      <dgm:spPr/>
    </dgm:pt>
    <dgm:pt modelId="{CF29D147-7170-40EF-9FBB-F35FBF0CB343}" type="pres">
      <dgm:prSet presAssocID="{8DC5A315-9684-4A47-A924-074A6D0CF6E2}" presName="descendantText" presStyleLbl="alignAcc1" presStyleIdx="3" presStyleCnt="5">
        <dgm:presLayoutVars>
          <dgm:bulletEnabled val="1"/>
        </dgm:presLayoutVars>
      </dgm:prSet>
      <dgm:spPr/>
    </dgm:pt>
    <dgm:pt modelId="{CB8B84BD-5AAA-4AC6-9E95-90FE26CDABF9}" type="pres">
      <dgm:prSet presAssocID="{49C8D3CC-1D52-4A71-B433-4A53935093E9}" presName="sp" presStyleCnt="0"/>
      <dgm:spPr/>
    </dgm:pt>
    <dgm:pt modelId="{F0C89BB6-ABD6-4712-9D64-E52269142F1B}" type="pres">
      <dgm:prSet presAssocID="{7B0E887D-BBA4-4002-A8E9-DBEFFB4145EB}" presName="composite" presStyleCnt="0"/>
      <dgm:spPr/>
    </dgm:pt>
    <dgm:pt modelId="{F6C8B1A6-ED9D-4D56-94B2-65CD74EC9D23}" type="pres">
      <dgm:prSet presAssocID="{7B0E887D-BBA4-4002-A8E9-DBEFFB4145EB}" presName="parentText" presStyleLbl="alignNode1" presStyleIdx="4" presStyleCnt="5" custLinFactNeighborX="0" custLinFactNeighborY="285">
        <dgm:presLayoutVars>
          <dgm:chMax val="1"/>
          <dgm:bulletEnabled val="1"/>
        </dgm:presLayoutVars>
      </dgm:prSet>
      <dgm:spPr/>
    </dgm:pt>
    <dgm:pt modelId="{939E57FB-E49E-4A8F-9B74-07C87C12F50E}" type="pres">
      <dgm:prSet presAssocID="{7B0E887D-BBA4-4002-A8E9-DBEFFB4145EB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BF33DF07-D093-4146-B0DC-D717EA10C6F7}" srcId="{66BF4A6B-B524-4F94-A319-95A3A921B1D6}" destId="{838D7160-ABB0-49AF-AC68-BA59188AC550}" srcOrd="1" destOrd="0" parTransId="{CBA8A4B9-92A4-45DF-9A16-A77A41968D14}" sibTransId="{B28258BF-631D-4A8F-AADE-F86A3039F2D0}"/>
    <dgm:cxn modelId="{CF20C324-E178-4F5C-8DAB-5FC81C0A9783}" type="presOf" srcId="{66BF4A6B-B524-4F94-A319-95A3A921B1D6}" destId="{63370945-EA27-4203-91F2-E275ADFF22E3}" srcOrd="0" destOrd="0" presId="urn:microsoft.com/office/officeart/2005/8/layout/chevron2"/>
    <dgm:cxn modelId="{8057F22B-5D22-4803-ADDC-C73F1C1923C3}" type="presOf" srcId="{012F77C7-E789-43F4-BF23-217E8DC37E1E}" destId="{CF29D147-7170-40EF-9FBB-F35FBF0CB343}" srcOrd="0" destOrd="0" presId="urn:microsoft.com/office/officeart/2005/8/layout/chevron2"/>
    <dgm:cxn modelId="{51018E39-CB17-42B7-8DBD-7BD0C4D513C3}" type="presOf" srcId="{7B0E887D-BBA4-4002-A8E9-DBEFFB4145EB}" destId="{F6C8B1A6-ED9D-4D56-94B2-65CD74EC9D23}" srcOrd="0" destOrd="0" presId="urn:microsoft.com/office/officeart/2005/8/layout/chevron2"/>
    <dgm:cxn modelId="{ED553A4A-4EF0-4D44-874B-1040FED2ED33}" type="presOf" srcId="{D6CB3244-7F4F-41E5-99E8-4467965AB04F}" destId="{187A313C-630E-4A9C-AED8-26E72E297FE1}" srcOrd="0" destOrd="0" presId="urn:microsoft.com/office/officeart/2005/8/layout/chevron2"/>
    <dgm:cxn modelId="{8207C84E-C470-48BF-BE43-53A98EC8DB47}" srcId="{95001401-A69B-41F6-9A31-D5F0479C8D88}" destId="{CC2BAF77-DA8D-4F23-A1B7-99E103881B67}" srcOrd="0" destOrd="0" parTransId="{3453FE3A-7F21-44F2-B90C-247CDC373B41}" sibTransId="{C3A9ED27-1D76-41A8-B391-596B7BA9CE47}"/>
    <dgm:cxn modelId="{02B90E51-F921-4C78-9482-ADA58BA58F3C}" srcId="{66BF4A6B-B524-4F94-A319-95A3A921B1D6}" destId="{D6CB3244-7F4F-41E5-99E8-4467965AB04F}" srcOrd="2" destOrd="0" parTransId="{722BC2C9-7AFD-49AB-A670-2DAEFB302D40}" sibTransId="{A22C825F-2D3F-4E70-B33C-E4214FF88014}"/>
    <dgm:cxn modelId="{953CEF68-EFE6-43F4-ABF9-137293C173F7}" srcId="{66BF4A6B-B524-4F94-A319-95A3A921B1D6}" destId="{95001401-A69B-41F6-9A31-D5F0479C8D88}" srcOrd="0" destOrd="0" parTransId="{188C5BD8-920C-4C19-8D1D-3F8C57E8C36E}" sibTransId="{3B56E26A-DCB1-48B0-A16E-5A597AE9880E}"/>
    <dgm:cxn modelId="{EFC09B6D-9374-48CE-9E70-602C80C53804}" type="presOf" srcId="{DE9C2623-4080-4D0F-81CC-E504A29F228A}" destId="{939E57FB-E49E-4A8F-9B74-07C87C12F50E}" srcOrd="0" destOrd="0" presId="urn:microsoft.com/office/officeart/2005/8/layout/chevron2"/>
    <dgm:cxn modelId="{BE88E478-DCAC-463C-88B9-C0FBD5FA3AFF}" srcId="{838D7160-ABB0-49AF-AC68-BA59188AC550}" destId="{B2FBBB5E-4DB3-4C98-BAD3-A09DD99303AE}" srcOrd="0" destOrd="0" parTransId="{F06D8508-A0AA-4743-9B8A-88F748E82311}" sibTransId="{3C464E4E-89C2-434B-8840-5189FD6E4BBF}"/>
    <dgm:cxn modelId="{7FFC7E87-977A-410C-8113-889F339D0FBB}" type="presOf" srcId="{8DC5A315-9684-4A47-A924-074A6D0CF6E2}" destId="{6D29EFA7-D44C-4482-A621-EFF6E0CDD51F}" srcOrd="0" destOrd="0" presId="urn:microsoft.com/office/officeart/2005/8/layout/chevron2"/>
    <dgm:cxn modelId="{06E7DBB0-2376-4A6A-A598-48346F4288B7}" srcId="{66BF4A6B-B524-4F94-A319-95A3A921B1D6}" destId="{8DC5A315-9684-4A47-A924-074A6D0CF6E2}" srcOrd="3" destOrd="0" parTransId="{A9861C34-B010-45F5-9512-92E1D374DC0E}" sibTransId="{49C8D3CC-1D52-4A71-B433-4A53935093E9}"/>
    <dgm:cxn modelId="{C8DD1AB6-E322-42BE-9BB1-A4AEA6BD9346}" type="presOf" srcId="{95001401-A69B-41F6-9A31-D5F0479C8D88}" destId="{F46CB329-A908-4600-9F92-63A53DF09FC5}" srcOrd="0" destOrd="0" presId="urn:microsoft.com/office/officeart/2005/8/layout/chevron2"/>
    <dgm:cxn modelId="{34297EB7-B9A2-45B4-B968-528F47319B31}" type="presOf" srcId="{838D7160-ABB0-49AF-AC68-BA59188AC550}" destId="{E9D2701D-9538-476B-A628-307D74C57FA4}" srcOrd="0" destOrd="0" presId="urn:microsoft.com/office/officeart/2005/8/layout/chevron2"/>
    <dgm:cxn modelId="{7D5480CA-15B5-49CB-88DF-97DCAB68184A}" type="presOf" srcId="{38A98D47-455C-45B6-AD2E-AAE3F8B44EC0}" destId="{94961BEE-119F-4AD0-9640-4B799BD8D075}" srcOrd="0" destOrd="0" presId="urn:microsoft.com/office/officeart/2005/8/layout/chevron2"/>
    <dgm:cxn modelId="{55B092D2-A07E-4E03-BED9-A1D78E6232EF}" type="presOf" srcId="{B2FBBB5E-4DB3-4C98-BAD3-A09DD99303AE}" destId="{AF9DA05B-2402-429E-BA32-A213A25B019A}" srcOrd="0" destOrd="0" presId="urn:microsoft.com/office/officeart/2005/8/layout/chevron2"/>
    <dgm:cxn modelId="{3A62DEDC-2EF3-4D4A-897B-426968BA432C}" type="presOf" srcId="{CC2BAF77-DA8D-4F23-A1B7-99E103881B67}" destId="{2FAA80DA-C55A-454B-8CEE-5E03D5CA0C09}" srcOrd="0" destOrd="0" presId="urn:microsoft.com/office/officeart/2005/8/layout/chevron2"/>
    <dgm:cxn modelId="{8CC80FE1-3B62-4379-91C6-1540271BE2A4}" srcId="{D6CB3244-7F4F-41E5-99E8-4467965AB04F}" destId="{38A98D47-455C-45B6-AD2E-AAE3F8B44EC0}" srcOrd="0" destOrd="0" parTransId="{9E1EE9E5-04AD-497F-9A55-F3D6A9918E8F}" sibTransId="{6CE16948-14A8-4475-BAF0-70E2DB0F7694}"/>
    <dgm:cxn modelId="{DAEDAAEB-443A-41AE-8B7F-F946CA4147D6}" srcId="{7B0E887D-BBA4-4002-A8E9-DBEFFB4145EB}" destId="{DE9C2623-4080-4D0F-81CC-E504A29F228A}" srcOrd="0" destOrd="0" parTransId="{08B23F1D-9467-4B29-B4D7-B48D5C7F24D0}" sibTransId="{41762C10-17F1-4D03-BD5D-B4219DA03643}"/>
    <dgm:cxn modelId="{51895BF4-3AF9-42FE-ACA3-015DE8F33B4A}" srcId="{66BF4A6B-B524-4F94-A319-95A3A921B1D6}" destId="{7B0E887D-BBA4-4002-A8E9-DBEFFB4145EB}" srcOrd="4" destOrd="0" parTransId="{4A94E95F-64A1-427C-8582-09C71F6A8E42}" sibTransId="{1DC19570-AE8E-4E56-93B6-3A4DBFE2417D}"/>
    <dgm:cxn modelId="{845752F9-F770-4C85-B9AC-A25CA23E498A}" srcId="{8DC5A315-9684-4A47-A924-074A6D0CF6E2}" destId="{012F77C7-E789-43F4-BF23-217E8DC37E1E}" srcOrd="0" destOrd="0" parTransId="{8943F875-1EDA-4591-81B3-355AB6638BB8}" sibTransId="{3A96E184-EBC3-46BA-839D-6CD2B1AC28B9}"/>
    <dgm:cxn modelId="{5F232688-ED21-41F9-90C2-10D90FE58ECE}" type="presParOf" srcId="{63370945-EA27-4203-91F2-E275ADFF22E3}" destId="{700EEB5E-B406-4C80-B366-2006FB3CF9ED}" srcOrd="0" destOrd="0" presId="urn:microsoft.com/office/officeart/2005/8/layout/chevron2"/>
    <dgm:cxn modelId="{46E15DA0-95E3-4700-9411-89F2785293B1}" type="presParOf" srcId="{700EEB5E-B406-4C80-B366-2006FB3CF9ED}" destId="{F46CB329-A908-4600-9F92-63A53DF09FC5}" srcOrd="0" destOrd="0" presId="urn:microsoft.com/office/officeart/2005/8/layout/chevron2"/>
    <dgm:cxn modelId="{C9ECD906-BCF3-45E5-90CD-3494C31EC348}" type="presParOf" srcId="{700EEB5E-B406-4C80-B366-2006FB3CF9ED}" destId="{2FAA80DA-C55A-454B-8CEE-5E03D5CA0C09}" srcOrd="1" destOrd="0" presId="urn:microsoft.com/office/officeart/2005/8/layout/chevron2"/>
    <dgm:cxn modelId="{B7E588F1-3DE2-4303-9D99-E290F8622A1D}" type="presParOf" srcId="{63370945-EA27-4203-91F2-E275ADFF22E3}" destId="{CB8AF6D4-2DC8-4730-A5FF-300C0983530F}" srcOrd="1" destOrd="0" presId="urn:microsoft.com/office/officeart/2005/8/layout/chevron2"/>
    <dgm:cxn modelId="{C925ED54-A510-4120-BFAF-4A970BF210D2}" type="presParOf" srcId="{63370945-EA27-4203-91F2-E275ADFF22E3}" destId="{D817B1DF-F390-4834-A3DD-07FCD2F6D1C9}" srcOrd="2" destOrd="0" presId="urn:microsoft.com/office/officeart/2005/8/layout/chevron2"/>
    <dgm:cxn modelId="{57DDB003-B876-4762-A420-D72125199CF0}" type="presParOf" srcId="{D817B1DF-F390-4834-A3DD-07FCD2F6D1C9}" destId="{E9D2701D-9538-476B-A628-307D74C57FA4}" srcOrd="0" destOrd="0" presId="urn:microsoft.com/office/officeart/2005/8/layout/chevron2"/>
    <dgm:cxn modelId="{884DEA4F-0218-4D60-9527-B219B7032D5C}" type="presParOf" srcId="{D817B1DF-F390-4834-A3DD-07FCD2F6D1C9}" destId="{AF9DA05B-2402-429E-BA32-A213A25B019A}" srcOrd="1" destOrd="0" presId="urn:microsoft.com/office/officeart/2005/8/layout/chevron2"/>
    <dgm:cxn modelId="{21E56A17-1801-4CE2-817B-867AC03E3330}" type="presParOf" srcId="{63370945-EA27-4203-91F2-E275ADFF22E3}" destId="{F1FAE81D-543F-4475-B3D0-BEC539FCF3E1}" srcOrd="3" destOrd="0" presId="urn:microsoft.com/office/officeart/2005/8/layout/chevron2"/>
    <dgm:cxn modelId="{92467B78-CE68-4554-B4B2-CF99AE004D9F}" type="presParOf" srcId="{63370945-EA27-4203-91F2-E275ADFF22E3}" destId="{5B14CAB2-2273-4B61-AA47-B79D38533AFD}" srcOrd="4" destOrd="0" presId="urn:microsoft.com/office/officeart/2005/8/layout/chevron2"/>
    <dgm:cxn modelId="{F248D47F-C1A1-44E9-A9E7-CE1DFC5D1E89}" type="presParOf" srcId="{5B14CAB2-2273-4B61-AA47-B79D38533AFD}" destId="{187A313C-630E-4A9C-AED8-26E72E297FE1}" srcOrd="0" destOrd="0" presId="urn:microsoft.com/office/officeart/2005/8/layout/chevron2"/>
    <dgm:cxn modelId="{E13468CA-B1AD-4F50-8AE2-633C263E518E}" type="presParOf" srcId="{5B14CAB2-2273-4B61-AA47-B79D38533AFD}" destId="{94961BEE-119F-4AD0-9640-4B799BD8D075}" srcOrd="1" destOrd="0" presId="urn:microsoft.com/office/officeart/2005/8/layout/chevron2"/>
    <dgm:cxn modelId="{BE0953DF-DA6A-4A96-9E21-AA73AB78FD75}" type="presParOf" srcId="{63370945-EA27-4203-91F2-E275ADFF22E3}" destId="{ECD78F58-CFC0-4B15-AF22-77554F560E1E}" srcOrd="5" destOrd="0" presId="urn:microsoft.com/office/officeart/2005/8/layout/chevron2"/>
    <dgm:cxn modelId="{8B874257-3A43-4231-B386-B594F3AF0C40}" type="presParOf" srcId="{63370945-EA27-4203-91F2-E275ADFF22E3}" destId="{9FC1CB53-9470-44DB-A89E-429DD2DA7B9E}" srcOrd="6" destOrd="0" presId="urn:microsoft.com/office/officeart/2005/8/layout/chevron2"/>
    <dgm:cxn modelId="{B5E6217C-4D50-4C30-BA67-3C0B56377FBC}" type="presParOf" srcId="{9FC1CB53-9470-44DB-A89E-429DD2DA7B9E}" destId="{6D29EFA7-D44C-4482-A621-EFF6E0CDD51F}" srcOrd="0" destOrd="0" presId="urn:microsoft.com/office/officeart/2005/8/layout/chevron2"/>
    <dgm:cxn modelId="{B04C224C-DD1D-4D8A-A1FA-62BCE17BF00B}" type="presParOf" srcId="{9FC1CB53-9470-44DB-A89E-429DD2DA7B9E}" destId="{CF29D147-7170-40EF-9FBB-F35FBF0CB343}" srcOrd="1" destOrd="0" presId="urn:microsoft.com/office/officeart/2005/8/layout/chevron2"/>
    <dgm:cxn modelId="{9497274E-B833-48AD-8683-9B881A66362F}" type="presParOf" srcId="{63370945-EA27-4203-91F2-E275ADFF22E3}" destId="{CB8B84BD-5AAA-4AC6-9E95-90FE26CDABF9}" srcOrd="7" destOrd="0" presId="urn:microsoft.com/office/officeart/2005/8/layout/chevron2"/>
    <dgm:cxn modelId="{D2AB0AF7-2E6F-46BE-8B97-6EE4FB900ED3}" type="presParOf" srcId="{63370945-EA27-4203-91F2-E275ADFF22E3}" destId="{F0C89BB6-ABD6-4712-9D64-E52269142F1B}" srcOrd="8" destOrd="0" presId="urn:microsoft.com/office/officeart/2005/8/layout/chevron2"/>
    <dgm:cxn modelId="{BA2A7A2C-CAC9-41F4-B96D-E9A3B9378D30}" type="presParOf" srcId="{F0C89BB6-ABD6-4712-9D64-E52269142F1B}" destId="{F6C8B1A6-ED9D-4D56-94B2-65CD74EC9D23}" srcOrd="0" destOrd="0" presId="urn:microsoft.com/office/officeart/2005/8/layout/chevron2"/>
    <dgm:cxn modelId="{AB938BFB-710B-4328-9869-B1FA279C8294}" type="presParOf" srcId="{F0C89BB6-ABD6-4712-9D64-E52269142F1B}" destId="{939E57FB-E49E-4A8F-9B74-07C87C12F50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8D5805-7286-4787-8C39-D0FFF4CC5368}" type="doc">
      <dgm:prSet loTypeId="urn:microsoft.com/office/officeart/2005/8/layout/hProcess9" loCatId="process" qsTypeId="urn:microsoft.com/office/officeart/2005/8/quickstyle/simple1" qsCatId="simple" csTypeId="urn:microsoft.com/office/officeart/2005/8/colors/accent1_3" csCatId="accent1" phldr="1"/>
      <dgm:spPr/>
    </dgm:pt>
    <dgm:pt modelId="{BAA73FD5-9488-4227-B4F7-4CEA2FAAFFE8}">
      <dgm:prSet phldrT="[Text]"/>
      <dgm:spPr/>
      <dgm:t>
        <a:bodyPr/>
        <a:lstStyle/>
        <a:p>
          <a:r>
            <a:rPr lang="en-US" dirty="0"/>
            <a:t>Frame scope of investigation</a:t>
          </a:r>
        </a:p>
      </dgm:t>
    </dgm:pt>
    <dgm:pt modelId="{84663505-1CE1-400D-AC42-6D97C93B6980}" type="parTrans" cxnId="{2CAEF3F9-AFFF-4EAD-ADE5-2AE7E314BAC9}">
      <dgm:prSet/>
      <dgm:spPr/>
      <dgm:t>
        <a:bodyPr/>
        <a:lstStyle/>
        <a:p>
          <a:endParaRPr lang="en-US"/>
        </a:p>
      </dgm:t>
    </dgm:pt>
    <dgm:pt modelId="{07ADD970-C1E1-48F0-8A2E-61AD4DF487C3}" type="sibTrans" cxnId="{2CAEF3F9-AFFF-4EAD-ADE5-2AE7E314BAC9}">
      <dgm:prSet/>
      <dgm:spPr/>
      <dgm:t>
        <a:bodyPr/>
        <a:lstStyle/>
        <a:p>
          <a:endParaRPr lang="en-US"/>
        </a:p>
      </dgm:t>
    </dgm:pt>
    <dgm:pt modelId="{21D522D4-C477-4B8C-9A0B-3C375B4D595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Make determinations and prepare reports</a:t>
          </a:r>
        </a:p>
      </dgm:t>
    </dgm:pt>
    <dgm:pt modelId="{5F8BC57E-5708-4BC6-BBF6-4B92BAE942E3}" type="parTrans" cxnId="{3A667EE7-9FAF-4A27-843A-A4E641328BDB}">
      <dgm:prSet/>
      <dgm:spPr/>
      <dgm:t>
        <a:bodyPr/>
        <a:lstStyle/>
        <a:p>
          <a:endParaRPr lang="en-US"/>
        </a:p>
      </dgm:t>
    </dgm:pt>
    <dgm:pt modelId="{959F6DBE-EDB0-41CF-A4BF-6462AD5EB210}" type="sibTrans" cxnId="{3A667EE7-9FAF-4A27-843A-A4E641328BDB}">
      <dgm:prSet/>
      <dgm:spPr/>
      <dgm:t>
        <a:bodyPr/>
        <a:lstStyle/>
        <a:p>
          <a:endParaRPr lang="en-US"/>
        </a:p>
      </dgm:t>
    </dgm:pt>
    <dgm:pt modelId="{A7C5C512-14CA-4FB1-B56F-EE0EF2F976E6}">
      <dgm:prSet phldrT="[Text]"/>
      <dgm:spPr/>
      <dgm:t>
        <a:bodyPr/>
        <a:lstStyle/>
        <a:p>
          <a:r>
            <a:rPr lang="en-US" dirty="0"/>
            <a:t>Develop  investigation plan</a:t>
          </a:r>
        </a:p>
      </dgm:t>
    </dgm:pt>
    <dgm:pt modelId="{3FB7C71F-76C4-4866-A73E-321AA391E988}" type="parTrans" cxnId="{5060A947-AA72-4B68-9527-D89131ABB0A3}">
      <dgm:prSet/>
      <dgm:spPr/>
      <dgm:t>
        <a:bodyPr/>
        <a:lstStyle/>
        <a:p>
          <a:endParaRPr lang="en-US"/>
        </a:p>
      </dgm:t>
    </dgm:pt>
    <dgm:pt modelId="{34C7254E-BD75-4CE5-A500-0B5CEAA949E9}" type="sibTrans" cxnId="{5060A947-AA72-4B68-9527-D89131ABB0A3}">
      <dgm:prSet/>
      <dgm:spPr/>
      <dgm:t>
        <a:bodyPr/>
        <a:lstStyle/>
        <a:p>
          <a:endParaRPr lang="en-US"/>
        </a:p>
      </dgm:t>
    </dgm:pt>
    <dgm:pt modelId="{1D2CAE41-6B4C-4FE4-964C-45CDC56D1FB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Conduct investigation</a:t>
          </a:r>
        </a:p>
      </dgm:t>
    </dgm:pt>
    <dgm:pt modelId="{D4DEBF3E-AB29-4903-8500-0982D9CA9420}" type="parTrans" cxnId="{78FA3B67-0816-4BD4-B9E3-559F8A65C3FB}">
      <dgm:prSet/>
      <dgm:spPr/>
      <dgm:t>
        <a:bodyPr/>
        <a:lstStyle/>
        <a:p>
          <a:endParaRPr lang="en-US"/>
        </a:p>
      </dgm:t>
    </dgm:pt>
    <dgm:pt modelId="{BACFAA31-60C2-422C-BB82-7BAF323454C4}" type="sibTrans" cxnId="{78FA3B67-0816-4BD4-B9E3-559F8A65C3FB}">
      <dgm:prSet/>
      <dgm:spPr/>
      <dgm:t>
        <a:bodyPr/>
        <a:lstStyle/>
        <a:p>
          <a:endParaRPr lang="en-US"/>
        </a:p>
      </dgm:t>
    </dgm:pt>
    <dgm:pt modelId="{FD57CA3D-4E54-4D81-AE02-A57ADD9840C0}" type="pres">
      <dgm:prSet presAssocID="{398D5805-7286-4787-8C39-D0FFF4CC5368}" presName="CompostProcess" presStyleCnt="0">
        <dgm:presLayoutVars>
          <dgm:dir/>
          <dgm:resizeHandles val="exact"/>
        </dgm:presLayoutVars>
      </dgm:prSet>
      <dgm:spPr/>
    </dgm:pt>
    <dgm:pt modelId="{4373C843-715C-42C8-BB6A-31EF62571BCE}" type="pres">
      <dgm:prSet presAssocID="{398D5805-7286-4787-8C39-D0FFF4CC5368}" presName="arrow" presStyleLbl="bgShp" presStyleIdx="0" presStyleCnt="1"/>
      <dgm:spPr/>
    </dgm:pt>
    <dgm:pt modelId="{E908B540-CEC2-4E63-9869-DBC1118DFF76}" type="pres">
      <dgm:prSet presAssocID="{398D5805-7286-4787-8C39-D0FFF4CC5368}" presName="linearProcess" presStyleCnt="0"/>
      <dgm:spPr/>
    </dgm:pt>
    <dgm:pt modelId="{05F58445-585A-484A-A96E-9526A430433D}" type="pres">
      <dgm:prSet presAssocID="{BAA73FD5-9488-4227-B4F7-4CEA2FAAFFE8}" presName="textNode" presStyleLbl="node1" presStyleIdx="0" presStyleCnt="4">
        <dgm:presLayoutVars>
          <dgm:bulletEnabled val="1"/>
        </dgm:presLayoutVars>
      </dgm:prSet>
      <dgm:spPr/>
    </dgm:pt>
    <dgm:pt modelId="{AF1684A6-158E-4031-BE11-72A953625395}" type="pres">
      <dgm:prSet presAssocID="{07ADD970-C1E1-48F0-8A2E-61AD4DF487C3}" presName="sibTrans" presStyleCnt="0"/>
      <dgm:spPr/>
    </dgm:pt>
    <dgm:pt modelId="{73E28ADA-70F9-4584-A180-2DAFADFD28FB}" type="pres">
      <dgm:prSet presAssocID="{A7C5C512-14CA-4FB1-B56F-EE0EF2F976E6}" presName="textNode" presStyleLbl="node1" presStyleIdx="1" presStyleCnt="4">
        <dgm:presLayoutVars>
          <dgm:bulletEnabled val="1"/>
        </dgm:presLayoutVars>
      </dgm:prSet>
      <dgm:spPr/>
    </dgm:pt>
    <dgm:pt modelId="{0BBC87FB-519A-4458-854F-FDB97D900E59}" type="pres">
      <dgm:prSet presAssocID="{34C7254E-BD75-4CE5-A500-0B5CEAA949E9}" presName="sibTrans" presStyleCnt="0"/>
      <dgm:spPr/>
    </dgm:pt>
    <dgm:pt modelId="{B25BFFF0-4A02-4563-83DB-8C253A18A89E}" type="pres">
      <dgm:prSet presAssocID="{1D2CAE41-6B4C-4FE4-964C-45CDC56D1FB3}" presName="textNode" presStyleLbl="node1" presStyleIdx="2" presStyleCnt="4">
        <dgm:presLayoutVars>
          <dgm:bulletEnabled val="1"/>
        </dgm:presLayoutVars>
      </dgm:prSet>
      <dgm:spPr/>
    </dgm:pt>
    <dgm:pt modelId="{847A7D12-07B7-4C5F-9EA3-417A1DAD93F9}" type="pres">
      <dgm:prSet presAssocID="{BACFAA31-60C2-422C-BB82-7BAF323454C4}" presName="sibTrans" presStyleCnt="0"/>
      <dgm:spPr/>
    </dgm:pt>
    <dgm:pt modelId="{872307DE-12C6-4C70-9E45-8F0FE2A891C6}" type="pres">
      <dgm:prSet presAssocID="{21D522D4-C477-4B8C-9A0B-3C375B4D595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5060A947-AA72-4B68-9527-D89131ABB0A3}" srcId="{398D5805-7286-4787-8C39-D0FFF4CC5368}" destId="{A7C5C512-14CA-4FB1-B56F-EE0EF2F976E6}" srcOrd="1" destOrd="0" parTransId="{3FB7C71F-76C4-4866-A73E-321AA391E988}" sibTransId="{34C7254E-BD75-4CE5-A500-0B5CEAA949E9}"/>
    <dgm:cxn modelId="{35FABB58-BC7E-4BC1-B499-BEF9D232EC31}" type="presOf" srcId="{398D5805-7286-4787-8C39-D0FFF4CC5368}" destId="{FD57CA3D-4E54-4D81-AE02-A57ADD9840C0}" srcOrd="0" destOrd="0" presId="urn:microsoft.com/office/officeart/2005/8/layout/hProcess9"/>
    <dgm:cxn modelId="{78FA3B67-0816-4BD4-B9E3-559F8A65C3FB}" srcId="{398D5805-7286-4787-8C39-D0FFF4CC5368}" destId="{1D2CAE41-6B4C-4FE4-964C-45CDC56D1FB3}" srcOrd="2" destOrd="0" parTransId="{D4DEBF3E-AB29-4903-8500-0982D9CA9420}" sibTransId="{BACFAA31-60C2-422C-BB82-7BAF323454C4}"/>
    <dgm:cxn modelId="{D02B617F-84B1-49BA-A0E1-7111E8DA6869}" type="presOf" srcId="{21D522D4-C477-4B8C-9A0B-3C375B4D5953}" destId="{872307DE-12C6-4C70-9E45-8F0FE2A891C6}" srcOrd="0" destOrd="0" presId="urn:microsoft.com/office/officeart/2005/8/layout/hProcess9"/>
    <dgm:cxn modelId="{C2755C89-2CA3-42F1-BE36-4830D2155CE0}" type="presOf" srcId="{BAA73FD5-9488-4227-B4F7-4CEA2FAAFFE8}" destId="{05F58445-585A-484A-A96E-9526A430433D}" srcOrd="0" destOrd="0" presId="urn:microsoft.com/office/officeart/2005/8/layout/hProcess9"/>
    <dgm:cxn modelId="{C4D6EE89-6306-4BD3-970E-B691007B24AA}" type="presOf" srcId="{1D2CAE41-6B4C-4FE4-964C-45CDC56D1FB3}" destId="{B25BFFF0-4A02-4563-83DB-8C253A18A89E}" srcOrd="0" destOrd="0" presId="urn:microsoft.com/office/officeart/2005/8/layout/hProcess9"/>
    <dgm:cxn modelId="{0BA8E2BD-4010-4FFB-8010-5A8E29171347}" type="presOf" srcId="{A7C5C512-14CA-4FB1-B56F-EE0EF2F976E6}" destId="{73E28ADA-70F9-4584-A180-2DAFADFD28FB}" srcOrd="0" destOrd="0" presId="urn:microsoft.com/office/officeart/2005/8/layout/hProcess9"/>
    <dgm:cxn modelId="{3A667EE7-9FAF-4A27-843A-A4E641328BDB}" srcId="{398D5805-7286-4787-8C39-D0FFF4CC5368}" destId="{21D522D4-C477-4B8C-9A0B-3C375B4D5953}" srcOrd="3" destOrd="0" parTransId="{5F8BC57E-5708-4BC6-BBF6-4B92BAE942E3}" sibTransId="{959F6DBE-EDB0-41CF-A4BF-6462AD5EB210}"/>
    <dgm:cxn modelId="{2CAEF3F9-AFFF-4EAD-ADE5-2AE7E314BAC9}" srcId="{398D5805-7286-4787-8C39-D0FFF4CC5368}" destId="{BAA73FD5-9488-4227-B4F7-4CEA2FAAFFE8}" srcOrd="0" destOrd="0" parTransId="{84663505-1CE1-400D-AC42-6D97C93B6980}" sibTransId="{07ADD970-C1E1-48F0-8A2E-61AD4DF487C3}"/>
    <dgm:cxn modelId="{EE91B156-2DA3-4813-8C7D-0B744BBEAF4C}" type="presParOf" srcId="{FD57CA3D-4E54-4D81-AE02-A57ADD9840C0}" destId="{4373C843-715C-42C8-BB6A-31EF62571BCE}" srcOrd="0" destOrd="0" presId="urn:microsoft.com/office/officeart/2005/8/layout/hProcess9"/>
    <dgm:cxn modelId="{339936B6-183D-4463-9F3D-8EB02BCB8FBE}" type="presParOf" srcId="{FD57CA3D-4E54-4D81-AE02-A57ADD9840C0}" destId="{E908B540-CEC2-4E63-9869-DBC1118DFF76}" srcOrd="1" destOrd="0" presId="urn:microsoft.com/office/officeart/2005/8/layout/hProcess9"/>
    <dgm:cxn modelId="{0FF09F6B-CCC3-41E8-BF29-891BA9674276}" type="presParOf" srcId="{E908B540-CEC2-4E63-9869-DBC1118DFF76}" destId="{05F58445-585A-484A-A96E-9526A430433D}" srcOrd="0" destOrd="0" presId="urn:microsoft.com/office/officeart/2005/8/layout/hProcess9"/>
    <dgm:cxn modelId="{7AB7727D-4D9F-47EF-9C9D-ECA5B3AA85B1}" type="presParOf" srcId="{E908B540-CEC2-4E63-9869-DBC1118DFF76}" destId="{AF1684A6-158E-4031-BE11-72A953625395}" srcOrd="1" destOrd="0" presId="urn:microsoft.com/office/officeart/2005/8/layout/hProcess9"/>
    <dgm:cxn modelId="{2BEE9B7E-F701-4129-98FA-6768D6AF3D01}" type="presParOf" srcId="{E908B540-CEC2-4E63-9869-DBC1118DFF76}" destId="{73E28ADA-70F9-4584-A180-2DAFADFD28FB}" srcOrd="2" destOrd="0" presId="urn:microsoft.com/office/officeart/2005/8/layout/hProcess9"/>
    <dgm:cxn modelId="{25BB2981-17D6-4FBC-B386-5330B3B8F118}" type="presParOf" srcId="{E908B540-CEC2-4E63-9869-DBC1118DFF76}" destId="{0BBC87FB-519A-4458-854F-FDB97D900E59}" srcOrd="3" destOrd="0" presId="urn:microsoft.com/office/officeart/2005/8/layout/hProcess9"/>
    <dgm:cxn modelId="{1B540350-72E7-4679-8CE2-C482465EBCA9}" type="presParOf" srcId="{E908B540-CEC2-4E63-9869-DBC1118DFF76}" destId="{B25BFFF0-4A02-4563-83DB-8C253A18A89E}" srcOrd="4" destOrd="0" presId="urn:microsoft.com/office/officeart/2005/8/layout/hProcess9"/>
    <dgm:cxn modelId="{8C870F95-0852-4560-8A75-3201F7A31F77}" type="presParOf" srcId="{E908B540-CEC2-4E63-9869-DBC1118DFF76}" destId="{847A7D12-07B7-4C5F-9EA3-417A1DAD93F9}" srcOrd="5" destOrd="0" presId="urn:microsoft.com/office/officeart/2005/8/layout/hProcess9"/>
    <dgm:cxn modelId="{7CB01530-57FF-4F3E-8755-474001F4EE5E}" type="presParOf" srcId="{E908B540-CEC2-4E63-9869-DBC1118DFF76}" destId="{872307DE-12C6-4C70-9E45-8F0FE2A891C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6CB329-A908-4600-9F92-63A53DF09FC5}">
      <dsp:nvSpPr>
        <dsp:cNvPr id="0" name=""/>
        <dsp:cNvSpPr/>
      </dsp:nvSpPr>
      <dsp:spPr>
        <a:xfrm rot="5400000">
          <a:off x="-149834" y="152032"/>
          <a:ext cx="998894" cy="699225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1</a:t>
          </a:r>
        </a:p>
      </dsp:txBody>
      <dsp:txXfrm rot="-5400000">
        <a:off x="1" y="351811"/>
        <a:ext cx="699225" cy="299669"/>
      </dsp:txXfrm>
    </dsp:sp>
    <dsp:sp modelId="{2FAA80DA-C55A-454B-8CEE-5E03D5CA0C09}">
      <dsp:nvSpPr>
        <dsp:cNvPr id="0" name=""/>
        <dsp:cNvSpPr/>
      </dsp:nvSpPr>
      <dsp:spPr>
        <a:xfrm rot="5400000">
          <a:off x="4139772" y="-3438620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 neutral, impartial and objective investigator</a:t>
          </a:r>
        </a:p>
      </dsp:txBody>
      <dsp:txXfrm rot="-5400000">
        <a:off x="699226" y="33621"/>
        <a:ext cx="7498679" cy="585891"/>
      </dsp:txXfrm>
    </dsp:sp>
    <dsp:sp modelId="{E9D2701D-9538-476B-A628-307D74C57FA4}">
      <dsp:nvSpPr>
        <dsp:cNvPr id="0" name=""/>
        <dsp:cNvSpPr/>
      </dsp:nvSpPr>
      <dsp:spPr>
        <a:xfrm rot="5400000">
          <a:off x="-149834" y="1032700"/>
          <a:ext cx="998894" cy="699225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2</a:t>
          </a:r>
        </a:p>
      </dsp:txBody>
      <dsp:txXfrm rot="-5400000">
        <a:off x="1" y="1232479"/>
        <a:ext cx="699225" cy="299669"/>
      </dsp:txXfrm>
    </dsp:sp>
    <dsp:sp modelId="{AF9DA05B-2402-429E-BA32-A213A25B019A}">
      <dsp:nvSpPr>
        <dsp:cNvPr id="0" name=""/>
        <dsp:cNvSpPr/>
      </dsp:nvSpPr>
      <dsp:spPr>
        <a:xfrm rot="5400000">
          <a:off x="4139772" y="-2557679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All necessary witnesses are interviewed</a:t>
          </a:r>
        </a:p>
      </dsp:txBody>
      <dsp:txXfrm rot="-5400000">
        <a:off x="699226" y="914562"/>
        <a:ext cx="7498679" cy="585891"/>
      </dsp:txXfrm>
    </dsp:sp>
    <dsp:sp modelId="{187A313C-630E-4A9C-AED8-26E72E297FE1}">
      <dsp:nvSpPr>
        <dsp:cNvPr id="0" name=""/>
        <dsp:cNvSpPr/>
      </dsp:nvSpPr>
      <dsp:spPr>
        <a:xfrm rot="5400000">
          <a:off x="-149834" y="1913368"/>
          <a:ext cx="998894" cy="699225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3</a:t>
          </a:r>
        </a:p>
      </dsp:txBody>
      <dsp:txXfrm rot="-5400000">
        <a:off x="1" y="2113147"/>
        <a:ext cx="699225" cy="299669"/>
      </dsp:txXfrm>
    </dsp:sp>
    <dsp:sp modelId="{94961BEE-119F-4AD0-9640-4B799BD8D075}">
      <dsp:nvSpPr>
        <dsp:cNvPr id="0" name=""/>
        <dsp:cNvSpPr/>
      </dsp:nvSpPr>
      <dsp:spPr>
        <a:xfrm rot="5400000">
          <a:off x="4139772" y="-1677012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All relevant </a:t>
          </a:r>
          <a:r>
            <a:rPr lang="en-US" sz="2000" kern="1200" dirty="0"/>
            <a:t>evidence is collected and considered</a:t>
          </a:r>
        </a:p>
      </dsp:txBody>
      <dsp:txXfrm rot="-5400000">
        <a:off x="699226" y="1795229"/>
        <a:ext cx="7498679" cy="585891"/>
      </dsp:txXfrm>
    </dsp:sp>
    <dsp:sp modelId="{6D29EFA7-D44C-4482-A621-EFF6E0CDD51F}">
      <dsp:nvSpPr>
        <dsp:cNvPr id="0" name=""/>
        <dsp:cNvSpPr/>
      </dsp:nvSpPr>
      <dsp:spPr>
        <a:xfrm rot="5400000">
          <a:off x="-149834" y="2796883"/>
          <a:ext cx="998894" cy="699225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4</a:t>
          </a:r>
        </a:p>
      </dsp:txBody>
      <dsp:txXfrm rot="-5400000">
        <a:off x="1" y="2996662"/>
        <a:ext cx="699225" cy="299669"/>
      </dsp:txXfrm>
    </dsp:sp>
    <dsp:sp modelId="{CF29D147-7170-40EF-9FBB-F35FBF0CB343}">
      <dsp:nvSpPr>
        <dsp:cNvPr id="0" name=""/>
        <dsp:cNvSpPr/>
      </dsp:nvSpPr>
      <dsp:spPr>
        <a:xfrm rot="5400000">
          <a:off x="4139772" y="-796344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The correct standard of proof is applied (preponderance of the evidence)</a:t>
          </a:r>
        </a:p>
      </dsp:txBody>
      <dsp:txXfrm rot="-5400000">
        <a:off x="699226" y="2675897"/>
        <a:ext cx="7498679" cy="585891"/>
      </dsp:txXfrm>
    </dsp:sp>
    <dsp:sp modelId="{F6C8B1A6-ED9D-4D56-94B2-65CD74EC9D23}">
      <dsp:nvSpPr>
        <dsp:cNvPr id="0" name=""/>
        <dsp:cNvSpPr/>
      </dsp:nvSpPr>
      <dsp:spPr>
        <a:xfrm rot="5400000">
          <a:off x="-149834" y="3676902"/>
          <a:ext cx="998894" cy="699225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5</a:t>
          </a:r>
        </a:p>
      </dsp:txBody>
      <dsp:txXfrm rot="-5400000">
        <a:off x="1" y="3876681"/>
        <a:ext cx="699225" cy="299669"/>
      </dsp:txXfrm>
    </dsp:sp>
    <dsp:sp modelId="{939E57FB-E49E-4A8F-9B74-07C87C12F50E}">
      <dsp:nvSpPr>
        <dsp:cNvPr id="0" name=""/>
        <dsp:cNvSpPr/>
      </dsp:nvSpPr>
      <dsp:spPr>
        <a:xfrm rot="5400000">
          <a:off x="4139772" y="84323"/>
          <a:ext cx="649281" cy="75303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 thorough investigation report is prepared with a rational and defensible conclusion</a:t>
          </a:r>
        </a:p>
      </dsp:txBody>
      <dsp:txXfrm rot="-5400000">
        <a:off x="699226" y="3556565"/>
        <a:ext cx="7498679" cy="585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C843-715C-42C8-BB6A-31EF62571BCE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F58445-585A-484A-A96E-9526A430433D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Frame scope of investigation</a:t>
          </a:r>
        </a:p>
      </dsp:txBody>
      <dsp:txXfrm>
        <a:off x="92494" y="1446164"/>
        <a:ext cx="1804299" cy="1633633"/>
      </dsp:txXfrm>
    </dsp:sp>
    <dsp:sp modelId="{73E28ADA-70F9-4584-A180-2DAFADFD28FB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Develop  investigation plan</a:t>
          </a:r>
        </a:p>
      </dsp:txBody>
      <dsp:txXfrm>
        <a:off x="2172598" y="1446164"/>
        <a:ext cx="1804299" cy="1633633"/>
      </dsp:txXfrm>
    </dsp:sp>
    <dsp:sp modelId="{B25BFFF0-4A02-4563-83DB-8C253A18A89E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Conduct investigation</a:t>
          </a:r>
        </a:p>
      </dsp:txBody>
      <dsp:txXfrm>
        <a:off x="4252702" y="1446164"/>
        <a:ext cx="1804299" cy="1633633"/>
      </dsp:txXfrm>
    </dsp:sp>
    <dsp:sp modelId="{872307DE-12C6-4C70-9E45-8F0FE2A891C6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Make determinations and prepare reports</a:t>
          </a:r>
        </a:p>
      </dsp:txBody>
      <dsp:txXfrm>
        <a:off x="6332806" y="1446164"/>
        <a:ext cx="1804299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50E41-4530-4BD4-8FE3-CC58A8D671D3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CAD51-6B32-48E8-B786-D587F9216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38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601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7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35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0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45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50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2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 defTabSz="1244600">
              <a:spcBef>
                <a:spcPct val="0"/>
              </a:spcBef>
              <a:buFontTx/>
              <a:buChar char="•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AA7E8-E395-4125-9B8E-DE0E8932AB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0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6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CCAD51-6B32-48E8-B786-D587F9216D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4/18/22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980" y="1626455"/>
            <a:ext cx="7330568" cy="2381249"/>
          </a:xfrm>
        </p:spPr>
        <p:txBody>
          <a:bodyPr>
            <a:normAutofit fontScale="90000"/>
          </a:bodyPr>
          <a:lstStyle/>
          <a:p>
            <a:r>
              <a:rPr lang="en-US" dirty="0"/>
              <a:t>Role of the Investigator, Framing the Scope of an Investigation, and Developing an Investigation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3910"/>
            <a:ext cx="6400800" cy="87488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By Jennifer Glad, Associate Legal Counsel</a:t>
            </a:r>
          </a:p>
          <a:p>
            <a:r>
              <a:rPr lang="en-US" sz="2800" dirty="0"/>
              <a:t>Kyleen Breslin, Title IX Coordinator </a:t>
            </a:r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6A28-19A7-4AB0-BD1D-F51507DB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an Investigation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7C983-3BA0-46AE-B6EF-4E12BD145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3691"/>
            <a:ext cx="5333655" cy="4861807"/>
          </a:xfrm>
        </p:spPr>
        <p:txBody>
          <a:bodyPr>
            <a:normAutofit/>
          </a:bodyPr>
          <a:lstStyle/>
          <a:p>
            <a:r>
              <a:rPr lang="en-US" sz="2800" dirty="0"/>
              <a:t>Consider purpose and scope of investigation</a:t>
            </a:r>
          </a:p>
          <a:p>
            <a:r>
              <a:rPr lang="en-US" sz="2800" dirty="0"/>
              <a:t>Identify policies/laws, etc., that are implicated</a:t>
            </a:r>
          </a:p>
          <a:p>
            <a:r>
              <a:rPr lang="en-US" sz="2800" dirty="0"/>
              <a:t>Develop an interview plan </a:t>
            </a:r>
          </a:p>
          <a:p>
            <a:r>
              <a:rPr lang="en-US" sz="2800" dirty="0"/>
              <a:t>Identify evidence to be collected and reviewed</a:t>
            </a:r>
          </a:p>
          <a:p>
            <a:r>
              <a:rPr lang="en-US" sz="2800" dirty="0"/>
              <a:t>Develop investigation timeline</a:t>
            </a:r>
          </a:p>
        </p:txBody>
      </p:sp>
      <p:pic>
        <p:nvPicPr>
          <p:cNvPr id="3074" name="Picture 2" descr="Checklist, Task, To Do, List, Plan, Work, Reminder">
            <a:extLst>
              <a:ext uri="{FF2B5EF4-FFF2-40B4-BE49-F238E27FC236}">
                <a16:creationId xmlns:a16="http://schemas.microsoft.com/office/drawing/2014/main" id="{680CD713-3360-4E18-9711-031B913A7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856" y="2043289"/>
            <a:ext cx="2733604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84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9842-7249-449B-BC84-11EB699E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Your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DD676-9CE0-41EC-AA41-22DCE786F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any relevant information necessary to understand the issues and what facts and evidence may need to be gathered:</a:t>
            </a:r>
          </a:p>
          <a:p>
            <a:pPr lvl="1"/>
            <a:r>
              <a:rPr lang="en-US" dirty="0"/>
              <a:t>policies </a:t>
            </a:r>
          </a:p>
          <a:p>
            <a:pPr lvl="1"/>
            <a:r>
              <a:rPr lang="en-US" dirty="0"/>
              <a:t>procedures</a:t>
            </a:r>
          </a:p>
          <a:p>
            <a:pPr lvl="1"/>
            <a:r>
              <a:rPr lang="en-US" dirty="0"/>
              <a:t>collective bargaining agreements</a:t>
            </a:r>
          </a:p>
          <a:p>
            <a:r>
              <a:rPr lang="en-US" dirty="0"/>
              <a:t>Identify additional sources of information (e.g., legal, human resources, etc.)</a:t>
            </a:r>
          </a:p>
        </p:txBody>
      </p:sp>
    </p:spTree>
    <p:extLst>
      <p:ext uri="{BB962C8B-B14F-4D97-AF65-F5344CB8AC3E}">
        <p14:creationId xmlns:p14="http://schemas.microsoft.com/office/powerpoint/2010/main" val="52698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5C61-AF5D-4C68-A06C-32B55173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Develop an Interview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A95A8-51C9-4B12-A842-CE5AA2AF5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511" y="1335637"/>
            <a:ext cx="8534399" cy="41817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Identify persons to be interviewed (parties, others with </a:t>
            </a:r>
            <a:r>
              <a:rPr lang="en-US" u="sng" dirty="0"/>
              <a:t>relevant </a:t>
            </a:r>
            <a:r>
              <a:rPr lang="en-US" dirty="0"/>
              <a:t>information)</a:t>
            </a:r>
          </a:p>
          <a:p>
            <a:r>
              <a:rPr lang="en-US" dirty="0"/>
              <a:t>Determine order and timeline of interviews</a:t>
            </a:r>
          </a:p>
          <a:p>
            <a:r>
              <a:rPr lang="en-US" dirty="0"/>
              <a:t>Develop a list of questions based on allegations, potential policy violations, available documents, etc.</a:t>
            </a:r>
          </a:p>
          <a:p>
            <a:r>
              <a:rPr lang="en-US" dirty="0"/>
              <a:t>Consider follow up interviews to address new information or discrepancies and allow opportunity to respond to new allegations</a:t>
            </a:r>
          </a:p>
          <a:p>
            <a:endParaRPr lang="en-US" dirty="0"/>
          </a:p>
        </p:txBody>
      </p:sp>
      <p:pic>
        <p:nvPicPr>
          <p:cNvPr id="1026" name="Picture 2" descr="Avatar, Clients, Customers, Icons, Presentations">
            <a:extLst>
              <a:ext uri="{FF2B5EF4-FFF2-40B4-BE49-F238E27FC236}">
                <a16:creationId xmlns:a16="http://schemas.microsoft.com/office/drawing/2014/main" id="{71DD09A0-E518-4418-A7B6-269054282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491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646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67771-E72E-4803-A94F-2BA58B55D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Create an Evidence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B80CF-0AC6-4010-A1EE-B04533D93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0963" y="1600200"/>
            <a:ext cx="5153739" cy="45259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Identify all likely sources of relevant evidence: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Social media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Text or voice messages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E-mail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Photos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Physical evidence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Develop a plan of how this evidence may play into your investigation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Is there any evidence that needs to be preserved immediately (e.g., security footage)?</a:t>
            </a:r>
          </a:p>
        </p:txBody>
      </p:sp>
      <p:pic>
        <p:nvPicPr>
          <p:cNvPr id="5" name="Picture 2" descr="Arm, Hand, Write, Planner, Planning, Writing, Notebook">
            <a:extLst>
              <a:ext uri="{FF2B5EF4-FFF2-40B4-BE49-F238E27FC236}">
                <a16:creationId xmlns:a16="http://schemas.microsoft.com/office/drawing/2014/main" id="{99FEF104-60D2-40D6-BF7C-65C06E83EFB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38" r="-1" b="-1"/>
          <a:stretch/>
        </p:blipFill>
        <p:spPr bwMode="auto">
          <a:xfrm>
            <a:off x="5494702" y="1775014"/>
            <a:ext cx="3440069" cy="385520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847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E58FC-B70D-472F-95F2-1713FC688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training…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12165-7C37-4CA8-AB59-44CF90BD7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the investigator</a:t>
            </a:r>
          </a:p>
          <a:p>
            <a:r>
              <a:rPr lang="en-US" dirty="0"/>
              <a:t>Determining the scope of an investigation</a:t>
            </a:r>
          </a:p>
          <a:p>
            <a:r>
              <a:rPr lang="en-US" dirty="0"/>
              <a:t>Investigation Plan</a:t>
            </a:r>
          </a:p>
          <a:p>
            <a:pPr lvl="1"/>
            <a:r>
              <a:rPr lang="en-US" dirty="0"/>
              <a:t>Do your homework</a:t>
            </a:r>
          </a:p>
          <a:p>
            <a:pPr lvl="1"/>
            <a:r>
              <a:rPr lang="en-US" dirty="0"/>
              <a:t>Interview plan</a:t>
            </a:r>
          </a:p>
          <a:p>
            <a:pPr lvl="1"/>
            <a:r>
              <a:rPr lang="en-US" dirty="0"/>
              <a:t>Evidence plan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6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D27E-DC68-4599-AE1B-202546AE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 about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D3ABB-05DC-41FD-A24F-B27D79C2B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common investigation mistakes include:</a:t>
            </a:r>
          </a:p>
          <a:p>
            <a:pPr lvl="1"/>
            <a:r>
              <a:rPr lang="en-US" dirty="0"/>
              <a:t>Failing to plan</a:t>
            </a:r>
          </a:p>
          <a:p>
            <a:pPr lvl="1"/>
            <a:r>
              <a:rPr lang="en-US" dirty="0"/>
              <a:t>Ignoring complaints</a:t>
            </a:r>
          </a:p>
          <a:p>
            <a:pPr lvl="1"/>
            <a:r>
              <a:rPr lang="en-US" dirty="0"/>
              <a:t>Delaying investigations </a:t>
            </a:r>
          </a:p>
          <a:p>
            <a:pPr lvl="1"/>
            <a:r>
              <a:rPr lang="en-US" dirty="0"/>
              <a:t>Losing objectivity</a:t>
            </a:r>
          </a:p>
          <a:p>
            <a:pPr lvl="1"/>
            <a:r>
              <a:rPr lang="en-US" dirty="0"/>
              <a:t>Not planning for interviews</a:t>
            </a:r>
          </a:p>
          <a:p>
            <a:pPr lvl="1"/>
            <a:r>
              <a:rPr lang="en-US" dirty="0"/>
              <a:t>Not collecting or considering all relevant evidence</a:t>
            </a:r>
          </a:p>
          <a:p>
            <a:pPr lvl="1"/>
            <a:r>
              <a:rPr lang="en-US" dirty="0"/>
              <a:t>Not conducting a thorough investigation</a:t>
            </a:r>
          </a:p>
          <a:p>
            <a:pPr lvl="1"/>
            <a:r>
              <a:rPr lang="en-US" dirty="0"/>
              <a:t>Failing to create a thorough written report</a:t>
            </a:r>
          </a:p>
        </p:txBody>
      </p:sp>
    </p:spTree>
    <p:extLst>
      <p:ext uri="{BB962C8B-B14F-4D97-AF65-F5344CB8AC3E}">
        <p14:creationId xmlns:p14="http://schemas.microsoft.com/office/powerpoint/2010/main" val="197964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2D30A-062A-414B-966F-B9464C2E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Necessary Elements of an Investigation</a:t>
            </a:r>
          </a:p>
        </p:txBody>
      </p:sp>
      <p:graphicFrame>
        <p:nvGraphicFramePr>
          <p:cNvPr id="5" name="Content Placeholder 4" descr="This slide contains a flowchart detailing the 5 necessary elements of an investigator. It has downward facing arrows labled 1 through 5 and each arrow identifies a necessary element. ">
            <a:extLst>
              <a:ext uri="{FF2B5EF4-FFF2-40B4-BE49-F238E27FC236}">
                <a16:creationId xmlns:a16="http://schemas.microsoft.com/office/drawing/2014/main" id="{9DD5372E-587F-4753-B0BA-7E82AA415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2570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7677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FB22-C38F-4357-ACA6-335F0740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Role of the Investigator</a:t>
            </a:r>
          </a:p>
        </p:txBody>
      </p:sp>
      <p:pic>
        <p:nvPicPr>
          <p:cNvPr id="1026" name="Picture 2" descr="Detective, Investigation, Man, Police, Crime, Glass">
            <a:extLst>
              <a:ext uri="{FF2B5EF4-FFF2-40B4-BE49-F238E27FC236}">
                <a16:creationId xmlns:a16="http://schemas.microsoft.com/office/drawing/2014/main" id="{AE4EEE30-711A-4C16-91EF-B76C83E01E2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098" y="1600200"/>
            <a:ext cx="3190803" cy="452596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EC0D5-5510-41F3-872F-E61A9C483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Conduct a fair and impartial investigation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The investigator may not serve as an advocate or advisor for either party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Personal experiences, biases, or empathy cannot change the way an investigator approaches an investigation or findings</a:t>
            </a:r>
          </a:p>
          <a:p>
            <a:pPr>
              <a:lnSpc>
                <a:spcPct val="900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4245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D6C83-3AC0-468B-895A-8FEDBC8E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Should Investigate?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38920-CEC3-48CD-8C00-B471D864C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5225143" cy="452596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Determine if a policy (e.g., Title IX) dictates who will investigate</a:t>
            </a:r>
          </a:p>
          <a:p>
            <a:r>
              <a:rPr lang="en-US"/>
              <a:t>Investigator must be: </a:t>
            </a:r>
          </a:p>
          <a:p>
            <a:pPr lvl="1"/>
            <a:r>
              <a:rPr lang="en-US"/>
              <a:t>Trained and knowledgeable</a:t>
            </a:r>
          </a:p>
          <a:p>
            <a:pPr lvl="1"/>
            <a:r>
              <a:rPr lang="en-US"/>
              <a:t>Impartial, unbiased and free from conflicts</a:t>
            </a:r>
          </a:p>
          <a:p>
            <a:r>
              <a:rPr lang="en-US"/>
              <a:t>Consider whether an outside investigator should be retained</a:t>
            </a:r>
          </a:p>
          <a:p>
            <a:pPr lvl="1"/>
            <a:r>
              <a:rPr lang="en-US"/>
              <a:t>Availability of investigators</a:t>
            </a:r>
          </a:p>
          <a:p>
            <a:pPr lvl="1"/>
            <a:r>
              <a:rPr lang="en-US"/>
              <a:t>Actual or perceived biases or conflicts</a:t>
            </a:r>
          </a:p>
          <a:p>
            <a:pPr lvl="1"/>
            <a:r>
              <a:rPr lang="en-US"/>
              <a:t>Other considerations</a:t>
            </a:r>
            <a:endParaRPr lang="en-US" dirty="0"/>
          </a:p>
        </p:txBody>
      </p:sp>
      <p:pic>
        <p:nvPicPr>
          <p:cNvPr id="1026" name="Picture 2" descr="Audit, Investigation, Searching, Spying, Crime Scene">
            <a:extLst>
              <a:ext uri="{FF2B5EF4-FFF2-40B4-BE49-F238E27FC236}">
                <a16:creationId xmlns:a16="http://schemas.microsoft.com/office/drawing/2014/main" id="{63D6B3C4-B32B-485F-AC86-F295FF64FF6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570" y="2090057"/>
            <a:ext cx="2536656" cy="3095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31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A8BF0-35B2-44BE-BE93-A144DC97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Process</a:t>
            </a:r>
          </a:p>
        </p:txBody>
      </p:sp>
      <p:graphicFrame>
        <p:nvGraphicFramePr>
          <p:cNvPr id="4" name="Content Placeholder 3" descr="This slide contains a flowchart with the four steps of the investigation process. The chart has an arrow pointing to the right and lists the four steps of an investigation starting at &quot;Frame Scope of Investigation&quot; and ending at &quot;Make determinations and Prepare Reports&quot;">
            <a:extLst>
              <a:ext uri="{FF2B5EF4-FFF2-40B4-BE49-F238E27FC236}">
                <a16:creationId xmlns:a16="http://schemas.microsoft.com/office/drawing/2014/main" id="{491AD4FA-B56F-4C5A-A821-74E576EDB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4723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9217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619E4-1F64-4746-A61D-F1F1A039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33281-E8C5-4EBD-A8A4-ED1A9CDC9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scope of the investigation should be:</a:t>
            </a:r>
          </a:p>
          <a:p>
            <a:pPr lvl="1"/>
            <a:r>
              <a:rPr lang="en-US" dirty="0"/>
              <a:t>Clearly defined and articulated</a:t>
            </a:r>
          </a:p>
          <a:p>
            <a:pPr lvl="1"/>
            <a:r>
              <a:rPr lang="en-US" dirty="0"/>
              <a:t>Based on relevant policies/law</a:t>
            </a:r>
          </a:p>
          <a:p>
            <a:pPr lvl="1"/>
            <a:r>
              <a:rPr lang="en-US" dirty="0"/>
              <a:t>Supported by the allegations</a:t>
            </a:r>
          </a:p>
          <a:p>
            <a:r>
              <a:rPr lang="en-US" dirty="0"/>
              <a:t>The scope of investigation may change throughout the investigation as more information comes 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4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ACD9759-970A-4983-A320-40E5D1AC3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1396" y="1469148"/>
            <a:ext cx="7641677" cy="4401097"/>
            <a:chOff x="628622" y="1618335"/>
            <a:chExt cx="7837300" cy="3390442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A3EB85E-D4D7-4C43-A113-02BDFACD7D72}"/>
                </a:ext>
              </a:extLst>
            </p:cNvPr>
            <p:cNvSpPr/>
            <p:nvPr/>
          </p:nvSpPr>
          <p:spPr>
            <a:xfrm>
              <a:off x="628622" y="1618335"/>
              <a:ext cx="7837300" cy="959384"/>
            </a:xfrm>
            <a:custGeom>
              <a:avLst/>
              <a:gdLst>
                <a:gd name="connsiteX0" fmla="*/ 0 w 7837300"/>
                <a:gd name="connsiteY0" fmla="*/ 0 h 1174236"/>
                <a:gd name="connsiteX1" fmla="*/ 7837300 w 7837300"/>
                <a:gd name="connsiteY1" fmla="*/ 0 h 1174236"/>
                <a:gd name="connsiteX2" fmla="*/ 7837300 w 7837300"/>
                <a:gd name="connsiteY2" fmla="*/ 1174236 h 1174236"/>
                <a:gd name="connsiteX3" fmla="*/ 0 w 7837300"/>
                <a:gd name="connsiteY3" fmla="*/ 1174236 h 1174236"/>
                <a:gd name="connsiteX4" fmla="*/ 0 w 7837300"/>
                <a:gd name="connsiteY4" fmla="*/ 0 h 1174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300" h="1174236">
                  <a:moveTo>
                    <a:pt x="0" y="0"/>
                  </a:moveTo>
                  <a:lnTo>
                    <a:pt x="7837300" y="0"/>
                  </a:lnTo>
                  <a:lnTo>
                    <a:pt x="7837300" y="1174236"/>
                  </a:lnTo>
                  <a:lnTo>
                    <a:pt x="0" y="11742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7584" tIns="130048" rIns="227584" bIns="130048" numCol="1" spcCol="1270" anchor="ctr" anchorCtr="0">
              <a:noAutofit/>
            </a:bodyPr>
            <a:lstStyle/>
            <a:p>
              <a:pPr marL="0" lvl="0" indent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>
                  <a:solidFill>
                    <a:schemeClr val="tx1"/>
                  </a:solidFill>
                </a:rPr>
                <a:t>Investigations can be formal or informal, short or extensive, depending on the allegations and specific facts and circumstances: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75EF006-806A-4C0A-A8C0-E5168396AC3D}"/>
                </a:ext>
              </a:extLst>
            </p:cNvPr>
            <p:cNvSpPr/>
            <p:nvPr/>
          </p:nvSpPr>
          <p:spPr>
            <a:xfrm>
              <a:off x="628622" y="2573740"/>
              <a:ext cx="7837300" cy="2435037"/>
            </a:xfrm>
            <a:custGeom>
              <a:avLst/>
              <a:gdLst>
                <a:gd name="connsiteX0" fmla="*/ 0 w 7837300"/>
                <a:gd name="connsiteY0" fmla="*/ 0 h 2481077"/>
                <a:gd name="connsiteX1" fmla="*/ 7837300 w 7837300"/>
                <a:gd name="connsiteY1" fmla="*/ 0 h 2481077"/>
                <a:gd name="connsiteX2" fmla="*/ 7837300 w 7837300"/>
                <a:gd name="connsiteY2" fmla="*/ 2481077 h 2481077"/>
                <a:gd name="connsiteX3" fmla="*/ 0 w 7837300"/>
                <a:gd name="connsiteY3" fmla="*/ 2481077 h 2481077"/>
                <a:gd name="connsiteX4" fmla="*/ 0 w 7837300"/>
                <a:gd name="connsiteY4" fmla="*/ 0 h 2481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7300" h="2481077">
                  <a:moveTo>
                    <a:pt x="0" y="0"/>
                  </a:moveTo>
                  <a:lnTo>
                    <a:pt x="7837300" y="0"/>
                  </a:lnTo>
                  <a:lnTo>
                    <a:pt x="7837300" y="2481077"/>
                  </a:lnTo>
                  <a:lnTo>
                    <a:pt x="0" y="24810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90000"/>
              </a:schemeClr>
            </a:solidFill>
            <a:ln>
              <a:solidFill>
                <a:schemeClr val="tx2">
                  <a:alpha val="90000"/>
                </a:schemeClr>
              </a:solidFill>
            </a:ln>
          </p:spPr>
          <p:style>
            <a:lnRef idx="2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99136" bIns="224028" numCol="1" spcCol="1270" anchor="t" anchorCtr="0">
              <a:noAutofit/>
            </a:bodyPr>
            <a:lstStyle/>
            <a:p>
              <a:pPr marL="285750" lvl="1" indent="-285750" algn="l" defTabSz="1244600">
                <a:spcBef>
                  <a:spcPct val="0"/>
                </a:spcBef>
                <a:buChar char="•"/>
              </a:pPr>
              <a:r>
                <a:rPr lang="en-US" sz="2400" kern="1200" dirty="0"/>
                <a:t>Is there a formal complaint that the complainant wants to move forward with</a:t>
              </a:r>
            </a:p>
            <a:p>
              <a:pPr marL="285750" lvl="1" indent="-285750" algn="l" defTabSz="1244600">
                <a:spcBef>
                  <a:spcPct val="0"/>
                </a:spcBef>
                <a:buChar char="•"/>
              </a:pPr>
              <a:r>
                <a:rPr lang="en-US" sz="2400" kern="1200" dirty="0"/>
                <a:t>Evaluate potential risks (legal, safety, recurrence, etc.)</a:t>
              </a:r>
            </a:p>
            <a:p>
              <a:pPr marL="285750" lvl="1" indent="-285750" algn="l" defTabSz="1244600">
                <a:spcBef>
                  <a:spcPct val="0"/>
                </a:spcBef>
                <a:buChar char="•"/>
              </a:pPr>
              <a:r>
                <a:rPr lang="en-US" sz="2400" kern="1200" dirty="0"/>
                <a:t>What are the policy/law violations at issue</a:t>
              </a:r>
            </a:p>
            <a:p>
              <a:pPr marL="285750" lvl="1" indent="-285750" algn="l" defTabSz="1244600">
                <a:spcBef>
                  <a:spcPct val="0"/>
                </a:spcBef>
                <a:buChar char="•"/>
              </a:pPr>
              <a:r>
                <a:rPr lang="en-US" sz="2400" kern="1200" dirty="0"/>
                <a:t>If there is a violation, what is the potential outcome </a:t>
              </a:r>
            </a:p>
            <a:p>
              <a:pPr marL="285750" lvl="1" indent="-285750" algn="l" defTabSz="1244600">
                <a:spcBef>
                  <a:spcPct val="0"/>
                </a:spcBef>
                <a:buChar char="•"/>
              </a:pPr>
              <a:r>
                <a:rPr lang="en-US" sz="2400" kern="1200" dirty="0"/>
                <a:t>Is the issue susceptible to informal resolution</a:t>
              </a:r>
            </a:p>
            <a:p>
              <a:pPr marL="285750" lvl="1" indent="-285750" algn="l" defTabSz="1244600">
                <a:spcBef>
                  <a:spcPct val="0"/>
                </a:spcBef>
                <a:buChar char="•"/>
              </a:pPr>
              <a:r>
                <a:rPr lang="en-US" sz="2400" dirty="0"/>
                <a:t>Do you need to interview additional witnesses to obtain all the facts and information</a:t>
              </a:r>
              <a:endParaRPr lang="en-US" sz="2400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44" y="442488"/>
            <a:ext cx="7852629" cy="879876"/>
          </a:xfrm>
        </p:spPr>
        <p:txBody>
          <a:bodyPr>
            <a:normAutofit/>
          </a:bodyPr>
          <a:lstStyle/>
          <a:p>
            <a:r>
              <a:rPr lang="en-US" dirty="0"/>
              <a:t>Scope Considerations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072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591</Words>
  <Application>Microsoft Macintosh PowerPoint</Application>
  <PresentationFormat>On-screen Show (4:3)</PresentationFormat>
  <Paragraphs>100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1_Custom Design</vt:lpstr>
      <vt:lpstr>Role of the Investigator, Framing the Scope of an Investigation, and Developing an Investigation Plan</vt:lpstr>
      <vt:lpstr>In this training…</vt:lpstr>
      <vt:lpstr>Why do we care about this?</vt:lpstr>
      <vt:lpstr>Necessary Elements of an Investigation</vt:lpstr>
      <vt:lpstr>Role of the Investigator</vt:lpstr>
      <vt:lpstr>Who Should Investigate?</vt:lpstr>
      <vt:lpstr>Investigation Process</vt:lpstr>
      <vt:lpstr>Scope of Investigation</vt:lpstr>
      <vt:lpstr>Scope Considerations</vt:lpstr>
      <vt:lpstr>Develop an Investigation Plan</vt:lpstr>
      <vt:lpstr>Do Your Homework</vt:lpstr>
      <vt:lpstr>Develop an Interview Plan</vt:lpstr>
      <vt:lpstr>Create an Evidence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Investigations, Reports and Responses to Administrative Complaints</dc:title>
  <dc:creator>Jennifer Glad</dc:creator>
  <cp:lastModifiedBy>Breslin, Kyleen</cp:lastModifiedBy>
  <cp:revision>73</cp:revision>
  <dcterms:created xsi:type="dcterms:W3CDTF">2021-03-18T22:31:56Z</dcterms:created>
  <dcterms:modified xsi:type="dcterms:W3CDTF">2022-04-18T16:29:29Z</dcterms:modified>
</cp:coreProperties>
</file>