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4"/>
  </p:notesMasterIdLst>
  <p:sldIdLst>
    <p:sldId id="257" r:id="rId2"/>
    <p:sldId id="317" r:id="rId3"/>
    <p:sldId id="318" r:id="rId4"/>
    <p:sldId id="303" r:id="rId5"/>
    <p:sldId id="277" r:id="rId6"/>
    <p:sldId id="319" r:id="rId7"/>
    <p:sldId id="285" r:id="rId8"/>
    <p:sldId id="294" r:id="rId9"/>
    <p:sldId id="322" r:id="rId10"/>
    <p:sldId id="310" r:id="rId11"/>
    <p:sldId id="321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Glad" initials="JG" lastIdx="1" clrIdx="0">
    <p:extLst>
      <p:ext uri="{19B8F6BF-5375-455C-9EA6-DF929625EA0E}">
        <p15:presenceInfo xmlns:p15="http://schemas.microsoft.com/office/powerpoint/2012/main" userId="S::c26h258@msu.montana.edu::bf812503-a379-48d4-82b8-6cc2a7ab89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7"/>
    <p:restoredTop sz="70748" autoAdjust="0"/>
  </p:normalViewPr>
  <p:slideViewPr>
    <p:cSldViewPr snapToGrid="0" snapToObjects="1">
      <p:cViewPr varScale="1">
        <p:scale>
          <a:sx n="88" d="100"/>
          <a:sy n="88" d="100"/>
        </p:scale>
        <p:origin x="15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562349-021C-4B19-82AF-FA9B37AF5EC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244E12-9193-4C3B-881F-E1A29014C335}">
      <dgm:prSet phldrT="[Text]"/>
      <dgm:spPr/>
      <dgm:t>
        <a:bodyPr/>
        <a:lstStyle/>
        <a:p>
          <a:r>
            <a:rPr lang="en-US" dirty="0"/>
            <a:t>Explore possible motives </a:t>
          </a:r>
          <a:r>
            <a:rPr lang="en-US" u="none" dirty="0"/>
            <a:t>of </a:t>
          </a:r>
          <a:r>
            <a:rPr lang="en-US" dirty="0"/>
            <a:t>Complainant:</a:t>
          </a:r>
        </a:p>
      </dgm:t>
    </dgm:pt>
    <dgm:pt modelId="{C0A3AA5B-7BA8-4ED8-8EBE-7529AE2A2B4A}" type="parTrans" cxnId="{C9D5104E-8557-409A-8E56-604A2E1F7198}">
      <dgm:prSet/>
      <dgm:spPr/>
      <dgm:t>
        <a:bodyPr/>
        <a:lstStyle/>
        <a:p>
          <a:endParaRPr lang="en-US"/>
        </a:p>
      </dgm:t>
    </dgm:pt>
    <dgm:pt modelId="{3C6C6DE2-6D83-4094-A00A-B524B43F8043}" type="sibTrans" cxnId="{C9D5104E-8557-409A-8E56-604A2E1F7198}">
      <dgm:prSet/>
      <dgm:spPr/>
      <dgm:t>
        <a:bodyPr/>
        <a:lstStyle/>
        <a:p>
          <a:endParaRPr lang="en-US"/>
        </a:p>
      </dgm:t>
    </dgm:pt>
    <dgm:pt modelId="{9158626C-350E-43F8-9985-CDB602694D20}">
      <dgm:prSet phldrT="[Text]"/>
      <dgm:spPr/>
      <dgm:t>
        <a:bodyPr/>
        <a:lstStyle/>
        <a:p>
          <a:r>
            <a:rPr lang="en-US" dirty="0"/>
            <a:t>Any reason to believe the Complainant would make the allegations up?</a:t>
          </a:r>
        </a:p>
      </dgm:t>
    </dgm:pt>
    <dgm:pt modelId="{645CDD33-0146-4A01-9F48-C208A7267210}" type="parTrans" cxnId="{3F7D1B35-1D3C-4C67-8347-486B207165A5}">
      <dgm:prSet/>
      <dgm:spPr/>
      <dgm:t>
        <a:bodyPr/>
        <a:lstStyle/>
        <a:p>
          <a:endParaRPr lang="en-US"/>
        </a:p>
      </dgm:t>
    </dgm:pt>
    <dgm:pt modelId="{AB517B8F-ADCB-474F-B2FB-B6648A2D94CF}" type="sibTrans" cxnId="{3F7D1B35-1D3C-4C67-8347-486B207165A5}">
      <dgm:prSet/>
      <dgm:spPr/>
      <dgm:t>
        <a:bodyPr/>
        <a:lstStyle/>
        <a:p>
          <a:endParaRPr lang="en-US"/>
        </a:p>
      </dgm:t>
    </dgm:pt>
    <dgm:pt modelId="{BCB21C7B-97C7-4339-A4EA-F8A2DD05D36A}">
      <dgm:prSet/>
      <dgm:spPr/>
      <dgm:t>
        <a:bodyPr/>
        <a:lstStyle/>
        <a:p>
          <a:r>
            <a:rPr lang="en-US" dirty="0"/>
            <a:t>Has the Respondent had any prior conflicts or problems with the Complainant?</a:t>
          </a:r>
        </a:p>
      </dgm:t>
    </dgm:pt>
    <dgm:pt modelId="{7A2A1E24-1EAE-4F13-8D36-D9B7C1CE1E0A}" type="parTrans" cxnId="{90DBE03D-7F69-4B50-81C1-5A4C660C9E1B}">
      <dgm:prSet/>
      <dgm:spPr/>
      <dgm:t>
        <a:bodyPr/>
        <a:lstStyle/>
        <a:p>
          <a:endParaRPr lang="en-US"/>
        </a:p>
      </dgm:t>
    </dgm:pt>
    <dgm:pt modelId="{66926A4D-5C05-4A25-80F2-02549ACB2AA6}" type="sibTrans" cxnId="{90DBE03D-7F69-4B50-81C1-5A4C660C9E1B}">
      <dgm:prSet/>
      <dgm:spPr/>
      <dgm:t>
        <a:bodyPr/>
        <a:lstStyle/>
        <a:p>
          <a:endParaRPr lang="en-US"/>
        </a:p>
      </dgm:t>
    </dgm:pt>
    <dgm:pt modelId="{06ECE968-D981-41F8-BD12-0C45C8DF3D0A}">
      <dgm:prSet/>
      <dgm:spPr/>
      <dgm:t>
        <a:bodyPr/>
        <a:lstStyle/>
        <a:p>
          <a:r>
            <a:rPr lang="en-US" dirty="0"/>
            <a:t>Relationship between the parties?</a:t>
          </a:r>
        </a:p>
      </dgm:t>
    </dgm:pt>
    <dgm:pt modelId="{86EB3897-77B7-45E9-A4A7-ACF9E5943B7A}" type="parTrans" cxnId="{7CE15587-E60D-4C46-8E33-08E0676F28EC}">
      <dgm:prSet/>
      <dgm:spPr/>
      <dgm:t>
        <a:bodyPr/>
        <a:lstStyle/>
        <a:p>
          <a:endParaRPr lang="en-US"/>
        </a:p>
      </dgm:t>
    </dgm:pt>
    <dgm:pt modelId="{DCF91766-884D-4BAF-A3E6-38066E67E296}" type="sibTrans" cxnId="{7CE15587-E60D-4C46-8E33-08E0676F28EC}">
      <dgm:prSet/>
      <dgm:spPr/>
      <dgm:t>
        <a:bodyPr/>
        <a:lstStyle/>
        <a:p>
          <a:endParaRPr lang="en-US"/>
        </a:p>
      </dgm:t>
    </dgm:pt>
    <dgm:pt modelId="{57C10213-9080-45C2-855A-568E27C1D45E}" type="pres">
      <dgm:prSet presAssocID="{32562349-021C-4B19-82AF-FA9B37AF5ECC}" presName="Name0" presStyleCnt="0">
        <dgm:presLayoutVars>
          <dgm:dir/>
          <dgm:animLvl val="lvl"/>
          <dgm:resizeHandles val="exact"/>
        </dgm:presLayoutVars>
      </dgm:prSet>
      <dgm:spPr/>
    </dgm:pt>
    <dgm:pt modelId="{64686EB5-41DB-41CC-BC29-B19E63BA66C8}" type="pres">
      <dgm:prSet presAssocID="{C0244E12-9193-4C3B-881F-E1A29014C335}" presName="composite" presStyleCnt="0"/>
      <dgm:spPr/>
    </dgm:pt>
    <dgm:pt modelId="{1E5145E2-72B7-423A-BF40-7482D9674E6E}" type="pres">
      <dgm:prSet presAssocID="{C0244E12-9193-4C3B-881F-E1A29014C335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1B223E41-02A6-4F30-B220-4DDC41FD9D93}" type="pres">
      <dgm:prSet presAssocID="{C0244E12-9193-4C3B-881F-E1A29014C335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3F7D1B35-1D3C-4C67-8347-486B207165A5}" srcId="{C0244E12-9193-4C3B-881F-E1A29014C335}" destId="{9158626C-350E-43F8-9985-CDB602694D20}" srcOrd="0" destOrd="0" parTransId="{645CDD33-0146-4A01-9F48-C208A7267210}" sibTransId="{AB517B8F-ADCB-474F-B2FB-B6648A2D94CF}"/>
    <dgm:cxn modelId="{90DBE03D-7F69-4B50-81C1-5A4C660C9E1B}" srcId="{C0244E12-9193-4C3B-881F-E1A29014C335}" destId="{BCB21C7B-97C7-4339-A4EA-F8A2DD05D36A}" srcOrd="2" destOrd="0" parTransId="{7A2A1E24-1EAE-4F13-8D36-D9B7C1CE1E0A}" sibTransId="{66926A4D-5C05-4A25-80F2-02549ACB2AA6}"/>
    <dgm:cxn modelId="{C9D5104E-8557-409A-8E56-604A2E1F7198}" srcId="{32562349-021C-4B19-82AF-FA9B37AF5ECC}" destId="{C0244E12-9193-4C3B-881F-E1A29014C335}" srcOrd="0" destOrd="0" parTransId="{C0A3AA5B-7BA8-4ED8-8EBE-7529AE2A2B4A}" sibTransId="{3C6C6DE2-6D83-4094-A00A-B524B43F8043}"/>
    <dgm:cxn modelId="{C8C6D67A-FD44-40A4-BD55-C38ACEEE308D}" type="presOf" srcId="{32562349-021C-4B19-82AF-FA9B37AF5ECC}" destId="{57C10213-9080-45C2-855A-568E27C1D45E}" srcOrd="0" destOrd="0" presId="urn:microsoft.com/office/officeart/2005/8/layout/hList1"/>
    <dgm:cxn modelId="{7CE15587-E60D-4C46-8E33-08E0676F28EC}" srcId="{C0244E12-9193-4C3B-881F-E1A29014C335}" destId="{06ECE968-D981-41F8-BD12-0C45C8DF3D0A}" srcOrd="1" destOrd="0" parTransId="{86EB3897-77B7-45E9-A4A7-ACF9E5943B7A}" sibTransId="{DCF91766-884D-4BAF-A3E6-38066E67E296}"/>
    <dgm:cxn modelId="{B6DEB9B1-3976-47D9-81A1-EEF706BD1EB3}" type="presOf" srcId="{BCB21C7B-97C7-4339-A4EA-F8A2DD05D36A}" destId="{1B223E41-02A6-4F30-B220-4DDC41FD9D93}" srcOrd="0" destOrd="2" presId="urn:microsoft.com/office/officeart/2005/8/layout/hList1"/>
    <dgm:cxn modelId="{D4613EBE-1BD8-4AC4-B716-72FCE199394E}" type="presOf" srcId="{C0244E12-9193-4C3B-881F-E1A29014C335}" destId="{1E5145E2-72B7-423A-BF40-7482D9674E6E}" srcOrd="0" destOrd="0" presId="urn:microsoft.com/office/officeart/2005/8/layout/hList1"/>
    <dgm:cxn modelId="{121773BF-DAF0-44A1-8919-84CAE4E2D71E}" type="presOf" srcId="{9158626C-350E-43F8-9985-CDB602694D20}" destId="{1B223E41-02A6-4F30-B220-4DDC41FD9D93}" srcOrd="0" destOrd="0" presId="urn:microsoft.com/office/officeart/2005/8/layout/hList1"/>
    <dgm:cxn modelId="{F8725EFD-2972-49D4-91F9-A54A820C5858}" type="presOf" srcId="{06ECE968-D981-41F8-BD12-0C45C8DF3D0A}" destId="{1B223E41-02A6-4F30-B220-4DDC41FD9D93}" srcOrd="0" destOrd="1" presId="urn:microsoft.com/office/officeart/2005/8/layout/hList1"/>
    <dgm:cxn modelId="{547F15B0-D1CF-459A-A992-322BC92542A8}" type="presParOf" srcId="{57C10213-9080-45C2-855A-568E27C1D45E}" destId="{64686EB5-41DB-41CC-BC29-B19E63BA66C8}" srcOrd="0" destOrd="0" presId="urn:microsoft.com/office/officeart/2005/8/layout/hList1"/>
    <dgm:cxn modelId="{EF2EF660-0DE3-41BE-BA38-39F7709E6C07}" type="presParOf" srcId="{64686EB5-41DB-41CC-BC29-B19E63BA66C8}" destId="{1E5145E2-72B7-423A-BF40-7482D9674E6E}" srcOrd="0" destOrd="0" presId="urn:microsoft.com/office/officeart/2005/8/layout/hList1"/>
    <dgm:cxn modelId="{909729D9-C544-4912-8A1F-27A72D0CA309}" type="presParOf" srcId="{64686EB5-41DB-41CC-BC29-B19E63BA66C8}" destId="{1B223E41-02A6-4F30-B220-4DDC41FD9D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145E2-72B7-423A-BF40-7482D9674E6E}">
      <dsp:nvSpPr>
        <dsp:cNvPr id="0" name=""/>
        <dsp:cNvSpPr/>
      </dsp:nvSpPr>
      <dsp:spPr>
        <a:xfrm>
          <a:off x="0" y="280101"/>
          <a:ext cx="8229600" cy="97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Explore possible motives </a:t>
          </a:r>
          <a:r>
            <a:rPr lang="en-US" sz="3400" u="none" kern="1200" dirty="0"/>
            <a:t>of </a:t>
          </a:r>
          <a:r>
            <a:rPr lang="en-US" sz="3400" kern="1200" dirty="0"/>
            <a:t>Complainant:</a:t>
          </a:r>
        </a:p>
      </dsp:txBody>
      <dsp:txXfrm>
        <a:off x="0" y="280101"/>
        <a:ext cx="8229600" cy="979200"/>
      </dsp:txXfrm>
    </dsp:sp>
    <dsp:sp modelId="{1B223E41-02A6-4F30-B220-4DDC41FD9D93}">
      <dsp:nvSpPr>
        <dsp:cNvPr id="0" name=""/>
        <dsp:cNvSpPr/>
      </dsp:nvSpPr>
      <dsp:spPr>
        <a:xfrm>
          <a:off x="0" y="1259301"/>
          <a:ext cx="8229600" cy="29865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/>
            <a:t>Any reason to believe the Complainant would make the allegations up?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/>
            <a:t>Relationship between the parties?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/>
            <a:t>Has the Respondent had any prior conflicts or problems with the Complainant?</a:t>
          </a:r>
        </a:p>
      </dsp:txBody>
      <dsp:txXfrm>
        <a:off x="0" y="1259301"/>
        <a:ext cx="8229600" cy="2986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50E41-4530-4BD4-8FE3-CC58A8D671D3}" type="datetimeFigureOut">
              <a:rPr lang="en-US" smtClean="0"/>
              <a:t>4/18/22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CAD51-6B32-48E8-B786-D587F921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0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60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57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50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1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7E8-E395-4125-9B8E-DE0E8932AB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94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6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87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21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85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2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65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U-ppt-2011-white-fina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Investigation Interviews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3910"/>
            <a:ext cx="6400800" cy="874889"/>
          </a:xfrm>
        </p:spPr>
        <p:txBody>
          <a:bodyPr>
            <a:normAutofit/>
          </a:bodyPr>
          <a:lstStyle/>
          <a:p>
            <a:r>
              <a:rPr lang="en-US" sz="2800" dirty="0"/>
              <a:t>By Jennifer Glad, Associate Legal Counsel </a:t>
            </a:r>
          </a:p>
        </p:txBody>
      </p:sp>
    </p:spTree>
    <p:extLst>
      <p:ext uri="{BB962C8B-B14F-4D97-AF65-F5344CB8AC3E}">
        <p14:creationId xmlns:p14="http://schemas.microsoft.com/office/powerpoint/2010/main" val="2214828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88ED8-E7EC-49C5-9B34-8C219F41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Notes</a:t>
            </a:r>
          </a:p>
        </p:txBody>
      </p:sp>
      <p:pic>
        <p:nvPicPr>
          <p:cNvPr id="1026" name="Picture 2" descr="Man, Write, Plan, Desk, Notes, Pen, Writing">
            <a:extLst>
              <a:ext uri="{FF2B5EF4-FFF2-40B4-BE49-F238E27FC236}">
                <a16:creationId xmlns:a16="http://schemas.microsoft.com/office/drawing/2014/main" id="{D409F07F-1A50-4929-B5A0-AFFA6BF25E4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3" y="2403565"/>
            <a:ext cx="3755485" cy="2218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D8A3D7-1EF2-4B41-9502-7E076CBFCD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71554" y="1450295"/>
            <a:ext cx="4626429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Interview notes should be factual (what was said, demeanor, etc.)</a:t>
            </a:r>
          </a:p>
          <a:p>
            <a:r>
              <a:rPr lang="en-US" dirty="0"/>
              <a:t>Notes are discoverable so avoid sarcastic comments, etc.</a:t>
            </a:r>
          </a:p>
          <a:p>
            <a:r>
              <a:rPr lang="en-US" dirty="0"/>
              <a:t>Finalize interview notes upon completion of interview or as soon as possible</a:t>
            </a:r>
          </a:p>
          <a:p>
            <a:r>
              <a:rPr lang="en-US" dirty="0"/>
              <a:t>Have witnesses sign off on notes/summary</a:t>
            </a:r>
          </a:p>
          <a:p>
            <a:r>
              <a:rPr lang="en-US" dirty="0"/>
              <a:t>Identify any changes made to notes/summary by witnesses</a:t>
            </a:r>
          </a:p>
        </p:txBody>
      </p:sp>
    </p:spTree>
    <p:extLst>
      <p:ext uri="{BB962C8B-B14F-4D97-AF65-F5344CB8AC3E}">
        <p14:creationId xmlns:p14="http://schemas.microsoft.com/office/powerpoint/2010/main" val="2337976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0EB20D-8DAA-4AC3-9316-722C6B621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Makes Credibility Assessment?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4D3AA3-DE93-48BB-9925-2CE9890371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Title IX Investigation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D3AABAD-A19A-4E6A-AE40-564848D199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Investigator does NOT determine credibility</a:t>
            </a:r>
          </a:p>
          <a:p>
            <a:r>
              <a:rPr lang="en-US" dirty="0"/>
              <a:t>Investigator makes factual findings that may impact credibility</a:t>
            </a:r>
          </a:p>
          <a:p>
            <a:r>
              <a:rPr lang="en-US" dirty="0"/>
              <a:t>All </a:t>
            </a:r>
            <a:r>
              <a:rPr lang="en-US" u="sng" dirty="0"/>
              <a:t>factual</a:t>
            </a:r>
            <a:r>
              <a:rPr lang="en-US" dirty="0"/>
              <a:t> credibility concerns should be reflected in the report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0646936-8222-4254-B095-754DCF68E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HR Investigation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65AC0E4-4D33-4CFD-B50C-BFC9D484191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Investigator assesses credibility and makes findings regarding credibility</a:t>
            </a:r>
          </a:p>
        </p:txBody>
      </p:sp>
    </p:spTree>
    <p:extLst>
      <p:ext uri="{BB962C8B-B14F-4D97-AF65-F5344CB8AC3E}">
        <p14:creationId xmlns:p14="http://schemas.microsoft.com/office/powerpoint/2010/main" val="2703379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7B8A6-C14F-41D2-8E3A-69A30CFB7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Credibility Assessment</a:t>
            </a:r>
          </a:p>
        </p:txBody>
      </p:sp>
      <p:pic>
        <p:nvPicPr>
          <p:cNvPr id="4098" name="Picture 2" descr="Trust, Man, Hood, Map, Prompt, Darkness, Blind Trust">
            <a:extLst>
              <a:ext uri="{FF2B5EF4-FFF2-40B4-BE49-F238E27FC236}">
                <a16:creationId xmlns:a16="http://schemas.microsoft.com/office/drawing/2014/main" id="{E908C358-3439-4631-AEB6-50BE3A7800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3" r="21955" b="-1"/>
          <a:stretch/>
        </p:blipFill>
        <p:spPr bwMode="auto">
          <a:xfrm>
            <a:off x="222069" y="1711234"/>
            <a:ext cx="3065588" cy="3435531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5D0A6-5A81-469C-9041-5C2F9711C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22788" y="1254034"/>
            <a:ext cx="5399143" cy="487212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Demeanor (avoid eye contact or answering questions, tone, etc.)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Inconsistent statements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Does the timeline of events make chronological sense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Corroborating evidence (documents, testimony, etc.)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Whether a story changed over the course of the interview or investigation, or when presented with contradictory facts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Does the witness’s version of events seem logical?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Potential bias (relationship, interest in outcome, etc.)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Past record (e.g., similar complaints, etc.)</a:t>
            </a:r>
          </a:p>
        </p:txBody>
      </p:sp>
    </p:spTree>
    <p:extLst>
      <p:ext uri="{BB962C8B-B14F-4D97-AF65-F5344CB8AC3E}">
        <p14:creationId xmlns:p14="http://schemas.microsoft.com/office/powerpoint/2010/main" val="338866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55C61-AF5D-4C68-A06C-32B55173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Interview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A95A8-51C9-4B12-A842-CE5AA2AF5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11" y="1335637"/>
            <a:ext cx="8534399" cy="295768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Identify witnesses to be interviewed (parties, others with </a:t>
            </a:r>
            <a:r>
              <a:rPr lang="en-US" u="sng" dirty="0"/>
              <a:t>relevant </a:t>
            </a:r>
            <a:r>
              <a:rPr lang="en-US" dirty="0"/>
              <a:t>information)</a:t>
            </a:r>
          </a:p>
          <a:p>
            <a:r>
              <a:rPr lang="en-US" dirty="0"/>
              <a:t>Determine order of interviews</a:t>
            </a:r>
          </a:p>
          <a:p>
            <a:r>
              <a:rPr lang="en-US" dirty="0"/>
              <a:t>Develop a list of questions based on allegations, potential policy violations, available documents, etc.</a:t>
            </a:r>
          </a:p>
          <a:p>
            <a:r>
              <a:rPr lang="en-US" dirty="0"/>
              <a:t>Interview as soon as possible to keep memories fresh, preserve evidence, etc.</a:t>
            </a:r>
          </a:p>
          <a:p>
            <a:r>
              <a:rPr lang="en-US" dirty="0"/>
              <a:t>May have to conduct follow up interviews to address new information or discrepancies and allow opportunity to respond to new allegations</a:t>
            </a:r>
          </a:p>
          <a:p>
            <a:endParaRPr lang="en-US" dirty="0"/>
          </a:p>
        </p:txBody>
      </p:sp>
      <p:pic>
        <p:nvPicPr>
          <p:cNvPr id="1026" name="Picture 2" descr="Avatar, Clients, Customers, Icons, Presentations">
            <a:extLst>
              <a:ext uri="{FF2B5EF4-FFF2-40B4-BE49-F238E27FC236}">
                <a16:creationId xmlns:a16="http://schemas.microsoft.com/office/drawing/2014/main" id="{71DD09A0-E518-4418-A7B6-269054282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4917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99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FCEAF-1518-4EA6-8C6C-9C397B1D1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for the Interview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62C0D-65BE-4FDF-B9B8-0073091525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670277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Review relevant policies, procedures, collective bargaining agreements, etc.</a:t>
            </a:r>
          </a:p>
          <a:p>
            <a:r>
              <a:rPr lang="en-US" dirty="0"/>
              <a:t>Review relevant evidence (documents, statements, photos, etc.)</a:t>
            </a:r>
          </a:p>
          <a:p>
            <a:r>
              <a:rPr lang="en-US" dirty="0"/>
              <a:t>Develop a list of questions based on allegations, potential policy violations, available evidence, etc.</a:t>
            </a:r>
          </a:p>
        </p:txBody>
      </p:sp>
      <p:pic>
        <p:nvPicPr>
          <p:cNvPr id="1026" name="Picture 2" descr="Woman, Athlete, Running, Exercise, Sprint, Cinder-Track">
            <a:extLst>
              <a:ext uri="{FF2B5EF4-FFF2-40B4-BE49-F238E27FC236}">
                <a16:creationId xmlns:a16="http://schemas.microsoft.com/office/drawing/2014/main" id="{62C50576-7E38-46C2-86D6-B509864664C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477" y="2321038"/>
            <a:ext cx="3729140" cy="248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71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24" y="433136"/>
            <a:ext cx="7755971" cy="857250"/>
          </a:xfrm>
        </p:spPr>
        <p:txBody>
          <a:bodyPr>
            <a:normAutofit/>
          </a:bodyPr>
          <a:lstStyle/>
          <a:p>
            <a:r>
              <a:rPr lang="en-US" dirty="0"/>
              <a:t>Initial Interviews</a:t>
            </a:r>
          </a:p>
        </p:txBody>
      </p:sp>
      <p:pic>
        <p:nvPicPr>
          <p:cNvPr id="1026" name="Picture 2" descr="Job Interview, Interview, Job, Businesswoman, Woman">
            <a:extLst>
              <a:ext uri="{FF2B5EF4-FFF2-40B4-BE49-F238E27FC236}">
                <a16:creationId xmlns:a16="http://schemas.microsoft.com/office/drawing/2014/main" id="{08A38FE4-7121-494D-B000-059DF5D92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88720"/>
            <a:ext cx="9144000" cy="528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24" y="2758120"/>
            <a:ext cx="7968032" cy="3172419"/>
          </a:xfrm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/>
              <a:t>Explain your role as the investigator</a:t>
            </a:r>
          </a:p>
          <a:p>
            <a:r>
              <a:rPr lang="en-US" sz="2400" dirty="0"/>
              <a:t>Explain the investigation process and timeline</a:t>
            </a:r>
          </a:p>
          <a:p>
            <a:r>
              <a:rPr lang="en-US" sz="2400" dirty="0"/>
              <a:t>Explain whether the individual will get a copy of any report</a:t>
            </a:r>
          </a:p>
          <a:p>
            <a:r>
              <a:rPr lang="en-US" sz="2400" dirty="0"/>
              <a:t>Address confidentiality concerns and expectation that the witness will not discuss the investigation</a:t>
            </a:r>
          </a:p>
          <a:p>
            <a:r>
              <a:rPr lang="en-US" sz="2400" dirty="0"/>
              <a:t>Address any reluctance to participate in the investigation</a:t>
            </a:r>
          </a:p>
          <a:p>
            <a:r>
              <a:rPr lang="en-US" sz="2400" dirty="0"/>
              <a:t>Issue retaliation warnings</a:t>
            </a:r>
          </a:p>
          <a:p>
            <a:endParaRPr lang="en-US" b="1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892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81C7A-A463-4E4B-B203-0268825C1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5E3E3-E5E3-48DF-B8A7-0EC1E2C50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0972"/>
            <a:ext cx="8425543" cy="4885192"/>
          </a:xfrm>
        </p:spPr>
        <p:txBody>
          <a:bodyPr>
            <a:noAutofit/>
          </a:bodyPr>
          <a:lstStyle/>
          <a:p>
            <a:r>
              <a:rPr lang="en-US" sz="2400" dirty="0"/>
              <a:t>Treat all parties with respect</a:t>
            </a:r>
          </a:p>
          <a:p>
            <a:r>
              <a:rPr lang="en-US" sz="2400" dirty="0"/>
              <a:t>Develop a rapport with the witness</a:t>
            </a:r>
          </a:p>
          <a:p>
            <a:r>
              <a:rPr lang="en-US" sz="2400" dirty="0"/>
              <a:t>Ask open ended questions followed by specific questions</a:t>
            </a:r>
          </a:p>
          <a:p>
            <a:r>
              <a:rPr lang="en-US" sz="2400" dirty="0"/>
              <a:t>Ask embarrassing or unfriendly questions towards the end of the interview</a:t>
            </a:r>
          </a:p>
          <a:p>
            <a:r>
              <a:rPr lang="en-US" sz="2400" dirty="0"/>
              <a:t>Allow for silence – it may precede revealing disclosures</a:t>
            </a:r>
          </a:p>
          <a:p>
            <a:r>
              <a:rPr lang="en-US" sz="2400" dirty="0"/>
              <a:t>Establish a timeline of events</a:t>
            </a:r>
          </a:p>
          <a:p>
            <a:r>
              <a:rPr lang="en-US" sz="2400" dirty="0"/>
              <a:t>When appropriate tailor questions to the allegations/policy</a:t>
            </a:r>
          </a:p>
          <a:p>
            <a:r>
              <a:rPr lang="en-US" sz="2400" dirty="0"/>
              <a:t>Confirm W has first-hand knowledge or if not have them explain what they are basing their statements on</a:t>
            </a:r>
          </a:p>
          <a:p>
            <a:r>
              <a:rPr lang="en-US" sz="2400" dirty="0"/>
              <a:t>Be aware of potential bias concerns either for or against a party</a:t>
            </a:r>
          </a:p>
        </p:txBody>
      </p:sp>
    </p:spTree>
    <p:extLst>
      <p:ext uri="{BB962C8B-B14F-4D97-AF65-F5344CB8AC3E}">
        <p14:creationId xmlns:p14="http://schemas.microsoft.com/office/powerpoint/2010/main" val="136951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rbidden, Interdiction, Prohibition, Prohibited, No">
            <a:extLst>
              <a:ext uri="{FF2B5EF4-FFF2-40B4-BE49-F238E27FC236}">
                <a16:creationId xmlns:a16="http://schemas.microsoft.com/office/drawing/2014/main" id="{63073235-2D64-46C9-B531-CC5E10D47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4" y="418010"/>
            <a:ext cx="5688875" cy="568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C0A0D0-66E7-4E22-B90C-1A96701D1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Don’ts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64C71DB-CE56-4F79-AB25-1CC8F7F69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9754"/>
            <a:ext cx="8229600" cy="4525963"/>
          </a:xfrm>
        </p:spPr>
        <p:txBody>
          <a:bodyPr/>
          <a:lstStyle/>
          <a:p>
            <a:r>
              <a:rPr lang="en-US" dirty="0"/>
              <a:t>Don’t rush</a:t>
            </a:r>
          </a:p>
          <a:p>
            <a:r>
              <a:rPr lang="en-US" dirty="0"/>
              <a:t>Don’t make assumptions</a:t>
            </a:r>
          </a:p>
          <a:p>
            <a:r>
              <a:rPr lang="en-US" dirty="0"/>
              <a:t>Don’t promise confidentiality</a:t>
            </a:r>
          </a:p>
          <a:p>
            <a:r>
              <a:rPr lang="en-US" dirty="0"/>
              <a:t>Don’t interrupt the witness</a:t>
            </a:r>
          </a:p>
          <a:p>
            <a:r>
              <a:rPr lang="en-US" dirty="0"/>
              <a:t>Don’t ask for a legal conclusion (e.g., did you see him sexually harass her…)</a:t>
            </a:r>
          </a:p>
          <a:p>
            <a:r>
              <a:rPr lang="en-US" sz="3200" dirty="0"/>
              <a:t>Don’t shy away from important questions or difficult topics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29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51AB848-6A31-4D7D-97AE-878ECAC40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Interviews: Get the Details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BD8A26-66AC-4773-A543-9D9409C5F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254034"/>
            <a:ext cx="5225143" cy="487212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What happened?</a:t>
            </a:r>
          </a:p>
          <a:p>
            <a:r>
              <a:rPr lang="en-US" dirty="0"/>
              <a:t>When did it happen? </a:t>
            </a:r>
          </a:p>
          <a:p>
            <a:r>
              <a:rPr lang="en-US" dirty="0"/>
              <a:t>Where did it happen?</a:t>
            </a:r>
          </a:p>
          <a:p>
            <a:r>
              <a:rPr lang="en-US" dirty="0"/>
              <a:t>How did it make you feel?</a:t>
            </a:r>
          </a:p>
          <a:p>
            <a:r>
              <a:rPr lang="en-US" dirty="0"/>
              <a:t>Who was there? </a:t>
            </a:r>
          </a:p>
          <a:p>
            <a:r>
              <a:rPr lang="en-US" dirty="0"/>
              <a:t>What did they see?  </a:t>
            </a:r>
          </a:p>
          <a:p>
            <a:r>
              <a:rPr lang="en-US" dirty="0"/>
              <a:t>Who did you tell? </a:t>
            </a:r>
          </a:p>
          <a:p>
            <a:r>
              <a:rPr lang="en-US" dirty="0"/>
              <a:t>What did you say?</a:t>
            </a:r>
          </a:p>
          <a:p>
            <a:r>
              <a:rPr lang="en-US" dirty="0"/>
              <a:t>Any witnesses or relevant documents (texts, social media, email, etc.)?</a:t>
            </a:r>
          </a:p>
          <a:p>
            <a:r>
              <a:rPr lang="en-US" dirty="0"/>
              <a:t>Nature of relationship between the parties?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Questions, Who, What, How, Why, Where, Business, Plan">
            <a:extLst>
              <a:ext uri="{FF2B5EF4-FFF2-40B4-BE49-F238E27FC236}">
                <a16:creationId xmlns:a16="http://schemas.microsoft.com/office/drawing/2014/main" id="{68D6BBAC-2B00-46BA-884B-697096061F9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232" y="1757531"/>
            <a:ext cx="3392311" cy="2462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387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79599-562A-4BB5-9870-645B1B460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Meeting or Intake Interview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E1314-DBD6-45EB-B26F-B02A59261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Purpose of the initial meeting or intake interview is to:</a:t>
            </a:r>
          </a:p>
          <a:p>
            <a:pPr lvl="1"/>
            <a:r>
              <a:rPr lang="en-US" dirty="0"/>
              <a:t>Identify all issues (e.g., sexual harassment, discrimination, etc.) </a:t>
            </a:r>
          </a:p>
          <a:p>
            <a:pPr lvl="1"/>
            <a:r>
              <a:rPr lang="en-US" dirty="0"/>
              <a:t>Gather material facts</a:t>
            </a:r>
          </a:p>
          <a:p>
            <a:pPr lvl="1"/>
            <a:r>
              <a:rPr lang="en-US" dirty="0"/>
              <a:t>Identify potential respondents</a:t>
            </a:r>
          </a:p>
          <a:p>
            <a:pPr lvl="1"/>
            <a:r>
              <a:rPr lang="en-US" dirty="0"/>
              <a:t>Determine if a formal investigation is necessary</a:t>
            </a:r>
          </a:p>
          <a:p>
            <a:pPr lvl="1"/>
            <a:r>
              <a:rPr lang="en-US" dirty="0"/>
              <a:t>Make sure the employee understands the process and has confidence in the system</a:t>
            </a:r>
          </a:p>
        </p:txBody>
      </p:sp>
    </p:spTree>
    <p:extLst>
      <p:ext uri="{BB962C8B-B14F-4D97-AF65-F5344CB8AC3E}">
        <p14:creationId xmlns:p14="http://schemas.microsoft.com/office/powerpoint/2010/main" val="2642086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1E31-BA86-4BC8-8B12-117A7C3C2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if the Respondent Accuses the Complainant of Not Telling the Truth?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E998097-068A-41EA-9552-A6F4597DD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8127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75775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2796</TotalTime>
  <Words>669</Words>
  <Application>Microsoft Macintosh PowerPoint</Application>
  <PresentationFormat>On-screen Show (4:3)</PresentationFormat>
  <Paragraphs>98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1_Custom Design</vt:lpstr>
      <vt:lpstr>Investigation Interviews</vt:lpstr>
      <vt:lpstr>Interview Plan</vt:lpstr>
      <vt:lpstr>Prepare for the Interview</vt:lpstr>
      <vt:lpstr>Initial Interviews</vt:lpstr>
      <vt:lpstr>Interview Basics</vt:lpstr>
      <vt:lpstr>Interview Don’ts </vt:lpstr>
      <vt:lpstr>Interviews: Get the Details</vt:lpstr>
      <vt:lpstr>Initial Meeting or Intake Interview</vt:lpstr>
      <vt:lpstr>What if the Respondent Accuses the Complainant of Not Telling the Truth?</vt:lpstr>
      <vt:lpstr>Interview Notes</vt:lpstr>
      <vt:lpstr>Who Makes Credibility Assessment?</vt:lpstr>
      <vt:lpstr>Credibility Assessment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Investigations, Reports and Responses to Administrative Complaints</dc:title>
  <dc:creator>Jennifer Glad</dc:creator>
  <cp:lastModifiedBy>Breslin, Kyleen</cp:lastModifiedBy>
  <cp:revision>61</cp:revision>
  <dcterms:created xsi:type="dcterms:W3CDTF">2021-03-18T22:31:56Z</dcterms:created>
  <dcterms:modified xsi:type="dcterms:W3CDTF">2022-04-18T17:14:26Z</dcterms:modified>
</cp:coreProperties>
</file>