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tags/tag1.xml" ContentType="application/vnd.openxmlformats-officedocument.presentationml.tags+xml"/>
  <Override PartName="/ppt/notesSlides/notesSlide3.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14"/>
  </p:notesMasterIdLst>
  <p:sldIdLst>
    <p:sldId id="257" r:id="rId2"/>
    <p:sldId id="305" r:id="rId3"/>
    <p:sldId id="300" r:id="rId4"/>
    <p:sldId id="296" r:id="rId5"/>
    <p:sldId id="302" r:id="rId6"/>
    <p:sldId id="301" r:id="rId7"/>
    <p:sldId id="295" r:id="rId8"/>
    <p:sldId id="280" r:id="rId9"/>
    <p:sldId id="286" r:id="rId10"/>
    <p:sldId id="304" r:id="rId11"/>
    <p:sldId id="307" r:id="rId12"/>
    <p:sldId id="306"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ennifer Glad" initials="JG" lastIdx="1" clrIdx="0">
    <p:extLst>
      <p:ext uri="{19B8F6BF-5375-455C-9EA6-DF929625EA0E}">
        <p15:presenceInfo xmlns:p15="http://schemas.microsoft.com/office/powerpoint/2012/main" userId="S::c26h258@msu.montana.edu::bf812503-a379-48d4-82b8-6cc2a7ab896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FFCC66"/>
    <a:srgbClr val="00FFCC"/>
    <a:srgbClr val="CC99FF"/>
    <a:srgbClr val="6699FF"/>
    <a:srgbClr val="6666FF"/>
    <a:srgbClr val="0000FF"/>
    <a:srgbClr val="9966FF"/>
    <a:srgbClr val="FF99FF"/>
    <a:srgbClr val="00CC9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215"/>
    <p:restoredTop sz="77687" autoAdjust="0"/>
  </p:normalViewPr>
  <p:slideViewPr>
    <p:cSldViewPr snapToGrid="0" snapToObjects="1">
      <p:cViewPr varScale="1">
        <p:scale>
          <a:sx n="98" d="100"/>
          <a:sy n="98" d="100"/>
        </p:scale>
        <p:origin x="1416" y="1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_rels/data4.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s>
</file>

<file path=ppt/diagrams/_rels/drawing4.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39FF3ED-EFAE-4644-A839-767D2A81DE5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3D3DE077-BD2A-43DD-922A-AE639DFC6E77}">
      <dgm:prSet/>
      <dgm:spPr/>
      <dgm:t>
        <a:bodyPr/>
        <a:lstStyle/>
        <a:p>
          <a:r>
            <a:rPr lang="en-US" b="0" i="0" dirty="0"/>
            <a:t>Leads investigations into complaints of discrimination, harassment and sexual violence by organizing an impartial and administrative review and, if necessary, recommending equitable resolutions into complaints</a:t>
          </a:r>
          <a:endParaRPr lang="en-US" dirty="0"/>
        </a:p>
      </dgm:t>
    </dgm:pt>
    <dgm:pt modelId="{9070C6BC-1239-42AD-9BC6-652D8C878017}" type="parTrans" cxnId="{A24C68FF-9D79-4E94-B2BC-FE08AA5ABAE1}">
      <dgm:prSet/>
      <dgm:spPr/>
      <dgm:t>
        <a:bodyPr/>
        <a:lstStyle/>
        <a:p>
          <a:endParaRPr lang="en-US"/>
        </a:p>
      </dgm:t>
    </dgm:pt>
    <dgm:pt modelId="{071AFA25-079E-4CF6-9851-A5F5DDC896DD}" type="sibTrans" cxnId="{A24C68FF-9D79-4E94-B2BC-FE08AA5ABAE1}">
      <dgm:prSet/>
      <dgm:spPr/>
      <dgm:t>
        <a:bodyPr/>
        <a:lstStyle/>
        <a:p>
          <a:endParaRPr lang="en-US"/>
        </a:p>
      </dgm:t>
    </dgm:pt>
    <dgm:pt modelId="{469D2DAB-01E4-4709-A2C8-3E1346C33AEB}">
      <dgm:prSet/>
      <dgm:spPr/>
      <dgm:t>
        <a:bodyPr/>
        <a:lstStyle/>
        <a:p>
          <a:r>
            <a:rPr lang="en-US" b="0" i="0" dirty="0"/>
            <a:t>Serves as the designated office responsible for coordinating the University's compliance with Title IX of the Education Amendments of 1972</a:t>
          </a:r>
          <a:endParaRPr lang="en-US" dirty="0"/>
        </a:p>
      </dgm:t>
    </dgm:pt>
    <dgm:pt modelId="{C80832D3-6DBC-4C1B-A327-640ED68C4FD7}" type="parTrans" cxnId="{30199856-EB7C-4569-8620-3509786A362B}">
      <dgm:prSet/>
      <dgm:spPr/>
      <dgm:t>
        <a:bodyPr/>
        <a:lstStyle/>
        <a:p>
          <a:endParaRPr lang="en-US"/>
        </a:p>
      </dgm:t>
    </dgm:pt>
    <dgm:pt modelId="{623425B3-E728-400C-B88F-62AC314C0161}" type="sibTrans" cxnId="{30199856-EB7C-4569-8620-3509786A362B}">
      <dgm:prSet/>
      <dgm:spPr/>
      <dgm:t>
        <a:bodyPr/>
        <a:lstStyle/>
        <a:p>
          <a:endParaRPr lang="en-US"/>
        </a:p>
      </dgm:t>
    </dgm:pt>
    <dgm:pt modelId="{F1E88B49-0E6D-41CA-B5D9-755EE4135226}">
      <dgm:prSet/>
      <dgm:spPr/>
      <dgm:t>
        <a:bodyPr/>
        <a:lstStyle/>
        <a:p>
          <a:r>
            <a:rPr lang="en-US" b="0" i="0" dirty="0"/>
            <a:t>Develops and delivers detailed educational programs concerning discrimination, harassment, sexual violence, affirmative action, diversity, inclusion and respectful workplace conduct</a:t>
          </a:r>
          <a:endParaRPr lang="en-US" dirty="0"/>
        </a:p>
      </dgm:t>
    </dgm:pt>
    <dgm:pt modelId="{7FF0FFC7-4906-4952-B186-7D96262B10F5}" type="parTrans" cxnId="{9255DB78-773E-4317-A909-D4BD4340C720}">
      <dgm:prSet/>
      <dgm:spPr/>
      <dgm:t>
        <a:bodyPr/>
        <a:lstStyle/>
        <a:p>
          <a:endParaRPr lang="en-US"/>
        </a:p>
      </dgm:t>
    </dgm:pt>
    <dgm:pt modelId="{4D30E96C-A157-43E6-AE2D-85451FD388EF}" type="sibTrans" cxnId="{9255DB78-773E-4317-A909-D4BD4340C720}">
      <dgm:prSet/>
      <dgm:spPr/>
      <dgm:t>
        <a:bodyPr/>
        <a:lstStyle/>
        <a:p>
          <a:endParaRPr lang="en-US"/>
        </a:p>
      </dgm:t>
    </dgm:pt>
    <dgm:pt modelId="{2282DC7D-1183-4820-953D-6201C66793B4}">
      <dgm:prSet/>
      <dgm:spPr/>
      <dgm:t>
        <a:bodyPr/>
        <a:lstStyle/>
        <a:p>
          <a:r>
            <a:rPr lang="en-US" b="0" i="0" dirty="0"/>
            <a:t>Recommends, writes, interprets and implements policies and procedures in support of non-discrimination</a:t>
          </a:r>
          <a:endParaRPr lang="en-US" dirty="0"/>
        </a:p>
      </dgm:t>
    </dgm:pt>
    <dgm:pt modelId="{ED471AFE-69BE-4C36-A39A-1592A207C574}" type="parTrans" cxnId="{2F9656EC-0E06-4958-91D7-25586072AF27}">
      <dgm:prSet/>
      <dgm:spPr/>
      <dgm:t>
        <a:bodyPr/>
        <a:lstStyle/>
        <a:p>
          <a:endParaRPr lang="en-US"/>
        </a:p>
      </dgm:t>
    </dgm:pt>
    <dgm:pt modelId="{E7D268FD-6CDB-4654-A0DF-C38DED251B0F}" type="sibTrans" cxnId="{2F9656EC-0E06-4958-91D7-25586072AF27}">
      <dgm:prSet/>
      <dgm:spPr/>
      <dgm:t>
        <a:bodyPr/>
        <a:lstStyle/>
        <a:p>
          <a:endParaRPr lang="en-US"/>
        </a:p>
      </dgm:t>
    </dgm:pt>
    <dgm:pt modelId="{48034CA5-85DF-4E7E-8081-474DB0C973B0}" type="pres">
      <dgm:prSet presAssocID="{239FF3ED-EFAE-4644-A839-767D2A81DE55}" presName="linear" presStyleCnt="0">
        <dgm:presLayoutVars>
          <dgm:animLvl val="lvl"/>
          <dgm:resizeHandles val="exact"/>
        </dgm:presLayoutVars>
      </dgm:prSet>
      <dgm:spPr/>
    </dgm:pt>
    <dgm:pt modelId="{16E57E20-733B-4BE7-9E06-3B4B8B9A985A}" type="pres">
      <dgm:prSet presAssocID="{3D3DE077-BD2A-43DD-922A-AE639DFC6E77}" presName="parentText" presStyleLbl="node1" presStyleIdx="0" presStyleCnt="4">
        <dgm:presLayoutVars>
          <dgm:chMax val="0"/>
          <dgm:bulletEnabled val="1"/>
        </dgm:presLayoutVars>
      </dgm:prSet>
      <dgm:spPr/>
    </dgm:pt>
    <dgm:pt modelId="{BD827EA4-A24B-4C81-B6ED-8E5D065420AC}" type="pres">
      <dgm:prSet presAssocID="{071AFA25-079E-4CF6-9851-A5F5DDC896DD}" presName="spacer" presStyleCnt="0"/>
      <dgm:spPr/>
    </dgm:pt>
    <dgm:pt modelId="{85E2D0CB-9752-4E56-8FEE-E7FF8819DEA6}" type="pres">
      <dgm:prSet presAssocID="{469D2DAB-01E4-4709-A2C8-3E1346C33AEB}" presName="parentText" presStyleLbl="node1" presStyleIdx="1" presStyleCnt="4">
        <dgm:presLayoutVars>
          <dgm:chMax val="0"/>
          <dgm:bulletEnabled val="1"/>
        </dgm:presLayoutVars>
      </dgm:prSet>
      <dgm:spPr/>
    </dgm:pt>
    <dgm:pt modelId="{B346F26E-1CE9-44D6-AD34-E1222CF19820}" type="pres">
      <dgm:prSet presAssocID="{623425B3-E728-400C-B88F-62AC314C0161}" presName="spacer" presStyleCnt="0"/>
      <dgm:spPr/>
    </dgm:pt>
    <dgm:pt modelId="{C3592EBF-6B25-4321-8D27-6ABE05391B40}" type="pres">
      <dgm:prSet presAssocID="{F1E88B49-0E6D-41CA-B5D9-755EE4135226}" presName="parentText" presStyleLbl="node1" presStyleIdx="2" presStyleCnt="4">
        <dgm:presLayoutVars>
          <dgm:chMax val="0"/>
          <dgm:bulletEnabled val="1"/>
        </dgm:presLayoutVars>
      </dgm:prSet>
      <dgm:spPr/>
    </dgm:pt>
    <dgm:pt modelId="{AAACECF5-3FD2-4944-8064-E7B6C89E9259}" type="pres">
      <dgm:prSet presAssocID="{4D30E96C-A157-43E6-AE2D-85451FD388EF}" presName="spacer" presStyleCnt="0"/>
      <dgm:spPr/>
    </dgm:pt>
    <dgm:pt modelId="{D196CDC2-02A5-4133-972E-C8522FE6108E}" type="pres">
      <dgm:prSet presAssocID="{2282DC7D-1183-4820-953D-6201C66793B4}" presName="parentText" presStyleLbl="node1" presStyleIdx="3" presStyleCnt="4">
        <dgm:presLayoutVars>
          <dgm:chMax val="0"/>
          <dgm:bulletEnabled val="1"/>
        </dgm:presLayoutVars>
      </dgm:prSet>
      <dgm:spPr/>
    </dgm:pt>
  </dgm:ptLst>
  <dgm:cxnLst>
    <dgm:cxn modelId="{483EA00B-B3AB-4980-8061-FFDD4D6531CB}" type="presOf" srcId="{469D2DAB-01E4-4709-A2C8-3E1346C33AEB}" destId="{85E2D0CB-9752-4E56-8FEE-E7FF8819DEA6}" srcOrd="0" destOrd="0" presId="urn:microsoft.com/office/officeart/2005/8/layout/vList2"/>
    <dgm:cxn modelId="{30199856-EB7C-4569-8620-3509786A362B}" srcId="{239FF3ED-EFAE-4644-A839-767D2A81DE55}" destId="{469D2DAB-01E4-4709-A2C8-3E1346C33AEB}" srcOrd="1" destOrd="0" parTransId="{C80832D3-6DBC-4C1B-A327-640ED68C4FD7}" sibTransId="{623425B3-E728-400C-B88F-62AC314C0161}"/>
    <dgm:cxn modelId="{9255DB78-773E-4317-A909-D4BD4340C720}" srcId="{239FF3ED-EFAE-4644-A839-767D2A81DE55}" destId="{F1E88B49-0E6D-41CA-B5D9-755EE4135226}" srcOrd="2" destOrd="0" parTransId="{7FF0FFC7-4906-4952-B186-7D96262B10F5}" sibTransId="{4D30E96C-A157-43E6-AE2D-85451FD388EF}"/>
    <dgm:cxn modelId="{F09DEB7D-9456-4930-9062-A221AF80E39C}" type="presOf" srcId="{2282DC7D-1183-4820-953D-6201C66793B4}" destId="{D196CDC2-02A5-4133-972E-C8522FE6108E}" srcOrd="0" destOrd="0" presId="urn:microsoft.com/office/officeart/2005/8/layout/vList2"/>
    <dgm:cxn modelId="{0E3E71A1-8B09-4D98-A411-E33115EAA8D7}" type="presOf" srcId="{239FF3ED-EFAE-4644-A839-767D2A81DE55}" destId="{48034CA5-85DF-4E7E-8081-474DB0C973B0}" srcOrd="0" destOrd="0" presId="urn:microsoft.com/office/officeart/2005/8/layout/vList2"/>
    <dgm:cxn modelId="{06A79AAA-D31B-44AF-BEF4-8CF512AB4737}" type="presOf" srcId="{F1E88B49-0E6D-41CA-B5D9-755EE4135226}" destId="{C3592EBF-6B25-4321-8D27-6ABE05391B40}" srcOrd="0" destOrd="0" presId="urn:microsoft.com/office/officeart/2005/8/layout/vList2"/>
    <dgm:cxn modelId="{B584AAD2-A6FF-4C1F-80BA-FEFD230BB221}" type="presOf" srcId="{3D3DE077-BD2A-43DD-922A-AE639DFC6E77}" destId="{16E57E20-733B-4BE7-9E06-3B4B8B9A985A}" srcOrd="0" destOrd="0" presId="urn:microsoft.com/office/officeart/2005/8/layout/vList2"/>
    <dgm:cxn modelId="{2F9656EC-0E06-4958-91D7-25586072AF27}" srcId="{239FF3ED-EFAE-4644-A839-767D2A81DE55}" destId="{2282DC7D-1183-4820-953D-6201C66793B4}" srcOrd="3" destOrd="0" parTransId="{ED471AFE-69BE-4C36-A39A-1592A207C574}" sibTransId="{E7D268FD-6CDB-4654-A0DF-C38DED251B0F}"/>
    <dgm:cxn modelId="{A24C68FF-9D79-4E94-B2BC-FE08AA5ABAE1}" srcId="{239FF3ED-EFAE-4644-A839-767D2A81DE55}" destId="{3D3DE077-BD2A-43DD-922A-AE639DFC6E77}" srcOrd="0" destOrd="0" parTransId="{9070C6BC-1239-42AD-9BC6-652D8C878017}" sibTransId="{071AFA25-079E-4CF6-9851-A5F5DDC896DD}"/>
    <dgm:cxn modelId="{FB975CDB-2C8B-4576-B80E-6A64A8EA0E56}" type="presParOf" srcId="{48034CA5-85DF-4E7E-8081-474DB0C973B0}" destId="{16E57E20-733B-4BE7-9E06-3B4B8B9A985A}" srcOrd="0" destOrd="0" presId="urn:microsoft.com/office/officeart/2005/8/layout/vList2"/>
    <dgm:cxn modelId="{54CBD27F-973D-4C9F-A56C-7C177FC8456B}" type="presParOf" srcId="{48034CA5-85DF-4E7E-8081-474DB0C973B0}" destId="{BD827EA4-A24B-4C81-B6ED-8E5D065420AC}" srcOrd="1" destOrd="0" presId="urn:microsoft.com/office/officeart/2005/8/layout/vList2"/>
    <dgm:cxn modelId="{7721B4E0-9CBC-4CFD-9B51-6B761EF48462}" type="presParOf" srcId="{48034CA5-85DF-4E7E-8081-474DB0C973B0}" destId="{85E2D0CB-9752-4E56-8FEE-E7FF8819DEA6}" srcOrd="2" destOrd="0" presId="urn:microsoft.com/office/officeart/2005/8/layout/vList2"/>
    <dgm:cxn modelId="{0C8D03AE-F734-4E15-9123-F0F7F169DDC2}" type="presParOf" srcId="{48034CA5-85DF-4E7E-8081-474DB0C973B0}" destId="{B346F26E-1CE9-44D6-AD34-E1222CF19820}" srcOrd="3" destOrd="0" presId="urn:microsoft.com/office/officeart/2005/8/layout/vList2"/>
    <dgm:cxn modelId="{8CA02128-C6C7-4517-AFB9-BC77AA565768}" type="presParOf" srcId="{48034CA5-85DF-4E7E-8081-474DB0C973B0}" destId="{C3592EBF-6B25-4321-8D27-6ABE05391B40}" srcOrd="4" destOrd="0" presId="urn:microsoft.com/office/officeart/2005/8/layout/vList2"/>
    <dgm:cxn modelId="{F77DB712-CFA8-424F-AA46-2CDD075E074A}" type="presParOf" srcId="{48034CA5-85DF-4E7E-8081-474DB0C973B0}" destId="{AAACECF5-3FD2-4944-8064-E7B6C89E9259}" srcOrd="5" destOrd="0" presId="urn:microsoft.com/office/officeart/2005/8/layout/vList2"/>
    <dgm:cxn modelId="{AC918EFA-8AD6-43E1-A077-E01A9B37651E}" type="presParOf" srcId="{48034CA5-85DF-4E7E-8081-474DB0C973B0}" destId="{D196CDC2-02A5-4133-972E-C8522FE6108E}"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81253C1-CC21-4149-AE0B-2358EB381160}" type="doc">
      <dgm:prSet loTypeId="urn:microsoft.com/office/officeart/2005/8/layout/default" loCatId="list" qsTypeId="urn:microsoft.com/office/officeart/2005/8/quickstyle/simple4" qsCatId="simple" csTypeId="urn:microsoft.com/office/officeart/2005/8/colors/accent6_2" csCatId="accent6" phldr="1"/>
      <dgm:spPr/>
      <dgm:t>
        <a:bodyPr/>
        <a:lstStyle/>
        <a:p>
          <a:endParaRPr lang="en-US"/>
        </a:p>
      </dgm:t>
    </dgm:pt>
    <dgm:pt modelId="{535A2DFB-F70B-4B57-A73F-3490E644418A}">
      <dgm:prSet/>
      <dgm:spPr/>
      <dgm:t>
        <a:bodyPr/>
        <a:lstStyle/>
        <a:p>
          <a:r>
            <a:rPr lang="en-US" b="0" cap="none" spc="0" dirty="0">
              <a:ln w="0"/>
              <a:solidFill>
                <a:schemeClr val="tx1"/>
              </a:solidFill>
              <a:effectLst>
                <a:outerShdw blurRad="38100" dist="19050" dir="2700000" algn="tl" rotWithShape="0">
                  <a:schemeClr val="dk1">
                    <a:alpha val="40000"/>
                  </a:schemeClr>
                </a:outerShdw>
              </a:effectLst>
            </a:rPr>
            <a:t>Scheduling arrangements</a:t>
          </a:r>
        </a:p>
      </dgm:t>
    </dgm:pt>
    <dgm:pt modelId="{0F8A444D-F930-4BB7-A7EE-2B33B9A96646}" type="parTrans" cxnId="{8813CDFF-2C42-451E-994A-E587A6257E0C}">
      <dgm:prSet/>
      <dgm:spPr/>
      <dgm:t>
        <a:bodyPr/>
        <a:lstStyle/>
        <a:p>
          <a:endParaRPr lang="en-US"/>
        </a:p>
      </dgm:t>
    </dgm:pt>
    <dgm:pt modelId="{8FAA8A1E-C874-4F10-B466-71C86FC4A1EA}" type="sibTrans" cxnId="{8813CDFF-2C42-451E-994A-E587A6257E0C}">
      <dgm:prSet/>
      <dgm:spPr/>
      <dgm:t>
        <a:bodyPr/>
        <a:lstStyle/>
        <a:p>
          <a:endParaRPr lang="en-US"/>
        </a:p>
      </dgm:t>
    </dgm:pt>
    <dgm:pt modelId="{2C261986-A88E-4E05-AC10-48ABAD0F7C29}">
      <dgm:prSet/>
      <dgm:spPr/>
      <dgm:t>
        <a:bodyPr/>
        <a:lstStyle/>
        <a:p>
          <a:r>
            <a:rPr lang="en-US" b="0" cap="none" spc="0" dirty="0">
              <a:ln w="0"/>
              <a:solidFill>
                <a:schemeClr val="tx1"/>
              </a:solidFill>
              <a:effectLst>
                <a:outerShdw blurRad="38100" dist="19050" dir="2700000" algn="tl" rotWithShape="0">
                  <a:schemeClr val="dk1">
                    <a:alpha val="40000"/>
                  </a:schemeClr>
                </a:outerShdw>
              </a:effectLst>
            </a:rPr>
            <a:t>No-contact orders</a:t>
          </a:r>
        </a:p>
      </dgm:t>
    </dgm:pt>
    <dgm:pt modelId="{F9C7A440-CEA9-4B74-A7A0-6FCBF597F551}" type="parTrans" cxnId="{502640B7-B867-47A5-9989-5F5CE2403FA1}">
      <dgm:prSet/>
      <dgm:spPr/>
      <dgm:t>
        <a:bodyPr/>
        <a:lstStyle/>
        <a:p>
          <a:endParaRPr lang="en-US"/>
        </a:p>
      </dgm:t>
    </dgm:pt>
    <dgm:pt modelId="{1F57FD61-6C09-4280-9BC5-29C5547F27F9}" type="sibTrans" cxnId="{502640B7-B867-47A5-9989-5F5CE2403FA1}">
      <dgm:prSet/>
      <dgm:spPr/>
      <dgm:t>
        <a:bodyPr/>
        <a:lstStyle/>
        <a:p>
          <a:endParaRPr lang="en-US"/>
        </a:p>
      </dgm:t>
    </dgm:pt>
    <dgm:pt modelId="{C4C29605-EADE-4186-BBFC-EB22A754DD1A}">
      <dgm:prSet/>
      <dgm:spPr/>
      <dgm:t>
        <a:bodyPr/>
        <a:lstStyle/>
        <a:p>
          <a:r>
            <a:rPr lang="en-US" b="0" cap="none" spc="0" dirty="0">
              <a:ln w="0"/>
              <a:solidFill>
                <a:schemeClr val="tx1"/>
              </a:solidFill>
              <a:effectLst>
                <a:outerShdw blurRad="38100" dist="19050" dir="2700000" algn="tl" rotWithShape="0">
                  <a:schemeClr val="dk1">
                    <a:alpha val="40000"/>
                  </a:schemeClr>
                </a:outerShdw>
              </a:effectLst>
            </a:rPr>
            <a:t>Housing assignments</a:t>
          </a:r>
        </a:p>
      </dgm:t>
    </dgm:pt>
    <dgm:pt modelId="{6C4FDE30-D084-475E-BDCD-86A57C69AFC7}" type="parTrans" cxnId="{5F7A3800-6665-46C2-AA89-54CC7ACB5936}">
      <dgm:prSet/>
      <dgm:spPr/>
      <dgm:t>
        <a:bodyPr/>
        <a:lstStyle/>
        <a:p>
          <a:endParaRPr lang="en-US"/>
        </a:p>
      </dgm:t>
    </dgm:pt>
    <dgm:pt modelId="{1B6E07D0-AA88-4F2E-82B9-0786A9722E57}" type="sibTrans" cxnId="{5F7A3800-6665-46C2-AA89-54CC7ACB5936}">
      <dgm:prSet/>
      <dgm:spPr/>
      <dgm:t>
        <a:bodyPr/>
        <a:lstStyle/>
        <a:p>
          <a:endParaRPr lang="en-US"/>
        </a:p>
      </dgm:t>
    </dgm:pt>
    <dgm:pt modelId="{C89DE7FF-E6AF-483C-BBCD-6B5EFCD5B86A}">
      <dgm:prSet/>
      <dgm:spPr/>
      <dgm:t>
        <a:bodyPr/>
        <a:lstStyle/>
        <a:p>
          <a:r>
            <a:rPr lang="en-US" b="0" cap="none" spc="0" dirty="0">
              <a:ln w="0"/>
              <a:solidFill>
                <a:schemeClr val="tx1"/>
              </a:solidFill>
              <a:effectLst>
                <a:outerShdw blurRad="38100" dist="19050" dir="2700000" algn="tl" rotWithShape="0">
                  <a:schemeClr val="dk1">
                    <a:alpha val="40000"/>
                  </a:schemeClr>
                </a:outerShdw>
              </a:effectLst>
            </a:rPr>
            <a:t>Parking assignments</a:t>
          </a:r>
        </a:p>
      </dgm:t>
    </dgm:pt>
    <dgm:pt modelId="{CC8B5BC4-AE53-40A6-B182-BE4779322CB9}" type="parTrans" cxnId="{24041D76-5A77-4533-9350-A3B1CEAA73C8}">
      <dgm:prSet/>
      <dgm:spPr/>
      <dgm:t>
        <a:bodyPr/>
        <a:lstStyle/>
        <a:p>
          <a:endParaRPr lang="en-US"/>
        </a:p>
      </dgm:t>
    </dgm:pt>
    <dgm:pt modelId="{EFE4202C-7508-45C5-A214-134E68571E48}" type="sibTrans" cxnId="{24041D76-5A77-4533-9350-A3B1CEAA73C8}">
      <dgm:prSet/>
      <dgm:spPr/>
      <dgm:t>
        <a:bodyPr/>
        <a:lstStyle/>
        <a:p>
          <a:endParaRPr lang="en-US"/>
        </a:p>
      </dgm:t>
    </dgm:pt>
    <dgm:pt modelId="{BAAD9F93-D581-45F0-875F-4763B682646A}">
      <dgm:prSet/>
      <dgm:spPr/>
      <dgm:t>
        <a:bodyPr/>
        <a:lstStyle/>
        <a:p>
          <a:r>
            <a:rPr lang="en-US" b="0" cap="none" spc="0" dirty="0">
              <a:ln w="0"/>
              <a:solidFill>
                <a:schemeClr val="tx1"/>
              </a:solidFill>
              <a:effectLst>
                <a:outerShdw blurRad="38100" dist="19050" dir="2700000" algn="tl" rotWithShape="0">
                  <a:schemeClr val="dk1">
                    <a:alpha val="40000"/>
                  </a:schemeClr>
                </a:outerShdw>
              </a:effectLst>
            </a:rPr>
            <a:t>Resource assistance</a:t>
          </a:r>
        </a:p>
      </dgm:t>
    </dgm:pt>
    <dgm:pt modelId="{5D29D54C-C946-4142-BB84-873B06E769A7}" type="parTrans" cxnId="{BD65FD97-FF65-4219-B194-7F4083031AEB}">
      <dgm:prSet/>
      <dgm:spPr/>
      <dgm:t>
        <a:bodyPr/>
        <a:lstStyle/>
        <a:p>
          <a:endParaRPr lang="en-US"/>
        </a:p>
      </dgm:t>
    </dgm:pt>
    <dgm:pt modelId="{ABE297D8-C915-41E8-82D1-653A307E81C8}" type="sibTrans" cxnId="{BD65FD97-FF65-4219-B194-7F4083031AEB}">
      <dgm:prSet/>
      <dgm:spPr/>
      <dgm:t>
        <a:bodyPr/>
        <a:lstStyle/>
        <a:p>
          <a:endParaRPr lang="en-US"/>
        </a:p>
      </dgm:t>
    </dgm:pt>
    <dgm:pt modelId="{6F3C703E-4DC3-45DE-B041-0DD90FA23CE0}">
      <dgm:prSet/>
      <dgm:spPr/>
      <dgm:t>
        <a:bodyPr/>
        <a:lstStyle/>
        <a:p>
          <a:r>
            <a:rPr lang="en-US" b="0" cap="none" spc="0" dirty="0">
              <a:ln w="0"/>
              <a:solidFill>
                <a:schemeClr val="tx1"/>
              </a:solidFill>
              <a:effectLst>
                <a:outerShdw blurRad="38100" dist="19050" dir="2700000" algn="tl" rotWithShape="0">
                  <a:schemeClr val="dk1">
                    <a:alpha val="40000"/>
                  </a:schemeClr>
                </a:outerShdw>
              </a:effectLst>
            </a:rPr>
            <a:t>Seek law enforcement assistance</a:t>
          </a:r>
        </a:p>
      </dgm:t>
    </dgm:pt>
    <dgm:pt modelId="{2A2D5770-1DB9-495F-A2F6-4D5188ACF3F9}" type="parTrans" cxnId="{B3B9C67F-859A-4EEC-A8B2-22CC3A0C38F0}">
      <dgm:prSet/>
      <dgm:spPr/>
      <dgm:t>
        <a:bodyPr/>
        <a:lstStyle/>
        <a:p>
          <a:endParaRPr lang="en-US"/>
        </a:p>
      </dgm:t>
    </dgm:pt>
    <dgm:pt modelId="{F2168FED-CF61-42ED-90F0-B65E4B1FABBA}" type="sibTrans" cxnId="{B3B9C67F-859A-4EEC-A8B2-22CC3A0C38F0}">
      <dgm:prSet/>
      <dgm:spPr/>
      <dgm:t>
        <a:bodyPr/>
        <a:lstStyle/>
        <a:p>
          <a:endParaRPr lang="en-US"/>
        </a:p>
      </dgm:t>
    </dgm:pt>
    <dgm:pt modelId="{5274D945-0251-4236-BB23-DE368BC477AE}">
      <dgm:prSet/>
      <dgm:spPr/>
      <dgm:t>
        <a:bodyPr/>
        <a:lstStyle/>
        <a:p>
          <a:r>
            <a:rPr lang="en-US" b="0" cap="none" spc="0" dirty="0">
              <a:ln w="0"/>
              <a:solidFill>
                <a:schemeClr val="tx1"/>
              </a:solidFill>
              <a:effectLst>
                <a:outerShdw blurRad="38100" dist="19050" dir="2700000" algn="tl" rotWithShape="0">
                  <a:schemeClr val="dk1">
                    <a:alpha val="40000"/>
                  </a:schemeClr>
                </a:outerShdw>
              </a:effectLst>
            </a:rPr>
            <a:t>Advisors</a:t>
          </a:r>
        </a:p>
      </dgm:t>
    </dgm:pt>
    <dgm:pt modelId="{7AF44BB7-C948-4D4B-9069-2D44DF39BE08}" type="parTrans" cxnId="{413B29C6-A2DE-4B63-91B0-78D9C057AF81}">
      <dgm:prSet/>
      <dgm:spPr/>
      <dgm:t>
        <a:bodyPr/>
        <a:lstStyle/>
        <a:p>
          <a:endParaRPr lang="en-US"/>
        </a:p>
      </dgm:t>
    </dgm:pt>
    <dgm:pt modelId="{193D60B2-C8F4-4EB9-A2C5-F415BAA4AF0C}" type="sibTrans" cxnId="{413B29C6-A2DE-4B63-91B0-78D9C057AF81}">
      <dgm:prSet/>
      <dgm:spPr/>
      <dgm:t>
        <a:bodyPr/>
        <a:lstStyle/>
        <a:p>
          <a:endParaRPr lang="en-US"/>
        </a:p>
      </dgm:t>
    </dgm:pt>
    <dgm:pt modelId="{EB50F073-1D23-4064-8B4B-DDEDE25473DD}">
      <dgm:prSet/>
      <dgm:spPr/>
      <dgm:t>
        <a:bodyPr/>
        <a:lstStyle/>
        <a:p>
          <a:r>
            <a:rPr lang="en-US" b="0" cap="none" spc="0" dirty="0">
              <a:ln w="0"/>
              <a:solidFill>
                <a:schemeClr val="tx1"/>
              </a:solidFill>
              <a:effectLst>
                <a:outerShdw blurRad="38100" dist="19050" dir="2700000" algn="tl" rotWithShape="0">
                  <a:schemeClr val="dk1">
                    <a:alpha val="40000"/>
                  </a:schemeClr>
                </a:outerShdw>
              </a:effectLst>
            </a:rPr>
            <a:t>Academic modifications</a:t>
          </a:r>
        </a:p>
      </dgm:t>
    </dgm:pt>
    <dgm:pt modelId="{B6C3DEC2-69C5-466E-B002-3012D8C1D2C1}" type="parTrans" cxnId="{0DFB243F-F3E1-4A69-B120-2DDAE9792A15}">
      <dgm:prSet/>
      <dgm:spPr/>
      <dgm:t>
        <a:bodyPr/>
        <a:lstStyle/>
        <a:p>
          <a:endParaRPr lang="en-US"/>
        </a:p>
      </dgm:t>
    </dgm:pt>
    <dgm:pt modelId="{97643884-300F-4BB8-A2B7-AE11EA065179}" type="sibTrans" cxnId="{0DFB243F-F3E1-4A69-B120-2DDAE9792A15}">
      <dgm:prSet/>
      <dgm:spPr/>
      <dgm:t>
        <a:bodyPr/>
        <a:lstStyle/>
        <a:p>
          <a:endParaRPr lang="en-US"/>
        </a:p>
      </dgm:t>
    </dgm:pt>
    <dgm:pt modelId="{576CA488-8FB2-4C26-9442-8A267AA047E9}" type="pres">
      <dgm:prSet presAssocID="{881253C1-CC21-4149-AE0B-2358EB381160}" presName="diagram" presStyleCnt="0">
        <dgm:presLayoutVars>
          <dgm:dir/>
          <dgm:resizeHandles val="exact"/>
        </dgm:presLayoutVars>
      </dgm:prSet>
      <dgm:spPr/>
    </dgm:pt>
    <dgm:pt modelId="{E079422D-65A6-4962-A54C-E249D089C80B}" type="pres">
      <dgm:prSet presAssocID="{535A2DFB-F70B-4B57-A73F-3490E644418A}" presName="node" presStyleLbl="node1" presStyleIdx="0" presStyleCnt="8">
        <dgm:presLayoutVars>
          <dgm:bulletEnabled val="1"/>
        </dgm:presLayoutVars>
      </dgm:prSet>
      <dgm:spPr/>
    </dgm:pt>
    <dgm:pt modelId="{46C7E895-58EB-415A-9933-52351DB17C6C}" type="pres">
      <dgm:prSet presAssocID="{8FAA8A1E-C874-4F10-B466-71C86FC4A1EA}" presName="sibTrans" presStyleCnt="0"/>
      <dgm:spPr/>
    </dgm:pt>
    <dgm:pt modelId="{4BF41E0F-E427-4BDD-ABB2-2CCA6991DEAE}" type="pres">
      <dgm:prSet presAssocID="{2C261986-A88E-4E05-AC10-48ABAD0F7C29}" presName="node" presStyleLbl="node1" presStyleIdx="1" presStyleCnt="8">
        <dgm:presLayoutVars>
          <dgm:bulletEnabled val="1"/>
        </dgm:presLayoutVars>
      </dgm:prSet>
      <dgm:spPr/>
    </dgm:pt>
    <dgm:pt modelId="{135E062A-BB24-44F8-AA93-DF66085EE0F7}" type="pres">
      <dgm:prSet presAssocID="{1F57FD61-6C09-4280-9BC5-29C5547F27F9}" presName="sibTrans" presStyleCnt="0"/>
      <dgm:spPr/>
    </dgm:pt>
    <dgm:pt modelId="{A1DF4E84-0F48-40FD-83C7-3AB6ACF5CCAB}" type="pres">
      <dgm:prSet presAssocID="{C4C29605-EADE-4186-BBFC-EB22A754DD1A}" presName="node" presStyleLbl="node1" presStyleIdx="2" presStyleCnt="8">
        <dgm:presLayoutVars>
          <dgm:bulletEnabled val="1"/>
        </dgm:presLayoutVars>
      </dgm:prSet>
      <dgm:spPr/>
    </dgm:pt>
    <dgm:pt modelId="{8567C0A9-1D57-42AF-A493-4E39637227A9}" type="pres">
      <dgm:prSet presAssocID="{1B6E07D0-AA88-4F2E-82B9-0786A9722E57}" presName="sibTrans" presStyleCnt="0"/>
      <dgm:spPr/>
    </dgm:pt>
    <dgm:pt modelId="{295F2CCA-6A07-4E3F-A9B0-E6320F928C73}" type="pres">
      <dgm:prSet presAssocID="{C89DE7FF-E6AF-483C-BBCD-6B5EFCD5B86A}" presName="node" presStyleLbl="node1" presStyleIdx="3" presStyleCnt="8">
        <dgm:presLayoutVars>
          <dgm:bulletEnabled val="1"/>
        </dgm:presLayoutVars>
      </dgm:prSet>
      <dgm:spPr/>
    </dgm:pt>
    <dgm:pt modelId="{C05E123F-BDBE-4E1D-ABF2-B6265939B4FD}" type="pres">
      <dgm:prSet presAssocID="{EFE4202C-7508-45C5-A214-134E68571E48}" presName="sibTrans" presStyleCnt="0"/>
      <dgm:spPr/>
    </dgm:pt>
    <dgm:pt modelId="{280CCB43-C384-47A2-B565-135121AA4781}" type="pres">
      <dgm:prSet presAssocID="{BAAD9F93-D581-45F0-875F-4763B682646A}" presName="node" presStyleLbl="node1" presStyleIdx="4" presStyleCnt="8">
        <dgm:presLayoutVars>
          <dgm:bulletEnabled val="1"/>
        </dgm:presLayoutVars>
      </dgm:prSet>
      <dgm:spPr/>
    </dgm:pt>
    <dgm:pt modelId="{C263D29F-CAB6-4EAF-8477-E65392C52668}" type="pres">
      <dgm:prSet presAssocID="{ABE297D8-C915-41E8-82D1-653A307E81C8}" presName="sibTrans" presStyleCnt="0"/>
      <dgm:spPr/>
    </dgm:pt>
    <dgm:pt modelId="{558AE335-33C2-4C8C-B830-610339188A84}" type="pres">
      <dgm:prSet presAssocID="{6F3C703E-4DC3-45DE-B041-0DD90FA23CE0}" presName="node" presStyleLbl="node1" presStyleIdx="5" presStyleCnt="8">
        <dgm:presLayoutVars>
          <dgm:bulletEnabled val="1"/>
        </dgm:presLayoutVars>
      </dgm:prSet>
      <dgm:spPr/>
    </dgm:pt>
    <dgm:pt modelId="{187F7716-864D-4CFE-A0D6-6B9491014F38}" type="pres">
      <dgm:prSet presAssocID="{F2168FED-CF61-42ED-90F0-B65E4B1FABBA}" presName="sibTrans" presStyleCnt="0"/>
      <dgm:spPr/>
    </dgm:pt>
    <dgm:pt modelId="{F6B513A9-724B-4334-A06E-A633B72D2847}" type="pres">
      <dgm:prSet presAssocID="{5274D945-0251-4236-BB23-DE368BC477AE}" presName="node" presStyleLbl="node1" presStyleIdx="6" presStyleCnt="8" custLinFactNeighborY="-6194">
        <dgm:presLayoutVars>
          <dgm:bulletEnabled val="1"/>
        </dgm:presLayoutVars>
      </dgm:prSet>
      <dgm:spPr/>
    </dgm:pt>
    <dgm:pt modelId="{8533F241-E5C2-4AC5-A4CD-EBE07C87C1D6}" type="pres">
      <dgm:prSet presAssocID="{193D60B2-C8F4-4EB9-A2C5-F415BAA4AF0C}" presName="sibTrans" presStyleCnt="0"/>
      <dgm:spPr/>
    </dgm:pt>
    <dgm:pt modelId="{68064A54-2A77-4CB8-A4DB-70B5513F4222}" type="pres">
      <dgm:prSet presAssocID="{EB50F073-1D23-4064-8B4B-DDEDE25473DD}" presName="node" presStyleLbl="node1" presStyleIdx="7" presStyleCnt="8" custLinFactNeighborX="-465" custLinFactNeighborY="-6969">
        <dgm:presLayoutVars>
          <dgm:bulletEnabled val="1"/>
        </dgm:presLayoutVars>
      </dgm:prSet>
      <dgm:spPr/>
    </dgm:pt>
  </dgm:ptLst>
  <dgm:cxnLst>
    <dgm:cxn modelId="{5F7A3800-6665-46C2-AA89-54CC7ACB5936}" srcId="{881253C1-CC21-4149-AE0B-2358EB381160}" destId="{C4C29605-EADE-4186-BBFC-EB22A754DD1A}" srcOrd="2" destOrd="0" parTransId="{6C4FDE30-D084-475E-BDCD-86A57C69AFC7}" sibTransId="{1B6E07D0-AA88-4F2E-82B9-0786A9722E57}"/>
    <dgm:cxn modelId="{3B48DE1A-16F1-4498-BC7C-D6129FE55346}" type="presOf" srcId="{535A2DFB-F70B-4B57-A73F-3490E644418A}" destId="{E079422D-65A6-4962-A54C-E249D089C80B}" srcOrd="0" destOrd="0" presId="urn:microsoft.com/office/officeart/2005/8/layout/default"/>
    <dgm:cxn modelId="{4C981D31-9D1D-4046-AA81-BE8145DA9887}" type="presOf" srcId="{C89DE7FF-E6AF-483C-BBCD-6B5EFCD5B86A}" destId="{295F2CCA-6A07-4E3F-A9B0-E6320F928C73}" srcOrd="0" destOrd="0" presId="urn:microsoft.com/office/officeart/2005/8/layout/default"/>
    <dgm:cxn modelId="{0DFB243F-F3E1-4A69-B120-2DDAE9792A15}" srcId="{881253C1-CC21-4149-AE0B-2358EB381160}" destId="{EB50F073-1D23-4064-8B4B-DDEDE25473DD}" srcOrd="7" destOrd="0" parTransId="{B6C3DEC2-69C5-466E-B002-3012D8C1D2C1}" sibTransId="{97643884-300F-4BB8-A2B7-AE11EA065179}"/>
    <dgm:cxn modelId="{24041D76-5A77-4533-9350-A3B1CEAA73C8}" srcId="{881253C1-CC21-4149-AE0B-2358EB381160}" destId="{C89DE7FF-E6AF-483C-BBCD-6B5EFCD5B86A}" srcOrd="3" destOrd="0" parTransId="{CC8B5BC4-AE53-40A6-B182-BE4779322CB9}" sibTransId="{EFE4202C-7508-45C5-A214-134E68571E48}"/>
    <dgm:cxn modelId="{B3B9C67F-859A-4EEC-A8B2-22CC3A0C38F0}" srcId="{881253C1-CC21-4149-AE0B-2358EB381160}" destId="{6F3C703E-4DC3-45DE-B041-0DD90FA23CE0}" srcOrd="5" destOrd="0" parTransId="{2A2D5770-1DB9-495F-A2F6-4D5188ACF3F9}" sibTransId="{F2168FED-CF61-42ED-90F0-B65E4B1FABBA}"/>
    <dgm:cxn modelId="{E32E148A-DFBD-4D80-A76B-79D20C73030C}" type="presOf" srcId="{EB50F073-1D23-4064-8B4B-DDEDE25473DD}" destId="{68064A54-2A77-4CB8-A4DB-70B5513F4222}" srcOrd="0" destOrd="0" presId="urn:microsoft.com/office/officeart/2005/8/layout/default"/>
    <dgm:cxn modelId="{BD65FD97-FF65-4219-B194-7F4083031AEB}" srcId="{881253C1-CC21-4149-AE0B-2358EB381160}" destId="{BAAD9F93-D581-45F0-875F-4763B682646A}" srcOrd="4" destOrd="0" parTransId="{5D29D54C-C946-4142-BB84-873B06E769A7}" sibTransId="{ABE297D8-C915-41E8-82D1-653A307E81C8}"/>
    <dgm:cxn modelId="{502640B7-B867-47A5-9989-5F5CE2403FA1}" srcId="{881253C1-CC21-4149-AE0B-2358EB381160}" destId="{2C261986-A88E-4E05-AC10-48ABAD0F7C29}" srcOrd="1" destOrd="0" parTransId="{F9C7A440-CEA9-4B74-A7A0-6FCBF597F551}" sibTransId="{1F57FD61-6C09-4280-9BC5-29C5547F27F9}"/>
    <dgm:cxn modelId="{413B29C6-A2DE-4B63-91B0-78D9C057AF81}" srcId="{881253C1-CC21-4149-AE0B-2358EB381160}" destId="{5274D945-0251-4236-BB23-DE368BC477AE}" srcOrd="6" destOrd="0" parTransId="{7AF44BB7-C948-4D4B-9069-2D44DF39BE08}" sibTransId="{193D60B2-C8F4-4EB9-A2C5-F415BAA4AF0C}"/>
    <dgm:cxn modelId="{7460DFD0-B7B4-4099-BBAD-636B661FAF5F}" type="presOf" srcId="{BAAD9F93-D581-45F0-875F-4763B682646A}" destId="{280CCB43-C384-47A2-B565-135121AA4781}" srcOrd="0" destOrd="0" presId="urn:microsoft.com/office/officeart/2005/8/layout/default"/>
    <dgm:cxn modelId="{2B8BC0DE-A6C2-46B6-8E64-60DBA776B8C8}" type="presOf" srcId="{2C261986-A88E-4E05-AC10-48ABAD0F7C29}" destId="{4BF41E0F-E427-4BDD-ABB2-2CCA6991DEAE}" srcOrd="0" destOrd="0" presId="urn:microsoft.com/office/officeart/2005/8/layout/default"/>
    <dgm:cxn modelId="{83DF92E0-2C43-4D10-A698-92332C38F6FB}" type="presOf" srcId="{881253C1-CC21-4149-AE0B-2358EB381160}" destId="{576CA488-8FB2-4C26-9442-8A267AA047E9}" srcOrd="0" destOrd="0" presId="urn:microsoft.com/office/officeart/2005/8/layout/default"/>
    <dgm:cxn modelId="{C77E97E4-96E1-462A-9731-44B818CA387F}" type="presOf" srcId="{5274D945-0251-4236-BB23-DE368BC477AE}" destId="{F6B513A9-724B-4334-A06E-A633B72D2847}" srcOrd="0" destOrd="0" presId="urn:microsoft.com/office/officeart/2005/8/layout/default"/>
    <dgm:cxn modelId="{DA5C3CEB-0F2E-4DE6-845D-3D842CDCE749}" type="presOf" srcId="{6F3C703E-4DC3-45DE-B041-0DD90FA23CE0}" destId="{558AE335-33C2-4C8C-B830-610339188A84}" srcOrd="0" destOrd="0" presId="urn:microsoft.com/office/officeart/2005/8/layout/default"/>
    <dgm:cxn modelId="{FA3708FC-E5F0-4F54-BEA7-5DA0561FD9C4}" type="presOf" srcId="{C4C29605-EADE-4186-BBFC-EB22A754DD1A}" destId="{A1DF4E84-0F48-40FD-83C7-3AB6ACF5CCAB}" srcOrd="0" destOrd="0" presId="urn:microsoft.com/office/officeart/2005/8/layout/default"/>
    <dgm:cxn modelId="{8813CDFF-2C42-451E-994A-E587A6257E0C}" srcId="{881253C1-CC21-4149-AE0B-2358EB381160}" destId="{535A2DFB-F70B-4B57-A73F-3490E644418A}" srcOrd="0" destOrd="0" parTransId="{0F8A444D-F930-4BB7-A7EE-2B33B9A96646}" sibTransId="{8FAA8A1E-C874-4F10-B466-71C86FC4A1EA}"/>
    <dgm:cxn modelId="{0C6A2F4C-A37D-4482-883A-1354DA53738C}" type="presParOf" srcId="{576CA488-8FB2-4C26-9442-8A267AA047E9}" destId="{E079422D-65A6-4962-A54C-E249D089C80B}" srcOrd="0" destOrd="0" presId="urn:microsoft.com/office/officeart/2005/8/layout/default"/>
    <dgm:cxn modelId="{1AA30BDF-9976-4416-BE64-E4FBC1D651AD}" type="presParOf" srcId="{576CA488-8FB2-4C26-9442-8A267AA047E9}" destId="{46C7E895-58EB-415A-9933-52351DB17C6C}" srcOrd="1" destOrd="0" presId="urn:microsoft.com/office/officeart/2005/8/layout/default"/>
    <dgm:cxn modelId="{98774F8B-DBB5-429E-A5E3-CABC6F99A48B}" type="presParOf" srcId="{576CA488-8FB2-4C26-9442-8A267AA047E9}" destId="{4BF41E0F-E427-4BDD-ABB2-2CCA6991DEAE}" srcOrd="2" destOrd="0" presId="urn:microsoft.com/office/officeart/2005/8/layout/default"/>
    <dgm:cxn modelId="{88F7FF6F-5833-4052-964A-F1F7E464A8F8}" type="presParOf" srcId="{576CA488-8FB2-4C26-9442-8A267AA047E9}" destId="{135E062A-BB24-44F8-AA93-DF66085EE0F7}" srcOrd="3" destOrd="0" presId="urn:microsoft.com/office/officeart/2005/8/layout/default"/>
    <dgm:cxn modelId="{0C1D9235-59D8-4EA6-86BB-033DDDC1E216}" type="presParOf" srcId="{576CA488-8FB2-4C26-9442-8A267AA047E9}" destId="{A1DF4E84-0F48-40FD-83C7-3AB6ACF5CCAB}" srcOrd="4" destOrd="0" presId="urn:microsoft.com/office/officeart/2005/8/layout/default"/>
    <dgm:cxn modelId="{05C16E2D-59BE-439A-B348-3C8CA6CAE8C2}" type="presParOf" srcId="{576CA488-8FB2-4C26-9442-8A267AA047E9}" destId="{8567C0A9-1D57-42AF-A493-4E39637227A9}" srcOrd="5" destOrd="0" presId="urn:microsoft.com/office/officeart/2005/8/layout/default"/>
    <dgm:cxn modelId="{D7CB335F-9AF8-4B56-8E25-E914D2F5B660}" type="presParOf" srcId="{576CA488-8FB2-4C26-9442-8A267AA047E9}" destId="{295F2CCA-6A07-4E3F-A9B0-E6320F928C73}" srcOrd="6" destOrd="0" presId="urn:microsoft.com/office/officeart/2005/8/layout/default"/>
    <dgm:cxn modelId="{FA7F033E-023C-4DBC-8B4F-A6BD9C81F56B}" type="presParOf" srcId="{576CA488-8FB2-4C26-9442-8A267AA047E9}" destId="{C05E123F-BDBE-4E1D-ABF2-B6265939B4FD}" srcOrd="7" destOrd="0" presId="urn:microsoft.com/office/officeart/2005/8/layout/default"/>
    <dgm:cxn modelId="{236446FE-875B-4737-9009-ABA85923C5DB}" type="presParOf" srcId="{576CA488-8FB2-4C26-9442-8A267AA047E9}" destId="{280CCB43-C384-47A2-B565-135121AA4781}" srcOrd="8" destOrd="0" presId="urn:microsoft.com/office/officeart/2005/8/layout/default"/>
    <dgm:cxn modelId="{65DB8B38-42AB-4EA9-8608-7D39CB959C98}" type="presParOf" srcId="{576CA488-8FB2-4C26-9442-8A267AA047E9}" destId="{C263D29F-CAB6-4EAF-8477-E65392C52668}" srcOrd="9" destOrd="0" presId="urn:microsoft.com/office/officeart/2005/8/layout/default"/>
    <dgm:cxn modelId="{FD1A472A-41F4-4F38-837F-1422D8D54D40}" type="presParOf" srcId="{576CA488-8FB2-4C26-9442-8A267AA047E9}" destId="{558AE335-33C2-4C8C-B830-610339188A84}" srcOrd="10" destOrd="0" presId="urn:microsoft.com/office/officeart/2005/8/layout/default"/>
    <dgm:cxn modelId="{F7E6E433-38C0-44BA-9918-F9D27A15AF8E}" type="presParOf" srcId="{576CA488-8FB2-4C26-9442-8A267AA047E9}" destId="{187F7716-864D-4CFE-A0D6-6B9491014F38}" srcOrd="11" destOrd="0" presId="urn:microsoft.com/office/officeart/2005/8/layout/default"/>
    <dgm:cxn modelId="{31D15B75-7BBB-400B-9415-EDB9CFBAFD4E}" type="presParOf" srcId="{576CA488-8FB2-4C26-9442-8A267AA047E9}" destId="{F6B513A9-724B-4334-A06E-A633B72D2847}" srcOrd="12" destOrd="0" presId="urn:microsoft.com/office/officeart/2005/8/layout/default"/>
    <dgm:cxn modelId="{04E57204-DDB8-41B1-9A1E-901E0AEF91B0}" type="presParOf" srcId="{576CA488-8FB2-4C26-9442-8A267AA047E9}" destId="{8533F241-E5C2-4AC5-A4CD-EBE07C87C1D6}" srcOrd="13" destOrd="0" presId="urn:microsoft.com/office/officeart/2005/8/layout/default"/>
    <dgm:cxn modelId="{19C39AAA-F043-4DB6-BF7D-32116735188B}" type="presParOf" srcId="{576CA488-8FB2-4C26-9442-8A267AA047E9}" destId="{68064A54-2A77-4CB8-A4DB-70B5513F4222}" srcOrd="14"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C2F4D35-1FCF-4D15-A601-614A3ED22D7D}" type="doc">
      <dgm:prSet loTypeId="urn:microsoft.com/office/officeart/2005/8/layout/vList6" loCatId="process" qsTypeId="urn:microsoft.com/office/officeart/2005/8/quickstyle/simple1" qsCatId="simple" csTypeId="urn:microsoft.com/office/officeart/2005/8/colors/accent1_2" csCatId="accent1" phldr="1"/>
      <dgm:spPr/>
      <dgm:t>
        <a:bodyPr/>
        <a:lstStyle/>
        <a:p>
          <a:endParaRPr lang="en-US"/>
        </a:p>
      </dgm:t>
    </dgm:pt>
    <dgm:pt modelId="{8E300623-B42F-4794-A510-72189158FF58}">
      <dgm:prSet/>
      <dgm:spPr/>
      <dgm:t>
        <a:bodyPr/>
        <a:lstStyle/>
        <a:p>
          <a:pPr rtl="0"/>
          <a:r>
            <a:rPr lang="en-US" dirty="0"/>
            <a:t>Title IX</a:t>
          </a:r>
        </a:p>
      </dgm:t>
    </dgm:pt>
    <dgm:pt modelId="{D3CDE499-CCB7-432B-A0A9-3A296DB7AAF3}" type="parTrans" cxnId="{CC8C2636-8FC5-4E20-A540-3019064030B5}">
      <dgm:prSet/>
      <dgm:spPr/>
      <dgm:t>
        <a:bodyPr/>
        <a:lstStyle/>
        <a:p>
          <a:endParaRPr lang="en-US"/>
        </a:p>
      </dgm:t>
    </dgm:pt>
    <dgm:pt modelId="{85119E98-EC17-4FD8-96C8-7EA0643D539A}" type="sibTrans" cxnId="{CC8C2636-8FC5-4E20-A540-3019064030B5}">
      <dgm:prSet/>
      <dgm:spPr/>
      <dgm:t>
        <a:bodyPr/>
        <a:lstStyle/>
        <a:p>
          <a:endParaRPr lang="en-US"/>
        </a:p>
      </dgm:t>
    </dgm:pt>
    <dgm:pt modelId="{55A9DD5D-99EB-4558-A0A1-D86AAC47D98D}">
      <dgm:prSet/>
      <dgm:spPr/>
      <dgm:t>
        <a:bodyPr/>
        <a:lstStyle/>
        <a:p>
          <a:pPr rtl="0"/>
          <a:r>
            <a:rPr lang="en-US" dirty="0" err="1"/>
            <a:t>Clery</a:t>
          </a:r>
          <a:r>
            <a:rPr lang="en-US" dirty="0"/>
            <a:t> Act</a:t>
          </a:r>
        </a:p>
      </dgm:t>
    </dgm:pt>
    <dgm:pt modelId="{3ABBFF34-8560-4324-8281-3E5476CE904E}" type="parTrans" cxnId="{664DCA43-6142-4B86-9DF5-D2E1EC7B47AC}">
      <dgm:prSet/>
      <dgm:spPr/>
      <dgm:t>
        <a:bodyPr/>
        <a:lstStyle/>
        <a:p>
          <a:endParaRPr lang="en-US"/>
        </a:p>
      </dgm:t>
    </dgm:pt>
    <dgm:pt modelId="{39C1A83C-B332-4AA0-8B13-C3CD8B1133E3}" type="sibTrans" cxnId="{664DCA43-6142-4B86-9DF5-D2E1EC7B47AC}">
      <dgm:prSet/>
      <dgm:spPr/>
      <dgm:t>
        <a:bodyPr/>
        <a:lstStyle/>
        <a:p>
          <a:endParaRPr lang="en-US"/>
        </a:p>
      </dgm:t>
    </dgm:pt>
    <dgm:pt modelId="{B726D1A0-BE00-4BE5-9DC8-1EC10B0BB042}">
      <dgm:prSet/>
      <dgm:spPr/>
      <dgm:t>
        <a:bodyPr/>
        <a:lstStyle/>
        <a:p>
          <a:pPr rtl="0"/>
          <a:r>
            <a:rPr lang="en-US" dirty="0"/>
            <a:t>VAWA - Violence Against Women Act</a:t>
          </a:r>
        </a:p>
      </dgm:t>
    </dgm:pt>
    <dgm:pt modelId="{6E718A73-49FA-4B3E-BE49-3C3D260F403B}" type="parTrans" cxnId="{A9754AA8-5C54-48E6-8718-E50C83367069}">
      <dgm:prSet/>
      <dgm:spPr/>
      <dgm:t>
        <a:bodyPr/>
        <a:lstStyle/>
        <a:p>
          <a:endParaRPr lang="en-US"/>
        </a:p>
      </dgm:t>
    </dgm:pt>
    <dgm:pt modelId="{C1B943CA-D9D9-40FC-9F99-739A4D4D2D4E}" type="sibTrans" cxnId="{A9754AA8-5C54-48E6-8718-E50C83367069}">
      <dgm:prSet/>
      <dgm:spPr/>
      <dgm:t>
        <a:bodyPr/>
        <a:lstStyle/>
        <a:p>
          <a:endParaRPr lang="en-US"/>
        </a:p>
      </dgm:t>
    </dgm:pt>
    <dgm:pt modelId="{FA3BBE78-33CF-4C6C-8780-E3465290163D}">
      <dgm:prSet/>
      <dgm:spPr/>
      <dgm:t>
        <a:bodyPr/>
        <a:lstStyle/>
        <a:p>
          <a:pPr rtl="0"/>
          <a:r>
            <a:rPr lang="en-US" dirty="0" err="1"/>
            <a:t>SaVE</a:t>
          </a:r>
          <a:r>
            <a:rPr lang="en-US" dirty="0"/>
            <a:t> Act - Campus Sexual Violence Elimination Act</a:t>
          </a:r>
        </a:p>
      </dgm:t>
    </dgm:pt>
    <dgm:pt modelId="{9FCF02BC-0992-4616-BEEE-414D9B5D793F}" type="parTrans" cxnId="{CBADEB81-51C5-4B42-9E1A-73705C94F339}">
      <dgm:prSet/>
      <dgm:spPr/>
      <dgm:t>
        <a:bodyPr/>
        <a:lstStyle/>
        <a:p>
          <a:endParaRPr lang="en-US"/>
        </a:p>
      </dgm:t>
    </dgm:pt>
    <dgm:pt modelId="{31678049-7EA5-477B-82F2-F4FDFCFB653E}" type="sibTrans" cxnId="{CBADEB81-51C5-4B42-9E1A-73705C94F339}">
      <dgm:prSet/>
      <dgm:spPr/>
      <dgm:t>
        <a:bodyPr/>
        <a:lstStyle/>
        <a:p>
          <a:endParaRPr lang="en-US"/>
        </a:p>
      </dgm:t>
    </dgm:pt>
    <dgm:pt modelId="{BB7F8708-3554-4515-91E8-F2E7B522C7EE}">
      <dgm:prSet/>
      <dgm:spPr/>
      <dgm:t>
        <a:bodyPr anchor="ctr"/>
        <a:lstStyle/>
        <a:p>
          <a:pPr rtl="0"/>
          <a:r>
            <a:rPr lang="en-US" dirty="0"/>
            <a:t>Federal law that prohibits sex discrimination in educational institutions</a:t>
          </a:r>
        </a:p>
      </dgm:t>
    </dgm:pt>
    <dgm:pt modelId="{4AD4E1BC-5354-45F1-849F-FF89BA3AB627}" type="parTrans" cxnId="{584379B4-3F06-4C48-AE96-EE852E2462E5}">
      <dgm:prSet/>
      <dgm:spPr/>
      <dgm:t>
        <a:bodyPr/>
        <a:lstStyle/>
        <a:p>
          <a:endParaRPr lang="en-US"/>
        </a:p>
      </dgm:t>
    </dgm:pt>
    <dgm:pt modelId="{3447884E-B75C-4F62-82D6-C7FF3365BC39}" type="sibTrans" cxnId="{584379B4-3F06-4C48-AE96-EE852E2462E5}">
      <dgm:prSet/>
      <dgm:spPr/>
      <dgm:t>
        <a:bodyPr/>
        <a:lstStyle/>
        <a:p>
          <a:endParaRPr lang="en-US"/>
        </a:p>
      </dgm:t>
    </dgm:pt>
    <dgm:pt modelId="{8BD7604E-7A01-44FB-99C4-77F5EB0C0B44}">
      <dgm:prSet/>
      <dgm:spPr/>
      <dgm:t>
        <a:bodyPr anchor="ctr"/>
        <a:lstStyle/>
        <a:p>
          <a:pPr rtl="0"/>
          <a:r>
            <a:rPr lang="en-US" dirty="0"/>
            <a:t>Requires colleges and universities to disclose information regarding crime on and around campus</a:t>
          </a:r>
        </a:p>
      </dgm:t>
    </dgm:pt>
    <dgm:pt modelId="{0AA7C3B8-978C-4015-AC5E-A2B00C1DBA8C}" type="parTrans" cxnId="{8A503DF0-0A04-429B-8ACA-3A2E2763DAC5}">
      <dgm:prSet/>
      <dgm:spPr/>
      <dgm:t>
        <a:bodyPr/>
        <a:lstStyle/>
        <a:p>
          <a:endParaRPr lang="en-US"/>
        </a:p>
      </dgm:t>
    </dgm:pt>
    <dgm:pt modelId="{48FDB81D-F39D-46F3-8CF1-9248AAEF7D86}" type="sibTrans" cxnId="{8A503DF0-0A04-429B-8ACA-3A2E2763DAC5}">
      <dgm:prSet/>
      <dgm:spPr/>
      <dgm:t>
        <a:bodyPr/>
        <a:lstStyle/>
        <a:p>
          <a:endParaRPr lang="en-US"/>
        </a:p>
      </dgm:t>
    </dgm:pt>
    <dgm:pt modelId="{92880321-EBF7-4CCC-80AB-EAD7112A3D40}">
      <dgm:prSet/>
      <dgm:spPr/>
      <dgm:t>
        <a:bodyPr anchor="ctr"/>
        <a:lstStyle/>
        <a:p>
          <a:pPr rtl="0"/>
          <a:r>
            <a:rPr lang="en-US" dirty="0"/>
            <a:t>Aimed at improving how colleges address sexual violence; imposes obligations to revise policies and practices</a:t>
          </a:r>
        </a:p>
      </dgm:t>
    </dgm:pt>
    <dgm:pt modelId="{688569C3-DBAD-4B03-B813-99661BC1533E}" type="parTrans" cxnId="{8FD96DA1-46C2-4318-B806-863EDEEE251B}">
      <dgm:prSet/>
      <dgm:spPr/>
      <dgm:t>
        <a:bodyPr/>
        <a:lstStyle/>
        <a:p>
          <a:endParaRPr lang="en-US"/>
        </a:p>
      </dgm:t>
    </dgm:pt>
    <dgm:pt modelId="{E32B86B9-3018-496D-A0DC-C7F3FB332EB3}" type="sibTrans" cxnId="{8FD96DA1-46C2-4318-B806-863EDEEE251B}">
      <dgm:prSet/>
      <dgm:spPr/>
      <dgm:t>
        <a:bodyPr/>
        <a:lstStyle/>
        <a:p>
          <a:endParaRPr lang="en-US"/>
        </a:p>
      </dgm:t>
    </dgm:pt>
    <dgm:pt modelId="{044B6ECE-D69B-4FE5-93E7-3D0380F6EB2B}">
      <dgm:prSet/>
      <dgm:spPr/>
      <dgm:t>
        <a:bodyPr anchor="ctr"/>
        <a:lstStyle/>
        <a:p>
          <a:pPr rtl="0"/>
          <a:r>
            <a:rPr lang="en-US" dirty="0"/>
            <a:t>Part of the VAWA amendments, made changes to the Jeanne Clery Act; requires colleges to report additional sexually violent crimes</a:t>
          </a:r>
        </a:p>
      </dgm:t>
    </dgm:pt>
    <dgm:pt modelId="{5FB03FFF-11F8-4B5A-BD36-3AD5C7363D38}" type="parTrans" cxnId="{2C40AA45-1631-40C8-B45D-EEB60DCADC9C}">
      <dgm:prSet/>
      <dgm:spPr/>
      <dgm:t>
        <a:bodyPr/>
        <a:lstStyle/>
        <a:p>
          <a:endParaRPr lang="en-US"/>
        </a:p>
      </dgm:t>
    </dgm:pt>
    <dgm:pt modelId="{F0DF7174-C5DB-4E49-84A3-FFAB14162AFD}" type="sibTrans" cxnId="{2C40AA45-1631-40C8-B45D-EEB60DCADC9C}">
      <dgm:prSet/>
      <dgm:spPr/>
      <dgm:t>
        <a:bodyPr/>
        <a:lstStyle/>
        <a:p>
          <a:endParaRPr lang="en-US"/>
        </a:p>
      </dgm:t>
    </dgm:pt>
    <dgm:pt modelId="{78F2D86A-3AF8-4A8F-9052-B3DBBB74FAB2}" type="pres">
      <dgm:prSet presAssocID="{FC2F4D35-1FCF-4D15-A601-614A3ED22D7D}" presName="Name0" presStyleCnt="0">
        <dgm:presLayoutVars>
          <dgm:dir/>
          <dgm:animLvl val="lvl"/>
          <dgm:resizeHandles/>
        </dgm:presLayoutVars>
      </dgm:prSet>
      <dgm:spPr/>
    </dgm:pt>
    <dgm:pt modelId="{24484023-D59F-4946-BECD-421BF927A655}" type="pres">
      <dgm:prSet presAssocID="{8E300623-B42F-4794-A510-72189158FF58}" presName="linNode" presStyleCnt="0"/>
      <dgm:spPr/>
    </dgm:pt>
    <dgm:pt modelId="{339487B4-F779-4869-B24C-475173B4A648}" type="pres">
      <dgm:prSet presAssocID="{8E300623-B42F-4794-A510-72189158FF58}" presName="parentShp" presStyleLbl="node1" presStyleIdx="0" presStyleCnt="4" custScaleX="69617">
        <dgm:presLayoutVars>
          <dgm:bulletEnabled val="1"/>
        </dgm:presLayoutVars>
      </dgm:prSet>
      <dgm:spPr/>
    </dgm:pt>
    <dgm:pt modelId="{4769AD05-FBE3-477B-9A08-DD0C6A1B96EE}" type="pres">
      <dgm:prSet presAssocID="{8E300623-B42F-4794-A510-72189158FF58}" presName="childShp" presStyleLbl="bgAccFollowNode1" presStyleIdx="0" presStyleCnt="4" custScaleX="121507" custLinFactNeighborX="0" custLinFactNeighborY="-126">
        <dgm:presLayoutVars>
          <dgm:bulletEnabled val="1"/>
        </dgm:presLayoutVars>
      </dgm:prSet>
      <dgm:spPr/>
    </dgm:pt>
    <dgm:pt modelId="{9A35CC5A-DA45-4B08-8E7A-02199F54D2DF}" type="pres">
      <dgm:prSet presAssocID="{85119E98-EC17-4FD8-96C8-7EA0643D539A}" presName="spacing" presStyleCnt="0"/>
      <dgm:spPr/>
    </dgm:pt>
    <dgm:pt modelId="{C3B6DB57-A14C-42C8-96CF-71749E28D3BD}" type="pres">
      <dgm:prSet presAssocID="{55A9DD5D-99EB-4558-A0A1-D86AAC47D98D}" presName="linNode" presStyleCnt="0"/>
      <dgm:spPr/>
    </dgm:pt>
    <dgm:pt modelId="{31C48E81-4C47-4632-BEE2-331382C644DA}" type="pres">
      <dgm:prSet presAssocID="{55A9DD5D-99EB-4558-A0A1-D86AAC47D98D}" presName="parentShp" presStyleLbl="node1" presStyleIdx="1" presStyleCnt="4" custScaleX="70760">
        <dgm:presLayoutVars>
          <dgm:bulletEnabled val="1"/>
        </dgm:presLayoutVars>
      </dgm:prSet>
      <dgm:spPr/>
    </dgm:pt>
    <dgm:pt modelId="{B05967F9-626F-48EC-A837-EC943BAA69DD}" type="pres">
      <dgm:prSet presAssocID="{55A9DD5D-99EB-4558-A0A1-D86AAC47D98D}" presName="childShp" presStyleLbl="bgAccFollowNode1" presStyleIdx="1" presStyleCnt="4" custScaleX="123334">
        <dgm:presLayoutVars>
          <dgm:bulletEnabled val="1"/>
        </dgm:presLayoutVars>
      </dgm:prSet>
      <dgm:spPr/>
    </dgm:pt>
    <dgm:pt modelId="{2B99A2AA-1B6C-47E9-9FE7-266DDB065DA4}" type="pres">
      <dgm:prSet presAssocID="{39C1A83C-B332-4AA0-8B13-C3CD8B1133E3}" presName="spacing" presStyleCnt="0"/>
      <dgm:spPr/>
    </dgm:pt>
    <dgm:pt modelId="{4E25877A-B0C0-4BBE-ADD3-E6684D283604}" type="pres">
      <dgm:prSet presAssocID="{B726D1A0-BE00-4BE5-9DC8-1EC10B0BB042}" presName="linNode" presStyleCnt="0"/>
      <dgm:spPr/>
    </dgm:pt>
    <dgm:pt modelId="{C3E76948-06A2-4177-85EF-3BA93AECBD2A}" type="pres">
      <dgm:prSet presAssocID="{B726D1A0-BE00-4BE5-9DC8-1EC10B0BB042}" presName="parentShp" presStyleLbl="node1" presStyleIdx="2" presStyleCnt="4" custScaleX="71428">
        <dgm:presLayoutVars>
          <dgm:bulletEnabled val="1"/>
        </dgm:presLayoutVars>
      </dgm:prSet>
      <dgm:spPr/>
    </dgm:pt>
    <dgm:pt modelId="{5D8CAF6F-B044-41B5-990E-20E9E47C4E01}" type="pres">
      <dgm:prSet presAssocID="{B726D1A0-BE00-4BE5-9DC8-1EC10B0BB042}" presName="childShp" presStyleLbl="bgAccFollowNode1" presStyleIdx="2" presStyleCnt="4" custScaleX="119048">
        <dgm:presLayoutVars>
          <dgm:bulletEnabled val="1"/>
        </dgm:presLayoutVars>
      </dgm:prSet>
      <dgm:spPr/>
    </dgm:pt>
    <dgm:pt modelId="{D317B449-89FE-4113-B5E6-1F74E9EAF607}" type="pres">
      <dgm:prSet presAssocID="{C1B943CA-D9D9-40FC-9F99-739A4D4D2D4E}" presName="spacing" presStyleCnt="0"/>
      <dgm:spPr/>
    </dgm:pt>
    <dgm:pt modelId="{461CC5DC-7E92-4924-89C0-5324CC0AA7FB}" type="pres">
      <dgm:prSet presAssocID="{FA3BBE78-33CF-4C6C-8780-E3465290163D}" presName="linNode" presStyleCnt="0"/>
      <dgm:spPr/>
    </dgm:pt>
    <dgm:pt modelId="{2F302291-EBED-497F-9628-ACA6F3FA2FE1}" type="pres">
      <dgm:prSet presAssocID="{FA3BBE78-33CF-4C6C-8780-E3465290163D}" presName="parentShp" presStyleLbl="node1" presStyleIdx="3" presStyleCnt="4" custScaleX="72858">
        <dgm:presLayoutVars>
          <dgm:bulletEnabled val="1"/>
        </dgm:presLayoutVars>
      </dgm:prSet>
      <dgm:spPr/>
    </dgm:pt>
    <dgm:pt modelId="{094640FA-7DCA-4971-BF05-41FAAFFDC87A}" type="pres">
      <dgm:prSet presAssocID="{FA3BBE78-33CF-4C6C-8780-E3465290163D}" presName="childShp" presStyleLbl="bgAccFollowNode1" presStyleIdx="3" presStyleCnt="4" custScaleX="121905">
        <dgm:presLayoutVars>
          <dgm:bulletEnabled val="1"/>
        </dgm:presLayoutVars>
      </dgm:prSet>
      <dgm:spPr/>
    </dgm:pt>
  </dgm:ptLst>
  <dgm:cxnLst>
    <dgm:cxn modelId="{5E674600-6327-49E1-A27E-1CCF7336CDAE}" type="presOf" srcId="{FA3BBE78-33CF-4C6C-8780-E3465290163D}" destId="{2F302291-EBED-497F-9628-ACA6F3FA2FE1}" srcOrd="0" destOrd="0" presId="urn:microsoft.com/office/officeart/2005/8/layout/vList6"/>
    <dgm:cxn modelId="{91BB2E04-9850-4B58-B70C-B98B6FAFE057}" type="presOf" srcId="{FC2F4D35-1FCF-4D15-A601-614A3ED22D7D}" destId="{78F2D86A-3AF8-4A8F-9052-B3DBBB74FAB2}" srcOrd="0" destOrd="0" presId="urn:microsoft.com/office/officeart/2005/8/layout/vList6"/>
    <dgm:cxn modelId="{BC662007-8708-45C1-80FA-E75D0F5CE07F}" type="presOf" srcId="{55A9DD5D-99EB-4558-A0A1-D86AAC47D98D}" destId="{31C48E81-4C47-4632-BEE2-331382C644DA}" srcOrd="0" destOrd="0" presId="urn:microsoft.com/office/officeart/2005/8/layout/vList6"/>
    <dgm:cxn modelId="{BD510D34-893B-465B-BC10-7662C9C1D8DB}" type="presOf" srcId="{B726D1A0-BE00-4BE5-9DC8-1EC10B0BB042}" destId="{C3E76948-06A2-4177-85EF-3BA93AECBD2A}" srcOrd="0" destOrd="0" presId="urn:microsoft.com/office/officeart/2005/8/layout/vList6"/>
    <dgm:cxn modelId="{CC8C2636-8FC5-4E20-A540-3019064030B5}" srcId="{FC2F4D35-1FCF-4D15-A601-614A3ED22D7D}" destId="{8E300623-B42F-4794-A510-72189158FF58}" srcOrd="0" destOrd="0" parTransId="{D3CDE499-CCB7-432B-A0A9-3A296DB7AAF3}" sibTransId="{85119E98-EC17-4FD8-96C8-7EA0643D539A}"/>
    <dgm:cxn modelId="{664DCA43-6142-4B86-9DF5-D2E1EC7B47AC}" srcId="{FC2F4D35-1FCF-4D15-A601-614A3ED22D7D}" destId="{55A9DD5D-99EB-4558-A0A1-D86AAC47D98D}" srcOrd="1" destOrd="0" parTransId="{3ABBFF34-8560-4324-8281-3E5476CE904E}" sibTransId="{39C1A83C-B332-4AA0-8B13-C3CD8B1133E3}"/>
    <dgm:cxn modelId="{2C40AA45-1631-40C8-B45D-EEB60DCADC9C}" srcId="{FA3BBE78-33CF-4C6C-8780-E3465290163D}" destId="{044B6ECE-D69B-4FE5-93E7-3D0380F6EB2B}" srcOrd="0" destOrd="0" parTransId="{5FB03FFF-11F8-4B5A-BD36-3AD5C7363D38}" sibTransId="{F0DF7174-C5DB-4E49-84A3-FFAB14162AFD}"/>
    <dgm:cxn modelId="{6CBB996E-D539-49D0-9A3A-35A7573BC967}" type="presOf" srcId="{92880321-EBF7-4CCC-80AB-EAD7112A3D40}" destId="{5D8CAF6F-B044-41B5-990E-20E9E47C4E01}" srcOrd="0" destOrd="0" presId="urn:microsoft.com/office/officeart/2005/8/layout/vList6"/>
    <dgm:cxn modelId="{CA143576-B0E4-4FE7-8B91-AD40C85EAFDA}" type="presOf" srcId="{8BD7604E-7A01-44FB-99C4-77F5EB0C0B44}" destId="{B05967F9-626F-48EC-A837-EC943BAA69DD}" srcOrd="0" destOrd="0" presId="urn:microsoft.com/office/officeart/2005/8/layout/vList6"/>
    <dgm:cxn modelId="{97DE317C-BB0E-42D6-8719-0174780FE023}" type="presOf" srcId="{044B6ECE-D69B-4FE5-93E7-3D0380F6EB2B}" destId="{094640FA-7DCA-4971-BF05-41FAAFFDC87A}" srcOrd="0" destOrd="0" presId="urn:microsoft.com/office/officeart/2005/8/layout/vList6"/>
    <dgm:cxn modelId="{CBADEB81-51C5-4B42-9E1A-73705C94F339}" srcId="{FC2F4D35-1FCF-4D15-A601-614A3ED22D7D}" destId="{FA3BBE78-33CF-4C6C-8780-E3465290163D}" srcOrd="3" destOrd="0" parTransId="{9FCF02BC-0992-4616-BEEE-414D9B5D793F}" sibTransId="{31678049-7EA5-477B-82F2-F4FDFCFB653E}"/>
    <dgm:cxn modelId="{8FD96DA1-46C2-4318-B806-863EDEEE251B}" srcId="{B726D1A0-BE00-4BE5-9DC8-1EC10B0BB042}" destId="{92880321-EBF7-4CCC-80AB-EAD7112A3D40}" srcOrd="0" destOrd="0" parTransId="{688569C3-DBAD-4B03-B813-99661BC1533E}" sibTransId="{E32B86B9-3018-496D-A0DC-C7F3FB332EB3}"/>
    <dgm:cxn modelId="{A9754AA8-5C54-48E6-8718-E50C83367069}" srcId="{FC2F4D35-1FCF-4D15-A601-614A3ED22D7D}" destId="{B726D1A0-BE00-4BE5-9DC8-1EC10B0BB042}" srcOrd="2" destOrd="0" parTransId="{6E718A73-49FA-4B3E-BE49-3C3D260F403B}" sibTransId="{C1B943CA-D9D9-40FC-9F99-739A4D4D2D4E}"/>
    <dgm:cxn modelId="{584379B4-3F06-4C48-AE96-EE852E2462E5}" srcId="{8E300623-B42F-4794-A510-72189158FF58}" destId="{BB7F8708-3554-4515-91E8-F2E7B522C7EE}" srcOrd="0" destOrd="0" parTransId="{4AD4E1BC-5354-45F1-849F-FF89BA3AB627}" sibTransId="{3447884E-B75C-4F62-82D6-C7FF3365BC39}"/>
    <dgm:cxn modelId="{4472C0C1-53B8-487C-97E3-C262E6A7F591}" type="presOf" srcId="{8E300623-B42F-4794-A510-72189158FF58}" destId="{339487B4-F779-4869-B24C-475173B4A648}" srcOrd="0" destOrd="0" presId="urn:microsoft.com/office/officeart/2005/8/layout/vList6"/>
    <dgm:cxn modelId="{191354EC-0463-4BE1-86F6-255EA41B1917}" type="presOf" srcId="{BB7F8708-3554-4515-91E8-F2E7B522C7EE}" destId="{4769AD05-FBE3-477B-9A08-DD0C6A1B96EE}" srcOrd="0" destOrd="0" presId="urn:microsoft.com/office/officeart/2005/8/layout/vList6"/>
    <dgm:cxn modelId="{8A503DF0-0A04-429B-8ACA-3A2E2763DAC5}" srcId="{55A9DD5D-99EB-4558-A0A1-D86AAC47D98D}" destId="{8BD7604E-7A01-44FB-99C4-77F5EB0C0B44}" srcOrd="0" destOrd="0" parTransId="{0AA7C3B8-978C-4015-AC5E-A2B00C1DBA8C}" sibTransId="{48FDB81D-F39D-46F3-8CF1-9248AAEF7D86}"/>
    <dgm:cxn modelId="{9978BFD4-B461-4B11-9E93-8F38D6D6F156}" type="presParOf" srcId="{78F2D86A-3AF8-4A8F-9052-B3DBBB74FAB2}" destId="{24484023-D59F-4946-BECD-421BF927A655}" srcOrd="0" destOrd="0" presId="urn:microsoft.com/office/officeart/2005/8/layout/vList6"/>
    <dgm:cxn modelId="{B282E58E-E291-477D-8379-B99346DE3735}" type="presParOf" srcId="{24484023-D59F-4946-BECD-421BF927A655}" destId="{339487B4-F779-4869-B24C-475173B4A648}" srcOrd="0" destOrd="0" presId="urn:microsoft.com/office/officeart/2005/8/layout/vList6"/>
    <dgm:cxn modelId="{D86CFF28-6524-4135-A9EA-EF76892A2B39}" type="presParOf" srcId="{24484023-D59F-4946-BECD-421BF927A655}" destId="{4769AD05-FBE3-477B-9A08-DD0C6A1B96EE}" srcOrd="1" destOrd="0" presId="urn:microsoft.com/office/officeart/2005/8/layout/vList6"/>
    <dgm:cxn modelId="{DB8B60EF-D4B6-4507-9417-839603B72EA4}" type="presParOf" srcId="{78F2D86A-3AF8-4A8F-9052-B3DBBB74FAB2}" destId="{9A35CC5A-DA45-4B08-8E7A-02199F54D2DF}" srcOrd="1" destOrd="0" presId="urn:microsoft.com/office/officeart/2005/8/layout/vList6"/>
    <dgm:cxn modelId="{08CB6A8C-1A5A-44C0-A10D-8B91648208FE}" type="presParOf" srcId="{78F2D86A-3AF8-4A8F-9052-B3DBBB74FAB2}" destId="{C3B6DB57-A14C-42C8-96CF-71749E28D3BD}" srcOrd="2" destOrd="0" presId="urn:microsoft.com/office/officeart/2005/8/layout/vList6"/>
    <dgm:cxn modelId="{80ACEFD3-6DC2-42AB-9D63-7920A566A42F}" type="presParOf" srcId="{C3B6DB57-A14C-42C8-96CF-71749E28D3BD}" destId="{31C48E81-4C47-4632-BEE2-331382C644DA}" srcOrd="0" destOrd="0" presId="urn:microsoft.com/office/officeart/2005/8/layout/vList6"/>
    <dgm:cxn modelId="{93E63F23-06E0-4111-ABB0-F4F56E822E19}" type="presParOf" srcId="{C3B6DB57-A14C-42C8-96CF-71749E28D3BD}" destId="{B05967F9-626F-48EC-A837-EC943BAA69DD}" srcOrd="1" destOrd="0" presId="urn:microsoft.com/office/officeart/2005/8/layout/vList6"/>
    <dgm:cxn modelId="{8A211BCD-1E7D-4F42-9BD5-4644046E495C}" type="presParOf" srcId="{78F2D86A-3AF8-4A8F-9052-B3DBBB74FAB2}" destId="{2B99A2AA-1B6C-47E9-9FE7-266DDB065DA4}" srcOrd="3" destOrd="0" presId="urn:microsoft.com/office/officeart/2005/8/layout/vList6"/>
    <dgm:cxn modelId="{53E24944-2A8C-42CC-A74D-CC37240A9E10}" type="presParOf" srcId="{78F2D86A-3AF8-4A8F-9052-B3DBBB74FAB2}" destId="{4E25877A-B0C0-4BBE-ADD3-E6684D283604}" srcOrd="4" destOrd="0" presId="urn:microsoft.com/office/officeart/2005/8/layout/vList6"/>
    <dgm:cxn modelId="{5DE00F8B-D2D9-4913-A400-90D7E23ED72A}" type="presParOf" srcId="{4E25877A-B0C0-4BBE-ADD3-E6684D283604}" destId="{C3E76948-06A2-4177-85EF-3BA93AECBD2A}" srcOrd="0" destOrd="0" presId="urn:microsoft.com/office/officeart/2005/8/layout/vList6"/>
    <dgm:cxn modelId="{C72BB538-370E-46D6-BB43-5D9683B9E2C9}" type="presParOf" srcId="{4E25877A-B0C0-4BBE-ADD3-E6684D283604}" destId="{5D8CAF6F-B044-41B5-990E-20E9E47C4E01}" srcOrd="1" destOrd="0" presId="urn:microsoft.com/office/officeart/2005/8/layout/vList6"/>
    <dgm:cxn modelId="{43F83E84-B54B-4982-B102-A5C3C1805900}" type="presParOf" srcId="{78F2D86A-3AF8-4A8F-9052-B3DBBB74FAB2}" destId="{D317B449-89FE-4113-B5E6-1F74E9EAF607}" srcOrd="5" destOrd="0" presId="urn:microsoft.com/office/officeart/2005/8/layout/vList6"/>
    <dgm:cxn modelId="{65E25F47-07B1-4164-B73C-1B650AE63E5B}" type="presParOf" srcId="{78F2D86A-3AF8-4A8F-9052-B3DBBB74FAB2}" destId="{461CC5DC-7E92-4924-89C0-5324CC0AA7FB}" srcOrd="6" destOrd="0" presId="urn:microsoft.com/office/officeart/2005/8/layout/vList6"/>
    <dgm:cxn modelId="{513CD899-AEE3-44BA-8F97-B9839D50DC29}" type="presParOf" srcId="{461CC5DC-7E92-4924-89C0-5324CC0AA7FB}" destId="{2F302291-EBED-497F-9628-ACA6F3FA2FE1}" srcOrd="0" destOrd="0" presId="urn:microsoft.com/office/officeart/2005/8/layout/vList6"/>
    <dgm:cxn modelId="{F7351E6F-AE67-4A58-AD5A-E41AE135704A}" type="presParOf" srcId="{461CC5DC-7E92-4924-89C0-5324CC0AA7FB}" destId="{094640FA-7DCA-4971-BF05-41FAAFFDC87A}"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2728B33-2DC8-4BD1-9AA1-61B8A838CCDB}" type="doc">
      <dgm:prSet loTypeId="urn:microsoft.com/office/officeart/2018/5/layout/IconCircleLabelList" loCatId="icon" qsTypeId="urn:microsoft.com/office/officeart/2005/8/quickstyle/simple1" qsCatId="simple" csTypeId="urn:microsoft.com/office/officeart/2005/8/colors/accent2_2" csCatId="accent2" phldr="1"/>
      <dgm:spPr/>
      <dgm:t>
        <a:bodyPr/>
        <a:lstStyle/>
        <a:p>
          <a:endParaRPr lang="en-US"/>
        </a:p>
      </dgm:t>
    </dgm:pt>
    <dgm:pt modelId="{1E2485F8-4299-4818-9134-D91228468110}">
      <dgm:prSet/>
      <dgm:spPr/>
      <dgm:t>
        <a:bodyPr/>
        <a:lstStyle/>
        <a:p>
          <a:pPr>
            <a:lnSpc>
              <a:spcPct val="100000"/>
            </a:lnSpc>
            <a:defRPr cap="all"/>
          </a:pPr>
          <a:r>
            <a:rPr lang="en-US">
              <a:latin typeface="+mn-lt"/>
              <a:cs typeface="Arial" panose="020B0604020202020204" pitchFamily="34" charset="0"/>
            </a:rPr>
            <a:t>Determine what happened</a:t>
          </a:r>
        </a:p>
      </dgm:t>
    </dgm:pt>
    <dgm:pt modelId="{ABFEA52E-E7FC-489C-A758-CF9F180FA717}" type="parTrans" cxnId="{448E0233-F649-42FC-9E77-0478CAFBB425}">
      <dgm:prSet/>
      <dgm:spPr/>
      <dgm:t>
        <a:bodyPr/>
        <a:lstStyle/>
        <a:p>
          <a:endParaRPr lang="en-US"/>
        </a:p>
      </dgm:t>
    </dgm:pt>
    <dgm:pt modelId="{589EED5F-7EDC-4EC2-953D-DBDEE65D57D4}" type="sibTrans" cxnId="{448E0233-F649-42FC-9E77-0478CAFBB425}">
      <dgm:prSet/>
      <dgm:spPr/>
      <dgm:t>
        <a:bodyPr/>
        <a:lstStyle/>
        <a:p>
          <a:endParaRPr lang="en-US"/>
        </a:p>
      </dgm:t>
    </dgm:pt>
    <dgm:pt modelId="{1F15265E-49B9-4826-AB26-F84EC10C1221}">
      <dgm:prSet/>
      <dgm:spPr/>
      <dgm:t>
        <a:bodyPr/>
        <a:lstStyle/>
        <a:p>
          <a:pPr>
            <a:lnSpc>
              <a:spcPct val="100000"/>
            </a:lnSpc>
            <a:defRPr cap="all"/>
          </a:pPr>
          <a:r>
            <a:rPr lang="en-US">
              <a:latin typeface="+mn-lt"/>
              <a:cs typeface="Arial" panose="020B0604020202020204" pitchFamily="34" charset="0"/>
            </a:rPr>
            <a:t>Ensure compliance with policies</a:t>
          </a:r>
        </a:p>
      </dgm:t>
    </dgm:pt>
    <dgm:pt modelId="{F3F14C4C-0317-40E8-A66B-E3E023401244}" type="parTrans" cxnId="{E2DBE451-3EC7-403E-9B8D-6C9764420751}">
      <dgm:prSet/>
      <dgm:spPr/>
      <dgm:t>
        <a:bodyPr/>
        <a:lstStyle/>
        <a:p>
          <a:endParaRPr lang="en-US"/>
        </a:p>
      </dgm:t>
    </dgm:pt>
    <dgm:pt modelId="{1CE7A0BD-3A79-4D10-9210-22D71DA7CD3D}" type="sibTrans" cxnId="{E2DBE451-3EC7-403E-9B8D-6C9764420751}">
      <dgm:prSet/>
      <dgm:spPr/>
      <dgm:t>
        <a:bodyPr/>
        <a:lstStyle/>
        <a:p>
          <a:endParaRPr lang="en-US"/>
        </a:p>
      </dgm:t>
    </dgm:pt>
    <dgm:pt modelId="{9C928312-B12B-45EF-887F-E3798FF61E28}">
      <dgm:prSet/>
      <dgm:spPr/>
      <dgm:t>
        <a:bodyPr/>
        <a:lstStyle/>
        <a:p>
          <a:pPr>
            <a:lnSpc>
              <a:spcPct val="100000"/>
            </a:lnSpc>
            <a:defRPr cap="all"/>
          </a:pPr>
          <a:r>
            <a:rPr lang="en-US">
              <a:latin typeface="+mn-lt"/>
            </a:rPr>
            <a:t>Resolve issues</a:t>
          </a:r>
          <a:endParaRPr lang="en-US">
            <a:latin typeface="+mn-lt"/>
            <a:cs typeface="Arial" panose="020B0604020202020204" pitchFamily="34" charset="0"/>
          </a:endParaRPr>
        </a:p>
      </dgm:t>
    </dgm:pt>
    <dgm:pt modelId="{07FA739D-124D-4898-987A-BF99A0257AF5}" type="parTrans" cxnId="{88D050BE-D318-414D-BACF-893DAFC57AD7}">
      <dgm:prSet/>
      <dgm:spPr/>
      <dgm:t>
        <a:bodyPr/>
        <a:lstStyle/>
        <a:p>
          <a:endParaRPr lang="en-US"/>
        </a:p>
      </dgm:t>
    </dgm:pt>
    <dgm:pt modelId="{9B4B4E4E-2C6B-48A0-9FF2-DC8A46D5962E}" type="sibTrans" cxnId="{88D050BE-D318-414D-BACF-893DAFC57AD7}">
      <dgm:prSet/>
      <dgm:spPr/>
      <dgm:t>
        <a:bodyPr/>
        <a:lstStyle/>
        <a:p>
          <a:endParaRPr lang="en-US"/>
        </a:p>
      </dgm:t>
    </dgm:pt>
    <dgm:pt modelId="{743E5571-6B51-46B0-BDE6-216B74CD3738}">
      <dgm:prSet/>
      <dgm:spPr/>
      <dgm:t>
        <a:bodyPr/>
        <a:lstStyle/>
        <a:p>
          <a:pPr>
            <a:lnSpc>
              <a:spcPct val="100000"/>
            </a:lnSpc>
            <a:defRPr cap="all"/>
          </a:pPr>
          <a:r>
            <a:rPr lang="en-US">
              <a:latin typeface="+mn-lt"/>
              <a:cs typeface="Arial" panose="020B0604020202020204" pitchFamily="34" charset="0"/>
            </a:rPr>
            <a:t>Required by law or policy</a:t>
          </a:r>
        </a:p>
      </dgm:t>
    </dgm:pt>
    <dgm:pt modelId="{F63C2B25-A37E-45DF-BCD7-4CA9DB1CC5D8}" type="parTrans" cxnId="{7B515143-8FDC-46DE-B536-863F0037B73E}">
      <dgm:prSet/>
      <dgm:spPr/>
      <dgm:t>
        <a:bodyPr/>
        <a:lstStyle/>
        <a:p>
          <a:endParaRPr lang="en-US"/>
        </a:p>
      </dgm:t>
    </dgm:pt>
    <dgm:pt modelId="{E390FA00-415A-48EC-865E-F696A72DD7AA}" type="sibTrans" cxnId="{7B515143-8FDC-46DE-B536-863F0037B73E}">
      <dgm:prSet/>
      <dgm:spPr/>
      <dgm:t>
        <a:bodyPr/>
        <a:lstStyle/>
        <a:p>
          <a:endParaRPr lang="en-US"/>
        </a:p>
      </dgm:t>
    </dgm:pt>
    <dgm:pt modelId="{70CF27A8-D4F8-4590-8264-935FD31BFDBF}">
      <dgm:prSet/>
      <dgm:spPr/>
      <dgm:t>
        <a:bodyPr/>
        <a:lstStyle/>
        <a:p>
          <a:pPr>
            <a:lnSpc>
              <a:spcPct val="100000"/>
            </a:lnSpc>
            <a:defRPr cap="all"/>
          </a:pPr>
          <a:r>
            <a:rPr lang="en-US">
              <a:latin typeface="+mn-lt"/>
              <a:cs typeface="Arial" panose="020B0604020202020204" pitchFamily="34" charset="0"/>
            </a:rPr>
            <a:t>Reduce risk of liability</a:t>
          </a:r>
        </a:p>
      </dgm:t>
    </dgm:pt>
    <dgm:pt modelId="{FB82947E-9657-4C11-8D7B-C3C64BD6B65C}" type="parTrans" cxnId="{A4273357-CFD6-48E8-AB6E-2F4927AA2952}">
      <dgm:prSet/>
      <dgm:spPr/>
      <dgm:t>
        <a:bodyPr/>
        <a:lstStyle/>
        <a:p>
          <a:endParaRPr lang="en-US"/>
        </a:p>
      </dgm:t>
    </dgm:pt>
    <dgm:pt modelId="{A3704564-DCF4-4B80-9FD3-56510FB82C41}" type="sibTrans" cxnId="{A4273357-CFD6-48E8-AB6E-2F4927AA2952}">
      <dgm:prSet/>
      <dgm:spPr/>
      <dgm:t>
        <a:bodyPr/>
        <a:lstStyle/>
        <a:p>
          <a:endParaRPr lang="en-US"/>
        </a:p>
      </dgm:t>
    </dgm:pt>
    <dgm:pt modelId="{9B538E1A-FA73-4D5F-BB48-00F782D9C485}">
      <dgm:prSet/>
      <dgm:spPr/>
      <dgm:t>
        <a:bodyPr/>
        <a:lstStyle/>
        <a:p>
          <a:pPr>
            <a:lnSpc>
              <a:spcPct val="100000"/>
            </a:lnSpc>
            <a:defRPr cap="all"/>
          </a:pPr>
          <a:r>
            <a:rPr lang="en-US">
              <a:latin typeface="+mn-lt"/>
              <a:cs typeface="Arial" panose="020B0604020202020204" pitchFamily="34" charset="0"/>
            </a:rPr>
            <a:t>Prevent reoccurrence</a:t>
          </a:r>
        </a:p>
      </dgm:t>
    </dgm:pt>
    <dgm:pt modelId="{D6F8DBD7-5950-4E7A-9B22-7855C607AB79}" type="parTrans" cxnId="{457E7E5D-10AB-4B35-ADAA-A7EE2A5F74AC}">
      <dgm:prSet/>
      <dgm:spPr/>
      <dgm:t>
        <a:bodyPr/>
        <a:lstStyle/>
        <a:p>
          <a:endParaRPr lang="en-US"/>
        </a:p>
      </dgm:t>
    </dgm:pt>
    <dgm:pt modelId="{1AD6443D-1AC1-4E8E-9716-4D2F1D19D4C4}" type="sibTrans" cxnId="{457E7E5D-10AB-4B35-ADAA-A7EE2A5F74AC}">
      <dgm:prSet/>
      <dgm:spPr/>
      <dgm:t>
        <a:bodyPr/>
        <a:lstStyle/>
        <a:p>
          <a:endParaRPr lang="en-US"/>
        </a:p>
      </dgm:t>
    </dgm:pt>
    <dgm:pt modelId="{055EADC1-5A45-4A0A-B965-CECEC823DA17}" type="pres">
      <dgm:prSet presAssocID="{A2728B33-2DC8-4BD1-9AA1-61B8A838CCDB}" presName="root" presStyleCnt="0">
        <dgm:presLayoutVars>
          <dgm:dir/>
          <dgm:resizeHandles val="exact"/>
        </dgm:presLayoutVars>
      </dgm:prSet>
      <dgm:spPr/>
    </dgm:pt>
    <dgm:pt modelId="{267D00C0-F838-49D4-97AF-65B68F55FF5D}" type="pres">
      <dgm:prSet presAssocID="{1E2485F8-4299-4818-9134-D91228468110}" presName="compNode" presStyleCnt="0"/>
      <dgm:spPr/>
    </dgm:pt>
    <dgm:pt modelId="{C4867DAE-E2DF-4FBB-A09C-4967D98F61D0}" type="pres">
      <dgm:prSet presAssocID="{1E2485F8-4299-4818-9134-D91228468110}" presName="iconBgRect" presStyleLbl="bgShp" presStyleIdx="0" presStyleCnt="6"/>
      <dgm:spPr/>
    </dgm:pt>
    <dgm:pt modelId="{6CDB4BD3-E42A-4B0A-8326-805D2BC6D84B}" type="pres">
      <dgm:prSet presAssocID="{1E2485F8-4299-4818-9134-D91228468110}"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Magnifying glass"/>
        </a:ext>
      </dgm:extLst>
    </dgm:pt>
    <dgm:pt modelId="{25AFBF25-E41E-4517-AACC-1443EE1E685A}" type="pres">
      <dgm:prSet presAssocID="{1E2485F8-4299-4818-9134-D91228468110}" presName="spaceRect" presStyleCnt="0"/>
      <dgm:spPr/>
    </dgm:pt>
    <dgm:pt modelId="{676C582C-2754-46A1-AC7C-8F9B68DD463E}" type="pres">
      <dgm:prSet presAssocID="{1E2485F8-4299-4818-9134-D91228468110}" presName="textRect" presStyleLbl="revTx" presStyleIdx="0" presStyleCnt="6">
        <dgm:presLayoutVars>
          <dgm:chMax val="1"/>
          <dgm:chPref val="1"/>
        </dgm:presLayoutVars>
      </dgm:prSet>
      <dgm:spPr/>
    </dgm:pt>
    <dgm:pt modelId="{2DF22510-D45E-41A4-A542-6B8BBBF5DBB8}" type="pres">
      <dgm:prSet presAssocID="{589EED5F-7EDC-4EC2-953D-DBDEE65D57D4}" presName="sibTrans" presStyleCnt="0"/>
      <dgm:spPr/>
    </dgm:pt>
    <dgm:pt modelId="{7CF8C408-AA23-4BC6-8154-F2209A0D66C7}" type="pres">
      <dgm:prSet presAssocID="{9B538E1A-FA73-4D5F-BB48-00F782D9C485}" presName="compNode" presStyleCnt="0"/>
      <dgm:spPr/>
    </dgm:pt>
    <dgm:pt modelId="{11D2F032-B18D-439C-B980-D1B177C0B285}" type="pres">
      <dgm:prSet presAssocID="{9B538E1A-FA73-4D5F-BB48-00F782D9C485}" presName="iconBgRect" presStyleLbl="bgShp" presStyleIdx="1" presStyleCnt="6"/>
      <dgm:spPr/>
    </dgm:pt>
    <dgm:pt modelId="{31457784-A1F2-46E4-9430-EB02C0C2591E}" type="pres">
      <dgm:prSet presAssocID="{9B538E1A-FA73-4D5F-BB48-00F782D9C485}"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heck List"/>
        </a:ext>
      </dgm:extLst>
    </dgm:pt>
    <dgm:pt modelId="{045EE6DE-6190-42D1-B68C-6EA8491CD93B}" type="pres">
      <dgm:prSet presAssocID="{9B538E1A-FA73-4D5F-BB48-00F782D9C485}" presName="spaceRect" presStyleCnt="0"/>
      <dgm:spPr/>
    </dgm:pt>
    <dgm:pt modelId="{C1F5B070-5F6B-4714-9743-1DF2B351590F}" type="pres">
      <dgm:prSet presAssocID="{9B538E1A-FA73-4D5F-BB48-00F782D9C485}" presName="textRect" presStyleLbl="revTx" presStyleIdx="1" presStyleCnt="6">
        <dgm:presLayoutVars>
          <dgm:chMax val="1"/>
          <dgm:chPref val="1"/>
        </dgm:presLayoutVars>
      </dgm:prSet>
      <dgm:spPr/>
    </dgm:pt>
    <dgm:pt modelId="{12A3F161-614F-4B21-B484-6C29E5994291}" type="pres">
      <dgm:prSet presAssocID="{1AD6443D-1AC1-4E8E-9716-4D2F1D19D4C4}" presName="sibTrans" presStyleCnt="0"/>
      <dgm:spPr/>
    </dgm:pt>
    <dgm:pt modelId="{BF187804-2E6D-49DD-A1E4-453D6AC277AE}" type="pres">
      <dgm:prSet presAssocID="{1F15265E-49B9-4826-AB26-F84EC10C1221}" presName="compNode" presStyleCnt="0"/>
      <dgm:spPr/>
    </dgm:pt>
    <dgm:pt modelId="{70A2A3E9-6C2E-4B05-8A66-03EBBE843047}" type="pres">
      <dgm:prSet presAssocID="{1F15265E-49B9-4826-AB26-F84EC10C1221}" presName="iconBgRect" presStyleLbl="bgShp" presStyleIdx="2" presStyleCnt="6"/>
      <dgm:spPr/>
    </dgm:pt>
    <dgm:pt modelId="{9C722D31-EB27-471A-AA44-2EEF8C601466}" type="pres">
      <dgm:prSet presAssocID="{1F15265E-49B9-4826-AB26-F84EC10C1221}"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Warning"/>
        </a:ext>
      </dgm:extLst>
    </dgm:pt>
    <dgm:pt modelId="{C0B6586E-A869-42FE-B875-21C420AA6674}" type="pres">
      <dgm:prSet presAssocID="{1F15265E-49B9-4826-AB26-F84EC10C1221}" presName="spaceRect" presStyleCnt="0"/>
      <dgm:spPr/>
    </dgm:pt>
    <dgm:pt modelId="{6922BDD4-2FF1-43A9-855B-2805E4E08ABE}" type="pres">
      <dgm:prSet presAssocID="{1F15265E-49B9-4826-AB26-F84EC10C1221}" presName="textRect" presStyleLbl="revTx" presStyleIdx="2" presStyleCnt="6">
        <dgm:presLayoutVars>
          <dgm:chMax val="1"/>
          <dgm:chPref val="1"/>
        </dgm:presLayoutVars>
      </dgm:prSet>
      <dgm:spPr/>
    </dgm:pt>
    <dgm:pt modelId="{5DE067EB-82DE-4730-B223-8033A37DF30D}" type="pres">
      <dgm:prSet presAssocID="{1CE7A0BD-3A79-4D10-9210-22D71DA7CD3D}" presName="sibTrans" presStyleCnt="0"/>
      <dgm:spPr/>
    </dgm:pt>
    <dgm:pt modelId="{1576D27A-A76E-45E7-A013-657BE60C0C1E}" type="pres">
      <dgm:prSet presAssocID="{9C928312-B12B-45EF-887F-E3798FF61E28}" presName="compNode" presStyleCnt="0"/>
      <dgm:spPr/>
    </dgm:pt>
    <dgm:pt modelId="{6D8C8CEC-19FB-47E3-8FE4-26E41F7F3CAA}" type="pres">
      <dgm:prSet presAssocID="{9C928312-B12B-45EF-887F-E3798FF61E28}" presName="iconBgRect" presStyleLbl="bgShp" presStyleIdx="3" presStyleCnt="6"/>
      <dgm:spPr/>
    </dgm:pt>
    <dgm:pt modelId="{36B13F8A-BD02-463C-A420-569CE9C710FC}" type="pres">
      <dgm:prSet presAssocID="{9C928312-B12B-45EF-887F-E3798FF61E28}"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Gavel"/>
        </a:ext>
      </dgm:extLst>
    </dgm:pt>
    <dgm:pt modelId="{4A22281C-972A-4700-8B61-ADD7A8D741DE}" type="pres">
      <dgm:prSet presAssocID="{9C928312-B12B-45EF-887F-E3798FF61E28}" presName="spaceRect" presStyleCnt="0"/>
      <dgm:spPr/>
    </dgm:pt>
    <dgm:pt modelId="{71E8378C-1DBA-4378-810A-2F9F6CD72870}" type="pres">
      <dgm:prSet presAssocID="{9C928312-B12B-45EF-887F-E3798FF61E28}" presName="textRect" presStyleLbl="revTx" presStyleIdx="3" presStyleCnt="6">
        <dgm:presLayoutVars>
          <dgm:chMax val="1"/>
          <dgm:chPref val="1"/>
        </dgm:presLayoutVars>
      </dgm:prSet>
      <dgm:spPr/>
    </dgm:pt>
    <dgm:pt modelId="{A45D674D-C93A-406A-8C86-4DB5DC3697DD}" type="pres">
      <dgm:prSet presAssocID="{9B4B4E4E-2C6B-48A0-9FF2-DC8A46D5962E}" presName="sibTrans" presStyleCnt="0"/>
      <dgm:spPr/>
    </dgm:pt>
    <dgm:pt modelId="{C2750CE2-9918-48D6-8A3A-1025D4747BC7}" type="pres">
      <dgm:prSet presAssocID="{743E5571-6B51-46B0-BDE6-216B74CD3738}" presName="compNode" presStyleCnt="0"/>
      <dgm:spPr/>
    </dgm:pt>
    <dgm:pt modelId="{07861B95-1ECF-4710-B264-D5C22663F302}" type="pres">
      <dgm:prSet presAssocID="{743E5571-6B51-46B0-BDE6-216B74CD3738}" presName="iconBgRect" presStyleLbl="bgShp" presStyleIdx="4" presStyleCnt="6"/>
      <dgm:spPr/>
    </dgm:pt>
    <dgm:pt modelId="{9CF30DE4-C871-42EC-9EF3-AFFF8D2FDAD4}" type="pres">
      <dgm:prSet presAssocID="{743E5571-6B51-46B0-BDE6-216B74CD3738}"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Scales of Justice"/>
        </a:ext>
      </dgm:extLst>
    </dgm:pt>
    <dgm:pt modelId="{F8BE5E5D-4A8C-4C5C-8722-D778A80D1429}" type="pres">
      <dgm:prSet presAssocID="{743E5571-6B51-46B0-BDE6-216B74CD3738}" presName="spaceRect" presStyleCnt="0"/>
      <dgm:spPr/>
    </dgm:pt>
    <dgm:pt modelId="{2AED25E1-6AD2-45B6-9BC2-6EA0A578C7BE}" type="pres">
      <dgm:prSet presAssocID="{743E5571-6B51-46B0-BDE6-216B74CD3738}" presName="textRect" presStyleLbl="revTx" presStyleIdx="4" presStyleCnt="6">
        <dgm:presLayoutVars>
          <dgm:chMax val="1"/>
          <dgm:chPref val="1"/>
        </dgm:presLayoutVars>
      </dgm:prSet>
      <dgm:spPr/>
    </dgm:pt>
    <dgm:pt modelId="{97C472FE-0D5A-49B1-87FF-4C436D42ACDA}" type="pres">
      <dgm:prSet presAssocID="{E390FA00-415A-48EC-865E-F696A72DD7AA}" presName="sibTrans" presStyleCnt="0"/>
      <dgm:spPr/>
    </dgm:pt>
    <dgm:pt modelId="{A272DFDF-F8AD-425F-A73E-33D67C8F5DFD}" type="pres">
      <dgm:prSet presAssocID="{70CF27A8-D4F8-4590-8264-935FD31BFDBF}" presName="compNode" presStyleCnt="0"/>
      <dgm:spPr/>
    </dgm:pt>
    <dgm:pt modelId="{FF497556-008A-4944-B2EF-3CE6D76856A4}" type="pres">
      <dgm:prSet presAssocID="{70CF27A8-D4F8-4590-8264-935FD31BFDBF}" presName="iconBgRect" presStyleLbl="bgShp" presStyleIdx="5" presStyleCnt="6"/>
      <dgm:spPr/>
    </dgm:pt>
    <dgm:pt modelId="{445F2500-D243-45FE-9C7F-87761C35651A}" type="pres">
      <dgm:prSet presAssocID="{70CF27A8-D4F8-4590-8264-935FD31BFDBF}"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No sign"/>
        </a:ext>
      </dgm:extLst>
    </dgm:pt>
    <dgm:pt modelId="{AC0CB155-2E01-444C-8C0B-D3E81556D7C6}" type="pres">
      <dgm:prSet presAssocID="{70CF27A8-D4F8-4590-8264-935FD31BFDBF}" presName="spaceRect" presStyleCnt="0"/>
      <dgm:spPr/>
    </dgm:pt>
    <dgm:pt modelId="{FF06AD7D-DAA9-4FF7-AA44-CF89157795BC}" type="pres">
      <dgm:prSet presAssocID="{70CF27A8-D4F8-4590-8264-935FD31BFDBF}" presName="textRect" presStyleLbl="revTx" presStyleIdx="5" presStyleCnt="6">
        <dgm:presLayoutVars>
          <dgm:chMax val="1"/>
          <dgm:chPref val="1"/>
        </dgm:presLayoutVars>
      </dgm:prSet>
      <dgm:spPr/>
    </dgm:pt>
  </dgm:ptLst>
  <dgm:cxnLst>
    <dgm:cxn modelId="{AC0ADA06-C9BE-4CE2-816A-28774978867E}" type="presOf" srcId="{9B538E1A-FA73-4D5F-BB48-00F782D9C485}" destId="{C1F5B070-5F6B-4714-9743-1DF2B351590F}" srcOrd="0" destOrd="0" presId="urn:microsoft.com/office/officeart/2018/5/layout/IconCircleLabelList"/>
    <dgm:cxn modelId="{0E96EA2E-4E88-4998-ABE1-5A0EE94F941E}" type="presOf" srcId="{743E5571-6B51-46B0-BDE6-216B74CD3738}" destId="{2AED25E1-6AD2-45B6-9BC2-6EA0A578C7BE}" srcOrd="0" destOrd="0" presId="urn:microsoft.com/office/officeart/2018/5/layout/IconCircleLabelList"/>
    <dgm:cxn modelId="{448E0233-F649-42FC-9E77-0478CAFBB425}" srcId="{A2728B33-2DC8-4BD1-9AA1-61B8A838CCDB}" destId="{1E2485F8-4299-4818-9134-D91228468110}" srcOrd="0" destOrd="0" parTransId="{ABFEA52E-E7FC-489C-A758-CF9F180FA717}" sibTransId="{589EED5F-7EDC-4EC2-953D-DBDEE65D57D4}"/>
    <dgm:cxn modelId="{7B515143-8FDC-46DE-B536-863F0037B73E}" srcId="{A2728B33-2DC8-4BD1-9AA1-61B8A838CCDB}" destId="{743E5571-6B51-46B0-BDE6-216B74CD3738}" srcOrd="4" destOrd="0" parTransId="{F63C2B25-A37E-45DF-BCD7-4CA9DB1CC5D8}" sibTransId="{E390FA00-415A-48EC-865E-F696A72DD7AA}"/>
    <dgm:cxn modelId="{E2DBE451-3EC7-403E-9B8D-6C9764420751}" srcId="{A2728B33-2DC8-4BD1-9AA1-61B8A838CCDB}" destId="{1F15265E-49B9-4826-AB26-F84EC10C1221}" srcOrd="2" destOrd="0" parTransId="{F3F14C4C-0317-40E8-A66B-E3E023401244}" sibTransId="{1CE7A0BD-3A79-4D10-9210-22D71DA7CD3D}"/>
    <dgm:cxn modelId="{A4273357-CFD6-48E8-AB6E-2F4927AA2952}" srcId="{A2728B33-2DC8-4BD1-9AA1-61B8A838CCDB}" destId="{70CF27A8-D4F8-4590-8264-935FD31BFDBF}" srcOrd="5" destOrd="0" parTransId="{FB82947E-9657-4C11-8D7B-C3C64BD6B65C}" sibTransId="{A3704564-DCF4-4B80-9FD3-56510FB82C41}"/>
    <dgm:cxn modelId="{457E7E5D-10AB-4B35-ADAA-A7EE2A5F74AC}" srcId="{A2728B33-2DC8-4BD1-9AA1-61B8A838CCDB}" destId="{9B538E1A-FA73-4D5F-BB48-00F782D9C485}" srcOrd="1" destOrd="0" parTransId="{D6F8DBD7-5950-4E7A-9B22-7855C607AB79}" sibTransId="{1AD6443D-1AC1-4E8E-9716-4D2F1D19D4C4}"/>
    <dgm:cxn modelId="{23E27B6E-EB79-46FD-BFD2-3472E378038A}" type="presOf" srcId="{1F15265E-49B9-4826-AB26-F84EC10C1221}" destId="{6922BDD4-2FF1-43A9-855B-2805E4E08ABE}" srcOrd="0" destOrd="0" presId="urn:microsoft.com/office/officeart/2018/5/layout/IconCircleLabelList"/>
    <dgm:cxn modelId="{EB584275-1E21-4769-8EE6-4B308EF1AB51}" type="presOf" srcId="{A2728B33-2DC8-4BD1-9AA1-61B8A838CCDB}" destId="{055EADC1-5A45-4A0A-B965-CECEC823DA17}" srcOrd="0" destOrd="0" presId="urn:microsoft.com/office/officeart/2018/5/layout/IconCircleLabelList"/>
    <dgm:cxn modelId="{512ABCB6-35A7-4762-A54C-42B18C8F80BC}" type="presOf" srcId="{70CF27A8-D4F8-4590-8264-935FD31BFDBF}" destId="{FF06AD7D-DAA9-4FF7-AA44-CF89157795BC}" srcOrd="0" destOrd="0" presId="urn:microsoft.com/office/officeart/2018/5/layout/IconCircleLabelList"/>
    <dgm:cxn modelId="{75CFA9B8-4942-47ED-8505-2163EDA44E78}" type="presOf" srcId="{1E2485F8-4299-4818-9134-D91228468110}" destId="{676C582C-2754-46A1-AC7C-8F9B68DD463E}" srcOrd="0" destOrd="0" presId="urn:microsoft.com/office/officeart/2018/5/layout/IconCircleLabelList"/>
    <dgm:cxn modelId="{88D050BE-D318-414D-BACF-893DAFC57AD7}" srcId="{A2728B33-2DC8-4BD1-9AA1-61B8A838CCDB}" destId="{9C928312-B12B-45EF-887F-E3798FF61E28}" srcOrd="3" destOrd="0" parTransId="{07FA739D-124D-4898-987A-BF99A0257AF5}" sibTransId="{9B4B4E4E-2C6B-48A0-9FF2-DC8A46D5962E}"/>
    <dgm:cxn modelId="{4EB858FE-B1BE-4BD0-B638-1350C774BCF1}" type="presOf" srcId="{9C928312-B12B-45EF-887F-E3798FF61E28}" destId="{71E8378C-1DBA-4378-810A-2F9F6CD72870}" srcOrd="0" destOrd="0" presId="urn:microsoft.com/office/officeart/2018/5/layout/IconCircleLabelList"/>
    <dgm:cxn modelId="{11F739B8-BC40-4909-B5AE-D2C1179AFA3C}" type="presParOf" srcId="{055EADC1-5A45-4A0A-B965-CECEC823DA17}" destId="{267D00C0-F838-49D4-97AF-65B68F55FF5D}" srcOrd="0" destOrd="0" presId="urn:microsoft.com/office/officeart/2018/5/layout/IconCircleLabelList"/>
    <dgm:cxn modelId="{846EE4C6-29E7-4FAB-9402-95B140D697C9}" type="presParOf" srcId="{267D00C0-F838-49D4-97AF-65B68F55FF5D}" destId="{C4867DAE-E2DF-4FBB-A09C-4967D98F61D0}" srcOrd="0" destOrd="0" presId="urn:microsoft.com/office/officeart/2018/5/layout/IconCircleLabelList"/>
    <dgm:cxn modelId="{80090648-B89F-4E8D-A591-D6D0D996D379}" type="presParOf" srcId="{267D00C0-F838-49D4-97AF-65B68F55FF5D}" destId="{6CDB4BD3-E42A-4B0A-8326-805D2BC6D84B}" srcOrd="1" destOrd="0" presId="urn:microsoft.com/office/officeart/2018/5/layout/IconCircleLabelList"/>
    <dgm:cxn modelId="{5A435623-6B35-44A4-8AA8-AAA2CA4316E4}" type="presParOf" srcId="{267D00C0-F838-49D4-97AF-65B68F55FF5D}" destId="{25AFBF25-E41E-4517-AACC-1443EE1E685A}" srcOrd="2" destOrd="0" presId="urn:microsoft.com/office/officeart/2018/5/layout/IconCircleLabelList"/>
    <dgm:cxn modelId="{8BBA4875-ED51-4A7F-A701-9DCAB532CABE}" type="presParOf" srcId="{267D00C0-F838-49D4-97AF-65B68F55FF5D}" destId="{676C582C-2754-46A1-AC7C-8F9B68DD463E}" srcOrd="3" destOrd="0" presId="urn:microsoft.com/office/officeart/2018/5/layout/IconCircleLabelList"/>
    <dgm:cxn modelId="{5CD19F94-D48D-4641-9667-1F6DFE551782}" type="presParOf" srcId="{055EADC1-5A45-4A0A-B965-CECEC823DA17}" destId="{2DF22510-D45E-41A4-A542-6B8BBBF5DBB8}" srcOrd="1" destOrd="0" presId="urn:microsoft.com/office/officeart/2018/5/layout/IconCircleLabelList"/>
    <dgm:cxn modelId="{054CC8D8-CE64-43DD-BC4B-0714035E3C56}" type="presParOf" srcId="{055EADC1-5A45-4A0A-B965-CECEC823DA17}" destId="{7CF8C408-AA23-4BC6-8154-F2209A0D66C7}" srcOrd="2" destOrd="0" presId="urn:microsoft.com/office/officeart/2018/5/layout/IconCircleLabelList"/>
    <dgm:cxn modelId="{7C566249-384F-4EF5-A485-4BD166423103}" type="presParOf" srcId="{7CF8C408-AA23-4BC6-8154-F2209A0D66C7}" destId="{11D2F032-B18D-439C-B980-D1B177C0B285}" srcOrd="0" destOrd="0" presId="urn:microsoft.com/office/officeart/2018/5/layout/IconCircleLabelList"/>
    <dgm:cxn modelId="{9920483A-BCA9-4B04-A103-C91F62B06A6C}" type="presParOf" srcId="{7CF8C408-AA23-4BC6-8154-F2209A0D66C7}" destId="{31457784-A1F2-46E4-9430-EB02C0C2591E}" srcOrd="1" destOrd="0" presId="urn:microsoft.com/office/officeart/2018/5/layout/IconCircleLabelList"/>
    <dgm:cxn modelId="{5846C445-8EFC-4FC5-BA90-1DBAF7ED146A}" type="presParOf" srcId="{7CF8C408-AA23-4BC6-8154-F2209A0D66C7}" destId="{045EE6DE-6190-42D1-B68C-6EA8491CD93B}" srcOrd="2" destOrd="0" presId="urn:microsoft.com/office/officeart/2018/5/layout/IconCircleLabelList"/>
    <dgm:cxn modelId="{0284E906-FCBF-4809-9DC2-56E5D7436D9A}" type="presParOf" srcId="{7CF8C408-AA23-4BC6-8154-F2209A0D66C7}" destId="{C1F5B070-5F6B-4714-9743-1DF2B351590F}" srcOrd="3" destOrd="0" presId="urn:microsoft.com/office/officeart/2018/5/layout/IconCircleLabelList"/>
    <dgm:cxn modelId="{D985F663-6750-4685-B164-FD946AFEA0AC}" type="presParOf" srcId="{055EADC1-5A45-4A0A-B965-CECEC823DA17}" destId="{12A3F161-614F-4B21-B484-6C29E5994291}" srcOrd="3" destOrd="0" presId="urn:microsoft.com/office/officeart/2018/5/layout/IconCircleLabelList"/>
    <dgm:cxn modelId="{713F5D4C-94E8-4598-8011-847B15CBC284}" type="presParOf" srcId="{055EADC1-5A45-4A0A-B965-CECEC823DA17}" destId="{BF187804-2E6D-49DD-A1E4-453D6AC277AE}" srcOrd="4" destOrd="0" presId="urn:microsoft.com/office/officeart/2018/5/layout/IconCircleLabelList"/>
    <dgm:cxn modelId="{C10C8EC7-5996-49B2-90E6-B0F9FA7BFF9E}" type="presParOf" srcId="{BF187804-2E6D-49DD-A1E4-453D6AC277AE}" destId="{70A2A3E9-6C2E-4B05-8A66-03EBBE843047}" srcOrd="0" destOrd="0" presId="urn:microsoft.com/office/officeart/2018/5/layout/IconCircleLabelList"/>
    <dgm:cxn modelId="{52551E51-0E4B-414C-A40A-3E977FF0E0E5}" type="presParOf" srcId="{BF187804-2E6D-49DD-A1E4-453D6AC277AE}" destId="{9C722D31-EB27-471A-AA44-2EEF8C601466}" srcOrd="1" destOrd="0" presId="urn:microsoft.com/office/officeart/2018/5/layout/IconCircleLabelList"/>
    <dgm:cxn modelId="{E2F8C8D2-9999-4065-B6E9-BEFFFD9B334C}" type="presParOf" srcId="{BF187804-2E6D-49DD-A1E4-453D6AC277AE}" destId="{C0B6586E-A869-42FE-B875-21C420AA6674}" srcOrd="2" destOrd="0" presId="urn:microsoft.com/office/officeart/2018/5/layout/IconCircleLabelList"/>
    <dgm:cxn modelId="{BA0198BE-CB82-4FD5-98CB-A64A9B2CA72D}" type="presParOf" srcId="{BF187804-2E6D-49DD-A1E4-453D6AC277AE}" destId="{6922BDD4-2FF1-43A9-855B-2805E4E08ABE}" srcOrd="3" destOrd="0" presId="urn:microsoft.com/office/officeart/2018/5/layout/IconCircleLabelList"/>
    <dgm:cxn modelId="{B184356F-0970-4FAA-99AC-CA68F3286177}" type="presParOf" srcId="{055EADC1-5A45-4A0A-B965-CECEC823DA17}" destId="{5DE067EB-82DE-4730-B223-8033A37DF30D}" srcOrd="5" destOrd="0" presId="urn:microsoft.com/office/officeart/2018/5/layout/IconCircleLabelList"/>
    <dgm:cxn modelId="{2A8B01F7-138F-402D-8752-7DA807F1080A}" type="presParOf" srcId="{055EADC1-5A45-4A0A-B965-CECEC823DA17}" destId="{1576D27A-A76E-45E7-A013-657BE60C0C1E}" srcOrd="6" destOrd="0" presId="urn:microsoft.com/office/officeart/2018/5/layout/IconCircleLabelList"/>
    <dgm:cxn modelId="{C4DC4A29-8E78-4116-B43E-1BA16105162C}" type="presParOf" srcId="{1576D27A-A76E-45E7-A013-657BE60C0C1E}" destId="{6D8C8CEC-19FB-47E3-8FE4-26E41F7F3CAA}" srcOrd="0" destOrd="0" presId="urn:microsoft.com/office/officeart/2018/5/layout/IconCircleLabelList"/>
    <dgm:cxn modelId="{F0600CFD-709D-4738-86C9-1AE4C6C7215C}" type="presParOf" srcId="{1576D27A-A76E-45E7-A013-657BE60C0C1E}" destId="{36B13F8A-BD02-463C-A420-569CE9C710FC}" srcOrd="1" destOrd="0" presId="urn:microsoft.com/office/officeart/2018/5/layout/IconCircleLabelList"/>
    <dgm:cxn modelId="{51315C8F-8EC9-4AD3-897B-9B9FA50D4DA7}" type="presParOf" srcId="{1576D27A-A76E-45E7-A013-657BE60C0C1E}" destId="{4A22281C-972A-4700-8B61-ADD7A8D741DE}" srcOrd="2" destOrd="0" presId="urn:microsoft.com/office/officeart/2018/5/layout/IconCircleLabelList"/>
    <dgm:cxn modelId="{523CC787-EF28-499C-ADC1-0DAF4B63C23E}" type="presParOf" srcId="{1576D27A-A76E-45E7-A013-657BE60C0C1E}" destId="{71E8378C-1DBA-4378-810A-2F9F6CD72870}" srcOrd="3" destOrd="0" presId="urn:microsoft.com/office/officeart/2018/5/layout/IconCircleLabelList"/>
    <dgm:cxn modelId="{83841D1A-D9B3-4AAD-A214-9A3AE601C955}" type="presParOf" srcId="{055EADC1-5A45-4A0A-B965-CECEC823DA17}" destId="{A45D674D-C93A-406A-8C86-4DB5DC3697DD}" srcOrd="7" destOrd="0" presId="urn:microsoft.com/office/officeart/2018/5/layout/IconCircleLabelList"/>
    <dgm:cxn modelId="{E8CF5DDF-89C9-4677-8CEF-753F55BDAD7C}" type="presParOf" srcId="{055EADC1-5A45-4A0A-B965-CECEC823DA17}" destId="{C2750CE2-9918-48D6-8A3A-1025D4747BC7}" srcOrd="8" destOrd="0" presId="urn:microsoft.com/office/officeart/2018/5/layout/IconCircleLabelList"/>
    <dgm:cxn modelId="{03AC7C9C-FE9D-40D2-B3AC-D77AF208D584}" type="presParOf" srcId="{C2750CE2-9918-48D6-8A3A-1025D4747BC7}" destId="{07861B95-1ECF-4710-B264-D5C22663F302}" srcOrd="0" destOrd="0" presId="urn:microsoft.com/office/officeart/2018/5/layout/IconCircleLabelList"/>
    <dgm:cxn modelId="{48C203DF-A329-46D6-AE0F-464FA9CD9F13}" type="presParOf" srcId="{C2750CE2-9918-48D6-8A3A-1025D4747BC7}" destId="{9CF30DE4-C871-42EC-9EF3-AFFF8D2FDAD4}" srcOrd="1" destOrd="0" presId="urn:microsoft.com/office/officeart/2018/5/layout/IconCircleLabelList"/>
    <dgm:cxn modelId="{28AADFE4-9D5A-4F60-9C05-187CCFD11258}" type="presParOf" srcId="{C2750CE2-9918-48D6-8A3A-1025D4747BC7}" destId="{F8BE5E5D-4A8C-4C5C-8722-D778A80D1429}" srcOrd="2" destOrd="0" presId="urn:microsoft.com/office/officeart/2018/5/layout/IconCircleLabelList"/>
    <dgm:cxn modelId="{08F0A01A-E47A-437A-8C17-865321BC29EE}" type="presParOf" srcId="{C2750CE2-9918-48D6-8A3A-1025D4747BC7}" destId="{2AED25E1-6AD2-45B6-9BC2-6EA0A578C7BE}" srcOrd="3" destOrd="0" presId="urn:microsoft.com/office/officeart/2018/5/layout/IconCircleLabelList"/>
    <dgm:cxn modelId="{42612243-FBED-4FC4-A107-4851BC0C1E5C}" type="presParOf" srcId="{055EADC1-5A45-4A0A-B965-CECEC823DA17}" destId="{97C472FE-0D5A-49B1-87FF-4C436D42ACDA}" srcOrd="9" destOrd="0" presId="urn:microsoft.com/office/officeart/2018/5/layout/IconCircleLabelList"/>
    <dgm:cxn modelId="{70B5A58E-B99E-47B8-B1FA-DC1A97F184CB}" type="presParOf" srcId="{055EADC1-5A45-4A0A-B965-CECEC823DA17}" destId="{A272DFDF-F8AD-425F-A73E-33D67C8F5DFD}" srcOrd="10" destOrd="0" presId="urn:microsoft.com/office/officeart/2018/5/layout/IconCircleLabelList"/>
    <dgm:cxn modelId="{4F5A617C-7C54-473E-A2F4-C3C84311584D}" type="presParOf" srcId="{A272DFDF-F8AD-425F-A73E-33D67C8F5DFD}" destId="{FF497556-008A-4944-B2EF-3CE6D76856A4}" srcOrd="0" destOrd="0" presId="urn:microsoft.com/office/officeart/2018/5/layout/IconCircleLabelList"/>
    <dgm:cxn modelId="{C4C0F549-4D2D-43D9-A6AD-EBFBF63F197F}" type="presParOf" srcId="{A272DFDF-F8AD-425F-A73E-33D67C8F5DFD}" destId="{445F2500-D243-45FE-9C7F-87761C35651A}" srcOrd="1" destOrd="0" presId="urn:microsoft.com/office/officeart/2018/5/layout/IconCircleLabelList"/>
    <dgm:cxn modelId="{C93B2B40-2A4E-4A4A-9F5C-13C59F8E37B4}" type="presParOf" srcId="{A272DFDF-F8AD-425F-A73E-33D67C8F5DFD}" destId="{AC0CB155-2E01-444C-8C0B-D3E81556D7C6}" srcOrd="2" destOrd="0" presId="urn:microsoft.com/office/officeart/2018/5/layout/IconCircleLabelList"/>
    <dgm:cxn modelId="{5142E5FD-0479-4B25-9291-8FF38055286A}" type="presParOf" srcId="{A272DFDF-F8AD-425F-A73E-33D67C8F5DFD}" destId="{FF06AD7D-DAA9-4FF7-AA44-CF89157795BC}" srcOrd="3" destOrd="0" presId="urn:microsoft.com/office/officeart/2018/5/layout/IconCircleLabel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E57E20-733B-4BE7-9E06-3B4B8B9A985A}">
      <dsp:nvSpPr>
        <dsp:cNvPr id="0" name=""/>
        <dsp:cNvSpPr/>
      </dsp:nvSpPr>
      <dsp:spPr>
        <a:xfrm>
          <a:off x="0" y="68262"/>
          <a:ext cx="8229600" cy="1099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0" i="0" kern="1200" dirty="0"/>
            <a:t>Leads investigations into complaints of discrimination, harassment and sexual violence by organizing an impartial and administrative review and, if necessary, recommending equitable resolutions into complaints</a:t>
          </a:r>
          <a:endParaRPr lang="en-US" sz="2000" kern="1200" dirty="0"/>
        </a:p>
      </dsp:txBody>
      <dsp:txXfrm>
        <a:off x="53688" y="121950"/>
        <a:ext cx="8122224" cy="992424"/>
      </dsp:txXfrm>
    </dsp:sp>
    <dsp:sp modelId="{85E2D0CB-9752-4E56-8FEE-E7FF8819DEA6}">
      <dsp:nvSpPr>
        <dsp:cNvPr id="0" name=""/>
        <dsp:cNvSpPr/>
      </dsp:nvSpPr>
      <dsp:spPr>
        <a:xfrm>
          <a:off x="0" y="1225662"/>
          <a:ext cx="8229600" cy="1099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0" i="0" kern="1200" dirty="0"/>
            <a:t>Serves as the designated office responsible for coordinating the University's compliance with Title IX of the Education Amendments of 1972</a:t>
          </a:r>
          <a:endParaRPr lang="en-US" sz="2000" kern="1200" dirty="0"/>
        </a:p>
      </dsp:txBody>
      <dsp:txXfrm>
        <a:off x="53688" y="1279350"/>
        <a:ext cx="8122224" cy="992424"/>
      </dsp:txXfrm>
    </dsp:sp>
    <dsp:sp modelId="{C3592EBF-6B25-4321-8D27-6ABE05391B40}">
      <dsp:nvSpPr>
        <dsp:cNvPr id="0" name=""/>
        <dsp:cNvSpPr/>
      </dsp:nvSpPr>
      <dsp:spPr>
        <a:xfrm>
          <a:off x="0" y="2383062"/>
          <a:ext cx="8229600" cy="1099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0" i="0" kern="1200" dirty="0"/>
            <a:t>Develops and delivers detailed educational programs concerning discrimination, harassment, sexual violence, affirmative action, diversity, inclusion and respectful workplace conduct</a:t>
          </a:r>
          <a:endParaRPr lang="en-US" sz="2000" kern="1200" dirty="0"/>
        </a:p>
      </dsp:txBody>
      <dsp:txXfrm>
        <a:off x="53688" y="2436750"/>
        <a:ext cx="8122224" cy="992424"/>
      </dsp:txXfrm>
    </dsp:sp>
    <dsp:sp modelId="{D196CDC2-02A5-4133-972E-C8522FE6108E}">
      <dsp:nvSpPr>
        <dsp:cNvPr id="0" name=""/>
        <dsp:cNvSpPr/>
      </dsp:nvSpPr>
      <dsp:spPr>
        <a:xfrm>
          <a:off x="0" y="3540462"/>
          <a:ext cx="8229600" cy="1099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0" i="0" kern="1200" dirty="0"/>
            <a:t>Recommends, writes, interprets and implements policies and procedures in support of non-discrimination</a:t>
          </a:r>
          <a:endParaRPr lang="en-US" sz="2000" kern="1200" dirty="0"/>
        </a:p>
      </dsp:txBody>
      <dsp:txXfrm>
        <a:off x="53688" y="3594150"/>
        <a:ext cx="8122224" cy="99242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79422D-65A6-4962-A54C-E249D089C80B}">
      <dsp:nvSpPr>
        <dsp:cNvPr id="0" name=""/>
        <dsp:cNvSpPr/>
      </dsp:nvSpPr>
      <dsp:spPr>
        <a:xfrm>
          <a:off x="495061" y="645"/>
          <a:ext cx="2262336" cy="1357401"/>
        </a:xfrm>
        <a:prstGeom prst="rect">
          <a:avLst/>
        </a:prstGeom>
        <a:gradFill rotWithShape="0">
          <a:gsLst>
            <a:gs pos="0">
              <a:schemeClr val="accent6">
                <a:hueOff val="0"/>
                <a:satOff val="0"/>
                <a:lumOff val="0"/>
                <a:alphaOff val="0"/>
                <a:tint val="100000"/>
                <a:shade val="100000"/>
                <a:satMod val="130000"/>
              </a:schemeClr>
            </a:gs>
            <a:gs pos="100000">
              <a:schemeClr val="accent6">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b="0" kern="1200" cap="none" spc="0" dirty="0">
              <a:ln w="0"/>
              <a:solidFill>
                <a:schemeClr val="tx1"/>
              </a:solidFill>
              <a:effectLst>
                <a:outerShdw blurRad="38100" dist="19050" dir="2700000" algn="tl" rotWithShape="0">
                  <a:schemeClr val="dk1">
                    <a:alpha val="40000"/>
                  </a:schemeClr>
                </a:outerShdw>
              </a:effectLst>
            </a:rPr>
            <a:t>Scheduling arrangements</a:t>
          </a:r>
        </a:p>
      </dsp:txBody>
      <dsp:txXfrm>
        <a:off x="495061" y="645"/>
        <a:ext cx="2262336" cy="1357401"/>
      </dsp:txXfrm>
    </dsp:sp>
    <dsp:sp modelId="{4BF41E0F-E427-4BDD-ABB2-2CCA6991DEAE}">
      <dsp:nvSpPr>
        <dsp:cNvPr id="0" name=""/>
        <dsp:cNvSpPr/>
      </dsp:nvSpPr>
      <dsp:spPr>
        <a:xfrm>
          <a:off x="2983631" y="645"/>
          <a:ext cx="2262336" cy="1357401"/>
        </a:xfrm>
        <a:prstGeom prst="rect">
          <a:avLst/>
        </a:prstGeom>
        <a:gradFill rotWithShape="0">
          <a:gsLst>
            <a:gs pos="0">
              <a:schemeClr val="accent6">
                <a:hueOff val="0"/>
                <a:satOff val="0"/>
                <a:lumOff val="0"/>
                <a:alphaOff val="0"/>
                <a:tint val="100000"/>
                <a:shade val="100000"/>
                <a:satMod val="130000"/>
              </a:schemeClr>
            </a:gs>
            <a:gs pos="100000">
              <a:schemeClr val="accent6">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b="0" kern="1200" cap="none" spc="0" dirty="0">
              <a:ln w="0"/>
              <a:solidFill>
                <a:schemeClr val="tx1"/>
              </a:solidFill>
              <a:effectLst>
                <a:outerShdw blurRad="38100" dist="19050" dir="2700000" algn="tl" rotWithShape="0">
                  <a:schemeClr val="dk1">
                    <a:alpha val="40000"/>
                  </a:schemeClr>
                </a:outerShdw>
              </a:effectLst>
            </a:rPr>
            <a:t>No-contact orders</a:t>
          </a:r>
        </a:p>
      </dsp:txBody>
      <dsp:txXfrm>
        <a:off x="2983631" y="645"/>
        <a:ext cx="2262336" cy="1357401"/>
      </dsp:txXfrm>
    </dsp:sp>
    <dsp:sp modelId="{A1DF4E84-0F48-40FD-83C7-3AB6ACF5CCAB}">
      <dsp:nvSpPr>
        <dsp:cNvPr id="0" name=""/>
        <dsp:cNvSpPr/>
      </dsp:nvSpPr>
      <dsp:spPr>
        <a:xfrm>
          <a:off x="5472201" y="645"/>
          <a:ext cx="2262336" cy="1357401"/>
        </a:xfrm>
        <a:prstGeom prst="rect">
          <a:avLst/>
        </a:prstGeom>
        <a:gradFill rotWithShape="0">
          <a:gsLst>
            <a:gs pos="0">
              <a:schemeClr val="accent6">
                <a:hueOff val="0"/>
                <a:satOff val="0"/>
                <a:lumOff val="0"/>
                <a:alphaOff val="0"/>
                <a:tint val="100000"/>
                <a:shade val="100000"/>
                <a:satMod val="130000"/>
              </a:schemeClr>
            </a:gs>
            <a:gs pos="100000">
              <a:schemeClr val="accent6">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b="0" kern="1200" cap="none" spc="0" dirty="0">
              <a:ln w="0"/>
              <a:solidFill>
                <a:schemeClr val="tx1"/>
              </a:solidFill>
              <a:effectLst>
                <a:outerShdw blurRad="38100" dist="19050" dir="2700000" algn="tl" rotWithShape="0">
                  <a:schemeClr val="dk1">
                    <a:alpha val="40000"/>
                  </a:schemeClr>
                </a:outerShdw>
              </a:effectLst>
            </a:rPr>
            <a:t>Housing assignments</a:t>
          </a:r>
        </a:p>
      </dsp:txBody>
      <dsp:txXfrm>
        <a:off x="5472201" y="645"/>
        <a:ext cx="2262336" cy="1357401"/>
      </dsp:txXfrm>
    </dsp:sp>
    <dsp:sp modelId="{295F2CCA-6A07-4E3F-A9B0-E6320F928C73}">
      <dsp:nvSpPr>
        <dsp:cNvPr id="0" name=""/>
        <dsp:cNvSpPr/>
      </dsp:nvSpPr>
      <dsp:spPr>
        <a:xfrm>
          <a:off x="495061" y="1584280"/>
          <a:ext cx="2262336" cy="1357401"/>
        </a:xfrm>
        <a:prstGeom prst="rect">
          <a:avLst/>
        </a:prstGeom>
        <a:gradFill rotWithShape="0">
          <a:gsLst>
            <a:gs pos="0">
              <a:schemeClr val="accent6">
                <a:hueOff val="0"/>
                <a:satOff val="0"/>
                <a:lumOff val="0"/>
                <a:alphaOff val="0"/>
                <a:tint val="100000"/>
                <a:shade val="100000"/>
                <a:satMod val="130000"/>
              </a:schemeClr>
            </a:gs>
            <a:gs pos="100000">
              <a:schemeClr val="accent6">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b="0" kern="1200" cap="none" spc="0" dirty="0">
              <a:ln w="0"/>
              <a:solidFill>
                <a:schemeClr val="tx1"/>
              </a:solidFill>
              <a:effectLst>
                <a:outerShdw blurRad="38100" dist="19050" dir="2700000" algn="tl" rotWithShape="0">
                  <a:schemeClr val="dk1">
                    <a:alpha val="40000"/>
                  </a:schemeClr>
                </a:outerShdw>
              </a:effectLst>
            </a:rPr>
            <a:t>Parking assignments</a:t>
          </a:r>
        </a:p>
      </dsp:txBody>
      <dsp:txXfrm>
        <a:off x="495061" y="1584280"/>
        <a:ext cx="2262336" cy="1357401"/>
      </dsp:txXfrm>
    </dsp:sp>
    <dsp:sp modelId="{280CCB43-C384-47A2-B565-135121AA4781}">
      <dsp:nvSpPr>
        <dsp:cNvPr id="0" name=""/>
        <dsp:cNvSpPr/>
      </dsp:nvSpPr>
      <dsp:spPr>
        <a:xfrm>
          <a:off x="2983631" y="1584280"/>
          <a:ext cx="2262336" cy="1357401"/>
        </a:xfrm>
        <a:prstGeom prst="rect">
          <a:avLst/>
        </a:prstGeom>
        <a:gradFill rotWithShape="0">
          <a:gsLst>
            <a:gs pos="0">
              <a:schemeClr val="accent6">
                <a:hueOff val="0"/>
                <a:satOff val="0"/>
                <a:lumOff val="0"/>
                <a:alphaOff val="0"/>
                <a:tint val="100000"/>
                <a:shade val="100000"/>
                <a:satMod val="130000"/>
              </a:schemeClr>
            </a:gs>
            <a:gs pos="100000">
              <a:schemeClr val="accent6">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b="0" kern="1200" cap="none" spc="0" dirty="0">
              <a:ln w="0"/>
              <a:solidFill>
                <a:schemeClr val="tx1"/>
              </a:solidFill>
              <a:effectLst>
                <a:outerShdw blurRad="38100" dist="19050" dir="2700000" algn="tl" rotWithShape="0">
                  <a:schemeClr val="dk1">
                    <a:alpha val="40000"/>
                  </a:schemeClr>
                </a:outerShdw>
              </a:effectLst>
            </a:rPr>
            <a:t>Resource assistance</a:t>
          </a:r>
        </a:p>
      </dsp:txBody>
      <dsp:txXfrm>
        <a:off x="2983631" y="1584280"/>
        <a:ext cx="2262336" cy="1357401"/>
      </dsp:txXfrm>
    </dsp:sp>
    <dsp:sp modelId="{558AE335-33C2-4C8C-B830-610339188A84}">
      <dsp:nvSpPr>
        <dsp:cNvPr id="0" name=""/>
        <dsp:cNvSpPr/>
      </dsp:nvSpPr>
      <dsp:spPr>
        <a:xfrm>
          <a:off x="5472201" y="1584280"/>
          <a:ext cx="2262336" cy="1357401"/>
        </a:xfrm>
        <a:prstGeom prst="rect">
          <a:avLst/>
        </a:prstGeom>
        <a:gradFill rotWithShape="0">
          <a:gsLst>
            <a:gs pos="0">
              <a:schemeClr val="accent6">
                <a:hueOff val="0"/>
                <a:satOff val="0"/>
                <a:lumOff val="0"/>
                <a:alphaOff val="0"/>
                <a:tint val="100000"/>
                <a:shade val="100000"/>
                <a:satMod val="130000"/>
              </a:schemeClr>
            </a:gs>
            <a:gs pos="100000">
              <a:schemeClr val="accent6">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b="0" kern="1200" cap="none" spc="0" dirty="0">
              <a:ln w="0"/>
              <a:solidFill>
                <a:schemeClr val="tx1"/>
              </a:solidFill>
              <a:effectLst>
                <a:outerShdw blurRad="38100" dist="19050" dir="2700000" algn="tl" rotWithShape="0">
                  <a:schemeClr val="dk1">
                    <a:alpha val="40000"/>
                  </a:schemeClr>
                </a:outerShdw>
              </a:effectLst>
            </a:rPr>
            <a:t>Seek law enforcement assistance</a:t>
          </a:r>
        </a:p>
      </dsp:txBody>
      <dsp:txXfrm>
        <a:off x="5472201" y="1584280"/>
        <a:ext cx="2262336" cy="1357401"/>
      </dsp:txXfrm>
    </dsp:sp>
    <dsp:sp modelId="{F6B513A9-724B-4334-A06E-A633B72D2847}">
      <dsp:nvSpPr>
        <dsp:cNvPr id="0" name=""/>
        <dsp:cNvSpPr/>
      </dsp:nvSpPr>
      <dsp:spPr>
        <a:xfrm>
          <a:off x="1739346" y="3083838"/>
          <a:ext cx="2262336" cy="1357401"/>
        </a:xfrm>
        <a:prstGeom prst="rect">
          <a:avLst/>
        </a:prstGeom>
        <a:gradFill rotWithShape="0">
          <a:gsLst>
            <a:gs pos="0">
              <a:schemeClr val="accent6">
                <a:hueOff val="0"/>
                <a:satOff val="0"/>
                <a:lumOff val="0"/>
                <a:alphaOff val="0"/>
                <a:tint val="100000"/>
                <a:shade val="100000"/>
                <a:satMod val="130000"/>
              </a:schemeClr>
            </a:gs>
            <a:gs pos="100000">
              <a:schemeClr val="accent6">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b="0" kern="1200" cap="none" spc="0" dirty="0">
              <a:ln w="0"/>
              <a:solidFill>
                <a:schemeClr val="tx1"/>
              </a:solidFill>
              <a:effectLst>
                <a:outerShdw blurRad="38100" dist="19050" dir="2700000" algn="tl" rotWithShape="0">
                  <a:schemeClr val="dk1">
                    <a:alpha val="40000"/>
                  </a:schemeClr>
                </a:outerShdw>
              </a:effectLst>
            </a:rPr>
            <a:t>Advisors</a:t>
          </a:r>
        </a:p>
      </dsp:txBody>
      <dsp:txXfrm>
        <a:off x="1739346" y="3083838"/>
        <a:ext cx="2262336" cy="1357401"/>
      </dsp:txXfrm>
    </dsp:sp>
    <dsp:sp modelId="{68064A54-2A77-4CB8-A4DB-70B5513F4222}">
      <dsp:nvSpPr>
        <dsp:cNvPr id="0" name=""/>
        <dsp:cNvSpPr/>
      </dsp:nvSpPr>
      <dsp:spPr>
        <a:xfrm>
          <a:off x="4217396" y="3073318"/>
          <a:ext cx="2262336" cy="1357401"/>
        </a:xfrm>
        <a:prstGeom prst="rect">
          <a:avLst/>
        </a:prstGeom>
        <a:gradFill rotWithShape="0">
          <a:gsLst>
            <a:gs pos="0">
              <a:schemeClr val="accent6">
                <a:hueOff val="0"/>
                <a:satOff val="0"/>
                <a:lumOff val="0"/>
                <a:alphaOff val="0"/>
                <a:tint val="100000"/>
                <a:shade val="100000"/>
                <a:satMod val="130000"/>
              </a:schemeClr>
            </a:gs>
            <a:gs pos="100000">
              <a:schemeClr val="accent6">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b="0" kern="1200" cap="none" spc="0" dirty="0">
              <a:ln w="0"/>
              <a:solidFill>
                <a:schemeClr val="tx1"/>
              </a:solidFill>
              <a:effectLst>
                <a:outerShdw blurRad="38100" dist="19050" dir="2700000" algn="tl" rotWithShape="0">
                  <a:schemeClr val="dk1">
                    <a:alpha val="40000"/>
                  </a:schemeClr>
                </a:outerShdw>
              </a:effectLst>
            </a:rPr>
            <a:t>Academic modifications</a:t>
          </a:r>
        </a:p>
      </dsp:txBody>
      <dsp:txXfrm>
        <a:off x="4217396" y="3073318"/>
        <a:ext cx="2262336" cy="135740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69AD05-FBE3-477B-9A08-DD0C6A1B96EE}">
      <dsp:nvSpPr>
        <dsp:cNvPr id="0" name=""/>
        <dsp:cNvSpPr/>
      </dsp:nvSpPr>
      <dsp:spPr>
        <a:xfrm>
          <a:off x="2528069" y="0"/>
          <a:ext cx="6614279" cy="1051932"/>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ctr" anchorCtr="0">
          <a:noAutofit/>
        </a:bodyPr>
        <a:lstStyle/>
        <a:p>
          <a:pPr marL="171450" lvl="1" indent="-171450" algn="l" defTabSz="800100" rtl="0">
            <a:lnSpc>
              <a:spcPct val="90000"/>
            </a:lnSpc>
            <a:spcBef>
              <a:spcPct val="0"/>
            </a:spcBef>
            <a:spcAft>
              <a:spcPct val="15000"/>
            </a:spcAft>
            <a:buChar char="•"/>
          </a:pPr>
          <a:r>
            <a:rPr lang="en-US" sz="1800" kern="1200" dirty="0"/>
            <a:t>Federal law that prohibits sex discrimination in educational institutions</a:t>
          </a:r>
        </a:p>
      </dsp:txBody>
      <dsp:txXfrm>
        <a:off x="2528069" y="131492"/>
        <a:ext cx="6219805" cy="788949"/>
      </dsp:txXfrm>
    </dsp:sp>
    <dsp:sp modelId="{339487B4-F779-4869-B24C-475173B4A648}">
      <dsp:nvSpPr>
        <dsp:cNvPr id="0" name=""/>
        <dsp:cNvSpPr/>
      </dsp:nvSpPr>
      <dsp:spPr>
        <a:xfrm>
          <a:off x="1651" y="1325"/>
          <a:ext cx="2526418" cy="105193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rtl="0">
            <a:lnSpc>
              <a:spcPct val="90000"/>
            </a:lnSpc>
            <a:spcBef>
              <a:spcPct val="0"/>
            </a:spcBef>
            <a:spcAft>
              <a:spcPct val="35000"/>
            </a:spcAft>
            <a:buNone/>
          </a:pPr>
          <a:r>
            <a:rPr lang="en-US" sz="2000" kern="1200" dirty="0"/>
            <a:t>Title IX</a:t>
          </a:r>
        </a:p>
      </dsp:txBody>
      <dsp:txXfrm>
        <a:off x="53002" y="52676"/>
        <a:ext cx="2423716" cy="949230"/>
      </dsp:txXfrm>
    </dsp:sp>
    <dsp:sp modelId="{B05967F9-626F-48EC-A837-EC943BAA69DD}">
      <dsp:nvSpPr>
        <dsp:cNvPr id="0" name=""/>
        <dsp:cNvSpPr/>
      </dsp:nvSpPr>
      <dsp:spPr>
        <a:xfrm>
          <a:off x="2531727" y="1158452"/>
          <a:ext cx="6608004" cy="1051932"/>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ctr" anchorCtr="0">
          <a:noAutofit/>
        </a:bodyPr>
        <a:lstStyle/>
        <a:p>
          <a:pPr marL="171450" lvl="1" indent="-171450" algn="l" defTabSz="800100" rtl="0">
            <a:lnSpc>
              <a:spcPct val="90000"/>
            </a:lnSpc>
            <a:spcBef>
              <a:spcPct val="0"/>
            </a:spcBef>
            <a:spcAft>
              <a:spcPct val="15000"/>
            </a:spcAft>
            <a:buChar char="•"/>
          </a:pPr>
          <a:r>
            <a:rPr lang="en-US" sz="1800" kern="1200" dirty="0"/>
            <a:t>Requires colleges and universities to disclose information regarding crime on and around campus</a:t>
          </a:r>
        </a:p>
      </dsp:txBody>
      <dsp:txXfrm>
        <a:off x="2531727" y="1289944"/>
        <a:ext cx="6213530" cy="788949"/>
      </dsp:txXfrm>
    </dsp:sp>
    <dsp:sp modelId="{31C48E81-4C47-4632-BEE2-331382C644DA}">
      <dsp:nvSpPr>
        <dsp:cNvPr id="0" name=""/>
        <dsp:cNvSpPr/>
      </dsp:nvSpPr>
      <dsp:spPr>
        <a:xfrm>
          <a:off x="4268" y="1158452"/>
          <a:ext cx="2527458" cy="105193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rtl="0">
            <a:lnSpc>
              <a:spcPct val="90000"/>
            </a:lnSpc>
            <a:spcBef>
              <a:spcPct val="0"/>
            </a:spcBef>
            <a:spcAft>
              <a:spcPct val="35000"/>
            </a:spcAft>
            <a:buNone/>
          </a:pPr>
          <a:r>
            <a:rPr lang="en-US" sz="2000" kern="1200" dirty="0" err="1"/>
            <a:t>Clery</a:t>
          </a:r>
          <a:r>
            <a:rPr lang="en-US" sz="2000" kern="1200" dirty="0"/>
            <a:t> Act</a:t>
          </a:r>
        </a:p>
      </dsp:txBody>
      <dsp:txXfrm>
        <a:off x="55619" y="1209803"/>
        <a:ext cx="2424756" cy="949230"/>
      </dsp:txXfrm>
    </dsp:sp>
    <dsp:sp modelId="{5D8CAF6F-B044-41B5-990E-20E9E47C4E01}">
      <dsp:nvSpPr>
        <dsp:cNvPr id="0" name=""/>
        <dsp:cNvSpPr/>
      </dsp:nvSpPr>
      <dsp:spPr>
        <a:xfrm>
          <a:off x="2612550" y="2315578"/>
          <a:ext cx="6531449" cy="1051932"/>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ctr" anchorCtr="0">
          <a:noAutofit/>
        </a:bodyPr>
        <a:lstStyle/>
        <a:p>
          <a:pPr marL="171450" lvl="1" indent="-171450" algn="l" defTabSz="800100" rtl="0">
            <a:lnSpc>
              <a:spcPct val="90000"/>
            </a:lnSpc>
            <a:spcBef>
              <a:spcPct val="0"/>
            </a:spcBef>
            <a:spcAft>
              <a:spcPct val="15000"/>
            </a:spcAft>
            <a:buChar char="•"/>
          </a:pPr>
          <a:r>
            <a:rPr lang="en-US" sz="1800" kern="1200" dirty="0"/>
            <a:t>Aimed at improving how colleges address sexual violence; imposes obligations to revise policies and practices</a:t>
          </a:r>
        </a:p>
      </dsp:txBody>
      <dsp:txXfrm>
        <a:off x="2612550" y="2447070"/>
        <a:ext cx="6136975" cy="788949"/>
      </dsp:txXfrm>
    </dsp:sp>
    <dsp:sp modelId="{C3E76948-06A2-4177-85EF-3BA93AECBD2A}">
      <dsp:nvSpPr>
        <dsp:cNvPr id="0" name=""/>
        <dsp:cNvSpPr/>
      </dsp:nvSpPr>
      <dsp:spPr>
        <a:xfrm>
          <a:off x="0" y="2315578"/>
          <a:ext cx="2612550" cy="105193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rtl="0">
            <a:lnSpc>
              <a:spcPct val="90000"/>
            </a:lnSpc>
            <a:spcBef>
              <a:spcPct val="0"/>
            </a:spcBef>
            <a:spcAft>
              <a:spcPct val="35000"/>
            </a:spcAft>
            <a:buNone/>
          </a:pPr>
          <a:r>
            <a:rPr lang="en-US" sz="2000" kern="1200" dirty="0"/>
            <a:t>VAWA - Violence Against Women Act</a:t>
          </a:r>
        </a:p>
      </dsp:txBody>
      <dsp:txXfrm>
        <a:off x="51351" y="2366929"/>
        <a:ext cx="2509848" cy="949230"/>
      </dsp:txXfrm>
    </dsp:sp>
    <dsp:sp modelId="{094640FA-7DCA-4971-BF05-41FAAFFDC87A}">
      <dsp:nvSpPr>
        <dsp:cNvPr id="0" name=""/>
        <dsp:cNvSpPr/>
      </dsp:nvSpPr>
      <dsp:spPr>
        <a:xfrm>
          <a:off x="2605513" y="3472704"/>
          <a:ext cx="6537972" cy="1051932"/>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ctr" anchorCtr="0">
          <a:noAutofit/>
        </a:bodyPr>
        <a:lstStyle/>
        <a:p>
          <a:pPr marL="171450" lvl="1" indent="-171450" algn="l" defTabSz="800100" rtl="0">
            <a:lnSpc>
              <a:spcPct val="90000"/>
            </a:lnSpc>
            <a:spcBef>
              <a:spcPct val="0"/>
            </a:spcBef>
            <a:spcAft>
              <a:spcPct val="15000"/>
            </a:spcAft>
            <a:buChar char="•"/>
          </a:pPr>
          <a:r>
            <a:rPr lang="en-US" sz="1800" kern="1200" dirty="0"/>
            <a:t>Part of the VAWA amendments, made changes to the Jeanne Clery Act; requires colleges to report additional sexually violent crimes</a:t>
          </a:r>
        </a:p>
      </dsp:txBody>
      <dsp:txXfrm>
        <a:off x="2605513" y="3604196"/>
        <a:ext cx="6143498" cy="788949"/>
      </dsp:txXfrm>
    </dsp:sp>
    <dsp:sp modelId="{2F302291-EBED-497F-9628-ACA6F3FA2FE1}">
      <dsp:nvSpPr>
        <dsp:cNvPr id="0" name=""/>
        <dsp:cNvSpPr/>
      </dsp:nvSpPr>
      <dsp:spPr>
        <a:xfrm>
          <a:off x="514" y="3472704"/>
          <a:ext cx="2604999" cy="105193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rtl="0">
            <a:lnSpc>
              <a:spcPct val="90000"/>
            </a:lnSpc>
            <a:spcBef>
              <a:spcPct val="0"/>
            </a:spcBef>
            <a:spcAft>
              <a:spcPct val="35000"/>
            </a:spcAft>
            <a:buNone/>
          </a:pPr>
          <a:r>
            <a:rPr lang="en-US" sz="2000" kern="1200" dirty="0" err="1"/>
            <a:t>SaVE</a:t>
          </a:r>
          <a:r>
            <a:rPr lang="en-US" sz="2000" kern="1200" dirty="0"/>
            <a:t> Act - Campus Sexual Violence Elimination Act</a:t>
          </a:r>
        </a:p>
      </dsp:txBody>
      <dsp:txXfrm>
        <a:off x="51865" y="3524055"/>
        <a:ext cx="2502297" cy="94923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867DAE-E2DF-4FBB-A09C-4967D98F61D0}">
      <dsp:nvSpPr>
        <dsp:cNvPr id="0" name=""/>
        <dsp:cNvSpPr/>
      </dsp:nvSpPr>
      <dsp:spPr>
        <a:xfrm>
          <a:off x="585916" y="1423"/>
          <a:ext cx="1041169" cy="1041169"/>
        </a:xfrm>
        <a:prstGeom prst="ellipse">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CDB4BD3-E42A-4B0A-8326-805D2BC6D84B}">
      <dsp:nvSpPr>
        <dsp:cNvPr id="0" name=""/>
        <dsp:cNvSpPr/>
      </dsp:nvSpPr>
      <dsp:spPr>
        <a:xfrm>
          <a:off x="807805" y="223312"/>
          <a:ext cx="597392" cy="59739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76C582C-2754-46A1-AC7C-8F9B68DD463E}">
      <dsp:nvSpPr>
        <dsp:cNvPr id="0" name=""/>
        <dsp:cNvSpPr/>
      </dsp:nvSpPr>
      <dsp:spPr>
        <a:xfrm>
          <a:off x="253083" y="1366892"/>
          <a:ext cx="1706835" cy="6827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100000"/>
            </a:lnSpc>
            <a:spcBef>
              <a:spcPct val="0"/>
            </a:spcBef>
            <a:spcAft>
              <a:spcPct val="35000"/>
            </a:spcAft>
            <a:buNone/>
            <a:defRPr cap="all"/>
          </a:pPr>
          <a:r>
            <a:rPr lang="en-US" sz="1400" kern="1200">
              <a:latin typeface="+mn-lt"/>
              <a:cs typeface="Arial" panose="020B0604020202020204" pitchFamily="34" charset="0"/>
            </a:rPr>
            <a:t>Determine what happened</a:t>
          </a:r>
        </a:p>
      </dsp:txBody>
      <dsp:txXfrm>
        <a:off x="253083" y="1366892"/>
        <a:ext cx="1706835" cy="682734"/>
      </dsp:txXfrm>
    </dsp:sp>
    <dsp:sp modelId="{11D2F032-B18D-439C-B980-D1B177C0B285}">
      <dsp:nvSpPr>
        <dsp:cNvPr id="0" name=""/>
        <dsp:cNvSpPr/>
      </dsp:nvSpPr>
      <dsp:spPr>
        <a:xfrm>
          <a:off x="2591448" y="1423"/>
          <a:ext cx="1041169" cy="1041169"/>
        </a:xfrm>
        <a:prstGeom prst="ellipse">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1457784-A1F2-46E4-9430-EB02C0C2591E}">
      <dsp:nvSpPr>
        <dsp:cNvPr id="0" name=""/>
        <dsp:cNvSpPr/>
      </dsp:nvSpPr>
      <dsp:spPr>
        <a:xfrm>
          <a:off x="2813337" y="223312"/>
          <a:ext cx="597392" cy="59739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1F5B070-5F6B-4714-9743-1DF2B351590F}">
      <dsp:nvSpPr>
        <dsp:cNvPr id="0" name=""/>
        <dsp:cNvSpPr/>
      </dsp:nvSpPr>
      <dsp:spPr>
        <a:xfrm>
          <a:off x="2258615" y="1366892"/>
          <a:ext cx="1706835" cy="6827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100000"/>
            </a:lnSpc>
            <a:spcBef>
              <a:spcPct val="0"/>
            </a:spcBef>
            <a:spcAft>
              <a:spcPct val="35000"/>
            </a:spcAft>
            <a:buNone/>
            <a:defRPr cap="all"/>
          </a:pPr>
          <a:r>
            <a:rPr lang="en-US" sz="1400" kern="1200">
              <a:latin typeface="+mn-lt"/>
              <a:cs typeface="Arial" panose="020B0604020202020204" pitchFamily="34" charset="0"/>
            </a:rPr>
            <a:t>Prevent reoccurrence</a:t>
          </a:r>
        </a:p>
      </dsp:txBody>
      <dsp:txXfrm>
        <a:off x="2258615" y="1366892"/>
        <a:ext cx="1706835" cy="682734"/>
      </dsp:txXfrm>
    </dsp:sp>
    <dsp:sp modelId="{70A2A3E9-6C2E-4B05-8A66-03EBBE843047}">
      <dsp:nvSpPr>
        <dsp:cNvPr id="0" name=""/>
        <dsp:cNvSpPr/>
      </dsp:nvSpPr>
      <dsp:spPr>
        <a:xfrm>
          <a:off x="4596981" y="1423"/>
          <a:ext cx="1041169" cy="1041169"/>
        </a:xfrm>
        <a:prstGeom prst="ellipse">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C722D31-EB27-471A-AA44-2EEF8C601466}">
      <dsp:nvSpPr>
        <dsp:cNvPr id="0" name=""/>
        <dsp:cNvSpPr/>
      </dsp:nvSpPr>
      <dsp:spPr>
        <a:xfrm>
          <a:off x="4818869" y="223312"/>
          <a:ext cx="597392" cy="59739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922BDD4-2FF1-43A9-855B-2805E4E08ABE}">
      <dsp:nvSpPr>
        <dsp:cNvPr id="0" name=""/>
        <dsp:cNvSpPr/>
      </dsp:nvSpPr>
      <dsp:spPr>
        <a:xfrm>
          <a:off x="4264148" y="1366892"/>
          <a:ext cx="1706835" cy="6827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100000"/>
            </a:lnSpc>
            <a:spcBef>
              <a:spcPct val="0"/>
            </a:spcBef>
            <a:spcAft>
              <a:spcPct val="35000"/>
            </a:spcAft>
            <a:buNone/>
            <a:defRPr cap="all"/>
          </a:pPr>
          <a:r>
            <a:rPr lang="en-US" sz="1400" kern="1200">
              <a:latin typeface="+mn-lt"/>
              <a:cs typeface="Arial" panose="020B0604020202020204" pitchFamily="34" charset="0"/>
            </a:rPr>
            <a:t>Ensure compliance with policies</a:t>
          </a:r>
        </a:p>
      </dsp:txBody>
      <dsp:txXfrm>
        <a:off x="4264148" y="1366892"/>
        <a:ext cx="1706835" cy="682734"/>
      </dsp:txXfrm>
    </dsp:sp>
    <dsp:sp modelId="{6D8C8CEC-19FB-47E3-8FE4-26E41F7F3CAA}">
      <dsp:nvSpPr>
        <dsp:cNvPr id="0" name=""/>
        <dsp:cNvSpPr/>
      </dsp:nvSpPr>
      <dsp:spPr>
        <a:xfrm>
          <a:off x="6602513" y="1423"/>
          <a:ext cx="1041169" cy="1041169"/>
        </a:xfrm>
        <a:prstGeom prst="ellipse">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6B13F8A-BD02-463C-A420-569CE9C710FC}">
      <dsp:nvSpPr>
        <dsp:cNvPr id="0" name=""/>
        <dsp:cNvSpPr/>
      </dsp:nvSpPr>
      <dsp:spPr>
        <a:xfrm>
          <a:off x="6824402" y="223312"/>
          <a:ext cx="597392" cy="597392"/>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1E8378C-1DBA-4378-810A-2F9F6CD72870}">
      <dsp:nvSpPr>
        <dsp:cNvPr id="0" name=""/>
        <dsp:cNvSpPr/>
      </dsp:nvSpPr>
      <dsp:spPr>
        <a:xfrm>
          <a:off x="6269680" y="1366892"/>
          <a:ext cx="1706835" cy="6827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100000"/>
            </a:lnSpc>
            <a:spcBef>
              <a:spcPct val="0"/>
            </a:spcBef>
            <a:spcAft>
              <a:spcPct val="35000"/>
            </a:spcAft>
            <a:buNone/>
            <a:defRPr cap="all"/>
          </a:pPr>
          <a:r>
            <a:rPr lang="en-US" sz="1400" kern="1200">
              <a:latin typeface="+mn-lt"/>
            </a:rPr>
            <a:t>Resolve issues</a:t>
          </a:r>
          <a:endParaRPr lang="en-US" sz="1400" kern="1200">
            <a:latin typeface="+mn-lt"/>
            <a:cs typeface="Arial" panose="020B0604020202020204" pitchFamily="34" charset="0"/>
          </a:endParaRPr>
        </a:p>
      </dsp:txBody>
      <dsp:txXfrm>
        <a:off x="6269680" y="1366892"/>
        <a:ext cx="1706835" cy="682734"/>
      </dsp:txXfrm>
    </dsp:sp>
    <dsp:sp modelId="{07861B95-1ECF-4710-B264-D5C22663F302}">
      <dsp:nvSpPr>
        <dsp:cNvPr id="0" name=""/>
        <dsp:cNvSpPr/>
      </dsp:nvSpPr>
      <dsp:spPr>
        <a:xfrm>
          <a:off x="2591448" y="2476335"/>
          <a:ext cx="1041169" cy="1041169"/>
        </a:xfrm>
        <a:prstGeom prst="ellipse">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CF30DE4-C871-42EC-9EF3-AFFF8D2FDAD4}">
      <dsp:nvSpPr>
        <dsp:cNvPr id="0" name=""/>
        <dsp:cNvSpPr/>
      </dsp:nvSpPr>
      <dsp:spPr>
        <a:xfrm>
          <a:off x="2813337" y="2698224"/>
          <a:ext cx="597392" cy="597392"/>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2AED25E1-6AD2-45B6-9BC2-6EA0A578C7BE}">
      <dsp:nvSpPr>
        <dsp:cNvPr id="0" name=""/>
        <dsp:cNvSpPr/>
      </dsp:nvSpPr>
      <dsp:spPr>
        <a:xfrm>
          <a:off x="2258615" y="3841804"/>
          <a:ext cx="1706835" cy="6827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100000"/>
            </a:lnSpc>
            <a:spcBef>
              <a:spcPct val="0"/>
            </a:spcBef>
            <a:spcAft>
              <a:spcPct val="35000"/>
            </a:spcAft>
            <a:buNone/>
            <a:defRPr cap="all"/>
          </a:pPr>
          <a:r>
            <a:rPr lang="en-US" sz="1400" kern="1200">
              <a:latin typeface="+mn-lt"/>
              <a:cs typeface="Arial" panose="020B0604020202020204" pitchFamily="34" charset="0"/>
            </a:rPr>
            <a:t>Required by law or policy</a:t>
          </a:r>
        </a:p>
      </dsp:txBody>
      <dsp:txXfrm>
        <a:off x="2258615" y="3841804"/>
        <a:ext cx="1706835" cy="682734"/>
      </dsp:txXfrm>
    </dsp:sp>
    <dsp:sp modelId="{FF497556-008A-4944-B2EF-3CE6D76856A4}">
      <dsp:nvSpPr>
        <dsp:cNvPr id="0" name=""/>
        <dsp:cNvSpPr/>
      </dsp:nvSpPr>
      <dsp:spPr>
        <a:xfrm>
          <a:off x="4596981" y="2476335"/>
          <a:ext cx="1041169" cy="1041169"/>
        </a:xfrm>
        <a:prstGeom prst="ellipse">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45F2500-D243-45FE-9C7F-87761C35651A}">
      <dsp:nvSpPr>
        <dsp:cNvPr id="0" name=""/>
        <dsp:cNvSpPr/>
      </dsp:nvSpPr>
      <dsp:spPr>
        <a:xfrm>
          <a:off x="4818869" y="2698224"/>
          <a:ext cx="597392" cy="597392"/>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F06AD7D-DAA9-4FF7-AA44-CF89157795BC}">
      <dsp:nvSpPr>
        <dsp:cNvPr id="0" name=""/>
        <dsp:cNvSpPr/>
      </dsp:nvSpPr>
      <dsp:spPr>
        <a:xfrm>
          <a:off x="4264148" y="3841804"/>
          <a:ext cx="1706835" cy="6827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100000"/>
            </a:lnSpc>
            <a:spcBef>
              <a:spcPct val="0"/>
            </a:spcBef>
            <a:spcAft>
              <a:spcPct val="35000"/>
            </a:spcAft>
            <a:buNone/>
            <a:defRPr cap="all"/>
          </a:pPr>
          <a:r>
            <a:rPr lang="en-US" sz="1400" kern="1200">
              <a:latin typeface="+mn-lt"/>
              <a:cs typeface="Arial" panose="020B0604020202020204" pitchFamily="34" charset="0"/>
            </a:rPr>
            <a:t>Reduce risk of liability</a:t>
          </a:r>
        </a:p>
      </dsp:txBody>
      <dsp:txXfrm>
        <a:off x="4264148" y="3841804"/>
        <a:ext cx="1706835" cy="682734"/>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850E41-4530-4BD4-8FE3-CC58A8D671D3}" type="datetimeFigureOut">
              <a:rPr lang="en-US" smtClean="0"/>
              <a:t>4/18/22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9CCAD51-6B32-48E8-B786-D587F9216D0D}" type="slidenum">
              <a:rPr lang="en-US" smtClean="0"/>
              <a:t>‹#›</a:t>
            </a:fld>
            <a:endParaRPr lang="en-US"/>
          </a:p>
        </p:txBody>
      </p:sp>
    </p:spTree>
    <p:extLst>
      <p:ext uri="{BB962C8B-B14F-4D97-AF65-F5344CB8AC3E}">
        <p14:creationId xmlns:p14="http://schemas.microsoft.com/office/powerpoint/2010/main" val="20111006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9CCAD51-6B32-48E8-B786-D587F9216D0D}" type="slidenum">
              <a:rPr lang="en-US" smtClean="0"/>
              <a:t>3</a:t>
            </a:fld>
            <a:endParaRPr lang="en-US"/>
          </a:p>
        </p:txBody>
      </p:sp>
    </p:spTree>
    <p:extLst>
      <p:ext uri="{BB962C8B-B14F-4D97-AF65-F5344CB8AC3E}">
        <p14:creationId xmlns:p14="http://schemas.microsoft.com/office/powerpoint/2010/main" val="23240565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9CCAD51-6B32-48E8-B786-D587F9216D0D}" type="slidenum">
              <a:rPr lang="en-US" smtClean="0"/>
              <a:t>6</a:t>
            </a:fld>
            <a:endParaRPr lang="en-US"/>
          </a:p>
        </p:txBody>
      </p:sp>
    </p:spTree>
    <p:extLst>
      <p:ext uri="{BB962C8B-B14F-4D97-AF65-F5344CB8AC3E}">
        <p14:creationId xmlns:p14="http://schemas.microsoft.com/office/powerpoint/2010/main" val="13823998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28DAA7E8-E395-4125-9B8E-DE0E8932AB0E}" type="slidenum">
              <a:rPr lang="en-US" smtClean="0"/>
              <a:t>8</a:t>
            </a:fld>
            <a:endParaRPr lang="en-US"/>
          </a:p>
        </p:txBody>
      </p:sp>
    </p:spTree>
    <p:extLst>
      <p:ext uri="{BB962C8B-B14F-4D97-AF65-F5344CB8AC3E}">
        <p14:creationId xmlns:p14="http://schemas.microsoft.com/office/powerpoint/2010/main" val="41287741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9CCAD51-6B32-48E8-B786-D587F9216D0D}" type="slidenum">
              <a:rPr lang="en-US" smtClean="0"/>
              <a:t>9</a:t>
            </a:fld>
            <a:endParaRPr lang="en-US"/>
          </a:p>
        </p:txBody>
      </p:sp>
    </p:spTree>
    <p:extLst>
      <p:ext uri="{BB962C8B-B14F-4D97-AF65-F5344CB8AC3E}">
        <p14:creationId xmlns:p14="http://schemas.microsoft.com/office/powerpoint/2010/main" val="34745533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9CCAD51-6B32-48E8-B786-D587F9216D0D}" type="slidenum">
              <a:rPr lang="en-US" smtClean="0"/>
              <a:t>10</a:t>
            </a:fld>
            <a:endParaRPr lang="en-US"/>
          </a:p>
        </p:txBody>
      </p:sp>
    </p:spTree>
    <p:extLst>
      <p:ext uri="{BB962C8B-B14F-4D97-AF65-F5344CB8AC3E}">
        <p14:creationId xmlns:p14="http://schemas.microsoft.com/office/powerpoint/2010/main" val="21567388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9CCAD51-6B32-48E8-B786-D587F9216D0D}" type="slidenum">
              <a:rPr lang="en-US" smtClean="0"/>
              <a:t>11</a:t>
            </a:fld>
            <a:endParaRPr lang="en-US"/>
          </a:p>
        </p:txBody>
      </p:sp>
    </p:spTree>
    <p:extLst>
      <p:ext uri="{BB962C8B-B14F-4D97-AF65-F5344CB8AC3E}">
        <p14:creationId xmlns:p14="http://schemas.microsoft.com/office/powerpoint/2010/main" val="39950130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9CCAD51-6B32-48E8-B786-D587F9216D0D}" type="slidenum">
              <a:rPr lang="en-US" smtClean="0"/>
              <a:t>12</a:t>
            </a:fld>
            <a:endParaRPr lang="en-US"/>
          </a:p>
        </p:txBody>
      </p:sp>
    </p:spTree>
    <p:extLst>
      <p:ext uri="{BB962C8B-B14F-4D97-AF65-F5344CB8AC3E}">
        <p14:creationId xmlns:p14="http://schemas.microsoft.com/office/powerpoint/2010/main" val="24881037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2130425"/>
            <a:ext cx="7772400" cy="1470025"/>
          </a:xfrm>
        </p:spPr>
        <p:txBody>
          <a:bodyPr/>
          <a:lstStyle>
            <a:lvl1pPr>
              <a:defRPr>
                <a:solidFill>
                  <a:schemeClr val="tx1"/>
                </a:solidFill>
              </a:defRPr>
            </a:lvl1pPr>
          </a:lstStyle>
          <a:p>
            <a:r>
              <a:rPr lang="en-US" dirty="0"/>
              <a:t>Title</a:t>
            </a:r>
          </a:p>
        </p:txBody>
      </p:sp>
      <p:sp>
        <p:nvSpPr>
          <p:cNvPr id="3" name="Subtitle 2"/>
          <p:cNvSpPr>
            <a:spLocks noGrp="1"/>
          </p:cNvSpPr>
          <p:nvPr>
            <p:ph type="subTitle" idx="1" hasCustomPrompt="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a:t>
            </a:r>
          </a:p>
        </p:txBody>
      </p:sp>
      <p:sp>
        <p:nvSpPr>
          <p:cNvPr id="4" name="Date Placeholder 3"/>
          <p:cNvSpPr>
            <a:spLocks noGrp="1"/>
          </p:cNvSpPr>
          <p:nvPr>
            <p:ph type="dt" sz="half" idx="10"/>
          </p:nvPr>
        </p:nvSpPr>
        <p:spPr/>
        <p:txBody>
          <a:bodyPr/>
          <a:lstStyle/>
          <a:p>
            <a:fld id="{07A9634C-365A-9845-9775-8941B6FBB9ED}" type="datetimeFigureOut">
              <a:rPr lang="en-US" smtClean="0"/>
              <a:t>4/18/22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C8EB61-6689-BD46-842D-184A5EFC0833}" type="slidenum">
              <a:rPr lang="en-US" smtClean="0"/>
              <a:t>‹#›</a:t>
            </a:fld>
            <a:endParaRPr lang="en-US"/>
          </a:p>
        </p:txBody>
      </p:sp>
    </p:spTree>
    <p:extLst>
      <p:ext uri="{BB962C8B-B14F-4D97-AF65-F5344CB8AC3E}">
        <p14:creationId xmlns:p14="http://schemas.microsoft.com/office/powerpoint/2010/main" val="17466656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A9634C-365A-9845-9775-8941B6FBB9ED}" type="datetimeFigureOut">
              <a:rPr lang="en-US" smtClean="0"/>
              <a:t>4/18/22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C8EB61-6689-BD46-842D-184A5EFC0833}" type="slidenum">
              <a:rPr lang="en-US" smtClean="0"/>
              <a:t>‹#›</a:t>
            </a:fld>
            <a:endParaRPr lang="en-US"/>
          </a:p>
        </p:txBody>
      </p:sp>
    </p:spTree>
    <p:extLst>
      <p:ext uri="{BB962C8B-B14F-4D97-AF65-F5344CB8AC3E}">
        <p14:creationId xmlns:p14="http://schemas.microsoft.com/office/powerpoint/2010/main" val="16149183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A9634C-365A-9845-9775-8941B6FBB9ED}" type="datetimeFigureOut">
              <a:rPr lang="en-US" smtClean="0"/>
              <a:t>4/18/22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C8EB61-6689-BD46-842D-184A5EFC0833}" type="slidenum">
              <a:rPr lang="en-US" smtClean="0"/>
              <a:t>‹#›</a:t>
            </a:fld>
            <a:endParaRPr lang="en-US"/>
          </a:p>
        </p:txBody>
      </p:sp>
    </p:spTree>
    <p:extLst>
      <p:ext uri="{BB962C8B-B14F-4D97-AF65-F5344CB8AC3E}">
        <p14:creationId xmlns:p14="http://schemas.microsoft.com/office/powerpoint/2010/main" val="356721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tx1"/>
                </a:solidFill>
              </a:defRPr>
            </a:lvl1pPr>
          </a:lstStyle>
          <a:p>
            <a:r>
              <a:rPr lang="en-US" dirty="0"/>
              <a:t>Title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A9634C-365A-9845-9775-8941B6FBB9ED}" type="datetimeFigureOut">
              <a:rPr lang="en-US" smtClean="0"/>
              <a:t>4/18/22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C8EB61-6689-BD46-842D-184A5EFC0833}" type="slidenum">
              <a:rPr lang="en-US" smtClean="0"/>
              <a:t>‹#›</a:t>
            </a:fld>
            <a:endParaRPr lang="en-US"/>
          </a:p>
        </p:txBody>
      </p:sp>
    </p:spTree>
    <p:extLst>
      <p:ext uri="{BB962C8B-B14F-4D97-AF65-F5344CB8AC3E}">
        <p14:creationId xmlns:p14="http://schemas.microsoft.com/office/powerpoint/2010/main" val="22734722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07A9634C-365A-9845-9775-8941B6FBB9ED}" type="datetimeFigureOut">
              <a:rPr lang="en-US" smtClean="0"/>
              <a:t>4/18/22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C8EB61-6689-BD46-842D-184A5EFC0833}" type="slidenum">
              <a:rPr lang="en-US" smtClean="0"/>
              <a:t>‹#›</a:t>
            </a:fld>
            <a:endParaRPr lang="en-US"/>
          </a:p>
        </p:txBody>
      </p:sp>
    </p:spTree>
    <p:extLst>
      <p:ext uri="{BB962C8B-B14F-4D97-AF65-F5344CB8AC3E}">
        <p14:creationId xmlns:p14="http://schemas.microsoft.com/office/powerpoint/2010/main" val="3744324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7A9634C-365A-9845-9775-8941B6FBB9ED}" type="datetimeFigureOut">
              <a:rPr lang="en-US" smtClean="0"/>
              <a:t>4/18/22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C8EB61-6689-BD46-842D-184A5EFC0833}" type="slidenum">
              <a:rPr lang="en-US" smtClean="0"/>
              <a:t>‹#›</a:t>
            </a:fld>
            <a:endParaRPr lang="en-US"/>
          </a:p>
        </p:txBody>
      </p:sp>
    </p:spTree>
    <p:extLst>
      <p:ext uri="{BB962C8B-B14F-4D97-AF65-F5344CB8AC3E}">
        <p14:creationId xmlns:p14="http://schemas.microsoft.com/office/powerpoint/2010/main" val="23005415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7A9634C-365A-9845-9775-8941B6FBB9ED}" type="datetimeFigureOut">
              <a:rPr lang="en-US" smtClean="0"/>
              <a:t>4/18/22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AC8EB61-6689-BD46-842D-184A5EFC0833}" type="slidenum">
              <a:rPr lang="en-US" smtClean="0"/>
              <a:t>‹#›</a:t>
            </a:fld>
            <a:endParaRPr lang="en-US"/>
          </a:p>
        </p:txBody>
      </p:sp>
    </p:spTree>
    <p:extLst>
      <p:ext uri="{BB962C8B-B14F-4D97-AF65-F5344CB8AC3E}">
        <p14:creationId xmlns:p14="http://schemas.microsoft.com/office/powerpoint/2010/main" val="18901194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7A9634C-365A-9845-9775-8941B6FBB9ED}" type="datetimeFigureOut">
              <a:rPr lang="en-US" smtClean="0"/>
              <a:t>4/18/22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AC8EB61-6689-BD46-842D-184A5EFC0833}" type="slidenum">
              <a:rPr lang="en-US" smtClean="0"/>
              <a:t>‹#›</a:t>
            </a:fld>
            <a:endParaRPr lang="en-US"/>
          </a:p>
        </p:txBody>
      </p:sp>
    </p:spTree>
    <p:extLst>
      <p:ext uri="{BB962C8B-B14F-4D97-AF65-F5344CB8AC3E}">
        <p14:creationId xmlns:p14="http://schemas.microsoft.com/office/powerpoint/2010/main" val="27614949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A9634C-365A-9845-9775-8941B6FBB9ED}" type="datetimeFigureOut">
              <a:rPr lang="en-US" smtClean="0"/>
              <a:t>4/18/22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AC8EB61-6689-BD46-842D-184A5EFC0833}" type="slidenum">
              <a:rPr lang="en-US" smtClean="0"/>
              <a:t>‹#›</a:t>
            </a:fld>
            <a:endParaRPr lang="en-US"/>
          </a:p>
        </p:txBody>
      </p:sp>
    </p:spTree>
    <p:extLst>
      <p:ext uri="{BB962C8B-B14F-4D97-AF65-F5344CB8AC3E}">
        <p14:creationId xmlns:p14="http://schemas.microsoft.com/office/powerpoint/2010/main" val="22568740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7A9634C-365A-9845-9775-8941B6FBB9ED}" type="datetimeFigureOut">
              <a:rPr lang="en-US" smtClean="0"/>
              <a:t>4/18/22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C8EB61-6689-BD46-842D-184A5EFC0833}" type="slidenum">
              <a:rPr lang="en-US" smtClean="0"/>
              <a:t>‹#›</a:t>
            </a:fld>
            <a:endParaRPr lang="en-US"/>
          </a:p>
        </p:txBody>
      </p:sp>
    </p:spTree>
    <p:extLst>
      <p:ext uri="{BB962C8B-B14F-4D97-AF65-F5344CB8AC3E}">
        <p14:creationId xmlns:p14="http://schemas.microsoft.com/office/powerpoint/2010/main" val="2908756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7A9634C-365A-9845-9775-8941B6FBB9ED}" type="datetimeFigureOut">
              <a:rPr lang="en-US" smtClean="0"/>
              <a:t>4/18/22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C8EB61-6689-BD46-842D-184A5EFC0833}" type="slidenum">
              <a:rPr lang="en-US" smtClean="0"/>
              <a:t>‹#›</a:t>
            </a:fld>
            <a:endParaRPr lang="en-US"/>
          </a:p>
        </p:txBody>
      </p:sp>
    </p:spTree>
    <p:extLst>
      <p:ext uri="{BB962C8B-B14F-4D97-AF65-F5344CB8AC3E}">
        <p14:creationId xmlns:p14="http://schemas.microsoft.com/office/powerpoint/2010/main" val="4721871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Picture 8" descr="MSU-ppt-2011-white-final.jp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A9634C-365A-9845-9775-8941B6FBB9ED}" type="datetimeFigureOut">
              <a:rPr lang="en-US" smtClean="0"/>
              <a:t>4/18/22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C8EB61-6689-BD46-842D-184A5EFC0833}" type="slidenum">
              <a:rPr lang="en-US" smtClean="0"/>
              <a:t>‹#›</a:t>
            </a:fld>
            <a:endParaRPr lang="en-US"/>
          </a:p>
        </p:txBody>
      </p:sp>
    </p:spTree>
    <p:extLst>
      <p:ext uri="{BB962C8B-B14F-4D97-AF65-F5344CB8AC3E}">
        <p14:creationId xmlns:p14="http://schemas.microsoft.com/office/powerpoint/2010/main" val="417106124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notesSlide" Target="../notesSlides/notesSlide3.xml"/><Relationship Id="rId7" Type="http://schemas.openxmlformats.org/officeDocument/2006/relationships/diagramColors" Target="../diagrams/colors4.xml"/><Relationship Id="rId2" Type="http://schemas.openxmlformats.org/officeDocument/2006/relationships/slideLayout" Target="../slideLayouts/slideLayout2.xml"/><Relationship Id="rId1" Type="http://schemas.openxmlformats.org/officeDocument/2006/relationships/tags" Target="../tags/tag1.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9.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Title IX and OIE Overview</a:t>
            </a:r>
          </a:p>
        </p:txBody>
      </p:sp>
      <p:sp>
        <p:nvSpPr>
          <p:cNvPr id="3" name="Subtitle 2"/>
          <p:cNvSpPr>
            <a:spLocks noGrp="1"/>
          </p:cNvSpPr>
          <p:nvPr>
            <p:ph type="subTitle" idx="1"/>
          </p:nvPr>
        </p:nvSpPr>
        <p:spPr>
          <a:xfrm>
            <a:off x="1371600" y="4476996"/>
            <a:ext cx="6400800" cy="1161803"/>
          </a:xfrm>
        </p:spPr>
        <p:txBody>
          <a:bodyPr>
            <a:normAutofit fontScale="85000" lnSpcReduction="20000"/>
          </a:bodyPr>
          <a:lstStyle/>
          <a:p>
            <a:r>
              <a:rPr lang="en-US" sz="2800" dirty="0"/>
              <a:t>By Jennifer Glad, Associate Legal Counsel </a:t>
            </a:r>
          </a:p>
          <a:p>
            <a:r>
              <a:rPr lang="en-US" sz="2800" dirty="0"/>
              <a:t>Kyleen Breslin, Title IX Coordinator</a:t>
            </a:r>
          </a:p>
          <a:p>
            <a:r>
              <a:rPr lang="en-US" sz="2800" dirty="0"/>
              <a:t>Camie Bechtold, Chief Compliance Officer</a:t>
            </a:r>
          </a:p>
        </p:txBody>
      </p:sp>
    </p:spTree>
    <p:extLst>
      <p:ext uri="{BB962C8B-B14F-4D97-AF65-F5344CB8AC3E}">
        <p14:creationId xmlns:p14="http://schemas.microsoft.com/office/powerpoint/2010/main" val="22148281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8D99204-A760-7147-BF3A-39266ACFD5F2}"/>
              </a:ext>
            </a:extLst>
          </p:cNvPr>
          <p:cNvSpPr>
            <a:spLocks noGrp="1"/>
          </p:cNvSpPr>
          <p:nvPr>
            <p:ph type="title" idx="4294967295"/>
          </p:nvPr>
        </p:nvSpPr>
        <p:spPr>
          <a:xfrm>
            <a:off x="457200" y="248512"/>
            <a:ext cx="8229600" cy="1143000"/>
          </a:xfrm>
        </p:spPr>
        <p:txBody>
          <a:bodyPr/>
          <a:lstStyle/>
          <a:p>
            <a:r>
              <a:rPr lang="en-US" dirty="0"/>
              <a:t>INCIDENT</a:t>
            </a:r>
          </a:p>
        </p:txBody>
      </p:sp>
      <p:sp>
        <p:nvSpPr>
          <p:cNvPr id="4" name="Flowchart: Alternate Process 3">
            <a:extLst>
              <a:ext uri="{FF2B5EF4-FFF2-40B4-BE49-F238E27FC236}">
                <a16:creationId xmlns:a16="http://schemas.microsoft.com/office/drawing/2014/main" id="{393F39B3-4E08-4329-AD52-34EBF49AD968}"/>
              </a:ext>
            </a:extLst>
          </p:cNvPr>
          <p:cNvSpPr/>
          <p:nvPr/>
        </p:nvSpPr>
        <p:spPr>
          <a:xfrm>
            <a:off x="3584026" y="620110"/>
            <a:ext cx="1797269" cy="557049"/>
          </a:xfrm>
          <a:prstGeom prst="flowChartAlternateProcess">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b="1" dirty="0">
                <a:ln w="0"/>
                <a:solidFill>
                  <a:srgbClr val="FF0000"/>
                </a:solidFill>
                <a:effectLst>
                  <a:outerShdw blurRad="38100" dist="19050" dir="2700000" algn="tl" rotWithShape="0">
                    <a:schemeClr val="dk1">
                      <a:alpha val="40000"/>
                    </a:schemeClr>
                  </a:outerShdw>
                </a:effectLst>
              </a:rPr>
              <a:t>INCIDENT</a:t>
            </a:r>
          </a:p>
        </p:txBody>
      </p:sp>
      <p:sp>
        <p:nvSpPr>
          <p:cNvPr id="27" name="Arrow: Down 26">
            <a:extLst>
              <a:ext uri="{FF2B5EF4-FFF2-40B4-BE49-F238E27FC236}">
                <a16:creationId xmlns:a16="http://schemas.microsoft.com/office/drawing/2014/main" id="{02B17A94-B669-4376-B387-83C797BEABBB}"/>
              </a:ext>
              <a:ext uri="{C183D7F6-B498-43B3-948B-1728B52AA6E4}">
                <adec:decorative xmlns:adec="http://schemas.microsoft.com/office/drawing/2017/decorative" val="1"/>
              </a:ext>
            </a:extLst>
          </p:cNvPr>
          <p:cNvSpPr/>
          <p:nvPr/>
        </p:nvSpPr>
        <p:spPr>
          <a:xfrm>
            <a:off x="4351283" y="1249386"/>
            <a:ext cx="262759" cy="283800"/>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Flowchart: Alternate Process 4">
            <a:extLst>
              <a:ext uri="{FF2B5EF4-FFF2-40B4-BE49-F238E27FC236}">
                <a16:creationId xmlns:a16="http://schemas.microsoft.com/office/drawing/2014/main" id="{90BEBFBF-C92A-469A-AB1C-99C03AFA1789}"/>
              </a:ext>
            </a:extLst>
          </p:cNvPr>
          <p:cNvSpPr/>
          <p:nvPr/>
        </p:nvSpPr>
        <p:spPr>
          <a:xfrm>
            <a:off x="1455682" y="1593996"/>
            <a:ext cx="6053959" cy="688428"/>
          </a:xfrm>
          <a:prstGeom prst="flowChartAlternateProcess">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Reported to University via student, faculty, athletics, HR, UPD, housing, mandatory reporters, etc.</a:t>
            </a:r>
          </a:p>
        </p:txBody>
      </p:sp>
      <p:sp>
        <p:nvSpPr>
          <p:cNvPr id="28" name="Arrow: Down 27">
            <a:extLst>
              <a:ext uri="{FF2B5EF4-FFF2-40B4-BE49-F238E27FC236}">
                <a16:creationId xmlns:a16="http://schemas.microsoft.com/office/drawing/2014/main" id="{BBE59326-5AF3-47AC-B209-2D8781D1960C}"/>
              </a:ext>
              <a:ext uri="{C183D7F6-B498-43B3-948B-1728B52AA6E4}">
                <adec:decorative xmlns:adec="http://schemas.microsoft.com/office/drawing/2017/decorative" val="1"/>
              </a:ext>
            </a:extLst>
          </p:cNvPr>
          <p:cNvSpPr/>
          <p:nvPr/>
        </p:nvSpPr>
        <p:spPr>
          <a:xfrm>
            <a:off x="4328948" y="2380748"/>
            <a:ext cx="262759" cy="283800"/>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Flowchart: Alternate Process 13">
            <a:extLst>
              <a:ext uri="{FF2B5EF4-FFF2-40B4-BE49-F238E27FC236}">
                <a16:creationId xmlns:a16="http://schemas.microsoft.com/office/drawing/2014/main" id="{B2DECD4C-C6E8-4B19-950C-05A2BB180BE7}"/>
              </a:ext>
              <a:ext uri="{C183D7F6-B498-43B3-948B-1728B52AA6E4}">
                <adec:decorative xmlns:adec="http://schemas.microsoft.com/office/drawing/2017/decorative" val="1"/>
              </a:ext>
            </a:extLst>
          </p:cNvPr>
          <p:cNvSpPr/>
          <p:nvPr/>
        </p:nvSpPr>
        <p:spPr>
          <a:xfrm>
            <a:off x="1434661" y="2719651"/>
            <a:ext cx="6253655" cy="1032657"/>
          </a:xfrm>
          <a:prstGeom prst="flowChartAlternateProcess">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Complaint referred to OIE for </a:t>
            </a:r>
            <a:r>
              <a:rPr lang="en-US" b="0" i="0" dirty="0">
                <a:solidFill>
                  <a:schemeClr val="bg1"/>
                </a:solidFill>
                <a:effectLst/>
              </a:rPr>
              <a:t>administrative review, investigation, and equitable resolution. </a:t>
            </a:r>
          </a:p>
          <a:p>
            <a:pPr algn="ctr"/>
            <a:r>
              <a:rPr lang="en-US" dirty="0"/>
              <a:t>University’s response to report/complaint informed by:</a:t>
            </a:r>
          </a:p>
        </p:txBody>
      </p:sp>
      <p:cxnSp>
        <p:nvCxnSpPr>
          <p:cNvPr id="50" name="Straight Arrow Connector 49">
            <a:extLst>
              <a:ext uri="{FF2B5EF4-FFF2-40B4-BE49-F238E27FC236}">
                <a16:creationId xmlns:a16="http://schemas.microsoft.com/office/drawing/2014/main" id="{BA9F14D8-A476-40C5-9066-A3583EB77C06}"/>
              </a:ext>
              <a:ext uri="{C183D7F6-B498-43B3-948B-1728B52AA6E4}">
                <adec:decorative xmlns:adec="http://schemas.microsoft.com/office/drawing/2017/decorative" val="1"/>
              </a:ext>
            </a:extLst>
          </p:cNvPr>
          <p:cNvCxnSpPr>
            <a:cxnSpLocks/>
          </p:cNvCxnSpPr>
          <p:nvPr/>
        </p:nvCxnSpPr>
        <p:spPr>
          <a:xfrm flipH="1">
            <a:off x="1862803" y="3585571"/>
            <a:ext cx="826634" cy="492649"/>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22" name="Flowchart: Alternate Process 21">
            <a:extLst>
              <a:ext uri="{FF2B5EF4-FFF2-40B4-BE49-F238E27FC236}">
                <a16:creationId xmlns:a16="http://schemas.microsoft.com/office/drawing/2014/main" id="{57F5A38F-0768-48A9-8750-5698EF243FB5}"/>
              </a:ext>
            </a:extLst>
          </p:cNvPr>
          <p:cNvSpPr/>
          <p:nvPr/>
        </p:nvSpPr>
        <p:spPr>
          <a:xfrm>
            <a:off x="249138" y="3939349"/>
            <a:ext cx="1531882" cy="601721"/>
          </a:xfrm>
          <a:prstGeom prst="flowChartAlternateProcess">
            <a:avLst/>
          </a:prstGeom>
          <a:solidFill>
            <a:srgbClr val="6699FF"/>
          </a:solidFill>
        </p:spPr>
        <p:style>
          <a:lnRef idx="1">
            <a:schemeClr val="accent6"/>
          </a:lnRef>
          <a:fillRef idx="3">
            <a:schemeClr val="accent6"/>
          </a:fillRef>
          <a:effectRef idx="2">
            <a:schemeClr val="accent6"/>
          </a:effectRef>
          <a:fontRef idx="minor">
            <a:schemeClr val="lt1"/>
          </a:fontRef>
        </p:style>
        <p:txBody>
          <a:bodyPr rtlCol="0" anchor="ctr"/>
          <a:lstStyle/>
          <a:p>
            <a:pPr algn="ctr"/>
            <a:r>
              <a:rPr lang="en-US" dirty="0">
                <a:ln w="0"/>
                <a:solidFill>
                  <a:schemeClr val="tx1"/>
                </a:solidFill>
                <a:effectLst>
                  <a:outerShdw blurRad="38100" dist="19050" dir="2700000" algn="tl" rotWithShape="0">
                    <a:schemeClr val="dk1">
                      <a:alpha val="40000"/>
                    </a:schemeClr>
                  </a:outerShdw>
                </a:effectLst>
              </a:rPr>
              <a:t>University Policies</a:t>
            </a:r>
          </a:p>
        </p:txBody>
      </p:sp>
      <p:cxnSp>
        <p:nvCxnSpPr>
          <p:cNvPr id="34" name="Straight Arrow Connector 33">
            <a:extLst>
              <a:ext uri="{FF2B5EF4-FFF2-40B4-BE49-F238E27FC236}">
                <a16:creationId xmlns:a16="http://schemas.microsoft.com/office/drawing/2014/main" id="{AC5224F4-7387-47C7-9D50-C23B10308239}"/>
              </a:ext>
              <a:ext uri="{C183D7F6-B498-43B3-948B-1728B52AA6E4}">
                <adec:decorative xmlns:adec="http://schemas.microsoft.com/office/drawing/2017/decorative" val="1"/>
              </a:ext>
            </a:extLst>
          </p:cNvPr>
          <p:cNvCxnSpPr>
            <a:cxnSpLocks/>
          </p:cNvCxnSpPr>
          <p:nvPr/>
        </p:nvCxnSpPr>
        <p:spPr>
          <a:xfrm flipH="1">
            <a:off x="1227731" y="3614945"/>
            <a:ext cx="2028994" cy="1454522"/>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31" name="Flowchart: Alternate Process 30">
            <a:extLst>
              <a:ext uri="{FF2B5EF4-FFF2-40B4-BE49-F238E27FC236}">
                <a16:creationId xmlns:a16="http://schemas.microsoft.com/office/drawing/2014/main" id="{D550A351-C38A-4466-B648-8272EA7EAAFD}"/>
              </a:ext>
            </a:extLst>
          </p:cNvPr>
          <p:cNvSpPr/>
          <p:nvPr/>
        </p:nvSpPr>
        <p:spPr>
          <a:xfrm>
            <a:off x="362932" y="5168556"/>
            <a:ext cx="1271752" cy="499244"/>
          </a:xfrm>
          <a:prstGeom prst="flowChartAlternateProcess">
            <a:avLst/>
          </a:prstGeom>
          <a:solidFill>
            <a:srgbClr val="FFCC66"/>
          </a:solidFill>
        </p:spPr>
        <p:style>
          <a:lnRef idx="1">
            <a:schemeClr val="accent6"/>
          </a:lnRef>
          <a:fillRef idx="3">
            <a:schemeClr val="accent6"/>
          </a:fillRef>
          <a:effectRef idx="2">
            <a:schemeClr val="accent6"/>
          </a:effectRef>
          <a:fontRef idx="minor">
            <a:schemeClr val="lt1"/>
          </a:fontRef>
        </p:style>
        <p:txBody>
          <a:bodyPr rtlCol="0" anchor="ctr"/>
          <a:lstStyle/>
          <a:p>
            <a:pPr algn="ctr"/>
            <a:r>
              <a:rPr lang="en-US" dirty="0">
                <a:ln w="0"/>
                <a:solidFill>
                  <a:schemeClr val="tx1"/>
                </a:solidFill>
                <a:effectLst>
                  <a:outerShdw blurRad="38100" dist="19050" dir="2700000" algn="tl" rotWithShape="0">
                    <a:schemeClr val="dk1">
                      <a:alpha val="40000"/>
                    </a:schemeClr>
                  </a:outerShdw>
                </a:effectLst>
              </a:rPr>
              <a:t>NCAA</a:t>
            </a:r>
          </a:p>
        </p:txBody>
      </p:sp>
      <p:cxnSp>
        <p:nvCxnSpPr>
          <p:cNvPr id="36" name="Straight Arrow Connector 35">
            <a:extLst>
              <a:ext uri="{FF2B5EF4-FFF2-40B4-BE49-F238E27FC236}">
                <a16:creationId xmlns:a16="http://schemas.microsoft.com/office/drawing/2014/main" id="{9CFFC7F5-A0A4-464B-90CF-40BDFFDCC2DD}"/>
              </a:ext>
              <a:ext uri="{C183D7F6-B498-43B3-948B-1728B52AA6E4}">
                <adec:decorative xmlns:adec="http://schemas.microsoft.com/office/drawing/2017/decorative" val="1"/>
              </a:ext>
            </a:extLst>
          </p:cNvPr>
          <p:cNvCxnSpPr>
            <a:cxnSpLocks/>
          </p:cNvCxnSpPr>
          <p:nvPr/>
        </p:nvCxnSpPr>
        <p:spPr>
          <a:xfrm flipH="1">
            <a:off x="2854913" y="3692948"/>
            <a:ext cx="799554" cy="686719"/>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16" name="Flowchart: Alternate Process 15">
            <a:extLst>
              <a:ext uri="{FF2B5EF4-FFF2-40B4-BE49-F238E27FC236}">
                <a16:creationId xmlns:a16="http://schemas.microsoft.com/office/drawing/2014/main" id="{BE95E82E-EACC-43CA-B589-B208C16E77A4}"/>
              </a:ext>
            </a:extLst>
          </p:cNvPr>
          <p:cNvSpPr/>
          <p:nvPr/>
        </p:nvSpPr>
        <p:spPr>
          <a:xfrm>
            <a:off x="1878894" y="4457670"/>
            <a:ext cx="1271752" cy="601720"/>
          </a:xfrm>
          <a:prstGeom prst="flowChartAlternateProcess">
            <a:avLst/>
          </a:prstGeom>
          <a:solidFill>
            <a:srgbClr val="00FFCC"/>
          </a:solidFill>
        </p:spPr>
        <p:style>
          <a:lnRef idx="1">
            <a:schemeClr val="accent6"/>
          </a:lnRef>
          <a:fillRef idx="3">
            <a:schemeClr val="accent6"/>
          </a:fillRef>
          <a:effectRef idx="2">
            <a:schemeClr val="accent6"/>
          </a:effectRef>
          <a:fontRef idx="minor">
            <a:schemeClr val="lt1"/>
          </a:fontRef>
        </p:style>
        <p:txBody>
          <a:bodyPr rtlCol="0" anchor="ctr"/>
          <a:lstStyle/>
          <a:p>
            <a:pPr algn="ctr"/>
            <a:r>
              <a:rPr lang="en-US" dirty="0">
                <a:ln w="0"/>
                <a:solidFill>
                  <a:schemeClr val="tx1"/>
                </a:solidFill>
                <a:effectLst>
                  <a:outerShdw blurRad="38100" dist="19050" dir="2700000" algn="tl" rotWithShape="0">
                    <a:schemeClr val="dk1">
                      <a:alpha val="40000"/>
                    </a:schemeClr>
                  </a:outerShdw>
                </a:effectLst>
              </a:rPr>
              <a:t>Legal Counsel</a:t>
            </a:r>
          </a:p>
        </p:txBody>
      </p:sp>
      <p:cxnSp>
        <p:nvCxnSpPr>
          <p:cNvPr id="38" name="Straight Arrow Connector 37">
            <a:extLst>
              <a:ext uri="{FF2B5EF4-FFF2-40B4-BE49-F238E27FC236}">
                <a16:creationId xmlns:a16="http://schemas.microsoft.com/office/drawing/2014/main" id="{7747B572-E8D2-4259-8BA3-1BA345791B22}"/>
              </a:ext>
              <a:ext uri="{C183D7F6-B498-43B3-948B-1728B52AA6E4}">
                <adec:decorative xmlns:adec="http://schemas.microsoft.com/office/drawing/2017/decorative" val="1"/>
              </a:ext>
            </a:extLst>
          </p:cNvPr>
          <p:cNvCxnSpPr>
            <a:cxnSpLocks/>
          </p:cNvCxnSpPr>
          <p:nvPr/>
        </p:nvCxnSpPr>
        <p:spPr>
          <a:xfrm flipH="1">
            <a:off x="3174749" y="3692948"/>
            <a:ext cx="788357" cy="1626141"/>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26" name="Flowchart: Alternate Process 25">
            <a:extLst>
              <a:ext uri="{FF2B5EF4-FFF2-40B4-BE49-F238E27FC236}">
                <a16:creationId xmlns:a16="http://schemas.microsoft.com/office/drawing/2014/main" id="{702F2E6A-47CB-4D56-B2D6-C652144FF6F7}"/>
              </a:ext>
            </a:extLst>
          </p:cNvPr>
          <p:cNvSpPr/>
          <p:nvPr/>
        </p:nvSpPr>
        <p:spPr>
          <a:xfrm>
            <a:off x="2265950" y="5397092"/>
            <a:ext cx="1271752" cy="499244"/>
          </a:xfrm>
          <a:prstGeom prst="flowChartAlternateProcess">
            <a:avLst/>
          </a:prstGeom>
          <a:solidFill>
            <a:schemeClr val="accent2"/>
          </a:solidFill>
        </p:spPr>
        <p:style>
          <a:lnRef idx="1">
            <a:schemeClr val="accent6"/>
          </a:lnRef>
          <a:fillRef idx="3">
            <a:schemeClr val="accent6"/>
          </a:fillRef>
          <a:effectRef idx="2">
            <a:schemeClr val="accent6"/>
          </a:effectRef>
          <a:fontRef idx="minor">
            <a:schemeClr val="lt1"/>
          </a:fontRef>
        </p:style>
        <p:txBody>
          <a:bodyPr rtlCol="0" anchor="ctr"/>
          <a:lstStyle/>
          <a:p>
            <a:pPr algn="ctr"/>
            <a:r>
              <a:rPr lang="en-US" dirty="0">
                <a:ln w="0"/>
                <a:solidFill>
                  <a:schemeClr val="tx1"/>
                </a:solidFill>
                <a:effectLst>
                  <a:outerShdw blurRad="38100" dist="19050" dir="2700000" algn="tl" rotWithShape="0">
                    <a:schemeClr val="dk1">
                      <a:alpha val="40000"/>
                    </a:schemeClr>
                  </a:outerShdw>
                </a:effectLst>
              </a:rPr>
              <a:t>FERPA</a:t>
            </a:r>
          </a:p>
        </p:txBody>
      </p:sp>
      <p:cxnSp>
        <p:nvCxnSpPr>
          <p:cNvPr id="30" name="Straight Arrow Connector 29">
            <a:extLst>
              <a:ext uri="{FF2B5EF4-FFF2-40B4-BE49-F238E27FC236}">
                <a16:creationId xmlns:a16="http://schemas.microsoft.com/office/drawing/2014/main" id="{A903AE10-73B1-49E1-9FE4-44B4B4D983BB}"/>
              </a:ext>
              <a:ext uri="{C183D7F6-B498-43B3-948B-1728B52AA6E4}">
                <adec:decorative xmlns:adec="http://schemas.microsoft.com/office/drawing/2017/decorative" val="1"/>
              </a:ext>
            </a:extLst>
          </p:cNvPr>
          <p:cNvCxnSpPr>
            <a:cxnSpLocks/>
          </p:cNvCxnSpPr>
          <p:nvPr/>
        </p:nvCxnSpPr>
        <p:spPr>
          <a:xfrm>
            <a:off x="4303003" y="3577548"/>
            <a:ext cx="7554" cy="842037"/>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29" name="Flowchart: Alternate Process 28">
            <a:extLst>
              <a:ext uri="{FF2B5EF4-FFF2-40B4-BE49-F238E27FC236}">
                <a16:creationId xmlns:a16="http://schemas.microsoft.com/office/drawing/2014/main" id="{E08371BC-D0A8-4D00-BD1F-F00D5DF3C05F}"/>
              </a:ext>
            </a:extLst>
          </p:cNvPr>
          <p:cNvSpPr/>
          <p:nvPr/>
        </p:nvSpPr>
        <p:spPr>
          <a:xfrm>
            <a:off x="3674681" y="4502089"/>
            <a:ext cx="1271752" cy="499244"/>
          </a:xfrm>
          <a:prstGeom prst="flowChartAlternateProcess">
            <a:avLst/>
          </a:prstGeom>
          <a:solidFill>
            <a:schemeClr val="accent2">
              <a:lumMod val="40000"/>
              <a:lumOff val="60000"/>
            </a:schemeClr>
          </a:solidFill>
        </p:spPr>
        <p:style>
          <a:lnRef idx="1">
            <a:schemeClr val="accent6"/>
          </a:lnRef>
          <a:fillRef idx="3">
            <a:schemeClr val="accent6"/>
          </a:fillRef>
          <a:effectRef idx="2">
            <a:schemeClr val="accent6"/>
          </a:effectRef>
          <a:fontRef idx="minor">
            <a:schemeClr val="lt1"/>
          </a:fontRef>
        </p:style>
        <p:txBody>
          <a:bodyPr rtlCol="0" anchor="ctr"/>
          <a:lstStyle/>
          <a:p>
            <a:pPr algn="ctr"/>
            <a:r>
              <a:rPr lang="en-US" dirty="0">
                <a:ln w="0"/>
                <a:solidFill>
                  <a:schemeClr val="tx1"/>
                </a:solidFill>
                <a:effectLst>
                  <a:outerShdw blurRad="38100" dist="19050" dir="2700000" algn="tl" rotWithShape="0">
                    <a:schemeClr val="dk1">
                      <a:alpha val="40000"/>
                    </a:schemeClr>
                  </a:outerShdw>
                </a:effectLst>
              </a:rPr>
              <a:t>Title IX</a:t>
            </a:r>
          </a:p>
        </p:txBody>
      </p:sp>
      <p:cxnSp>
        <p:nvCxnSpPr>
          <p:cNvPr id="40" name="Straight Arrow Connector 39">
            <a:extLst>
              <a:ext uri="{FF2B5EF4-FFF2-40B4-BE49-F238E27FC236}">
                <a16:creationId xmlns:a16="http://schemas.microsoft.com/office/drawing/2014/main" id="{F2EF0362-39D7-432A-B090-E9B58FA0C633}"/>
              </a:ext>
              <a:ext uri="{C183D7F6-B498-43B3-948B-1728B52AA6E4}">
                <adec:decorative xmlns:adec="http://schemas.microsoft.com/office/drawing/2017/decorative" val="1"/>
              </a:ext>
            </a:extLst>
          </p:cNvPr>
          <p:cNvCxnSpPr>
            <a:cxnSpLocks/>
            <a:stCxn id="14" idx="2"/>
          </p:cNvCxnSpPr>
          <p:nvPr/>
        </p:nvCxnSpPr>
        <p:spPr>
          <a:xfrm>
            <a:off x="4561489" y="3752308"/>
            <a:ext cx="457942" cy="1518292"/>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25" name="Flowchart: Alternate Process 24">
            <a:extLst>
              <a:ext uri="{FF2B5EF4-FFF2-40B4-BE49-F238E27FC236}">
                <a16:creationId xmlns:a16="http://schemas.microsoft.com/office/drawing/2014/main" id="{35A67737-45BC-469E-ABE3-153D925EE1E2}"/>
              </a:ext>
            </a:extLst>
          </p:cNvPr>
          <p:cNvSpPr/>
          <p:nvPr/>
        </p:nvSpPr>
        <p:spPr>
          <a:xfrm>
            <a:off x="4168968" y="5390175"/>
            <a:ext cx="1271752" cy="499244"/>
          </a:xfrm>
          <a:prstGeom prst="flowChartAlternateProcess">
            <a:avLst/>
          </a:prstGeom>
          <a:solidFill>
            <a:srgbClr val="FF99FF"/>
          </a:solidFill>
        </p:spPr>
        <p:style>
          <a:lnRef idx="1">
            <a:schemeClr val="accent6"/>
          </a:lnRef>
          <a:fillRef idx="3">
            <a:schemeClr val="accent6"/>
          </a:fillRef>
          <a:effectRef idx="2">
            <a:schemeClr val="accent6"/>
          </a:effectRef>
          <a:fontRef idx="minor">
            <a:schemeClr val="lt1"/>
          </a:fontRef>
        </p:style>
        <p:txBody>
          <a:bodyPr rtlCol="0" anchor="ctr"/>
          <a:lstStyle/>
          <a:p>
            <a:pPr algn="ctr"/>
            <a:r>
              <a:rPr lang="en-US" dirty="0">
                <a:ln w="0"/>
                <a:solidFill>
                  <a:schemeClr val="tx1"/>
                </a:solidFill>
                <a:effectLst>
                  <a:outerShdw blurRad="38100" dist="19050" dir="2700000" algn="tl" rotWithShape="0">
                    <a:schemeClr val="dk1">
                      <a:alpha val="40000"/>
                    </a:schemeClr>
                  </a:outerShdw>
                </a:effectLst>
              </a:rPr>
              <a:t>ODS</a:t>
            </a:r>
          </a:p>
        </p:txBody>
      </p:sp>
      <p:cxnSp>
        <p:nvCxnSpPr>
          <p:cNvPr id="42" name="Straight Arrow Connector 41">
            <a:extLst>
              <a:ext uri="{FF2B5EF4-FFF2-40B4-BE49-F238E27FC236}">
                <a16:creationId xmlns:a16="http://schemas.microsoft.com/office/drawing/2014/main" id="{058E1A8B-D6A7-4C19-AF20-269027BFA6CD}"/>
              </a:ext>
              <a:ext uri="{C183D7F6-B498-43B3-948B-1728B52AA6E4}">
                <adec:decorative xmlns:adec="http://schemas.microsoft.com/office/drawing/2017/decorative" val="1"/>
              </a:ext>
            </a:extLst>
          </p:cNvPr>
          <p:cNvCxnSpPr>
            <a:cxnSpLocks/>
          </p:cNvCxnSpPr>
          <p:nvPr/>
        </p:nvCxnSpPr>
        <p:spPr>
          <a:xfrm>
            <a:off x="4781957" y="3692948"/>
            <a:ext cx="1299151" cy="1697227"/>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24" name="Flowchart: Alternate Process 23">
            <a:extLst>
              <a:ext uri="{FF2B5EF4-FFF2-40B4-BE49-F238E27FC236}">
                <a16:creationId xmlns:a16="http://schemas.microsoft.com/office/drawing/2014/main" id="{CD1FCDDF-4E6F-4EFA-9A0B-2E03B00823FB}"/>
              </a:ext>
            </a:extLst>
          </p:cNvPr>
          <p:cNvSpPr/>
          <p:nvPr/>
        </p:nvSpPr>
        <p:spPr>
          <a:xfrm>
            <a:off x="6058560" y="5439564"/>
            <a:ext cx="1271752" cy="499244"/>
          </a:xfrm>
          <a:prstGeom prst="flowChartAlternateProcess">
            <a:avLst/>
          </a:prstGeom>
          <a:solidFill>
            <a:srgbClr val="9966FF"/>
          </a:solidFill>
        </p:spPr>
        <p:style>
          <a:lnRef idx="1">
            <a:schemeClr val="accent6"/>
          </a:lnRef>
          <a:fillRef idx="3">
            <a:schemeClr val="accent6"/>
          </a:fillRef>
          <a:effectRef idx="2">
            <a:schemeClr val="accent6"/>
          </a:effectRef>
          <a:fontRef idx="minor">
            <a:schemeClr val="lt1"/>
          </a:fontRef>
        </p:style>
        <p:txBody>
          <a:bodyPr rtlCol="0" anchor="ctr"/>
          <a:lstStyle/>
          <a:p>
            <a:pPr algn="ctr"/>
            <a:r>
              <a:rPr lang="en-US" dirty="0">
                <a:ln w="0"/>
                <a:solidFill>
                  <a:schemeClr val="tx1"/>
                </a:solidFill>
                <a:effectLst>
                  <a:outerShdw blurRad="38100" dist="19050" dir="2700000" algn="tl" rotWithShape="0">
                    <a:schemeClr val="dk1">
                      <a:alpha val="40000"/>
                    </a:schemeClr>
                  </a:outerShdw>
                </a:effectLst>
              </a:rPr>
              <a:t>HR</a:t>
            </a:r>
          </a:p>
        </p:txBody>
      </p:sp>
      <p:cxnSp>
        <p:nvCxnSpPr>
          <p:cNvPr id="32" name="Straight Arrow Connector 31">
            <a:extLst>
              <a:ext uri="{FF2B5EF4-FFF2-40B4-BE49-F238E27FC236}">
                <a16:creationId xmlns:a16="http://schemas.microsoft.com/office/drawing/2014/main" id="{B9FDB904-C47D-4FDE-BD47-78A32E9DA643}"/>
              </a:ext>
              <a:ext uri="{C183D7F6-B498-43B3-948B-1728B52AA6E4}">
                <adec:decorative xmlns:adec="http://schemas.microsoft.com/office/drawing/2017/decorative" val="1"/>
              </a:ext>
            </a:extLst>
          </p:cNvPr>
          <p:cNvCxnSpPr>
            <a:cxnSpLocks/>
          </p:cNvCxnSpPr>
          <p:nvPr/>
        </p:nvCxnSpPr>
        <p:spPr>
          <a:xfrm>
            <a:off x="5151386" y="3692948"/>
            <a:ext cx="681841" cy="653601"/>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19" name="Flowchart: Alternate Process 18">
            <a:extLst>
              <a:ext uri="{FF2B5EF4-FFF2-40B4-BE49-F238E27FC236}">
                <a16:creationId xmlns:a16="http://schemas.microsoft.com/office/drawing/2014/main" id="{4B3AFB04-1E5C-468A-8BFD-993846D1CC4D}"/>
              </a:ext>
            </a:extLst>
          </p:cNvPr>
          <p:cNvSpPr/>
          <p:nvPr/>
        </p:nvSpPr>
        <p:spPr>
          <a:xfrm>
            <a:off x="5203718" y="4435711"/>
            <a:ext cx="1531882" cy="601721"/>
          </a:xfrm>
          <a:prstGeom prst="flowChartAlternateProcess">
            <a:avLst/>
          </a:prstGeom>
          <a:solidFill>
            <a:srgbClr val="FF9900"/>
          </a:solidFill>
        </p:spPr>
        <p:style>
          <a:lnRef idx="1">
            <a:schemeClr val="accent6"/>
          </a:lnRef>
          <a:fillRef idx="3">
            <a:schemeClr val="accent6"/>
          </a:fillRef>
          <a:effectRef idx="2">
            <a:schemeClr val="accent6"/>
          </a:effectRef>
          <a:fontRef idx="minor">
            <a:schemeClr val="lt1"/>
          </a:fontRef>
        </p:style>
        <p:txBody>
          <a:bodyPr rtlCol="0" anchor="ctr"/>
          <a:lstStyle/>
          <a:p>
            <a:pPr algn="ctr"/>
            <a:r>
              <a:rPr lang="en-US" dirty="0">
                <a:ln w="0"/>
                <a:solidFill>
                  <a:schemeClr val="tx1"/>
                </a:solidFill>
                <a:effectLst>
                  <a:outerShdw blurRad="38100" dist="19050" dir="2700000" algn="tl" rotWithShape="0">
                    <a:schemeClr val="dk1">
                      <a:alpha val="40000"/>
                    </a:schemeClr>
                  </a:outerShdw>
                </a:effectLst>
              </a:rPr>
              <a:t>Threat assessment</a:t>
            </a:r>
          </a:p>
        </p:txBody>
      </p:sp>
      <p:cxnSp>
        <p:nvCxnSpPr>
          <p:cNvPr id="37" name="Straight Arrow Connector 36">
            <a:extLst>
              <a:ext uri="{FF2B5EF4-FFF2-40B4-BE49-F238E27FC236}">
                <a16:creationId xmlns:a16="http://schemas.microsoft.com/office/drawing/2014/main" id="{6038B6EF-D8F7-4E4B-9F6D-AD6FA5814035}"/>
              </a:ext>
              <a:ext uri="{C183D7F6-B498-43B3-948B-1728B52AA6E4}">
                <adec:decorative xmlns:adec="http://schemas.microsoft.com/office/drawing/2017/decorative" val="1"/>
              </a:ext>
            </a:extLst>
          </p:cNvPr>
          <p:cNvCxnSpPr>
            <a:cxnSpLocks/>
          </p:cNvCxnSpPr>
          <p:nvPr/>
        </p:nvCxnSpPr>
        <p:spPr>
          <a:xfrm>
            <a:off x="5356835" y="3506661"/>
            <a:ext cx="1751157" cy="1370139"/>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33" name="Flowchart: Alternate Process 32">
            <a:extLst>
              <a:ext uri="{FF2B5EF4-FFF2-40B4-BE49-F238E27FC236}">
                <a16:creationId xmlns:a16="http://schemas.microsoft.com/office/drawing/2014/main" id="{12A991AA-4478-4FF2-8ADC-7D2D7BFEE2DF}"/>
              </a:ext>
            </a:extLst>
          </p:cNvPr>
          <p:cNvSpPr/>
          <p:nvPr/>
        </p:nvSpPr>
        <p:spPr>
          <a:xfrm>
            <a:off x="7150656" y="4819845"/>
            <a:ext cx="1271752" cy="499244"/>
          </a:xfrm>
          <a:prstGeom prst="flowChartAlternateProcess">
            <a:avLst/>
          </a:prstGeom>
          <a:solidFill>
            <a:srgbClr val="00CC99"/>
          </a:solidFill>
        </p:spPr>
        <p:style>
          <a:lnRef idx="1">
            <a:schemeClr val="accent6"/>
          </a:lnRef>
          <a:fillRef idx="3">
            <a:schemeClr val="accent6"/>
          </a:fillRef>
          <a:effectRef idx="2">
            <a:schemeClr val="accent6"/>
          </a:effectRef>
          <a:fontRef idx="minor">
            <a:schemeClr val="lt1"/>
          </a:fontRef>
        </p:style>
        <p:txBody>
          <a:bodyPr rtlCol="0" anchor="ctr"/>
          <a:lstStyle/>
          <a:p>
            <a:pPr algn="ctr"/>
            <a:r>
              <a:rPr lang="en-US" dirty="0" err="1">
                <a:ln w="0"/>
                <a:solidFill>
                  <a:schemeClr val="tx1"/>
                </a:solidFill>
                <a:effectLst>
                  <a:outerShdw blurRad="38100" dist="19050" dir="2700000" algn="tl" rotWithShape="0">
                    <a:schemeClr val="dk1">
                      <a:alpha val="40000"/>
                    </a:schemeClr>
                  </a:outerShdw>
                </a:effectLst>
              </a:rPr>
              <a:t>Clery</a:t>
            </a:r>
            <a:r>
              <a:rPr lang="en-US" dirty="0">
                <a:ln w="0"/>
                <a:solidFill>
                  <a:schemeClr val="tx1"/>
                </a:solidFill>
                <a:effectLst>
                  <a:outerShdw blurRad="38100" dist="19050" dir="2700000" algn="tl" rotWithShape="0">
                    <a:schemeClr val="dk1">
                      <a:alpha val="40000"/>
                    </a:schemeClr>
                  </a:outerShdw>
                </a:effectLst>
              </a:rPr>
              <a:t> Act</a:t>
            </a:r>
          </a:p>
        </p:txBody>
      </p:sp>
      <p:cxnSp>
        <p:nvCxnSpPr>
          <p:cNvPr id="52" name="Straight Arrow Connector 51">
            <a:extLst>
              <a:ext uri="{FF2B5EF4-FFF2-40B4-BE49-F238E27FC236}">
                <a16:creationId xmlns:a16="http://schemas.microsoft.com/office/drawing/2014/main" id="{8F82A761-FE1B-42B6-9A4F-B720695D4BD8}"/>
              </a:ext>
              <a:ext uri="{C183D7F6-B498-43B3-948B-1728B52AA6E4}">
                <adec:decorative xmlns:adec="http://schemas.microsoft.com/office/drawing/2017/decorative" val="1"/>
              </a:ext>
            </a:extLst>
          </p:cNvPr>
          <p:cNvCxnSpPr>
            <a:cxnSpLocks/>
          </p:cNvCxnSpPr>
          <p:nvPr/>
        </p:nvCxnSpPr>
        <p:spPr>
          <a:xfrm>
            <a:off x="5882049" y="3532316"/>
            <a:ext cx="934821" cy="577875"/>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18" name="Flowchart: Alternate Process 17">
            <a:extLst>
              <a:ext uri="{FF2B5EF4-FFF2-40B4-BE49-F238E27FC236}">
                <a16:creationId xmlns:a16="http://schemas.microsoft.com/office/drawing/2014/main" id="{AF62EE69-EF50-4008-A73B-F87CB808D252}"/>
              </a:ext>
            </a:extLst>
          </p:cNvPr>
          <p:cNvSpPr/>
          <p:nvPr/>
        </p:nvSpPr>
        <p:spPr>
          <a:xfrm>
            <a:off x="6943726" y="3940046"/>
            <a:ext cx="1870842" cy="601720"/>
          </a:xfrm>
          <a:prstGeom prst="flowChartAlternateProcess">
            <a:avLst/>
          </a:prstGeom>
          <a:solidFill>
            <a:srgbClr val="FFFF99"/>
          </a:solidFill>
        </p:spPr>
        <p:style>
          <a:lnRef idx="1">
            <a:schemeClr val="accent6"/>
          </a:lnRef>
          <a:fillRef idx="3">
            <a:schemeClr val="accent6"/>
          </a:fillRef>
          <a:effectRef idx="2">
            <a:schemeClr val="accent6"/>
          </a:effectRef>
          <a:fontRef idx="minor">
            <a:schemeClr val="lt1"/>
          </a:fontRef>
        </p:style>
        <p:txBody>
          <a:bodyPr rtlCol="0" anchor="ctr"/>
          <a:lstStyle/>
          <a:p>
            <a:pPr algn="ctr"/>
            <a:r>
              <a:rPr lang="en-US" dirty="0">
                <a:ln w="0"/>
                <a:solidFill>
                  <a:schemeClr val="tx1"/>
                </a:solidFill>
                <a:effectLst>
                  <a:outerShdw blurRad="38100" dist="19050" dir="2700000" algn="tl" rotWithShape="0">
                    <a:schemeClr val="dk1">
                      <a:alpha val="40000"/>
                    </a:schemeClr>
                  </a:outerShdw>
                </a:effectLst>
              </a:rPr>
              <a:t>Other state and federal laws</a:t>
            </a:r>
          </a:p>
        </p:txBody>
      </p:sp>
    </p:spTree>
    <p:extLst>
      <p:ext uri="{BB962C8B-B14F-4D97-AF65-F5344CB8AC3E}">
        <p14:creationId xmlns:p14="http://schemas.microsoft.com/office/powerpoint/2010/main" val="18368809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B50B1D-AADE-45E4-84F4-9BE4A01D895E}"/>
              </a:ext>
            </a:extLst>
          </p:cNvPr>
          <p:cNvSpPr>
            <a:spLocks noGrp="1"/>
          </p:cNvSpPr>
          <p:nvPr>
            <p:ph type="title"/>
          </p:nvPr>
        </p:nvSpPr>
        <p:spPr>
          <a:xfrm>
            <a:off x="457200" y="274638"/>
            <a:ext cx="8229600" cy="1143000"/>
          </a:xfrm>
        </p:spPr>
        <p:txBody>
          <a:bodyPr anchor="ctr">
            <a:normAutofit/>
          </a:bodyPr>
          <a:lstStyle/>
          <a:p>
            <a:r>
              <a:rPr lang="en-US" dirty="0"/>
              <a:t>Title IX Policy Revisions</a:t>
            </a:r>
          </a:p>
        </p:txBody>
      </p:sp>
      <p:pic>
        <p:nvPicPr>
          <p:cNvPr id="1026" name="Picture 2" descr="Update, Upgrade, To Update, Board, Renew, To Enhance">
            <a:extLst>
              <a:ext uri="{FF2B5EF4-FFF2-40B4-BE49-F238E27FC236}">
                <a16:creationId xmlns:a16="http://schemas.microsoft.com/office/drawing/2014/main" id="{EE7B6140-5377-46C6-8793-9813E5E0C412}"/>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tretch>
            <a:fillRect/>
          </a:stretch>
        </p:blipFill>
        <p:spPr bwMode="auto">
          <a:xfrm>
            <a:off x="457200" y="1990947"/>
            <a:ext cx="8229600" cy="3744468"/>
          </a:xfrm>
          <a:prstGeom prst="rect">
            <a:avLst/>
          </a:prstGeom>
          <a:solidFill>
            <a:srgbClr val="FFFFFF"/>
          </a:solidFill>
        </p:spPr>
      </p:pic>
    </p:spTree>
    <p:extLst>
      <p:ext uri="{BB962C8B-B14F-4D97-AF65-F5344CB8AC3E}">
        <p14:creationId xmlns:p14="http://schemas.microsoft.com/office/powerpoint/2010/main" val="13166045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3578DB-4A70-439D-8DC2-3E282E3086AE}"/>
              </a:ext>
            </a:extLst>
          </p:cNvPr>
          <p:cNvSpPr>
            <a:spLocks noGrp="1"/>
          </p:cNvSpPr>
          <p:nvPr>
            <p:ph type="title"/>
          </p:nvPr>
        </p:nvSpPr>
        <p:spPr/>
        <p:txBody>
          <a:bodyPr/>
          <a:lstStyle/>
          <a:p>
            <a:r>
              <a:rPr lang="en-US" dirty="0"/>
              <a:t>Topics For Future Trainings</a:t>
            </a:r>
          </a:p>
        </p:txBody>
      </p:sp>
      <p:sp>
        <p:nvSpPr>
          <p:cNvPr id="3" name="Content Placeholder 2">
            <a:extLst>
              <a:ext uri="{FF2B5EF4-FFF2-40B4-BE49-F238E27FC236}">
                <a16:creationId xmlns:a16="http://schemas.microsoft.com/office/drawing/2014/main" id="{227D13E8-337B-4EB0-9E91-4F2CDD6431DD}"/>
              </a:ext>
            </a:extLst>
          </p:cNvPr>
          <p:cNvSpPr>
            <a:spLocks noGrp="1"/>
          </p:cNvSpPr>
          <p:nvPr>
            <p:ph idx="1"/>
          </p:nvPr>
        </p:nvSpPr>
        <p:spPr/>
        <p:txBody>
          <a:bodyPr>
            <a:normAutofit fontScale="77500" lnSpcReduction="20000"/>
          </a:bodyPr>
          <a:lstStyle/>
          <a:p>
            <a:r>
              <a:rPr lang="en-US" dirty="0"/>
              <a:t>Scope and Purpose of Investigation</a:t>
            </a:r>
          </a:p>
          <a:p>
            <a:r>
              <a:rPr lang="en-US" dirty="0"/>
              <a:t>Role of Investigator</a:t>
            </a:r>
          </a:p>
          <a:p>
            <a:r>
              <a:rPr lang="en-US" dirty="0"/>
              <a:t>Investigation Plan</a:t>
            </a:r>
          </a:p>
          <a:p>
            <a:r>
              <a:rPr lang="en-US" dirty="0"/>
              <a:t>Evidence (Relevancy, Review, etc.)</a:t>
            </a:r>
          </a:p>
          <a:p>
            <a:r>
              <a:rPr lang="en-US" dirty="0"/>
              <a:t>Report Writing</a:t>
            </a:r>
          </a:p>
          <a:p>
            <a:r>
              <a:rPr lang="en-US" dirty="0"/>
              <a:t>Interviews (intake, parties, witnesses)</a:t>
            </a:r>
          </a:p>
          <a:p>
            <a:r>
              <a:rPr lang="en-US" dirty="0"/>
              <a:t>Credibility Assessment</a:t>
            </a:r>
          </a:p>
          <a:p>
            <a:r>
              <a:rPr lang="en-US" dirty="0"/>
              <a:t>Informal Resolutions</a:t>
            </a:r>
          </a:p>
          <a:p>
            <a:r>
              <a:rPr lang="en-US" dirty="0"/>
              <a:t>Title IX Regulations/Policy</a:t>
            </a:r>
          </a:p>
          <a:p>
            <a:r>
              <a:rPr lang="en-US" dirty="0"/>
              <a:t>Disability Accommodations (employee and student)</a:t>
            </a:r>
          </a:p>
          <a:p>
            <a:r>
              <a:rPr lang="en-US" dirty="0"/>
              <a:t>Other?</a:t>
            </a:r>
          </a:p>
        </p:txBody>
      </p:sp>
    </p:spTree>
    <p:extLst>
      <p:ext uri="{BB962C8B-B14F-4D97-AF65-F5344CB8AC3E}">
        <p14:creationId xmlns:p14="http://schemas.microsoft.com/office/powerpoint/2010/main" val="7347319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863273-5008-40E7-9F73-51D3D243E15C}"/>
              </a:ext>
            </a:extLst>
          </p:cNvPr>
          <p:cNvSpPr>
            <a:spLocks noGrp="1"/>
          </p:cNvSpPr>
          <p:nvPr>
            <p:ph type="title"/>
          </p:nvPr>
        </p:nvSpPr>
        <p:spPr/>
        <p:txBody>
          <a:bodyPr/>
          <a:lstStyle/>
          <a:p>
            <a:r>
              <a:rPr lang="en-US" dirty="0"/>
              <a:t>What is Title IX?</a:t>
            </a:r>
          </a:p>
        </p:txBody>
      </p:sp>
      <p:sp>
        <p:nvSpPr>
          <p:cNvPr id="3" name="Content Placeholder 2">
            <a:extLst>
              <a:ext uri="{FF2B5EF4-FFF2-40B4-BE49-F238E27FC236}">
                <a16:creationId xmlns:a16="http://schemas.microsoft.com/office/drawing/2014/main" id="{4E83FE10-F222-4D84-AC24-9EBFB66C7389}"/>
              </a:ext>
            </a:extLst>
          </p:cNvPr>
          <p:cNvSpPr>
            <a:spLocks noGrp="1"/>
          </p:cNvSpPr>
          <p:nvPr>
            <p:ph idx="1"/>
          </p:nvPr>
        </p:nvSpPr>
        <p:spPr/>
        <p:txBody>
          <a:bodyPr>
            <a:normAutofit fontScale="92500" lnSpcReduction="20000"/>
          </a:bodyPr>
          <a:lstStyle/>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lgn="ctr">
              <a:buNone/>
            </a:pPr>
            <a:r>
              <a:rPr lang="en-US" sz="2600" dirty="0"/>
              <a:t>Title IX of the Education Amendments of 1972</a:t>
            </a:r>
          </a:p>
          <a:p>
            <a:pPr marL="0" indent="0" algn="ctr">
              <a:buNone/>
            </a:pPr>
            <a:r>
              <a:rPr lang="en-US" sz="2600" dirty="0"/>
              <a:t>Implementing regulations at 20 U.S.C. </a:t>
            </a:r>
            <a:r>
              <a:rPr lang="en-US" sz="2600" dirty="0">
                <a:cs typeface="Times New Roman" panose="02020603050405020304" pitchFamily="18" charset="0"/>
              </a:rPr>
              <a:t>§ 1681 &amp; 34 C.F.R. Part 106</a:t>
            </a:r>
            <a:endParaRPr lang="en-US" sz="2600" dirty="0"/>
          </a:p>
        </p:txBody>
      </p:sp>
      <p:sp>
        <p:nvSpPr>
          <p:cNvPr id="4" name="Rectangle 3">
            <a:extLst>
              <a:ext uri="{FF2B5EF4-FFF2-40B4-BE49-F238E27FC236}">
                <a16:creationId xmlns:a16="http://schemas.microsoft.com/office/drawing/2014/main" id="{990EFF69-788E-409F-B299-564076F684C9}"/>
              </a:ext>
            </a:extLst>
          </p:cNvPr>
          <p:cNvSpPr/>
          <p:nvPr/>
        </p:nvSpPr>
        <p:spPr>
          <a:xfrm>
            <a:off x="296883" y="1417638"/>
            <a:ext cx="8550234" cy="302373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marL="0" indent="0">
              <a:buNone/>
            </a:pPr>
            <a:r>
              <a:rPr lang="en-US" sz="3200" dirty="0">
                <a:solidFill>
                  <a:schemeClr val="tx1"/>
                </a:solidFill>
              </a:rPr>
              <a:t>“No person in the United States shall, on the basis of sex, be excluded from participation in, be denied the benefits of, or be subjected to discrimination under any education program or activity receiving Federal financial assistance.”</a:t>
            </a:r>
          </a:p>
        </p:txBody>
      </p:sp>
    </p:spTree>
    <p:extLst>
      <p:ext uri="{BB962C8B-B14F-4D97-AF65-F5344CB8AC3E}">
        <p14:creationId xmlns:p14="http://schemas.microsoft.com/office/powerpoint/2010/main" val="8138624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13D640-B96C-434A-83FC-897A7ECDC88C}"/>
              </a:ext>
            </a:extLst>
          </p:cNvPr>
          <p:cNvSpPr>
            <a:spLocks noGrp="1"/>
          </p:cNvSpPr>
          <p:nvPr>
            <p:ph type="title"/>
          </p:nvPr>
        </p:nvSpPr>
        <p:spPr/>
        <p:txBody>
          <a:bodyPr/>
          <a:lstStyle/>
          <a:p>
            <a:r>
              <a:rPr lang="en-US" dirty="0"/>
              <a:t>What does that mean?</a:t>
            </a:r>
          </a:p>
        </p:txBody>
      </p:sp>
      <p:sp>
        <p:nvSpPr>
          <p:cNvPr id="3" name="Content Placeholder 2">
            <a:extLst>
              <a:ext uri="{FF2B5EF4-FFF2-40B4-BE49-F238E27FC236}">
                <a16:creationId xmlns:a16="http://schemas.microsoft.com/office/drawing/2014/main" id="{83C40396-9DED-43D2-94D9-5E1D8CD4497B}"/>
              </a:ext>
            </a:extLst>
          </p:cNvPr>
          <p:cNvSpPr>
            <a:spLocks noGrp="1"/>
          </p:cNvSpPr>
          <p:nvPr>
            <p:ph idx="1"/>
          </p:nvPr>
        </p:nvSpPr>
        <p:spPr/>
        <p:txBody>
          <a:bodyPr>
            <a:normAutofit fontScale="92500" lnSpcReduction="20000"/>
          </a:bodyPr>
          <a:lstStyle/>
          <a:p>
            <a:r>
              <a:rPr lang="en-US" dirty="0"/>
              <a:t>Title IX is a federal statute prohibiting sex discrimination that also addresses sexual violence, rape, sexual assault, harassment, domestic violence, and some forms of stalking.</a:t>
            </a:r>
          </a:p>
          <a:p>
            <a:r>
              <a:rPr lang="en-US" dirty="0"/>
              <a:t>Title IX applies to students and employees of all genders </a:t>
            </a:r>
          </a:p>
          <a:p>
            <a:r>
              <a:rPr lang="en-US" dirty="0"/>
              <a:t>Specifically applies to:</a:t>
            </a:r>
          </a:p>
          <a:p>
            <a:pPr lvl="1"/>
            <a:r>
              <a:rPr lang="en-US" dirty="0"/>
              <a:t>Admissions, athletics, instruction, grading, financial aid, housing, extracurricular activities, etc.</a:t>
            </a:r>
          </a:p>
          <a:p>
            <a:pPr lvl="1"/>
            <a:r>
              <a:rPr lang="en-US" dirty="0"/>
              <a:t>University employment</a:t>
            </a:r>
          </a:p>
          <a:p>
            <a:pPr lvl="1"/>
            <a:r>
              <a:rPr lang="en-US" dirty="0"/>
              <a:t>Discipline (students and employees)</a:t>
            </a:r>
          </a:p>
          <a:p>
            <a:endParaRPr lang="en-US" dirty="0"/>
          </a:p>
        </p:txBody>
      </p:sp>
    </p:spTree>
    <p:extLst>
      <p:ext uri="{BB962C8B-B14F-4D97-AF65-F5344CB8AC3E}">
        <p14:creationId xmlns:p14="http://schemas.microsoft.com/office/powerpoint/2010/main" val="31773839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A12F4-6C2C-44AA-A02E-72ACFD5D2EAD}"/>
              </a:ext>
            </a:extLst>
          </p:cNvPr>
          <p:cNvSpPr>
            <a:spLocks noGrp="1"/>
          </p:cNvSpPr>
          <p:nvPr>
            <p:ph type="title"/>
          </p:nvPr>
        </p:nvSpPr>
        <p:spPr/>
        <p:txBody>
          <a:bodyPr/>
          <a:lstStyle/>
          <a:p>
            <a:r>
              <a:rPr lang="en-US" dirty="0"/>
              <a:t>What is OIE’s Role?</a:t>
            </a:r>
          </a:p>
        </p:txBody>
      </p:sp>
      <p:sp>
        <p:nvSpPr>
          <p:cNvPr id="3" name="Content Placeholder 2">
            <a:extLst>
              <a:ext uri="{FF2B5EF4-FFF2-40B4-BE49-F238E27FC236}">
                <a16:creationId xmlns:a16="http://schemas.microsoft.com/office/drawing/2014/main" id="{2B92C50E-1F2B-49B3-9528-9312AD736F95}"/>
              </a:ext>
            </a:extLst>
          </p:cNvPr>
          <p:cNvSpPr>
            <a:spLocks noGrp="1"/>
          </p:cNvSpPr>
          <p:nvPr>
            <p:ph idx="1"/>
          </p:nvPr>
        </p:nvSpPr>
        <p:spPr/>
        <p:txBody>
          <a:bodyPr>
            <a:normAutofit lnSpcReduction="10000"/>
          </a:bodyPr>
          <a:lstStyle/>
          <a:p>
            <a:r>
              <a:rPr lang="en-US" b="1" dirty="0">
                <a:solidFill>
                  <a:srgbClr val="FF0000"/>
                </a:solidFill>
              </a:rPr>
              <a:t>Ensure</a:t>
            </a:r>
            <a:r>
              <a:rPr lang="en-US" dirty="0"/>
              <a:t> compliance with university policies and state and federal equal opportunity and non-discrimination laws, including Title IX</a:t>
            </a:r>
          </a:p>
          <a:p>
            <a:r>
              <a:rPr lang="en-US" b="1" dirty="0">
                <a:solidFill>
                  <a:srgbClr val="FF0000"/>
                </a:solidFill>
              </a:rPr>
              <a:t>Coordinate</a:t>
            </a:r>
            <a:r>
              <a:rPr lang="en-US" dirty="0"/>
              <a:t> with various departments and employees to remove barriers to employment and educational opportunities</a:t>
            </a:r>
          </a:p>
          <a:p>
            <a:r>
              <a:rPr lang="en-US" b="1" dirty="0">
                <a:solidFill>
                  <a:srgbClr val="FF0000"/>
                </a:solidFill>
              </a:rPr>
              <a:t>Investigate</a:t>
            </a:r>
            <a:r>
              <a:rPr lang="en-US" dirty="0"/>
              <a:t> instances where people feel they have been discriminated, harassed, or retaliated against because of a protected class</a:t>
            </a:r>
          </a:p>
          <a:p>
            <a:endParaRPr lang="en-US" dirty="0"/>
          </a:p>
        </p:txBody>
      </p:sp>
    </p:spTree>
    <p:extLst>
      <p:ext uri="{BB962C8B-B14F-4D97-AF65-F5344CB8AC3E}">
        <p14:creationId xmlns:p14="http://schemas.microsoft.com/office/powerpoint/2010/main" val="42241520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F8434-E030-4A8C-95F1-E29000B7DF34}"/>
              </a:ext>
            </a:extLst>
          </p:cNvPr>
          <p:cNvSpPr>
            <a:spLocks noGrp="1"/>
          </p:cNvSpPr>
          <p:nvPr>
            <p:ph type="title"/>
          </p:nvPr>
        </p:nvSpPr>
        <p:spPr>
          <a:xfrm>
            <a:off x="457200" y="274638"/>
            <a:ext cx="8229600" cy="1143000"/>
          </a:xfrm>
        </p:spPr>
        <p:txBody>
          <a:bodyPr anchor="ctr">
            <a:normAutofit/>
          </a:bodyPr>
          <a:lstStyle/>
          <a:p>
            <a:r>
              <a:rPr lang="en-US" dirty="0"/>
              <a:t>What Does OIE Do?</a:t>
            </a:r>
          </a:p>
        </p:txBody>
      </p:sp>
      <p:graphicFrame>
        <p:nvGraphicFramePr>
          <p:cNvPr id="5" name="Content Placeholder 2">
            <a:extLst>
              <a:ext uri="{FF2B5EF4-FFF2-40B4-BE49-F238E27FC236}">
                <a16:creationId xmlns:a16="http://schemas.microsoft.com/office/drawing/2014/main" id="{466FEAB4-C2CD-445A-82A5-51CE642A9632}"/>
              </a:ext>
              <a:ext uri="{C183D7F6-B498-43B3-948B-1728B52AA6E4}">
                <adec:decorative xmlns:adec="http://schemas.microsoft.com/office/drawing/2017/decorative" val="1"/>
              </a:ext>
            </a:extLst>
          </p:cNvPr>
          <p:cNvGraphicFramePr>
            <a:graphicFrameLocks noGrp="1"/>
          </p:cNvGraphicFramePr>
          <p:nvPr>
            <p:ph idx="1"/>
            <p:extLst>
              <p:ext uri="{D42A27DB-BD31-4B8C-83A1-F6EECF244321}">
                <p14:modId xmlns:p14="http://schemas.microsoft.com/office/powerpoint/2010/main" val="3228315142"/>
              </p:ext>
            </p:extLst>
          </p:nvPr>
        </p:nvGraphicFramePr>
        <p:xfrm>
          <a:off x="457200" y="1417638"/>
          <a:ext cx="8229600" cy="47085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78122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5B6CDA-6669-4736-9E09-56288CB78335}"/>
              </a:ext>
            </a:extLst>
          </p:cNvPr>
          <p:cNvSpPr>
            <a:spLocks noGrp="1"/>
          </p:cNvSpPr>
          <p:nvPr>
            <p:ph type="title"/>
          </p:nvPr>
        </p:nvSpPr>
        <p:spPr>
          <a:xfrm>
            <a:off x="457200" y="274638"/>
            <a:ext cx="8229600" cy="1143000"/>
          </a:xfrm>
        </p:spPr>
        <p:txBody>
          <a:bodyPr anchor="ctr">
            <a:normAutofit/>
          </a:bodyPr>
          <a:lstStyle/>
          <a:p>
            <a:r>
              <a:rPr lang="en-US" sz="4100"/>
              <a:t>Supportive and Protective Measures</a:t>
            </a:r>
          </a:p>
        </p:txBody>
      </p:sp>
      <p:graphicFrame>
        <p:nvGraphicFramePr>
          <p:cNvPr id="5" name="Content Placeholder 2">
            <a:extLst>
              <a:ext uri="{FF2B5EF4-FFF2-40B4-BE49-F238E27FC236}">
                <a16:creationId xmlns:a16="http://schemas.microsoft.com/office/drawing/2014/main" id="{16FE193F-5608-447A-AA1B-1D49846078B4}"/>
              </a:ext>
              <a:ext uri="{C183D7F6-B498-43B3-948B-1728B52AA6E4}">
                <adec:decorative xmlns:adec="http://schemas.microsoft.com/office/drawing/2017/decorative" val="1"/>
              </a:ext>
            </a:extLst>
          </p:cNvPr>
          <p:cNvGraphicFramePr>
            <a:graphicFrameLocks noGrp="1"/>
          </p:cNvGraphicFramePr>
          <p:nvPr>
            <p:ph idx="1"/>
            <p:extLst>
              <p:ext uri="{D42A27DB-BD31-4B8C-83A1-F6EECF244321}">
                <p14:modId xmlns:p14="http://schemas.microsoft.com/office/powerpoint/2010/main" val="423780326"/>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134615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272378-71B3-4034-A406-27F8D99F5267}"/>
              </a:ext>
            </a:extLst>
          </p:cNvPr>
          <p:cNvSpPr>
            <a:spLocks noGrp="1"/>
          </p:cNvSpPr>
          <p:nvPr>
            <p:ph type="title"/>
          </p:nvPr>
        </p:nvSpPr>
        <p:spPr>
          <a:xfrm>
            <a:off x="457200" y="457517"/>
            <a:ext cx="8229600" cy="1143000"/>
          </a:xfrm>
        </p:spPr>
        <p:txBody>
          <a:bodyPr>
            <a:normAutofit fontScale="90000"/>
          </a:bodyPr>
          <a:lstStyle/>
          <a:p>
            <a:r>
              <a:rPr lang="en-US" dirty="0"/>
              <a:t>Sexual Discrimination, Violence, and Harassment on Campuses</a:t>
            </a:r>
          </a:p>
        </p:txBody>
      </p:sp>
      <p:graphicFrame>
        <p:nvGraphicFramePr>
          <p:cNvPr id="9" name="Content Placeholder 3">
            <a:extLst>
              <a:ext uri="{FF2B5EF4-FFF2-40B4-BE49-F238E27FC236}">
                <a16:creationId xmlns:a16="http://schemas.microsoft.com/office/drawing/2014/main" id="{6140CBB7-3DFE-4270-B02E-D43535388A8E}"/>
              </a:ext>
              <a:ext uri="{C183D7F6-B498-43B3-948B-1728B52AA6E4}">
                <adec:decorative xmlns:adec="http://schemas.microsoft.com/office/drawing/2017/decorative" val="1"/>
              </a:ext>
            </a:extLst>
          </p:cNvPr>
          <p:cNvGraphicFramePr>
            <a:graphicFrameLocks noGrp="1"/>
          </p:cNvGraphicFramePr>
          <p:nvPr>
            <p:extLst>
              <p:ext uri="{D42A27DB-BD31-4B8C-83A1-F6EECF244321}">
                <p14:modId xmlns:p14="http://schemas.microsoft.com/office/powerpoint/2010/main" val="3110384348"/>
              </p:ext>
            </p:extLst>
          </p:nvPr>
        </p:nvGraphicFramePr>
        <p:xfrm>
          <a:off x="0" y="1600517"/>
          <a:ext cx="91440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65402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nchor="ctr">
            <a:normAutofit/>
          </a:bodyPr>
          <a:lstStyle/>
          <a:p>
            <a:r>
              <a:rPr lang="en-US" dirty="0"/>
              <a:t>Why Investigate?</a:t>
            </a:r>
          </a:p>
        </p:txBody>
      </p:sp>
      <p:graphicFrame>
        <p:nvGraphicFramePr>
          <p:cNvPr id="4" name="Content Placeholder 3">
            <a:extLst>
              <a:ext uri="{FF2B5EF4-FFF2-40B4-BE49-F238E27FC236}">
                <a16:creationId xmlns:a16="http://schemas.microsoft.com/office/drawing/2014/main" id="{315174DC-1AF4-4ACC-846F-EECA474EE562}"/>
              </a:ext>
              <a:ext uri="{C183D7F6-B498-43B3-948B-1728B52AA6E4}">
                <adec:decorative xmlns:adec="http://schemas.microsoft.com/office/drawing/2017/decorative" val="1"/>
              </a:ext>
            </a:extLst>
          </p:cNvPr>
          <p:cNvGraphicFramePr>
            <a:graphicFrameLocks noGrp="1"/>
          </p:cNvGraphicFramePr>
          <p:nvPr>
            <p:ph idx="1"/>
            <p:extLst>
              <p:ext uri="{D42A27DB-BD31-4B8C-83A1-F6EECF244321}">
                <p14:modId xmlns:p14="http://schemas.microsoft.com/office/powerpoint/2010/main" val="982274767"/>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ustDataLst>
      <p:tags r:id="rId1"/>
    </p:custDataLst>
    <p:extLst>
      <p:ext uri="{BB962C8B-B14F-4D97-AF65-F5344CB8AC3E}">
        <p14:creationId xmlns:p14="http://schemas.microsoft.com/office/powerpoint/2010/main" val="23208034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023AE7-F6D1-4D22-968C-584FB42349EE}"/>
              </a:ext>
            </a:extLst>
          </p:cNvPr>
          <p:cNvSpPr>
            <a:spLocks noGrp="1"/>
          </p:cNvSpPr>
          <p:nvPr>
            <p:ph type="title"/>
          </p:nvPr>
        </p:nvSpPr>
        <p:spPr>
          <a:xfrm>
            <a:off x="457200" y="274638"/>
            <a:ext cx="8229600" cy="1143000"/>
          </a:xfrm>
        </p:spPr>
        <p:txBody>
          <a:bodyPr anchor="ctr">
            <a:normAutofit/>
          </a:bodyPr>
          <a:lstStyle/>
          <a:p>
            <a:r>
              <a:rPr lang="en-US" dirty="0"/>
              <a:t>EEOC Enforcement Actions</a:t>
            </a:r>
          </a:p>
        </p:txBody>
      </p:sp>
      <p:pic>
        <p:nvPicPr>
          <p:cNvPr id="4" name="Content Placeholder 3" descr="This slide contains a bar graph that lists the Total Monetary Benefits spent on EEO enforcement actions in Fiscal Year 2015 through Fiscal Year 2019. The graph shows that the majority of the monetary benefits were spent on administrative settlements, rather than litigation.&#10;">
            <a:extLst>
              <a:ext uri="{FF2B5EF4-FFF2-40B4-BE49-F238E27FC236}">
                <a16:creationId xmlns:a16="http://schemas.microsoft.com/office/drawing/2014/main" id="{81EFB4D6-6C72-4886-9792-C3DB00A0E38F}"/>
              </a:ext>
            </a:extLst>
          </p:cNvPr>
          <p:cNvPicPr>
            <a:picLocks noGrp="1" noChangeAspect="1"/>
          </p:cNvPicPr>
          <p:nvPr>
            <p:ph idx="1"/>
          </p:nvPr>
        </p:nvPicPr>
        <p:blipFill>
          <a:blip r:embed="rId3"/>
          <a:stretch>
            <a:fillRect/>
          </a:stretch>
        </p:blipFill>
        <p:spPr>
          <a:xfrm>
            <a:off x="793044" y="1621752"/>
            <a:ext cx="7557911" cy="4102379"/>
          </a:xfrm>
          <a:prstGeom prst="rect">
            <a:avLst/>
          </a:prstGeom>
          <a:noFill/>
        </p:spPr>
      </p:pic>
    </p:spTree>
    <p:extLst>
      <p:ext uri="{BB962C8B-B14F-4D97-AF65-F5344CB8AC3E}">
        <p14:creationId xmlns:p14="http://schemas.microsoft.com/office/powerpoint/2010/main" val="152397287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1_Custom Design">
  <a:themeElements>
    <a:clrScheme name="Custom 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B11E"/>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3391</TotalTime>
  <Words>586</Words>
  <Application>Microsoft Macintosh PowerPoint</Application>
  <PresentationFormat>On-screen Show (4:3)</PresentationFormat>
  <Paragraphs>92</Paragraphs>
  <Slides>12</Slides>
  <Notes>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Calibri</vt:lpstr>
      <vt:lpstr>1_Custom Design</vt:lpstr>
      <vt:lpstr>Title IX and OIE Overview</vt:lpstr>
      <vt:lpstr>What is Title IX?</vt:lpstr>
      <vt:lpstr>What does that mean?</vt:lpstr>
      <vt:lpstr>What is OIE’s Role?</vt:lpstr>
      <vt:lpstr>What Does OIE Do?</vt:lpstr>
      <vt:lpstr>Supportive and Protective Measures</vt:lpstr>
      <vt:lpstr>Sexual Discrimination, Violence, and Harassment on Campuses</vt:lpstr>
      <vt:lpstr>Why Investigate?</vt:lpstr>
      <vt:lpstr>EEOC Enforcement Actions</vt:lpstr>
      <vt:lpstr>INCIDENT</vt:lpstr>
      <vt:lpstr>Title IX Policy Revisions</vt:lpstr>
      <vt:lpstr>Topics For Future Trainings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Investigations, Reports and Responses to Administrative Complaints</dc:title>
  <dc:creator>Jennifer Glad</dc:creator>
  <cp:lastModifiedBy>Breslin, Kyleen</cp:lastModifiedBy>
  <cp:revision>81</cp:revision>
  <dcterms:created xsi:type="dcterms:W3CDTF">2021-03-18T22:31:56Z</dcterms:created>
  <dcterms:modified xsi:type="dcterms:W3CDTF">2022-04-18T17:11:10Z</dcterms:modified>
</cp:coreProperties>
</file>