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01"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3" r:id="rId48"/>
  </p:sldIdLst>
  <p:sldSz cx="13004800" cy="9753600"/>
  <p:notesSz cx="6858000" cy="9144000"/>
  <p:defaultTextStyle>
    <a:lvl1pPr algn="ctr" defTabSz="584200">
      <a:defRPr sz="3600">
        <a:latin typeface="+mj-lt"/>
        <a:ea typeface="+mj-ea"/>
        <a:cs typeface="+mj-cs"/>
        <a:sym typeface="Helvetica Neue Light"/>
      </a:defRPr>
    </a:lvl1pPr>
    <a:lvl2pPr indent="342900" algn="ctr" defTabSz="584200">
      <a:defRPr sz="3600">
        <a:latin typeface="+mj-lt"/>
        <a:ea typeface="+mj-ea"/>
        <a:cs typeface="+mj-cs"/>
        <a:sym typeface="Helvetica Neue Light"/>
      </a:defRPr>
    </a:lvl2pPr>
    <a:lvl3pPr indent="685800" algn="ctr" defTabSz="584200">
      <a:defRPr sz="3600">
        <a:latin typeface="+mj-lt"/>
        <a:ea typeface="+mj-ea"/>
        <a:cs typeface="+mj-cs"/>
        <a:sym typeface="Helvetica Neue Light"/>
      </a:defRPr>
    </a:lvl3pPr>
    <a:lvl4pPr indent="1028700" algn="ctr" defTabSz="584200">
      <a:defRPr sz="3600">
        <a:latin typeface="+mj-lt"/>
        <a:ea typeface="+mj-ea"/>
        <a:cs typeface="+mj-cs"/>
        <a:sym typeface="Helvetica Neue Light"/>
      </a:defRPr>
    </a:lvl4pPr>
    <a:lvl5pPr indent="1371600" algn="ctr" defTabSz="584200">
      <a:defRPr sz="3600">
        <a:latin typeface="+mj-lt"/>
        <a:ea typeface="+mj-ea"/>
        <a:cs typeface="+mj-cs"/>
        <a:sym typeface="Helvetica Neue Light"/>
      </a:defRPr>
    </a:lvl5pPr>
    <a:lvl6pPr indent="1714500" algn="ctr" defTabSz="584200">
      <a:defRPr sz="3600">
        <a:latin typeface="+mj-lt"/>
        <a:ea typeface="+mj-ea"/>
        <a:cs typeface="+mj-cs"/>
        <a:sym typeface="Helvetica Neue Light"/>
      </a:defRPr>
    </a:lvl6pPr>
    <a:lvl7pPr indent="2057400" algn="ctr" defTabSz="584200">
      <a:defRPr sz="3600">
        <a:latin typeface="+mj-lt"/>
        <a:ea typeface="+mj-ea"/>
        <a:cs typeface="+mj-cs"/>
        <a:sym typeface="Helvetica Neue Light"/>
      </a:defRPr>
    </a:lvl7pPr>
    <a:lvl8pPr indent="2400300" algn="ctr" defTabSz="584200">
      <a:defRPr sz="3600">
        <a:latin typeface="+mj-lt"/>
        <a:ea typeface="+mj-ea"/>
        <a:cs typeface="+mj-cs"/>
        <a:sym typeface="Helvetica Neue Light"/>
      </a:defRPr>
    </a:lvl8pPr>
    <a:lvl9pPr indent="2743200" algn="ctr" defTabSz="584200">
      <a:defRPr sz="3600">
        <a:latin typeface="+mj-lt"/>
        <a:ea typeface="+mj-ea"/>
        <a:cs typeface="+mj-cs"/>
        <a:sym typeface="Helvetica Neue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444444"/>
        </a:fontRef>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a:fontRef idx="minor">
          <a:srgbClr val="444444"/>
        </a:fontRef>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a:fontRef idx="minor">
          <a:srgbClr val="444444"/>
        </a:fontRef>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a:fontRef idx="minor">
          <a:srgbClr val="444444"/>
        </a:fontRef>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a:fontRef idx="minor">
          <a:srgbClr val="444444"/>
        </a:fontRef>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a:fontRef idx="minor">
          <a:srgbClr val="444444"/>
        </a:fontRef>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a:fontRef idx="minor">
          <a:srgbClr val="444444"/>
        </a:fontRef>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a:fontRef idx="minor">
          <a:srgbClr val="444444"/>
        </a:fontRef>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a:fontRef idx="minor">
          <a:srgbClr val="FFFFFF"/>
        </a:fontRef>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a:fontRef idx="minor">
          <a:srgbClr val="444444"/>
        </a:fontRef>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a:fontRef idx="minor">
          <a:srgbClr val="FFFFFF"/>
        </a:fontRef>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a:fontRef idx="minor">
          <a:srgbClr val="444444"/>
        </a:fontRef>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a:fontRef idx="minor">
          <a:srgbClr val="444444"/>
        </a:fontRef>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a:fontRef idx="minor">
          <a:srgbClr val="444444"/>
        </a:fontRef>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a:fontRef idx="minor">
          <a:srgbClr val="444444"/>
        </a:fontRef>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a:fontRef idx="minor">
          <a:srgbClr val="444444"/>
        </a:fontRef>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a:fontRef idx="minor">
          <a:srgbClr val="777777"/>
        </a:fontRef>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 styleId="{8F44A2F1-9E1F-4B54-A3A2-5F16C0AD49E2}" styleName="">
    <a:tblBg/>
    <a:wholeTbl>
      <a:tcTxStyle b="off" i="off">
        <a:fontRef idx="minor">
          <a:srgbClr val="444444"/>
        </a:fontRef>
        <a:srgbClr val="444444"/>
      </a:tcTxStyle>
      <a:tcStyle>
        <a:tcBdr>
          <a:left>
            <a:ln w="25400" cap="flat">
              <a:solidFill>
                <a:srgbClr val="C4C6C6"/>
              </a:solidFill>
              <a:prstDash val="solid"/>
              <a:miter lim="400000"/>
            </a:ln>
          </a:left>
          <a:right>
            <a:ln w="254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25400" cap="flat">
              <a:solidFill>
                <a:srgbClr val="C4C6C6"/>
              </a:solidFill>
              <a:prstDash val="solid"/>
              <a:miter lim="400000"/>
            </a:ln>
          </a:insideV>
        </a:tcBdr>
        <a:fill>
          <a:solidFill>
            <a:srgbClr val="FFFFFF"/>
          </a:solidFill>
        </a:fill>
      </a:tcStyle>
    </a:wholeTbl>
    <a:band2H>
      <a:tcTxStyle/>
      <a:tcStyle>
        <a:tcBdr/>
        <a:fill>
          <a:solidFill>
            <a:srgbClr val="F2F2F2"/>
          </a:solidFill>
        </a:fill>
      </a:tcStyle>
    </a:band2H>
    <a:firstCol>
      <a:tcTxStyle b="off" i="off">
        <a:fontRef idx="minor">
          <a:srgbClr val="444444"/>
        </a:fontRef>
        <a:srgbClr val="444444"/>
      </a:tcTxStyle>
      <a:tcStyle>
        <a:tcBdr>
          <a:left>
            <a:ln w="12700" cap="flat">
              <a:solidFill>
                <a:srgbClr val="000000"/>
              </a:solidFill>
              <a:prstDash val="solid"/>
              <a:miter lim="400000"/>
            </a:ln>
          </a:left>
          <a:right>
            <a:ln w="1270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8E9E8"/>
          </a:solidFill>
        </a:fill>
      </a:tcStyle>
    </a:firstCol>
    <a:lastRow>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A39D85"/>
          </a:solidFill>
        </a:fill>
      </a:tcStyle>
    </a:lastRow>
    <a:firstRow>
      <a:tcTxStyle b="off"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325D6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40"/>
    <p:restoredTop sz="94567"/>
  </p:normalViewPr>
  <p:slideViewPr>
    <p:cSldViewPr snapToGrid="0" snapToObjects="1">
      <p:cViewPr>
        <p:scale>
          <a:sx n="125" d="100"/>
          <a:sy n="125" d="100"/>
        </p:scale>
        <p:origin x="-464" y="-30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Shape 2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4" name="Shape 2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6090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3351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32151"/>
      </p:ext>
    </p:extLst>
  </p:cSld>
  <p:clrMapOvr>
    <a:overrideClrMapping bg1="lt1" tx1="dk1" bg2="lt2" tx2="dk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with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1409700" y="7785100"/>
            <a:ext cx="5791200" cy="1701800"/>
          </a:xfrm>
          <a:prstGeom prst="rect">
            <a:avLst/>
          </a:prstGeom>
        </p:spPr>
        <p:txBody>
          <a:bodyPr anchor="ctr"/>
          <a:lstStyle>
            <a:lvl1pPr algn="r"/>
          </a:lstStyle>
          <a:p>
            <a:pPr lvl="0">
              <a:defRPr sz="1800"/>
            </a:pPr>
            <a:r>
              <a:rPr sz="4200"/>
              <a:t>Title Text</a:t>
            </a:r>
          </a:p>
        </p:txBody>
      </p:sp>
      <p:sp>
        <p:nvSpPr>
          <p:cNvPr id="6" name="Shape 6"/>
          <p:cNvSpPr>
            <a:spLocks noGrp="1"/>
          </p:cNvSpPr>
          <p:nvPr>
            <p:ph type="body" idx="1"/>
          </p:nvPr>
        </p:nvSpPr>
        <p:spPr>
          <a:xfrm>
            <a:off x="7848600" y="8470900"/>
            <a:ext cx="4953000" cy="508000"/>
          </a:xfrm>
          <a:prstGeom prst="rect">
            <a:avLst/>
          </a:prstGeom>
        </p:spPr>
        <p:txBody>
          <a:bodyPr/>
          <a:lstStyle>
            <a:lvl1pPr marL="0" indent="0">
              <a:spcBef>
                <a:spcPts val="0"/>
              </a:spcBef>
              <a:buSzTx/>
              <a:buNone/>
              <a:defRPr sz="2600">
                <a:latin typeface="+mn-lt"/>
                <a:ea typeface="+mn-ea"/>
                <a:cs typeface="+mn-cs"/>
                <a:sym typeface="Helvetica Neue"/>
              </a:defRPr>
            </a:lvl1pPr>
            <a:lvl2pPr marL="0" indent="342900">
              <a:spcBef>
                <a:spcPts val="0"/>
              </a:spcBef>
              <a:buSzTx/>
              <a:buNone/>
              <a:defRPr sz="2600">
                <a:latin typeface="+mn-lt"/>
                <a:ea typeface="+mn-ea"/>
                <a:cs typeface="+mn-cs"/>
                <a:sym typeface="Helvetica Neue"/>
              </a:defRPr>
            </a:lvl2pPr>
            <a:lvl3pPr marL="0" indent="685800">
              <a:spcBef>
                <a:spcPts val="0"/>
              </a:spcBef>
              <a:buSzTx/>
              <a:buNone/>
              <a:defRPr sz="2600">
                <a:latin typeface="+mn-lt"/>
                <a:ea typeface="+mn-ea"/>
                <a:cs typeface="+mn-cs"/>
                <a:sym typeface="Helvetica Neue"/>
              </a:defRPr>
            </a:lvl3pPr>
            <a:lvl4pPr marL="0" indent="1028700">
              <a:spcBef>
                <a:spcPts val="0"/>
              </a:spcBef>
              <a:buSzTx/>
              <a:buNone/>
              <a:defRPr sz="2600">
                <a:latin typeface="+mn-lt"/>
                <a:ea typeface="+mn-ea"/>
                <a:cs typeface="+mn-cs"/>
                <a:sym typeface="Helvetica Neue"/>
              </a:defRPr>
            </a:lvl4pPr>
            <a:lvl5pPr marL="0" indent="1371600">
              <a:spcBef>
                <a:spcPts val="0"/>
              </a:spcBef>
              <a:buSzTx/>
              <a:buNone/>
              <a:defRPr sz="2600">
                <a:latin typeface="+mn-lt"/>
                <a:ea typeface="+mn-ea"/>
                <a:cs typeface="+mn-cs"/>
                <a:sym typeface="Helvetica Neue"/>
              </a:defRPr>
            </a:lvl5pPr>
          </a:lstStyle>
          <a:p>
            <a:pPr lvl="0">
              <a:defRPr sz="1800">
                <a:solidFill>
                  <a:srgbClr val="000000"/>
                </a:solidFill>
              </a:defRPr>
            </a:pPr>
            <a:r>
              <a:rPr sz="2600">
                <a:solidFill>
                  <a:srgbClr val="878787"/>
                </a:solidFill>
              </a:rPr>
              <a:t>Body Level One</a:t>
            </a:r>
          </a:p>
          <a:p>
            <a:pPr lvl="1">
              <a:defRPr sz="1800">
                <a:solidFill>
                  <a:srgbClr val="000000"/>
                </a:solidFill>
              </a:defRPr>
            </a:pPr>
            <a:r>
              <a:rPr sz="2600">
                <a:solidFill>
                  <a:srgbClr val="878787"/>
                </a:solidFill>
              </a:rPr>
              <a:t>Body Level Two</a:t>
            </a:r>
          </a:p>
          <a:p>
            <a:pPr lvl="2">
              <a:defRPr sz="1800">
                <a:solidFill>
                  <a:srgbClr val="000000"/>
                </a:solidFill>
              </a:defRPr>
            </a:pPr>
            <a:r>
              <a:rPr sz="2600">
                <a:solidFill>
                  <a:srgbClr val="878787"/>
                </a:solidFill>
              </a:rPr>
              <a:t>Body Level Three</a:t>
            </a:r>
          </a:p>
          <a:p>
            <a:pPr lvl="3">
              <a:defRPr sz="1800">
                <a:solidFill>
                  <a:srgbClr val="000000"/>
                </a:solidFill>
              </a:defRPr>
            </a:pPr>
            <a:r>
              <a:rPr sz="2600">
                <a:solidFill>
                  <a:srgbClr val="878787"/>
                </a:solidFill>
              </a:rPr>
              <a:t>Body Level Four</a:t>
            </a:r>
          </a:p>
          <a:p>
            <a:pPr lvl="4">
              <a:defRPr sz="1800">
                <a:solidFill>
                  <a:srgbClr val="000000"/>
                </a:solidFill>
              </a:defRPr>
            </a:pPr>
            <a:r>
              <a:rPr sz="2600">
                <a:solidFill>
                  <a:srgbClr val="878787"/>
                </a:solidFill>
              </a:rPr>
              <a:t>Body Level Five</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8609" y="8468959"/>
            <a:ext cx="1101091" cy="771820"/>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pPr>
            <a:r>
              <a:rPr sz="4200"/>
              <a:t>Title Text</a:t>
            </a:r>
          </a:p>
        </p:txBody>
      </p:sp>
      <p:sp>
        <p:nvSpPr>
          <p:cNvPr id="12" name="Shape 12"/>
          <p:cNvSpPr>
            <a:spLocks noGrp="1"/>
          </p:cNvSpPr>
          <p:nvPr>
            <p:ph type="body" idx="1"/>
          </p:nvPr>
        </p:nvSpPr>
        <p:spPr>
          <a:xfrm>
            <a:off x="571500" y="2324100"/>
            <a:ext cx="11861800" cy="6240780"/>
          </a:xfrm>
          <a:prstGeom prst="rect">
            <a:avLst/>
          </a:prstGeom>
        </p:spPr>
        <p:txBody>
          <a:bodyPr/>
          <a:lstStyle/>
          <a:p>
            <a:pPr lvl="0">
              <a:defRPr sz="1800">
                <a:solidFill>
                  <a:srgbClr val="000000"/>
                </a:solidFill>
              </a:defRPr>
            </a:pPr>
            <a:r>
              <a:rPr sz="3600">
                <a:solidFill>
                  <a:srgbClr val="878787"/>
                </a:solidFill>
              </a:rPr>
              <a:t>Body Level One</a:t>
            </a:r>
          </a:p>
          <a:p>
            <a:pPr lvl="1">
              <a:defRPr sz="1800">
                <a:solidFill>
                  <a:srgbClr val="000000"/>
                </a:solidFill>
              </a:defRPr>
            </a:pPr>
            <a:r>
              <a:rPr sz="3600">
                <a:solidFill>
                  <a:srgbClr val="878787"/>
                </a:solidFill>
              </a:rPr>
              <a:t>Body Level Two</a:t>
            </a:r>
          </a:p>
          <a:p>
            <a:pPr lvl="2">
              <a:defRPr sz="1800">
                <a:solidFill>
                  <a:srgbClr val="000000"/>
                </a:solidFill>
              </a:defRPr>
            </a:pPr>
            <a:r>
              <a:rPr sz="3600">
                <a:solidFill>
                  <a:srgbClr val="878787"/>
                </a:solidFill>
              </a:rPr>
              <a:t>Body Level Three</a:t>
            </a:r>
          </a:p>
          <a:p>
            <a:pPr lvl="3">
              <a:defRPr sz="1800">
                <a:solidFill>
                  <a:srgbClr val="000000"/>
                </a:solidFill>
              </a:defRPr>
            </a:pPr>
            <a:r>
              <a:rPr sz="3600">
                <a:solidFill>
                  <a:srgbClr val="878787"/>
                </a:solidFill>
              </a:rPr>
              <a:t>Body Level Four</a:t>
            </a:r>
          </a:p>
          <a:p>
            <a:pPr lvl="4">
              <a:defRPr sz="1800">
                <a:solidFill>
                  <a:srgbClr val="000000"/>
                </a:solidFill>
              </a:defRPr>
            </a:pPr>
            <a:r>
              <a:rPr sz="3600">
                <a:solidFill>
                  <a:srgbClr val="878787"/>
                </a:solidFill>
              </a:rPr>
              <a:t>Body Level Five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680" y="8868670"/>
            <a:ext cx="1704340" cy="427730"/>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 name="Shape 14"/>
          <p:cNvSpPr>
            <a:spLocks noGrp="1"/>
          </p:cNvSpPr>
          <p:nvPr>
            <p:ph type="title"/>
          </p:nvPr>
        </p:nvSpPr>
        <p:spPr>
          <a:xfrm>
            <a:off x="571500" y="330200"/>
            <a:ext cx="5080000" cy="1397000"/>
          </a:xfrm>
          <a:prstGeom prst="rect">
            <a:avLst/>
          </a:prstGeom>
        </p:spPr>
        <p:txBody>
          <a:bodyPr/>
          <a:lstStyle/>
          <a:p>
            <a:pPr lvl="0">
              <a:defRPr sz="1800"/>
            </a:pPr>
            <a:r>
              <a:rPr sz="4200"/>
              <a:t>Title Text</a:t>
            </a:r>
          </a:p>
        </p:txBody>
      </p:sp>
      <p:sp>
        <p:nvSpPr>
          <p:cNvPr id="15" name="Shape 15"/>
          <p:cNvSpPr>
            <a:spLocks noGrp="1"/>
          </p:cNvSpPr>
          <p:nvPr>
            <p:ph type="body" idx="1"/>
          </p:nvPr>
        </p:nvSpPr>
        <p:spPr>
          <a:xfrm>
            <a:off x="571500" y="2324100"/>
            <a:ext cx="5080000" cy="6565900"/>
          </a:xfrm>
          <a:prstGeom prst="rect">
            <a:avLst/>
          </a:prstGeom>
        </p:spPr>
        <p:txBody>
          <a:bodyPr/>
          <a:lstStyle>
            <a:lvl1pPr marL="229305" indent="-229305">
              <a:spcBef>
                <a:spcPts val="4000"/>
              </a:spcBef>
              <a:defRPr sz="2600">
                <a:latin typeface="+mn-lt"/>
                <a:ea typeface="+mn-ea"/>
                <a:cs typeface="+mn-cs"/>
                <a:sym typeface="Helvetica Neue"/>
              </a:defRPr>
            </a:lvl1pPr>
            <a:lvl2pPr marL="864305" indent="-229305">
              <a:spcBef>
                <a:spcPts val="4000"/>
              </a:spcBef>
              <a:defRPr sz="2600">
                <a:latin typeface="+mn-lt"/>
                <a:ea typeface="+mn-ea"/>
                <a:cs typeface="+mn-cs"/>
                <a:sym typeface="Helvetica Neue"/>
              </a:defRPr>
            </a:lvl2pPr>
            <a:lvl3pPr marL="1499305" indent="-229305">
              <a:spcBef>
                <a:spcPts val="4000"/>
              </a:spcBef>
              <a:defRPr sz="2600">
                <a:latin typeface="+mn-lt"/>
                <a:ea typeface="+mn-ea"/>
                <a:cs typeface="+mn-cs"/>
                <a:sym typeface="Helvetica Neue"/>
              </a:defRPr>
            </a:lvl3pPr>
            <a:lvl4pPr marL="2134305" indent="-229305">
              <a:spcBef>
                <a:spcPts val="4000"/>
              </a:spcBef>
              <a:defRPr sz="2600">
                <a:latin typeface="+mn-lt"/>
                <a:ea typeface="+mn-ea"/>
                <a:cs typeface="+mn-cs"/>
                <a:sym typeface="Helvetica Neue"/>
              </a:defRPr>
            </a:lvl4pPr>
            <a:lvl5pPr marL="2769305" indent="-229305">
              <a:spcBef>
                <a:spcPts val="4000"/>
              </a:spcBef>
              <a:defRPr sz="2600">
                <a:latin typeface="+mn-lt"/>
                <a:ea typeface="+mn-ea"/>
                <a:cs typeface="+mn-cs"/>
                <a:sym typeface="Helvetica Neue"/>
              </a:defRPr>
            </a:lvl5pPr>
          </a:lstStyle>
          <a:p>
            <a:pPr lvl="0">
              <a:defRPr sz="1800">
                <a:solidFill>
                  <a:srgbClr val="000000"/>
                </a:solidFill>
              </a:defRPr>
            </a:pPr>
            <a:r>
              <a:rPr sz="2600">
                <a:solidFill>
                  <a:srgbClr val="878787"/>
                </a:solidFill>
              </a:rPr>
              <a:t>Body Level One</a:t>
            </a:r>
          </a:p>
          <a:p>
            <a:pPr lvl="1">
              <a:defRPr sz="1800">
                <a:solidFill>
                  <a:srgbClr val="000000"/>
                </a:solidFill>
              </a:defRPr>
            </a:pPr>
            <a:r>
              <a:rPr sz="2600">
                <a:solidFill>
                  <a:srgbClr val="878787"/>
                </a:solidFill>
              </a:rPr>
              <a:t>Body Level Two</a:t>
            </a:r>
          </a:p>
          <a:p>
            <a:pPr lvl="2">
              <a:defRPr sz="1800">
                <a:solidFill>
                  <a:srgbClr val="000000"/>
                </a:solidFill>
              </a:defRPr>
            </a:pPr>
            <a:r>
              <a:rPr sz="2600">
                <a:solidFill>
                  <a:srgbClr val="878787"/>
                </a:solidFill>
              </a:rPr>
              <a:t>Body Level Three</a:t>
            </a:r>
          </a:p>
          <a:p>
            <a:pPr lvl="3">
              <a:defRPr sz="1800">
                <a:solidFill>
                  <a:srgbClr val="000000"/>
                </a:solidFill>
              </a:defRPr>
            </a:pPr>
            <a:r>
              <a:rPr sz="2600">
                <a:solidFill>
                  <a:srgbClr val="878787"/>
                </a:solidFill>
              </a:rPr>
              <a:t>Body Level Four</a:t>
            </a:r>
          </a:p>
          <a:p>
            <a:pPr lvl="4">
              <a:defRPr sz="1800">
                <a:solidFill>
                  <a:srgbClr val="000000"/>
                </a:solidFill>
              </a:defRPr>
            </a:pPr>
            <a:r>
              <a:rPr sz="2600">
                <a:solidFill>
                  <a:srgbClr val="878787"/>
                </a:solidFill>
              </a:rPr>
              <a:t>Body Level Five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3680" y="8868670"/>
            <a:ext cx="1704340" cy="427730"/>
          </a:xfrm>
          <a:prstGeom prst="rect">
            <a:avLst/>
          </a:prstGeom>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pPr>
            <a:r>
              <a:rPr sz="4200"/>
              <a:t>Title Text</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28960" y="8868670"/>
            <a:ext cx="1704340" cy="427730"/>
          </a:xfrm>
          <a:prstGeom prst="rect">
            <a:avLst/>
          </a:prstGeom>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cSld name="Photo - 4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 name="Shape 19"/>
          <p:cNvSpPr>
            <a:spLocks noGrp="1"/>
          </p:cNvSpPr>
          <p:nvPr>
            <p:ph type="body" idx="1"/>
          </p:nvPr>
        </p:nvSpPr>
        <p:spPr>
          <a:xfrm>
            <a:off x="431800" y="8674100"/>
            <a:ext cx="8255000" cy="952500"/>
          </a:xfrm>
          <a:prstGeom prst="rect">
            <a:avLst/>
          </a:prstGeom>
        </p:spPr>
        <p:txBody>
          <a:bodyPr/>
          <a:lstStyle>
            <a:lvl1pPr marL="0" indent="0">
              <a:spcBef>
                <a:spcPts val="0"/>
              </a:spcBef>
              <a:buSzTx/>
              <a:buNone/>
              <a:defRPr sz="2600">
                <a:latin typeface="+mn-lt"/>
                <a:ea typeface="+mn-ea"/>
                <a:cs typeface="+mn-cs"/>
                <a:sym typeface="Helvetica Neue"/>
              </a:defRPr>
            </a:lvl1pPr>
            <a:lvl2pPr marL="0" indent="342900">
              <a:spcBef>
                <a:spcPts val="0"/>
              </a:spcBef>
              <a:buSzTx/>
              <a:buNone/>
              <a:defRPr sz="2600">
                <a:latin typeface="+mn-lt"/>
                <a:ea typeface="+mn-ea"/>
                <a:cs typeface="+mn-cs"/>
                <a:sym typeface="Helvetica Neue"/>
              </a:defRPr>
            </a:lvl2pPr>
            <a:lvl3pPr marL="0" indent="685800">
              <a:spcBef>
                <a:spcPts val="0"/>
              </a:spcBef>
              <a:buSzTx/>
              <a:buNone/>
              <a:defRPr sz="2600">
                <a:latin typeface="+mn-lt"/>
                <a:ea typeface="+mn-ea"/>
                <a:cs typeface="+mn-cs"/>
                <a:sym typeface="Helvetica Neue"/>
              </a:defRPr>
            </a:lvl3pPr>
            <a:lvl4pPr marL="0" indent="1028700">
              <a:spcBef>
                <a:spcPts val="0"/>
              </a:spcBef>
              <a:buSzTx/>
              <a:buNone/>
              <a:defRPr sz="2600">
                <a:latin typeface="+mn-lt"/>
                <a:ea typeface="+mn-ea"/>
                <a:cs typeface="+mn-cs"/>
                <a:sym typeface="Helvetica Neue"/>
              </a:defRPr>
            </a:lvl4pPr>
            <a:lvl5pPr marL="0" indent="1371600">
              <a:spcBef>
                <a:spcPts val="0"/>
              </a:spcBef>
              <a:buSzTx/>
              <a:buNone/>
              <a:defRPr sz="2600">
                <a:latin typeface="+mn-lt"/>
                <a:ea typeface="+mn-ea"/>
                <a:cs typeface="+mn-cs"/>
                <a:sym typeface="Helvetica Neue"/>
              </a:defRPr>
            </a:lvl5pPr>
          </a:lstStyle>
          <a:p>
            <a:pPr lvl="0">
              <a:defRPr sz="1800">
                <a:solidFill>
                  <a:srgbClr val="000000"/>
                </a:solidFill>
              </a:defRPr>
            </a:pPr>
            <a:r>
              <a:rPr sz="2600">
                <a:solidFill>
                  <a:srgbClr val="878787"/>
                </a:solidFill>
              </a:rPr>
              <a:t>Body Level One</a:t>
            </a:r>
          </a:p>
          <a:p>
            <a:pPr lvl="1">
              <a:defRPr sz="1800">
                <a:solidFill>
                  <a:srgbClr val="000000"/>
                </a:solidFill>
              </a:defRPr>
            </a:pPr>
            <a:r>
              <a:rPr sz="2600">
                <a:solidFill>
                  <a:srgbClr val="878787"/>
                </a:solidFill>
              </a:rPr>
              <a:t>Body Level Two</a:t>
            </a:r>
          </a:p>
          <a:p>
            <a:pPr lvl="2">
              <a:defRPr sz="1800">
                <a:solidFill>
                  <a:srgbClr val="000000"/>
                </a:solidFill>
              </a:defRPr>
            </a:pPr>
            <a:r>
              <a:rPr sz="2600">
                <a:solidFill>
                  <a:srgbClr val="878787"/>
                </a:solidFill>
              </a:rPr>
              <a:t>Body Level Three</a:t>
            </a:r>
          </a:p>
          <a:p>
            <a:pPr lvl="3">
              <a:defRPr sz="1800">
                <a:solidFill>
                  <a:srgbClr val="000000"/>
                </a:solidFill>
              </a:defRPr>
            </a:pPr>
            <a:r>
              <a:rPr sz="2600">
                <a:solidFill>
                  <a:srgbClr val="878787"/>
                </a:solidFill>
              </a:rPr>
              <a:t>Body Level Four</a:t>
            </a:r>
          </a:p>
          <a:p>
            <a:pPr lvl="4">
              <a:defRPr sz="1800">
                <a:solidFill>
                  <a:srgbClr val="000000"/>
                </a:solidFill>
              </a:defRPr>
            </a:pPr>
            <a:r>
              <a:rPr sz="2600">
                <a:solidFill>
                  <a:srgbClr val="878787"/>
                </a:solidFill>
              </a:rPr>
              <a:t>Body Level Five</a:t>
            </a:r>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28960" y="8868670"/>
            <a:ext cx="1704340" cy="427730"/>
          </a:xfrm>
          <a:prstGeom prst="rect">
            <a:avLst/>
          </a:prstGeom>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sp>
        <p:nvSpPr>
          <p:cNvPr id="21" name="Shape 21"/>
          <p:cNvSpPr>
            <a:spLocks noGrp="1"/>
          </p:cNvSpPr>
          <p:nvPr>
            <p:ph type="body" idx="1"/>
          </p:nvPr>
        </p:nvSpPr>
        <p:spPr>
          <a:xfrm>
            <a:off x="889000" y="889000"/>
            <a:ext cx="11214100" cy="7962900"/>
          </a:xfrm>
          <a:prstGeom prst="rect">
            <a:avLst/>
          </a:prstGeom>
        </p:spPr>
        <p:txBody>
          <a:bodyPr/>
          <a:lstStyle/>
          <a:p>
            <a:pPr lvl="0">
              <a:defRPr sz="1800">
                <a:solidFill>
                  <a:srgbClr val="000000"/>
                </a:solidFill>
              </a:defRPr>
            </a:pPr>
            <a:r>
              <a:rPr sz="3600">
                <a:solidFill>
                  <a:srgbClr val="878787"/>
                </a:solidFill>
              </a:rPr>
              <a:t>Body Level One</a:t>
            </a:r>
          </a:p>
          <a:p>
            <a:pPr lvl="1">
              <a:defRPr sz="1800">
                <a:solidFill>
                  <a:srgbClr val="000000"/>
                </a:solidFill>
              </a:defRPr>
            </a:pPr>
            <a:r>
              <a:rPr sz="3600">
                <a:solidFill>
                  <a:srgbClr val="878787"/>
                </a:solidFill>
              </a:rPr>
              <a:t>Body Level Two</a:t>
            </a:r>
          </a:p>
          <a:p>
            <a:pPr lvl="2">
              <a:defRPr sz="1800">
                <a:solidFill>
                  <a:srgbClr val="000000"/>
                </a:solidFill>
              </a:defRPr>
            </a:pPr>
            <a:r>
              <a:rPr sz="3600">
                <a:solidFill>
                  <a:srgbClr val="878787"/>
                </a:solidFill>
              </a:rPr>
              <a:t>Body Level Three</a:t>
            </a:r>
          </a:p>
          <a:p>
            <a:pPr lvl="3">
              <a:defRPr sz="1800">
                <a:solidFill>
                  <a:srgbClr val="000000"/>
                </a:solidFill>
              </a:defRPr>
            </a:pPr>
            <a:r>
              <a:rPr sz="3600">
                <a:solidFill>
                  <a:srgbClr val="878787"/>
                </a:solidFill>
              </a:rPr>
              <a:t>Body Level Four</a:t>
            </a:r>
          </a:p>
          <a:p>
            <a:pPr lvl="4">
              <a:defRPr sz="1800">
                <a:solidFill>
                  <a:srgbClr val="000000"/>
                </a:solidFill>
              </a:defRPr>
            </a:pPr>
            <a:r>
              <a:rPr sz="3600">
                <a:solidFill>
                  <a:srgbClr val="878787"/>
                </a:solidFill>
              </a:rPr>
              <a:t>Body Level Five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680" y="8868670"/>
            <a:ext cx="1704340" cy="427730"/>
          </a:xfrm>
          <a:prstGeom prst="rect">
            <a:avLst/>
          </a:prstGeom>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Vert Logo on Righ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1409700" y="7785100"/>
            <a:ext cx="5791200" cy="1701800"/>
          </a:xfrm>
          <a:prstGeom prst="rect">
            <a:avLst/>
          </a:prstGeom>
        </p:spPr>
        <p:txBody>
          <a:bodyPr anchor="ctr"/>
          <a:lstStyle>
            <a:lvl1pPr algn="r"/>
          </a:lstStyle>
          <a:p>
            <a:pPr lvl="0">
              <a:defRPr sz="1800"/>
            </a:pPr>
            <a:r>
              <a:rPr sz="4200"/>
              <a:t>Title Text</a:t>
            </a:r>
          </a:p>
        </p:txBody>
      </p:sp>
      <p:sp>
        <p:nvSpPr>
          <p:cNvPr id="6" name="Shape 6"/>
          <p:cNvSpPr>
            <a:spLocks noGrp="1"/>
          </p:cNvSpPr>
          <p:nvPr>
            <p:ph type="body" idx="1"/>
          </p:nvPr>
        </p:nvSpPr>
        <p:spPr>
          <a:xfrm>
            <a:off x="7848600" y="8470900"/>
            <a:ext cx="4953000" cy="508000"/>
          </a:xfrm>
          <a:prstGeom prst="rect">
            <a:avLst/>
          </a:prstGeom>
        </p:spPr>
        <p:txBody>
          <a:bodyPr/>
          <a:lstStyle>
            <a:lvl1pPr marL="0" indent="0">
              <a:spcBef>
                <a:spcPts val="0"/>
              </a:spcBef>
              <a:buSzTx/>
              <a:buNone/>
              <a:defRPr sz="2600">
                <a:latin typeface="+mn-lt"/>
                <a:ea typeface="+mn-ea"/>
                <a:cs typeface="+mn-cs"/>
                <a:sym typeface="Helvetica Neue"/>
              </a:defRPr>
            </a:lvl1pPr>
            <a:lvl2pPr marL="0" indent="342900">
              <a:spcBef>
                <a:spcPts val="0"/>
              </a:spcBef>
              <a:buSzTx/>
              <a:buNone/>
              <a:defRPr sz="2600">
                <a:latin typeface="+mn-lt"/>
                <a:ea typeface="+mn-ea"/>
                <a:cs typeface="+mn-cs"/>
                <a:sym typeface="Helvetica Neue"/>
              </a:defRPr>
            </a:lvl2pPr>
            <a:lvl3pPr marL="0" indent="685800">
              <a:spcBef>
                <a:spcPts val="0"/>
              </a:spcBef>
              <a:buSzTx/>
              <a:buNone/>
              <a:defRPr sz="2600">
                <a:latin typeface="+mn-lt"/>
                <a:ea typeface="+mn-ea"/>
                <a:cs typeface="+mn-cs"/>
                <a:sym typeface="Helvetica Neue"/>
              </a:defRPr>
            </a:lvl3pPr>
            <a:lvl4pPr marL="0" indent="1028700">
              <a:spcBef>
                <a:spcPts val="0"/>
              </a:spcBef>
              <a:buSzTx/>
              <a:buNone/>
              <a:defRPr sz="2600">
                <a:latin typeface="+mn-lt"/>
                <a:ea typeface="+mn-ea"/>
                <a:cs typeface="+mn-cs"/>
                <a:sym typeface="Helvetica Neue"/>
              </a:defRPr>
            </a:lvl4pPr>
            <a:lvl5pPr marL="0" indent="1371600">
              <a:spcBef>
                <a:spcPts val="0"/>
              </a:spcBef>
              <a:buSzTx/>
              <a:buNone/>
              <a:defRPr sz="2600">
                <a:latin typeface="+mn-lt"/>
                <a:ea typeface="+mn-ea"/>
                <a:cs typeface="+mn-cs"/>
                <a:sym typeface="Helvetica Neue"/>
              </a:defRPr>
            </a:lvl5pPr>
          </a:lstStyle>
          <a:p>
            <a:pPr lvl="0">
              <a:defRPr sz="1800">
                <a:solidFill>
                  <a:srgbClr val="000000"/>
                </a:solidFill>
              </a:defRPr>
            </a:pPr>
            <a:r>
              <a:rPr sz="2600">
                <a:solidFill>
                  <a:srgbClr val="878787"/>
                </a:solidFill>
              </a:rPr>
              <a:t>Body Level One</a:t>
            </a:r>
          </a:p>
          <a:p>
            <a:pPr lvl="1">
              <a:defRPr sz="1800">
                <a:solidFill>
                  <a:srgbClr val="000000"/>
                </a:solidFill>
              </a:defRPr>
            </a:pPr>
            <a:r>
              <a:rPr sz="2600">
                <a:solidFill>
                  <a:srgbClr val="878787"/>
                </a:solidFill>
              </a:rPr>
              <a:t>Body Level Two</a:t>
            </a:r>
          </a:p>
          <a:p>
            <a:pPr lvl="2">
              <a:defRPr sz="1800">
                <a:solidFill>
                  <a:srgbClr val="000000"/>
                </a:solidFill>
              </a:defRPr>
            </a:pPr>
            <a:r>
              <a:rPr sz="2600">
                <a:solidFill>
                  <a:srgbClr val="878787"/>
                </a:solidFill>
              </a:rPr>
              <a:t>Body Level Three</a:t>
            </a:r>
          </a:p>
          <a:p>
            <a:pPr lvl="3">
              <a:defRPr sz="1800">
                <a:solidFill>
                  <a:srgbClr val="000000"/>
                </a:solidFill>
              </a:defRPr>
            </a:pPr>
            <a:r>
              <a:rPr sz="2600">
                <a:solidFill>
                  <a:srgbClr val="878787"/>
                </a:solidFill>
              </a:rPr>
              <a:t>Body Level Four</a:t>
            </a:r>
          </a:p>
          <a:p>
            <a:pPr lvl="4">
              <a:defRPr sz="1800">
                <a:solidFill>
                  <a:srgbClr val="000000"/>
                </a:solidFill>
              </a:defRPr>
            </a:pPr>
            <a:r>
              <a:rPr sz="2600">
                <a:solidFill>
                  <a:srgbClr val="878787"/>
                </a:solidFill>
              </a:rPr>
              <a:t>Body Level Five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88749" y="8468959"/>
            <a:ext cx="1101091" cy="771820"/>
          </a:xfrm>
          <a:prstGeom prst="rect">
            <a:avLst/>
          </a:prstGeom>
        </p:spPr>
      </p:pic>
    </p:spTree>
    <p:extLst>
      <p:ext uri="{BB962C8B-B14F-4D97-AF65-F5344CB8AC3E}">
        <p14:creationId xmlns:p14="http://schemas.microsoft.com/office/powerpoint/2010/main" val="208555657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ditable ">
    <p:bg>
      <p:bgPr>
        <a:solidFill>
          <a:srgbClr val="FFFFFF"/>
        </a:solidFill>
        <a:effectLst/>
      </p:bgPr>
    </p:bg>
    <p:spTree>
      <p:nvGrpSpPr>
        <p:cNvPr id="1" name=""/>
        <p:cNvGrpSpPr/>
        <p:nvPr/>
      </p:nvGrpSpPr>
      <p:grpSpPr>
        <a:xfrm>
          <a:off x="0" y="0"/>
          <a:ext cx="0" cy="0"/>
          <a:chOff x="0" y="0"/>
          <a:chExt cx="0" cy="0"/>
        </a:xfrm>
      </p:grpSpPr>
      <p:sp>
        <p:nvSpPr>
          <p:cNvPr id="2" name="Shape 14"/>
          <p:cNvSpPr>
            <a:spLocks noGrp="1"/>
          </p:cNvSpPr>
          <p:nvPr>
            <p:ph type="title"/>
          </p:nvPr>
        </p:nvSpPr>
        <p:spPr>
          <a:xfrm>
            <a:off x="571500" y="330200"/>
            <a:ext cx="5080000" cy="1397000"/>
          </a:xfrm>
          <a:prstGeom prst="rect">
            <a:avLst/>
          </a:prstGeom>
        </p:spPr>
        <p:txBody>
          <a:bodyPr/>
          <a:lstStyle/>
          <a:p>
            <a:pPr lvl="0">
              <a:defRPr sz="1800"/>
            </a:pPr>
            <a:r>
              <a:rPr sz="4200"/>
              <a:t>Title Text</a:t>
            </a:r>
          </a:p>
        </p:txBody>
      </p:sp>
      <p:sp>
        <p:nvSpPr>
          <p:cNvPr id="3" name="Shape 15"/>
          <p:cNvSpPr>
            <a:spLocks noGrp="1"/>
          </p:cNvSpPr>
          <p:nvPr>
            <p:ph type="body" idx="1"/>
          </p:nvPr>
        </p:nvSpPr>
        <p:spPr>
          <a:xfrm>
            <a:off x="571500" y="2324100"/>
            <a:ext cx="5080000" cy="6565900"/>
          </a:xfrm>
          <a:prstGeom prst="rect">
            <a:avLst/>
          </a:prstGeom>
        </p:spPr>
        <p:txBody>
          <a:bodyPr/>
          <a:lstStyle>
            <a:lvl1pPr marL="229305" indent="-229305">
              <a:spcBef>
                <a:spcPts val="4000"/>
              </a:spcBef>
              <a:defRPr sz="2600">
                <a:latin typeface="+mn-lt"/>
                <a:ea typeface="+mn-ea"/>
                <a:cs typeface="+mn-cs"/>
                <a:sym typeface="Helvetica Neue"/>
              </a:defRPr>
            </a:lvl1pPr>
            <a:lvl2pPr marL="864305" indent="-229305">
              <a:spcBef>
                <a:spcPts val="4000"/>
              </a:spcBef>
              <a:defRPr sz="2600">
                <a:latin typeface="+mn-lt"/>
                <a:ea typeface="+mn-ea"/>
                <a:cs typeface="+mn-cs"/>
                <a:sym typeface="Helvetica Neue"/>
              </a:defRPr>
            </a:lvl2pPr>
            <a:lvl3pPr marL="1499305" indent="-229305">
              <a:spcBef>
                <a:spcPts val="4000"/>
              </a:spcBef>
              <a:defRPr sz="2600">
                <a:latin typeface="+mn-lt"/>
                <a:ea typeface="+mn-ea"/>
                <a:cs typeface="+mn-cs"/>
                <a:sym typeface="Helvetica Neue"/>
              </a:defRPr>
            </a:lvl3pPr>
            <a:lvl4pPr marL="2134305" indent="-229305">
              <a:spcBef>
                <a:spcPts val="4000"/>
              </a:spcBef>
              <a:defRPr sz="2600">
                <a:latin typeface="+mn-lt"/>
                <a:ea typeface="+mn-ea"/>
                <a:cs typeface="+mn-cs"/>
                <a:sym typeface="Helvetica Neue"/>
              </a:defRPr>
            </a:lvl4pPr>
            <a:lvl5pPr marL="2769305" indent="-229305">
              <a:spcBef>
                <a:spcPts val="4000"/>
              </a:spcBef>
              <a:defRPr sz="2600">
                <a:latin typeface="+mn-lt"/>
                <a:ea typeface="+mn-ea"/>
                <a:cs typeface="+mn-cs"/>
                <a:sym typeface="Helvetica Neue"/>
              </a:defRPr>
            </a:lvl5pPr>
          </a:lstStyle>
          <a:p>
            <a:pPr lvl="0">
              <a:defRPr sz="1800">
                <a:solidFill>
                  <a:srgbClr val="000000"/>
                </a:solidFill>
              </a:defRPr>
            </a:pPr>
            <a:r>
              <a:rPr sz="2600">
                <a:solidFill>
                  <a:srgbClr val="878787"/>
                </a:solidFill>
              </a:rPr>
              <a:t>Body Level One</a:t>
            </a:r>
          </a:p>
          <a:p>
            <a:pPr lvl="1">
              <a:defRPr sz="1800">
                <a:solidFill>
                  <a:srgbClr val="000000"/>
                </a:solidFill>
              </a:defRPr>
            </a:pPr>
            <a:r>
              <a:rPr sz="2600">
                <a:solidFill>
                  <a:srgbClr val="878787"/>
                </a:solidFill>
              </a:rPr>
              <a:t>Body Level Two</a:t>
            </a:r>
          </a:p>
          <a:p>
            <a:pPr lvl="2">
              <a:defRPr sz="1800">
                <a:solidFill>
                  <a:srgbClr val="000000"/>
                </a:solidFill>
              </a:defRPr>
            </a:pPr>
            <a:r>
              <a:rPr sz="2600">
                <a:solidFill>
                  <a:srgbClr val="878787"/>
                </a:solidFill>
              </a:rPr>
              <a:t>Body Level Three</a:t>
            </a:r>
          </a:p>
          <a:p>
            <a:pPr lvl="3">
              <a:defRPr sz="1800">
                <a:solidFill>
                  <a:srgbClr val="000000"/>
                </a:solidFill>
              </a:defRPr>
            </a:pPr>
            <a:r>
              <a:rPr sz="2600">
                <a:solidFill>
                  <a:srgbClr val="878787"/>
                </a:solidFill>
              </a:rPr>
              <a:t>Body Level Four</a:t>
            </a:r>
          </a:p>
          <a:p>
            <a:pPr lvl="4">
              <a:defRPr sz="1800">
                <a:solidFill>
                  <a:srgbClr val="000000"/>
                </a:solidFill>
              </a:defRPr>
            </a:pPr>
            <a:r>
              <a:rPr sz="2600">
                <a:solidFill>
                  <a:srgbClr val="878787"/>
                </a:solidFill>
              </a:rPr>
              <a:t>Body Level Five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680" y="8868670"/>
            <a:ext cx="1704340" cy="427730"/>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a:bodyPr>
          <a:lstStyle/>
          <a:p>
            <a:pPr lvl="0">
              <a:defRPr sz="1800"/>
            </a:pPr>
            <a:r>
              <a:rPr sz="4200"/>
              <a:t>Title Text</a:t>
            </a:r>
          </a:p>
        </p:txBody>
      </p:sp>
      <p:sp>
        <p:nvSpPr>
          <p:cNvPr id="3" name="Shape 3"/>
          <p:cNvSpPr>
            <a:spLocks noGrp="1"/>
          </p:cNvSpPr>
          <p:nvPr>
            <p:ph type="body" idx="1"/>
          </p:nvPr>
        </p:nvSpPr>
        <p:spPr>
          <a:xfrm>
            <a:off x="571500" y="2324100"/>
            <a:ext cx="11861800" cy="65659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defRPr>
            </a:pPr>
            <a:r>
              <a:rPr sz="3600">
                <a:solidFill>
                  <a:srgbClr val="878787"/>
                </a:solidFill>
              </a:rPr>
              <a:t>Body Level One</a:t>
            </a:r>
          </a:p>
          <a:p>
            <a:pPr lvl="1">
              <a:defRPr sz="1800">
                <a:solidFill>
                  <a:srgbClr val="000000"/>
                </a:solidFill>
              </a:defRPr>
            </a:pPr>
            <a:r>
              <a:rPr sz="3600">
                <a:solidFill>
                  <a:srgbClr val="878787"/>
                </a:solidFill>
              </a:rPr>
              <a:t>Body Level Two</a:t>
            </a:r>
          </a:p>
          <a:p>
            <a:pPr lvl="2">
              <a:defRPr sz="1800">
                <a:solidFill>
                  <a:srgbClr val="000000"/>
                </a:solidFill>
              </a:defRPr>
            </a:pPr>
            <a:r>
              <a:rPr sz="3600">
                <a:solidFill>
                  <a:srgbClr val="878787"/>
                </a:solidFill>
              </a:rPr>
              <a:t>Body Level Three</a:t>
            </a:r>
          </a:p>
          <a:p>
            <a:pPr lvl="3">
              <a:defRPr sz="1800">
                <a:solidFill>
                  <a:srgbClr val="000000"/>
                </a:solidFill>
              </a:defRPr>
            </a:pPr>
            <a:r>
              <a:rPr sz="3600">
                <a:solidFill>
                  <a:srgbClr val="878787"/>
                </a:solidFill>
              </a:rPr>
              <a:t>Body Level Four</a:t>
            </a:r>
          </a:p>
          <a:p>
            <a:pPr lvl="4">
              <a:defRPr sz="1800">
                <a:solidFill>
                  <a:srgbClr val="000000"/>
                </a:solidFill>
              </a:defRPr>
            </a:pPr>
            <a:r>
              <a:rPr sz="3600">
                <a:solidFill>
                  <a:srgbClr val="878787"/>
                </a:solidFill>
              </a:rPr>
              <a:t>Body Level Five</a:t>
            </a:r>
          </a:p>
        </p:txBody>
      </p:sp>
    </p:spTree>
  </p:cSld>
  <p:clrMap bg1="lt1" tx1="dk1" bg2="lt2" tx2="dk2" accent1="accent1" accent2="accent2" accent3="accent3" accent4="accent4" accent5="accent5" accent6="accent6" hlink="hlink" folHlink="folHlink"/>
  <p:sldLayoutIdLst>
    <p:sldLayoutId id="2147483658" r:id="rId1"/>
    <p:sldLayoutId id="2147483649" r:id="rId2"/>
    <p:sldLayoutId id="2147483651" r:id="rId3"/>
    <p:sldLayoutId id="2147483652" r:id="rId4"/>
    <p:sldLayoutId id="2147483653" r:id="rId5"/>
    <p:sldLayoutId id="2147483654" r:id="rId6"/>
    <p:sldLayoutId id="2147483655" r:id="rId7"/>
    <p:sldLayoutId id="2147483657" r:id="rId8"/>
    <p:sldLayoutId id="2147483656" r:id="rId9"/>
  </p:sldLayoutIdLst>
  <p:transition spd="med"/>
  <p:hf sldNum="0" hdr="0" dt="0"/>
  <p:txStyles>
    <p:titleStyle>
      <a:lvl1pPr defTabSz="584200">
        <a:defRPr sz="4200">
          <a:latin typeface="+mj-lt"/>
          <a:ea typeface="+mj-ea"/>
          <a:cs typeface="+mj-cs"/>
          <a:sym typeface="Helvetica Neue Light"/>
        </a:defRPr>
      </a:lvl1pPr>
      <a:lvl2pPr indent="228600" defTabSz="584200">
        <a:defRPr sz="4200">
          <a:latin typeface="+mj-lt"/>
          <a:ea typeface="+mj-ea"/>
          <a:cs typeface="+mj-cs"/>
          <a:sym typeface="Helvetica Neue Light"/>
        </a:defRPr>
      </a:lvl2pPr>
      <a:lvl3pPr indent="457200" defTabSz="584200">
        <a:defRPr sz="4200">
          <a:latin typeface="+mj-lt"/>
          <a:ea typeface="+mj-ea"/>
          <a:cs typeface="+mj-cs"/>
          <a:sym typeface="Helvetica Neue Light"/>
        </a:defRPr>
      </a:lvl3pPr>
      <a:lvl4pPr indent="685800" defTabSz="584200">
        <a:defRPr sz="4200">
          <a:latin typeface="+mj-lt"/>
          <a:ea typeface="+mj-ea"/>
          <a:cs typeface="+mj-cs"/>
          <a:sym typeface="Helvetica Neue Light"/>
        </a:defRPr>
      </a:lvl4pPr>
      <a:lvl5pPr indent="914400" defTabSz="584200">
        <a:defRPr sz="4200">
          <a:latin typeface="+mj-lt"/>
          <a:ea typeface="+mj-ea"/>
          <a:cs typeface="+mj-cs"/>
          <a:sym typeface="Helvetica Neue Light"/>
        </a:defRPr>
      </a:lvl5pPr>
      <a:lvl6pPr indent="1143000" defTabSz="584200">
        <a:defRPr sz="4200">
          <a:latin typeface="+mj-lt"/>
          <a:ea typeface="+mj-ea"/>
          <a:cs typeface="+mj-cs"/>
          <a:sym typeface="Helvetica Neue Light"/>
        </a:defRPr>
      </a:lvl6pPr>
      <a:lvl7pPr indent="1371600" defTabSz="584200">
        <a:defRPr sz="4200">
          <a:latin typeface="+mj-lt"/>
          <a:ea typeface="+mj-ea"/>
          <a:cs typeface="+mj-cs"/>
          <a:sym typeface="Helvetica Neue Light"/>
        </a:defRPr>
      </a:lvl7pPr>
      <a:lvl8pPr indent="1600200" defTabSz="584200">
        <a:defRPr sz="4200">
          <a:latin typeface="+mj-lt"/>
          <a:ea typeface="+mj-ea"/>
          <a:cs typeface="+mj-cs"/>
          <a:sym typeface="Helvetica Neue Light"/>
        </a:defRPr>
      </a:lvl8pPr>
      <a:lvl9pPr indent="1828800" defTabSz="584200">
        <a:defRPr sz="4200">
          <a:latin typeface="+mj-lt"/>
          <a:ea typeface="+mj-ea"/>
          <a:cs typeface="+mj-cs"/>
          <a:sym typeface="Helvetica Neue Light"/>
        </a:defRPr>
      </a:lvl9pPr>
    </p:titleStyle>
    <p:bodyStyle>
      <a:lvl1pPr marL="317500" indent="-317500" defTabSz="584200">
        <a:spcBef>
          <a:spcPts val="4800"/>
        </a:spcBef>
        <a:buSzPct val="100000"/>
        <a:buChar char="•"/>
        <a:defRPr sz="3600">
          <a:solidFill>
            <a:srgbClr val="878787"/>
          </a:solidFill>
          <a:latin typeface="+mj-lt"/>
          <a:ea typeface="+mj-ea"/>
          <a:cs typeface="+mj-cs"/>
          <a:sym typeface="Helvetica Neue Light"/>
        </a:defRPr>
      </a:lvl1pPr>
      <a:lvl2pPr marL="952500" indent="-317500" defTabSz="584200">
        <a:spcBef>
          <a:spcPts val="4800"/>
        </a:spcBef>
        <a:buSzPct val="100000"/>
        <a:buChar char="•"/>
        <a:defRPr sz="3600">
          <a:solidFill>
            <a:srgbClr val="878787"/>
          </a:solidFill>
          <a:latin typeface="+mj-lt"/>
          <a:ea typeface="+mj-ea"/>
          <a:cs typeface="+mj-cs"/>
          <a:sym typeface="Helvetica Neue Light"/>
        </a:defRPr>
      </a:lvl2pPr>
      <a:lvl3pPr marL="1587500" indent="-317500" defTabSz="584200">
        <a:spcBef>
          <a:spcPts val="4800"/>
        </a:spcBef>
        <a:buSzPct val="100000"/>
        <a:buChar char="•"/>
        <a:defRPr sz="3600">
          <a:solidFill>
            <a:srgbClr val="878787"/>
          </a:solidFill>
          <a:latin typeface="+mj-lt"/>
          <a:ea typeface="+mj-ea"/>
          <a:cs typeface="+mj-cs"/>
          <a:sym typeface="Helvetica Neue Light"/>
        </a:defRPr>
      </a:lvl3pPr>
      <a:lvl4pPr marL="2222500" indent="-317500" defTabSz="584200">
        <a:spcBef>
          <a:spcPts val="4800"/>
        </a:spcBef>
        <a:buSzPct val="100000"/>
        <a:buChar char="•"/>
        <a:defRPr sz="3600">
          <a:solidFill>
            <a:srgbClr val="878787"/>
          </a:solidFill>
          <a:latin typeface="+mj-lt"/>
          <a:ea typeface="+mj-ea"/>
          <a:cs typeface="+mj-cs"/>
          <a:sym typeface="Helvetica Neue Light"/>
        </a:defRPr>
      </a:lvl4pPr>
      <a:lvl5pPr marL="2857500" indent="-317500" defTabSz="584200">
        <a:spcBef>
          <a:spcPts val="4800"/>
        </a:spcBef>
        <a:buSzPct val="100000"/>
        <a:buChar char="•"/>
        <a:defRPr sz="3600">
          <a:solidFill>
            <a:srgbClr val="878787"/>
          </a:solidFill>
          <a:latin typeface="+mj-lt"/>
          <a:ea typeface="+mj-ea"/>
          <a:cs typeface="+mj-cs"/>
          <a:sym typeface="Helvetica Neue Light"/>
        </a:defRPr>
      </a:lvl5pPr>
      <a:lvl6pPr marL="3492500" indent="-317500" defTabSz="584200">
        <a:spcBef>
          <a:spcPts val="4800"/>
        </a:spcBef>
        <a:buSzPct val="100000"/>
        <a:buChar char="•"/>
        <a:defRPr sz="3600">
          <a:solidFill>
            <a:srgbClr val="878787"/>
          </a:solidFill>
          <a:latin typeface="+mj-lt"/>
          <a:ea typeface="+mj-ea"/>
          <a:cs typeface="+mj-cs"/>
          <a:sym typeface="Helvetica Neue Light"/>
        </a:defRPr>
      </a:lvl6pPr>
      <a:lvl7pPr marL="4127500" indent="-317500" defTabSz="584200">
        <a:spcBef>
          <a:spcPts val="4800"/>
        </a:spcBef>
        <a:buSzPct val="100000"/>
        <a:buChar char="•"/>
        <a:defRPr sz="3600">
          <a:solidFill>
            <a:srgbClr val="878787"/>
          </a:solidFill>
          <a:latin typeface="+mj-lt"/>
          <a:ea typeface="+mj-ea"/>
          <a:cs typeface="+mj-cs"/>
          <a:sym typeface="Helvetica Neue Light"/>
        </a:defRPr>
      </a:lvl7pPr>
      <a:lvl8pPr marL="4762500" indent="-317500" defTabSz="584200">
        <a:spcBef>
          <a:spcPts val="4800"/>
        </a:spcBef>
        <a:buSzPct val="100000"/>
        <a:buChar char="•"/>
        <a:defRPr sz="3600">
          <a:solidFill>
            <a:srgbClr val="878787"/>
          </a:solidFill>
          <a:latin typeface="+mj-lt"/>
          <a:ea typeface="+mj-ea"/>
          <a:cs typeface="+mj-cs"/>
          <a:sym typeface="Helvetica Neue Light"/>
        </a:defRPr>
      </a:lvl8pPr>
      <a:lvl9pPr marL="5397500" indent="-317500" defTabSz="584200">
        <a:spcBef>
          <a:spcPts val="4800"/>
        </a:spcBef>
        <a:buSzPct val="100000"/>
        <a:buChar char="•"/>
        <a:defRPr sz="3600">
          <a:solidFill>
            <a:srgbClr val="878787"/>
          </a:solidFill>
          <a:latin typeface="+mj-lt"/>
          <a:ea typeface="+mj-ea"/>
          <a:cs typeface="+mj-cs"/>
          <a:sym typeface="Helvetica Neue Light"/>
        </a:defRPr>
      </a:lvl9pPr>
    </p:bodyStyle>
    <p:otherStyle>
      <a:lvl1pPr algn="ctr" defTabSz="584200">
        <a:defRPr sz="1400">
          <a:solidFill>
            <a:schemeClr val="tx1"/>
          </a:solidFill>
          <a:latin typeface="+mn-lt"/>
          <a:ea typeface="+mn-ea"/>
          <a:cs typeface="+mn-cs"/>
          <a:sym typeface="Helvetica Neue"/>
        </a:defRPr>
      </a:lvl1pPr>
      <a:lvl2pPr indent="228600" algn="ctr" defTabSz="584200">
        <a:defRPr sz="1400">
          <a:solidFill>
            <a:schemeClr val="tx1"/>
          </a:solidFill>
          <a:latin typeface="+mn-lt"/>
          <a:ea typeface="+mn-ea"/>
          <a:cs typeface="+mn-cs"/>
          <a:sym typeface="Helvetica Neue"/>
        </a:defRPr>
      </a:lvl2pPr>
      <a:lvl3pPr indent="457200" algn="ctr" defTabSz="584200">
        <a:defRPr sz="1400">
          <a:solidFill>
            <a:schemeClr val="tx1"/>
          </a:solidFill>
          <a:latin typeface="+mn-lt"/>
          <a:ea typeface="+mn-ea"/>
          <a:cs typeface="+mn-cs"/>
          <a:sym typeface="Helvetica Neue"/>
        </a:defRPr>
      </a:lvl3pPr>
      <a:lvl4pPr indent="685800" algn="ctr" defTabSz="584200">
        <a:defRPr sz="1400">
          <a:solidFill>
            <a:schemeClr val="tx1"/>
          </a:solidFill>
          <a:latin typeface="+mn-lt"/>
          <a:ea typeface="+mn-ea"/>
          <a:cs typeface="+mn-cs"/>
          <a:sym typeface="Helvetica Neue"/>
        </a:defRPr>
      </a:lvl4pPr>
      <a:lvl5pPr indent="914400" algn="ctr" defTabSz="584200">
        <a:defRPr sz="1400">
          <a:solidFill>
            <a:schemeClr val="tx1"/>
          </a:solidFill>
          <a:latin typeface="+mn-lt"/>
          <a:ea typeface="+mn-ea"/>
          <a:cs typeface="+mn-cs"/>
          <a:sym typeface="Helvetica Neue"/>
        </a:defRPr>
      </a:lvl5pPr>
      <a:lvl6pPr indent="1143000" algn="ctr" defTabSz="584200">
        <a:defRPr sz="1400">
          <a:solidFill>
            <a:schemeClr val="tx1"/>
          </a:solidFill>
          <a:latin typeface="+mn-lt"/>
          <a:ea typeface="+mn-ea"/>
          <a:cs typeface="+mn-cs"/>
          <a:sym typeface="Helvetica Neue"/>
        </a:defRPr>
      </a:lvl6pPr>
      <a:lvl7pPr indent="1371600" algn="ctr" defTabSz="584200">
        <a:defRPr sz="1400">
          <a:solidFill>
            <a:schemeClr val="tx1"/>
          </a:solidFill>
          <a:latin typeface="+mn-lt"/>
          <a:ea typeface="+mn-ea"/>
          <a:cs typeface="+mn-cs"/>
          <a:sym typeface="Helvetica Neue"/>
        </a:defRPr>
      </a:lvl7pPr>
      <a:lvl8pPr indent="1600200" algn="ctr" defTabSz="584200">
        <a:defRPr sz="1400">
          <a:solidFill>
            <a:schemeClr val="tx1"/>
          </a:solidFill>
          <a:latin typeface="+mn-lt"/>
          <a:ea typeface="+mn-ea"/>
          <a:cs typeface="+mn-cs"/>
          <a:sym typeface="Helvetica Neue"/>
        </a:defRPr>
      </a:lvl8pPr>
      <a:lvl9pPr indent="1828800" algn="ctr" defTabSz="584200">
        <a:defRPr sz="1400">
          <a:solidFill>
            <a:schemeClr val="tx1"/>
          </a:solid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 Id="rId3" Type="http://schemas.openxmlformats.org/officeDocument/2006/relationships/image" Target="../media/image4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g"/><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5" Type="http://schemas.openxmlformats.org/officeDocument/2006/relationships/image" Target="../media/image67.tif"/><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68.emf"/></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6"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6.xml"/><Relationship Id="rId2"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82.emf"/><Relationship Id="rId1" Type="http://schemas.openxmlformats.org/officeDocument/2006/relationships/slideLayout" Target="../slideLayouts/slideLayout2.xml"/><Relationship Id="rId2" Type="http://schemas.openxmlformats.org/officeDocument/2006/relationships/image" Target="../media/image81.emf"/></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g"/><Relationship Id="rId1" Type="http://schemas.openxmlformats.org/officeDocument/2006/relationships/slideLayout" Target="../slideLayouts/slideLayout6.xml"/><Relationship Id="rId2" Type="http://schemas.openxmlformats.org/officeDocument/2006/relationships/image" Target="../media/image8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4.xml"/><Relationship Id="rId2"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1" Type="http://schemas.openxmlformats.org/officeDocument/2006/relationships/slideLayout" Target="../slideLayouts/slideLayout6.xml"/><Relationship Id="rId2"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eg"/><Relationship Id="rId5" Type="http://schemas.openxmlformats.org/officeDocument/2006/relationships/image" Target="../media/image104.jpeg"/><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1" Type="http://schemas.openxmlformats.org/officeDocument/2006/relationships/slideLayout" Target="../slideLayouts/slideLayout6.xml"/><Relationship Id="rId2" Type="http://schemas.openxmlformats.org/officeDocument/2006/relationships/image" Target="../media/image105.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9.jpeg"/><Relationship Id="rId3" Type="http://schemas.openxmlformats.org/officeDocument/2006/relationships/image" Target="../media/image110.jpeg"/></Relationships>
</file>

<file path=ppt/slides/_rels/slide41.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1" Type="http://schemas.openxmlformats.org/officeDocument/2006/relationships/slideLayout" Target="../slideLayouts/slideLayout4.xml"/><Relationship Id="rId2" Type="http://schemas.openxmlformats.org/officeDocument/2006/relationships/image" Target="../media/image111.jpeg"/></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5" Type="http://schemas.openxmlformats.org/officeDocument/2006/relationships/image" Target="../media/image118.jpeg"/><Relationship Id="rId1" Type="http://schemas.openxmlformats.org/officeDocument/2006/relationships/slideLayout" Target="../slideLayouts/slideLayout6.xml"/><Relationship Id="rId2" Type="http://schemas.openxmlformats.org/officeDocument/2006/relationships/image" Target="../media/image11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kg061114-22.jpg"/>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3004800" cy="7581900"/>
          </a:xfrm>
          <a:prstGeom prst="rect">
            <a:avLst/>
          </a:prstGeom>
          <a:ln w="12700">
            <a:miter lim="400000"/>
          </a:ln>
        </p:spPr>
      </p:pic>
      <p:sp>
        <p:nvSpPr>
          <p:cNvPr id="27" name="Shape 27"/>
          <p:cNvSpPr>
            <a:spLocks noGrp="1"/>
          </p:cNvSpPr>
          <p:nvPr>
            <p:ph type="title"/>
          </p:nvPr>
        </p:nvSpPr>
        <p:spPr>
          <a:prstGeom prst="rect">
            <a:avLst/>
          </a:prstGeom>
        </p:spPr>
        <p:txBody>
          <a:bodyPr/>
          <a:lstStyle/>
          <a:p>
            <a:pPr lvl="0">
              <a:defRPr sz="1800"/>
            </a:pPr>
            <a:r>
              <a:rPr sz="4200" dirty="0"/>
              <a:t>Montana State University</a:t>
            </a:r>
          </a:p>
        </p:txBody>
      </p:sp>
      <p:sp>
        <p:nvSpPr>
          <p:cNvPr id="28" name="Shape 28"/>
          <p:cNvSpPr>
            <a:spLocks noGrp="1"/>
          </p:cNvSpPr>
          <p:nvPr>
            <p:ph type="body" idx="1"/>
          </p:nvPr>
        </p:nvSpPr>
        <p:spPr>
          <a:prstGeom prst="rect">
            <a:avLst/>
          </a:prstGeom>
        </p:spPr>
        <p:txBody>
          <a:bodyPr/>
          <a:lstStyle/>
          <a:p>
            <a:pPr lvl="0">
              <a:defRPr sz="1800">
                <a:solidFill>
                  <a:srgbClr val="000000"/>
                </a:solidFill>
              </a:defRPr>
            </a:pPr>
            <a:r>
              <a:rPr sz="2600" dirty="0">
                <a:solidFill>
                  <a:srgbClr val="878787"/>
                </a:solidFill>
              </a:rPr>
              <a:t>Bozeman, Montana</a:t>
            </a: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6653590" y="0"/>
            <a:ext cx="6443670" cy="9753600"/>
          </a:xfrm>
          <a:prstGeom prst="rect">
            <a:avLst/>
          </a:prstGeom>
          <a:ln w="12700">
            <a:miter lim="400000"/>
          </a:ln>
        </p:spPr>
      </p:pic>
      <p:sp>
        <p:nvSpPr>
          <p:cNvPr id="75" name="Shape 75"/>
          <p:cNvSpPr>
            <a:spLocks noGrp="1"/>
          </p:cNvSpPr>
          <p:nvPr>
            <p:ph type="title"/>
          </p:nvPr>
        </p:nvSpPr>
        <p:spPr>
          <a:prstGeom prst="rect">
            <a:avLst/>
          </a:prstGeom>
        </p:spPr>
        <p:txBody>
          <a:bodyPr/>
          <a:lstStyle/>
          <a:p>
            <a:pPr lvl="0">
              <a:defRPr sz="1800"/>
            </a:pPr>
            <a:r>
              <a:rPr sz="4200"/>
              <a:t>Top-Tier Research</a:t>
            </a:r>
          </a:p>
        </p:txBody>
      </p:sp>
      <p:sp>
        <p:nvSpPr>
          <p:cNvPr id="76" name="Shape 76"/>
          <p:cNvSpPr>
            <a:spLocks noGrp="1"/>
          </p:cNvSpPr>
          <p:nvPr>
            <p:ph type="body" idx="1"/>
          </p:nvPr>
        </p:nvSpPr>
        <p:spPr>
          <a:prstGeom prst="rect">
            <a:avLst/>
          </a:prstGeom>
        </p:spPr>
        <p:txBody>
          <a:bodyPr/>
          <a:lstStyle>
            <a:lvl1pPr marL="0" indent="0">
              <a:spcBef>
                <a:spcPts val="3800"/>
              </a:spcBef>
              <a:buSzTx/>
              <a:buNone/>
            </a:lvl1pPr>
          </a:lstStyle>
          <a:p>
            <a:pPr lvl="0">
              <a:defRPr sz="1800">
                <a:solidFill>
                  <a:srgbClr val="000000"/>
                </a:solidFill>
              </a:defRPr>
            </a:pPr>
            <a:r>
              <a:rPr sz="2600" dirty="0" smtClean="0">
                <a:solidFill>
                  <a:srgbClr val="878787"/>
                </a:solidFill>
              </a:rPr>
              <a:t>Montana State University is among</a:t>
            </a:r>
            <a:r>
              <a:rPr lang="en-US" sz="2600" dirty="0" smtClean="0">
                <a:solidFill>
                  <a:srgbClr val="878787"/>
                </a:solidFill>
              </a:rPr>
              <a:t> the top 3 percent of colleges or universities in the nation for research expenditures</a:t>
            </a:r>
            <a:r>
              <a:rPr sz="2600" dirty="0" smtClean="0">
                <a:solidFill>
                  <a:srgbClr val="878787"/>
                </a:solidFill>
              </a:rPr>
              <a:t>.</a:t>
            </a:r>
            <a:endParaRPr lang="en-US" sz="2600" dirty="0" smtClean="0">
              <a:solidFill>
                <a:srgbClr val="878787"/>
              </a:solidFill>
            </a:endParaRPr>
          </a:p>
          <a:p>
            <a:pPr lvl="0">
              <a:defRPr sz="1800">
                <a:solidFill>
                  <a:srgbClr val="000000"/>
                </a:solidFill>
              </a:defRPr>
            </a:pPr>
            <a:r>
              <a:rPr lang="en-US" sz="2600" dirty="0" smtClean="0">
                <a:solidFill>
                  <a:srgbClr val="878787"/>
                </a:solidFill>
              </a:rPr>
              <a:t>It is Montana’s largest research enterprise, conducting more than $100 million in research annually. </a:t>
            </a:r>
          </a:p>
          <a:p>
            <a:pPr lvl="0">
              <a:defRPr sz="1800">
                <a:solidFill>
                  <a:srgbClr val="000000"/>
                </a:solidFill>
              </a:defRPr>
            </a:pPr>
            <a:r>
              <a:rPr lang="en-US" sz="2600" dirty="0" smtClean="0">
                <a:solidFill>
                  <a:srgbClr val="878787"/>
                </a:solidFill>
              </a:rPr>
              <a:t>Research takes place in 44 research centers and 25 labs on campus.</a:t>
            </a:r>
          </a:p>
        </p:txBody>
      </p:sp>
    </p:spTree>
  </p:cSld>
  <p:clrMapOvr>
    <a:masterClrMapping/>
  </p:clrMapOvr>
  <p:transition spd="med" advClick="0" advTm="6000">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a:prstGeom prst="rect">
            <a:avLst/>
          </a:prstGeom>
        </p:spPr>
        <p:txBody>
          <a:bodyPr/>
          <a:lstStyle/>
          <a:p>
            <a:pPr lvl="0">
              <a:defRPr sz="1800"/>
            </a:pPr>
            <a:r>
              <a:rPr sz="4200"/>
              <a:t>MSU Facts &amp; Stats</a:t>
            </a:r>
          </a:p>
        </p:txBody>
      </p:sp>
      <p:sp>
        <p:nvSpPr>
          <p:cNvPr id="79" name="Shape 79"/>
          <p:cNvSpPr>
            <a:spLocks noGrp="1"/>
          </p:cNvSpPr>
          <p:nvPr>
            <p:ph type="body" idx="1"/>
          </p:nvPr>
        </p:nvSpPr>
        <p:spPr>
          <a:xfrm>
            <a:off x="7848600" y="8470900"/>
            <a:ext cx="4953000" cy="787400"/>
          </a:xfrm>
          <a:prstGeom prst="rect">
            <a:avLst/>
          </a:prstGeom>
        </p:spPr>
        <p:txBody>
          <a:bodyPr>
            <a:normAutofit/>
          </a:bodyPr>
          <a:lstStyle/>
          <a:p>
            <a:pPr lvl="0">
              <a:defRPr sz="1800">
                <a:solidFill>
                  <a:srgbClr val="000000"/>
                </a:solidFill>
              </a:defRPr>
            </a:pPr>
            <a:r>
              <a:rPr sz="2600" dirty="0">
                <a:solidFill>
                  <a:srgbClr val="878787"/>
                </a:solidFill>
              </a:rPr>
              <a:t>Academic </a:t>
            </a:r>
            <a:r>
              <a:rPr sz="2600" dirty="0" smtClean="0">
                <a:solidFill>
                  <a:srgbClr val="878787"/>
                </a:solidFill>
              </a:rPr>
              <a:t>Achievement</a:t>
            </a:r>
            <a:endParaRPr lang="en-US" sz="2600" dirty="0" smtClean="0">
              <a:solidFill>
                <a:srgbClr val="878787"/>
              </a:solidFill>
            </a:endParaRPr>
          </a:p>
          <a:p>
            <a:pPr>
              <a:defRPr sz="1800">
                <a:solidFill>
                  <a:srgbClr val="000000"/>
                </a:solidFill>
              </a:defRPr>
            </a:pPr>
            <a:r>
              <a:rPr lang="en-US" sz="1400" dirty="0" smtClean="0">
                <a:solidFill>
                  <a:schemeClr val="bg1">
                    <a:lumMod val="50000"/>
                  </a:schemeClr>
                </a:solidFill>
              </a:rPr>
              <a:t>FALL 2016</a:t>
            </a:r>
            <a:endParaRPr sz="2600" dirty="0">
              <a:solidFill>
                <a:schemeClr val="bg1">
                  <a:lumMod val="50000"/>
                </a:schemeClr>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0350" y="1028700"/>
            <a:ext cx="2260600" cy="2260600"/>
          </a:xfrm>
          <a:prstGeom prst="rect">
            <a:avLst/>
          </a:prstGeom>
        </p:spPr>
      </p:pic>
      <p:pic>
        <p:nvPicPr>
          <p:cNvPr id="8" name="Picture 7"/>
          <p:cNvPicPr>
            <a:picLocks noChangeAspect="1"/>
          </p:cNvPicPr>
          <p:nvPr/>
        </p:nvPicPr>
        <p:blipFill>
          <a:blip r:embed="rId3"/>
          <a:stretch>
            <a:fillRect/>
          </a:stretch>
        </p:blipFill>
        <p:spPr>
          <a:xfrm>
            <a:off x="1130350" y="4737100"/>
            <a:ext cx="3936023" cy="2006600"/>
          </a:xfrm>
          <a:prstGeom prst="rect">
            <a:avLst/>
          </a:prstGeom>
        </p:spPr>
      </p:pic>
      <p:pic>
        <p:nvPicPr>
          <p:cNvPr id="3" name="Picture 2"/>
          <p:cNvPicPr>
            <a:picLocks noChangeAspect="1"/>
          </p:cNvPicPr>
          <p:nvPr/>
        </p:nvPicPr>
        <p:blipFill>
          <a:blip r:embed="rId4"/>
          <a:stretch>
            <a:fillRect/>
          </a:stretch>
        </p:blipFill>
        <p:spPr>
          <a:xfrm>
            <a:off x="8440968" y="1274163"/>
            <a:ext cx="4269740" cy="7101710"/>
          </a:xfrm>
          <a:prstGeom prst="rect">
            <a:avLst/>
          </a:prstGeom>
        </p:spPr>
      </p:pic>
      <p:pic>
        <p:nvPicPr>
          <p:cNvPr id="9" name="Picture 8"/>
          <p:cNvPicPr>
            <a:picLocks noChangeAspect="1"/>
          </p:cNvPicPr>
          <p:nvPr/>
        </p:nvPicPr>
        <p:blipFill>
          <a:blip r:embed="rId5"/>
          <a:stretch>
            <a:fillRect/>
          </a:stretch>
        </p:blipFill>
        <p:spPr>
          <a:xfrm>
            <a:off x="5442968" y="1232541"/>
            <a:ext cx="3515864" cy="3402449"/>
          </a:xfrm>
          <a:prstGeom prst="rect">
            <a:avLst/>
          </a:prstGeom>
        </p:spPr>
      </p:pic>
      <p:pic>
        <p:nvPicPr>
          <p:cNvPr id="11" name="Picture 10"/>
          <p:cNvPicPr>
            <a:picLocks noChangeAspect="1"/>
          </p:cNvPicPr>
          <p:nvPr/>
        </p:nvPicPr>
        <p:blipFill>
          <a:blip r:embed="rId6"/>
          <a:stretch>
            <a:fillRect/>
          </a:stretch>
        </p:blipFill>
        <p:spPr>
          <a:xfrm>
            <a:off x="6031135" y="4737100"/>
            <a:ext cx="2034729" cy="2861338"/>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520700" y="508000"/>
            <a:ext cx="8369300" cy="7975600"/>
          </a:xfrm>
          <a:prstGeom prst="rect">
            <a:avLst/>
          </a:prstGeom>
          <a:ln w="12700">
            <a:miter lim="400000"/>
          </a:ln>
        </p:spPr>
      </p:pic>
      <p:pic>
        <p:nvPicPr>
          <p:cNvPr id="87" name="InsertedImage.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89300"/>
            <a:ext cx="3276600" cy="2438400"/>
          </a:xfrm>
          <a:prstGeom prst="rect">
            <a:avLst/>
          </a:prstGeom>
          <a:ln w="12700">
            <a:miter lim="400000"/>
          </a:ln>
        </p:spPr>
      </p:pic>
      <p:pic>
        <p:nvPicPr>
          <p:cNvPr id="88" name="InsertedImage.jp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sp>
        <p:nvSpPr>
          <p:cNvPr id="90" name="Shape 90"/>
          <p:cNvSpPr>
            <a:spLocks noGrp="1"/>
          </p:cNvSpPr>
          <p:nvPr>
            <p:ph type="body" idx="1"/>
          </p:nvPr>
        </p:nvSpPr>
        <p:spPr>
          <a:xfrm>
            <a:off x="431800" y="8680450"/>
            <a:ext cx="11328400" cy="939801"/>
          </a:xfrm>
          <a:prstGeom prst="rect">
            <a:avLst/>
          </a:prstGeom>
        </p:spPr>
        <p:txBody>
          <a:bodyPr/>
          <a:lstStyle/>
          <a:p>
            <a:pPr lvl="0">
              <a:defRPr sz="1800">
                <a:solidFill>
                  <a:srgbClr val="000000"/>
                </a:solidFill>
              </a:defRPr>
            </a:pPr>
            <a:r>
              <a:rPr lang="en-US" sz="2600" dirty="0" smtClean="0">
                <a:solidFill>
                  <a:srgbClr val="878787"/>
                </a:solidFill>
              </a:rPr>
              <a:t>Many nearby opportunities for </a:t>
            </a:r>
            <a:r>
              <a:rPr sz="2600" dirty="0" smtClean="0">
                <a:solidFill>
                  <a:srgbClr val="878787"/>
                </a:solidFill>
              </a:rPr>
              <a:t>research </a:t>
            </a:r>
            <a:r>
              <a:rPr sz="2600" dirty="0">
                <a:solidFill>
                  <a:srgbClr val="878787"/>
                </a:solidFill>
              </a:rPr>
              <a:t>and creative </a:t>
            </a:r>
            <a:r>
              <a:rPr sz="2600" dirty="0" smtClean="0">
                <a:solidFill>
                  <a:srgbClr val="878787"/>
                </a:solidFill>
              </a:rPr>
              <a:t>projects</a:t>
            </a:r>
            <a:endParaRPr sz="2600" dirty="0">
              <a:solidFill>
                <a:srgbClr val="878787"/>
              </a:solidFill>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0200" y="508001"/>
            <a:ext cx="3276600" cy="2457450"/>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JacksonRemington-A.jpg"/>
          <p:cNvPicPr/>
          <p:nvPr/>
        </p:nvPicPr>
        <p:blipFill>
          <a:blip r:embed="rId2" cstate="screen">
            <a:extLst>
              <a:ext uri="{28A0092B-C50C-407E-A947-70E740481C1C}">
                <a14:useLocalDpi xmlns:a14="http://schemas.microsoft.com/office/drawing/2010/main"/>
              </a:ext>
            </a:extLst>
          </a:blip>
          <a:srcRect/>
          <a:stretch>
            <a:fillRect/>
          </a:stretch>
        </p:blipFill>
        <p:spPr>
          <a:xfrm>
            <a:off x="6668818" y="0"/>
            <a:ext cx="6443670" cy="9753600"/>
          </a:xfrm>
          <a:prstGeom prst="rect">
            <a:avLst/>
          </a:prstGeom>
          <a:ln w="12700">
            <a:miter lim="400000"/>
          </a:ln>
        </p:spPr>
      </p:pic>
      <p:sp>
        <p:nvSpPr>
          <p:cNvPr id="93" name="Shape 93"/>
          <p:cNvSpPr>
            <a:spLocks noGrp="1"/>
          </p:cNvSpPr>
          <p:nvPr>
            <p:ph type="title"/>
          </p:nvPr>
        </p:nvSpPr>
        <p:spPr>
          <a:prstGeom prst="rect">
            <a:avLst/>
          </a:prstGeom>
        </p:spPr>
        <p:txBody>
          <a:bodyPr/>
          <a:lstStyle/>
          <a:p>
            <a:pPr lvl="0">
              <a:defRPr sz="1800"/>
            </a:pPr>
            <a:r>
              <a:rPr sz="4200"/>
              <a:t>Top Scholars</a:t>
            </a:r>
          </a:p>
        </p:txBody>
      </p:sp>
      <p:sp>
        <p:nvSpPr>
          <p:cNvPr id="94" name="Shape 94"/>
          <p:cNvSpPr>
            <a:spLocks noGrp="1"/>
          </p:cNvSpPr>
          <p:nvPr>
            <p:ph type="body" idx="1"/>
          </p:nvPr>
        </p:nvSpPr>
        <p:spPr>
          <a:prstGeom prst="rect">
            <a:avLst/>
          </a:prstGeom>
        </p:spPr>
        <p:txBody>
          <a:bodyPr>
            <a:normAutofit/>
          </a:bodyPr>
          <a:lstStyle/>
          <a:p>
            <a:pPr marL="0" lvl="0" indent="0" defTabSz="473201">
              <a:spcBef>
                <a:spcPts val="3000"/>
              </a:spcBef>
              <a:buSzTx/>
              <a:buNone/>
              <a:defRPr sz="1800">
                <a:solidFill>
                  <a:srgbClr val="000000"/>
                </a:solidFill>
              </a:defRPr>
            </a:pPr>
            <a:r>
              <a:rPr sz="2400" dirty="0">
                <a:solidFill>
                  <a:srgbClr val="878787"/>
                </a:solidFill>
              </a:rPr>
              <a:t>MSU a</a:t>
            </a:r>
            <a:r>
              <a:rPr sz="2400" dirty="0">
                <a:solidFill>
                  <a:schemeClr val="bg2">
                    <a:lumMod val="50000"/>
                  </a:schemeClr>
                </a:solidFill>
              </a:rPr>
              <a:t>tt</a:t>
            </a:r>
            <a:r>
              <a:rPr sz="2400" dirty="0">
                <a:solidFill>
                  <a:srgbClr val="878787"/>
                </a:solidFill>
              </a:rPr>
              <a:t>racts the best and brightest from Montana and around the country. In the past academic year alone, MSU students have received prestigious scholarships including:</a:t>
            </a:r>
          </a:p>
          <a:p>
            <a:pPr marL="144018" lvl="0" indent="-144018" defTabSz="473201">
              <a:spcBef>
                <a:spcPts val="1900"/>
              </a:spcBef>
              <a:buSzPct val="125000"/>
              <a:defRPr sz="1800">
                <a:solidFill>
                  <a:srgbClr val="000000"/>
                </a:solidFill>
              </a:defRPr>
            </a:pPr>
            <a:r>
              <a:rPr sz="2400" dirty="0">
                <a:solidFill>
                  <a:srgbClr val="878787"/>
                </a:solidFill>
              </a:rPr>
              <a:t>Rhodes (to study at Oxford University)</a:t>
            </a:r>
          </a:p>
          <a:p>
            <a:pPr marL="144018" lvl="0" indent="-144018" defTabSz="473201">
              <a:spcBef>
                <a:spcPts val="1900"/>
              </a:spcBef>
              <a:buSzPct val="125000"/>
              <a:defRPr sz="1800">
                <a:solidFill>
                  <a:srgbClr val="000000"/>
                </a:solidFill>
              </a:defRPr>
            </a:pPr>
            <a:r>
              <a:rPr sz="2400" dirty="0">
                <a:solidFill>
                  <a:srgbClr val="878787"/>
                </a:solidFill>
              </a:rPr>
              <a:t>Marshall (grad school in the United Kingdom)</a:t>
            </a:r>
          </a:p>
          <a:p>
            <a:pPr marL="144018" lvl="0" indent="-144018" defTabSz="473201">
              <a:spcBef>
                <a:spcPts val="1900"/>
              </a:spcBef>
              <a:buSzPct val="125000"/>
              <a:defRPr sz="1800">
                <a:solidFill>
                  <a:srgbClr val="000000"/>
                </a:solidFill>
              </a:defRPr>
            </a:pPr>
            <a:r>
              <a:rPr sz="2400" dirty="0">
                <a:solidFill>
                  <a:srgbClr val="878787"/>
                </a:solidFill>
              </a:rPr>
              <a:t>Udall (to pursue careers in the environment)</a:t>
            </a:r>
          </a:p>
          <a:p>
            <a:pPr marL="144018" lvl="0" indent="-144018" defTabSz="473201">
              <a:spcBef>
                <a:spcPts val="1900"/>
              </a:spcBef>
              <a:buSzPct val="125000"/>
              <a:defRPr sz="1800">
                <a:solidFill>
                  <a:srgbClr val="000000"/>
                </a:solidFill>
              </a:defRPr>
            </a:pPr>
            <a:r>
              <a:rPr sz="2400" dirty="0">
                <a:solidFill>
                  <a:srgbClr val="878787"/>
                </a:solidFill>
              </a:rPr>
              <a:t>Newman Civic Fellow (public leadership</a:t>
            </a:r>
            <a:r>
              <a:rPr sz="2400" dirty="0" smtClean="0">
                <a:solidFill>
                  <a:srgbClr val="878787"/>
                </a:solidFill>
              </a:rPr>
              <a:t>)</a:t>
            </a:r>
            <a:endParaRPr sz="2400" dirty="0">
              <a:solidFill>
                <a:srgbClr val="878787"/>
              </a:solidFill>
            </a:endParaRPr>
          </a:p>
        </p:txBody>
      </p:sp>
    </p:spTree>
  </p:cSld>
  <p:clrMapOvr>
    <a:masterClrMapping/>
  </p:clrMapOvr>
  <p:transition spd="med" advClick="0" advTm="6000">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prstGeom prst="rect">
            <a:avLst/>
          </a:prstGeom>
        </p:spPr>
        <p:txBody>
          <a:bodyPr/>
          <a:lstStyle/>
          <a:p>
            <a:pPr lvl="0">
              <a:defRPr sz="1800"/>
            </a:pPr>
            <a:r>
              <a:rPr lang="en-US" sz="4200" dirty="0" smtClean="0"/>
              <a:t>Among the </a:t>
            </a:r>
            <a:r>
              <a:rPr sz="4200" dirty="0" smtClean="0"/>
              <a:t>Top </a:t>
            </a:r>
            <a:r>
              <a:rPr lang="en-US" sz="4200" dirty="0" smtClean="0"/>
              <a:t>10</a:t>
            </a:r>
            <a:endParaRPr sz="4200" dirty="0"/>
          </a:p>
        </p:txBody>
      </p:sp>
      <p:sp>
        <p:nvSpPr>
          <p:cNvPr id="94" name="Shape 94"/>
          <p:cNvSpPr>
            <a:spLocks noGrp="1"/>
          </p:cNvSpPr>
          <p:nvPr>
            <p:ph type="body" idx="1"/>
          </p:nvPr>
        </p:nvSpPr>
        <p:spPr>
          <a:xfrm>
            <a:off x="571500" y="2324100"/>
            <a:ext cx="5080000" cy="6220460"/>
          </a:xfrm>
          <a:prstGeom prst="rect">
            <a:avLst/>
          </a:prstGeom>
        </p:spPr>
        <p:txBody>
          <a:bodyPr>
            <a:normAutofit fontScale="92500" lnSpcReduction="10000"/>
          </a:bodyPr>
          <a:lstStyle/>
          <a:p>
            <a:pPr marL="0" lvl="0" indent="0" algn="ctr" defTabSz="473201">
              <a:lnSpc>
                <a:spcPct val="150000"/>
              </a:lnSpc>
              <a:spcBef>
                <a:spcPts val="2000"/>
              </a:spcBef>
              <a:buSzTx/>
              <a:buNone/>
              <a:defRPr sz="1800">
                <a:solidFill>
                  <a:srgbClr val="000000"/>
                </a:solidFill>
              </a:defRPr>
            </a:pPr>
            <a:r>
              <a:rPr lang="en-US" sz="2400" dirty="0" smtClean="0">
                <a:solidFill>
                  <a:schemeClr val="bg2">
                    <a:lumMod val="75000"/>
                  </a:schemeClr>
                </a:solidFill>
              </a:rPr>
              <a:t>The </a:t>
            </a:r>
            <a:r>
              <a:rPr lang="en-US" sz="2400" dirty="0">
                <a:solidFill>
                  <a:schemeClr val="bg2">
                    <a:lumMod val="75000"/>
                  </a:schemeClr>
                </a:solidFill>
              </a:rPr>
              <a:t>Goldwater Scholarship is the nation’s premier scholarship for undergraduates studying math, natural sciences and engineering. MSU has produced </a:t>
            </a:r>
            <a:r>
              <a:rPr lang="en-US" sz="2400" dirty="0" smtClean="0">
                <a:solidFill>
                  <a:schemeClr val="bg2">
                    <a:lumMod val="75000"/>
                  </a:schemeClr>
                </a:solidFill>
              </a:rPr>
              <a:t>67 </a:t>
            </a:r>
            <a:r>
              <a:rPr lang="en-US" sz="2400" dirty="0">
                <a:solidFill>
                  <a:schemeClr val="bg2">
                    <a:lumMod val="75000"/>
                  </a:schemeClr>
                </a:solidFill>
              </a:rPr>
              <a:t>Goldwater scholars, </a:t>
            </a:r>
            <a:r>
              <a:rPr lang="en-US" sz="2400" dirty="0" smtClean="0">
                <a:solidFill>
                  <a:schemeClr val="bg2">
                    <a:lumMod val="75000"/>
                  </a:schemeClr>
                </a:solidFill>
              </a:rPr>
              <a:t>making the </a:t>
            </a:r>
            <a:r>
              <a:rPr lang="en-US" sz="2400" dirty="0">
                <a:solidFill>
                  <a:schemeClr val="bg2">
                    <a:lumMod val="75000"/>
                  </a:schemeClr>
                </a:solidFill>
              </a:rPr>
              <a:t>university one of the nation’s top institutions for number of recipients. MSU is currently </a:t>
            </a:r>
            <a:r>
              <a:rPr lang="en-US" sz="2400" dirty="0" smtClean="0">
                <a:solidFill>
                  <a:schemeClr val="bg2">
                    <a:lumMod val="75000"/>
                  </a:schemeClr>
                </a:solidFill>
              </a:rPr>
              <a:t>9</a:t>
            </a:r>
            <a:r>
              <a:rPr lang="en-US" sz="2400" baseline="30000" dirty="0" smtClean="0">
                <a:solidFill>
                  <a:schemeClr val="bg2">
                    <a:lumMod val="75000"/>
                  </a:schemeClr>
                </a:solidFill>
              </a:rPr>
              <a:t>th</a:t>
            </a:r>
            <a:r>
              <a:rPr lang="en-US" sz="2400" dirty="0" smtClean="0">
                <a:solidFill>
                  <a:schemeClr val="bg2">
                    <a:lumMod val="75000"/>
                  </a:schemeClr>
                </a:solidFill>
              </a:rPr>
              <a:t> </a:t>
            </a:r>
            <a:r>
              <a:rPr lang="en-US" sz="2400" dirty="0">
                <a:solidFill>
                  <a:schemeClr val="bg2">
                    <a:lumMod val="75000"/>
                  </a:schemeClr>
                </a:solidFill>
              </a:rPr>
              <a:t>in the </a:t>
            </a:r>
            <a:r>
              <a:rPr lang="en-US" sz="2400" dirty="0" smtClean="0">
                <a:solidFill>
                  <a:schemeClr val="bg2">
                    <a:lumMod val="75000"/>
                  </a:schemeClr>
                </a:solidFill>
              </a:rPr>
              <a:t>nation—just </a:t>
            </a:r>
            <a:r>
              <a:rPr lang="en-US" sz="2400" dirty="0">
                <a:solidFill>
                  <a:schemeClr val="bg2">
                    <a:lumMod val="75000"/>
                  </a:schemeClr>
                </a:solidFill>
              </a:rPr>
              <a:t>above Yale </a:t>
            </a:r>
            <a:r>
              <a:rPr lang="en-US" sz="2400" dirty="0" smtClean="0">
                <a:solidFill>
                  <a:schemeClr val="bg2">
                    <a:lumMod val="75000"/>
                  </a:schemeClr>
                </a:solidFill>
              </a:rPr>
              <a:t>University—for </a:t>
            </a:r>
            <a:r>
              <a:rPr lang="en-US" sz="2400" dirty="0">
                <a:solidFill>
                  <a:schemeClr val="bg2">
                    <a:lumMod val="75000"/>
                  </a:schemeClr>
                </a:solidFill>
              </a:rPr>
              <a:t>the total number of Goldwater scholars that have come from Montana State. Other schools at the top of the list include Harvard, Princeton, Duke and Stanford.</a:t>
            </a:r>
            <a:endParaRPr sz="2400" dirty="0" smtClean="0">
              <a:solidFill>
                <a:schemeClr val="bg2">
                  <a:lumMod val="75000"/>
                </a:schemeClr>
              </a:solidFill>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90010" y="0"/>
            <a:ext cx="6514790" cy="9753600"/>
          </a:xfrm>
          <a:prstGeom prst="rect">
            <a:avLst/>
          </a:prstGeom>
        </p:spPr>
      </p:pic>
    </p:spTree>
    <p:extLst>
      <p:ext uri="{BB962C8B-B14F-4D97-AF65-F5344CB8AC3E}">
        <p14:creationId xmlns:p14="http://schemas.microsoft.com/office/powerpoint/2010/main" val="1065311705"/>
      </p:ext>
    </p:extLst>
  </p:cSld>
  <p:clrMapOvr>
    <a:masterClrMapping/>
  </p:clrMapOvr>
  <p:transition spd="med" advClick="0" advTm="6000">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p:cNvSpPr>
          <p:nvPr>
            <p:ph type="title"/>
          </p:nvPr>
        </p:nvSpPr>
        <p:spPr>
          <a:prstGeom prst="rect">
            <a:avLst/>
          </a:prstGeom>
        </p:spPr>
        <p:txBody>
          <a:bodyPr/>
          <a:lstStyle/>
          <a:p>
            <a:pPr lvl="0">
              <a:defRPr sz="1800"/>
            </a:pPr>
            <a:r>
              <a:rPr sz="4200"/>
              <a:t>MSU Facts &amp; Stats</a:t>
            </a:r>
          </a:p>
        </p:txBody>
      </p:sp>
      <p:sp>
        <p:nvSpPr>
          <p:cNvPr id="97" name="Shape 97"/>
          <p:cNvSpPr>
            <a:spLocks noGrp="1"/>
          </p:cNvSpPr>
          <p:nvPr>
            <p:ph type="body" idx="1"/>
          </p:nvPr>
        </p:nvSpPr>
        <p:spPr>
          <a:prstGeom prst="rect">
            <a:avLst/>
          </a:prstGeom>
        </p:spPr>
        <p:txBody>
          <a:bodyPr/>
          <a:lstStyle/>
          <a:p>
            <a:pPr lvl="0">
              <a:defRPr sz="1800">
                <a:solidFill>
                  <a:srgbClr val="000000"/>
                </a:solidFill>
              </a:defRPr>
            </a:pPr>
            <a:r>
              <a:rPr sz="2600">
                <a:solidFill>
                  <a:srgbClr val="878787"/>
                </a:solidFill>
              </a:rPr>
              <a:t>Scholars &amp; Research</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0350" y="1028700"/>
            <a:ext cx="2260600" cy="2260600"/>
          </a:xfrm>
          <a:prstGeom prst="rect">
            <a:avLst/>
          </a:prstGeom>
        </p:spPr>
      </p:pic>
      <p:pic>
        <p:nvPicPr>
          <p:cNvPr id="2" name="Picture 1"/>
          <p:cNvPicPr>
            <a:picLocks noChangeAspect="1"/>
          </p:cNvPicPr>
          <p:nvPr/>
        </p:nvPicPr>
        <p:blipFill>
          <a:blip r:embed="rId3"/>
          <a:stretch>
            <a:fillRect/>
          </a:stretch>
        </p:blipFill>
        <p:spPr>
          <a:xfrm>
            <a:off x="4044949" y="1460499"/>
            <a:ext cx="7099711" cy="4464447"/>
          </a:xfrm>
          <a:prstGeom prst="rect">
            <a:avLst/>
          </a:prstGeom>
        </p:spPr>
      </p:pic>
      <p:pic>
        <p:nvPicPr>
          <p:cNvPr id="3" name="Picture 2"/>
          <p:cNvPicPr>
            <a:picLocks noChangeAspect="1"/>
          </p:cNvPicPr>
          <p:nvPr/>
        </p:nvPicPr>
        <p:blipFill>
          <a:blip r:embed="rId4"/>
          <a:stretch>
            <a:fillRect/>
          </a:stretch>
        </p:blipFill>
        <p:spPr>
          <a:xfrm>
            <a:off x="4044948" y="6512122"/>
            <a:ext cx="7169553" cy="688778"/>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InsertedImage-small.jpg"/>
          <p:cNvPicPr/>
          <p:nvPr/>
        </p:nvPicPr>
        <p:blipFill>
          <a:blip r:embed="rId2" cstate="screen">
            <a:extLst>
              <a:ext uri="{28A0092B-C50C-407E-A947-70E740481C1C}">
                <a14:useLocalDpi xmlns:a14="http://schemas.microsoft.com/office/drawing/2010/main"/>
              </a:ext>
            </a:extLst>
          </a:blip>
          <a:srcRect/>
          <a:stretch>
            <a:fillRect/>
          </a:stretch>
        </p:blipFill>
        <p:spPr>
          <a:xfrm>
            <a:off x="520700" y="508000"/>
            <a:ext cx="8369300" cy="7975600"/>
          </a:xfrm>
          <a:prstGeom prst="rect">
            <a:avLst/>
          </a:prstGeom>
          <a:ln w="12700">
            <a:miter lim="400000"/>
          </a:ln>
        </p:spPr>
      </p:pic>
      <p:pic>
        <p:nvPicPr>
          <p:cNvPr id="103" name="InsertedImage-small.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89300"/>
            <a:ext cx="3276600" cy="2438400"/>
          </a:xfrm>
          <a:prstGeom prst="rect">
            <a:avLst/>
          </a:prstGeom>
          <a:ln w="12700">
            <a:miter lim="400000"/>
          </a:ln>
        </p:spPr>
      </p:pic>
      <p:pic>
        <p:nvPicPr>
          <p:cNvPr id="104" name="InsertedImage.jp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pic>
        <p:nvPicPr>
          <p:cNvPr id="105" name="InsertedImage.jpg"/>
          <p:cNvPicPr/>
          <p:nvPr/>
        </p:nvPicPr>
        <p:blipFill>
          <a:blip r:embed="rId5"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106" name="Shape 106"/>
          <p:cNvSpPr>
            <a:spLocks noGrp="1"/>
          </p:cNvSpPr>
          <p:nvPr>
            <p:ph type="body" idx="1"/>
          </p:nvPr>
        </p:nvSpPr>
        <p:spPr>
          <a:xfrm>
            <a:off x="431800" y="8680450"/>
            <a:ext cx="10071100" cy="939801"/>
          </a:xfrm>
          <a:prstGeom prst="rect">
            <a:avLst/>
          </a:prstGeom>
        </p:spPr>
        <p:txBody>
          <a:bodyPr/>
          <a:lstStyle/>
          <a:p>
            <a:pPr lvl="0">
              <a:defRPr sz="1800">
                <a:solidFill>
                  <a:srgbClr val="000000"/>
                </a:solidFill>
              </a:defRPr>
            </a:pPr>
            <a:r>
              <a:rPr sz="2600">
                <a:solidFill>
                  <a:srgbClr val="878787"/>
                </a:solidFill>
              </a:rPr>
              <a:t>Strong academics and hands-on learning are hallmarks of MSU.</a:t>
            </a:r>
          </a:p>
        </p:txBody>
      </p:sp>
    </p:spTree>
  </p:cSld>
  <p:clrMapOvr>
    <a:masterClrMapping/>
  </p:clrMapOvr>
  <p:transition spd="med" advClick="0" advTm="6000">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title"/>
          </p:nvPr>
        </p:nvSpPr>
        <p:spPr>
          <a:prstGeom prst="rect">
            <a:avLst/>
          </a:prstGeom>
        </p:spPr>
        <p:txBody>
          <a:bodyPr/>
          <a:lstStyle/>
          <a:p>
            <a:pPr lvl="0">
              <a:defRPr sz="1800"/>
            </a:pPr>
            <a:r>
              <a:rPr sz="4200"/>
              <a:t>Unique Programs</a:t>
            </a:r>
          </a:p>
        </p:txBody>
      </p:sp>
      <p:sp>
        <p:nvSpPr>
          <p:cNvPr id="110" name="Shape 110"/>
          <p:cNvSpPr>
            <a:spLocks noGrp="1"/>
          </p:cNvSpPr>
          <p:nvPr>
            <p:ph type="body" idx="1"/>
          </p:nvPr>
        </p:nvSpPr>
        <p:spPr>
          <a:prstGeom prst="rect">
            <a:avLst/>
          </a:prstGeom>
        </p:spPr>
        <p:txBody>
          <a:bodyPr/>
          <a:lstStyle/>
          <a:p>
            <a:pPr marL="0" lvl="0" indent="0">
              <a:spcBef>
                <a:spcPts val="3800"/>
              </a:spcBef>
              <a:buSzTx/>
              <a:buNone/>
              <a:defRPr sz="1800">
                <a:solidFill>
                  <a:srgbClr val="000000"/>
                </a:solidFill>
              </a:defRPr>
            </a:pPr>
            <a:r>
              <a:rPr sz="2600" dirty="0" smtClean="0">
                <a:solidFill>
                  <a:srgbClr val="878787"/>
                </a:solidFill>
              </a:rPr>
              <a:t>MSU</a:t>
            </a:r>
            <a:r>
              <a:rPr lang="en-US" sz="2600" dirty="0" smtClean="0">
                <a:solidFill>
                  <a:srgbClr val="878787"/>
                </a:solidFill>
              </a:rPr>
              <a:t>’</a:t>
            </a:r>
            <a:r>
              <a:rPr sz="2600" dirty="0" smtClean="0">
                <a:solidFill>
                  <a:srgbClr val="878787"/>
                </a:solidFill>
              </a:rPr>
              <a:t>s </a:t>
            </a:r>
            <a:r>
              <a:rPr sz="2600" dirty="0">
                <a:solidFill>
                  <a:srgbClr val="878787"/>
                </a:solidFill>
              </a:rPr>
              <a:t>proximity to </a:t>
            </a:r>
            <a:r>
              <a:rPr sz="2600" dirty="0" smtClean="0">
                <a:solidFill>
                  <a:srgbClr val="878787"/>
                </a:solidFill>
              </a:rPr>
              <a:t>Montana</a:t>
            </a:r>
            <a:r>
              <a:rPr lang="en-US" sz="2600" dirty="0" smtClean="0">
                <a:solidFill>
                  <a:srgbClr val="878787"/>
                </a:solidFill>
              </a:rPr>
              <a:t>’</a:t>
            </a:r>
            <a:r>
              <a:rPr sz="2600" dirty="0" smtClean="0">
                <a:solidFill>
                  <a:srgbClr val="878787"/>
                </a:solidFill>
              </a:rPr>
              <a:t>s </a:t>
            </a:r>
            <a:r>
              <a:rPr sz="2600" dirty="0">
                <a:solidFill>
                  <a:srgbClr val="878787"/>
                </a:solidFill>
              </a:rPr>
              <a:t>extensive dinosaur fossil sites allow the university to offer some of the only hands-on undergraduate experiences in Paleontology. </a:t>
            </a:r>
          </a:p>
          <a:p>
            <a:pPr marL="0" lvl="0" indent="0">
              <a:spcBef>
                <a:spcPts val="3800"/>
              </a:spcBef>
              <a:buSzTx/>
              <a:buNone/>
              <a:defRPr sz="1800">
                <a:solidFill>
                  <a:srgbClr val="000000"/>
                </a:solidFill>
              </a:defRPr>
            </a:pPr>
            <a:r>
              <a:rPr sz="2600" dirty="0">
                <a:solidFill>
                  <a:srgbClr val="878787"/>
                </a:solidFill>
              </a:rPr>
              <a:t>The </a:t>
            </a:r>
            <a:r>
              <a:rPr sz="2600" dirty="0" smtClean="0">
                <a:solidFill>
                  <a:srgbClr val="878787"/>
                </a:solidFill>
              </a:rPr>
              <a:t>university</a:t>
            </a:r>
            <a:r>
              <a:rPr lang="en-US" sz="2600" dirty="0" smtClean="0">
                <a:solidFill>
                  <a:srgbClr val="878787"/>
                </a:solidFill>
              </a:rPr>
              <a:t>’</a:t>
            </a:r>
            <a:r>
              <a:rPr sz="2600" dirty="0" smtClean="0">
                <a:solidFill>
                  <a:srgbClr val="878787"/>
                </a:solidFill>
              </a:rPr>
              <a:t>s  </a:t>
            </a:r>
            <a:r>
              <a:rPr sz="2600" dirty="0">
                <a:solidFill>
                  <a:srgbClr val="878787"/>
                </a:solidFill>
              </a:rPr>
              <a:t>Snow Science program features the Subzero Science and Engineering lab, named one of </a:t>
            </a:r>
            <a:r>
              <a:rPr sz="2600" i="1" dirty="0">
                <a:solidFill>
                  <a:srgbClr val="878787"/>
                </a:solidFill>
              </a:rPr>
              <a:t>Popular Science </a:t>
            </a:r>
            <a:r>
              <a:rPr sz="2600" dirty="0" smtClean="0">
                <a:solidFill>
                  <a:srgbClr val="878787"/>
                </a:solidFill>
              </a:rPr>
              <a:t>magazine</a:t>
            </a:r>
            <a:r>
              <a:rPr lang="en-US" sz="2600" dirty="0" smtClean="0">
                <a:solidFill>
                  <a:srgbClr val="878787"/>
                </a:solidFill>
              </a:rPr>
              <a:t>’</a:t>
            </a:r>
            <a:r>
              <a:rPr sz="2600" dirty="0" smtClean="0">
                <a:solidFill>
                  <a:srgbClr val="878787"/>
                </a:solidFill>
              </a:rPr>
              <a:t>s </a:t>
            </a:r>
            <a:r>
              <a:rPr lang="en-US" sz="2600" dirty="0" smtClean="0">
                <a:solidFill>
                  <a:srgbClr val="878787"/>
                </a:solidFill>
              </a:rPr>
              <a:t>“</a:t>
            </a:r>
            <a:r>
              <a:rPr sz="2600" dirty="0" smtClean="0">
                <a:solidFill>
                  <a:srgbClr val="878787"/>
                </a:solidFill>
              </a:rPr>
              <a:t>25 </a:t>
            </a:r>
            <a:r>
              <a:rPr sz="2600" dirty="0">
                <a:solidFill>
                  <a:srgbClr val="878787"/>
                </a:solidFill>
              </a:rPr>
              <a:t>Most Awesome College </a:t>
            </a:r>
            <a:r>
              <a:rPr sz="2600" dirty="0" smtClean="0">
                <a:solidFill>
                  <a:srgbClr val="878787"/>
                </a:solidFill>
              </a:rPr>
              <a:t>Labs</a:t>
            </a:r>
            <a:r>
              <a:rPr lang="en-US" sz="2600" dirty="0" smtClean="0">
                <a:solidFill>
                  <a:srgbClr val="878787"/>
                </a:solidFill>
              </a:rPr>
              <a:t>”</a:t>
            </a:r>
            <a:r>
              <a:rPr sz="2600" dirty="0" smtClean="0">
                <a:solidFill>
                  <a:srgbClr val="878787"/>
                </a:solidFill>
              </a:rPr>
              <a:t> </a:t>
            </a:r>
            <a:r>
              <a:rPr sz="2600" dirty="0">
                <a:solidFill>
                  <a:srgbClr val="878787"/>
                </a:solidFill>
              </a:rPr>
              <a:t>in the nation.</a:t>
            </a:r>
          </a:p>
        </p:txBody>
      </p:sp>
      <p:pic>
        <p:nvPicPr>
          <p:cNvPr id="111"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6604209" y="4721968"/>
            <a:ext cx="6420824" cy="5067962"/>
          </a:xfrm>
          <a:prstGeom prst="rect">
            <a:avLst/>
          </a:prstGeom>
          <a:ln w="12700">
            <a:miter lim="400000"/>
          </a:ln>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7299" y="1"/>
            <a:ext cx="6417734" cy="4571999"/>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pPr>
            <a:r>
              <a:rPr sz="4200"/>
              <a:t>Study Abroad</a:t>
            </a:r>
          </a:p>
        </p:txBody>
      </p:sp>
      <p:sp>
        <p:nvSpPr>
          <p:cNvPr id="115" name="Shape 115"/>
          <p:cNvSpPr>
            <a:spLocks noGrp="1"/>
          </p:cNvSpPr>
          <p:nvPr>
            <p:ph type="body" idx="1"/>
          </p:nvPr>
        </p:nvSpPr>
        <p:spPr>
          <a:prstGeom prst="rect">
            <a:avLst/>
          </a:prstGeom>
        </p:spPr>
        <p:txBody>
          <a:bodyPr/>
          <a:lstStyle>
            <a:lvl1pPr marL="0" indent="0">
              <a:spcBef>
                <a:spcPts val="3800"/>
              </a:spcBef>
              <a:buSzTx/>
              <a:buNone/>
            </a:lvl1pPr>
          </a:lstStyle>
          <a:p>
            <a:pPr lvl="0">
              <a:defRPr sz="1800">
                <a:solidFill>
                  <a:srgbClr val="000000"/>
                </a:solidFill>
              </a:defRPr>
            </a:pPr>
            <a:r>
              <a:rPr sz="2600" dirty="0">
                <a:solidFill>
                  <a:srgbClr val="878787"/>
                </a:solidFill>
              </a:rPr>
              <a:t>The Montana State University study abroad program can place MSU students in more than 250 locations in </a:t>
            </a:r>
            <a:r>
              <a:rPr lang="en-US" sz="2600" dirty="0" smtClean="0">
                <a:solidFill>
                  <a:srgbClr val="878787"/>
                </a:solidFill>
              </a:rPr>
              <a:t>60</a:t>
            </a:r>
            <a:r>
              <a:rPr sz="2600" dirty="0" smtClean="0">
                <a:solidFill>
                  <a:srgbClr val="878787"/>
                </a:solidFill>
              </a:rPr>
              <a:t> </a:t>
            </a:r>
            <a:r>
              <a:rPr sz="2600" dirty="0">
                <a:solidFill>
                  <a:srgbClr val="878787"/>
                </a:solidFill>
              </a:rPr>
              <a:t>different countries.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89600" y="0"/>
            <a:ext cx="7315200" cy="9753600"/>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kg092514-52.jpg"/>
          <p:cNvPicPr/>
          <p:nvPr/>
        </p:nvPicPr>
        <p:blipFill>
          <a:blip r:embed="rId2" cstate="screen">
            <a:extLst>
              <a:ext uri="{28A0092B-C50C-407E-A947-70E740481C1C}">
                <a14:useLocalDpi xmlns:a14="http://schemas.microsoft.com/office/drawing/2010/main"/>
              </a:ext>
            </a:extLst>
          </a:blip>
          <a:srcRect/>
          <a:stretch>
            <a:fillRect/>
          </a:stretch>
        </p:blipFill>
        <p:spPr>
          <a:xfrm>
            <a:off x="0" y="-6350"/>
            <a:ext cx="13004800" cy="7581900"/>
          </a:xfrm>
          <a:prstGeom prst="rect">
            <a:avLst/>
          </a:prstGeom>
          <a:ln w="12700">
            <a:miter lim="400000"/>
          </a:ln>
        </p:spPr>
      </p:pic>
      <p:sp>
        <p:nvSpPr>
          <p:cNvPr id="118" name="Shape 118"/>
          <p:cNvSpPr>
            <a:spLocks noGrp="1"/>
          </p:cNvSpPr>
          <p:nvPr>
            <p:ph type="title"/>
          </p:nvPr>
        </p:nvSpPr>
        <p:spPr>
          <a:xfrm>
            <a:off x="1485840" y="7636938"/>
            <a:ext cx="5791201" cy="1701801"/>
          </a:xfrm>
          <a:prstGeom prst="rect">
            <a:avLst/>
          </a:prstGeom>
        </p:spPr>
        <p:txBody>
          <a:bodyPr/>
          <a:lstStyle/>
          <a:p>
            <a:pPr lvl="0">
              <a:defRPr sz="1800"/>
            </a:pPr>
            <a:r>
              <a:rPr sz="4200"/>
              <a:t>Student Focused</a:t>
            </a:r>
          </a:p>
        </p:txBody>
      </p:sp>
      <p:sp>
        <p:nvSpPr>
          <p:cNvPr id="119" name="Shape 119"/>
          <p:cNvSpPr>
            <a:spLocks noGrp="1"/>
          </p:cNvSpPr>
          <p:nvPr>
            <p:ph type="body" idx="1"/>
          </p:nvPr>
        </p:nvSpPr>
        <p:spPr>
          <a:xfrm>
            <a:off x="7711547" y="8242479"/>
            <a:ext cx="4953001" cy="1130301"/>
          </a:xfrm>
          <a:prstGeom prst="rect">
            <a:avLst/>
          </a:prstGeom>
        </p:spPr>
        <p:txBody>
          <a:bodyPr/>
          <a:lstStyle>
            <a:lvl1pPr defTabSz="297941">
              <a:defRPr sz="2448">
                <a:solidFill>
                  <a:srgbClr val="000000"/>
                </a:solidFill>
                <a:latin typeface="+mj-lt"/>
                <a:ea typeface="+mj-ea"/>
                <a:cs typeface="+mj-cs"/>
                <a:sym typeface="Helvetica Neue Light"/>
              </a:defRPr>
            </a:lvl1pPr>
          </a:lstStyle>
          <a:p>
            <a:pPr lvl="0">
              <a:defRPr sz="1800"/>
            </a:pPr>
            <a:r>
              <a:rPr sz="2448" dirty="0">
                <a:solidFill>
                  <a:schemeClr val="bg1">
                    <a:lumMod val="50000"/>
                  </a:schemeClr>
                </a:solidFill>
              </a:rPr>
              <a:t>MSU </a:t>
            </a:r>
            <a:r>
              <a:rPr sz="2448" dirty="0" smtClean="0">
                <a:solidFill>
                  <a:schemeClr val="bg1">
                    <a:lumMod val="50000"/>
                  </a:schemeClr>
                </a:solidFill>
              </a:rPr>
              <a:t>has the largest undergraduate student population in </a:t>
            </a:r>
            <a:r>
              <a:rPr sz="2448" dirty="0">
                <a:solidFill>
                  <a:schemeClr val="bg1">
                    <a:lumMod val="50000"/>
                  </a:schemeClr>
                </a:solidFill>
              </a:rPr>
              <a:t>Montana.</a:t>
            </a:r>
          </a:p>
        </p:txBody>
      </p:sp>
    </p:spTree>
  </p:cSld>
  <p:clrMapOvr>
    <a:masterClrMapping/>
  </p:clrMapOvr>
  <p:transition spd="med" advClick="0" advTm="6000">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kg061214-580-retouched-filtered.jpeg"/>
          <p:cNvPicPr/>
          <p:nvPr/>
        </p:nvPicPr>
        <p:blipFill>
          <a:blip r:embed="rId2" cstate="screen">
            <a:extLst>
              <a:ext uri="{28A0092B-C50C-407E-A947-70E740481C1C}">
                <a14:useLocalDpi xmlns:a14="http://schemas.microsoft.com/office/drawing/2010/main"/>
              </a:ext>
            </a:extLst>
          </a:blip>
          <a:srcRect/>
          <a:stretch>
            <a:fillRect/>
          </a:stretch>
        </p:blipFill>
        <p:spPr>
          <a:xfrm>
            <a:off x="464783" y="541994"/>
            <a:ext cx="8440020" cy="7934682"/>
          </a:xfrm>
          <a:prstGeom prst="rect">
            <a:avLst/>
          </a:prstGeom>
          <a:ln w="12700">
            <a:miter lim="400000"/>
          </a:ln>
        </p:spPr>
      </p:pic>
      <p:pic>
        <p:nvPicPr>
          <p:cNvPr id="31" name="InsertedImage.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89300"/>
            <a:ext cx="3276600" cy="2438400"/>
          </a:xfrm>
          <a:prstGeom prst="rect">
            <a:avLst/>
          </a:prstGeom>
          <a:ln w="12700">
            <a:miter lim="400000"/>
          </a:ln>
        </p:spPr>
      </p:pic>
      <p:pic>
        <p:nvPicPr>
          <p:cNvPr id="32" name="InsertedImage.jp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pic>
        <p:nvPicPr>
          <p:cNvPr id="33" name="AN05121308.jpg"/>
          <p:cNvPicPr/>
          <p:nvPr/>
        </p:nvPicPr>
        <p:blipFill>
          <a:blip r:embed="rId5" cstate="screen">
            <a:extLst>
              <a:ext uri="{28A0092B-C50C-407E-A947-70E740481C1C}">
                <a14:useLocalDpi xmlns:a14="http://schemas.microsoft.com/office/drawing/2010/main"/>
              </a:ext>
            </a:extLst>
          </a:blip>
          <a:srcRect/>
          <a:stretch>
            <a:fillRect/>
          </a:stretch>
        </p:blipFill>
        <p:spPr>
          <a:xfrm>
            <a:off x="9220201" y="508001"/>
            <a:ext cx="3276601" cy="2463800"/>
          </a:xfrm>
          <a:prstGeom prst="rect">
            <a:avLst/>
          </a:prstGeom>
          <a:ln w="12700">
            <a:miter lim="400000"/>
          </a:ln>
        </p:spPr>
      </p:pic>
      <p:sp>
        <p:nvSpPr>
          <p:cNvPr id="34" name="Shape 34"/>
          <p:cNvSpPr>
            <a:spLocks noGrp="1"/>
          </p:cNvSpPr>
          <p:nvPr>
            <p:ph type="body" idx="1"/>
          </p:nvPr>
        </p:nvSpPr>
        <p:spPr>
          <a:xfrm>
            <a:off x="431800" y="8674100"/>
            <a:ext cx="12065000" cy="952500"/>
          </a:xfrm>
          <a:prstGeom prst="rect">
            <a:avLst/>
          </a:prstGeom>
        </p:spPr>
        <p:txBody>
          <a:bodyPr/>
          <a:lstStyle/>
          <a:p>
            <a:pPr lvl="0">
              <a:defRPr sz="1800">
                <a:solidFill>
                  <a:srgbClr val="000000"/>
                </a:solidFill>
              </a:defRPr>
            </a:pPr>
            <a:r>
              <a:rPr sz="2600" dirty="0">
                <a:solidFill>
                  <a:srgbClr val="878787"/>
                </a:solidFill>
              </a:rPr>
              <a:t>Montana State </a:t>
            </a:r>
            <a:r>
              <a:rPr sz="2600" dirty="0" smtClean="0">
                <a:solidFill>
                  <a:srgbClr val="878787"/>
                </a:solidFill>
              </a:rPr>
              <a:t>University</a:t>
            </a:r>
            <a:r>
              <a:rPr lang="en-US" sz="2600" dirty="0" smtClean="0">
                <a:solidFill>
                  <a:srgbClr val="878787"/>
                </a:solidFill>
              </a:rPr>
              <a:t> and the peaks of the Gallatin Range</a:t>
            </a:r>
            <a:endParaRPr sz="2600" dirty="0">
              <a:solidFill>
                <a:srgbClr val="878787"/>
              </a:solidFill>
            </a:endParaRPr>
          </a:p>
        </p:txBody>
      </p:sp>
    </p:spTree>
  </p:cSld>
  <p:clrMapOvr>
    <a:masterClrMapping/>
  </p:clrMapOvr>
  <p:transition spd="med" advClick="0" advTm="6000">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title"/>
          </p:nvPr>
        </p:nvSpPr>
        <p:spPr>
          <a:prstGeom prst="rect">
            <a:avLst/>
          </a:prstGeom>
        </p:spPr>
        <p:txBody>
          <a:bodyPr/>
          <a:lstStyle/>
          <a:p>
            <a:pPr lvl="0">
              <a:defRPr sz="1800"/>
            </a:pPr>
            <a:r>
              <a:rPr sz="4200"/>
              <a:t>Engaged Students</a:t>
            </a:r>
          </a:p>
        </p:txBody>
      </p:sp>
      <p:sp>
        <p:nvSpPr>
          <p:cNvPr id="123" name="Shape 123"/>
          <p:cNvSpPr>
            <a:spLocks noGrp="1"/>
          </p:cNvSpPr>
          <p:nvPr>
            <p:ph type="body" idx="1"/>
          </p:nvPr>
        </p:nvSpPr>
        <p:spPr>
          <a:prstGeom prst="rect">
            <a:avLst/>
          </a:prstGeom>
        </p:spPr>
        <p:txBody>
          <a:bodyPr/>
          <a:lstStyle>
            <a:lvl1pPr marL="0" indent="0">
              <a:spcBef>
                <a:spcPts val="3800"/>
              </a:spcBef>
              <a:buSzTx/>
              <a:buNone/>
            </a:lvl1pPr>
          </a:lstStyle>
          <a:p>
            <a:pPr lvl="0">
              <a:defRPr sz="1800">
                <a:solidFill>
                  <a:srgbClr val="000000"/>
                </a:solidFill>
              </a:defRPr>
            </a:pPr>
            <a:r>
              <a:rPr sz="2600">
                <a:solidFill>
                  <a:srgbClr val="878787"/>
                </a:solidFill>
              </a:rPr>
              <a:t>MSU recently joined the ranks of colleges and universities nationally that have received the Carnegie community engagement classification. This national designation recognizes MSU’s commitment to teaching that encourages volunteer service in communities and the spreading of knowledge that benefits the public. In 2011 MSU received the prestigious C. Peter McGrath Award for Community Engagement.</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89600" y="0"/>
            <a:ext cx="7315200" cy="9753600"/>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520700" y="508000"/>
            <a:ext cx="8369300" cy="7975600"/>
          </a:xfrm>
          <a:prstGeom prst="rect">
            <a:avLst/>
          </a:prstGeom>
          <a:ln w="12700">
            <a:miter lim="400000"/>
          </a:ln>
        </p:spPr>
      </p:pic>
      <p:pic>
        <p:nvPicPr>
          <p:cNvPr id="126" name="InsertedImage.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89300"/>
            <a:ext cx="3276600" cy="2438400"/>
          </a:xfrm>
          <a:prstGeom prst="rect">
            <a:avLst/>
          </a:prstGeom>
          <a:ln w="12700">
            <a:miter lim="400000"/>
          </a:ln>
        </p:spPr>
      </p:pic>
      <p:pic>
        <p:nvPicPr>
          <p:cNvPr id="127" name="InsertedImage.jp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pic>
        <p:nvPicPr>
          <p:cNvPr id="128" name="InsertedImage.jpg"/>
          <p:cNvPicPr/>
          <p:nvPr/>
        </p:nvPicPr>
        <p:blipFill>
          <a:blip r:embed="rId5"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129" name="Shape 129"/>
          <p:cNvSpPr>
            <a:spLocks noGrp="1"/>
          </p:cNvSpPr>
          <p:nvPr>
            <p:ph type="body" idx="1"/>
          </p:nvPr>
        </p:nvSpPr>
        <p:spPr>
          <a:xfrm>
            <a:off x="431801" y="8686800"/>
            <a:ext cx="7726680" cy="927100"/>
          </a:xfrm>
          <a:prstGeom prst="rect">
            <a:avLst/>
          </a:prstGeom>
        </p:spPr>
        <p:txBody>
          <a:bodyPr/>
          <a:lstStyle/>
          <a:p>
            <a:pPr lvl="0">
              <a:defRPr sz="1800">
                <a:solidFill>
                  <a:srgbClr val="000000"/>
                </a:solidFill>
              </a:defRPr>
            </a:pPr>
            <a:r>
              <a:rPr sz="2600">
                <a:solidFill>
                  <a:srgbClr val="878787"/>
                </a:solidFill>
              </a:rPr>
              <a:t>Service learning is a signature component of the curriculum at MSU.</a:t>
            </a:r>
          </a:p>
        </p:txBody>
      </p:sp>
    </p:spTree>
  </p:cSld>
  <p:clrMapOvr>
    <a:masterClrMapping/>
  </p:clrMapOvr>
  <p:transition spd="med" advClick="0" advTm="6000">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kg061214-536-small-enhanced.jpeg"/>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3004800" cy="7581900"/>
          </a:xfrm>
          <a:prstGeom prst="rect">
            <a:avLst/>
          </a:prstGeom>
          <a:ln w="12700">
            <a:miter lim="400000"/>
          </a:ln>
        </p:spPr>
      </p:pic>
      <p:sp>
        <p:nvSpPr>
          <p:cNvPr id="132" name="Shape 132"/>
          <p:cNvSpPr>
            <a:spLocks noGrp="1"/>
          </p:cNvSpPr>
          <p:nvPr>
            <p:ph type="title"/>
          </p:nvPr>
        </p:nvSpPr>
        <p:spPr>
          <a:prstGeom prst="rect">
            <a:avLst/>
          </a:prstGeom>
        </p:spPr>
        <p:txBody>
          <a:bodyPr/>
          <a:lstStyle/>
          <a:p>
            <a:pPr lvl="0">
              <a:defRPr sz="1800"/>
            </a:pPr>
            <a:r>
              <a:rPr sz="4200"/>
              <a:t>Bozeman</a:t>
            </a:r>
          </a:p>
        </p:txBody>
      </p:sp>
      <p:sp>
        <p:nvSpPr>
          <p:cNvPr id="133" name="Shape 133"/>
          <p:cNvSpPr>
            <a:spLocks noGrp="1"/>
          </p:cNvSpPr>
          <p:nvPr>
            <p:ph type="body" idx="1"/>
          </p:nvPr>
        </p:nvSpPr>
        <p:spPr>
          <a:prstGeom prst="rect">
            <a:avLst/>
          </a:prstGeom>
        </p:spPr>
        <p:txBody>
          <a:bodyPr/>
          <a:lstStyle/>
          <a:p>
            <a:pPr lvl="0">
              <a:defRPr sz="1800">
                <a:solidFill>
                  <a:srgbClr val="000000"/>
                </a:solidFill>
              </a:defRPr>
            </a:pPr>
            <a:r>
              <a:rPr sz="2600" dirty="0">
                <a:solidFill>
                  <a:srgbClr val="878787"/>
                </a:solidFill>
              </a:rPr>
              <a:t>A great place to live and </a:t>
            </a:r>
            <a:r>
              <a:rPr sz="2600" dirty="0" smtClean="0">
                <a:solidFill>
                  <a:srgbClr val="878787"/>
                </a:solidFill>
              </a:rPr>
              <a:t>learn</a:t>
            </a:r>
            <a:endParaRPr sz="2600" dirty="0">
              <a:solidFill>
                <a:srgbClr val="878787"/>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13004800" cy="7581899"/>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nsertedImage-small.jpg"/>
          <p:cNvPicPr/>
          <p:nvPr/>
        </p:nvPicPr>
        <p:blipFill>
          <a:blip r:embed="rId2" cstate="screen">
            <a:extLst>
              <a:ext uri="{28A0092B-C50C-407E-A947-70E740481C1C}">
                <a14:useLocalDpi xmlns:a14="http://schemas.microsoft.com/office/drawing/2010/main"/>
              </a:ext>
            </a:extLst>
          </a:blip>
          <a:srcRect/>
          <a:stretch>
            <a:fillRect/>
          </a:stretch>
        </p:blipFill>
        <p:spPr>
          <a:xfrm>
            <a:off x="9220200" y="3289300"/>
            <a:ext cx="3276600" cy="2438400"/>
          </a:xfrm>
          <a:prstGeom prst="rect">
            <a:avLst/>
          </a:prstGeom>
          <a:ln w="12700">
            <a:miter lim="400000"/>
          </a:ln>
        </p:spPr>
      </p:pic>
      <p:pic>
        <p:nvPicPr>
          <p:cNvPr id="137" name="InsertedImage.jpg"/>
          <p:cNvPicPr/>
          <p:nvPr/>
        </p:nvPicPr>
        <p:blipFill>
          <a:blip r:embed="rId3"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pic>
        <p:nvPicPr>
          <p:cNvPr id="138" name="InsertedImage.jpg"/>
          <p:cNvPicPr/>
          <p:nvPr/>
        </p:nvPicPr>
        <p:blipFill>
          <a:blip r:embed="rId4"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139" name="Shape 139"/>
          <p:cNvSpPr>
            <a:spLocks noGrp="1"/>
          </p:cNvSpPr>
          <p:nvPr>
            <p:ph type="body" idx="1"/>
          </p:nvPr>
        </p:nvSpPr>
        <p:spPr>
          <a:xfrm>
            <a:off x="431800" y="8674100"/>
            <a:ext cx="9207500" cy="952500"/>
          </a:xfrm>
          <a:prstGeom prst="rect">
            <a:avLst/>
          </a:prstGeom>
        </p:spPr>
        <p:txBody>
          <a:bodyPr/>
          <a:lstStyle/>
          <a:p>
            <a:pPr lvl="0">
              <a:defRPr sz="1800">
                <a:solidFill>
                  <a:srgbClr val="000000"/>
                </a:solidFill>
              </a:defRPr>
            </a:pPr>
            <a:r>
              <a:rPr sz="2600" dirty="0" smtClean="0">
                <a:solidFill>
                  <a:srgbClr val="878787"/>
                </a:solidFill>
              </a:rPr>
              <a:t>“</a:t>
            </a:r>
            <a:r>
              <a:rPr lang="en-US" sz="2600" dirty="0" smtClean="0">
                <a:solidFill>
                  <a:srgbClr val="878787"/>
                </a:solidFill>
              </a:rPr>
              <a:t>Top 15 college town to live in forever</a:t>
            </a:r>
            <a:r>
              <a:rPr sz="2600" dirty="0" smtClean="0">
                <a:solidFill>
                  <a:srgbClr val="878787"/>
                </a:solidFill>
              </a:rPr>
              <a:t>”—</a:t>
            </a:r>
            <a:r>
              <a:rPr lang="en-US" sz="1800" i="1" dirty="0" smtClean="0">
                <a:solidFill>
                  <a:srgbClr val="878787"/>
                </a:solidFill>
              </a:rPr>
              <a:t>College Ranker</a:t>
            </a:r>
            <a:endParaRPr sz="1800" i="1" dirty="0">
              <a:solidFill>
                <a:srgbClr val="878787"/>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4170" y="508000"/>
            <a:ext cx="8369300" cy="7975600"/>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title"/>
          </p:nvPr>
        </p:nvSpPr>
        <p:spPr>
          <a:prstGeom prst="rect">
            <a:avLst/>
          </a:prstGeom>
        </p:spPr>
        <p:txBody>
          <a:bodyPr/>
          <a:lstStyle/>
          <a:p>
            <a:pPr lvl="0">
              <a:defRPr sz="1800"/>
            </a:pPr>
            <a:r>
              <a:rPr sz="4200"/>
              <a:t>MSU Facts &amp; Stats</a:t>
            </a:r>
          </a:p>
        </p:txBody>
      </p:sp>
      <p:sp>
        <p:nvSpPr>
          <p:cNvPr id="142" name="Shape 142"/>
          <p:cNvSpPr>
            <a:spLocks noGrp="1"/>
          </p:cNvSpPr>
          <p:nvPr>
            <p:ph type="body" idx="1"/>
          </p:nvPr>
        </p:nvSpPr>
        <p:spPr>
          <a:prstGeom prst="rect">
            <a:avLst/>
          </a:prstGeom>
        </p:spPr>
        <p:txBody>
          <a:bodyPr/>
          <a:lstStyle/>
          <a:p>
            <a:pPr lvl="0">
              <a:defRPr sz="1800">
                <a:solidFill>
                  <a:srgbClr val="000000"/>
                </a:solidFill>
              </a:defRPr>
            </a:pPr>
            <a:r>
              <a:rPr sz="2600">
                <a:solidFill>
                  <a:srgbClr val="878787"/>
                </a:solidFill>
              </a:rPr>
              <a:t>Bozeman Flights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44800" y="1459363"/>
            <a:ext cx="4059936" cy="628497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350" y="1028700"/>
            <a:ext cx="2260600" cy="22606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6692" y="3289300"/>
            <a:ext cx="5451793" cy="3115310"/>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title"/>
          </p:nvPr>
        </p:nvSpPr>
        <p:spPr>
          <a:prstGeom prst="rect">
            <a:avLst/>
          </a:prstGeom>
        </p:spPr>
        <p:txBody>
          <a:bodyPr/>
          <a:lstStyle/>
          <a:p>
            <a:pPr lvl="0">
              <a:defRPr sz="1800"/>
            </a:pPr>
            <a:r>
              <a:rPr sz="4200" dirty="0"/>
              <a:t>World-class </a:t>
            </a:r>
            <a:r>
              <a:rPr lang="en-US" sz="4200" dirty="0" smtClean="0"/>
              <a:t>adventure</a:t>
            </a:r>
            <a:endParaRPr sz="4200" dirty="0"/>
          </a:p>
        </p:txBody>
      </p:sp>
      <p:sp>
        <p:nvSpPr>
          <p:cNvPr id="149" name="Shape 149"/>
          <p:cNvSpPr>
            <a:spLocks noGrp="1"/>
          </p:cNvSpPr>
          <p:nvPr>
            <p:ph type="body" idx="1"/>
          </p:nvPr>
        </p:nvSpPr>
        <p:spPr>
          <a:xfrm>
            <a:off x="7759700" y="7975599"/>
            <a:ext cx="4851400" cy="1739901"/>
          </a:xfrm>
          <a:prstGeom prst="rect">
            <a:avLst/>
          </a:prstGeom>
        </p:spPr>
        <p:txBody>
          <a:bodyPr/>
          <a:lstStyle>
            <a:lvl1pPr defTabSz="280415">
              <a:defRPr sz="2304"/>
            </a:lvl1pPr>
          </a:lstStyle>
          <a:p>
            <a:pPr lvl="0">
              <a:defRPr sz="1800">
                <a:solidFill>
                  <a:srgbClr val="000000"/>
                </a:solidFill>
              </a:defRPr>
            </a:pPr>
            <a:r>
              <a:rPr sz="2304" dirty="0">
                <a:solidFill>
                  <a:srgbClr val="878787"/>
                </a:solidFill>
              </a:rPr>
              <a:t>Bozeman is located within an hour of </a:t>
            </a:r>
            <a:r>
              <a:rPr lang="en-US" sz="2304" dirty="0" smtClean="0">
                <a:solidFill>
                  <a:srgbClr val="878787"/>
                </a:solidFill>
              </a:rPr>
              <a:t>two sk</a:t>
            </a:r>
            <a:r>
              <a:rPr sz="2304" dirty="0" smtClean="0">
                <a:solidFill>
                  <a:srgbClr val="878787"/>
                </a:solidFill>
              </a:rPr>
              <a:t>i </a:t>
            </a:r>
            <a:r>
              <a:rPr sz="2304" dirty="0">
                <a:solidFill>
                  <a:srgbClr val="878787"/>
                </a:solidFill>
              </a:rPr>
              <a:t>mountains—Bridger </a:t>
            </a:r>
            <a:r>
              <a:rPr sz="2304" dirty="0" smtClean="0">
                <a:solidFill>
                  <a:srgbClr val="878787"/>
                </a:solidFill>
              </a:rPr>
              <a:t>Bowl</a:t>
            </a:r>
            <a:r>
              <a:rPr lang="en-US" sz="2304" dirty="0" smtClean="0">
                <a:solidFill>
                  <a:srgbClr val="878787"/>
                </a:solidFill>
              </a:rPr>
              <a:t> and</a:t>
            </a:r>
            <a:r>
              <a:rPr sz="2304" dirty="0" smtClean="0">
                <a:solidFill>
                  <a:srgbClr val="878787"/>
                </a:solidFill>
              </a:rPr>
              <a:t> </a:t>
            </a:r>
            <a:r>
              <a:rPr sz="2304" dirty="0">
                <a:solidFill>
                  <a:srgbClr val="878787"/>
                </a:solidFill>
              </a:rPr>
              <a:t>Big </a:t>
            </a:r>
            <a:r>
              <a:rPr sz="2304" dirty="0" smtClean="0">
                <a:solidFill>
                  <a:srgbClr val="878787"/>
                </a:solidFill>
              </a:rPr>
              <a:t>Sky</a:t>
            </a:r>
            <a:r>
              <a:rPr lang="en-US" sz="2304" dirty="0" smtClean="0">
                <a:solidFill>
                  <a:srgbClr val="878787"/>
                </a:solidFill>
              </a:rPr>
              <a:t> Resort</a:t>
            </a:r>
            <a:r>
              <a:rPr sz="2304" dirty="0" smtClean="0">
                <a:solidFill>
                  <a:srgbClr val="878787"/>
                </a:solidFill>
              </a:rPr>
              <a:t>. </a:t>
            </a:r>
            <a:r>
              <a:rPr sz="2304" dirty="0">
                <a:solidFill>
                  <a:srgbClr val="878787"/>
                </a:solidFill>
              </a:rPr>
              <a:t>Bridger Bowl is just 20 minutes away.</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61328" y="0"/>
            <a:ext cx="6443472" cy="37307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443472" cy="373075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61328" y="3892550"/>
            <a:ext cx="6443472" cy="373075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892550"/>
            <a:ext cx="6443472" cy="3730752"/>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title"/>
          </p:nvPr>
        </p:nvSpPr>
        <p:spPr>
          <a:prstGeom prst="rect">
            <a:avLst/>
          </a:prstGeom>
        </p:spPr>
        <p:txBody>
          <a:bodyPr/>
          <a:lstStyle/>
          <a:p>
            <a:pPr lvl="0">
              <a:defRPr sz="1800"/>
            </a:pPr>
            <a:r>
              <a:rPr sz="4200"/>
              <a:t>MSU Facts &amp; Stats</a:t>
            </a:r>
          </a:p>
        </p:txBody>
      </p:sp>
      <p:sp>
        <p:nvSpPr>
          <p:cNvPr id="152" name="Shape 152"/>
          <p:cNvSpPr>
            <a:spLocks noGrp="1"/>
          </p:cNvSpPr>
          <p:nvPr>
            <p:ph type="body" idx="1"/>
          </p:nvPr>
        </p:nvSpPr>
        <p:spPr>
          <a:prstGeom prst="rect">
            <a:avLst/>
          </a:prstGeom>
        </p:spPr>
        <p:txBody>
          <a:bodyPr/>
          <a:lstStyle/>
          <a:p>
            <a:pPr lvl="0">
              <a:defRPr sz="1800">
                <a:solidFill>
                  <a:srgbClr val="000000"/>
                </a:solidFill>
              </a:defRPr>
            </a:pPr>
            <a:r>
              <a:rPr sz="2600">
                <a:solidFill>
                  <a:srgbClr val="878787"/>
                </a:solidFill>
              </a:rPr>
              <a:t>Outdoor Adventure</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0350" y="1028700"/>
            <a:ext cx="2260600" cy="2260600"/>
          </a:xfrm>
          <a:prstGeom prst="rect">
            <a:avLst/>
          </a:prstGeom>
        </p:spPr>
      </p:pic>
      <p:pic>
        <p:nvPicPr>
          <p:cNvPr id="2" name="Picture 1"/>
          <p:cNvPicPr>
            <a:picLocks noChangeAspect="1"/>
          </p:cNvPicPr>
          <p:nvPr/>
        </p:nvPicPr>
        <p:blipFill>
          <a:blip r:embed="rId3"/>
          <a:stretch>
            <a:fillRect/>
          </a:stretch>
        </p:blipFill>
        <p:spPr>
          <a:xfrm>
            <a:off x="3236576" y="1076106"/>
            <a:ext cx="8246149" cy="7601388"/>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kg013114-255.jpg"/>
          <p:cNvPicPr/>
          <p:nvPr/>
        </p:nvPicPr>
        <p:blipFill>
          <a:blip r:embed="rId2" cstate="screen">
            <a:extLst>
              <a:ext uri="{28A0092B-C50C-407E-A947-70E740481C1C}">
                <a14:useLocalDpi xmlns:a14="http://schemas.microsoft.com/office/drawing/2010/main"/>
              </a:ext>
            </a:extLst>
          </a:blip>
          <a:srcRect/>
          <a:stretch>
            <a:fillRect/>
          </a:stretch>
        </p:blipFill>
        <p:spPr>
          <a:xfrm>
            <a:off x="520700" y="508000"/>
            <a:ext cx="8369300" cy="7975600"/>
          </a:xfrm>
          <a:prstGeom prst="rect">
            <a:avLst/>
          </a:prstGeom>
          <a:ln w="12700">
            <a:miter lim="400000"/>
          </a:ln>
        </p:spPr>
      </p:pic>
      <p:pic>
        <p:nvPicPr>
          <p:cNvPr id="157" name="InsertedImage.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89300"/>
            <a:ext cx="3276600" cy="2438400"/>
          </a:xfrm>
          <a:prstGeom prst="rect">
            <a:avLst/>
          </a:prstGeom>
          <a:ln w="12700">
            <a:miter lim="400000"/>
          </a:ln>
        </p:spPr>
      </p:pic>
      <p:pic>
        <p:nvPicPr>
          <p:cNvPr id="158" name="erp495.jpg"/>
          <p:cNvPicPr/>
          <p:nvPr/>
        </p:nvPicPr>
        <p:blipFill>
          <a:blip r:embed="rId4" cstate="screen">
            <a:extLst>
              <a:ext uri="{28A0092B-C50C-407E-A947-70E740481C1C}">
                <a14:useLocalDpi xmlns:a14="http://schemas.microsoft.com/office/drawing/2010/main"/>
              </a:ext>
            </a:extLst>
          </a:blip>
          <a:srcRect/>
          <a:stretch>
            <a:fillRect/>
          </a:stretch>
        </p:blipFill>
        <p:spPr>
          <a:xfrm>
            <a:off x="9220199" y="6019799"/>
            <a:ext cx="3276601" cy="2463801"/>
          </a:xfrm>
          <a:prstGeom prst="rect">
            <a:avLst/>
          </a:prstGeom>
          <a:ln w="12700">
            <a:miter lim="400000"/>
          </a:ln>
        </p:spPr>
      </p:pic>
      <p:pic>
        <p:nvPicPr>
          <p:cNvPr id="159" name="InsertedImage.jpg"/>
          <p:cNvPicPr/>
          <p:nvPr/>
        </p:nvPicPr>
        <p:blipFill>
          <a:blip r:embed="rId5"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160" name="Shape 160"/>
          <p:cNvSpPr>
            <a:spLocks noGrp="1"/>
          </p:cNvSpPr>
          <p:nvPr>
            <p:ph type="body" idx="1"/>
          </p:nvPr>
        </p:nvSpPr>
        <p:spPr>
          <a:prstGeom prst="rect">
            <a:avLst/>
          </a:prstGeom>
        </p:spPr>
        <p:txBody>
          <a:bodyPr/>
          <a:lstStyle/>
          <a:p>
            <a:pPr lvl="0">
              <a:defRPr sz="1800">
                <a:solidFill>
                  <a:srgbClr val="000000"/>
                </a:solidFill>
              </a:defRPr>
            </a:pPr>
            <a:r>
              <a:rPr sz="2600">
                <a:solidFill>
                  <a:srgbClr val="878787"/>
                </a:solidFill>
              </a:rPr>
              <a:t>Bozeman is a mecca for adventure lovers.</a:t>
            </a:r>
          </a:p>
        </p:txBody>
      </p:sp>
    </p:spTree>
  </p:cSld>
  <p:clrMapOvr>
    <a:masterClrMapping/>
  </p:clrMapOvr>
  <p:transition spd="med" advClick="0" advTm="6000">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a:prstGeom prst="rect">
            <a:avLst/>
          </a:prstGeom>
        </p:spPr>
        <p:txBody>
          <a:bodyPr/>
          <a:lstStyle/>
          <a:p>
            <a:pPr lvl="0">
              <a:defRPr sz="1800"/>
            </a:pPr>
            <a:r>
              <a:rPr sz="4200"/>
              <a:t>MSU Facts &amp; Stats</a:t>
            </a:r>
          </a:p>
        </p:txBody>
      </p:sp>
      <p:sp>
        <p:nvSpPr>
          <p:cNvPr id="163" name="Shape 163"/>
          <p:cNvSpPr>
            <a:spLocks noGrp="1"/>
          </p:cNvSpPr>
          <p:nvPr>
            <p:ph type="body" idx="1"/>
          </p:nvPr>
        </p:nvSpPr>
        <p:spPr>
          <a:prstGeom prst="rect">
            <a:avLst/>
          </a:prstGeom>
        </p:spPr>
        <p:txBody>
          <a:bodyPr/>
          <a:lstStyle/>
          <a:p>
            <a:pPr lvl="0">
              <a:defRPr sz="1800">
                <a:solidFill>
                  <a:srgbClr val="000000"/>
                </a:solidFill>
              </a:defRPr>
            </a:pPr>
            <a:r>
              <a:rPr sz="2600">
                <a:solidFill>
                  <a:srgbClr val="878787"/>
                </a:solidFill>
              </a:rPr>
              <a:t>Outdoor Adventure</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0350" y="1028700"/>
            <a:ext cx="2260600" cy="2260600"/>
          </a:xfrm>
          <a:prstGeom prst="rect">
            <a:avLst/>
          </a:prstGeom>
        </p:spPr>
      </p:pic>
      <p:pic>
        <p:nvPicPr>
          <p:cNvPr id="2" name="Picture 1"/>
          <p:cNvPicPr>
            <a:picLocks noChangeAspect="1"/>
          </p:cNvPicPr>
          <p:nvPr/>
        </p:nvPicPr>
        <p:blipFill>
          <a:blip r:embed="rId3"/>
          <a:stretch>
            <a:fillRect/>
          </a:stretch>
        </p:blipFill>
        <p:spPr>
          <a:xfrm>
            <a:off x="2569125" y="925690"/>
            <a:ext cx="6155775" cy="4522610"/>
          </a:xfrm>
          <a:prstGeom prst="rect">
            <a:avLst/>
          </a:prstGeom>
        </p:spPr>
      </p:pic>
      <p:pic>
        <p:nvPicPr>
          <p:cNvPr id="3" name="Picture 2"/>
          <p:cNvPicPr>
            <a:picLocks noChangeAspect="1"/>
          </p:cNvPicPr>
          <p:nvPr/>
        </p:nvPicPr>
        <p:blipFill>
          <a:blip r:embed="rId4"/>
          <a:stretch>
            <a:fillRect/>
          </a:stretch>
        </p:blipFill>
        <p:spPr>
          <a:xfrm>
            <a:off x="1130350" y="4876800"/>
            <a:ext cx="4377757" cy="2908300"/>
          </a:xfrm>
          <a:prstGeom prst="rect">
            <a:avLst/>
          </a:prstGeom>
        </p:spPr>
      </p:pic>
      <p:pic>
        <p:nvPicPr>
          <p:cNvPr id="4" name="Picture 3"/>
          <p:cNvPicPr>
            <a:picLocks noChangeAspect="1"/>
          </p:cNvPicPr>
          <p:nvPr/>
        </p:nvPicPr>
        <p:blipFill>
          <a:blip r:embed="rId5"/>
          <a:stretch>
            <a:fillRect/>
          </a:stretch>
        </p:blipFill>
        <p:spPr>
          <a:xfrm>
            <a:off x="5253362" y="5632450"/>
            <a:ext cx="1524000" cy="2044390"/>
          </a:xfrm>
          <a:prstGeom prst="rect">
            <a:avLst/>
          </a:prstGeom>
        </p:spPr>
      </p:pic>
      <p:pic>
        <p:nvPicPr>
          <p:cNvPr id="5" name="Picture 4"/>
          <p:cNvPicPr>
            <a:picLocks noChangeAspect="1"/>
          </p:cNvPicPr>
          <p:nvPr/>
        </p:nvPicPr>
        <p:blipFill>
          <a:blip r:embed="rId6"/>
          <a:stretch>
            <a:fillRect/>
          </a:stretch>
        </p:blipFill>
        <p:spPr>
          <a:xfrm>
            <a:off x="9372600" y="796925"/>
            <a:ext cx="2330450" cy="7758334"/>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174" name="Shape 174"/>
          <p:cNvSpPr>
            <a:spLocks noGrp="1"/>
          </p:cNvSpPr>
          <p:nvPr>
            <p:ph type="body" idx="1"/>
          </p:nvPr>
        </p:nvSpPr>
        <p:spPr>
          <a:prstGeom prst="rect">
            <a:avLst/>
          </a:prstGeom>
        </p:spPr>
        <p:txBody>
          <a:bodyPr/>
          <a:lstStyle/>
          <a:p>
            <a:pPr lvl="0">
              <a:defRPr sz="1800">
                <a:solidFill>
                  <a:srgbClr val="000000"/>
                </a:solidFill>
              </a:defRPr>
            </a:pPr>
            <a:r>
              <a:rPr sz="2600">
                <a:solidFill>
                  <a:srgbClr val="878787"/>
                </a:solidFill>
              </a:rPr>
              <a:t>Outdoor recreation opportunities abound.</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8666" y="3257550"/>
            <a:ext cx="3268133" cy="24511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1800" y="508000"/>
            <a:ext cx="8470899" cy="797560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0199" y="6026151"/>
            <a:ext cx="3276599" cy="2457449"/>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kg061114-127.jpg"/>
          <p:cNvPicPr/>
          <p:nvPr/>
        </p:nvPicPr>
        <p:blipFill>
          <a:blip r:embed="rId2" cstate="screen">
            <a:extLst>
              <a:ext uri="{28A0092B-C50C-407E-A947-70E740481C1C}">
                <a14:useLocalDpi xmlns:a14="http://schemas.microsoft.com/office/drawing/2010/main"/>
              </a:ext>
            </a:extLst>
          </a:blip>
          <a:srcRect/>
          <a:stretch>
            <a:fillRect/>
          </a:stretch>
        </p:blipFill>
        <p:spPr>
          <a:xfrm>
            <a:off x="520700" y="508000"/>
            <a:ext cx="8369300" cy="7975600"/>
          </a:xfrm>
          <a:prstGeom prst="rect">
            <a:avLst/>
          </a:prstGeom>
          <a:ln w="12700">
            <a:miter lim="400000"/>
          </a:ln>
        </p:spPr>
      </p:pic>
      <p:pic>
        <p:nvPicPr>
          <p:cNvPr id="37" name="kg101713-431.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89300"/>
            <a:ext cx="3276600" cy="2438400"/>
          </a:xfrm>
          <a:prstGeom prst="rect">
            <a:avLst/>
          </a:prstGeom>
          <a:ln w="12700">
            <a:miter lim="400000"/>
          </a:ln>
        </p:spPr>
      </p:pic>
      <p:pic>
        <p:nvPicPr>
          <p:cNvPr id="38" name="kg082911-54.jp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sp>
        <p:nvSpPr>
          <p:cNvPr id="40" name="Shape 40"/>
          <p:cNvSpPr>
            <a:spLocks noGrp="1"/>
          </p:cNvSpPr>
          <p:nvPr>
            <p:ph type="body" idx="1"/>
          </p:nvPr>
        </p:nvSpPr>
        <p:spPr>
          <a:xfrm>
            <a:off x="431800" y="8674100"/>
            <a:ext cx="12065000" cy="952500"/>
          </a:xfrm>
          <a:prstGeom prst="rect">
            <a:avLst/>
          </a:prstGeom>
        </p:spPr>
        <p:txBody>
          <a:bodyPr/>
          <a:lstStyle/>
          <a:p>
            <a:pPr lvl="0">
              <a:defRPr sz="1800">
                <a:solidFill>
                  <a:srgbClr val="000000"/>
                </a:solidFill>
              </a:defRPr>
            </a:pPr>
            <a:r>
              <a:rPr sz="2600" dirty="0">
                <a:solidFill>
                  <a:srgbClr val="878787"/>
                </a:solidFill>
              </a:rPr>
              <a:t>Montana State </a:t>
            </a:r>
            <a:r>
              <a:rPr sz="2600" dirty="0" smtClean="0">
                <a:solidFill>
                  <a:srgbClr val="878787"/>
                </a:solidFill>
              </a:rPr>
              <a:t>University’s</a:t>
            </a:r>
            <a:r>
              <a:rPr lang="en-US" sz="2600" dirty="0" smtClean="0">
                <a:solidFill>
                  <a:srgbClr val="878787"/>
                </a:solidFill>
              </a:rPr>
              <a:t> </a:t>
            </a:r>
            <a:r>
              <a:rPr sz="2600" dirty="0" smtClean="0">
                <a:solidFill>
                  <a:srgbClr val="878787"/>
                </a:solidFill>
              </a:rPr>
              <a:t>campus</a:t>
            </a:r>
            <a:endParaRPr sz="2600" dirty="0">
              <a:solidFill>
                <a:srgbClr val="878787"/>
              </a:solidFill>
            </a:endParaRP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0200" y="508000"/>
            <a:ext cx="3276599" cy="2457449"/>
          </a:xfrm>
          <a:prstGeom prst="rect">
            <a:avLst/>
          </a:prstGeom>
        </p:spPr>
      </p:pic>
    </p:spTree>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prstGeom prst="rect">
            <a:avLst/>
          </a:prstGeom>
        </p:spPr>
        <p:txBody>
          <a:bodyPr/>
          <a:lstStyle/>
          <a:p>
            <a:pPr lvl="0">
              <a:defRPr sz="1800"/>
            </a:pPr>
            <a:r>
              <a:rPr sz="4200"/>
              <a:t>MSU Facts &amp; Stats</a:t>
            </a:r>
          </a:p>
        </p:txBody>
      </p:sp>
      <p:sp>
        <p:nvSpPr>
          <p:cNvPr id="177" name="Shape 177"/>
          <p:cNvSpPr>
            <a:spLocks noGrp="1"/>
          </p:cNvSpPr>
          <p:nvPr>
            <p:ph type="body" idx="1"/>
          </p:nvPr>
        </p:nvSpPr>
        <p:spPr>
          <a:prstGeom prst="rect">
            <a:avLst/>
          </a:prstGeom>
        </p:spPr>
        <p:txBody>
          <a:bodyPr/>
          <a:lstStyle/>
          <a:p>
            <a:pPr lvl="0">
              <a:defRPr sz="1800">
                <a:solidFill>
                  <a:srgbClr val="000000"/>
                </a:solidFill>
              </a:defRPr>
            </a:pPr>
            <a:r>
              <a:rPr sz="2600">
                <a:solidFill>
                  <a:srgbClr val="878787"/>
                </a:solidFill>
              </a:rPr>
              <a:t>Surrounding Environment</a:t>
            </a:r>
          </a:p>
        </p:txBody>
      </p:sp>
      <p:pic>
        <p:nvPicPr>
          <p:cNvPr id="2" name="Picture 1"/>
          <p:cNvPicPr>
            <a:picLocks noChangeAspect="1"/>
          </p:cNvPicPr>
          <p:nvPr/>
        </p:nvPicPr>
        <p:blipFill>
          <a:blip r:embed="rId2"/>
          <a:stretch>
            <a:fillRect/>
          </a:stretch>
        </p:blipFill>
        <p:spPr>
          <a:xfrm>
            <a:off x="5238750" y="609599"/>
            <a:ext cx="6038850" cy="626113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350" y="1028700"/>
            <a:ext cx="2260600" cy="2260600"/>
          </a:xfrm>
          <a:prstGeom prst="rect">
            <a:avLst/>
          </a:prstGeom>
        </p:spPr>
      </p:pic>
      <p:pic>
        <p:nvPicPr>
          <p:cNvPr id="3" name="Picture 2"/>
          <p:cNvPicPr>
            <a:picLocks noChangeAspect="1"/>
          </p:cNvPicPr>
          <p:nvPr/>
        </p:nvPicPr>
        <p:blipFill>
          <a:blip r:embed="rId4"/>
          <a:stretch>
            <a:fillRect/>
          </a:stretch>
        </p:blipFill>
        <p:spPr>
          <a:xfrm>
            <a:off x="1130350" y="4610100"/>
            <a:ext cx="3282570" cy="2260638"/>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kg062709-16-filtered.jpeg"/>
          <p:cNvPicPr/>
          <p:nvPr/>
        </p:nvPicPr>
        <p:blipFill>
          <a:blip r:embed="rId2" cstate="screen">
            <a:extLst>
              <a:ext uri="{28A0092B-C50C-407E-A947-70E740481C1C}">
                <a14:useLocalDpi xmlns:a14="http://schemas.microsoft.com/office/drawing/2010/main"/>
              </a:ext>
            </a:extLst>
          </a:blip>
          <a:srcRect/>
          <a:stretch>
            <a:fillRect/>
          </a:stretch>
        </p:blipFill>
        <p:spPr>
          <a:xfrm>
            <a:off x="520699" y="508000"/>
            <a:ext cx="8369301" cy="7975600"/>
          </a:xfrm>
          <a:prstGeom prst="rect">
            <a:avLst/>
          </a:prstGeom>
          <a:ln w="12700">
            <a:miter lim="400000"/>
          </a:ln>
        </p:spPr>
      </p:pic>
      <p:pic>
        <p:nvPicPr>
          <p:cNvPr id="183" name="20060606_O184.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51200"/>
            <a:ext cx="3276601" cy="2438401"/>
          </a:xfrm>
          <a:prstGeom prst="rect">
            <a:avLst/>
          </a:prstGeom>
          <a:ln w="12700">
            <a:miter lim="400000"/>
          </a:ln>
        </p:spPr>
      </p:pic>
      <p:pic>
        <p:nvPicPr>
          <p:cNvPr id="184" name="stp195.jp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pic>
        <p:nvPicPr>
          <p:cNvPr id="185" name="kg083009-53.jpg"/>
          <p:cNvPicPr/>
          <p:nvPr/>
        </p:nvPicPr>
        <p:blipFill>
          <a:blip r:embed="rId5"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186" name="Shape 186"/>
          <p:cNvSpPr>
            <a:spLocks noGrp="1"/>
          </p:cNvSpPr>
          <p:nvPr>
            <p:ph type="body" idx="1"/>
          </p:nvPr>
        </p:nvSpPr>
        <p:spPr>
          <a:xfrm>
            <a:off x="431800" y="8680450"/>
            <a:ext cx="7736840" cy="939801"/>
          </a:xfrm>
          <a:prstGeom prst="rect">
            <a:avLst/>
          </a:prstGeom>
        </p:spPr>
        <p:txBody>
          <a:bodyPr/>
          <a:lstStyle/>
          <a:p>
            <a:pPr lvl="0">
              <a:defRPr sz="1800">
                <a:solidFill>
                  <a:srgbClr val="000000"/>
                </a:solidFill>
              </a:defRPr>
            </a:pPr>
            <a:r>
              <a:rPr lang="en-US" sz="2600" dirty="0" smtClean="0">
                <a:solidFill>
                  <a:srgbClr val="878787"/>
                </a:solidFill>
              </a:rPr>
              <a:t>Close to wilde</a:t>
            </a:r>
            <a:r>
              <a:rPr sz="2600" dirty="0" smtClean="0">
                <a:solidFill>
                  <a:srgbClr val="878787"/>
                </a:solidFill>
              </a:rPr>
              <a:t>rnes</a:t>
            </a:r>
            <a:r>
              <a:rPr lang="en-US" sz="2600" dirty="0" smtClean="0">
                <a:solidFill>
                  <a:srgbClr val="878787"/>
                </a:solidFill>
              </a:rPr>
              <a:t>s, national forests and Yellowstone National Park</a:t>
            </a:r>
            <a:r>
              <a:rPr sz="2600" dirty="0" smtClean="0">
                <a:solidFill>
                  <a:srgbClr val="878787"/>
                </a:solidFill>
              </a:rPr>
              <a:t>.</a:t>
            </a:r>
            <a:endParaRPr sz="2600" dirty="0">
              <a:solidFill>
                <a:srgbClr val="878787"/>
              </a:solidFill>
            </a:endParaRPr>
          </a:p>
        </p:txBody>
      </p:sp>
    </p:spTree>
  </p:cSld>
  <p:clrMapOvr>
    <a:masterClrMapping/>
  </p:clrMapOvr>
  <p:transition spd="med" advClick="0" advTm="6000">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kg092514-126.jpg"/>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3004800" cy="7581900"/>
          </a:xfrm>
          <a:prstGeom prst="rect">
            <a:avLst/>
          </a:prstGeom>
          <a:ln w="12700">
            <a:miter lim="400000"/>
          </a:ln>
        </p:spPr>
      </p:pic>
      <p:sp>
        <p:nvSpPr>
          <p:cNvPr id="189" name="Shape 189"/>
          <p:cNvSpPr>
            <a:spLocks noGrp="1"/>
          </p:cNvSpPr>
          <p:nvPr>
            <p:ph type="title"/>
          </p:nvPr>
        </p:nvSpPr>
        <p:spPr>
          <a:prstGeom prst="rect">
            <a:avLst/>
          </a:prstGeom>
        </p:spPr>
        <p:txBody>
          <a:bodyPr/>
          <a:lstStyle/>
          <a:p>
            <a:pPr lvl="0">
              <a:defRPr sz="1800"/>
            </a:pPr>
            <a:r>
              <a:rPr sz="4200"/>
              <a:t>Student Life</a:t>
            </a:r>
          </a:p>
        </p:txBody>
      </p:sp>
      <p:sp>
        <p:nvSpPr>
          <p:cNvPr id="190" name="Shape 190"/>
          <p:cNvSpPr>
            <a:spLocks noGrp="1"/>
          </p:cNvSpPr>
          <p:nvPr>
            <p:ph type="body" idx="1"/>
          </p:nvPr>
        </p:nvSpPr>
        <p:spPr>
          <a:xfrm>
            <a:off x="7802915" y="8381999"/>
            <a:ext cx="4953001" cy="508001"/>
          </a:xfrm>
          <a:prstGeom prst="rect">
            <a:avLst/>
          </a:prstGeom>
        </p:spPr>
        <p:txBody>
          <a:bodyPr/>
          <a:lstStyle>
            <a:lvl1pPr defTabSz="321310">
              <a:defRPr sz="2640"/>
            </a:lvl1pPr>
          </a:lstStyle>
          <a:p>
            <a:pPr lvl="0">
              <a:defRPr sz="1800">
                <a:solidFill>
                  <a:srgbClr val="000000"/>
                </a:solidFill>
              </a:defRPr>
            </a:pPr>
            <a:r>
              <a:rPr sz="2640" dirty="0" smtClean="0">
                <a:solidFill>
                  <a:srgbClr val="878787"/>
                </a:solidFill>
              </a:rPr>
              <a:t>MS</a:t>
            </a:r>
            <a:r>
              <a:rPr lang="en-US" sz="2640" dirty="0" smtClean="0">
                <a:solidFill>
                  <a:srgbClr val="878787"/>
                </a:solidFill>
              </a:rPr>
              <a:t>U is a friendly campus.</a:t>
            </a:r>
            <a:r>
              <a:rPr lang="en-US" dirty="0" smtClean="0"/>
              <a:t> </a:t>
            </a:r>
            <a:endParaRPr sz="2640" dirty="0">
              <a:solidFill>
                <a:srgbClr val="878787"/>
              </a:solidFill>
            </a:endParaRPr>
          </a:p>
        </p:txBody>
      </p:sp>
    </p:spTree>
  </p:cSld>
  <p:clrMapOvr>
    <a:masterClrMapping/>
  </p:clrMapOvr>
  <p:transition spd="med" advClick="0" advTm="6000">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a:prstGeom prst="rect">
            <a:avLst/>
          </a:prstGeom>
        </p:spPr>
        <p:txBody>
          <a:bodyPr/>
          <a:lstStyle/>
          <a:p>
            <a:pPr lvl="0">
              <a:defRPr sz="1800"/>
            </a:pPr>
            <a:r>
              <a:rPr sz="4200"/>
              <a:t>Geographic Diversity</a:t>
            </a:r>
          </a:p>
        </p:txBody>
      </p:sp>
      <p:sp>
        <p:nvSpPr>
          <p:cNvPr id="194" name="Shape 194"/>
          <p:cNvSpPr>
            <a:spLocks noGrp="1"/>
          </p:cNvSpPr>
          <p:nvPr>
            <p:ph type="body" idx="1"/>
          </p:nvPr>
        </p:nvSpPr>
        <p:spPr>
          <a:xfrm>
            <a:off x="571500" y="2324100"/>
            <a:ext cx="4965700" cy="6565900"/>
          </a:xfrm>
          <a:prstGeom prst="rect">
            <a:avLst/>
          </a:prstGeom>
        </p:spPr>
        <p:txBody>
          <a:bodyPr/>
          <a:lstStyle>
            <a:lvl1pPr marL="0" indent="0">
              <a:spcBef>
                <a:spcPts val="3800"/>
              </a:spcBef>
              <a:buSzTx/>
              <a:buNone/>
            </a:lvl1pPr>
          </a:lstStyle>
          <a:p>
            <a:pPr lvl="0">
              <a:defRPr sz="1800">
                <a:solidFill>
                  <a:srgbClr val="000000"/>
                </a:solidFill>
              </a:defRPr>
            </a:pPr>
            <a:r>
              <a:rPr sz="2600" dirty="0">
                <a:solidFill>
                  <a:srgbClr val="878787"/>
                </a:solidFill>
              </a:rPr>
              <a:t>MSU students are from all over the nation and from 70 different countries. Approximately </a:t>
            </a:r>
            <a:r>
              <a:rPr sz="2600" dirty="0" smtClean="0">
                <a:solidFill>
                  <a:srgbClr val="878787"/>
                </a:solidFill>
              </a:rPr>
              <a:t>6</a:t>
            </a:r>
            <a:r>
              <a:rPr lang="en-US" sz="2600" dirty="0" smtClean="0">
                <a:solidFill>
                  <a:srgbClr val="878787"/>
                </a:solidFill>
              </a:rPr>
              <a:t>2</a:t>
            </a:r>
            <a:r>
              <a:rPr sz="2600" dirty="0" smtClean="0">
                <a:solidFill>
                  <a:srgbClr val="878787"/>
                </a:solidFill>
              </a:rPr>
              <a:t> </a:t>
            </a:r>
            <a:r>
              <a:rPr sz="2600" dirty="0">
                <a:solidFill>
                  <a:srgbClr val="878787"/>
                </a:solidFill>
              </a:rPr>
              <a:t>percent of MSU students are from Montana and </a:t>
            </a:r>
            <a:r>
              <a:rPr lang="en-US" sz="2600" dirty="0" smtClean="0">
                <a:solidFill>
                  <a:srgbClr val="878787"/>
                </a:solidFill>
              </a:rPr>
              <a:t>38</a:t>
            </a:r>
            <a:r>
              <a:rPr sz="2600" dirty="0" smtClean="0">
                <a:solidFill>
                  <a:srgbClr val="878787"/>
                </a:solidFill>
              </a:rPr>
              <a:t> </a:t>
            </a:r>
            <a:r>
              <a:rPr sz="2600" dirty="0">
                <a:solidFill>
                  <a:srgbClr val="878787"/>
                </a:solidFill>
              </a:rPr>
              <a:t>percent are from out-of-state. In </a:t>
            </a:r>
            <a:r>
              <a:rPr sz="2600" dirty="0" smtClean="0">
                <a:solidFill>
                  <a:srgbClr val="878787"/>
                </a:solidFill>
              </a:rPr>
              <a:t>201</a:t>
            </a:r>
            <a:r>
              <a:rPr lang="en-US" sz="2600" dirty="0" smtClean="0">
                <a:solidFill>
                  <a:srgbClr val="878787"/>
                </a:solidFill>
              </a:rPr>
              <a:t>5</a:t>
            </a:r>
            <a:r>
              <a:rPr sz="2600" dirty="0" smtClean="0">
                <a:solidFill>
                  <a:srgbClr val="878787"/>
                </a:solidFill>
              </a:rPr>
              <a:t>, 4</a:t>
            </a:r>
            <a:r>
              <a:rPr lang="en-US" sz="2600" dirty="0" smtClean="0">
                <a:solidFill>
                  <a:srgbClr val="878787"/>
                </a:solidFill>
              </a:rPr>
              <a:t>9</a:t>
            </a:r>
            <a:r>
              <a:rPr sz="2600" dirty="0" smtClean="0">
                <a:solidFill>
                  <a:srgbClr val="878787"/>
                </a:solidFill>
              </a:rPr>
              <a:t> </a:t>
            </a:r>
            <a:r>
              <a:rPr sz="2600" dirty="0">
                <a:solidFill>
                  <a:srgbClr val="878787"/>
                </a:solidFill>
              </a:rPr>
              <a:t>percent of new students </a:t>
            </a:r>
            <a:r>
              <a:rPr lang="en-US" sz="2600" dirty="0" smtClean="0">
                <a:solidFill>
                  <a:srgbClr val="878787"/>
                </a:solidFill>
              </a:rPr>
              <a:t>are </a:t>
            </a:r>
            <a:r>
              <a:rPr sz="2600" dirty="0" smtClean="0">
                <a:solidFill>
                  <a:srgbClr val="878787"/>
                </a:solidFill>
              </a:rPr>
              <a:t>from </a:t>
            </a:r>
            <a:r>
              <a:rPr sz="2600" dirty="0">
                <a:solidFill>
                  <a:srgbClr val="878787"/>
                </a:solidFill>
              </a:rPr>
              <a:t>out-of-state.</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02400" y="0"/>
            <a:ext cx="6502400" cy="9753600"/>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p:cNvSpPr>
          <p:nvPr>
            <p:ph type="body" idx="1"/>
          </p:nvPr>
        </p:nvSpPr>
        <p:spPr>
          <a:prstGeom prst="rect">
            <a:avLst/>
          </a:prstGeom>
        </p:spPr>
        <p:txBody>
          <a:bodyPr/>
          <a:lstStyle/>
          <a:p>
            <a:pPr lvl="0">
              <a:defRPr sz="1800">
                <a:solidFill>
                  <a:srgbClr val="000000"/>
                </a:solidFill>
              </a:defRPr>
            </a:pPr>
            <a:r>
              <a:rPr sz="2600">
                <a:solidFill>
                  <a:srgbClr val="878787"/>
                </a:solidFill>
              </a:rPr>
              <a:t>MSU has many traditions built on Bobcat pride.</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 y="508000"/>
            <a:ext cx="8485294" cy="79756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0200" y="6026150"/>
            <a:ext cx="3276600" cy="245745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23174" y="3268190"/>
            <a:ext cx="3273626" cy="245521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23248" y="508000"/>
            <a:ext cx="3273552" cy="2462784"/>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title"/>
          </p:nvPr>
        </p:nvSpPr>
        <p:spPr>
          <a:prstGeom prst="rect">
            <a:avLst/>
          </a:prstGeom>
        </p:spPr>
        <p:txBody>
          <a:bodyPr/>
          <a:lstStyle/>
          <a:p>
            <a:pPr lvl="0">
              <a:defRPr sz="1800"/>
            </a:pPr>
            <a:r>
              <a:rPr sz="4200"/>
              <a:t>Green Cred</a:t>
            </a:r>
          </a:p>
        </p:txBody>
      </p:sp>
      <p:sp>
        <p:nvSpPr>
          <p:cNvPr id="204" name="Shape 204"/>
          <p:cNvSpPr>
            <a:spLocks noGrp="1"/>
          </p:cNvSpPr>
          <p:nvPr>
            <p:ph type="body" idx="1"/>
          </p:nvPr>
        </p:nvSpPr>
        <p:spPr>
          <a:prstGeom prst="rect">
            <a:avLst/>
          </a:prstGeom>
        </p:spPr>
        <p:txBody>
          <a:bodyPr>
            <a:normAutofit/>
          </a:bodyPr>
          <a:lstStyle>
            <a:lvl1pPr marL="0" indent="0">
              <a:spcBef>
                <a:spcPts val="3800"/>
              </a:spcBef>
              <a:buSzTx/>
              <a:buNone/>
            </a:lvl1pPr>
          </a:lstStyle>
          <a:p>
            <a:pPr lvl="0">
              <a:defRPr sz="1800">
                <a:solidFill>
                  <a:srgbClr val="000000"/>
                </a:solidFill>
              </a:defRPr>
            </a:pPr>
            <a:r>
              <a:rPr lang="en-US" sz="2400" dirty="0" smtClean="0">
                <a:solidFill>
                  <a:schemeClr val="bg1">
                    <a:lumMod val="50000"/>
                  </a:schemeClr>
                </a:solidFill>
                <a:latin typeface="Helvetica Neue" charset="0"/>
              </a:rPr>
              <a:t>The student-run Towne’s </a:t>
            </a:r>
            <a:r>
              <a:rPr lang="en-US" sz="2400" dirty="0">
                <a:solidFill>
                  <a:schemeClr val="bg1">
                    <a:lumMod val="50000"/>
                  </a:schemeClr>
                </a:solidFill>
                <a:latin typeface="Helvetica Neue" charset="0"/>
              </a:rPr>
              <a:t>Harvest Garden </a:t>
            </a:r>
            <a:r>
              <a:rPr lang="en-US" sz="2400" dirty="0" smtClean="0">
                <a:solidFill>
                  <a:schemeClr val="bg1">
                    <a:lumMod val="50000"/>
                  </a:schemeClr>
                </a:solidFill>
                <a:latin typeface="Helvetica Neue" charset="0"/>
              </a:rPr>
              <a:t>recently </a:t>
            </a:r>
            <a:r>
              <a:rPr lang="en-US" sz="2400" dirty="0">
                <a:solidFill>
                  <a:schemeClr val="bg1">
                    <a:lumMod val="50000"/>
                  </a:schemeClr>
                </a:solidFill>
                <a:latin typeface="Helvetica Neue" charset="0"/>
              </a:rPr>
              <a:t>earned national recognition from the Association of Public and Land-Grant Universities, </a:t>
            </a:r>
            <a:r>
              <a:rPr lang="en-US" sz="2400" dirty="0" smtClean="0">
                <a:solidFill>
                  <a:schemeClr val="bg1">
                    <a:lumMod val="50000"/>
                  </a:schemeClr>
                </a:solidFill>
                <a:latin typeface="Helvetica Neue" charset="0"/>
              </a:rPr>
              <a:t>as </a:t>
            </a:r>
            <a:r>
              <a:rPr lang="en-US" sz="2400" dirty="0">
                <a:solidFill>
                  <a:schemeClr val="bg1">
                    <a:lumMod val="50000"/>
                  </a:schemeClr>
                </a:solidFill>
                <a:latin typeface="Helvetica Neue" charset="0"/>
              </a:rPr>
              <a:t>one of only ten exemplary outreach programs in the nation. They have also received Certified Organic status by Montana Dept. of Agriculture, and certification by the Western Sustainability Exchange.</a:t>
            </a:r>
            <a:endParaRPr sz="2400" dirty="0">
              <a:solidFill>
                <a:schemeClr val="bg1">
                  <a:lumMod val="50000"/>
                </a:schemeClr>
              </a:solidFill>
              <a:latin typeface="Helvetica Neue" charset="0"/>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02400" y="0"/>
            <a:ext cx="6502400" cy="9753600"/>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a:prstGeom prst="rect">
            <a:avLst/>
          </a:prstGeom>
        </p:spPr>
        <p:txBody>
          <a:bodyPr/>
          <a:lstStyle/>
          <a:p>
            <a:pPr lvl="0">
              <a:defRPr sz="1800"/>
            </a:pPr>
            <a:r>
              <a:rPr sz="4200"/>
              <a:t>Champ Change</a:t>
            </a:r>
          </a:p>
        </p:txBody>
      </p:sp>
      <p:sp>
        <p:nvSpPr>
          <p:cNvPr id="207" name="Shape 207"/>
          <p:cNvSpPr>
            <a:spLocks noGrp="1"/>
          </p:cNvSpPr>
          <p:nvPr>
            <p:ph type="body" idx="1"/>
          </p:nvPr>
        </p:nvSpPr>
        <p:spPr>
          <a:prstGeom prst="rect">
            <a:avLst/>
          </a:prstGeom>
        </p:spPr>
        <p:txBody>
          <a:bodyPr/>
          <a:lstStyle>
            <a:lvl1pPr marL="0" indent="0">
              <a:spcBef>
                <a:spcPts val="3800"/>
              </a:spcBef>
              <a:buSzTx/>
              <a:buNone/>
            </a:lvl1pPr>
          </a:lstStyle>
          <a:p>
            <a:pPr lvl="0">
              <a:defRPr sz="1800">
                <a:solidFill>
                  <a:srgbClr val="000000"/>
                </a:solidFill>
              </a:defRPr>
            </a:pPr>
            <a:r>
              <a:rPr sz="2600" dirty="0">
                <a:solidFill>
                  <a:srgbClr val="878787"/>
                </a:solidFill>
              </a:rPr>
              <a:t>The Champ Change program is an incentive program run by the Office of Student Success that encourages first-year students to get  involved and make a smooth transition to college life at </a:t>
            </a:r>
            <a:r>
              <a:rPr sz="2600" dirty="0" smtClean="0">
                <a:solidFill>
                  <a:srgbClr val="878787"/>
                </a:solidFill>
              </a:rPr>
              <a:t>MSU.</a:t>
            </a:r>
            <a:endParaRPr sz="2600" dirty="0">
              <a:solidFill>
                <a:srgbClr val="878787"/>
              </a:solidFill>
            </a:endParaRPr>
          </a:p>
        </p:txBody>
      </p:sp>
      <p:pic>
        <p:nvPicPr>
          <p:cNvPr id="208" name="InsertedImage.jpg"/>
          <p:cNvPicPr/>
          <p:nvPr/>
        </p:nvPicPr>
        <p:blipFill>
          <a:blip r:embed="rId2" cstate="screen">
            <a:extLst>
              <a:ext uri="{28A0092B-C50C-407E-A947-70E740481C1C}">
                <a14:useLocalDpi xmlns:a14="http://schemas.microsoft.com/office/drawing/2010/main"/>
              </a:ext>
            </a:extLst>
          </a:blip>
          <a:stretch>
            <a:fillRect/>
          </a:stretch>
        </p:blipFill>
        <p:spPr>
          <a:xfrm>
            <a:off x="6712153" y="5888872"/>
            <a:ext cx="6326539" cy="3898854"/>
          </a:xfrm>
          <a:prstGeom prst="rect">
            <a:avLst/>
          </a:prstGeom>
          <a:ln w="12700">
            <a:miter lim="400000"/>
          </a:ln>
        </p:spPr>
      </p:pic>
      <p:pic>
        <p:nvPicPr>
          <p:cNvPr id="209" name="InsertedImage.jpg"/>
          <p:cNvPicPr/>
          <p:nvPr/>
        </p:nvPicPr>
        <p:blipFill>
          <a:blip r:embed="rId3" cstate="screen">
            <a:extLst>
              <a:ext uri="{28A0092B-C50C-407E-A947-70E740481C1C}">
                <a14:useLocalDpi xmlns:a14="http://schemas.microsoft.com/office/drawing/2010/main"/>
              </a:ext>
            </a:extLst>
          </a:blip>
          <a:stretch>
            <a:fillRect/>
          </a:stretch>
        </p:blipFill>
        <p:spPr>
          <a:xfrm>
            <a:off x="6688994" y="-17341"/>
            <a:ext cx="6372858" cy="4233872"/>
          </a:xfrm>
          <a:prstGeom prst="rect">
            <a:avLst/>
          </a:prstGeom>
          <a:ln w="12700">
            <a:miter lim="400000"/>
          </a:ln>
        </p:spPr>
      </p:pic>
      <p:pic>
        <p:nvPicPr>
          <p:cNvPr id="210" name="InsertedImage.jpg"/>
          <p:cNvPicPr/>
          <p:nvPr/>
        </p:nvPicPr>
        <p:blipFill>
          <a:blip r:embed="rId4">
            <a:extLst/>
          </a:blip>
          <a:stretch>
            <a:fillRect/>
          </a:stretch>
        </p:blipFill>
        <p:spPr>
          <a:xfrm>
            <a:off x="6621607" y="2839651"/>
            <a:ext cx="6507633" cy="3168191"/>
          </a:xfrm>
          <a:prstGeom prst="rect">
            <a:avLst/>
          </a:prstGeom>
          <a:ln w="12700">
            <a:miter lim="400000"/>
          </a:ln>
        </p:spPr>
      </p:pic>
    </p:spTree>
  </p:cSld>
  <p:clrMapOvr>
    <a:masterClrMapping/>
  </p:clrMapOvr>
  <p:transition spd="med" advClick="0" advTm="6000">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InsertedImage-small.jpg"/>
          <p:cNvPicPr/>
          <p:nvPr/>
        </p:nvPicPr>
        <p:blipFill>
          <a:blip r:embed="rId2" cstate="screen">
            <a:extLst>
              <a:ext uri="{28A0092B-C50C-407E-A947-70E740481C1C}">
                <a14:useLocalDpi xmlns:a14="http://schemas.microsoft.com/office/drawing/2010/main"/>
              </a:ext>
            </a:extLst>
          </a:blip>
          <a:srcRect/>
          <a:stretch>
            <a:fillRect/>
          </a:stretch>
        </p:blipFill>
        <p:spPr>
          <a:xfrm>
            <a:off x="520700" y="508000"/>
            <a:ext cx="8369301" cy="7975600"/>
          </a:xfrm>
          <a:prstGeom prst="rect">
            <a:avLst/>
          </a:prstGeom>
          <a:ln w="12700">
            <a:miter lim="400000"/>
          </a:ln>
        </p:spPr>
      </p:pic>
      <p:pic>
        <p:nvPicPr>
          <p:cNvPr id="213" name="InsertedImage-small.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89300"/>
            <a:ext cx="3276600" cy="2438400"/>
          </a:xfrm>
          <a:prstGeom prst="rect">
            <a:avLst/>
          </a:prstGeom>
          <a:ln w="12700">
            <a:miter lim="400000"/>
          </a:ln>
        </p:spPr>
      </p:pic>
      <p:pic>
        <p:nvPicPr>
          <p:cNvPr id="214" name="InsertedImage-small.jp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pic>
        <p:nvPicPr>
          <p:cNvPr id="215" name="InsertedImage-small.jpg"/>
          <p:cNvPicPr/>
          <p:nvPr/>
        </p:nvPicPr>
        <p:blipFill>
          <a:blip r:embed="rId5"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216" name="Shape 216"/>
          <p:cNvSpPr>
            <a:spLocks noGrp="1"/>
          </p:cNvSpPr>
          <p:nvPr>
            <p:ph type="body" idx="1"/>
          </p:nvPr>
        </p:nvSpPr>
        <p:spPr>
          <a:xfrm>
            <a:off x="431800" y="8680450"/>
            <a:ext cx="6741160" cy="939801"/>
          </a:xfrm>
          <a:prstGeom prst="rect">
            <a:avLst/>
          </a:prstGeom>
        </p:spPr>
        <p:txBody>
          <a:bodyPr/>
          <a:lstStyle/>
          <a:p>
            <a:pPr lvl="0">
              <a:defRPr sz="1800">
                <a:solidFill>
                  <a:srgbClr val="000000"/>
                </a:solidFill>
              </a:defRPr>
            </a:pPr>
            <a:r>
              <a:rPr sz="2600" dirty="0">
                <a:solidFill>
                  <a:srgbClr val="878787"/>
                </a:solidFill>
              </a:rPr>
              <a:t>All incoming freshman students live on campus their first year.</a:t>
            </a:r>
          </a:p>
        </p:txBody>
      </p:sp>
    </p:spTree>
  </p:cSld>
  <p:clrMapOvr>
    <a:masterClrMapping/>
  </p:clrMapOvr>
  <p:transition spd="med" advClick="0" advTm="6000">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9220200" y="3259780"/>
            <a:ext cx="3276600" cy="2463800"/>
          </a:xfrm>
          <a:prstGeom prst="rect">
            <a:avLst/>
          </a:prstGeom>
          <a:ln w="12700">
            <a:miter lim="400000"/>
          </a:ln>
        </p:spPr>
      </p:pic>
      <p:sp>
        <p:nvSpPr>
          <p:cNvPr id="222" name="Shape 222"/>
          <p:cNvSpPr>
            <a:spLocks noGrp="1"/>
          </p:cNvSpPr>
          <p:nvPr>
            <p:ph type="body" idx="1"/>
          </p:nvPr>
        </p:nvSpPr>
        <p:spPr>
          <a:xfrm>
            <a:off x="431800" y="8680450"/>
            <a:ext cx="12065000" cy="939801"/>
          </a:xfrm>
          <a:prstGeom prst="rect">
            <a:avLst/>
          </a:prstGeom>
        </p:spPr>
        <p:txBody>
          <a:bodyPr/>
          <a:lstStyle/>
          <a:p>
            <a:pPr lvl="0">
              <a:defRPr sz="1800">
                <a:solidFill>
                  <a:srgbClr val="000000"/>
                </a:solidFill>
              </a:defRPr>
            </a:pPr>
            <a:r>
              <a:rPr sz="2600" dirty="0">
                <a:solidFill>
                  <a:srgbClr val="878787"/>
                </a:solidFill>
              </a:rPr>
              <a:t>Several </a:t>
            </a:r>
            <a:r>
              <a:rPr sz="2600" dirty="0" smtClean="0">
                <a:solidFill>
                  <a:srgbClr val="878787"/>
                </a:solidFill>
              </a:rPr>
              <a:t>residence </a:t>
            </a:r>
            <a:r>
              <a:rPr lang="en-US" sz="2600" dirty="0" smtClean="0">
                <a:solidFill>
                  <a:srgbClr val="878787"/>
                </a:solidFill>
              </a:rPr>
              <a:t>life facilities </a:t>
            </a:r>
            <a:r>
              <a:rPr sz="2600" dirty="0" smtClean="0">
                <a:solidFill>
                  <a:srgbClr val="878787"/>
                </a:solidFill>
              </a:rPr>
              <a:t>have </a:t>
            </a:r>
            <a:r>
              <a:rPr sz="2600" dirty="0">
                <a:solidFill>
                  <a:srgbClr val="878787"/>
                </a:solidFill>
              </a:rPr>
              <a:t>been </a:t>
            </a:r>
            <a:r>
              <a:rPr lang="en-US" sz="2600" dirty="0" smtClean="0">
                <a:solidFill>
                  <a:srgbClr val="878787"/>
                </a:solidFill>
              </a:rPr>
              <a:t>recently </a:t>
            </a:r>
            <a:r>
              <a:rPr sz="2600" dirty="0" smtClean="0">
                <a:solidFill>
                  <a:srgbClr val="878787"/>
                </a:solidFill>
              </a:rPr>
              <a:t>renovated.</a:t>
            </a:r>
            <a:endParaRPr sz="2600" dirty="0">
              <a:solidFill>
                <a:srgbClr val="878787"/>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700" y="508000"/>
            <a:ext cx="8371969" cy="797814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20617" y="6029008"/>
            <a:ext cx="3276181" cy="2457136"/>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08338" y="508001"/>
            <a:ext cx="3288459" cy="2466344"/>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520700" y="508000"/>
            <a:ext cx="8369300" cy="7975600"/>
          </a:xfrm>
          <a:prstGeom prst="rect">
            <a:avLst/>
          </a:prstGeom>
          <a:ln w="12700">
            <a:miter lim="400000"/>
          </a:ln>
        </p:spPr>
      </p:pic>
      <p:pic>
        <p:nvPicPr>
          <p:cNvPr id="225" name="InsertedImage.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89300"/>
            <a:ext cx="3276600" cy="2438400"/>
          </a:xfrm>
          <a:prstGeom prst="rect">
            <a:avLst/>
          </a:prstGeom>
          <a:ln w="12700">
            <a:miter lim="400000"/>
          </a:ln>
        </p:spPr>
      </p:pic>
      <p:pic>
        <p:nvPicPr>
          <p:cNvPr id="226" name="InsertedImage.jp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pic>
        <p:nvPicPr>
          <p:cNvPr id="227" name="InsertedImage.jpg"/>
          <p:cNvPicPr/>
          <p:nvPr/>
        </p:nvPicPr>
        <p:blipFill>
          <a:blip r:embed="rId5"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228" name="Shape 228"/>
          <p:cNvSpPr>
            <a:spLocks noGrp="1"/>
          </p:cNvSpPr>
          <p:nvPr>
            <p:ph type="body" idx="1"/>
          </p:nvPr>
        </p:nvSpPr>
        <p:spPr>
          <a:xfrm>
            <a:off x="431800" y="8680450"/>
            <a:ext cx="8788400" cy="939801"/>
          </a:xfrm>
          <a:prstGeom prst="rect">
            <a:avLst/>
          </a:prstGeom>
        </p:spPr>
        <p:txBody>
          <a:bodyPr/>
          <a:lstStyle/>
          <a:p>
            <a:pPr lvl="0">
              <a:defRPr sz="1800">
                <a:solidFill>
                  <a:srgbClr val="000000"/>
                </a:solidFill>
              </a:defRPr>
            </a:pPr>
            <a:r>
              <a:rPr sz="2600" dirty="0">
                <a:solidFill>
                  <a:srgbClr val="878787"/>
                </a:solidFill>
              </a:rPr>
              <a:t>Getting around is easy. Bozeman has a free bus system and campus is just one mile from downtown.</a:t>
            </a:r>
          </a:p>
        </p:txBody>
      </p:sp>
    </p:spTree>
  </p:cSld>
  <p:clrMapOvr>
    <a:masterClrMapping/>
  </p:clrMapOvr>
  <p:transition spd="med" advClick="0" advTm="6000">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AN05121303.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89300"/>
            <a:ext cx="3276601" cy="2438401"/>
          </a:xfrm>
          <a:prstGeom prst="rect">
            <a:avLst/>
          </a:prstGeom>
          <a:ln w="12700">
            <a:miter lim="400000"/>
          </a:ln>
        </p:spPr>
      </p:pic>
      <p:pic>
        <p:nvPicPr>
          <p:cNvPr id="44" name="pasted-image.pn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1" cy="2463800"/>
          </a:xfrm>
          <a:prstGeom prst="rect">
            <a:avLst/>
          </a:prstGeom>
          <a:ln w="12700">
            <a:miter lim="400000"/>
          </a:ln>
        </p:spPr>
      </p:pic>
      <p:pic>
        <p:nvPicPr>
          <p:cNvPr id="45" name="kg082614-137.jpg"/>
          <p:cNvPicPr/>
          <p:nvPr/>
        </p:nvPicPr>
        <p:blipFill>
          <a:blip r:embed="rId5"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46" name="Shape 46"/>
          <p:cNvSpPr>
            <a:spLocks noGrp="1"/>
          </p:cNvSpPr>
          <p:nvPr>
            <p:ph type="body" idx="1"/>
          </p:nvPr>
        </p:nvSpPr>
        <p:spPr>
          <a:xfrm>
            <a:off x="431800" y="8674100"/>
            <a:ext cx="10223203" cy="952500"/>
          </a:xfrm>
          <a:prstGeom prst="rect">
            <a:avLst/>
          </a:prstGeom>
        </p:spPr>
        <p:txBody>
          <a:bodyPr/>
          <a:lstStyle/>
          <a:p>
            <a:pPr lvl="0">
              <a:defRPr sz="1800">
                <a:solidFill>
                  <a:srgbClr val="000000"/>
                </a:solidFill>
              </a:defRPr>
            </a:pPr>
            <a:r>
              <a:rPr lang="en-US" sz="2600" dirty="0" smtClean="0">
                <a:solidFill>
                  <a:srgbClr val="878787"/>
                </a:solidFill>
              </a:rPr>
              <a:t>The MSU campus </a:t>
            </a:r>
            <a:r>
              <a:rPr sz="2600" dirty="0" smtClean="0">
                <a:solidFill>
                  <a:srgbClr val="878787"/>
                </a:solidFill>
              </a:rPr>
              <a:t>throughout </a:t>
            </a:r>
            <a:r>
              <a:rPr sz="2600" dirty="0">
                <a:solidFill>
                  <a:srgbClr val="878787"/>
                </a:solidFill>
              </a:rPr>
              <a:t>the year.</a:t>
            </a:r>
          </a:p>
        </p:txBody>
      </p:sp>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0127" y="508000"/>
            <a:ext cx="8462379" cy="7975600"/>
          </a:xfrm>
          <a:prstGeom prst="rect">
            <a:avLst/>
          </a:prstGeom>
        </p:spPr>
      </p:pic>
    </p:spTree>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6411515" y="0"/>
            <a:ext cx="6684300" cy="9753600"/>
          </a:xfrm>
          <a:prstGeom prst="rect">
            <a:avLst/>
          </a:prstGeom>
          <a:ln w="12700">
            <a:miter lim="400000"/>
          </a:ln>
        </p:spPr>
      </p:pic>
      <p:sp>
        <p:nvSpPr>
          <p:cNvPr id="231" name="Shape 231"/>
          <p:cNvSpPr>
            <a:spLocks noGrp="1"/>
          </p:cNvSpPr>
          <p:nvPr>
            <p:ph type="title"/>
          </p:nvPr>
        </p:nvSpPr>
        <p:spPr>
          <a:prstGeom prst="rect">
            <a:avLst/>
          </a:prstGeom>
        </p:spPr>
        <p:txBody>
          <a:bodyPr/>
          <a:lstStyle/>
          <a:p>
            <a:pPr lvl="0">
              <a:defRPr sz="1800"/>
            </a:pPr>
            <a:r>
              <a:rPr sz="4200"/>
              <a:t>Culturally Vibrant</a:t>
            </a:r>
          </a:p>
        </p:txBody>
      </p:sp>
      <p:sp>
        <p:nvSpPr>
          <p:cNvPr id="232" name="Shape 232"/>
          <p:cNvSpPr>
            <a:spLocks noGrp="1"/>
          </p:cNvSpPr>
          <p:nvPr>
            <p:ph type="body" idx="1"/>
          </p:nvPr>
        </p:nvSpPr>
        <p:spPr>
          <a:prstGeom prst="rect">
            <a:avLst/>
          </a:prstGeom>
        </p:spPr>
        <p:txBody>
          <a:bodyPr/>
          <a:lstStyle>
            <a:lvl1pPr marL="0" indent="0">
              <a:spcBef>
                <a:spcPts val="3800"/>
              </a:spcBef>
              <a:buSzTx/>
              <a:buNone/>
            </a:lvl1pPr>
          </a:lstStyle>
          <a:p>
            <a:pPr lvl="0">
              <a:defRPr sz="1800">
                <a:solidFill>
                  <a:srgbClr val="000000"/>
                </a:solidFill>
              </a:defRPr>
            </a:pPr>
            <a:r>
              <a:rPr sz="2600" dirty="0">
                <a:solidFill>
                  <a:srgbClr val="878787"/>
                </a:solidFill>
              </a:rPr>
              <a:t>MSU </a:t>
            </a:r>
            <a:r>
              <a:rPr sz="2600" dirty="0" smtClean="0">
                <a:solidFill>
                  <a:srgbClr val="878787"/>
                </a:solidFill>
              </a:rPr>
              <a:t>hosts</a:t>
            </a:r>
            <a:r>
              <a:rPr lang="en-US" sz="2600" dirty="0" smtClean="0">
                <a:solidFill>
                  <a:srgbClr val="878787"/>
                </a:solidFill>
              </a:rPr>
              <a:t> and sponsers</a:t>
            </a:r>
            <a:r>
              <a:rPr sz="2600" dirty="0" smtClean="0">
                <a:solidFill>
                  <a:srgbClr val="878787"/>
                </a:solidFill>
              </a:rPr>
              <a:t> </a:t>
            </a:r>
            <a:r>
              <a:rPr sz="2600" dirty="0">
                <a:solidFill>
                  <a:srgbClr val="878787"/>
                </a:solidFill>
              </a:rPr>
              <a:t>many events, speakers and performers throughout the year, including Pow </a:t>
            </a:r>
            <a:r>
              <a:rPr sz="2600" dirty="0" smtClean="0">
                <a:solidFill>
                  <a:srgbClr val="878787"/>
                </a:solidFill>
              </a:rPr>
              <a:t>Wow</a:t>
            </a:r>
            <a:r>
              <a:rPr lang="en-US" sz="2600" dirty="0" smtClean="0">
                <a:solidFill>
                  <a:srgbClr val="878787"/>
                </a:solidFill>
              </a:rPr>
              <a:t> and Montana Shakespeare in the Parks.</a:t>
            </a:r>
            <a:endParaRPr sz="2600" dirty="0">
              <a:solidFill>
                <a:srgbClr val="878787"/>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0331" y="4776653"/>
            <a:ext cx="4930550" cy="3697912"/>
          </a:xfrm>
          <a:prstGeom prst="rect">
            <a:avLst/>
          </a:prstGeom>
        </p:spPr>
      </p:pic>
      <p:cxnSp>
        <p:nvCxnSpPr>
          <p:cNvPr id="4" name="Straight Connector 3"/>
          <p:cNvCxnSpPr/>
          <p:nvPr/>
        </p:nvCxnSpPr>
        <p:spPr>
          <a:xfrm>
            <a:off x="6289040" y="4776653"/>
            <a:ext cx="0" cy="3697912"/>
          </a:xfrm>
          <a:prstGeom prst="line">
            <a:avLst/>
          </a:prstGeom>
          <a:noFill/>
          <a:ln w="12700" cap="flat">
            <a:solidFill>
              <a:srgbClr val="ABABAB"/>
            </a:solidFill>
            <a:prstDash val="solid"/>
            <a:miter lim="400000"/>
          </a:ln>
          <a:effectLst/>
        </p:spPr>
        <p:style>
          <a:lnRef idx="0">
            <a:scrgbClr r="0" g="0" b="0"/>
          </a:lnRef>
          <a:fillRef idx="0">
            <a:scrgbClr r="0" g="0" b="0"/>
          </a:fillRef>
          <a:effectRef idx="0">
            <a:scrgbClr r="0" g="0" b="0"/>
          </a:effectRef>
          <a:fontRef idx="none"/>
        </p:style>
      </p:cxnSp>
    </p:spTree>
  </p:cSld>
  <p:clrMapOvr>
    <a:masterClrMapping/>
  </p:clrMapOvr>
  <p:transition spd="med" advClick="0" advTm="6000">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prstGeom prst="rect">
            <a:avLst/>
          </a:prstGeom>
        </p:spPr>
        <p:txBody>
          <a:bodyPr/>
          <a:lstStyle/>
          <a:p>
            <a:pPr lvl="0">
              <a:defRPr sz="1800"/>
            </a:pPr>
            <a:r>
              <a:rPr sz="4200"/>
              <a:t>Fun and Fitness</a:t>
            </a:r>
          </a:p>
        </p:txBody>
      </p:sp>
      <p:sp>
        <p:nvSpPr>
          <p:cNvPr id="236" name="Shape 236"/>
          <p:cNvSpPr>
            <a:spLocks noGrp="1"/>
          </p:cNvSpPr>
          <p:nvPr>
            <p:ph type="body" idx="1"/>
          </p:nvPr>
        </p:nvSpPr>
        <p:spPr>
          <a:xfrm>
            <a:off x="571500" y="2324100"/>
            <a:ext cx="5080000" cy="3237526"/>
          </a:xfrm>
          <a:prstGeom prst="rect">
            <a:avLst/>
          </a:prstGeom>
        </p:spPr>
        <p:txBody>
          <a:bodyPr/>
          <a:lstStyle>
            <a:lvl1pPr marL="0" indent="0">
              <a:spcBef>
                <a:spcPts val="3800"/>
              </a:spcBef>
              <a:buSzTx/>
              <a:buNone/>
            </a:lvl1pPr>
          </a:lstStyle>
          <a:p>
            <a:pPr lvl="0">
              <a:defRPr sz="1800">
                <a:solidFill>
                  <a:srgbClr val="000000"/>
                </a:solidFill>
              </a:defRPr>
            </a:pPr>
            <a:r>
              <a:rPr sz="2600">
                <a:solidFill>
                  <a:srgbClr val="878787"/>
                </a:solidFill>
              </a:rPr>
              <a:t>The Marga Hosaeus Fitness Center at MSU was recently selected as the Outstanding Sports Facility by the National Intramural Recreational Sports Association.</a:t>
            </a:r>
          </a:p>
        </p:txBody>
      </p:sp>
      <p:pic>
        <p:nvPicPr>
          <p:cNvPr id="237"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6799746" y="5615059"/>
            <a:ext cx="6200178" cy="4153281"/>
          </a:xfrm>
          <a:prstGeom prst="rect">
            <a:avLst/>
          </a:prstGeom>
          <a:ln w="12700">
            <a:miter lim="400000"/>
          </a:ln>
        </p:spPr>
      </p:pic>
      <p:pic>
        <p:nvPicPr>
          <p:cNvPr id="238" name="InsertedImage.jpg"/>
          <p:cNvPicPr/>
          <p:nvPr/>
        </p:nvPicPr>
        <p:blipFill>
          <a:blip r:embed="rId3" cstate="screen">
            <a:extLst>
              <a:ext uri="{28A0092B-C50C-407E-A947-70E740481C1C}">
                <a14:useLocalDpi xmlns:a14="http://schemas.microsoft.com/office/drawing/2010/main"/>
              </a:ext>
            </a:extLst>
          </a:blip>
          <a:srcRect/>
          <a:stretch>
            <a:fillRect/>
          </a:stretch>
        </p:blipFill>
        <p:spPr>
          <a:xfrm>
            <a:off x="6775692" y="-12284"/>
            <a:ext cx="6248402" cy="5320120"/>
          </a:xfrm>
          <a:prstGeom prst="rect">
            <a:avLst/>
          </a:prstGeom>
          <a:ln w="12700">
            <a:miter lim="400000"/>
          </a:ln>
        </p:spPr>
      </p:pic>
      <p:pic>
        <p:nvPicPr>
          <p:cNvPr id="239" name="InsertedImage-small.jpg"/>
          <p:cNvPicPr/>
          <p:nvPr/>
        </p:nvPicPr>
        <p:blipFill>
          <a:blip r:embed="rId4" cstate="screen">
            <a:extLst>
              <a:ext uri="{28A0092B-C50C-407E-A947-70E740481C1C}">
                <a14:useLocalDpi xmlns:a14="http://schemas.microsoft.com/office/drawing/2010/main"/>
              </a:ext>
            </a:extLst>
          </a:blip>
          <a:srcRect/>
          <a:stretch>
            <a:fillRect/>
          </a:stretch>
        </p:blipFill>
        <p:spPr>
          <a:xfrm>
            <a:off x="3595110" y="5640106"/>
            <a:ext cx="2930238" cy="2445085"/>
          </a:xfrm>
          <a:prstGeom prst="rect">
            <a:avLst/>
          </a:prstGeom>
          <a:ln w="12700">
            <a:miter lim="400000"/>
          </a:ln>
        </p:spPr>
      </p:pic>
      <p:pic>
        <p:nvPicPr>
          <p:cNvPr id="240" name="InsertedImage-small.jpg"/>
          <p:cNvPicPr/>
          <p:nvPr/>
        </p:nvPicPr>
        <p:blipFill>
          <a:blip r:embed="rId5" cstate="screen">
            <a:extLst>
              <a:ext uri="{28A0092B-C50C-407E-A947-70E740481C1C}">
                <a14:useLocalDpi xmlns:a14="http://schemas.microsoft.com/office/drawing/2010/main"/>
              </a:ext>
            </a:extLst>
          </a:blip>
          <a:srcRect/>
          <a:stretch>
            <a:fillRect/>
          </a:stretch>
        </p:blipFill>
        <p:spPr>
          <a:xfrm>
            <a:off x="390474" y="5640106"/>
            <a:ext cx="2930238" cy="2445085"/>
          </a:xfrm>
          <a:prstGeom prst="rect">
            <a:avLst/>
          </a:prstGeom>
          <a:ln w="12700">
            <a:miter lim="400000"/>
          </a:ln>
        </p:spPr>
      </p:pic>
      <p:cxnSp>
        <p:nvCxnSpPr>
          <p:cNvPr id="7" name="Straight Connector 6"/>
          <p:cNvCxnSpPr/>
          <p:nvPr/>
        </p:nvCxnSpPr>
        <p:spPr>
          <a:xfrm>
            <a:off x="390474" y="5466080"/>
            <a:ext cx="12609450" cy="0"/>
          </a:xfrm>
          <a:prstGeom prst="line">
            <a:avLst/>
          </a:prstGeom>
          <a:noFill/>
          <a:ln w="12700" cap="flat">
            <a:solidFill>
              <a:srgbClr val="ABABAB"/>
            </a:solidFill>
            <a:prstDash val="solid"/>
            <a:miter lim="400000"/>
          </a:ln>
          <a:effectLst/>
        </p:spPr>
        <p:style>
          <a:lnRef idx="0">
            <a:scrgbClr r="0" g="0" b="0"/>
          </a:lnRef>
          <a:fillRef idx="0">
            <a:scrgbClr r="0" g="0" b="0"/>
          </a:fillRef>
          <a:effectRef idx="0">
            <a:scrgbClr r="0" g="0" b="0"/>
          </a:effectRef>
          <a:fontRef idx="none"/>
        </p:style>
      </p:cxnSp>
      <p:cxnSp>
        <p:nvCxnSpPr>
          <p:cNvPr id="10" name="Straight Connector 9"/>
          <p:cNvCxnSpPr/>
          <p:nvPr/>
        </p:nvCxnSpPr>
        <p:spPr>
          <a:xfrm>
            <a:off x="3464560" y="5466080"/>
            <a:ext cx="0" cy="2619111"/>
          </a:xfrm>
          <a:prstGeom prst="line">
            <a:avLst/>
          </a:prstGeom>
          <a:noFill/>
          <a:ln w="12700" cap="flat">
            <a:solidFill>
              <a:srgbClr val="ABABAB"/>
            </a:solidFill>
            <a:prstDash val="solid"/>
            <a:miter lim="400000"/>
          </a:ln>
          <a:effectLst/>
        </p:spPr>
        <p:style>
          <a:lnRef idx="0">
            <a:scrgbClr r="0" g="0" b="0"/>
          </a:lnRef>
          <a:fillRef idx="0">
            <a:scrgbClr r="0" g="0" b="0"/>
          </a:fillRef>
          <a:effectRef idx="0">
            <a:scrgbClr r="0" g="0" b="0"/>
          </a:effectRef>
          <a:fontRef idx="none"/>
        </p:style>
      </p:cxnSp>
      <p:cxnSp>
        <p:nvCxnSpPr>
          <p:cNvPr id="12" name="Straight Connector 11"/>
          <p:cNvCxnSpPr/>
          <p:nvPr/>
        </p:nvCxnSpPr>
        <p:spPr>
          <a:xfrm>
            <a:off x="6654800" y="0"/>
            <a:ext cx="0" cy="9768340"/>
          </a:xfrm>
          <a:prstGeom prst="line">
            <a:avLst/>
          </a:prstGeom>
          <a:noFill/>
          <a:ln w="12700" cap="flat">
            <a:solidFill>
              <a:srgbClr val="ABABAB"/>
            </a:solidFill>
            <a:prstDash val="solid"/>
            <a:miter lim="400000"/>
          </a:ln>
          <a:effectLst/>
        </p:spPr>
        <p:style>
          <a:lnRef idx="0">
            <a:scrgbClr r="0" g="0" b="0"/>
          </a:lnRef>
          <a:fillRef idx="0">
            <a:scrgbClr r="0" g="0" b="0"/>
          </a:fillRef>
          <a:effectRef idx="0">
            <a:scrgbClr r="0" g="0" b="0"/>
          </a:effectRef>
          <a:fontRef idx="none"/>
        </p:style>
      </p:cxnSp>
    </p:spTree>
  </p:cSld>
  <p:clrMapOvr>
    <a:masterClrMapping/>
  </p:clrMapOvr>
  <p:transition spd="med" advClick="0" advTm="6000">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520700" y="508000"/>
            <a:ext cx="8369300" cy="7975600"/>
          </a:xfrm>
          <a:prstGeom prst="rect">
            <a:avLst/>
          </a:prstGeom>
          <a:ln w="12700">
            <a:miter lim="400000"/>
          </a:ln>
        </p:spPr>
      </p:pic>
      <p:pic>
        <p:nvPicPr>
          <p:cNvPr id="243" name="InsertedImage.jpg"/>
          <p:cNvPicPr/>
          <p:nvPr/>
        </p:nvPicPr>
        <p:blipFill>
          <a:blip r:embed="rId3" cstate="screen">
            <a:extLst>
              <a:ext uri="{28A0092B-C50C-407E-A947-70E740481C1C}">
                <a14:useLocalDpi xmlns:a14="http://schemas.microsoft.com/office/drawing/2010/main"/>
              </a:ext>
            </a:extLst>
          </a:blip>
          <a:srcRect/>
          <a:stretch>
            <a:fillRect/>
          </a:stretch>
        </p:blipFill>
        <p:spPr>
          <a:xfrm>
            <a:off x="9220200" y="3289300"/>
            <a:ext cx="3276600" cy="2438400"/>
          </a:xfrm>
          <a:prstGeom prst="rect">
            <a:avLst/>
          </a:prstGeom>
          <a:ln w="12700">
            <a:miter lim="400000"/>
          </a:ln>
        </p:spPr>
      </p:pic>
      <p:pic>
        <p:nvPicPr>
          <p:cNvPr id="244" name="InsertedImage.jp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pic>
        <p:nvPicPr>
          <p:cNvPr id="245" name="InsertedImage.jpg"/>
          <p:cNvPicPr/>
          <p:nvPr/>
        </p:nvPicPr>
        <p:blipFill>
          <a:blip r:embed="rId5"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246" name="Shape 246"/>
          <p:cNvSpPr>
            <a:spLocks noGrp="1"/>
          </p:cNvSpPr>
          <p:nvPr>
            <p:ph type="body" idx="1"/>
          </p:nvPr>
        </p:nvSpPr>
        <p:spPr>
          <a:prstGeom prst="rect">
            <a:avLst/>
          </a:prstGeom>
        </p:spPr>
        <p:txBody>
          <a:bodyPr/>
          <a:lstStyle/>
          <a:p>
            <a:pPr lvl="0">
              <a:defRPr sz="1800">
                <a:solidFill>
                  <a:srgbClr val="000000"/>
                </a:solidFill>
              </a:defRPr>
            </a:pPr>
            <a:r>
              <a:rPr sz="2600" dirty="0">
                <a:solidFill>
                  <a:srgbClr val="878787"/>
                </a:solidFill>
              </a:rPr>
              <a:t>The Bobcats compete in </a:t>
            </a:r>
            <a:r>
              <a:rPr sz="2600" dirty="0" smtClean="0">
                <a:solidFill>
                  <a:srgbClr val="878787"/>
                </a:solidFill>
              </a:rPr>
              <a:t>1</a:t>
            </a:r>
            <a:r>
              <a:rPr lang="en-US" sz="2600" dirty="0" smtClean="0">
                <a:solidFill>
                  <a:srgbClr val="878787"/>
                </a:solidFill>
              </a:rPr>
              <a:t>3</a:t>
            </a:r>
            <a:r>
              <a:rPr sz="2600" dirty="0" smtClean="0">
                <a:solidFill>
                  <a:srgbClr val="878787"/>
                </a:solidFill>
              </a:rPr>
              <a:t> </a:t>
            </a:r>
            <a:r>
              <a:rPr sz="2600" dirty="0">
                <a:solidFill>
                  <a:srgbClr val="878787"/>
                </a:solidFill>
              </a:rPr>
              <a:t>NCAA Div. I sports.</a:t>
            </a:r>
          </a:p>
        </p:txBody>
      </p:sp>
    </p:spTree>
  </p:cSld>
  <p:clrMapOvr>
    <a:masterClrMapping/>
  </p:clrMapOvr>
  <p:transition spd="med" advClick="0" advTm="6000">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kg082913-2348-football13.jpg"/>
          <p:cNvPicPr/>
          <p:nvPr/>
        </p:nvPicPr>
        <p:blipFill>
          <a:blip r:embed="rId2" cstate="screen">
            <a:extLst>
              <a:ext uri="{28A0092B-C50C-407E-A947-70E740481C1C}">
                <a14:useLocalDpi xmlns:a14="http://schemas.microsoft.com/office/drawing/2010/main"/>
              </a:ext>
            </a:extLst>
          </a:blip>
          <a:srcRect/>
          <a:stretch>
            <a:fillRect/>
          </a:stretch>
        </p:blipFill>
        <p:spPr>
          <a:xfrm>
            <a:off x="6502400" y="0"/>
            <a:ext cx="6502400" cy="9842500"/>
          </a:xfrm>
          <a:prstGeom prst="rect">
            <a:avLst/>
          </a:prstGeom>
          <a:ln w="12700">
            <a:miter lim="400000"/>
          </a:ln>
        </p:spPr>
      </p:pic>
      <p:sp>
        <p:nvSpPr>
          <p:cNvPr id="249" name="Shape 249"/>
          <p:cNvSpPr>
            <a:spLocks noGrp="1"/>
          </p:cNvSpPr>
          <p:nvPr>
            <p:ph type="title"/>
          </p:nvPr>
        </p:nvSpPr>
        <p:spPr>
          <a:prstGeom prst="rect">
            <a:avLst/>
          </a:prstGeom>
        </p:spPr>
        <p:txBody>
          <a:bodyPr/>
          <a:lstStyle/>
          <a:p>
            <a:pPr lvl="0">
              <a:defRPr sz="1800"/>
            </a:pPr>
            <a:r>
              <a:rPr sz="4200"/>
              <a:t>Go Cats!</a:t>
            </a:r>
          </a:p>
        </p:txBody>
      </p:sp>
      <p:sp>
        <p:nvSpPr>
          <p:cNvPr id="250" name="Shape 250"/>
          <p:cNvSpPr>
            <a:spLocks noGrp="1"/>
          </p:cNvSpPr>
          <p:nvPr>
            <p:ph type="body" idx="1"/>
          </p:nvPr>
        </p:nvSpPr>
        <p:spPr>
          <a:xfrm>
            <a:off x="571500" y="2330450"/>
            <a:ext cx="5600700" cy="6553201"/>
          </a:xfrm>
          <a:prstGeom prst="rect">
            <a:avLst/>
          </a:prstGeom>
        </p:spPr>
        <p:txBody>
          <a:bodyPr/>
          <a:lstStyle/>
          <a:p>
            <a:pPr marL="0" lvl="0" indent="0">
              <a:spcBef>
                <a:spcPts val="3800"/>
              </a:spcBef>
              <a:buSzTx/>
              <a:buNone/>
              <a:defRPr sz="1800">
                <a:solidFill>
                  <a:srgbClr val="000000"/>
                </a:solidFill>
              </a:defRPr>
            </a:pPr>
            <a:r>
              <a:rPr sz="2600" dirty="0">
                <a:solidFill>
                  <a:srgbClr val="878787"/>
                </a:solidFill>
              </a:rPr>
              <a:t>The MSU Bobcats were Big Sky Conference football co-champions in three of the last </a:t>
            </a:r>
            <a:r>
              <a:rPr lang="en-US" sz="2600" dirty="0" smtClean="0">
                <a:solidFill>
                  <a:srgbClr val="878787"/>
                </a:solidFill>
              </a:rPr>
              <a:t>seven </a:t>
            </a:r>
            <a:r>
              <a:rPr sz="2600" dirty="0" smtClean="0">
                <a:solidFill>
                  <a:srgbClr val="878787"/>
                </a:solidFill>
              </a:rPr>
              <a:t>seasons</a:t>
            </a:r>
            <a:r>
              <a:rPr sz="2600" dirty="0">
                <a:solidFill>
                  <a:srgbClr val="878787"/>
                </a:solidFill>
              </a:rPr>
              <a:t>.</a:t>
            </a:r>
          </a:p>
          <a:p>
            <a:pPr marL="0" lvl="0" indent="0">
              <a:spcBef>
                <a:spcPts val="3800"/>
              </a:spcBef>
              <a:buSzTx/>
              <a:buNone/>
              <a:defRPr sz="1800">
                <a:solidFill>
                  <a:srgbClr val="000000"/>
                </a:solidFill>
              </a:defRPr>
            </a:pPr>
            <a:r>
              <a:rPr sz="2600" dirty="0">
                <a:solidFill>
                  <a:srgbClr val="878787"/>
                </a:solidFill>
              </a:rPr>
              <a:t>The Bobcats won the </a:t>
            </a:r>
            <a:r>
              <a:rPr sz="2600" dirty="0" smtClean="0">
                <a:solidFill>
                  <a:srgbClr val="878787"/>
                </a:solidFill>
              </a:rPr>
              <a:t>201</a:t>
            </a:r>
            <a:r>
              <a:rPr lang="en-US" sz="2600" dirty="0" smtClean="0">
                <a:solidFill>
                  <a:srgbClr val="878787"/>
                </a:solidFill>
              </a:rPr>
              <a:t>6</a:t>
            </a:r>
            <a:r>
              <a:rPr sz="2600" dirty="0" smtClean="0">
                <a:solidFill>
                  <a:srgbClr val="878787"/>
                </a:solidFill>
              </a:rPr>
              <a:t> </a:t>
            </a:r>
            <a:r>
              <a:rPr sz="2600" dirty="0">
                <a:solidFill>
                  <a:srgbClr val="878787"/>
                </a:solidFill>
              </a:rPr>
              <a:t>home opener “Gold Rush” game in front of  </a:t>
            </a:r>
            <a:r>
              <a:rPr lang="en-US" sz="2600" dirty="0" smtClean="0">
                <a:solidFill>
                  <a:srgbClr val="878787"/>
                </a:solidFill>
              </a:rPr>
              <a:t>almost 19</a:t>
            </a:r>
            <a:r>
              <a:rPr sz="2600" dirty="0" smtClean="0">
                <a:solidFill>
                  <a:srgbClr val="878787"/>
                </a:solidFill>
              </a:rPr>
              <a:t>,000 </a:t>
            </a:r>
            <a:r>
              <a:rPr sz="2600" dirty="0">
                <a:solidFill>
                  <a:srgbClr val="878787"/>
                </a:solidFill>
              </a:rPr>
              <a:t>gold-clad fans.</a:t>
            </a:r>
          </a:p>
          <a:p>
            <a:pPr marL="0" lvl="0" indent="0">
              <a:spcBef>
                <a:spcPts val="3800"/>
              </a:spcBef>
              <a:buSzTx/>
              <a:buNone/>
              <a:defRPr sz="1800">
                <a:solidFill>
                  <a:srgbClr val="000000"/>
                </a:solidFill>
              </a:defRPr>
            </a:pPr>
            <a:r>
              <a:rPr sz="2600" dirty="0">
                <a:solidFill>
                  <a:srgbClr val="878787"/>
                </a:solidFill>
              </a:rPr>
              <a:t>MSU student-athletes recently won the coveted </a:t>
            </a:r>
            <a:r>
              <a:rPr sz="2600" dirty="0" smtClean="0">
                <a:solidFill>
                  <a:srgbClr val="878787"/>
                </a:solidFill>
              </a:rPr>
              <a:t>President</a:t>
            </a:r>
            <a:r>
              <a:rPr lang="en-US" sz="2600" dirty="0" smtClean="0">
                <a:solidFill>
                  <a:srgbClr val="878787"/>
                </a:solidFill>
              </a:rPr>
              <a:t>’</a:t>
            </a:r>
            <a:r>
              <a:rPr sz="2600" dirty="0" smtClean="0">
                <a:solidFill>
                  <a:srgbClr val="878787"/>
                </a:solidFill>
              </a:rPr>
              <a:t>s </a:t>
            </a:r>
            <a:r>
              <a:rPr sz="2600" dirty="0">
                <a:solidFill>
                  <a:srgbClr val="878787"/>
                </a:solidFill>
              </a:rPr>
              <a:t>Cup for outstanding academic and athletic achievement in the Big Sky Conference.</a:t>
            </a:r>
          </a:p>
        </p:txBody>
      </p:sp>
    </p:spTree>
  </p:cSld>
  <p:clrMapOvr>
    <a:masterClrMapping/>
  </p:clrMapOvr>
  <p:transition spd="med" advClick="0" advTm="6000">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p:cNvSpPr>
          <p:nvPr>
            <p:ph type="title"/>
          </p:nvPr>
        </p:nvSpPr>
        <p:spPr>
          <a:xfrm>
            <a:off x="571500" y="330199"/>
            <a:ext cx="5524500" cy="1397001"/>
          </a:xfrm>
          <a:prstGeom prst="rect">
            <a:avLst/>
          </a:prstGeom>
        </p:spPr>
        <p:txBody>
          <a:bodyPr/>
          <a:lstStyle/>
          <a:p>
            <a:pPr lvl="0">
              <a:defRPr sz="1800"/>
            </a:pPr>
            <a:r>
              <a:rPr sz="4200"/>
              <a:t>Campus Connections</a:t>
            </a:r>
          </a:p>
        </p:txBody>
      </p:sp>
      <p:sp>
        <p:nvSpPr>
          <p:cNvPr id="254" name="Shape 254"/>
          <p:cNvSpPr>
            <a:spLocks noGrp="1"/>
          </p:cNvSpPr>
          <p:nvPr>
            <p:ph type="body" idx="1"/>
          </p:nvPr>
        </p:nvSpPr>
        <p:spPr>
          <a:xfrm>
            <a:off x="571499" y="2324100"/>
            <a:ext cx="5410202" cy="6565900"/>
          </a:xfrm>
          <a:prstGeom prst="rect">
            <a:avLst/>
          </a:prstGeom>
        </p:spPr>
        <p:txBody>
          <a:bodyPr/>
          <a:lstStyle>
            <a:lvl1pPr marL="0" indent="0">
              <a:spcBef>
                <a:spcPts val="3800"/>
              </a:spcBef>
              <a:buSzTx/>
              <a:buNone/>
            </a:lvl1pPr>
          </a:lstStyle>
          <a:p>
            <a:pPr lvl="0">
              <a:defRPr sz="1800">
                <a:solidFill>
                  <a:srgbClr val="000000"/>
                </a:solidFill>
              </a:defRPr>
            </a:pPr>
            <a:r>
              <a:rPr sz="2600" dirty="0">
                <a:solidFill>
                  <a:srgbClr val="878787"/>
                </a:solidFill>
              </a:rPr>
              <a:t>MSU has </a:t>
            </a:r>
            <a:r>
              <a:rPr lang="en-US" sz="2600" dirty="0" smtClean="0">
                <a:solidFill>
                  <a:srgbClr val="878787"/>
                </a:solidFill>
              </a:rPr>
              <a:t>nearly 250 </a:t>
            </a:r>
            <a:r>
              <a:rPr sz="2600" dirty="0" smtClean="0">
                <a:solidFill>
                  <a:srgbClr val="878787"/>
                </a:solidFill>
              </a:rPr>
              <a:t>student </a:t>
            </a:r>
            <a:r>
              <a:rPr sz="2600" dirty="0">
                <a:solidFill>
                  <a:srgbClr val="878787"/>
                </a:solidFill>
              </a:rPr>
              <a:t>clubs, from academic to recreational to community service organizations. From </a:t>
            </a:r>
            <a:r>
              <a:rPr lang="en-US" sz="2600" dirty="0" smtClean="0">
                <a:solidFill>
                  <a:srgbClr val="878787"/>
                </a:solidFill>
              </a:rPr>
              <a:t>lacrosse </a:t>
            </a:r>
            <a:r>
              <a:rPr sz="2600" dirty="0" smtClean="0">
                <a:solidFill>
                  <a:srgbClr val="878787"/>
                </a:solidFill>
              </a:rPr>
              <a:t>to </a:t>
            </a:r>
            <a:r>
              <a:rPr sz="2600" dirty="0">
                <a:solidFill>
                  <a:srgbClr val="878787"/>
                </a:solidFill>
              </a:rPr>
              <a:t>horticulture and sports marketing to paintball, it’s easy to find other </a:t>
            </a:r>
            <a:r>
              <a:rPr sz="2600" dirty="0" smtClean="0">
                <a:solidFill>
                  <a:srgbClr val="878787"/>
                </a:solidFill>
              </a:rPr>
              <a:t>students </a:t>
            </a:r>
            <a:r>
              <a:rPr sz="2600" dirty="0">
                <a:solidFill>
                  <a:srgbClr val="878787"/>
                </a:solidFill>
              </a:rPr>
              <a:t>who have similar interests.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53199" y="0"/>
            <a:ext cx="6451601" cy="9753600"/>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title"/>
          </p:nvPr>
        </p:nvSpPr>
        <p:spPr>
          <a:prstGeom prst="rect">
            <a:avLst/>
          </a:prstGeom>
        </p:spPr>
        <p:txBody>
          <a:bodyPr/>
          <a:lstStyle/>
          <a:p>
            <a:pPr lvl="0">
              <a:defRPr sz="1800"/>
            </a:pPr>
            <a:r>
              <a:rPr sz="4200"/>
              <a:t>Montana State University</a:t>
            </a:r>
          </a:p>
        </p:txBody>
      </p:sp>
      <p:sp>
        <p:nvSpPr>
          <p:cNvPr id="258" name="Shape 258"/>
          <p:cNvSpPr>
            <a:spLocks noGrp="1"/>
          </p:cNvSpPr>
          <p:nvPr>
            <p:ph type="body" idx="1"/>
          </p:nvPr>
        </p:nvSpPr>
        <p:spPr>
          <a:prstGeom prst="rect">
            <a:avLst/>
          </a:prstGeom>
        </p:spPr>
        <p:txBody>
          <a:bodyPr/>
          <a:lstStyle/>
          <a:p>
            <a:pPr lvl="0">
              <a:defRPr sz="1800">
                <a:solidFill>
                  <a:srgbClr val="000000"/>
                </a:solidFill>
              </a:defRPr>
            </a:pPr>
            <a:r>
              <a:rPr sz="2600">
                <a:solidFill>
                  <a:srgbClr val="878787"/>
                </a:solidFill>
              </a:rPr>
              <a:t>Come be a Bobcat</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7581900"/>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22664"/>
        </a:solidFill>
        <a:effectLst/>
      </p:bgPr>
    </p:bg>
    <p:spTree>
      <p:nvGrpSpPr>
        <p:cNvPr id="1" name=""/>
        <p:cNvGrpSpPr/>
        <p:nvPr/>
      </p:nvGrpSpPr>
      <p:grpSpPr>
        <a:xfrm>
          <a:off x="0" y="0"/>
          <a:ext cx="0" cy="0"/>
          <a:chOff x="0" y="0"/>
          <a:chExt cx="0" cy="0"/>
        </a:xfrm>
      </p:grpSpPr>
      <p:sp>
        <p:nvSpPr>
          <p:cNvPr id="3" name="Shape 60"/>
          <p:cNvSpPr txBox="1">
            <a:spLocks/>
          </p:cNvSpPr>
          <p:nvPr/>
        </p:nvSpPr>
        <p:spPr>
          <a:xfrm>
            <a:off x="1676400" y="2021840"/>
            <a:ext cx="9652000" cy="1701800"/>
          </a:xfrm>
          <a:prstGeom prst="rect">
            <a:avLst/>
          </a:prstGeom>
        </p:spPr>
        <p:txBody>
          <a:bodyPr/>
          <a:lstStyle>
            <a:lvl1pPr defTabSz="584200">
              <a:defRPr sz="4200">
                <a:latin typeface="+mj-lt"/>
                <a:ea typeface="+mj-ea"/>
                <a:cs typeface="+mj-cs"/>
                <a:sym typeface="Helvetica Neue Light"/>
              </a:defRPr>
            </a:lvl1pPr>
            <a:lvl2pPr indent="228600" defTabSz="584200">
              <a:defRPr sz="4200">
                <a:latin typeface="+mj-lt"/>
                <a:ea typeface="+mj-ea"/>
                <a:cs typeface="+mj-cs"/>
                <a:sym typeface="Helvetica Neue Light"/>
              </a:defRPr>
            </a:lvl2pPr>
            <a:lvl3pPr indent="457200" defTabSz="584200">
              <a:defRPr sz="4200">
                <a:latin typeface="+mj-lt"/>
                <a:ea typeface="+mj-ea"/>
                <a:cs typeface="+mj-cs"/>
                <a:sym typeface="Helvetica Neue Light"/>
              </a:defRPr>
            </a:lvl3pPr>
            <a:lvl4pPr indent="685800" defTabSz="584200">
              <a:defRPr sz="4200">
                <a:latin typeface="+mj-lt"/>
                <a:ea typeface="+mj-ea"/>
                <a:cs typeface="+mj-cs"/>
                <a:sym typeface="Helvetica Neue Light"/>
              </a:defRPr>
            </a:lvl4pPr>
            <a:lvl5pPr indent="914400" defTabSz="584200">
              <a:defRPr sz="4200">
                <a:latin typeface="+mj-lt"/>
                <a:ea typeface="+mj-ea"/>
                <a:cs typeface="+mj-cs"/>
                <a:sym typeface="Helvetica Neue Light"/>
              </a:defRPr>
            </a:lvl5pPr>
            <a:lvl6pPr indent="1143000" defTabSz="584200">
              <a:defRPr sz="4200">
                <a:latin typeface="+mj-lt"/>
                <a:ea typeface="+mj-ea"/>
                <a:cs typeface="+mj-cs"/>
                <a:sym typeface="Helvetica Neue Light"/>
              </a:defRPr>
            </a:lvl6pPr>
            <a:lvl7pPr indent="1371600" defTabSz="584200">
              <a:defRPr sz="4200">
                <a:latin typeface="+mj-lt"/>
                <a:ea typeface="+mj-ea"/>
                <a:cs typeface="+mj-cs"/>
                <a:sym typeface="Helvetica Neue Light"/>
              </a:defRPr>
            </a:lvl7pPr>
            <a:lvl8pPr indent="1600200" defTabSz="584200">
              <a:defRPr sz="4200">
                <a:latin typeface="+mj-lt"/>
                <a:ea typeface="+mj-ea"/>
                <a:cs typeface="+mj-cs"/>
                <a:sym typeface="Helvetica Neue Light"/>
              </a:defRPr>
            </a:lvl8pPr>
            <a:lvl9pPr indent="1828800" defTabSz="584200">
              <a:defRPr sz="4200">
                <a:latin typeface="+mj-lt"/>
                <a:ea typeface="+mj-ea"/>
                <a:cs typeface="+mj-cs"/>
                <a:sym typeface="Helvetica Neue Light"/>
              </a:defRPr>
            </a:lvl9pPr>
          </a:lstStyle>
          <a:p>
            <a:pPr>
              <a:defRPr sz="1800"/>
            </a:pPr>
            <a:r>
              <a:rPr lang="en-US" sz="5400" dirty="0" smtClean="0">
                <a:solidFill>
                  <a:srgbClr val="00B0F0"/>
                </a:solidFill>
              </a:rPr>
              <a:t>Big Ideas </a:t>
            </a:r>
            <a:r>
              <a:rPr lang="en-US" sz="4800" dirty="0" smtClean="0">
                <a:solidFill>
                  <a:srgbClr val="00B0F0"/>
                </a:solidFill>
              </a:rPr>
              <a:t>&amp;</a:t>
            </a:r>
            <a:r>
              <a:rPr lang="en-US" sz="5400" dirty="0" smtClean="0">
                <a:solidFill>
                  <a:srgbClr val="00B0F0"/>
                </a:solidFill>
              </a:rPr>
              <a:t> Bold Adventures</a:t>
            </a:r>
            <a:endParaRPr lang="en-US" sz="5400" dirty="0">
              <a:solidFill>
                <a:srgbClr val="00B0F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5480" y="3528696"/>
            <a:ext cx="6466840" cy="4850128"/>
          </a:xfrm>
          <a:prstGeom prst="rect">
            <a:avLst/>
          </a:prstGeom>
        </p:spPr>
      </p:pic>
    </p:spTree>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989409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pPr lvl="0">
              <a:defRPr sz="1800"/>
            </a:pPr>
            <a:r>
              <a:rPr lang="en-US" sz="4200" dirty="0" smtClean="0"/>
              <a:t>MSU is:</a:t>
            </a:r>
            <a:endParaRPr sz="4200" dirty="0"/>
          </a:p>
        </p:txBody>
      </p:sp>
      <p:sp>
        <p:nvSpPr>
          <p:cNvPr id="50" name="Shape 50"/>
          <p:cNvSpPr>
            <a:spLocks noGrp="1"/>
          </p:cNvSpPr>
          <p:nvPr>
            <p:ph type="body" idx="1"/>
          </p:nvPr>
        </p:nvSpPr>
        <p:spPr>
          <a:xfrm>
            <a:off x="571500" y="2324100"/>
            <a:ext cx="5308600" cy="6565900"/>
          </a:xfrm>
          <a:prstGeom prst="rect">
            <a:avLst/>
          </a:prstGeom>
        </p:spPr>
        <p:txBody>
          <a:bodyPr>
            <a:normAutofit/>
          </a:bodyPr>
          <a:lstStyle/>
          <a:p>
            <a:pPr marL="0" indent="0" rtl="0">
              <a:buNone/>
            </a:pPr>
            <a:r>
              <a:rPr lang="en-US" sz="4000" baseline="30000" dirty="0"/>
              <a:t>Among the top </a:t>
            </a:r>
            <a:r>
              <a:rPr lang="en-US" sz="4000" baseline="30000" dirty="0" smtClean="0"/>
              <a:t>3 </a:t>
            </a:r>
            <a:r>
              <a:rPr lang="en-US" sz="4000" baseline="30000" dirty="0"/>
              <a:t>percent of colleges or universities in the nation for research expenditures.</a:t>
            </a:r>
          </a:p>
          <a:p>
            <a:pPr marL="0" indent="0" rtl="0">
              <a:buNone/>
            </a:pPr>
            <a:r>
              <a:rPr lang="en-US" sz="4000" baseline="30000" dirty="0"/>
              <a:t>A major research university with a unique focus on undergraduate research and creative projects.</a:t>
            </a:r>
          </a:p>
          <a:p>
            <a:pPr marL="0" indent="0" rtl="0">
              <a:buNone/>
            </a:pPr>
            <a:r>
              <a:rPr lang="en-US" sz="4000" baseline="30000" dirty="0"/>
              <a:t>The only university of its kind with unparalleled access to outdoor adventure and discovery.</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3360" y="-1"/>
            <a:ext cx="6441440" cy="9773219"/>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pPr lvl="0">
              <a:defRPr sz="1800"/>
            </a:pPr>
            <a:r>
              <a:rPr sz="4200"/>
              <a:t>MSU Facts &amp; Stats</a:t>
            </a:r>
          </a:p>
        </p:txBody>
      </p:sp>
      <p:sp>
        <p:nvSpPr>
          <p:cNvPr id="53" name="Shape 53"/>
          <p:cNvSpPr>
            <a:spLocks noGrp="1"/>
          </p:cNvSpPr>
          <p:nvPr>
            <p:ph type="body" idx="1"/>
          </p:nvPr>
        </p:nvSpPr>
        <p:spPr>
          <a:prstGeom prst="rect">
            <a:avLst/>
          </a:prstGeom>
        </p:spPr>
        <p:txBody>
          <a:bodyPr/>
          <a:lstStyle/>
          <a:p>
            <a:pPr lvl="0">
              <a:defRPr sz="1800">
                <a:solidFill>
                  <a:srgbClr val="000000"/>
                </a:solidFill>
              </a:defRPr>
            </a:pPr>
            <a:r>
              <a:rPr sz="2600" dirty="0" smtClean="0">
                <a:solidFill>
                  <a:srgbClr val="878787"/>
                </a:solidFill>
              </a:rPr>
              <a:t>Enrollment</a:t>
            </a:r>
            <a:r>
              <a:rPr lang="en-US" sz="2600" dirty="0" smtClean="0">
                <a:solidFill>
                  <a:srgbClr val="878787"/>
                </a:solidFill>
              </a:rPr>
              <a:t>   </a:t>
            </a:r>
            <a:r>
              <a:rPr lang="en-US" sz="1400" dirty="0" smtClean="0">
                <a:solidFill>
                  <a:srgbClr val="878787"/>
                </a:solidFill>
              </a:rPr>
              <a:t>FALL 2016</a:t>
            </a:r>
            <a:endParaRPr sz="1400" dirty="0">
              <a:solidFill>
                <a:srgbClr val="878787"/>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0350" y="1028700"/>
            <a:ext cx="2260600" cy="2260600"/>
          </a:xfrm>
          <a:prstGeom prst="rect">
            <a:avLst/>
          </a:prstGeom>
        </p:spPr>
      </p:pic>
      <p:pic>
        <p:nvPicPr>
          <p:cNvPr id="6" name="Picture 5"/>
          <p:cNvPicPr>
            <a:picLocks noChangeAspect="1"/>
          </p:cNvPicPr>
          <p:nvPr/>
        </p:nvPicPr>
        <p:blipFill>
          <a:blip r:embed="rId3"/>
          <a:stretch>
            <a:fillRect/>
          </a:stretch>
        </p:blipFill>
        <p:spPr>
          <a:xfrm>
            <a:off x="3139440" y="2975607"/>
            <a:ext cx="5050192" cy="4278633"/>
          </a:xfrm>
          <a:prstGeom prst="rect">
            <a:avLst/>
          </a:prstGeom>
        </p:spPr>
      </p:pic>
      <p:pic>
        <p:nvPicPr>
          <p:cNvPr id="9" name="Picture 8"/>
          <p:cNvPicPr>
            <a:picLocks noChangeAspect="1"/>
          </p:cNvPicPr>
          <p:nvPr/>
        </p:nvPicPr>
        <p:blipFill>
          <a:blip r:embed="rId4"/>
          <a:stretch>
            <a:fillRect/>
          </a:stretch>
        </p:blipFill>
        <p:spPr>
          <a:xfrm>
            <a:off x="8874759" y="1471928"/>
            <a:ext cx="2900681" cy="6358058"/>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nsertedImage.jpg"/>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3004800" cy="7581900"/>
          </a:xfrm>
          <a:prstGeom prst="rect">
            <a:avLst/>
          </a:prstGeom>
          <a:ln w="12700">
            <a:miter lim="400000"/>
          </a:ln>
        </p:spPr>
      </p:pic>
      <p:sp>
        <p:nvSpPr>
          <p:cNvPr id="60" name="Shape 60"/>
          <p:cNvSpPr>
            <a:spLocks noGrp="1"/>
          </p:cNvSpPr>
          <p:nvPr>
            <p:ph type="title"/>
          </p:nvPr>
        </p:nvSpPr>
        <p:spPr>
          <a:prstGeom prst="rect">
            <a:avLst/>
          </a:prstGeom>
        </p:spPr>
        <p:txBody>
          <a:bodyPr/>
          <a:lstStyle/>
          <a:p>
            <a:pPr lvl="0">
              <a:defRPr sz="1800"/>
            </a:pPr>
            <a:r>
              <a:rPr sz="4200" dirty="0" smtClean="0"/>
              <a:t>Academic Excellence</a:t>
            </a:r>
            <a:endParaRPr sz="4200" dirty="0"/>
          </a:p>
        </p:txBody>
      </p:sp>
      <p:sp>
        <p:nvSpPr>
          <p:cNvPr id="61" name="Shape 61"/>
          <p:cNvSpPr>
            <a:spLocks noGrp="1"/>
          </p:cNvSpPr>
          <p:nvPr>
            <p:ph type="body" idx="1"/>
          </p:nvPr>
        </p:nvSpPr>
        <p:spPr>
          <a:prstGeom prst="rect">
            <a:avLst/>
          </a:prstGeom>
        </p:spPr>
        <p:txBody>
          <a:bodyPr/>
          <a:lstStyle>
            <a:lvl1pPr defTabSz="455675">
              <a:defRPr sz="2027"/>
            </a:lvl1pPr>
          </a:lstStyle>
          <a:p>
            <a:pPr lvl="0">
              <a:defRPr sz="1800">
                <a:solidFill>
                  <a:srgbClr val="000000"/>
                </a:solidFill>
              </a:defRPr>
            </a:pPr>
            <a:r>
              <a:rPr sz="2027">
                <a:solidFill>
                  <a:srgbClr val="878787"/>
                </a:solidFill>
              </a:rPr>
              <a:t> Students conduct cutting-edge research.</a:t>
            </a:r>
          </a:p>
        </p:txBody>
      </p:sp>
    </p:spTree>
  </p:cSld>
  <p:clrMapOvr>
    <a:masterClrMapping/>
  </p:clrMapOvr>
  <p:transition spd="med" advClick="0" advTm="6000">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p:cNvSpPr>
          <p:nvPr>
            <p:ph type="title"/>
          </p:nvPr>
        </p:nvSpPr>
        <p:spPr>
          <a:prstGeom prst="rect">
            <a:avLst/>
          </a:prstGeom>
        </p:spPr>
        <p:txBody>
          <a:bodyPr/>
          <a:lstStyle/>
          <a:p>
            <a:pPr lvl="0">
              <a:defRPr sz="1800"/>
            </a:pPr>
            <a:r>
              <a:rPr sz="4200"/>
              <a:t>MSU Facts &amp; Stats</a:t>
            </a:r>
          </a:p>
        </p:txBody>
      </p:sp>
      <p:sp>
        <p:nvSpPr>
          <p:cNvPr id="64" name="Shape 64"/>
          <p:cNvSpPr>
            <a:spLocks noGrp="1"/>
          </p:cNvSpPr>
          <p:nvPr>
            <p:ph type="body" idx="1"/>
          </p:nvPr>
        </p:nvSpPr>
        <p:spPr>
          <a:prstGeom prst="rect">
            <a:avLst/>
          </a:prstGeom>
        </p:spPr>
        <p:txBody>
          <a:bodyPr/>
          <a:lstStyle/>
          <a:p>
            <a:pPr lvl="0">
              <a:defRPr sz="1800">
                <a:solidFill>
                  <a:srgbClr val="000000"/>
                </a:solidFill>
              </a:defRPr>
            </a:pPr>
            <a:r>
              <a:rPr sz="2600" dirty="0">
                <a:solidFill>
                  <a:srgbClr val="878787"/>
                </a:solidFill>
              </a:rPr>
              <a:t>Enrollment by </a:t>
            </a:r>
            <a:r>
              <a:rPr sz="2600" dirty="0" smtClean="0">
                <a:solidFill>
                  <a:srgbClr val="878787"/>
                </a:solidFill>
              </a:rPr>
              <a:t>College</a:t>
            </a:r>
            <a:r>
              <a:rPr lang="en-US" sz="2600" dirty="0" smtClean="0">
                <a:solidFill>
                  <a:srgbClr val="878787"/>
                </a:solidFill>
              </a:rPr>
              <a:t> </a:t>
            </a:r>
            <a:r>
              <a:rPr lang="en-US" sz="1400" dirty="0" smtClean="0">
                <a:solidFill>
                  <a:schemeClr val="bg1">
                    <a:lumMod val="50000"/>
                  </a:schemeClr>
                </a:solidFill>
              </a:rPr>
              <a:t>FALL 2016</a:t>
            </a:r>
          </a:p>
          <a:p>
            <a:pPr lvl="0">
              <a:defRPr sz="1800">
                <a:solidFill>
                  <a:srgbClr val="000000"/>
                </a:solidFill>
              </a:defRPr>
            </a:pPr>
            <a:endParaRPr sz="2600" dirty="0">
              <a:solidFill>
                <a:srgbClr val="878787"/>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0350" y="1028700"/>
            <a:ext cx="2260600" cy="2260600"/>
          </a:xfrm>
          <a:prstGeom prst="rect">
            <a:avLst/>
          </a:prstGeom>
        </p:spPr>
      </p:pic>
      <p:pic>
        <p:nvPicPr>
          <p:cNvPr id="2" name="Picture 1"/>
          <p:cNvPicPr>
            <a:picLocks noChangeAspect="1"/>
          </p:cNvPicPr>
          <p:nvPr/>
        </p:nvPicPr>
        <p:blipFill>
          <a:blip r:embed="rId3"/>
          <a:stretch>
            <a:fillRect/>
          </a:stretch>
        </p:blipFill>
        <p:spPr>
          <a:xfrm>
            <a:off x="3633468" y="1492250"/>
            <a:ext cx="8306183" cy="5792470"/>
          </a:xfrm>
          <a:prstGeom prst="rect">
            <a:avLst/>
          </a:prstGeom>
        </p:spPr>
      </p:pic>
    </p:spTree>
  </p:cSld>
  <p:clrMapOvr>
    <a:masterClrMapping/>
  </p:clrMapOvr>
  <p:transition spd="med" advClick="0" advTm="6000">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InsertedImage-small.jpg"/>
          <p:cNvPicPr/>
          <p:nvPr/>
        </p:nvPicPr>
        <p:blipFill>
          <a:blip r:embed="rId2" cstate="screen">
            <a:extLst>
              <a:ext uri="{28A0092B-C50C-407E-A947-70E740481C1C}">
                <a14:useLocalDpi xmlns:a14="http://schemas.microsoft.com/office/drawing/2010/main"/>
              </a:ext>
            </a:extLst>
          </a:blip>
          <a:srcRect/>
          <a:stretch>
            <a:fillRect/>
          </a:stretch>
        </p:blipFill>
        <p:spPr>
          <a:xfrm>
            <a:off x="520700" y="508000"/>
            <a:ext cx="8369300" cy="7975600"/>
          </a:xfrm>
          <a:prstGeom prst="rect">
            <a:avLst/>
          </a:prstGeom>
          <a:ln w="12700">
            <a:miter lim="400000"/>
          </a:ln>
        </p:spPr>
      </p:pic>
      <p:pic>
        <p:nvPicPr>
          <p:cNvPr id="69" name="pasted-image-small.png"/>
          <p:cNvPicPr/>
          <p:nvPr/>
        </p:nvPicPr>
        <p:blipFill>
          <a:blip r:embed="rId3" cstate="screen">
            <a:extLst>
              <a:ext uri="{28A0092B-C50C-407E-A947-70E740481C1C}">
                <a14:useLocalDpi xmlns:a14="http://schemas.microsoft.com/office/drawing/2010/main"/>
              </a:ext>
            </a:extLst>
          </a:blip>
          <a:srcRect/>
          <a:stretch>
            <a:fillRect/>
          </a:stretch>
        </p:blipFill>
        <p:spPr>
          <a:xfrm>
            <a:off x="9220199" y="3289300"/>
            <a:ext cx="3276601" cy="2438400"/>
          </a:xfrm>
          <a:prstGeom prst="rect">
            <a:avLst/>
          </a:prstGeom>
          <a:ln w="12700">
            <a:miter lim="400000"/>
          </a:ln>
        </p:spPr>
      </p:pic>
      <p:pic>
        <p:nvPicPr>
          <p:cNvPr id="70" name="InsertedImage-small.jpg"/>
          <p:cNvPicPr/>
          <p:nvPr/>
        </p:nvPicPr>
        <p:blipFill>
          <a:blip r:embed="rId4" cstate="screen">
            <a:extLst>
              <a:ext uri="{28A0092B-C50C-407E-A947-70E740481C1C}">
                <a14:useLocalDpi xmlns:a14="http://schemas.microsoft.com/office/drawing/2010/main"/>
              </a:ext>
            </a:extLst>
          </a:blip>
          <a:srcRect/>
          <a:stretch>
            <a:fillRect/>
          </a:stretch>
        </p:blipFill>
        <p:spPr>
          <a:xfrm>
            <a:off x="9220200" y="6019800"/>
            <a:ext cx="3276600" cy="2463800"/>
          </a:xfrm>
          <a:prstGeom prst="rect">
            <a:avLst/>
          </a:prstGeom>
          <a:ln w="12700">
            <a:miter lim="400000"/>
          </a:ln>
        </p:spPr>
      </p:pic>
      <p:pic>
        <p:nvPicPr>
          <p:cNvPr id="71" name="InsertedImage.jpg"/>
          <p:cNvPicPr/>
          <p:nvPr/>
        </p:nvPicPr>
        <p:blipFill>
          <a:blip r:embed="rId5" cstate="screen">
            <a:extLst>
              <a:ext uri="{28A0092B-C50C-407E-A947-70E740481C1C}">
                <a14:useLocalDpi xmlns:a14="http://schemas.microsoft.com/office/drawing/2010/main"/>
              </a:ext>
            </a:extLst>
          </a:blip>
          <a:srcRect/>
          <a:stretch>
            <a:fillRect/>
          </a:stretch>
        </p:blipFill>
        <p:spPr>
          <a:xfrm>
            <a:off x="9220200" y="508000"/>
            <a:ext cx="3276600" cy="2463800"/>
          </a:xfrm>
          <a:prstGeom prst="rect">
            <a:avLst/>
          </a:prstGeom>
          <a:ln w="12700">
            <a:miter lim="400000"/>
          </a:ln>
        </p:spPr>
      </p:pic>
      <p:sp>
        <p:nvSpPr>
          <p:cNvPr id="72" name="Shape 72"/>
          <p:cNvSpPr>
            <a:spLocks noGrp="1"/>
          </p:cNvSpPr>
          <p:nvPr>
            <p:ph type="body" idx="1"/>
          </p:nvPr>
        </p:nvSpPr>
        <p:spPr>
          <a:xfrm>
            <a:off x="431800" y="8680450"/>
            <a:ext cx="9245600" cy="939801"/>
          </a:xfrm>
          <a:prstGeom prst="rect">
            <a:avLst/>
          </a:prstGeom>
        </p:spPr>
        <p:txBody>
          <a:bodyPr/>
          <a:lstStyle/>
          <a:p>
            <a:pPr lvl="0">
              <a:defRPr sz="1800">
                <a:solidFill>
                  <a:srgbClr val="000000"/>
                </a:solidFill>
              </a:defRPr>
            </a:pPr>
            <a:r>
              <a:rPr sz="2600" dirty="0">
                <a:solidFill>
                  <a:srgbClr val="878787"/>
                </a:solidFill>
              </a:rPr>
              <a:t>Choose from more than </a:t>
            </a:r>
            <a:r>
              <a:rPr lang="en-US" sz="2600" dirty="0" smtClean="0">
                <a:solidFill>
                  <a:srgbClr val="878787"/>
                </a:solidFill>
              </a:rPr>
              <a:t>225</a:t>
            </a:r>
            <a:r>
              <a:rPr sz="2600" dirty="0" smtClean="0">
                <a:solidFill>
                  <a:srgbClr val="878787"/>
                </a:solidFill>
              </a:rPr>
              <a:t> </a:t>
            </a:r>
            <a:r>
              <a:rPr sz="2600" dirty="0">
                <a:solidFill>
                  <a:srgbClr val="878787"/>
                </a:solidFill>
              </a:rPr>
              <a:t>academic programs and options.</a:t>
            </a:r>
          </a:p>
        </p:txBody>
      </p:sp>
    </p:spTree>
  </p:cSld>
  <p:clrMapOvr>
    <a:masterClrMapping/>
  </p:clrMapOvr>
  <p:transition spd="med" advClick="0" advTm="6000">
    <p:pull/>
  </p:transition>
  <p:timing>
    <p:tnLst>
      <p:par>
        <p:cTn id="1" dur="indefinite" restart="never" nodeType="tmRoot"/>
      </p:par>
    </p:tn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a:ea typeface="Helvetica Neue"/>
        <a:cs typeface="Helvetica Neue"/>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a:ea typeface="Helvetica Neue"/>
        <a:cs typeface="Helvetica Neue"/>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2127</TotalTime>
  <Words>934</Words>
  <Application>Microsoft Macintosh PowerPoint</Application>
  <PresentationFormat>Custom</PresentationFormat>
  <Paragraphs>87</Paragraphs>
  <Slides>47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Helvetica Neue</vt:lpstr>
      <vt:lpstr>Helvetica Neue Light</vt:lpstr>
      <vt:lpstr>Lucida Grande</vt:lpstr>
      <vt:lpstr>ModernPortfolio</vt:lpstr>
      <vt:lpstr>Montana State University</vt:lpstr>
      <vt:lpstr>PowerPoint Presentation</vt:lpstr>
      <vt:lpstr>PowerPoint Presentation</vt:lpstr>
      <vt:lpstr>PowerPoint Presentation</vt:lpstr>
      <vt:lpstr>MSU is:</vt:lpstr>
      <vt:lpstr>MSU Facts &amp; Stats</vt:lpstr>
      <vt:lpstr>Academic Excellence</vt:lpstr>
      <vt:lpstr>MSU Facts &amp; Stats</vt:lpstr>
      <vt:lpstr>PowerPoint Presentation</vt:lpstr>
      <vt:lpstr>Top-Tier Research</vt:lpstr>
      <vt:lpstr>MSU Facts &amp; Stats</vt:lpstr>
      <vt:lpstr>PowerPoint Presentation</vt:lpstr>
      <vt:lpstr>Top Scholars</vt:lpstr>
      <vt:lpstr>Among the Top 10</vt:lpstr>
      <vt:lpstr>MSU Facts &amp; Stats</vt:lpstr>
      <vt:lpstr>PowerPoint Presentation</vt:lpstr>
      <vt:lpstr>Unique Programs</vt:lpstr>
      <vt:lpstr>Study Abroad</vt:lpstr>
      <vt:lpstr>Student Focused</vt:lpstr>
      <vt:lpstr>Engaged Students</vt:lpstr>
      <vt:lpstr>PowerPoint Presentation</vt:lpstr>
      <vt:lpstr>Bozeman</vt:lpstr>
      <vt:lpstr>PowerPoint Presentation</vt:lpstr>
      <vt:lpstr>MSU Facts &amp; Stats</vt:lpstr>
      <vt:lpstr>World-class adventure</vt:lpstr>
      <vt:lpstr>MSU Facts &amp; Stats</vt:lpstr>
      <vt:lpstr>PowerPoint Presentation</vt:lpstr>
      <vt:lpstr>MSU Facts &amp; Stats</vt:lpstr>
      <vt:lpstr>PowerPoint Presentation</vt:lpstr>
      <vt:lpstr>MSU Facts &amp; Stats</vt:lpstr>
      <vt:lpstr>PowerPoint Presentation</vt:lpstr>
      <vt:lpstr>Student Life</vt:lpstr>
      <vt:lpstr>Geographic Diversity</vt:lpstr>
      <vt:lpstr>PowerPoint Presentation</vt:lpstr>
      <vt:lpstr>Green Cred</vt:lpstr>
      <vt:lpstr>Champ Change</vt:lpstr>
      <vt:lpstr>PowerPoint Presentation</vt:lpstr>
      <vt:lpstr>PowerPoint Presentation</vt:lpstr>
      <vt:lpstr>PowerPoint Presentation</vt:lpstr>
      <vt:lpstr>Culturally Vibrant</vt:lpstr>
      <vt:lpstr>Fun and Fitness</vt:lpstr>
      <vt:lpstr>PowerPoint Presentation</vt:lpstr>
      <vt:lpstr>Go Cats!</vt:lpstr>
      <vt:lpstr>Campus Connections</vt:lpstr>
      <vt:lpstr>Montana State University</vt:lpstr>
      <vt:lpstr>PowerPoint Presentation</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Montana State University</dc:title>
  <cp:lastModifiedBy>Kipfer, Julie</cp:lastModifiedBy>
  <cp:revision>115</cp:revision>
  <dcterms:modified xsi:type="dcterms:W3CDTF">2016-10-21T15:57:27Z</dcterms:modified>
</cp:coreProperties>
</file>