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5" r:id="rId4"/>
    <p:sldId id="270" r:id="rId5"/>
    <p:sldId id="271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C72"/>
    <a:srgbClr val="008D9C"/>
    <a:srgbClr val="E2F2F1"/>
    <a:srgbClr val="9FD5D3"/>
    <a:srgbClr val="EAEAD2"/>
    <a:srgbClr val="E4E3D8"/>
    <a:srgbClr val="E1E3D9"/>
    <a:srgbClr val="003C68"/>
    <a:srgbClr val="2C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22"/>
  </p:normalViewPr>
  <p:slideViewPr>
    <p:cSldViewPr snapToGrid="0" showGuides="1">
      <p:cViewPr varScale="1">
        <p:scale>
          <a:sx n="84" d="100"/>
          <a:sy n="84" d="100"/>
        </p:scale>
        <p:origin x="726" y="78"/>
      </p:cViewPr>
      <p:guideLst>
        <p:guide orient="horz" pos="1620"/>
        <p:guide pos="5400"/>
      </p:guideLst>
    </p:cSldViewPr>
  </p:slideViewPr>
  <p:outlineViewPr>
    <p:cViewPr>
      <p:scale>
        <a:sx n="33" d="100"/>
        <a:sy n="33" d="100"/>
      </p:scale>
      <p:origin x="0" y="-99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0A7F9-5AD2-7446-AB6A-7BEAA50E91F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B354F7-81C6-DC43-B1CE-769341B02644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00457F"/>
                </a:gs>
                <a:gs pos="100000">
                  <a:srgbClr val="16BB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4D8111-667B-FF40-B65C-00CEA6102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1D6AB0-72FA-1949-A8F9-6211F4B29EE8}"/>
                </a:ext>
              </a:extLst>
            </p:cNvPr>
            <p:cNvSpPr/>
            <p:nvPr userDrawn="1"/>
          </p:nvSpPr>
          <p:spPr>
            <a:xfrm>
              <a:off x="0" y="489312"/>
              <a:ext cx="4304963" cy="4654188"/>
            </a:xfrm>
            <a:prstGeom prst="rect">
              <a:avLst/>
            </a:prstGeom>
            <a:gradFill flip="none" rotWithShape="1">
              <a:gsLst>
                <a:gs pos="0">
                  <a:srgbClr val="00457F"/>
                </a:gs>
                <a:gs pos="100000">
                  <a:srgbClr val="0A3B6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741DFC-4B0A-8D45-BF5C-A08310F42325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A8ADE8-1ACA-D543-9F35-773DDA92C7A6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E23233-A82D-D14A-B575-01C3B5F58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BC39572-329A-5D4C-8D17-76662B1B4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397" y="116975"/>
                <a:ext cx="1061240" cy="278759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87D3D3D-8738-AE46-BB9E-C2C8296D26E2}"/>
              </a:ext>
            </a:extLst>
          </p:cNvPr>
          <p:cNvSpPr/>
          <p:nvPr userDrawn="1"/>
        </p:nvSpPr>
        <p:spPr>
          <a:xfrm>
            <a:off x="0" y="489312"/>
            <a:ext cx="4304963" cy="4654188"/>
          </a:xfrm>
          <a:prstGeom prst="rect">
            <a:avLst/>
          </a:prstGeom>
          <a:gradFill flip="none" rotWithShape="1">
            <a:gsLst>
              <a:gs pos="0">
                <a:srgbClr val="00457F"/>
              </a:gs>
              <a:gs pos="100000">
                <a:srgbClr val="0A3B6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97" y="841772"/>
            <a:ext cx="6564585" cy="1790700"/>
          </a:xfrm>
        </p:spPr>
        <p:txBody>
          <a:bodyPr anchor="b">
            <a:normAutofit/>
          </a:bodyPr>
          <a:lstStyle>
            <a:lvl1pPr algn="l">
              <a:lnSpc>
                <a:spcPts val="2700"/>
              </a:lnSpc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97" y="2967310"/>
            <a:ext cx="7503603" cy="9760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F3C-F575-47CE-9D23-633188FC88D1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A7A-C47C-4CF8-846F-503F4E118A16}" type="datetime1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ENDA/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79882"/>
            <a:ext cx="9144000" cy="6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35079"/>
            <a:ext cx="2089913" cy="21666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1E5-D5AF-48FC-99A4-77E2CEE8B111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2159" y="900031"/>
            <a:ext cx="0" cy="3892367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/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A97729C-A0E5-DD4E-B302-A5199C453A68}"/>
              </a:ext>
            </a:extLst>
          </p:cNvPr>
          <p:cNvSpPr/>
          <p:nvPr userDrawn="1"/>
        </p:nvSpPr>
        <p:spPr>
          <a:xfrm>
            <a:off x="0" y="0"/>
            <a:ext cx="9143999" cy="516499"/>
          </a:xfrm>
          <a:prstGeom prst="rect">
            <a:avLst/>
          </a:prstGeom>
          <a:gradFill flip="none" rotWithShape="1">
            <a:gsLst>
              <a:gs pos="75000">
                <a:srgbClr val="073C72"/>
              </a:gs>
              <a:gs pos="0">
                <a:srgbClr val="073C72"/>
              </a:gs>
              <a:gs pos="100000">
                <a:srgbClr val="008D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1E5-D5AF-48FC-99A4-77E2CEE8B111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9858" y="1839913"/>
            <a:ext cx="5746683" cy="2792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7B373-71F3-BF4B-A2F8-8D2816ABE480}"/>
              </a:ext>
            </a:extLst>
          </p:cNvPr>
          <p:cNvSpPr/>
          <p:nvPr/>
        </p:nvSpPr>
        <p:spPr>
          <a:xfrm>
            <a:off x="0" y="516499"/>
            <a:ext cx="9580356" cy="28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671A5-6676-8349-8C0D-E7F9BE894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6" y="56797"/>
            <a:ext cx="1197610" cy="385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10865-5593-5140-8CD9-DE465C089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93" y="149407"/>
            <a:ext cx="2228850" cy="2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DEDC-A76D-492D-B897-5D03996AFB44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7AC5-801D-4D0A-BD82-DB51D6F79849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5306-67A6-47D8-A62D-4DBC5CF1666D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5A72DC9-43E7-5F41-B13D-168352B7BC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6662" y="705454"/>
            <a:ext cx="5193745" cy="4466428"/>
          </a:xfrm>
          <a:custGeom>
            <a:avLst/>
            <a:gdLst>
              <a:gd name="connsiteX0" fmla="*/ 0 w 5193745"/>
              <a:gd name="connsiteY0" fmla="*/ 0 h 4466428"/>
              <a:gd name="connsiteX1" fmla="*/ 4336276 w 5193745"/>
              <a:gd name="connsiteY1" fmla="*/ 1476 h 4466428"/>
              <a:gd name="connsiteX2" fmla="*/ 4336275 w 5193745"/>
              <a:gd name="connsiteY2" fmla="*/ 3287 h 4466428"/>
              <a:gd name="connsiteX3" fmla="*/ 5192683 w 5193745"/>
              <a:gd name="connsiteY3" fmla="*/ 3578 h 4466428"/>
              <a:gd name="connsiteX4" fmla="*/ 5191197 w 5193745"/>
              <a:gd name="connsiteY4" fmla="*/ 4466428 h 4466428"/>
              <a:gd name="connsiteX5" fmla="*/ 3425911 w 5193745"/>
              <a:gd name="connsiteY5" fmla="*/ 4464047 h 4466428"/>
              <a:gd name="connsiteX6" fmla="*/ 3425365 w 5193745"/>
              <a:gd name="connsiteY6" fmla="*/ 4463099 h 4466428"/>
              <a:gd name="connsiteX7" fmla="*/ 2569504 w 5193745"/>
              <a:gd name="connsiteY7" fmla="*/ 4461945 h 446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3745" h="4466428">
                <a:moveTo>
                  <a:pt x="0" y="0"/>
                </a:moveTo>
                <a:lnTo>
                  <a:pt x="4336276" y="1476"/>
                </a:lnTo>
                <a:lnTo>
                  <a:pt x="4336275" y="3287"/>
                </a:lnTo>
                <a:lnTo>
                  <a:pt x="5192683" y="3578"/>
                </a:lnTo>
                <a:cubicBezTo>
                  <a:pt x="5194071" y="1491653"/>
                  <a:pt x="5194571" y="2980735"/>
                  <a:pt x="5191197" y="4466428"/>
                </a:cubicBezTo>
                <a:lnTo>
                  <a:pt x="3425911" y="4464047"/>
                </a:lnTo>
                <a:lnTo>
                  <a:pt x="3425365" y="4463099"/>
                </a:lnTo>
                <a:lnTo>
                  <a:pt x="2569504" y="4461945"/>
                </a:lnTo>
                <a:close/>
              </a:path>
            </a:pathLst>
          </a:custGeom>
          <a:solidFill>
            <a:srgbClr val="9FD5D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11060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60" y="4767263"/>
            <a:ext cx="593268" cy="273844"/>
          </a:xfrm>
        </p:spPr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736C-EF96-4BD1-AFB0-D4F1E308D5A9}" type="datetime1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8650" y="3124752"/>
            <a:ext cx="7886700" cy="1388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5A72DC9-43E7-5F41-B13D-168352B7BC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759" y="3563815"/>
            <a:ext cx="9150759" cy="1597557"/>
          </a:xfrm>
          <a:prstGeom prst="rect">
            <a:avLst/>
          </a:prstGeom>
          <a:solidFill>
            <a:srgbClr val="9FD5D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9883"/>
            <a:ext cx="9144000" cy="3383932"/>
          </a:xfrm>
          <a:prstGeom prst="rect">
            <a:avLst/>
          </a:prstGeom>
          <a:solidFill>
            <a:srgbClr val="E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5A72DC9-43E7-5F41-B13D-168352B7BC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759" y="3563815"/>
            <a:ext cx="9150759" cy="1597557"/>
          </a:xfrm>
          <a:prstGeom prst="rect">
            <a:avLst/>
          </a:prstGeom>
          <a:solidFill>
            <a:srgbClr val="9FD5D3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384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5678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74716"/>
            <a:ext cx="3868340" cy="31269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678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74716"/>
            <a:ext cx="3887391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5077"/>
            <a:ext cx="7886700" cy="357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8833" y="4767263"/>
            <a:ext cx="12371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CF48-F3D1-4008-A2A3-10556D492621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60464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8992" y="4767263"/>
            <a:ext cx="5916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75A97-2C6D-5548-9CE6-5FABA4E3BADF}"/>
              </a:ext>
            </a:extLst>
          </p:cNvPr>
          <p:cNvSpPr/>
          <p:nvPr userDrawn="1"/>
        </p:nvSpPr>
        <p:spPr>
          <a:xfrm>
            <a:off x="0" y="0"/>
            <a:ext cx="9143999" cy="705891"/>
          </a:xfrm>
          <a:prstGeom prst="rect">
            <a:avLst/>
          </a:prstGeom>
          <a:gradFill flip="none" rotWithShape="1">
            <a:gsLst>
              <a:gs pos="75000">
                <a:srgbClr val="073C72"/>
              </a:gs>
              <a:gs pos="0">
                <a:srgbClr val="073C72"/>
              </a:gs>
              <a:gs pos="100000">
                <a:srgbClr val="008D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8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76" r:id="rId8"/>
    <p:sldLayoutId id="2147483665" r:id="rId9"/>
    <p:sldLayoutId id="2147483666" r:id="rId10"/>
    <p:sldLayoutId id="2147483667" r:id="rId11"/>
    <p:sldLayoutId id="2147483668" r:id="rId12"/>
    <p:sldLayoutId id="2147483675" r:id="rId13"/>
    <p:sldLayoutId id="2147483669" r:id="rId14"/>
    <p:sldLayoutId id="2147483670" r:id="rId15"/>
    <p:sldLayoutId id="21474836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234950" algn="l" defTabSz="685800" rtl="0" eaLnBrk="1" latinLnBrk="0" hangingPunct="1">
        <a:lnSpc>
          <a:spcPts val="1920"/>
        </a:lnSpc>
        <a:spcBef>
          <a:spcPts val="750"/>
        </a:spcBef>
        <a:spcAft>
          <a:spcPts val="600"/>
        </a:spcAft>
        <a:buClr>
          <a:srgbClr val="2CB19D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2222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SzPct val="100000"/>
        <a:buFont typeface="Verdana" panose="020B0604030504040204" pitchFamily="34" charset="0"/>
        <a:buChar char="&gt;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Font typeface="Verdana" panose="020B0604030504040204" pitchFamily="34" charset="0"/>
        <a:buChar char="»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ts val="192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5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694" userDrawn="1">
          <p15:clr>
            <a:srgbClr val="F26B43"/>
          </p15:clr>
        </p15:guide>
        <p15:guide id="4" orient="horz" pos="805" userDrawn="1">
          <p15:clr>
            <a:srgbClr val="F26B43"/>
          </p15:clr>
        </p15:guide>
        <p15:guide id="5" pos="5472" userDrawn="1">
          <p15:clr>
            <a:srgbClr val="F26B43"/>
          </p15:clr>
        </p15:guide>
        <p15:guide id="6" orient="horz" pos="220" userDrawn="1">
          <p15:clr>
            <a:srgbClr val="F26B43"/>
          </p15:clr>
        </p15:guide>
        <p15:guide id="7" orient="horz" pos="151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pi.wi.gov/sites/default/files/imce/accountability/pdf/Value%20Added%20Brief_Web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Examining Productivity in Rural Education: Signals of Innovative Approaches </a:t>
            </a:r>
            <a:br>
              <a:rPr lang="en-US" dirty="0"/>
            </a:br>
            <a:r>
              <a:rPr lang="en-US" dirty="0"/>
              <a:t>and 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97" y="2967310"/>
            <a:ext cx="8045712" cy="1378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spc="-40" dirty="0"/>
              <a:t>Matthew </a:t>
            </a:r>
            <a:r>
              <a:rPr lang="en-US" spc="-40" dirty="0" err="1"/>
              <a:t>Finster</a:t>
            </a:r>
            <a:r>
              <a:rPr lang="en-US" spc="-40" dirty="0"/>
              <a:t>, Ph.D., Westat</a:t>
            </a: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spc="-40" dirty="0"/>
              <a:t>Anthony </a:t>
            </a:r>
            <a:r>
              <a:rPr lang="en-US" spc="-40" dirty="0" err="1"/>
              <a:t>Milanowski</a:t>
            </a:r>
            <a:r>
              <a:rPr lang="en-US" spc="-40" dirty="0"/>
              <a:t>, Ph.D., Education Analytics (formerly Westat)</a:t>
            </a: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spc="-40" dirty="0"/>
              <a:t>Ning Rui, Ph.D., Westat</a:t>
            </a: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spc="-40" dirty="0"/>
              <a:t>Victoria Schaefer, Ph.D., Westat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343B-A543-E846-9F6C-0F04ABDD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Scatter plot of ELA VA by instructional costs </a:t>
            </a:r>
            <a:br>
              <a:rPr lang="en-US" dirty="0"/>
            </a:br>
            <a:r>
              <a:rPr lang="en-US" dirty="0"/>
              <a:t>for K-5 schools by locale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010-8ECE-E242-87ED-47A2C398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EA580-8BBE-2841-AF56-7EEBE9D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789AB-73EA-5445-9603-36C03BAC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1055076"/>
            <a:ext cx="6302088" cy="3710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C3CF22-4CB3-8C4D-B467-396F3644003A}"/>
              </a:ext>
            </a:extLst>
          </p:cNvPr>
          <p:cNvSpPr>
            <a:spLocks noChangeAspect="1"/>
          </p:cNvSpPr>
          <p:nvPr/>
        </p:nvSpPr>
        <p:spPr>
          <a:xfrm>
            <a:off x="1174624" y="1696543"/>
            <a:ext cx="1473166" cy="1028163"/>
          </a:xfrm>
          <a:prstGeom prst="rect">
            <a:avLst/>
          </a:prstGeom>
          <a:noFill/>
          <a:ln w="44450">
            <a:solidFill>
              <a:srgbClr val="3FAE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492E9-9E7E-A641-97C7-7BA146C97647}"/>
              </a:ext>
            </a:extLst>
          </p:cNvPr>
          <p:cNvSpPr>
            <a:spLocks noChangeAspect="1"/>
          </p:cNvSpPr>
          <p:nvPr/>
        </p:nvSpPr>
        <p:spPr>
          <a:xfrm>
            <a:off x="2647790" y="1699152"/>
            <a:ext cx="1473166" cy="1028163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9F583-4E89-AD43-B5E7-787B3F534806}"/>
              </a:ext>
            </a:extLst>
          </p:cNvPr>
          <p:cNvSpPr>
            <a:spLocks noChangeAspect="1"/>
          </p:cNvSpPr>
          <p:nvPr/>
        </p:nvSpPr>
        <p:spPr>
          <a:xfrm>
            <a:off x="2647790" y="2724439"/>
            <a:ext cx="1477360" cy="9853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ED836-47C5-DB4A-9D7F-7B36904338A9}"/>
              </a:ext>
            </a:extLst>
          </p:cNvPr>
          <p:cNvSpPr>
            <a:spLocks noChangeAspect="1"/>
          </p:cNvSpPr>
          <p:nvPr/>
        </p:nvSpPr>
        <p:spPr>
          <a:xfrm>
            <a:off x="1170430" y="2724706"/>
            <a:ext cx="1477360" cy="984807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A5156-CDDA-B343-8178-E05B06A7FECF}"/>
              </a:ext>
            </a:extLst>
          </p:cNvPr>
          <p:cNvSpPr>
            <a:spLocks noChangeAspect="1"/>
          </p:cNvSpPr>
          <p:nvPr/>
        </p:nvSpPr>
        <p:spPr>
          <a:xfrm>
            <a:off x="3391837" y="1685951"/>
            <a:ext cx="1265745" cy="104816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C49BD-DC13-164B-807A-8BACF03188FD}"/>
              </a:ext>
            </a:extLst>
          </p:cNvPr>
          <p:cNvSpPr txBox="1"/>
          <p:nvPr/>
        </p:nvSpPr>
        <p:spPr>
          <a:xfrm>
            <a:off x="1235673" y="1845276"/>
            <a:ext cx="135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costs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0A2EB-0D95-7B49-B2A6-2CEA859FB2E8}"/>
              </a:ext>
            </a:extLst>
          </p:cNvPr>
          <p:cNvSpPr txBox="1"/>
          <p:nvPr/>
        </p:nvSpPr>
        <p:spPr>
          <a:xfrm>
            <a:off x="1228240" y="2847777"/>
            <a:ext cx="135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F2AC5-1312-844D-B3DF-C04B6F51E983}"/>
              </a:ext>
            </a:extLst>
          </p:cNvPr>
          <p:cNvSpPr txBox="1"/>
          <p:nvPr/>
        </p:nvSpPr>
        <p:spPr>
          <a:xfrm>
            <a:off x="2716334" y="1825625"/>
            <a:ext cx="135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costs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EA9C9-2AA8-D846-B877-C8424896DFEB}"/>
              </a:ext>
            </a:extLst>
          </p:cNvPr>
          <p:cNvSpPr txBox="1"/>
          <p:nvPr/>
        </p:nvSpPr>
        <p:spPr>
          <a:xfrm>
            <a:off x="2672767" y="2847777"/>
            <a:ext cx="135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endParaRPr lang="en-US" sz="1200" b="1" dirty="0">
              <a:solidFill>
                <a:srgbClr val="073C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r>
              <a:rPr lang="en-US" sz="1200" b="1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costs</a:t>
            </a:r>
          </a:p>
        </p:txBody>
      </p:sp>
    </p:spTree>
    <p:extLst>
      <p:ext uri="{BB962C8B-B14F-4D97-AF65-F5344CB8AC3E}">
        <p14:creationId xmlns:p14="http://schemas.microsoft.com/office/powerpoint/2010/main" val="16638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BA40-3F7F-4A4F-8F4B-6D44AC2C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Scatter plot of Math VA by instructional </a:t>
            </a:r>
            <a:br>
              <a:rPr lang="en-US" dirty="0"/>
            </a:br>
            <a:r>
              <a:rPr lang="en-US" dirty="0"/>
              <a:t>costs for K-5 schools by locale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8351-5192-344A-B79D-26A501B9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804F-2C27-D943-9D39-9823B4EC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F9966-D9E1-5B4A-9BDF-DE9A6102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55077"/>
            <a:ext cx="6302086" cy="37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0456-D40A-1141-A8AE-001B86C3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Comparing means of productivity metric by locale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E65133-984E-6542-BFF2-922EEE246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85825"/>
              </p:ext>
            </p:extLst>
          </p:nvPr>
        </p:nvGraphicFramePr>
        <p:xfrm>
          <a:off x="628650" y="1055688"/>
          <a:ext cx="7886700" cy="270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8535144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9205513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621522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78907438"/>
                    </a:ext>
                  </a:extLst>
                </a:gridCol>
              </a:tblGrid>
              <a:tr h="337812">
                <a:tc gridSpan="4"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Table 1. ROI in ELA for elementary schools (K5)</a:t>
                      </a:r>
                    </a:p>
                  </a:txBody>
                  <a:tcPr>
                    <a:solidFill>
                      <a:srgbClr val="07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6376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0" indent="117475" algn="l" fontAlgn="b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Locale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Mean</a:t>
                      </a:r>
                      <a:endParaRPr lang="en-US" sz="1600" b="0" i="0" u="none" strike="noStrike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SD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788168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0" indent="117475" algn="l" fontAlgn="t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Town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161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3.313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0.810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755701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0" indent="117475" algn="l" fontAlgn="t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Suburb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227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3.270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0.955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957119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0" indent="117475" algn="l" fontAlgn="t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Rural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275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3.099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0.995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4568628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0" indent="117475" algn="l" fontAlgn="t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City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223</a:t>
                      </a:r>
                      <a:endParaRPr lang="en-US" sz="1600" b="0" i="0" u="none" strike="noStrike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2.873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0.994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3631602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0" indent="117475" algn="l" fontAlgn="t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886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3.125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0.966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3157588"/>
                  </a:ext>
                </a:extLst>
              </a:tr>
              <a:tr h="337812">
                <a:tc gridSpan="4">
                  <a:txBody>
                    <a:bodyPr/>
                    <a:lstStyle/>
                    <a:p>
                      <a:pPr marL="0" indent="117475" algn="l" fontAlgn="t">
                        <a:tabLst/>
                      </a:pPr>
                      <a:r>
                        <a:rPr lang="en-US" sz="160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Note. F-test significant at 9.099, p &lt; .001. Eta = .173.  </a:t>
                      </a:r>
                      <a:endParaRPr lang="en-US" sz="16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3083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02E6B-7E1C-0F4A-B61C-BD6A7A46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677CC9-EFF6-2342-AA56-2F16DC09D2A0}"/>
              </a:ext>
            </a:extLst>
          </p:cNvPr>
          <p:cNvSpPr txBox="1">
            <a:spLocks/>
          </p:cNvSpPr>
          <p:nvPr/>
        </p:nvSpPr>
        <p:spPr>
          <a:xfrm>
            <a:off x="555498" y="4027488"/>
            <a:ext cx="7216902" cy="55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685800" rtl="0" eaLnBrk="1" latinLnBrk="0" hangingPunct="1">
              <a:lnSpc>
                <a:spcPts val="1920"/>
              </a:lnSpc>
              <a:spcBef>
                <a:spcPts val="750"/>
              </a:spcBef>
              <a:spcAft>
                <a:spcPts val="600"/>
              </a:spcAft>
              <a:buClr>
                <a:srgbClr val="2CB19D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222250" algn="l" defTabSz="685800" rtl="0" eaLnBrk="1" latinLnBrk="0" hangingPunct="1">
              <a:lnSpc>
                <a:spcPts val="1920"/>
              </a:lnSpc>
              <a:spcBef>
                <a:spcPts val="375"/>
              </a:spcBef>
              <a:spcAft>
                <a:spcPts val="600"/>
              </a:spcAft>
              <a:buSzPct val="100000"/>
              <a:buFont typeface="Verdana" panose="020B0604030504040204" pitchFamily="34" charset="0"/>
              <a:buChar char="&gt;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ts val="1920"/>
              </a:lnSpc>
              <a:spcBef>
                <a:spcPts val="375"/>
              </a:spcBef>
              <a:spcAft>
                <a:spcPts val="600"/>
              </a:spcAft>
              <a:buFont typeface="Verdana" panose="020B0604030504040204" pitchFamily="34" charset="0"/>
              <a:buChar char="»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ts val="192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ts val="192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 hoc ANOVA tests indicate differences between City vs. Town, and City vs. Suburb are significant at p &lt; .05.</a:t>
            </a:r>
          </a:p>
        </p:txBody>
      </p:sp>
    </p:spTree>
    <p:extLst>
      <p:ext uri="{BB962C8B-B14F-4D97-AF65-F5344CB8AC3E}">
        <p14:creationId xmlns:p14="http://schemas.microsoft.com/office/powerpoint/2010/main" val="40569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3AA1-8C70-D846-AE30-3FDFA85A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Multilevel regression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BDEEC2-72DD-5B40-9F9D-3709C9EF4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03765"/>
              </p:ext>
            </p:extLst>
          </p:nvPr>
        </p:nvGraphicFramePr>
        <p:xfrm>
          <a:off x="628650" y="1665290"/>
          <a:ext cx="7886700" cy="27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030">
                  <a:extLst>
                    <a:ext uri="{9D8B030D-6E8A-4147-A177-3AD203B41FA5}">
                      <a16:colId xmlns:a16="http://schemas.microsoft.com/office/drawing/2014/main" val="3439932318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92137249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2414642890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175378162"/>
                    </a:ext>
                  </a:extLst>
                </a:gridCol>
                <a:gridCol w="1019556">
                  <a:extLst>
                    <a:ext uri="{9D8B030D-6E8A-4147-A177-3AD203B41FA5}">
                      <a16:colId xmlns:a16="http://schemas.microsoft.com/office/drawing/2014/main" val="390444701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34600244"/>
                    </a:ext>
                  </a:extLst>
                </a:gridCol>
              </a:tblGrid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Variables</a:t>
                      </a:r>
                    </a:p>
                  </a:txBody>
                  <a:tcPr marR="9449" marT="9449" marB="0" anchor="ctr">
                    <a:solidFill>
                      <a:srgbClr val="073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Coeff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449" marR="9449" marT="9449" marB="0" anchor="ctr">
                    <a:solidFill>
                      <a:srgbClr val="073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</a:t>
                      </a:r>
                    </a:p>
                  </a:txBody>
                  <a:tcPr marL="9449" marR="9449" marT="9449" marB="0" anchor="ctr">
                    <a:solidFill>
                      <a:srgbClr val="073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</a:t>
                      </a:r>
                    </a:p>
                  </a:txBody>
                  <a:tcPr marL="9449" marR="9449" marT="9449" marB="0" anchor="ctr">
                    <a:solidFill>
                      <a:srgbClr val="073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P&gt;z</a:t>
                      </a:r>
                    </a:p>
                  </a:txBody>
                  <a:tcPr marL="9449" marR="9449" marT="9449" marB="0" anchor="ctr">
                    <a:solidFill>
                      <a:srgbClr val="073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 CI</a:t>
                      </a:r>
                    </a:p>
                  </a:txBody>
                  <a:tcPr marL="9449" marR="9449" marT="9449" marB="0" anchor="ctr">
                    <a:solidFill>
                      <a:srgbClr val="073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76795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Rural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-0.142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0.135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-1.050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0.294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[-0.406, 0.123]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481510349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Town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0.097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0.146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0.504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[-0.188, 0.383]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2043779396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Suburb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-0.032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0.130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-0.240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0.807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[-0.286, 0.223]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4124049721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PctEconDis</a:t>
                      </a:r>
                      <a:endParaRPr lang="en-US" sz="9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-0.390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0.300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-1.300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0.195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[-0.978, 0.199]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1912226282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PctLEP</a:t>
                      </a:r>
                      <a:endParaRPr lang="en-US" sz="9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1.611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0.444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3.630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0.000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[0.741, 2.482]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24360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Pctnonwhite</a:t>
                      </a:r>
                      <a:endParaRPr lang="en-US" sz="9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-0.386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0.331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-1.160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0.244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[-1.035, 0.263]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3422245859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SchlPctProfELA2014</a:t>
                      </a:r>
                    </a:p>
                  </a:txBody>
                  <a:tcPr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1.344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0.425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3.160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0.002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[0.511, 2.177]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7529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SchlEnrl1516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-1.170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0.243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[-0.001, 0.000]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1546103491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RATIO_STDNTS_STAFF_LICENSED</a:t>
                      </a:r>
                    </a:p>
                  </a:txBody>
                  <a:tcPr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0.030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0.015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1.970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0.049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[0.000, 0.060]</a:t>
                      </a:r>
                    </a:p>
                  </a:txBody>
                  <a:tcPr marL="9449" marR="9449" marT="9449" marB="0" anchor="ctr">
                    <a:solidFill>
                      <a:srgbClr val="008D9C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75221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Core_LT5ttl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0.004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0.011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0.410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0.683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[-0.017, 0.026]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436875139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_cons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2.539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0.380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6.680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0.000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[1.794, 3.283]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2067810163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Random-effects Parameters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73C7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2989348406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</a:t>
                      </a: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(_cons)</a:t>
                      </a:r>
                    </a:p>
                  </a:txBody>
                  <a:tcPr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0.199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0.045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—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—</a:t>
                      </a:r>
                    </a:p>
                  </a:txBody>
                  <a:tcPr marL="9449" marR="9449" marT="9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73C7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[0.128, 0.310]</a:t>
                      </a:r>
                    </a:p>
                  </a:txBody>
                  <a:tcPr marL="9449" marR="9449" marT="9449" marB="0" anchor="ctr"/>
                </a:tc>
                <a:extLst>
                  <a:ext uri="{0D108BD9-81ED-4DB2-BD59-A6C34878D82A}">
                    <a16:rowId xmlns:a16="http://schemas.microsoft.com/office/drawing/2014/main" val="13536644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E6F2A-1F86-AC45-9593-AE864474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B67D6-2A77-DB46-B278-6126A637CC47}"/>
              </a:ext>
            </a:extLst>
          </p:cNvPr>
          <p:cNvSpPr txBox="1"/>
          <p:nvPr/>
        </p:nvSpPr>
        <p:spPr>
          <a:xfrm>
            <a:off x="628650" y="4499182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Notes. Dependent variable = ROI_K5_ELA_VA_Costs. ML regression. Number of observations = 876. Grouping variable districts. Number of groups = 337. Wald chi2(10) =  65.99. </a:t>
            </a:r>
            <a:r>
              <a:rPr lang="en-US" sz="800" dirty="0" err="1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</a:t>
            </a:r>
            <a:r>
              <a:rPr lang="en-US" sz="800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chi2=  0.0000. Log likelihood = -1130.0834. Chibar2 (01)= 45.56, </a:t>
            </a:r>
            <a:r>
              <a:rPr lang="en-US" sz="800" dirty="0" err="1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</a:t>
            </a:r>
            <a:r>
              <a:rPr lang="en-US" sz="800" dirty="0">
                <a:solidFill>
                  <a:srgbClr val="073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chibar2 = .0000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9DCCB5F-BF5B-534F-9A26-71753CE2FAC6}"/>
              </a:ext>
            </a:extLst>
          </p:cNvPr>
          <p:cNvSpPr txBox="1">
            <a:spLocks/>
          </p:cNvSpPr>
          <p:nvPr/>
        </p:nvSpPr>
        <p:spPr>
          <a:xfrm>
            <a:off x="555498" y="982476"/>
            <a:ext cx="7959852" cy="55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685800" rtl="0" eaLnBrk="1" latinLnBrk="0" hangingPunct="1">
              <a:lnSpc>
                <a:spcPts val="1920"/>
              </a:lnSpc>
              <a:spcBef>
                <a:spcPts val="750"/>
              </a:spcBef>
              <a:spcAft>
                <a:spcPts val="600"/>
              </a:spcAft>
              <a:buClr>
                <a:srgbClr val="2CB19D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222250" algn="l" defTabSz="685800" rtl="0" eaLnBrk="1" latinLnBrk="0" hangingPunct="1">
              <a:lnSpc>
                <a:spcPts val="1920"/>
              </a:lnSpc>
              <a:spcBef>
                <a:spcPts val="375"/>
              </a:spcBef>
              <a:spcAft>
                <a:spcPts val="600"/>
              </a:spcAft>
              <a:buSzPct val="100000"/>
              <a:buFont typeface="Verdana" panose="020B0604030504040204" pitchFamily="34" charset="0"/>
              <a:buChar char="&gt;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ts val="1920"/>
              </a:lnSpc>
              <a:spcBef>
                <a:spcPts val="375"/>
              </a:spcBef>
              <a:spcAft>
                <a:spcPts val="600"/>
              </a:spcAft>
              <a:buFont typeface="Verdana" panose="020B0604030504040204" pitchFamily="34" charset="0"/>
              <a:buChar char="»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ts val="192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ts val="192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73C72"/>
                </a:solidFill>
              </a:rPr>
              <a:t>Table 2. Estimates of mixed effects regression with random intercepts for K5 schools' ELA productivity metric in Wisconsin</a:t>
            </a:r>
          </a:p>
        </p:txBody>
      </p:sp>
    </p:spTree>
    <p:extLst>
      <p:ext uri="{BB962C8B-B14F-4D97-AF65-F5344CB8AC3E}">
        <p14:creationId xmlns:p14="http://schemas.microsoft.com/office/powerpoint/2010/main" val="4139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5E2-E2F9-384D-8F54-1899B858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4F23-9D5A-A940-A89F-545CA7FB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results of the multilevel regression analysis indicate that, on average, there are not statistically significant differences between schools’ productivity levels by locale; however, approximately one </a:t>
            </a:r>
            <a:br>
              <a:rPr lang="en-US" dirty="0"/>
            </a:br>
            <a:r>
              <a:rPr lang="en-US" dirty="0"/>
              <a:t>in five (18.5%) rural elementary schools were identified as being </a:t>
            </a:r>
            <a:br>
              <a:rPr lang="en-US" dirty="0"/>
            </a:br>
            <a:r>
              <a:rPr lang="en-US" dirty="0"/>
              <a:t>highly productive (i.e., top 20</a:t>
            </a:r>
            <a:r>
              <a:rPr lang="en-US" baseline="30000" dirty="0"/>
              <a:t>th</a:t>
            </a:r>
            <a:r>
              <a:rPr lang="en-US" dirty="0"/>
              <a:t> percentile of productivity for all elementary schools). </a:t>
            </a:r>
          </a:p>
          <a:p>
            <a:r>
              <a:rPr lang="en-US" dirty="0"/>
              <a:t>Further examination of school‒level funding allocations, service delivery models, and instructional practices in these bright spots may provide new insights into productivity and innovation in rural settings.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3A394-87B5-EC4D-86BC-56FEFFCA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1DEE-E8DF-904E-86A6-407878A7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69B9-B5BB-B240-8846-E01E20DE9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Per-pupil expenditures are at the district level. Research and literature demonstrate that there is wide variation between schools</a:t>
            </a:r>
            <a:r>
              <a:rPr lang="en-US" dirty="0">
                <a:solidFill>
                  <a:srgbClr val="1B3E69"/>
                </a:solidFill>
              </a:rPr>
              <a:t>’ </a:t>
            </a:r>
            <a:r>
              <a:rPr lang="en-US" dirty="0"/>
              <a:t>expenditures within district (e.g., </a:t>
            </a:r>
            <a:r>
              <a:rPr lang="en-US" dirty="0" err="1"/>
              <a:t>Roza</a:t>
            </a:r>
            <a:r>
              <a:rPr lang="en-US" dirty="0"/>
              <a:t>, 2010).</a:t>
            </a:r>
          </a:p>
          <a:p>
            <a:r>
              <a:rPr lang="en-US" dirty="0"/>
              <a:t>Secondary data analysis provides little to no insight into which district- and school-level policies and practices may be more productive.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B0D30-5C67-9840-95D0-D4E95D5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9A2B-BC94-7144-810A-03197A56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98894-0E8B-8649-82EB-471D9ECF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0580C4-A51B-AC41-834E-7A0DB9A4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277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615C-E3CD-0B4A-81BC-68B817AA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31A8-EB15-1F4D-AA91-0732340E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Beck, F. D., &amp; </a:t>
            </a:r>
            <a:r>
              <a:rPr lang="en-US" sz="1000" dirty="0" err="1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Shoffstall</a:t>
            </a:r>
            <a:r>
              <a:rPr lang="en-US" sz="1000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G. W. (2005). How do rural schools fare under a high stakes testing regime? </a:t>
            </a:r>
            <a:r>
              <a:rPr lang="en-US" sz="1000" i="1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Journal Of Research In Rural Education</a:t>
            </a:r>
            <a:r>
              <a:rPr lang="en-US" sz="1000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000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(14), 1-12.</a:t>
            </a:r>
            <a:endParaRPr lang="en-US" sz="1000" dirty="0">
              <a:solidFill>
                <a:srgbClr val="073C72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>
                <a:solidFill>
                  <a:srgbClr val="073C72"/>
                </a:solidFill>
              </a:rPr>
              <a:t>Fan, X., &amp; Chen, M. J. (1999). Academic achievement of rural school students: A multi-year comparison with their peers in suburban and urban schools. </a:t>
            </a:r>
            <a:r>
              <a:rPr lang="en-US" sz="1000" i="1" dirty="0">
                <a:solidFill>
                  <a:srgbClr val="073C72"/>
                </a:solidFill>
              </a:rPr>
              <a:t>Journal of Research in Rural Education, 15</a:t>
            </a:r>
            <a:r>
              <a:rPr lang="en-US" sz="1000" dirty="0">
                <a:solidFill>
                  <a:srgbClr val="073C72"/>
                </a:solidFill>
              </a:rPr>
              <a:t>(1), 31-46.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>
                <a:solidFill>
                  <a:srgbClr val="073C72"/>
                </a:solidFill>
              </a:rPr>
              <a:t>Howley, C. (2003). Understanding mathematics education in rural context. </a:t>
            </a:r>
            <a:r>
              <a:rPr lang="en-US" sz="1000" i="1" dirty="0">
                <a:solidFill>
                  <a:srgbClr val="073C72"/>
                </a:solidFill>
              </a:rPr>
              <a:t>The Educational Forum, 67</a:t>
            </a:r>
            <a:r>
              <a:rPr lang="en-US" sz="1000" dirty="0">
                <a:solidFill>
                  <a:srgbClr val="073C72"/>
                </a:solidFill>
              </a:rPr>
              <a:t>(3), 215-224.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>
                <a:solidFill>
                  <a:srgbClr val="073C72"/>
                </a:solidFill>
              </a:rPr>
              <a:t>Johnson, J. (2004). Small works in Nebraska: How poverty and the size of school systems affect school performance in Nebraska. Rural School and Community Trust. 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 err="1">
                <a:solidFill>
                  <a:srgbClr val="073C72"/>
                </a:solidFill>
              </a:rPr>
              <a:t>Khattri</a:t>
            </a:r>
            <a:r>
              <a:rPr lang="en-US" sz="1000" dirty="0">
                <a:solidFill>
                  <a:srgbClr val="073C72"/>
                </a:solidFill>
              </a:rPr>
              <a:t>, N., Riley, K. W., &amp; Kane, M. B. (1997). Students at risk in poor, rural areas: A review of the research. </a:t>
            </a:r>
            <a:r>
              <a:rPr lang="en-US" sz="1000" i="1" dirty="0">
                <a:solidFill>
                  <a:srgbClr val="073C72"/>
                </a:solidFill>
              </a:rPr>
              <a:t>Journal Of Research In Rural Education</a:t>
            </a:r>
            <a:r>
              <a:rPr lang="en-US" sz="1000" dirty="0">
                <a:solidFill>
                  <a:srgbClr val="073C72"/>
                </a:solidFill>
              </a:rPr>
              <a:t>, </a:t>
            </a:r>
            <a:r>
              <a:rPr lang="en-US" sz="1000" i="1" dirty="0">
                <a:solidFill>
                  <a:srgbClr val="073C72"/>
                </a:solidFill>
              </a:rPr>
              <a:t>13</a:t>
            </a:r>
            <a:r>
              <a:rPr lang="en-US" sz="1000" dirty="0">
                <a:solidFill>
                  <a:srgbClr val="073C72"/>
                </a:solidFill>
              </a:rPr>
              <a:t>(2), 79-100. 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Lee, J., &amp; McIntire, W. (2001). Interstate variation in the mathematics achievement of rural and nonrural students. </a:t>
            </a:r>
            <a:r>
              <a:rPr lang="en-US" sz="1000" i="1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Journal of Research in Rural Education, 16</a:t>
            </a:r>
            <a:r>
              <a:rPr lang="en-US" sz="1000" dirty="0">
                <a:solidFill>
                  <a:srgbClr val="073C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(3), 168-81.</a:t>
            </a:r>
            <a:endParaRPr lang="en-US" sz="1000" dirty="0">
              <a:solidFill>
                <a:srgbClr val="073C72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 err="1">
                <a:solidFill>
                  <a:srgbClr val="073C72"/>
                </a:solidFill>
              </a:rPr>
              <a:t>Roza</a:t>
            </a:r>
            <a:r>
              <a:rPr lang="en-US" sz="1000" dirty="0">
                <a:solidFill>
                  <a:srgbClr val="073C72"/>
                </a:solidFill>
              </a:rPr>
              <a:t>, M. (2015). Promoting productivity: Lessons from rural schools. In B. Gross &amp; A. </a:t>
            </a:r>
            <a:r>
              <a:rPr lang="en-US" sz="1000" dirty="0" err="1">
                <a:solidFill>
                  <a:srgbClr val="073C72"/>
                </a:solidFill>
              </a:rPr>
              <a:t>Jochim</a:t>
            </a:r>
            <a:r>
              <a:rPr lang="en-US" sz="1000" dirty="0">
                <a:solidFill>
                  <a:srgbClr val="073C72"/>
                </a:solidFill>
              </a:rPr>
              <a:t> (Eds.), Uncovering the productivity promise of rural education. The SEA of the Future, 4., San Antonio, TX: Building State Capacity &amp; Productivity Center at </a:t>
            </a:r>
            <a:r>
              <a:rPr lang="en-US" sz="1000" dirty="0" err="1">
                <a:solidFill>
                  <a:srgbClr val="073C72"/>
                </a:solidFill>
              </a:rPr>
              <a:t>Edvance</a:t>
            </a:r>
            <a:r>
              <a:rPr lang="en-US" sz="1000" dirty="0">
                <a:solidFill>
                  <a:srgbClr val="073C72"/>
                </a:solidFill>
              </a:rPr>
              <a:t> Research, Inc.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1000" dirty="0" err="1">
                <a:solidFill>
                  <a:srgbClr val="073C72"/>
                </a:solidFill>
              </a:rPr>
              <a:t>Roza</a:t>
            </a:r>
            <a:r>
              <a:rPr lang="en-US" sz="1000" dirty="0">
                <a:solidFill>
                  <a:srgbClr val="073C72"/>
                </a:solidFill>
              </a:rPr>
              <a:t>, M. (2010). </a:t>
            </a:r>
            <a:r>
              <a:rPr lang="en-US" sz="1000" i="1" dirty="0">
                <a:solidFill>
                  <a:srgbClr val="073C72"/>
                </a:solidFill>
              </a:rPr>
              <a:t>Educational economics: Where do $</a:t>
            </a:r>
            <a:r>
              <a:rPr lang="en-US" sz="1000" i="1" dirty="0" err="1">
                <a:solidFill>
                  <a:srgbClr val="073C72"/>
                </a:solidFill>
              </a:rPr>
              <a:t>chool</a:t>
            </a:r>
            <a:r>
              <a:rPr lang="en-US" sz="1000" i="1" dirty="0">
                <a:solidFill>
                  <a:srgbClr val="073C72"/>
                </a:solidFill>
              </a:rPr>
              <a:t> funds go? </a:t>
            </a:r>
            <a:r>
              <a:rPr lang="en-US" sz="1000" dirty="0">
                <a:solidFill>
                  <a:srgbClr val="073C72"/>
                </a:solidFill>
              </a:rPr>
              <a:t>Washington, DC: The Urban Institute Press.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4110B-3A6F-7A44-97ED-50DF5901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55077"/>
            <a:ext cx="6342305" cy="3577646"/>
          </a:xfrm>
        </p:spPr>
        <p:txBody>
          <a:bodyPr/>
          <a:lstStyle/>
          <a:p>
            <a:r>
              <a:rPr lang="en-US" dirty="0"/>
              <a:t>Expectations for student performance </a:t>
            </a:r>
            <a:br>
              <a:rPr lang="en-US" dirty="0"/>
            </a:br>
            <a:r>
              <a:rPr lang="en-US" dirty="0"/>
              <a:t>continue to rise while many school </a:t>
            </a:r>
            <a:br>
              <a:rPr lang="en-US" dirty="0"/>
            </a:br>
            <a:r>
              <a:rPr lang="en-US" dirty="0"/>
              <a:t>districts are facing constrained budgets </a:t>
            </a:r>
            <a:br>
              <a:rPr lang="en-US" dirty="0"/>
            </a:br>
            <a:r>
              <a:rPr lang="en-US" dirty="0"/>
              <a:t>requiring school leaders to be more </a:t>
            </a:r>
            <a:br>
              <a:rPr lang="en-US" dirty="0"/>
            </a:br>
            <a:r>
              <a:rPr lang="en-US" dirty="0"/>
              <a:t>productive—increasing outcomes for </a:t>
            </a:r>
            <a:br>
              <a:rPr lang="en-US" dirty="0"/>
            </a:br>
            <a:r>
              <a:rPr lang="en-US" dirty="0"/>
              <a:t>a given expenditure. </a:t>
            </a:r>
          </a:p>
          <a:p>
            <a:r>
              <a:rPr lang="en-US" dirty="0"/>
              <a:t>Rural districts and schools are often </a:t>
            </a:r>
            <a:br>
              <a:rPr lang="en-US" dirty="0"/>
            </a:br>
            <a:r>
              <a:rPr lang="en-US" dirty="0"/>
              <a:t>considered less productive than urban and </a:t>
            </a:r>
            <a:br>
              <a:rPr lang="en-US" dirty="0"/>
            </a:br>
            <a:r>
              <a:rPr lang="en-US" dirty="0"/>
              <a:t>suburban counterparts, exhibiting, on average, </a:t>
            </a:r>
            <a:br>
              <a:rPr lang="en-US" dirty="0"/>
            </a:br>
            <a:r>
              <a:rPr lang="en-US" dirty="0"/>
              <a:t>lower returns on investment (ROI) (</a:t>
            </a:r>
            <a:r>
              <a:rPr lang="en-US" dirty="0" err="1"/>
              <a:t>Roza</a:t>
            </a:r>
            <a:r>
              <a:rPr lang="en-US" dirty="0"/>
              <a:t>, 2015).</a:t>
            </a:r>
          </a:p>
          <a:p>
            <a:r>
              <a:rPr lang="en-US" dirty="0"/>
              <a:t>We examine whether rural schools are more </a:t>
            </a:r>
            <a:br>
              <a:rPr lang="en-US" dirty="0"/>
            </a:br>
            <a:r>
              <a:rPr lang="en-US" dirty="0"/>
              <a:t>productive on average than nonrural schools, based </a:t>
            </a:r>
            <a:br>
              <a:rPr lang="en-US" dirty="0"/>
            </a:br>
            <a:r>
              <a:rPr lang="en-US" dirty="0"/>
              <a:t>on an ROI index that incorporates district expenditures and school‒level, value‒added (VA) estimates.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CA448C6-46A1-DA48-801C-127F61B6DE70}"/>
              </a:ext>
            </a:extLst>
          </p:cNvPr>
          <p:cNvSpPr txBox="1">
            <a:spLocks/>
          </p:cNvSpPr>
          <p:nvPr/>
        </p:nvSpPr>
        <p:spPr>
          <a:xfrm>
            <a:off x="8078992" y="4767263"/>
            <a:ext cx="5916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942E1D-94D0-4C55-B1DD-A28B122FA8E2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8974B5-0812-A24B-AE3D-06A5D3ED7B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r="4431"/>
          <a:stretch/>
        </p:blipFill>
        <p:spPr>
          <a:xfrm>
            <a:off x="4806662" y="705454"/>
            <a:ext cx="5193745" cy="4466428"/>
          </a:xfrm>
        </p:spPr>
      </p:pic>
    </p:spTree>
    <p:extLst>
      <p:ext uri="{BB962C8B-B14F-4D97-AF65-F5344CB8AC3E}">
        <p14:creationId xmlns:p14="http://schemas.microsoft.com/office/powerpoint/2010/main" val="32087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C02E1-8855-E041-92E4-CBF2A0D6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 Review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533F0-6047-B14E-B4A5-C559431F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Researchers that have compared performance levels of rural students and nonrural students and controlled for other factors, including poverty and ethnicity, have also not found a significant difference in student performance by locale (e.g., Fan &amp; Chen, 1999; Howley, 2003). </a:t>
            </a:r>
          </a:p>
          <a:p>
            <a:r>
              <a:rPr lang="en-US"/>
              <a:t>However, researchers have noted that there is substantial variation across states in rural vs. nonrural student achievement (e.g., Howley, 2003; Lee &amp; McIntire, 2001).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9D71C-71E2-3E4B-A0EE-1B105D49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9207BE-A99C-A440-9E74-F7724144A6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r="15380"/>
          <a:stretch/>
        </p:blipFill>
        <p:spPr>
          <a:xfrm>
            <a:off x="4806662" y="705454"/>
            <a:ext cx="5193745" cy="4466428"/>
          </a:xfrm>
        </p:spPr>
      </p:pic>
    </p:spTree>
    <p:extLst>
      <p:ext uri="{BB962C8B-B14F-4D97-AF65-F5344CB8AC3E}">
        <p14:creationId xmlns:p14="http://schemas.microsoft.com/office/powerpoint/2010/main" val="38341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07A3-B871-C945-93E1-11831B07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6F31-5E19-0A4C-ABA6-2AB07863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Roza</a:t>
            </a:r>
            <a:r>
              <a:rPr lang="en-US" dirty="0"/>
              <a:t> (2015) examined the productivity, defined in terms of ROI, of rural versus urban and suburban districts, </a:t>
            </a:r>
            <a:r>
              <a:rPr lang="en-US" dirty="0">
                <a:solidFill>
                  <a:srgbClr val="1B3E69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found that, on average, rural remote districts did have the lowest average ROI among different geographic types. </a:t>
            </a:r>
          </a:p>
          <a:p>
            <a:r>
              <a:rPr lang="en-US" dirty="0"/>
              <a:t>However, she also found that there are many (1 in 5) remote rural districts with high ROI.</a:t>
            </a:r>
          </a:p>
          <a:p>
            <a:r>
              <a:rPr lang="en-US" dirty="0"/>
              <a:t>Contexts of rural schools that may be advantageous</a:t>
            </a:r>
          </a:p>
          <a:p>
            <a:pPr lvl="1"/>
            <a:r>
              <a:rPr lang="en-US" dirty="0"/>
              <a:t>Rural schools are smaller, and have closer connections to their communities (e.g., Beck &amp; </a:t>
            </a:r>
            <a:r>
              <a:rPr lang="en-US" dirty="0" err="1"/>
              <a:t>Shoffstall</a:t>
            </a:r>
            <a:r>
              <a:rPr lang="en-US" dirty="0"/>
              <a:t>, 2005; Johnson, n.d.; </a:t>
            </a:r>
            <a:r>
              <a:rPr lang="en-US" dirty="0" err="1"/>
              <a:t>Khattri</a:t>
            </a:r>
            <a:r>
              <a:rPr lang="en-US" dirty="0"/>
              <a:t> et al., 1997).</a:t>
            </a:r>
          </a:p>
          <a:p>
            <a:pPr lvl="1"/>
            <a:r>
              <a:rPr lang="en-US" dirty="0"/>
              <a:t>Rural schools may be innovative in how they recruit teachers, provide services to students, and leverage technology (</a:t>
            </a:r>
            <a:r>
              <a:rPr lang="en-US" dirty="0" err="1"/>
              <a:t>Roza</a:t>
            </a:r>
            <a:r>
              <a:rPr lang="en-US" dirty="0"/>
              <a:t>, 2015).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776C6-8993-A943-A459-B8843BF5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8806-18DF-9C4D-9F0A-584885C7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EADA-32EC-0E4D-9C50-3CCDAD9C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limitation of much of the existing research comparing rural and nonrural student achievement is that many of the studies compare student achievement levels without considering prior student achievement levels.</a:t>
            </a:r>
          </a:p>
          <a:p>
            <a:r>
              <a:rPr lang="en-US" dirty="0"/>
              <a:t>Our study uses VA estimates as the measure of effectiveness to explore the differences between Wisconsin state rural and nonrural schools levels of productivity.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606F4-81D6-F94C-B73F-2D6418EC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FF6798-4665-7142-A8F6-63BB6BD9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B0F8B-3967-A24E-88F7-55D7E0B4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55077"/>
            <a:ext cx="4723279" cy="3577646"/>
          </a:xfrm>
        </p:spPr>
        <p:txBody>
          <a:bodyPr/>
          <a:lstStyle/>
          <a:p>
            <a:r>
              <a:rPr lang="en-US" dirty="0"/>
              <a:t>How does the productivity of rural schools, as measured by a ratio of VA estimates and per pupil expenditures, compare with that of urban and suburban schools with similar student compositions in Wisconsin?</a:t>
            </a:r>
          </a:p>
          <a:p>
            <a:r>
              <a:rPr lang="en-US" dirty="0"/>
              <a:t>“Productivity” is operationalized as a return-on-investment (ROI) index that is the school VA estimate divided by district instructional and support costs.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FBBD-D079-B348-A225-08DF3532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082D7A-93AA-CB47-ADC9-62B401CC64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3113"/>
          <a:stretch/>
        </p:blipFill>
        <p:spPr>
          <a:xfrm>
            <a:off x="4806662" y="705454"/>
            <a:ext cx="5193745" cy="4466428"/>
          </a:xfrm>
        </p:spPr>
      </p:pic>
    </p:spTree>
    <p:extLst>
      <p:ext uri="{BB962C8B-B14F-4D97-AF65-F5344CB8AC3E}">
        <p14:creationId xmlns:p14="http://schemas.microsoft.com/office/powerpoint/2010/main" val="32164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CCE1B-2608-5440-9C12-C5F2F930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912C6-50E4-5747-95E1-9AD05E3D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4506876" cy="3577646"/>
          </a:xfrm>
        </p:spPr>
        <p:txBody>
          <a:bodyPr/>
          <a:lstStyle/>
          <a:p>
            <a:r>
              <a:rPr lang="en-US" dirty="0"/>
              <a:t>Data was extracted from the </a:t>
            </a:r>
            <a:br>
              <a:rPr lang="en-US" dirty="0"/>
            </a:br>
            <a:r>
              <a:rPr lang="en-US" dirty="0"/>
              <a:t>Wisconsin 2015-16 report card file, which represents school performance data from 2014-15, and merged with additional data that was extracted from files on the Wisconsin Department of Public Instruction website.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2903A-F396-C549-9935-EF553875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22529F3-226B-AB45-8AE2-AEBB9AAD8A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4" r="-7865"/>
          <a:stretch/>
        </p:blipFill>
        <p:spPr>
          <a:xfrm>
            <a:off x="4806662" y="705454"/>
            <a:ext cx="5193792" cy="4466428"/>
          </a:xfrm>
        </p:spPr>
      </p:pic>
    </p:spTree>
    <p:extLst>
      <p:ext uri="{BB962C8B-B14F-4D97-AF65-F5344CB8AC3E}">
        <p14:creationId xmlns:p14="http://schemas.microsoft.com/office/powerpoint/2010/main" val="23960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1B1C2C-3CED-DF4A-9B5D-A95B3D8D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3B3B7-BB90-6842-AABF-72F30A6EF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Notes on data. </a:t>
            </a:r>
          </a:p>
          <a:p>
            <a:pPr lvl="1"/>
            <a:r>
              <a:rPr lang="en-US" dirty="0">
                <a:hlinkClick r:id="rId2"/>
              </a:rPr>
              <a:t>Information on Wisconsin VAM</a:t>
            </a:r>
            <a:endParaRPr lang="en-US" dirty="0"/>
          </a:p>
          <a:p>
            <a:pPr lvl="1"/>
            <a:r>
              <a:rPr lang="en-US" dirty="0"/>
              <a:t>Wisconsin VA data is </a:t>
            </a:r>
            <a:br>
              <a:rPr lang="en-US" dirty="0"/>
            </a:br>
            <a:r>
              <a:rPr lang="en-US" dirty="0"/>
              <a:t>combined across grades</a:t>
            </a:r>
            <a:r>
              <a:rPr lang="en-US" dirty="0">
                <a:solidFill>
                  <a:srgbClr val="1B3E69"/>
                </a:solidFill>
              </a:rPr>
              <a:t>; </a:t>
            </a:r>
            <a:br>
              <a:rPr lang="en-US" dirty="0">
                <a:solidFill>
                  <a:srgbClr val="1B3E69"/>
                </a:solidFill>
              </a:rPr>
            </a:br>
            <a:r>
              <a:rPr lang="en-US" dirty="0">
                <a:solidFill>
                  <a:srgbClr val="1B3E69"/>
                </a:solidFill>
              </a:rPr>
              <a:t>so we conducted the analysis by grade bands (e.g., K-</a:t>
            </a:r>
            <a:r>
              <a:rPr lang="en-US" dirty="0"/>
              <a:t>5 , </a:t>
            </a:r>
            <a:br>
              <a:rPr lang="en-US" dirty="0"/>
            </a:br>
            <a:r>
              <a:rPr lang="en-US" dirty="0"/>
              <a:t>6-8, and K-8).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C4EEB-D856-FF49-9238-6503612D0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052698"/>
            <a:ext cx="4041513" cy="2018748"/>
          </a:xfrm>
        </p:spPr>
        <p:txBody>
          <a:bodyPr/>
          <a:lstStyle/>
          <a:p>
            <a:pPr lvl="1"/>
            <a:r>
              <a:rPr lang="en-US" dirty="0"/>
              <a:t>VA is rescaled so that a </a:t>
            </a:r>
            <a:br>
              <a:rPr lang="en-US" dirty="0"/>
            </a:br>
            <a:r>
              <a:rPr lang="en-US" dirty="0"/>
              <a:t>value-added of zero (the average value-added score) equals three.</a:t>
            </a:r>
          </a:p>
          <a:p>
            <a:pPr lvl="1"/>
            <a:r>
              <a:rPr lang="en-US" dirty="0"/>
              <a:t>Instructional costs are </a:t>
            </a:r>
            <a:br>
              <a:rPr lang="en-US" dirty="0"/>
            </a:br>
            <a:r>
              <a:rPr lang="en-US" dirty="0"/>
              <a:t>centered by grade bands </a:t>
            </a:r>
            <a:br>
              <a:rPr lang="en-US" dirty="0"/>
            </a:br>
            <a:r>
              <a:rPr lang="en-US" dirty="0"/>
              <a:t>(e.g., 1 = 100% average instructional costs, 1.2 = 120%)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F122-87BD-E841-A3A9-F601B54A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D26D773-07B4-AF40-8317-1EA9F1ADB5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5" b="34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3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C9363-51FD-F047-91DF-9878619E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84341F-06BA-754B-85B2-1A8CBF811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Descriptive statistics</a:t>
                </a:r>
              </a:p>
              <a:p>
                <a:r>
                  <a:rPr lang="en-US" dirty="0"/>
                  <a:t>Multilevel regression analysis: Mixed-effects model with random intercepts</a:t>
                </a:r>
              </a:p>
              <a:p>
                <a:pPr lvl="1"/>
                <a:r>
                  <a:rPr lang="en-US" dirty="0"/>
                  <a:t>ROI (VA/Expenditures) regressed </a:t>
                </a:r>
                <a:br>
                  <a:rPr lang="en-US" dirty="0"/>
                </a:br>
                <a:r>
                  <a:rPr lang="en-US" dirty="0"/>
                  <a:t>on locale, percent economically disadvantaged, percent students nonwhite, school percent proficient English language arts (ELA)/math, and school enrollment.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𝛾𝜊𝜊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𝛾𝜊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3495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84341F-06BA-754B-85B2-1A8CBF81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13E91-2A97-4D41-90B7-EA998FEC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A424E97-2203-0148-836D-16F6CF480706}"/>
              </a:ext>
            </a:extLst>
          </p:cNvPr>
          <p:cNvSpPr txBox="1">
            <a:spLocks/>
          </p:cNvSpPr>
          <p:nvPr/>
        </p:nvSpPr>
        <p:spPr>
          <a:xfrm>
            <a:off x="8078992" y="4767263"/>
            <a:ext cx="5916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942E1D-94D0-4C55-B1DD-A28B122FA8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45AF2E-4C7F-D24B-B59D-D49EA85BC4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8977"/>
          <a:stretch/>
        </p:blipFill>
        <p:spPr>
          <a:xfrm>
            <a:off x="4806662" y="705454"/>
            <a:ext cx="5193745" cy="4466428"/>
          </a:xfrm>
        </p:spPr>
      </p:pic>
    </p:spTree>
    <p:extLst>
      <p:ext uri="{BB962C8B-B14F-4D97-AF65-F5344CB8AC3E}">
        <p14:creationId xmlns:p14="http://schemas.microsoft.com/office/powerpoint/2010/main" val="27564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3423</TotalTime>
  <Words>1187</Words>
  <Application>Microsoft Office PowerPoint</Application>
  <PresentationFormat>On-screen Show (16:9)</PresentationFormat>
  <Paragraphs>198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Verdana</vt:lpstr>
      <vt:lpstr>Wingdings 3</vt:lpstr>
      <vt:lpstr>Office Theme</vt:lpstr>
      <vt:lpstr>Examining Productivity in Rural Education: Signals of Innovative Approaches  and Best Practices</vt:lpstr>
      <vt:lpstr>Introduction</vt:lpstr>
      <vt:lpstr>Literature Review</vt:lpstr>
      <vt:lpstr>Literature Review (Continued)</vt:lpstr>
      <vt:lpstr>Literature Review (Continued)</vt:lpstr>
      <vt:lpstr>Research Question</vt:lpstr>
      <vt:lpstr>Data</vt:lpstr>
      <vt:lpstr>Data (Continued)</vt:lpstr>
      <vt:lpstr>Methods</vt:lpstr>
      <vt:lpstr>Findings: Scatter plot of ELA VA by instructional costs  for K-5 schools by locale</vt:lpstr>
      <vt:lpstr>Findings: Scatter plot of Math VA by instructional  costs for K-5 schools by locale</vt:lpstr>
      <vt:lpstr>Findings: Comparing means of productivity metric by locale</vt:lpstr>
      <vt:lpstr>Findings: Multilevel regression results</vt:lpstr>
      <vt:lpstr>Discussion</vt:lpstr>
      <vt:lpstr>Limitations</vt:lpstr>
      <vt:lpstr>Thank You</vt:lpstr>
      <vt:lpstr>References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Horton</dc:creator>
  <cp:lastModifiedBy>Matthew Finster</cp:lastModifiedBy>
  <cp:revision>73</cp:revision>
  <dcterms:created xsi:type="dcterms:W3CDTF">2018-06-28T00:10:08Z</dcterms:created>
  <dcterms:modified xsi:type="dcterms:W3CDTF">2018-08-02T19:57:49Z</dcterms:modified>
</cp:coreProperties>
</file>