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00" r:id="rId1"/>
  </p:sldMasterIdLst>
  <p:notesMasterIdLst>
    <p:notesMasterId r:id="rId19"/>
  </p:notesMasterIdLst>
  <p:handoutMasterIdLst>
    <p:handoutMasterId r:id="rId20"/>
  </p:handoutMasterIdLst>
  <p:sldIdLst>
    <p:sldId id="256" r:id="rId2"/>
    <p:sldId id="257" r:id="rId3"/>
    <p:sldId id="263" r:id="rId4"/>
    <p:sldId id="269" r:id="rId5"/>
    <p:sldId id="270" r:id="rId6"/>
    <p:sldId id="261" r:id="rId7"/>
    <p:sldId id="271" r:id="rId8"/>
    <p:sldId id="260" r:id="rId9"/>
    <p:sldId id="272" r:id="rId10"/>
    <p:sldId id="265" r:id="rId11"/>
    <p:sldId id="264" r:id="rId12"/>
    <p:sldId id="266" r:id="rId13"/>
    <p:sldId id="267" r:id="rId14"/>
    <p:sldId id="268" r:id="rId15"/>
    <p:sldId id="274" r:id="rId16"/>
    <p:sldId id="275" r:id="rId17"/>
    <p:sldId id="273" r:id="rId18"/>
  </p:sldIdLst>
  <p:sldSz cx="9144000" cy="6858000" type="screen4x3"/>
  <p:notesSz cx="7315200" cy="9601200"/>
  <p:embeddedFontLst>
    <p:embeddedFont>
      <p:font typeface="Corbel" panose="020B0503020204020204" pitchFamily="34" charset="0"/>
      <p:regular r:id="rId21"/>
      <p:bold r:id="rId22"/>
      <p:italic r:id="rId23"/>
      <p:boldItalic r:id="rId24"/>
    </p:embeddedFont>
    <p:embeddedFont>
      <p:font typeface="Aharoni" panose="02010803020104030203" pitchFamily="2" charset="-79"/>
      <p:bold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2" autoAdjust="0"/>
    <p:restoredTop sz="77422" autoAdjust="0"/>
  </p:normalViewPr>
  <p:slideViewPr>
    <p:cSldViewPr snapToGrid="0">
      <p:cViewPr>
        <p:scale>
          <a:sx n="60" d="100"/>
          <a:sy n="60" d="100"/>
        </p:scale>
        <p:origin x="1380" y="1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1956" y="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D4751E-A161-430B-88A3-AF6B37CBF15E}"/>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2FCEC6-11BC-45FB-A489-48BB8EF7223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17C6B63-49FB-49F1-8A62-444876A3511A}" type="datetimeFigureOut">
              <a:rPr lang="en-US" smtClean="0"/>
              <a:t>7/26/2018</a:t>
            </a:fld>
            <a:endParaRPr lang="en-US"/>
          </a:p>
        </p:txBody>
      </p:sp>
      <p:sp>
        <p:nvSpPr>
          <p:cNvPr id="4" name="Footer Placeholder 3">
            <a:extLst>
              <a:ext uri="{FF2B5EF4-FFF2-40B4-BE49-F238E27FC236}">
                <a16:creationId xmlns:a16="http://schemas.microsoft.com/office/drawing/2014/main" id="{E59AC45E-CDAF-4E0C-B804-7C3A559957F8}"/>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A64D811-EA6A-44E6-A12D-C1252BE4C7C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7699E65-2738-45A2-8B5E-468D1BDE39E7}" type="slidenum">
              <a:rPr lang="en-US" smtClean="0"/>
              <a:t>‹#›</a:t>
            </a:fld>
            <a:endParaRPr lang="en-US"/>
          </a:p>
        </p:txBody>
      </p:sp>
    </p:spTree>
    <p:extLst>
      <p:ext uri="{BB962C8B-B14F-4D97-AF65-F5344CB8AC3E}">
        <p14:creationId xmlns:p14="http://schemas.microsoft.com/office/powerpoint/2010/main" val="3931318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57AF383-ED66-4745-BAAA-C16B3759296F}" type="datetimeFigureOut">
              <a:rPr lang="en-US" smtClean="0"/>
              <a:t>7/26/2018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2347EC7-4BE5-4B86-8861-51B74E487BD4}" type="slidenum">
              <a:rPr lang="en-US" smtClean="0"/>
              <a:t>‹#›</a:t>
            </a:fld>
            <a:endParaRPr lang="en-US"/>
          </a:p>
        </p:txBody>
      </p:sp>
    </p:spTree>
    <p:extLst>
      <p:ext uri="{BB962C8B-B14F-4D97-AF65-F5344CB8AC3E}">
        <p14:creationId xmlns:p14="http://schemas.microsoft.com/office/powerpoint/2010/main" val="180939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Welcome:  Allen</a:t>
            </a:r>
          </a:p>
          <a:p>
            <a:endParaRPr lang="en-US" dirty="0"/>
          </a:p>
          <a:p>
            <a:r>
              <a:rPr lang="en-US" b="1" dirty="0"/>
              <a:t>&lt;1 Min</a:t>
            </a:r>
          </a:p>
        </p:txBody>
      </p:sp>
      <p:sp>
        <p:nvSpPr>
          <p:cNvPr id="4" name="Slide Number Placeholder 3"/>
          <p:cNvSpPr>
            <a:spLocks noGrp="1"/>
          </p:cNvSpPr>
          <p:nvPr>
            <p:ph type="sldNum" sz="quarter" idx="10"/>
          </p:nvPr>
        </p:nvSpPr>
        <p:spPr/>
        <p:txBody>
          <a:bodyPr/>
          <a:lstStyle/>
          <a:p>
            <a:fld id="{52347EC7-4BE5-4B86-8861-51B74E487BD4}" type="slidenum">
              <a:rPr lang="en-US" smtClean="0"/>
              <a:t>1</a:t>
            </a:fld>
            <a:endParaRPr lang="en-US"/>
          </a:p>
        </p:txBody>
      </p:sp>
    </p:spTree>
    <p:extLst>
      <p:ext uri="{BB962C8B-B14F-4D97-AF65-F5344CB8AC3E}">
        <p14:creationId xmlns:p14="http://schemas.microsoft.com/office/powerpoint/2010/main" val="2853225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Mock-up:  Ryan</a:t>
            </a:r>
          </a:p>
          <a:p>
            <a:endParaRPr lang="en-US" dirty="0"/>
          </a:p>
          <a:p>
            <a:r>
              <a:rPr lang="en-US" b="1" dirty="0"/>
              <a:t>3-5 Min (Slides 10-14)</a:t>
            </a:r>
          </a:p>
        </p:txBody>
      </p:sp>
      <p:sp>
        <p:nvSpPr>
          <p:cNvPr id="4" name="Slide Number Placeholder 3"/>
          <p:cNvSpPr>
            <a:spLocks noGrp="1"/>
          </p:cNvSpPr>
          <p:nvPr>
            <p:ph type="sldNum" sz="quarter" idx="10"/>
          </p:nvPr>
        </p:nvSpPr>
        <p:spPr/>
        <p:txBody>
          <a:bodyPr/>
          <a:lstStyle/>
          <a:p>
            <a:fld id="{52347EC7-4BE5-4B86-8861-51B74E487BD4}" type="slidenum">
              <a:rPr lang="en-US" smtClean="0"/>
              <a:t>10</a:t>
            </a:fld>
            <a:endParaRPr lang="en-US"/>
          </a:p>
        </p:txBody>
      </p:sp>
    </p:spTree>
    <p:extLst>
      <p:ext uri="{BB962C8B-B14F-4D97-AF65-F5344CB8AC3E}">
        <p14:creationId xmlns:p14="http://schemas.microsoft.com/office/powerpoint/2010/main" val="395099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Mock-up:  Ryan</a:t>
            </a:r>
          </a:p>
          <a:p>
            <a:endParaRPr lang="en-US" dirty="0"/>
          </a:p>
          <a:p>
            <a:r>
              <a:rPr lang="en-US" b="1" dirty="0"/>
              <a:t>3-5 Min (Slides 10-14)</a:t>
            </a:r>
          </a:p>
          <a:p>
            <a:endParaRPr lang="en-US" dirty="0"/>
          </a:p>
        </p:txBody>
      </p:sp>
      <p:sp>
        <p:nvSpPr>
          <p:cNvPr id="4" name="Slide Number Placeholder 3"/>
          <p:cNvSpPr>
            <a:spLocks noGrp="1"/>
          </p:cNvSpPr>
          <p:nvPr>
            <p:ph type="sldNum" sz="quarter" idx="10"/>
          </p:nvPr>
        </p:nvSpPr>
        <p:spPr/>
        <p:txBody>
          <a:bodyPr/>
          <a:lstStyle/>
          <a:p>
            <a:fld id="{52347EC7-4BE5-4B86-8861-51B74E487BD4}" type="slidenum">
              <a:rPr lang="en-US" smtClean="0"/>
              <a:t>11</a:t>
            </a:fld>
            <a:endParaRPr lang="en-US"/>
          </a:p>
        </p:txBody>
      </p:sp>
    </p:spTree>
    <p:extLst>
      <p:ext uri="{BB962C8B-B14F-4D97-AF65-F5344CB8AC3E}">
        <p14:creationId xmlns:p14="http://schemas.microsoft.com/office/powerpoint/2010/main" val="272179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Mock-up:  Ryan</a:t>
            </a:r>
          </a:p>
          <a:p>
            <a:endParaRPr lang="en-US" dirty="0"/>
          </a:p>
          <a:p>
            <a:r>
              <a:rPr lang="en-US" b="1" dirty="0"/>
              <a:t>3-5 Min (Slides 10-14)</a:t>
            </a:r>
          </a:p>
          <a:p>
            <a:endParaRPr lang="en-US" dirty="0"/>
          </a:p>
        </p:txBody>
      </p:sp>
      <p:sp>
        <p:nvSpPr>
          <p:cNvPr id="4" name="Slide Number Placeholder 3"/>
          <p:cNvSpPr>
            <a:spLocks noGrp="1"/>
          </p:cNvSpPr>
          <p:nvPr>
            <p:ph type="sldNum" sz="quarter" idx="10"/>
          </p:nvPr>
        </p:nvSpPr>
        <p:spPr/>
        <p:txBody>
          <a:bodyPr/>
          <a:lstStyle/>
          <a:p>
            <a:fld id="{52347EC7-4BE5-4B86-8861-51B74E487BD4}" type="slidenum">
              <a:rPr lang="en-US" smtClean="0"/>
              <a:t>12</a:t>
            </a:fld>
            <a:endParaRPr lang="en-US"/>
          </a:p>
        </p:txBody>
      </p:sp>
    </p:spTree>
    <p:extLst>
      <p:ext uri="{BB962C8B-B14F-4D97-AF65-F5344CB8AC3E}">
        <p14:creationId xmlns:p14="http://schemas.microsoft.com/office/powerpoint/2010/main" val="220659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Mock-up:  Ryan</a:t>
            </a:r>
          </a:p>
          <a:p>
            <a:endParaRPr lang="en-US" dirty="0"/>
          </a:p>
          <a:p>
            <a:r>
              <a:rPr lang="en-US" b="1" dirty="0"/>
              <a:t>3-5 Min (Slides 10-14)</a:t>
            </a:r>
          </a:p>
          <a:p>
            <a:endParaRPr lang="en-US" dirty="0"/>
          </a:p>
        </p:txBody>
      </p:sp>
      <p:sp>
        <p:nvSpPr>
          <p:cNvPr id="4" name="Slide Number Placeholder 3"/>
          <p:cNvSpPr>
            <a:spLocks noGrp="1"/>
          </p:cNvSpPr>
          <p:nvPr>
            <p:ph type="sldNum" sz="quarter" idx="10"/>
          </p:nvPr>
        </p:nvSpPr>
        <p:spPr/>
        <p:txBody>
          <a:bodyPr/>
          <a:lstStyle/>
          <a:p>
            <a:fld id="{52347EC7-4BE5-4B86-8861-51B74E487BD4}" type="slidenum">
              <a:rPr lang="en-US" smtClean="0"/>
              <a:t>13</a:t>
            </a:fld>
            <a:endParaRPr lang="en-US"/>
          </a:p>
        </p:txBody>
      </p:sp>
    </p:spTree>
    <p:extLst>
      <p:ext uri="{BB962C8B-B14F-4D97-AF65-F5344CB8AC3E}">
        <p14:creationId xmlns:p14="http://schemas.microsoft.com/office/powerpoint/2010/main" val="3112371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Mock-up:  Ryan</a:t>
            </a:r>
          </a:p>
          <a:p>
            <a:endParaRPr lang="en-US" dirty="0"/>
          </a:p>
          <a:p>
            <a:r>
              <a:rPr lang="en-US" b="1" dirty="0"/>
              <a:t>3-5 Min (Slides 10-14)</a:t>
            </a:r>
          </a:p>
          <a:p>
            <a:endParaRPr lang="en-US" dirty="0"/>
          </a:p>
        </p:txBody>
      </p:sp>
      <p:sp>
        <p:nvSpPr>
          <p:cNvPr id="4" name="Slide Number Placeholder 3"/>
          <p:cNvSpPr>
            <a:spLocks noGrp="1"/>
          </p:cNvSpPr>
          <p:nvPr>
            <p:ph type="sldNum" sz="quarter" idx="10"/>
          </p:nvPr>
        </p:nvSpPr>
        <p:spPr/>
        <p:txBody>
          <a:bodyPr/>
          <a:lstStyle/>
          <a:p>
            <a:fld id="{52347EC7-4BE5-4B86-8861-51B74E487BD4}" type="slidenum">
              <a:rPr lang="en-US" smtClean="0"/>
              <a:t>14</a:t>
            </a:fld>
            <a:endParaRPr lang="en-US"/>
          </a:p>
        </p:txBody>
      </p:sp>
    </p:spTree>
    <p:extLst>
      <p:ext uri="{BB962C8B-B14F-4D97-AF65-F5344CB8AC3E}">
        <p14:creationId xmlns:p14="http://schemas.microsoft.com/office/powerpoint/2010/main" val="321971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All</a:t>
            </a:r>
          </a:p>
          <a:p>
            <a:endParaRPr lang="en-US" dirty="0"/>
          </a:p>
          <a:p>
            <a:r>
              <a:rPr lang="en-US" b="1" dirty="0"/>
              <a:t>5-7 Min</a:t>
            </a:r>
          </a:p>
        </p:txBody>
      </p:sp>
      <p:sp>
        <p:nvSpPr>
          <p:cNvPr id="4" name="Slide Number Placeholder 3"/>
          <p:cNvSpPr>
            <a:spLocks noGrp="1"/>
          </p:cNvSpPr>
          <p:nvPr>
            <p:ph type="sldNum" sz="quarter" idx="10"/>
          </p:nvPr>
        </p:nvSpPr>
        <p:spPr/>
        <p:txBody>
          <a:bodyPr/>
          <a:lstStyle/>
          <a:p>
            <a:fld id="{52347EC7-4BE5-4B86-8861-51B74E487BD4}" type="slidenum">
              <a:rPr lang="en-US" smtClean="0"/>
              <a:t>15</a:t>
            </a:fld>
            <a:endParaRPr lang="en-US"/>
          </a:p>
        </p:txBody>
      </p:sp>
    </p:spTree>
    <p:extLst>
      <p:ext uri="{BB962C8B-B14F-4D97-AF65-F5344CB8AC3E}">
        <p14:creationId xmlns:p14="http://schemas.microsoft.com/office/powerpoint/2010/main" val="248548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Involved:  Ryan</a:t>
            </a:r>
          </a:p>
          <a:p>
            <a:endParaRPr lang="en-US" dirty="0"/>
          </a:p>
          <a:p>
            <a:r>
              <a:rPr lang="en-US" b="1" dirty="0"/>
              <a:t>30 Sec</a:t>
            </a:r>
          </a:p>
        </p:txBody>
      </p:sp>
      <p:sp>
        <p:nvSpPr>
          <p:cNvPr id="4" name="Slide Number Placeholder 3"/>
          <p:cNvSpPr>
            <a:spLocks noGrp="1"/>
          </p:cNvSpPr>
          <p:nvPr>
            <p:ph type="sldNum" sz="quarter" idx="10"/>
          </p:nvPr>
        </p:nvSpPr>
        <p:spPr/>
        <p:txBody>
          <a:bodyPr/>
          <a:lstStyle/>
          <a:p>
            <a:fld id="{52347EC7-4BE5-4B86-8861-51B74E487BD4}" type="slidenum">
              <a:rPr lang="en-US" smtClean="0"/>
              <a:t>16</a:t>
            </a:fld>
            <a:endParaRPr lang="en-US"/>
          </a:p>
        </p:txBody>
      </p:sp>
    </p:spTree>
    <p:extLst>
      <p:ext uri="{BB962C8B-B14F-4D97-AF65-F5344CB8AC3E}">
        <p14:creationId xmlns:p14="http://schemas.microsoft.com/office/powerpoint/2010/main" val="347276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347EC7-4BE5-4B86-8861-51B74E487BD4}" type="slidenum">
              <a:rPr lang="en-US" smtClean="0"/>
              <a:t>17</a:t>
            </a:fld>
            <a:endParaRPr lang="en-US"/>
          </a:p>
        </p:txBody>
      </p:sp>
    </p:spTree>
    <p:extLst>
      <p:ext uri="{BB962C8B-B14F-4D97-AF65-F5344CB8AC3E}">
        <p14:creationId xmlns:p14="http://schemas.microsoft.com/office/powerpoint/2010/main" val="35000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  Allen/Steven/Ryan</a:t>
            </a:r>
          </a:p>
          <a:p>
            <a:endParaRPr lang="en-US" dirty="0"/>
          </a:p>
          <a:p>
            <a:r>
              <a:rPr lang="en-US" b="1" dirty="0"/>
              <a:t>2 Min</a:t>
            </a:r>
          </a:p>
        </p:txBody>
      </p:sp>
      <p:sp>
        <p:nvSpPr>
          <p:cNvPr id="4" name="Slide Number Placeholder 3"/>
          <p:cNvSpPr>
            <a:spLocks noGrp="1"/>
          </p:cNvSpPr>
          <p:nvPr>
            <p:ph type="sldNum" sz="quarter" idx="10"/>
          </p:nvPr>
        </p:nvSpPr>
        <p:spPr/>
        <p:txBody>
          <a:bodyPr/>
          <a:lstStyle/>
          <a:p>
            <a:fld id="{52347EC7-4BE5-4B86-8861-51B74E487BD4}" type="slidenum">
              <a:rPr lang="en-US" smtClean="0"/>
              <a:t>2</a:t>
            </a:fld>
            <a:endParaRPr lang="en-US"/>
          </a:p>
        </p:txBody>
      </p:sp>
    </p:spTree>
    <p:extLst>
      <p:ext uri="{BB962C8B-B14F-4D97-AF65-F5344CB8AC3E}">
        <p14:creationId xmlns:p14="http://schemas.microsoft.com/office/powerpoint/2010/main" val="229923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Project:  Ryan</a:t>
            </a:r>
          </a:p>
          <a:p>
            <a:endParaRPr lang="en-US" dirty="0"/>
          </a:p>
          <a:p>
            <a:r>
              <a:rPr lang="en-US" b="1" dirty="0"/>
              <a:t>5 Min (Slides 3-6)</a:t>
            </a:r>
          </a:p>
        </p:txBody>
      </p:sp>
      <p:sp>
        <p:nvSpPr>
          <p:cNvPr id="4" name="Slide Number Placeholder 3"/>
          <p:cNvSpPr>
            <a:spLocks noGrp="1"/>
          </p:cNvSpPr>
          <p:nvPr>
            <p:ph type="sldNum" sz="quarter" idx="10"/>
          </p:nvPr>
        </p:nvSpPr>
        <p:spPr/>
        <p:txBody>
          <a:bodyPr/>
          <a:lstStyle/>
          <a:p>
            <a:fld id="{52347EC7-4BE5-4B86-8861-51B74E487BD4}" type="slidenum">
              <a:rPr lang="en-US" smtClean="0"/>
              <a:t>3</a:t>
            </a:fld>
            <a:endParaRPr lang="en-US"/>
          </a:p>
        </p:txBody>
      </p:sp>
    </p:spTree>
    <p:extLst>
      <p:ext uri="{BB962C8B-B14F-4D97-AF65-F5344CB8AC3E}">
        <p14:creationId xmlns:p14="http://schemas.microsoft.com/office/powerpoint/2010/main" val="331321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Project:  Ryan</a:t>
            </a:r>
          </a:p>
          <a:p>
            <a:endParaRPr lang="en-US" dirty="0"/>
          </a:p>
          <a:p>
            <a:r>
              <a:rPr lang="en-US" b="1" dirty="0"/>
              <a:t>5 Min (Slides 3-6)</a:t>
            </a:r>
          </a:p>
          <a:p>
            <a:endParaRPr lang="en-US" dirty="0"/>
          </a:p>
        </p:txBody>
      </p:sp>
      <p:sp>
        <p:nvSpPr>
          <p:cNvPr id="4" name="Slide Number Placeholder 3"/>
          <p:cNvSpPr>
            <a:spLocks noGrp="1"/>
          </p:cNvSpPr>
          <p:nvPr>
            <p:ph type="sldNum" sz="quarter" idx="10"/>
          </p:nvPr>
        </p:nvSpPr>
        <p:spPr/>
        <p:txBody>
          <a:bodyPr/>
          <a:lstStyle/>
          <a:p>
            <a:fld id="{52347EC7-4BE5-4B86-8861-51B74E487BD4}" type="slidenum">
              <a:rPr lang="en-US" smtClean="0"/>
              <a:t>4</a:t>
            </a:fld>
            <a:endParaRPr lang="en-US"/>
          </a:p>
        </p:txBody>
      </p:sp>
    </p:spTree>
    <p:extLst>
      <p:ext uri="{BB962C8B-B14F-4D97-AF65-F5344CB8AC3E}">
        <p14:creationId xmlns:p14="http://schemas.microsoft.com/office/powerpoint/2010/main" val="286170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Project:  Ryan</a:t>
            </a:r>
          </a:p>
          <a:p>
            <a:endParaRPr lang="en-US" dirty="0"/>
          </a:p>
          <a:p>
            <a:r>
              <a:rPr lang="en-US" b="1" dirty="0"/>
              <a:t>5 Min (Slides 3-6)</a:t>
            </a:r>
          </a:p>
          <a:p>
            <a:endParaRPr lang="en-US" dirty="0"/>
          </a:p>
        </p:txBody>
      </p:sp>
      <p:sp>
        <p:nvSpPr>
          <p:cNvPr id="4" name="Slide Number Placeholder 3"/>
          <p:cNvSpPr>
            <a:spLocks noGrp="1"/>
          </p:cNvSpPr>
          <p:nvPr>
            <p:ph type="sldNum" sz="quarter" idx="10"/>
          </p:nvPr>
        </p:nvSpPr>
        <p:spPr/>
        <p:txBody>
          <a:bodyPr/>
          <a:lstStyle/>
          <a:p>
            <a:fld id="{52347EC7-4BE5-4B86-8861-51B74E487BD4}" type="slidenum">
              <a:rPr lang="en-US" smtClean="0"/>
              <a:t>5</a:t>
            </a:fld>
            <a:endParaRPr lang="en-US"/>
          </a:p>
        </p:txBody>
      </p:sp>
    </p:spTree>
    <p:extLst>
      <p:ext uri="{BB962C8B-B14F-4D97-AF65-F5344CB8AC3E}">
        <p14:creationId xmlns:p14="http://schemas.microsoft.com/office/powerpoint/2010/main" val="166837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Project:  Ryan</a:t>
            </a:r>
          </a:p>
          <a:p>
            <a:endParaRPr lang="en-US" dirty="0"/>
          </a:p>
          <a:p>
            <a:r>
              <a:rPr lang="en-US" b="1" dirty="0"/>
              <a:t>5 Min (Slides 3-6)</a:t>
            </a:r>
          </a:p>
          <a:p>
            <a:endParaRPr lang="en-US" dirty="0"/>
          </a:p>
        </p:txBody>
      </p:sp>
      <p:sp>
        <p:nvSpPr>
          <p:cNvPr id="4" name="Slide Number Placeholder 3"/>
          <p:cNvSpPr>
            <a:spLocks noGrp="1"/>
          </p:cNvSpPr>
          <p:nvPr>
            <p:ph type="sldNum" sz="quarter" idx="10"/>
          </p:nvPr>
        </p:nvSpPr>
        <p:spPr/>
        <p:txBody>
          <a:bodyPr/>
          <a:lstStyle/>
          <a:p>
            <a:fld id="{52347EC7-4BE5-4B86-8861-51B74E487BD4}" type="slidenum">
              <a:rPr lang="en-US" smtClean="0"/>
              <a:t>6</a:t>
            </a:fld>
            <a:endParaRPr lang="en-US"/>
          </a:p>
        </p:txBody>
      </p:sp>
    </p:spTree>
    <p:extLst>
      <p:ext uri="{BB962C8B-B14F-4D97-AF65-F5344CB8AC3E}">
        <p14:creationId xmlns:p14="http://schemas.microsoft.com/office/powerpoint/2010/main" val="301854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Stories:  Allen &amp; Steven:  </a:t>
            </a:r>
          </a:p>
          <a:p>
            <a:pPr marL="181240" indent="-181240">
              <a:buFont typeface="Arial" panose="020B0604020202020204" pitchFamily="34" charset="0"/>
              <a:buChar char="•"/>
            </a:pPr>
            <a:r>
              <a:rPr lang="en-US" dirty="0"/>
              <a:t>Quick stories from schools/regions that point to the need to coordinate national efforts to address teacher shortage issue</a:t>
            </a:r>
          </a:p>
          <a:p>
            <a:endParaRPr lang="en-US" dirty="0"/>
          </a:p>
          <a:p>
            <a:r>
              <a:rPr lang="en-US" b="1" dirty="0"/>
              <a:t>5-7 Min</a:t>
            </a:r>
          </a:p>
        </p:txBody>
      </p:sp>
      <p:sp>
        <p:nvSpPr>
          <p:cNvPr id="4" name="Slide Number Placeholder 3"/>
          <p:cNvSpPr>
            <a:spLocks noGrp="1"/>
          </p:cNvSpPr>
          <p:nvPr>
            <p:ph type="sldNum" sz="quarter" idx="10"/>
          </p:nvPr>
        </p:nvSpPr>
        <p:spPr/>
        <p:txBody>
          <a:bodyPr/>
          <a:lstStyle/>
          <a:p>
            <a:fld id="{52347EC7-4BE5-4B86-8861-51B74E487BD4}" type="slidenum">
              <a:rPr lang="en-US" smtClean="0"/>
              <a:t>7</a:t>
            </a:fld>
            <a:endParaRPr lang="en-US"/>
          </a:p>
        </p:txBody>
      </p:sp>
    </p:spTree>
    <p:extLst>
      <p:ext uri="{BB962C8B-B14F-4D97-AF65-F5344CB8AC3E}">
        <p14:creationId xmlns:p14="http://schemas.microsoft.com/office/powerpoint/2010/main" val="398800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K12 Plan:  Allen?  </a:t>
            </a:r>
          </a:p>
          <a:p>
            <a:pPr marL="181240" indent="-181240">
              <a:buFont typeface="Arial" panose="020B0604020202020204" pitchFamily="34" charset="0"/>
              <a:buChar char="•"/>
            </a:pPr>
            <a:r>
              <a:rPr lang="en-US" dirty="0"/>
              <a:t>(speak to the reach of NREA and RSC networks?)</a:t>
            </a:r>
          </a:p>
          <a:p>
            <a:endParaRPr lang="en-US" dirty="0"/>
          </a:p>
          <a:p>
            <a:r>
              <a:rPr lang="en-US" b="1" dirty="0"/>
              <a:t>1-2 Min</a:t>
            </a:r>
          </a:p>
        </p:txBody>
      </p:sp>
      <p:sp>
        <p:nvSpPr>
          <p:cNvPr id="4" name="Slide Number Placeholder 3"/>
          <p:cNvSpPr>
            <a:spLocks noGrp="1"/>
          </p:cNvSpPr>
          <p:nvPr>
            <p:ph type="sldNum" sz="quarter" idx="10"/>
          </p:nvPr>
        </p:nvSpPr>
        <p:spPr/>
        <p:txBody>
          <a:bodyPr/>
          <a:lstStyle/>
          <a:p>
            <a:fld id="{52347EC7-4BE5-4B86-8861-51B74E487BD4}" type="slidenum">
              <a:rPr lang="en-US" smtClean="0"/>
              <a:t>8</a:t>
            </a:fld>
            <a:endParaRPr lang="en-US"/>
          </a:p>
        </p:txBody>
      </p:sp>
    </p:spTree>
    <p:extLst>
      <p:ext uri="{BB962C8B-B14F-4D97-AF65-F5344CB8AC3E}">
        <p14:creationId xmlns:p14="http://schemas.microsoft.com/office/powerpoint/2010/main" val="5997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Colleges of Education: Allen</a:t>
            </a:r>
          </a:p>
          <a:p>
            <a:pPr marL="181240" indent="-181240">
              <a:buFont typeface="Arial" panose="020B0604020202020204" pitchFamily="34" charset="0"/>
              <a:buChar char="•"/>
            </a:pPr>
            <a:r>
              <a:rPr lang="en-US" dirty="0"/>
              <a:t>Speak to the need for colleges and schools to be aligned on needs and </a:t>
            </a:r>
            <a:r>
              <a:rPr lang="en-US" dirty="0" err="1"/>
              <a:t>ouputs</a:t>
            </a:r>
            <a:endParaRPr lang="en-US" dirty="0"/>
          </a:p>
          <a:p>
            <a:endParaRPr lang="en-US" dirty="0"/>
          </a:p>
          <a:p>
            <a:r>
              <a:rPr lang="en-US" b="1" dirty="0"/>
              <a:t>1-2 Min</a:t>
            </a:r>
          </a:p>
        </p:txBody>
      </p:sp>
      <p:sp>
        <p:nvSpPr>
          <p:cNvPr id="4" name="Slide Number Placeholder 3"/>
          <p:cNvSpPr>
            <a:spLocks noGrp="1"/>
          </p:cNvSpPr>
          <p:nvPr>
            <p:ph type="sldNum" sz="quarter" idx="10"/>
          </p:nvPr>
        </p:nvSpPr>
        <p:spPr/>
        <p:txBody>
          <a:bodyPr/>
          <a:lstStyle/>
          <a:p>
            <a:fld id="{52347EC7-4BE5-4B86-8861-51B74E487BD4}" type="slidenum">
              <a:rPr lang="en-US" smtClean="0"/>
              <a:t>9</a:t>
            </a:fld>
            <a:endParaRPr lang="en-US"/>
          </a:p>
        </p:txBody>
      </p:sp>
    </p:spTree>
    <p:extLst>
      <p:ext uri="{BB962C8B-B14F-4D97-AF65-F5344CB8AC3E}">
        <p14:creationId xmlns:p14="http://schemas.microsoft.com/office/powerpoint/2010/main" val="86336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7"/>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586B75A-687E-405C-8A0B-8D00578BA2C3}" type="datetimeFigureOut">
              <a:rPr lang="en-US" smtClean="0"/>
              <a:pPr/>
              <a:t>7/26/2018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483996"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72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243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1"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375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893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485901"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47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017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037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962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22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674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8" y="1069849"/>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920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2"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8" y="6223831"/>
            <a:ext cx="1746806" cy="365125"/>
          </a:xfrm>
          <a:prstGeom prst="rect">
            <a:avLst/>
          </a:prstGeom>
        </p:spPr>
        <p:txBody>
          <a:bodyPr vert="horz" lIns="91440" tIns="45720" rIns="91440" bIns="45720" rtlCol="0" anchor="ctr"/>
          <a:lstStyle>
            <a:lvl1pPr algn="l">
              <a:defRPr sz="1000">
                <a:solidFill>
                  <a:schemeClr val="accent1"/>
                </a:solidFill>
              </a:defRPr>
            </a:lvl1pPr>
          </a:lstStyle>
          <a:p>
            <a:fld id="{5586B75A-687E-405C-8A0B-8D00578BA2C3}" type="datetimeFigureOut">
              <a:rPr lang="en-US" smtClean="0"/>
              <a:pPr/>
              <a:t>7/26/2018</a:t>
            </a:fld>
            <a:endParaRPr lang="en-US" dirty="0"/>
          </a:p>
        </p:txBody>
      </p:sp>
      <p:sp>
        <p:nvSpPr>
          <p:cNvPr id="5" name="Footer Placeholder 4"/>
          <p:cNvSpPr>
            <a:spLocks noGrp="1"/>
          </p:cNvSpPr>
          <p:nvPr>
            <p:ph type="ftr" sz="quarter" idx="3"/>
          </p:nvPr>
        </p:nvSpPr>
        <p:spPr>
          <a:xfrm>
            <a:off x="2961862" y="6223831"/>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9" y="6223831"/>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001228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2.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339DA5-5605-414F-A8AD-616191CFDD35}"/>
              </a:ext>
            </a:extLst>
          </p:cNvPr>
          <p:cNvSpPr/>
          <p:nvPr/>
        </p:nvSpPr>
        <p:spPr>
          <a:xfrm>
            <a:off x="0" y="0"/>
            <a:ext cx="9144000" cy="6858000"/>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87225-AA99-4B0A-991E-FA079E5C1447}"/>
              </a:ext>
            </a:extLst>
          </p:cNvPr>
          <p:cNvSpPr>
            <a:spLocks noGrp="1"/>
          </p:cNvSpPr>
          <p:nvPr>
            <p:ph type="ctrTitle"/>
          </p:nvPr>
        </p:nvSpPr>
        <p:spPr>
          <a:xfrm>
            <a:off x="711849" y="2843730"/>
            <a:ext cx="7720302" cy="1065690"/>
          </a:xfrm>
        </p:spPr>
        <p:txBody>
          <a:bodyPr>
            <a:noAutofit/>
          </a:bodyPr>
          <a:lstStyle/>
          <a:p>
            <a:r>
              <a:rPr lang="en-US" dirty="0"/>
              <a:t>Designing a National Rural Talent Strategy</a:t>
            </a:r>
          </a:p>
        </p:txBody>
      </p:sp>
      <p:sp>
        <p:nvSpPr>
          <p:cNvPr id="3" name="Subtitle 2">
            <a:extLst>
              <a:ext uri="{FF2B5EF4-FFF2-40B4-BE49-F238E27FC236}">
                <a16:creationId xmlns:a16="http://schemas.microsoft.com/office/drawing/2014/main" id="{EBF3BF75-2D52-46A9-B655-4F4C6E46BF0A}"/>
              </a:ext>
            </a:extLst>
          </p:cNvPr>
          <p:cNvSpPr>
            <a:spLocks noGrp="1"/>
          </p:cNvSpPr>
          <p:nvPr>
            <p:ph type="subTitle" idx="1"/>
          </p:nvPr>
        </p:nvSpPr>
        <p:spPr>
          <a:xfrm>
            <a:off x="1508477" y="8640453"/>
            <a:ext cx="7635522" cy="542592"/>
          </a:xfrm>
        </p:spPr>
        <p:txBody>
          <a:bodyPr>
            <a:normAutofit/>
          </a:bodyPr>
          <a:lstStyle/>
          <a:p>
            <a:r>
              <a:rPr lang="en-US" dirty="0"/>
              <a:t>ISFIRE 2018</a:t>
            </a:r>
          </a:p>
        </p:txBody>
      </p:sp>
      <p:grpSp>
        <p:nvGrpSpPr>
          <p:cNvPr id="4" name="Group 3">
            <a:extLst>
              <a:ext uri="{FF2B5EF4-FFF2-40B4-BE49-F238E27FC236}">
                <a16:creationId xmlns:a16="http://schemas.microsoft.com/office/drawing/2014/main" id="{EC84031B-FC13-417B-9C47-321DCBF17A11}"/>
              </a:ext>
            </a:extLst>
          </p:cNvPr>
          <p:cNvGrpSpPr/>
          <p:nvPr/>
        </p:nvGrpSpPr>
        <p:grpSpPr>
          <a:xfrm>
            <a:off x="1508477" y="4479996"/>
            <a:ext cx="6089701" cy="1438618"/>
            <a:chOff x="1508479" y="3633387"/>
            <a:chExt cx="6089701" cy="1438618"/>
          </a:xfrm>
        </p:grpSpPr>
        <p:pic>
          <p:nvPicPr>
            <p:cNvPr id="12" name="Picture 11">
              <a:extLst>
                <a:ext uri="{FF2B5EF4-FFF2-40B4-BE49-F238E27FC236}">
                  <a16:creationId xmlns:a16="http://schemas.microsoft.com/office/drawing/2014/main" id="{EF4F8849-01B8-426B-AC7D-A238B59F5CA1}"/>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3868142" y="3633387"/>
              <a:ext cx="1438618" cy="1438618"/>
            </a:xfrm>
            <a:prstGeom prst="rect">
              <a:avLst/>
            </a:prstGeom>
          </p:spPr>
        </p:pic>
        <p:pic>
          <p:nvPicPr>
            <p:cNvPr id="25" name="Picture 24">
              <a:extLst>
                <a:ext uri="{FF2B5EF4-FFF2-40B4-BE49-F238E27FC236}">
                  <a16:creationId xmlns:a16="http://schemas.microsoft.com/office/drawing/2014/main" id="{BAF2D135-89CE-43B0-9FFE-A802AA9D84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39" r="53771"/>
            <a:stretch/>
          </p:blipFill>
          <p:spPr>
            <a:xfrm>
              <a:off x="5961024" y="4002065"/>
              <a:ext cx="1637156" cy="701263"/>
            </a:xfrm>
            <a:prstGeom prst="rect">
              <a:avLst/>
            </a:prstGeom>
          </p:spPr>
        </p:pic>
        <p:pic>
          <p:nvPicPr>
            <p:cNvPr id="22" name="Picture 21">
              <a:extLst>
                <a:ext uri="{FF2B5EF4-FFF2-40B4-BE49-F238E27FC236}">
                  <a16:creationId xmlns:a16="http://schemas.microsoft.com/office/drawing/2014/main" id="{487565CD-9512-4CBA-BEE2-56F70DE20BEC}"/>
                </a:ext>
              </a:extLst>
            </p:cNvPr>
            <p:cNvPicPr>
              <a:picLocks noChangeAspect="1"/>
            </p:cNvPicPr>
            <p:nvPr/>
          </p:nvPicPr>
          <p:blipFill>
            <a:blip r:embed="rId6"/>
            <a:stretch>
              <a:fillRect/>
            </a:stretch>
          </p:blipFill>
          <p:spPr>
            <a:xfrm>
              <a:off x="1508479" y="3908416"/>
              <a:ext cx="1810263" cy="932699"/>
            </a:xfrm>
            <a:prstGeom prst="rect">
              <a:avLst/>
            </a:prstGeom>
          </p:spPr>
        </p:pic>
      </p:grpSp>
      <p:cxnSp>
        <p:nvCxnSpPr>
          <p:cNvPr id="6" name="Straight Connector 5">
            <a:extLst>
              <a:ext uri="{FF2B5EF4-FFF2-40B4-BE49-F238E27FC236}">
                <a16:creationId xmlns:a16="http://schemas.microsoft.com/office/drawing/2014/main" id="{9AD0016E-12BE-4D52-A268-C20F43875173}"/>
              </a:ext>
            </a:extLst>
          </p:cNvPr>
          <p:cNvCxnSpPr/>
          <p:nvPr/>
        </p:nvCxnSpPr>
        <p:spPr>
          <a:xfrm>
            <a:off x="1391478" y="4278229"/>
            <a:ext cx="63610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09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Elevating Rural Stories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2" y="-44725"/>
            <a:ext cx="9144001" cy="690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a:extLst>
              <a:ext uri="{FF2B5EF4-FFF2-40B4-BE49-F238E27FC236}">
                <a16:creationId xmlns:a16="http://schemas.microsoft.com/office/drawing/2014/main" id="{776C2900-97D2-4ADB-ABBD-9323C5895548}"/>
              </a:ext>
            </a:extLst>
          </p:cNvPr>
          <p:cNvPicPr>
            <a:picLocks noChangeAspect="1"/>
          </p:cNvPicPr>
          <p:nvPr/>
        </p:nvPicPr>
        <p:blipFill>
          <a:blip r:embed="rId12"/>
          <a:stretch>
            <a:fillRect/>
          </a:stretch>
        </p:blipFill>
        <p:spPr>
          <a:xfrm>
            <a:off x="756014" y="215918"/>
            <a:ext cx="7621031" cy="63886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36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Elevating Rural Stories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2" y="-44725"/>
            <a:ext cx="9144001" cy="690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4" name="Picture 23">
            <a:extLst>
              <a:ext uri="{FF2B5EF4-FFF2-40B4-BE49-F238E27FC236}">
                <a16:creationId xmlns:a16="http://schemas.microsoft.com/office/drawing/2014/main" id="{29D40B5D-A15F-49C1-BC68-BF386FB26AEB}"/>
              </a:ext>
            </a:extLst>
          </p:cNvPr>
          <p:cNvPicPr>
            <a:picLocks noChangeAspect="1"/>
          </p:cNvPicPr>
          <p:nvPr/>
        </p:nvPicPr>
        <p:blipFill>
          <a:blip r:embed="rId12"/>
          <a:stretch>
            <a:fillRect/>
          </a:stretch>
        </p:blipFill>
        <p:spPr>
          <a:xfrm>
            <a:off x="756013" y="215917"/>
            <a:ext cx="7621032" cy="63886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326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Elevating Rural Stories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2" y="-44725"/>
            <a:ext cx="9144001" cy="690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a:extLst>
              <a:ext uri="{FF2B5EF4-FFF2-40B4-BE49-F238E27FC236}">
                <a16:creationId xmlns:a16="http://schemas.microsoft.com/office/drawing/2014/main" id="{4F8EF36A-C32E-460D-88E3-8A825C0A77DC}"/>
              </a:ext>
            </a:extLst>
          </p:cNvPr>
          <p:cNvPicPr>
            <a:picLocks noChangeAspect="1"/>
          </p:cNvPicPr>
          <p:nvPr/>
        </p:nvPicPr>
        <p:blipFill>
          <a:blip r:embed="rId12"/>
          <a:stretch>
            <a:fillRect/>
          </a:stretch>
        </p:blipFill>
        <p:spPr>
          <a:xfrm>
            <a:off x="756011" y="215916"/>
            <a:ext cx="7621033" cy="63886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906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Elevating Rural Stories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2" y="-44725"/>
            <a:ext cx="9144001" cy="690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530B719A-862B-479B-8414-40C37AF0DFC5}"/>
              </a:ext>
            </a:extLst>
          </p:cNvPr>
          <p:cNvPicPr>
            <a:picLocks noChangeAspect="1"/>
          </p:cNvPicPr>
          <p:nvPr/>
        </p:nvPicPr>
        <p:blipFill>
          <a:blip r:embed="rId12"/>
          <a:stretch>
            <a:fillRect/>
          </a:stretch>
        </p:blipFill>
        <p:spPr>
          <a:xfrm>
            <a:off x="756010" y="215916"/>
            <a:ext cx="7621034" cy="6388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099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Elevating Rural Stories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2" y="-44725"/>
            <a:ext cx="9144001" cy="690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a:extLst>
              <a:ext uri="{FF2B5EF4-FFF2-40B4-BE49-F238E27FC236}">
                <a16:creationId xmlns:a16="http://schemas.microsoft.com/office/drawing/2014/main" id="{612302DC-81DE-407C-A017-AE059FF493BE}"/>
              </a:ext>
            </a:extLst>
          </p:cNvPr>
          <p:cNvPicPr>
            <a:picLocks noChangeAspect="1"/>
          </p:cNvPicPr>
          <p:nvPr/>
        </p:nvPicPr>
        <p:blipFill>
          <a:blip r:embed="rId12"/>
          <a:stretch>
            <a:fillRect/>
          </a:stretch>
        </p:blipFill>
        <p:spPr>
          <a:xfrm>
            <a:off x="756008" y="215916"/>
            <a:ext cx="7621035" cy="6388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072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D66A80AB-400F-4301-A1D1-1499F3337E60}"/>
              </a:ext>
            </a:extLst>
          </p:cNvPr>
          <p:cNvSpPr/>
          <p:nvPr/>
        </p:nvSpPr>
        <p:spPr>
          <a:xfrm>
            <a:off x="30279" y="6001740"/>
            <a:ext cx="9113723" cy="856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2ECC6DF-8A7F-4F29-8F46-6C7413DF00F5}"/>
              </a:ext>
            </a:extLst>
          </p:cNvPr>
          <p:cNvSpPr/>
          <p:nvPr/>
        </p:nvSpPr>
        <p:spPr>
          <a:xfrm>
            <a:off x="109003" y="78724"/>
            <a:ext cx="8944165" cy="1011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Design With Us!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sp>
        <p:nvSpPr>
          <p:cNvPr id="23" name="Rectangle 22">
            <a:extLst>
              <a:ext uri="{FF2B5EF4-FFF2-40B4-BE49-F238E27FC236}">
                <a16:creationId xmlns:a16="http://schemas.microsoft.com/office/drawing/2014/main" id="{9CD51E57-B3C4-4126-85CF-8A11FD10D9F6}"/>
              </a:ext>
            </a:extLst>
          </p:cNvPr>
          <p:cNvSpPr/>
          <p:nvPr/>
        </p:nvSpPr>
        <p:spPr>
          <a:xfrm>
            <a:off x="-2" y="78724"/>
            <a:ext cx="9144002" cy="60454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22" name="TextBox 21">
            <a:extLst>
              <a:ext uri="{FF2B5EF4-FFF2-40B4-BE49-F238E27FC236}">
                <a16:creationId xmlns:a16="http://schemas.microsoft.com/office/drawing/2014/main" id="{FF21B1A8-3A11-49C5-8107-D04CE44AF97B}"/>
              </a:ext>
            </a:extLst>
          </p:cNvPr>
          <p:cNvSpPr txBox="1"/>
          <p:nvPr/>
        </p:nvSpPr>
        <p:spPr>
          <a:xfrm>
            <a:off x="641896" y="2705725"/>
            <a:ext cx="7878371" cy="1446550"/>
          </a:xfrm>
          <a:prstGeom prst="rect">
            <a:avLst/>
          </a:prstGeom>
          <a:noFill/>
        </p:spPr>
        <p:txBody>
          <a:bodyPr wrap="square" rtlCol="0">
            <a:spAutoFit/>
          </a:bodyPr>
          <a:lstStyle/>
          <a:p>
            <a:pPr algn="ctr"/>
            <a:r>
              <a:rPr lang="en-US" sz="8800" b="1" dirty="0">
                <a:solidFill>
                  <a:schemeClr val="bg1"/>
                </a:solidFill>
                <a:latin typeface="Aharoni" panose="02010803020104030203" pitchFamily="2" charset="-79"/>
                <a:cs typeface="Aharoni" panose="02010803020104030203" pitchFamily="2" charset="-79"/>
              </a:rPr>
              <a:t>Q&amp;A</a:t>
            </a:r>
          </a:p>
        </p:txBody>
      </p:sp>
    </p:spTree>
    <p:extLst>
      <p:ext uri="{BB962C8B-B14F-4D97-AF65-F5344CB8AC3E}">
        <p14:creationId xmlns:p14="http://schemas.microsoft.com/office/powerpoint/2010/main" val="2958756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D66A80AB-400F-4301-A1D1-1499F3337E60}"/>
              </a:ext>
            </a:extLst>
          </p:cNvPr>
          <p:cNvSpPr/>
          <p:nvPr/>
        </p:nvSpPr>
        <p:spPr>
          <a:xfrm>
            <a:off x="30279" y="6001740"/>
            <a:ext cx="9113723" cy="856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2ECC6DF-8A7F-4F29-8F46-6C7413DF00F5}"/>
              </a:ext>
            </a:extLst>
          </p:cNvPr>
          <p:cNvSpPr/>
          <p:nvPr/>
        </p:nvSpPr>
        <p:spPr>
          <a:xfrm>
            <a:off x="109003" y="78724"/>
            <a:ext cx="8944165" cy="1011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Get Involved</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0" name="TextBox 9">
            <a:extLst>
              <a:ext uri="{FF2B5EF4-FFF2-40B4-BE49-F238E27FC236}">
                <a16:creationId xmlns:a16="http://schemas.microsoft.com/office/drawing/2014/main" id="{3BE7F675-8918-4701-A918-02BF331B2DAB}"/>
              </a:ext>
            </a:extLst>
          </p:cNvPr>
          <p:cNvSpPr txBox="1"/>
          <p:nvPr/>
        </p:nvSpPr>
        <p:spPr>
          <a:xfrm>
            <a:off x="245694" y="2101304"/>
            <a:ext cx="8652609" cy="2800767"/>
          </a:xfrm>
          <a:prstGeom prst="rect">
            <a:avLst/>
          </a:prstGeom>
          <a:noFill/>
        </p:spPr>
        <p:txBody>
          <a:bodyPr wrap="square" rtlCol="0">
            <a:spAutoFit/>
          </a:bodyPr>
          <a:lstStyle/>
          <a:p>
            <a:r>
              <a:rPr lang="en-US" sz="4000" b="1" dirty="0">
                <a:solidFill>
                  <a:schemeClr val="accent1"/>
                </a:solidFill>
              </a:rPr>
              <a:t>1. Join our Connection List</a:t>
            </a:r>
            <a:endParaRPr lang="en-US" sz="4000" dirty="0">
              <a:solidFill>
                <a:schemeClr val="accent1"/>
              </a:solidFill>
            </a:endParaRPr>
          </a:p>
          <a:p>
            <a:r>
              <a:rPr lang="en-US" sz="1600" dirty="0"/>
              <a:t>Add your name and email to the form at your table.  As our project progresses, we’ll share updates and provide new ways for you and your network to get involved.</a:t>
            </a:r>
          </a:p>
          <a:p>
            <a:endParaRPr lang="en-US" sz="1600" dirty="0"/>
          </a:p>
          <a:p>
            <a:endParaRPr lang="en-US" sz="1600" dirty="0"/>
          </a:p>
          <a:p>
            <a:r>
              <a:rPr lang="en-US" sz="4000" b="1" dirty="0">
                <a:solidFill>
                  <a:schemeClr val="accent1"/>
                </a:solidFill>
              </a:rPr>
              <a:t>2. Complete our Design Survey</a:t>
            </a:r>
            <a:endParaRPr lang="en-US" sz="4000" dirty="0">
              <a:solidFill>
                <a:schemeClr val="accent1"/>
              </a:solidFill>
            </a:endParaRPr>
          </a:p>
          <a:p>
            <a:r>
              <a:rPr lang="en-US" sz="1600" dirty="0"/>
              <a:t>To help us build support resources that reflect the needs in the field, please share your ideas with us via our Project Design Survey.  </a:t>
            </a:r>
          </a:p>
        </p:txBody>
      </p:sp>
    </p:spTree>
    <p:extLst>
      <p:ext uri="{BB962C8B-B14F-4D97-AF65-F5344CB8AC3E}">
        <p14:creationId xmlns:p14="http://schemas.microsoft.com/office/powerpoint/2010/main" val="116006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Rectangle 2">
            <a:extLst>
              <a:ext uri="{FF2B5EF4-FFF2-40B4-BE49-F238E27FC236}">
                <a16:creationId xmlns:a16="http://schemas.microsoft.com/office/drawing/2014/main" id="{0E1C11D5-F78A-47F0-A44B-655FFA25C296}"/>
              </a:ext>
            </a:extLst>
          </p:cNvPr>
          <p:cNvSpPr/>
          <p:nvPr/>
        </p:nvSpPr>
        <p:spPr>
          <a:xfrm>
            <a:off x="0" y="0"/>
            <a:ext cx="9144000" cy="6858000"/>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Contact Info</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1" y="1077746"/>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47A14434-83BC-4DEA-8E21-2D78A6C7D74D}"/>
              </a:ext>
            </a:extLst>
          </p:cNvPr>
          <p:cNvSpPr txBox="1"/>
          <p:nvPr/>
        </p:nvSpPr>
        <p:spPr>
          <a:xfrm>
            <a:off x="440404" y="1510758"/>
            <a:ext cx="8281355" cy="3724096"/>
          </a:xfrm>
          <a:prstGeom prst="rect">
            <a:avLst/>
          </a:prstGeom>
          <a:noFill/>
        </p:spPr>
        <p:txBody>
          <a:bodyPr wrap="square" rtlCol="0">
            <a:spAutoFit/>
          </a:bodyPr>
          <a:lstStyle/>
          <a:p>
            <a:endParaRPr lang="en-US" sz="1600" dirty="0"/>
          </a:p>
          <a:p>
            <a:r>
              <a:rPr lang="en-US" sz="2000" b="1" dirty="0"/>
              <a:t>Dr. Allen Pratt, NREA </a:t>
            </a:r>
          </a:p>
          <a:p>
            <a:pPr marL="457200" lvl="2" indent="-342900">
              <a:buFont typeface="Arial" panose="020B0604020202020204" pitchFamily="34" charset="0"/>
              <a:buChar char="•"/>
            </a:pPr>
            <a:r>
              <a:rPr lang="en-US" sz="2000" dirty="0"/>
              <a:t>Email:  </a:t>
            </a:r>
            <a:r>
              <a:rPr lang="en-US" sz="2000" dirty="0">
                <a:solidFill>
                  <a:srgbClr val="FF595C"/>
                </a:solidFill>
              </a:rPr>
              <a:t>allen-pratt@utc.edu  </a:t>
            </a:r>
          </a:p>
          <a:p>
            <a:pPr marL="457200" lvl="2" indent="-342900">
              <a:buFont typeface="Arial" panose="020B0604020202020204" pitchFamily="34" charset="0"/>
              <a:buChar char="•"/>
            </a:pPr>
            <a:r>
              <a:rPr lang="en-US" sz="2000" dirty="0"/>
              <a:t>Twitter:  </a:t>
            </a:r>
            <a:r>
              <a:rPr lang="en-US" sz="2000" dirty="0">
                <a:solidFill>
                  <a:srgbClr val="FF595C"/>
                </a:solidFill>
              </a:rPr>
              <a:t>@NREA1 and @</a:t>
            </a:r>
            <a:r>
              <a:rPr lang="en-US" sz="2000" dirty="0" err="1">
                <a:solidFill>
                  <a:srgbClr val="FF595C"/>
                </a:solidFill>
              </a:rPr>
              <a:t>PrattAllen</a:t>
            </a:r>
            <a:r>
              <a:rPr lang="en-US" sz="2000" dirty="0">
                <a:solidFill>
                  <a:srgbClr val="FF595C"/>
                </a:solidFill>
              </a:rPr>
              <a:t> </a:t>
            </a:r>
          </a:p>
          <a:p>
            <a:endParaRPr lang="en-US" sz="2000" dirty="0"/>
          </a:p>
          <a:p>
            <a:r>
              <a:rPr lang="en-US" sz="2000" b="1" dirty="0"/>
              <a:t>Dr. Steven Johnson, Lisbon Public Schools </a:t>
            </a:r>
          </a:p>
          <a:p>
            <a:pPr marL="457200" lvl="2" indent="-342900">
              <a:buFont typeface="Arial" panose="020B0604020202020204" pitchFamily="34" charset="0"/>
              <a:buChar char="•"/>
            </a:pPr>
            <a:r>
              <a:rPr lang="en-US" sz="2000" dirty="0"/>
              <a:t>Email:  </a:t>
            </a:r>
            <a:r>
              <a:rPr lang="en-US" sz="2000" dirty="0">
                <a:solidFill>
                  <a:srgbClr val="FF595C"/>
                </a:solidFill>
              </a:rPr>
              <a:t>steven.johnson@k12.nd.us</a:t>
            </a:r>
          </a:p>
          <a:p>
            <a:pPr marL="457200" lvl="2" indent="-342900">
              <a:buFont typeface="Arial" panose="020B0604020202020204" pitchFamily="34" charset="0"/>
              <a:buChar char="•"/>
            </a:pPr>
            <a:r>
              <a:rPr lang="en-US" sz="2000" dirty="0"/>
              <a:t>Twitter:   </a:t>
            </a:r>
            <a:r>
              <a:rPr lang="en-US" sz="2000" dirty="0">
                <a:solidFill>
                  <a:srgbClr val="FF595C"/>
                </a:solidFill>
              </a:rPr>
              <a:t>@johnson557377</a:t>
            </a:r>
          </a:p>
          <a:p>
            <a:endParaRPr lang="en-US" sz="2000" dirty="0"/>
          </a:p>
          <a:p>
            <a:r>
              <a:rPr lang="en-US" sz="2000" b="1" dirty="0"/>
              <a:t>Ryan Fowler, TNTP </a:t>
            </a:r>
          </a:p>
          <a:p>
            <a:pPr marL="457200" lvl="2" indent="-342900">
              <a:buFont typeface="Arial" panose="020B0604020202020204" pitchFamily="34" charset="0"/>
              <a:buChar char="•"/>
            </a:pPr>
            <a:r>
              <a:rPr lang="en-US" sz="2000" dirty="0"/>
              <a:t>Email:  </a:t>
            </a:r>
            <a:r>
              <a:rPr lang="en-US" sz="2000" dirty="0">
                <a:solidFill>
                  <a:srgbClr val="FF595C"/>
                </a:solidFill>
              </a:rPr>
              <a:t>ryan.fowler@tntp.org </a:t>
            </a:r>
          </a:p>
          <a:p>
            <a:pPr marL="457200" lvl="2" indent="-342900">
              <a:buFont typeface="Arial" panose="020B0604020202020204" pitchFamily="34" charset="0"/>
              <a:buChar char="•"/>
            </a:pPr>
            <a:r>
              <a:rPr lang="en-US" sz="2000" dirty="0"/>
              <a:t>Twitter:  </a:t>
            </a:r>
            <a:r>
              <a:rPr lang="en-US" sz="2000" dirty="0">
                <a:solidFill>
                  <a:srgbClr val="FF595C"/>
                </a:solidFill>
              </a:rPr>
              <a:t>@</a:t>
            </a:r>
            <a:r>
              <a:rPr lang="en-US" sz="2000" dirty="0" err="1">
                <a:solidFill>
                  <a:srgbClr val="FF595C"/>
                </a:solidFill>
              </a:rPr>
              <a:t>ryandfowler</a:t>
            </a:r>
            <a:endParaRPr lang="en-US" sz="2000" dirty="0">
              <a:solidFill>
                <a:srgbClr val="FF595C"/>
              </a:solidFill>
            </a:endParaRPr>
          </a:p>
        </p:txBody>
      </p:sp>
    </p:spTree>
    <p:extLst>
      <p:ext uri="{BB962C8B-B14F-4D97-AF65-F5344CB8AC3E}">
        <p14:creationId xmlns:p14="http://schemas.microsoft.com/office/powerpoint/2010/main" val="1480654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D66A80AB-400F-4301-A1D1-1499F3337E60}"/>
              </a:ext>
            </a:extLst>
          </p:cNvPr>
          <p:cNvSpPr/>
          <p:nvPr/>
        </p:nvSpPr>
        <p:spPr>
          <a:xfrm>
            <a:off x="30279" y="6001740"/>
            <a:ext cx="9113723" cy="856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2ECC6DF-8A7F-4F29-8F46-6C7413DF00F5}"/>
              </a:ext>
            </a:extLst>
          </p:cNvPr>
          <p:cNvSpPr/>
          <p:nvPr/>
        </p:nvSpPr>
        <p:spPr>
          <a:xfrm>
            <a:off x="109003" y="78724"/>
            <a:ext cx="8944165" cy="1011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Introductions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19" name="TextBox 18">
            <a:extLst>
              <a:ext uri="{FF2B5EF4-FFF2-40B4-BE49-F238E27FC236}">
                <a16:creationId xmlns:a16="http://schemas.microsoft.com/office/drawing/2014/main" id="{8BFE6F23-5573-4ACA-982D-C191F1577C04}"/>
              </a:ext>
            </a:extLst>
          </p:cNvPr>
          <p:cNvSpPr txBox="1"/>
          <p:nvPr/>
        </p:nvSpPr>
        <p:spPr>
          <a:xfrm>
            <a:off x="1844454" y="2766142"/>
            <a:ext cx="6980740" cy="1384995"/>
          </a:xfrm>
          <a:prstGeom prst="rect">
            <a:avLst/>
          </a:prstGeom>
          <a:noFill/>
        </p:spPr>
        <p:txBody>
          <a:bodyPr wrap="square" rtlCol="0">
            <a:spAutoFit/>
          </a:bodyPr>
          <a:lstStyle/>
          <a:p>
            <a:r>
              <a:rPr lang="en-US" sz="2400" b="1" dirty="0">
                <a:solidFill>
                  <a:schemeClr val="accent1"/>
                </a:solidFill>
              </a:rPr>
              <a:t>Ryan Fowler</a:t>
            </a:r>
          </a:p>
          <a:p>
            <a:r>
              <a:rPr lang="en-US" sz="1600" b="1" dirty="0"/>
              <a:t>Project Director - Rural Strategy, TNTP</a:t>
            </a:r>
          </a:p>
          <a:p>
            <a:endParaRPr lang="en-US" sz="1600" dirty="0"/>
          </a:p>
          <a:p>
            <a:r>
              <a:rPr lang="en-US" sz="1400" dirty="0"/>
              <a:t>Directs rural community partnerships and projects, including the Bureau of Indian Education, rural schools in West Texas, the Tennessee DOE and others. </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sp>
        <p:nvSpPr>
          <p:cNvPr id="20" name="TextBox 19">
            <a:extLst>
              <a:ext uri="{FF2B5EF4-FFF2-40B4-BE49-F238E27FC236}">
                <a16:creationId xmlns:a16="http://schemas.microsoft.com/office/drawing/2014/main" id="{1FA954DE-CA6A-46B0-AE86-CBDF00DF58D5}"/>
              </a:ext>
            </a:extLst>
          </p:cNvPr>
          <p:cNvSpPr txBox="1"/>
          <p:nvPr/>
        </p:nvSpPr>
        <p:spPr>
          <a:xfrm>
            <a:off x="1844454" y="1199961"/>
            <a:ext cx="6980740" cy="1384995"/>
          </a:xfrm>
          <a:prstGeom prst="rect">
            <a:avLst/>
          </a:prstGeom>
          <a:noFill/>
        </p:spPr>
        <p:txBody>
          <a:bodyPr wrap="square" rtlCol="0">
            <a:spAutoFit/>
          </a:bodyPr>
          <a:lstStyle/>
          <a:p>
            <a:r>
              <a:rPr lang="en-US" sz="2400" b="1" dirty="0">
                <a:solidFill>
                  <a:schemeClr val="accent1"/>
                </a:solidFill>
              </a:rPr>
              <a:t>Dr. Allen Pratt</a:t>
            </a:r>
          </a:p>
          <a:p>
            <a:r>
              <a:rPr lang="en-US" sz="1600" b="1" dirty="0"/>
              <a:t>Executive Director, NREA</a:t>
            </a:r>
          </a:p>
          <a:p>
            <a:endParaRPr lang="en-US" sz="1600" dirty="0"/>
          </a:p>
          <a:p>
            <a:r>
              <a:rPr lang="en-US" sz="1400" dirty="0"/>
              <a:t>Manages the day-to-day operations of the association, including educational policy, research, practitioner efforts, managing national efforts and grant funding.</a:t>
            </a:r>
          </a:p>
        </p:txBody>
      </p:sp>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44454" y="4332323"/>
            <a:ext cx="6980740" cy="1600438"/>
          </a:xfrm>
          <a:prstGeom prst="rect">
            <a:avLst/>
          </a:prstGeom>
          <a:noFill/>
        </p:spPr>
        <p:txBody>
          <a:bodyPr wrap="square" rtlCol="0">
            <a:spAutoFit/>
          </a:bodyPr>
          <a:lstStyle/>
          <a:p>
            <a:r>
              <a:rPr lang="en-US" sz="2400" b="1" dirty="0">
                <a:solidFill>
                  <a:schemeClr val="accent1"/>
                </a:solidFill>
              </a:rPr>
              <a:t>Dr. Steven Johnson</a:t>
            </a:r>
          </a:p>
          <a:p>
            <a:r>
              <a:rPr lang="en-US" sz="1600" b="1" dirty="0"/>
              <a:t>Superintendent, Lisbon Public Schools (Lisbon, ND)</a:t>
            </a:r>
          </a:p>
          <a:p>
            <a:endParaRPr lang="en-US" sz="1600" dirty="0"/>
          </a:p>
          <a:p>
            <a:r>
              <a:rPr lang="en-US" sz="1400" dirty="0"/>
              <a:t>Superintendent of the Lisbon Public Schools and Fort Ransom elementary districts.  Board member NDASA, NDSOS, ND Rural Education Research Alliance.  Serves as an Author/Peer Reviewer for </a:t>
            </a:r>
            <a:r>
              <a:rPr lang="en-US" sz="1400" i="1" dirty="0"/>
              <a:t>Global Education Review</a:t>
            </a:r>
            <a:r>
              <a:rPr lang="en-US" sz="1400" dirty="0"/>
              <a:t>, and advocate for Rural Schools Collaborative.</a:t>
            </a:r>
            <a:endParaRPr lang="en-US" sz="1400" b="1" dirty="0"/>
          </a:p>
        </p:txBody>
      </p:sp>
    </p:spTree>
    <p:extLst>
      <p:ext uri="{BB962C8B-B14F-4D97-AF65-F5344CB8AC3E}">
        <p14:creationId xmlns:p14="http://schemas.microsoft.com/office/powerpoint/2010/main" val="224930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Rectangle 2">
            <a:extLst>
              <a:ext uri="{FF2B5EF4-FFF2-40B4-BE49-F238E27FC236}">
                <a16:creationId xmlns:a16="http://schemas.microsoft.com/office/drawing/2014/main" id="{0E1C11D5-F78A-47F0-A44B-655FFA25C296}"/>
              </a:ext>
            </a:extLst>
          </p:cNvPr>
          <p:cNvSpPr/>
          <p:nvPr/>
        </p:nvSpPr>
        <p:spPr>
          <a:xfrm>
            <a:off x="0" y="0"/>
            <a:ext cx="9144000" cy="6858000"/>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The Project</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1" y="1077746"/>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47A14434-83BC-4DEA-8E21-2D78A6C7D74D}"/>
              </a:ext>
            </a:extLst>
          </p:cNvPr>
          <p:cNvSpPr txBox="1"/>
          <p:nvPr/>
        </p:nvSpPr>
        <p:spPr>
          <a:xfrm>
            <a:off x="233629" y="1270858"/>
            <a:ext cx="8600650" cy="3046988"/>
          </a:xfrm>
          <a:prstGeom prst="rect">
            <a:avLst/>
          </a:prstGeom>
          <a:noFill/>
        </p:spPr>
        <p:txBody>
          <a:bodyPr wrap="square" rtlCol="0">
            <a:spAutoFit/>
          </a:bodyPr>
          <a:lstStyle/>
          <a:p>
            <a:r>
              <a:rPr lang="en-US" sz="2400" b="1" dirty="0">
                <a:solidFill>
                  <a:srgbClr val="FF595C"/>
                </a:solidFill>
              </a:rPr>
              <a:t>Our Mission:</a:t>
            </a:r>
          </a:p>
          <a:p>
            <a:r>
              <a:rPr lang="en-US" sz="1600" dirty="0"/>
              <a:t>To build a national partnership that supports rural schools in attracting and retaining talent in their schools and communities. </a:t>
            </a:r>
          </a:p>
          <a:p>
            <a:endParaRPr lang="en-US" sz="1600" dirty="0"/>
          </a:p>
          <a:p>
            <a:pPr lvl="0"/>
            <a:r>
              <a:rPr lang="en-US" sz="2400" b="1" dirty="0">
                <a:solidFill>
                  <a:srgbClr val="FF595C"/>
                </a:solidFill>
              </a:rPr>
              <a:t>How?</a:t>
            </a:r>
            <a:br>
              <a:rPr lang="en-US" sz="2400" b="1" dirty="0">
                <a:solidFill>
                  <a:srgbClr val="FF595C"/>
                </a:solidFill>
              </a:rPr>
            </a:br>
            <a:r>
              <a:rPr lang="en-US" sz="1600" dirty="0">
                <a:solidFill>
                  <a:prstClr val="black"/>
                </a:solidFill>
              </a:rPr>
              <a:t>By developing a coordinated effort to connect the stories of rural communities to teaching opportunities through an online recruitment website/job board and a resource distribution network.</a:t>
            </a:r>
            <a:endParaRPr lang="en-US" sz="2400" b="1" dirty="0">
              <a:solidFill>
                <a:srgbClr val="FF595C"/>
              </a:solidFill>
            </a:endParaRPr>
          </a:p>
          <a:p>
            <a:endParaRPr lang="en-US" sz="2400" b="1" dirty="0">
              <a:solidFill>
                <a:srgbClr val="FF595C"/>
              </a:solidFill>
            </a:endParaRPr>
          </a:p>
          <a:p>
            <a:r>
              <a:rPr lang="en-US" sz="2400" b="1" dirty="0">
                <a:solidFill>
                  <a:srgbClr val="FF595C"/>
                </a:solidFill>
              </a:rPr>
              <a:t>The Rural Talent Continuum:</a:t>
            </a:r>
          </a:p>
          <a:p>
            <a:pPr lvl="1"/>
            <a:endParaRPr lang="en-US" sz="1600" b="1" dirty="0"/>
          </a:p>
        </p:txBody>
      </p:sp>
      <p:sp>
        <p:nvSpPr>
          <p:cNvPr id="38" name="Oval 37">
            <a:extLst>
              <a:ext uri="{FF2B5EF4-FFF2-40B4-BE49-F238E27FC236}">
                <a16:creationId xmlns:a16="http://schemas.microsoft.com/office/drawing/2014/main" id="{7C21364B-6F51-41BA-9B1A-90F68B59EE3F}"/>
              </a:ext>
            </a:extLst>
          </p:cNvPr>
          <p:cNvSpPr/>
          <p:nvPr/>
        </p:nvSpPr>
        <p:spPr>
          <a:xfrm>
            <a:off x="320381" y="4152068"/>
            <a:ext cx="1585429" cy="1547916"/>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r>
              <a:rPr lang="en-US" sz="2000" dirty="0"/>
              <a:t>Recruit</a:t>
            </a:r>
          </a:p>
        </p:txBody>
      </p:sp>
      <p:cxnSp>
        <p:nvCxnSpPr>
          <p:cNvPr id="8" name="Straight Arrow Connector 7">
            <a:extLst>
              <a:ext uri="{FF2B5EF4-FFF2-40B4-BE49-F238E27FC236}">
                <a16:creationId xmlns:a16="http://schemas.microsoft.com/office/drawing/2014/main" id="{1ADCE670-570B-4B90-B6F6-FF8EA1E7E6AA}"/>
              </a:ext>
            </a:extLst>
          </p:cNvPr>
          <p:cNvCxnSpPr>
            <a:cxnSpLocks/>
            <a:stCxn id="38" idx="6"/>
          </p:cNvCxnSpPr>
          <p:nvPr/>
        </p:nvCxnSpPr>
        <p:spPr>
          <a:xfrm>
            <a:off x="1905810" y="4926026"/>
            <a:ext cx="64902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7A12FF0-31AC-4980-A75D-894E9164B411}"/>
              </a:ext>
            </a:extLst>
          </p:cNvPr>
          <p:cNvSpPr/>
          <p:nvPr/>
        </p:nvSpPr>
        <p:spPr>
          <a:xfrm>
            <a:off x="3241250" y="4152068"/>
            <a:ext cx="1541060" cy="1541060"/>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r>
              <a:rPr lang="en-US" sz="2000" dirty="0"/>
              <a:t>Support</a:t>
            </a:r>
          </a:p>
        </p:txBody>
      </p:sp>
      <p:sp>
        <p:nvSpPr>
          <p:cNvPr id="40" name="Oval 39">
            <a:extLst>
              <a:ext uri="{FF2B5EF4-FFF2-40B4-BE49-F238E27FC236}">
                <a16:creationId xmlns:a16="http://schemas.microsoft.com/office/drawing/2014/main" id="{B370F75F-3713-48D5-BE35-8D9CD25046E2}"/>
              </a:ext>
            </a:extLst>
          </p:cNvPr>
          <p:cNvSpPr/>
          <p:nvPr/>
        </p:nvSpPr>
        <p:spPr>
          <a:xfrm>
            <a:off x="6117751" y="4152068"/>
            <a:ext cx="1542816" cy="1542816"/>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r>
              <a:rPr lang="en-US" sz="2000" dirty="0"/>
              <a:t>Retain</a:t>
            </a:r>
          </a:p>
        </p:txBody>
      </p:sp>
    </p:spTree>
    <p:extLst>
      <p:ext uri="{BB962C8B-B14F-4D97-AF65-F5344CB8AC3E}">
        <p14:creationId xmlns:p14="http://schemas.microsoft.com/office/powerpoint/2010/main" val="425849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Rectangle 2">
            <a:extLst>
              <a:ext uri="{FF2B5EF4-FFF2-40B4-BE49-F238E27FC236}">
                <a16:creationId xmlns:a16="http://schemas.microsoft.com/office/drawing/2014/main" id="{0E1C11D5-F78A-47F0-A44B-655FFA25C296}"/>
              </a:ext>
            </a:extLst>
          </p:cNvPr>
          <p:cNvSpPr/>
          <p:nvPr/>
        </p:nvSpPr>
        <p:spPr>
          <a:xfrm>
            <a:off x="0" y="0"/>
            <a:ext cx="9144000" cy="6858000"/>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Rural Specific Recruitment Challenges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1" y="1077746"/>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47A14434-83BC-4DEA-8E21-2D78A6C7D74D}"/>
              </a:ext>
            </a:extLst>
          </p:cNvPr>
          <p:cNvSpPr txBox="1"/>
          <p:nvPr/>
        </p:nvSpPr>
        <p:spPr>
          <a:xfrm>
            <a:off x="305527" y="2579501"/>
            <a:ext cx="3848635" cy="2154436"/>
          </a:xfrm>
          <a:prstGeom prst="rect">
            <a:avLst/>
          </a:prstGeom>
          <a:noFill/>
        </p:spPr>
        <p:txBody>
          <a:bodyPr wrap="square" rtlCol="0">
            <a:spAutoFit/>
          </a:bodyPr>
          <a:lstStyle/>
          <a:p>
            <a:r>
              <a:rPr lang="en-US" sz="5400" b="1" dirty="0">
                <a:solidFill>
                  <a:srgbClr val="FF595C"/>
                </a:solidFill>
              </a:rPr>
              <a:t>Hidden Jobs</a:t>
            </a:r>
          </a:p>
          <a:p>
            <a:r>
              <a:rPr lang="en-US" sz="1600" dirty="0"/>
              <a:t>Nearly </a:t>
            </a:r>
            <a:r>
              <a:rPr lang="en-US" sz="1600" b="1" dirty="0"/>
              <a:t>85% </a:t>
            </a:r>
            <a:r>
              <a:rPr lang="en-US" sz="1600" dirty="0"/>
              <a:t>of applications received to districts come from online recruitment sources.  The high volume of postings from urban districts make it hard for rural opportunities to be seen.</a:t>
            </a:r>
          </a:p>
        </p:txBody>
      </p:sp>
      <p:pic>
        <p:nvPicPr>
          <p:cNvPr id="4" name="Picture 3">
            <a:extLst>
              <a:ext uri="{FF2B5EF4-FFF2-40B4-BE49-F238E27FC236}">
                <a16:creationId xmlns:a16="http://schemas.microsoft.com/office/drawing/2014/main" id="{5977F2EC-78D4-40C9-82AB-2A4FB0B67AB3}"/>
              </a:ext>
            </a:extLst>
          </p:cNvPr>
          <p:cNvPicPr>
            <a:picLocks noChangeAspect="1"/>
          </p:cNvPicPr>
          <p:nvPr/>
        </p:nvPicPr>
        <p:blipFill rotWithShape="1">
          <a:blip r:embed="rId12"/>
          <a:srcRect l="7371" t="8926" r="21080" b="16410"/>
          <a:stretch/>
        </p:blipFill>
        <p:spPr>
          <a:xfrm>
            <a:off x="4085628" y="1388541"/>
            <a:ext cx="4507507" cy="4307409"/>
          </a:xfrm>
          <a:prstGeom prst="rect">
            <a:avLst/>
          </a:prstGeom>
        </p:spPr>
      </p:pic>
    </p:spTree>
    <p:extLst>
      <p:ext uri="{BB962C8B-B14F-4D97-AF65-F5344CB8AC3E}">
        <p14:creationId xmlns:p14="http://schemas.microsoft.com/office/powerpoint/2010/main" val="128235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Rectangle 2">
            <a:extLst>
              <a:ext uri="{FF2B5EF4-FFF2-40B4-BE49-F238E27FC236}">
                <a16:creationId xmlns:a16="http://schemas.microsoft.com/office/drawing/2014/main" id="{0E1C11D5-F78A-47F0-A44B-655FFA25C296}"/>
              </a:ext>
            </a:extLst>
          </p:cNvPr>
          <p:cNvSpPr/>
          <p:nvPr/>
        </p:nvSpPr>
        <p:spPr>
          <a:xfrm>
            <a:off x="0" y="0"/>
            <a:ext cx="9144000" cy="6858000"/>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Rural Specific Recruitment Challenges</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1" y="1077746"/>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TextBox 33">
            <a:extLst>
              <a:ext uri="{FF2B5EF4-FFF2-40B4-BE49-F238E27FC236}">
                <a16:creationId xmlns:a16="http://schemas.microsoft.com/office/drawing/2014/main" id="{47A14434-83BC-4DEA-8E21-2D78A6C7D74D}"/>
              </a:ext>
            </a:extLst>
          </p:cNvPr>
          <p:cNvSpPr txBox="1"/>
          <p:nvPr/>
        </p:nvSpPr>
        <p:spPr>
          <a:xfrm>
            <a:off x="224942" y="1584057"/>
            <a:ext cx="4483627" cy="3877985"/>
          </a:xfrm>
          <a:prstGeom prst="rect">
            <a:avLst/>
          </a:prstGeom>
          <a:noFill/>
        </p:spPr>
        <p:txBody>
          <a:bodyPr wrap="square" rtlCol="0">
            <a:spAutoFit/>
          </a:bodyPr>
          <a:lstStyle/>
          <a:p>
            <a:r>
              <a:rPr lang="en-US" sz="5400" b="1" dirty="0">
                <a:solidFill>
                  <a:srgbClr val="FF595C"/>
                </a:solidFill>
              </a:rPr>
              <a:t>HR Capacity</a:t>
            </a:r>
          </a:p>
          <a:p>
            <a:r>
              <a:rPr lang="en-US" sz="1600" dirty="0"/>
              <a:t>Rural districts often have much more limited capacity in HR and Communications than their urban counterparts.  This means rural schools often lack:</a:t>
            </a:r>
          </a:p>
          <a:p>
            <a:pPr marL="742950" lvl="1" indent="-285750">
              <a:buFont typeface="Arial" panose="020B0604020202020204" pitchFamily="34" charset="0"/>
              <a:buChar char="•"/>
            </a:pPr>
            <a:r>
              <a:rPr lang="en-US" sz="1600" dirty="0"/>
              <a:t>Dedicated recruitment strategies</a:t>
            </a:r>
          </a:p>
          <a:p>
            <a:pPr marL="742950" lvl="1" indent="-285750">
              <a:buFont typeface="Arial" panose="020B0604020202020204" pitchFamily="34" charset="0"/>
              <a:buChar char="•"/>
            </a:pPr>
            <a:r>
              <a:rPr lang="en-US" sz="1600" dirty="0"/>
              <a:t>Communications capacity</a:t>
            </a:r>
          </a:p>
          <a:p>
            <a:pPr marL="742950" lvl="1" indent="-285750">
              <a:buFont typeface="Arial" panose="020B0604020202020204" pitchFamily="34" charset="0"/>
              <a:buChar char="•"/>
            </a:pPr>
            <a:r>
              <a:rPr lang="en-US" sz="1600" dirty="0"/>
              <a:t>Ability to provide differentiated supports and resources to principals</a:t>
            </a:r>
          </a:p>
          <a:p>
            <a:pPr marL="742950" lvl="1" indent="-285750">
              <a:buFont typeface="Arial" panose="020B0604020202020204" pitchFamily="34" charset="0"/>
              <a:buChar char="•"/>
            </a:pPr>
            <a:endParaRPr lang="en-US" sz="1600" dirty="0"/>
          </a:p>
          <a:p>
            <a:r>
              <a:rPr lang="en-US" sz="1600" b="1" dirty="0"/>
              <a:t>When this gap in capacity exists, HR compliance-driven activities often take precedence over strategic human capital work. </a:t>
            </a:r>
          </a:p>
        </p:txBody>
      </p:sp>
      <p:pic>
        <p:nvPicPr>
          <p:cNvPr id="24" name="Picture 23">
            <a:extLst>
              <a:ext uri="{FF2B5EF4-FFF2-40B4-BE49-F238E27FC236}">
                <a16:creationId xmlns:a16="http://schemas.microsoft.com/office/drawing/2014/main" id="{D3D351AA-1AD5-44BC-A111-4A155E9E98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32443" y="3139880"/>
            <a:ext cx="729962" cy="914400"/>
          </a:xfrm>
          <a:prstGeom prst="rect">
            <a:avLst/>
          </a:prstGeom>
        </p:spPr>
      </p:pic>
      <p:pic>
        <p:nvPicPr>
          <p:cNvPr id="27" name="Picture 26">
            <a:extLst>
              <a:ext uri="{FF2B5EF4-FFF2-40B4-BE49-F238E27FC236}">
                <a16:creationId xmlns:a16="http://schemas.microsoft.com/office/drawing/2014/main" id="{3CC6E1A8-64F3-4693-A2B1-F142CA0F2FF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42695" y="3134964"/>
            <a:ext cx="729962" cy="914400"/>
          </a:xfrm>
          <a:prstGeom prst="rect">
            <a:avLst/>
          </a:prstGeom>
        </p:spPr>
      </p:pic>
      <p:pic>
        <p:nvPicPr>
          <p:cNvPr id="28" name="Picture 27">
            <a:extLst>
              <a:ext uri="{FF2B5EF4-FFF2-40B4-BE49-F238E27FC236}">
                <a16:creationId xmlns:a16="http://schemas.microsoft.com/office/drawing/2014/main" id="{EB99E852-F2D3-41ED-AA91-EE1E6B3AD0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4732" y="3134964"/>
            <a:ext cx="729962" cy="914400"/>
          </a:xfrm>
          <a:prstGeom prst="rect">
            <a:avLst/>
          </a:prstGeom>
        </p:spPr>
      </p:pic>
      <p:pic>
        <p:nvPicPr>
          <p:cNvPr id="29" name="Picture 28">
            <a:extLst>
              <a:ext uri="{FF2B5EF4-FFF2-40B4-BE49-F238E27FC236}">
                <a16:creationId xmlns:a16="http://schemas.microsoft.com/office/drawing/2014/main" id="{D01AA2B8-5369-4D5F-A530-3E406623F5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58493" y="3140790"/>
            <a:ext cx="729962" cy="914400"/>
          </a:xfrm>
          <a:prstGeom prst="rect">
            <a:avLst/>
          </a:prstGeom>
        </p:spPr>
      </p:pic>
      <p:pic>
        <p:nvPicPr>
          <p:cNvPr id="30" name="Picture 29">
            <a:extLst>
              <a:ext uri="{FF2B5EF4-FFF2-40B4-BE49-F238E27FC236}">
                <a16:creationId xmlns:a16="http://schemas.microsoft.com/office/drawing/2014/main" id="{DCBD311C-1FC8-4D4F-9BA5-73C35515DD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60011" y="3133092"/>
            <a:ext cx="293543" cy="914400"/>
          </a:xfrm>
          <a:prstGeom prst="rect">
            <a:avLst/>
          </a:prstGeom>
        </p:spPr>
      </p:pic>
    </p:spTree>
    <p:extLst>
      <p:ext uri="{BB962C8B-B14F-4D97-AF65-F5344CB8AC3E}">
        <p14:creationId xmlns:p14="http://schemas.microsoft.com/office/powerpoint/2010/main" val="362179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6A80AB-400F-4301-A1D1-1499F3337E60}"/>
              </a:ext>
            </a:extLst>
          </p:cNvPr>
          <p:cNvSpPr/>
          <p:nvPr/>
        </p:nvSpPr>
        <p:spPr>
          <a:xfrm>
            <a:off x="30279" y="6001740"/>
            <a:ext cx="9113723" cy="856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2ECC6DF-8A7F-4F29-8F46-6C7413DF00F5}"/>
              </a:ext>
            </a:extLst>
          </p:cNvPr>
          <p:cNvSpPr/>
          <p:nvPr/>
        </p:nvSpPr>
        <p:spPr>
          <a:xfrm>
            <a:off x="99916" y="78724"/>
            <a:ext cx="8944165" cy="60454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0" y="2686636"/>
            <a:ext cx="9098585" cy="829621"/>
          </a:xfrm>
        </p:spPr>
        <p:txBody>
          <a:bodyPr>
            <a:noAutofit/>
          </a:bodyPr>
          <a:lstStyle/>
          <a:p>
            <a:pPr algn="ctr"/>
            <a:r>
              <a:rPr lang="en-US" dirty="0">
                <a:solidFill>
                  <a:schemeClr val="bg1"/>
                </a:solidFill>
              </a:rPr>
              <a:t>Recruitment and retention in rural communities is about connecting to the stories of the place.</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Tree>
    <p:extLst>
      <p:ext uri="{BB962C8B-B14F-4D97-AF65-F5344CB8AC3E}">
        <p14:creationId xmlns:p14="http://schemas.microsoft.com/office/powerpoint/2010/main" val="343943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D66A80AB-400F-4301-A1D1-1499F3337E60}"/>
              </a:ext>
            </a:extLst>
          </p:cNvPr>
          <p:cNvSpPr/>
          <p:nvPr/>
        </p:nvSpPr>
        <p:spPr>
          <a:xfrm>
            <a:off x="30279" y="6001740"/>
            <a:ext cx="9113723" cy="856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42ECC6DF-8A7F-4F29-8F46-6C7413DF00F5}"/>
              </a:ext>
            </a:extLst>
          </p:cNvPr>
          <p:cNvSpPr/>
          <p:nvPr/>
        </p:nvSpPr>
        <p:spPr>
          <a:xfrm>
            <a:off x="109003" y="78724"/>
            <a:ext cx="8944165" cy="1011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Stories from the Ground</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7"/>
          <a:srcRect l="2339" b="26896"/>
          <a:stretch/>
        </p:blipFill>
        <p:spPr>
          <a:xfrm>
            <a:off x="1474104" y="1879941"/>
            <a:ext cx="2451211" cy="2456561"/>
          </a:xfrm>
          <a:prstGeom prst="rect">
            <a:avLst/>
          </a:prstGeom>
        </p:spPr>
      </p:pic>
      <p:sp>
        <p:nvSpPr>
          <p:cNvPr id="20" name="TextBox 19">
            <a:extLst>
              <a:ext uri="{FF2B5EF4-FFF2-40B4-BE49-F238E27FC236}">
                <a16:creationId xmlns:a16="http://schemas.microsoft.com/office/drawing/2014/main" id="{1FA954DE-CA6A-46B0-AE86-CBDF00DF58D5}"/>
              </a:ext>
            </a:extLst>
          </p:cNvPr>
          <p:cNvSpPr txBox="1"/>
          <p:nvPr/>
        </p:nvSpPr>
        <p:spPr>
          <a:xfrm>
            <a:off x="1361577" y="4461235"/>
            <a:ext cx="2118954" cy="707886"/>
          </a:xfrm>
          <a:prstGeom prst="rect">
            <a:avLst/>
          </a:prstGeom>
          <a:noFill/>
        </p:spPr>
        <p:txBody>
          <a:bodyPr wrap="square" rtlCol="0">
            <a:spAutoFit/>
          </a:bodyPr>
          <a:lstStyle/>
          <a:p>
            <a:r>
              <a:rPr lang="en-US" sz="2400" b="1" dirty="0">
                <a:solidFill>
                  <a:schemeClr val="accent1"/>
                </a:solidFill>
              </a:rPr>
              <a:t>Dr. Allen Pratt</a:t>
            </a:r>
          </a:p>
          <a:p>
            <a:r>
              <a:rPr lang="en-US" sz="1600" dirty="0"/>
              <a:t>Director, NREA</a:t>
            </a:r>
          </a:p>
        </p:txBody>
      </p:sp>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8617" y="1879942"/>
            <a:ext cx="2456561" cy="245656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4954021" y="4458936"/>
            <a:ext cx="3481285" cy="707886"/>
          </a:xfrm>
          <a:prstGeom prst="rect">
            <a:avLst/>
          </a:prstGeom>
          <a:noFill/>
        </p:spPr>
        <p:txBody>
          <a:bodyPr wrap="square" rtlCol="0">
            <a:spAutoFit/>
          </a:bodyPr>
          <a:lstStyle/>
          <a:p>
            <a:r>
              <a:rPr lang="en-US" sz="2400" b="1" dirty="0">
                <a:solidFill>
                  <a:schemeClr val="accent1"/>
                </a:solidFill>
              </a:rPr>
              <a:t>Dr. Steven Johnson</a:t>
            </a:r>
          </a:p>
          <a:p>
            <a:r>
              <a:rPr lang="en-US" sz="1600" dirty="0"/>
              <a:t>Superintendent, Lisbon Public Schools</a:t>
            </a:r>
          </a:p>
        </p:txBody>
      </p:sp>
    </p:spTree>
    <p:extLst>
      <p:ext uri="{BB962C8B-B14F-4D97-AF65-F5344CB8AC3E}">
        <p14:creationId xmlns:p14="http://schemas.microsoft.com/office/powerpoint/2010/main" val="203237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Rectangle 2">
            <a:extLst>
              <a:ext uri="{FF2B5EF4-FFF2-40B4-BE49-F238E27FC236}">
                <a16:creationId xmlns:a16="http://schemas.microsoft.com/office/drawing/2014/main" id="{0E1C11D5-F78A-47F0-A44B-655FFA25C296}"/>
              </a:ext>
            </a:extLst>
          </p:cNvPr>
          <p:cNvSpPr/>
          <p:nvPr/>
        </p:nvSpPr>
        <p:spPr>
          <a:xfrm>
            <a:off x="0" y="0"/>
            <a:ext cx="9144000" cy="6858000"/>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Connecting with K12 </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1" y="1077746"/>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a:extLst>
              <a:ext uri="{FF2B5EF4-FFF2-40B4-BE49-F238E27FC236}">
                <a16:creationId xmlns:a16="http://schemas.microsoft.com/office/drawing/2014/main" id="{FAC42C58-E5E3-4FB2-8EB4-C4393B356359}"/>
              </a:ext>
            </a:extLst>
          </p:cNvPr>
          <p:cNvPicPr>
            <a:picLocks noChangeAspect="1"/>
          </p:cNvPicPr>
          <p:nvPr/>
        </p:nvPicPr>
        <p:blipFill>
          <a:blip r:embed="rId12"/>
          <a:stretch>
            <a:fillRect/>
          </a:stretch>
        </p:blipFill>
        <p:spPr>
          <a:xfrm>
            <a:off x="4161608" y="2091495"/>
            <a:ext cx="4259498" cy="2632660"/>
          </a:xfrm>
          <a:prstGeom prst="rect">
            <a:avLst/>
          </a:prstGeom>
        </p:spPr>
      </p:pic>
      <p:sp>
        <p:nvSpPr>
          <p:cNvPr id="83" name="TextBox 82">
            <a:extLst>
              <a:ext uri="{FF2B5EF4-FFF2-40B4-BE49-F238E27FC236}">
                <a16:creationId xmlns:a16="http://schemas.microsoft.com/office/drawing/2014/main" id="{32B82FB7-CCE4-4C18-ACCC-03394B5DE17C}"/>
              </a:ext>
            </a:extLst>
          </p:cNvPr>
          <p:cNvSpPr txBox="1"/>
          <p:nvPr/>
        </p:nvSpPr>
        <p:spPr>
          <a:xfrm>
            <a:off x="224943" y="1584057"/>
            <a:ext cx="3523492" cy="4062651"/>
          </a:xfrm>
          <a:prstGeom prst="rect">
            <a:avLst/>
          </a:prstGeom>
          <a:noFill/>
        </p:spPr>
        <p:txBody>
          <a:bodyPr wrap="square" rtlCol="0">
            <a:spAutoFit/>
          </a:bodyPr>
          <a:lstStyle/>
          <a:p>
            <a:r>
              <a:rPr lang="en-US" sz="5400" b="1" dirty="0">
                <a:solidFill>
                  <a:srgbClr val="FF595C"/>
                </a:solidFill>
              </a:rPr>
              <a:t>Existing National Networks</a:t>
            </a:r>
            <a:endParaRPr lang="en-US" sz="1600" dirty="0"/>
          </a:p>
          <a:p>
            <a:r>
              <a:rPr lang="en-US" sz="1600" dirty="0"/>
              <a:t>By leveraging the Regional Action Hubs of Rural Schools Collaborative and the state affiliates with NREA, we will collect career opportunities and build a platform for regional/affiliate leaders to request resources. </a:t>
            </a:r>
          </a:p>
        </p:txBody>
      </p:sp>
      <p:sp>
        <p:nvSpPr>
          <p:cNvPr id="84" name="TextBox 83">
            <a:extLst>
              <a:ext uri="{FF2B5EF4-FFF2-40B4-BE49-F238E27FC236}">
                <a16:creationId xmlns:a16="http://schemas.microsoft.com/office/drawing/2014/main" id="{426490DB-0FE4-4951-9E50-59DA34CC7F93}"/>
              </a:ext>
            </a:extLst>
          </p:cNvPr>
          <p:cNvSpPr txBox="1"/>
          <p:nvPr/>
        </p:nvSpPr>
        <p:spPr>
          <a:xfrm>
            <a:off x="4161608" y="4755288"/>
            <a:ext cx="4367979" cy="523220"/>
          </a:xfrm>
          <a:prstGeom prst="rect">
            <a:avLst/>
          </a:prstGeom>
          <a:noFill/>
        </p:spPr>
        <p:txBody>
          <a:bodyPr wrap="square" rtlCol="0">
            <a:spAutoFit/>
          </a:bodyPr>
          <a:lstStyle/>
          <a:p>
            <a:r>
              <a:rPr lang="en-US" sz="1400" dirty="0"/>
              <a:t>Above:  Map of combined national coverage of RSC and NREA hubs/affiliates</a:t>
            </a:r>
          </a:p>
        </p:txBody>
      </p:sp>
    </p:spTree>
    <p:extLst>
      <p:ext uri="{BB962C8B-B14F-4D97-AF65-F5344CB8AC3E}">
        <p14:creationId xmlns:p14="http://schemas.microsoft.com/office/powerpoint/2010/main" val="367582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01D390-4860-4BEB-A2CB-B0783528B22A}"/>
              </a:ext>
            </a:extLst>
          </p:cNvPr>
          <p:cNvSpPr/>
          <p:nvPr/>
        </p:nvSpPr>
        <p:spPr>
          <a:xfrm>
            <a:off x="0" y="1090014"/>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Rectangle 2">
            <a:extLst>
              <a:ext uri="{FF2B5EF4-FFF2-40B4-BE49-F238E27FC236}">
                <a16:creationId xmlns:a16="http://schemas.microsoft.com/office/drawing/2014/main" id="{0E1C11D5-F78A-47F0-A44B-655FFA25C296}"/>
              </a:ext>
            </a:extLst>
          </p:cNvPr>
          <p:cNvSpPr/>
          <p:nvPr/>
        </p:nvSpPr>
        <p:spPr>
          <a:xfrm>
            <a:off x="0" y="0"/>
            <a:ext cx="9144000" cy="6858000"/>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97AE2-DDC2-4C67-8293-A12BFD239829}"/>
              </a:ext>
            </a:extLst>
          </p:cNvPr>
          <p:cNvSpPr>
            <a:spLocks noGrp="1"/>
          </p:cNvSpPr>
          <p:nvPr>
            <p:ph type="title"/>
          </p:nvPr>
        </p:nvSpPr>
        <p:spPr>
          <a:xfrm>
            <a:off x="190751" y="194213"/>
            <a:ext cx="8780662" cy="829621"/>
          </a:xfrm>
        </p:spPr>
        <p:txBody>
          <a:bodyPr/>
          <a:lstStyle/>
          <a:p>
            <a:r>
              <a:rPr lang="en-US" dirty="0">
                <a:solidFill>
                  <a:schemeClr val="bg1"/>
                </a:solidFill>
              </a:rPr>
              <a:t>Collaborating with Colleges of Education</a:t>
            </a:r>
          </a:p>
        </p:txBody>
      </p:sp>
      <p:pic>
        <p:nvPicPr>
          <p:cNvPr id="15" name="Picture 14">
            <a:extLst>
              <a:ext uri="{FF2B5EF4-FFF2-40B4-BE49-F238E27FC236}">
                <a16:creationId xmlns:a16="http://schemas.microsoft.com/office/drawing/2014/main" id="{5C4F8AD7-1504-4145-99A6-9D17030CDF1A}"/>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tretch>
            <a:fillRect/>
          </a:stretch>
        </p:blipFill>
        <p:spPr>
          <a:xfrm>
            <a:off x="213581" y="5897641"/>
            <a:ext cx="1084867" cy="1084867"/>
          </a:xfrm>
          <a:prstGeom prst="rect">
            <a:avLst/>
          </a:prstGeom>
        </p:spPr>
      </p:pic>
      <p:pic>
        <p:nvPicPr>
          <p:cNvPr id="16" name="Picture 15">
            <a:extLst>
              <a:ext uri="{FF2B5EF4-FFF2-40B4-BE49-F238E27FC236}">
                <a16:creationId xmlns:a16="http://schemas.microsoft.com/office/drawing/2014/main" id="{C7930A51-F356-43B7-9FC0-09BB80E5DE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689" b="-990"/>
          <a:stretch/>
        </p:blipFill>
        <p:spPr>
          <a:xfrm>
            <a:off x="7525178" y="6150716"/>
            <a:ext cx="1403359" cy="595054"/>
          </a:xfrm>
          <a:prstGeom prst="rect">
            <a:avLst/>
          </a:prstGeom>
        </p:spPr>
      </p:pic>
      <p:pic>
        <p:nvPicPr>
          <p:cNvPr id="17" name="Picture 16">
            <a:extLst>
              <a:ext uri="{FF2B5EF4-FFF2-40B4-BE49-F238E27FC236}">
                <a16:creationId xmlns:a16="http://schemas.microsoft.com/office/drawing/2014/main" id="{259AF056-6A37-4127-B5EC-7974369A6E9F}"/>
              </a:ext>
            </a:extLst>
          </p:cNvPr>
          <p:cNvPicPr>
            <a:picLocks noChangeAspect="1"/>
          </p:cNvPicPr>
          <p:nvPr/>
        </p:nvPicPr>
        <p:blipFill rotWithShape="1">
          <a:blip r:embed="rId6"/>
          <a:srcRect b="19624"/>
          <a:stretch/>
        </p:blipFill>
        <p:spPr>
          <a:xfrm>
            <a:off x="3809175" y="6124173"/>
            <a:ext cx="1525649" cy="631801"/>
          </a:xfrm>
          <a:prstGeom prst="rect">
            <a:avLst/>
          </a:prstGeom>
        </p:spPr>
      </p:pic>
      <p:sp>
        <p:nvSpPr>
          <p:cNvPr id="19" name="TextBox 18">
            <a:extLst>
              <a:ext uri="{FF2B5EF4-FFF2-40B4-BE49-F238E27FC236}">
                <a16:creationId xmlns:a16="http://schemas.microsoft.com/office/drawing/2014/main" id="{8BFE6F23-5573-4ACA-982D-C191F1577C04}"/>
              </a:ext>
            </a:extLst>
          </p:cNvPr>
          <p:cNvSpPr txBox="1"/>
          <p:nvPr/>
        </p:nvSpPr>
        <p:spPr>
          <a:xfrm>
            <a:off x="1853539" y="2693250"/>
            <a:ext cx="6980740" cy="1446550"/>
          </a:xfrm>
          <a:prstGeom prst="rect">
            <a:avLst/>
          </a:prstGeom>
          <a:noFill/>
        </p:spPr>
        <p:txBody>
          <a:bodyPr wrap="square" rtlCol="0">
            <a:spAutoFit/>
          </a:bodyPr>
          <a:lstStyle/>
          <a:p>
            <a:r>
              <a:rPr lang="en-US" sz="2400" b="1" dirty="0">
                <a:solidFill>
                  <a:srgbClr val="FF595C"/>
                </a:solidFill>
              </a:rPr>
              <a:t>Ryan Fowler</a:t>
            </a:r>
          </a:p>
          <a:p>
            <a:r>
              <a:rPr lang="en-US" sz="1600" dirty="0"/>
              <a:t>Project Director - Rural Strategy, TNTP</a:t>
            </a:r>
          </a:p>
          <a:p>
            <a:endParaRPr lang="en-US" sz="1600" dirty="0"/>
          </a:p>
          <a:p>
            <a:r>
              <a:rPr lang="en-US" sz="1600" dirty="0"/>
              <a:t>Directs projects focusing on rural community partnerships, including the Bureau of Indian Education, rural schools in West Texas, the Tennessee DOE and others. </a:t>
            </a:r>
          </a:p>
        </p:txBody>
      </p:sp>
      <p:pic>
        <p:nvPicPr>
          <p:cNvPr id="18" name="Content Placeholder 17">
            <a:extLst>
              <a:ext uri="{FF2B5EF4-FFF2-40B4-BE49-F238E27FC236}">
                <a16:creationId xmlns:a16="http://schemas.microsoft.com/office/drawing/2014/main" id="{75D46D19-A4FB-45AB-BFA7-8941DE0D302D}"/>
              </a:ext>
            </a:extLst>
          </p:cNvPr>
          <p:cNvPicPr>
            <a:picLocks noGrp="1" noChangeAspect="1"/>
          </p:cNvPicPr>
          <p:nvPr>
            <p:ph idx="1"/>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1177" y="2778624"/>
            <a:ext cx="1533882" cy="1534506"/>
          </a:xfrm>
        </p:spPr>
      </p:pic>
      <p:sp>
        <p:nvSpPr>
          <p:cNvPr id="20" name="TextBox 19">
            <a:extLst>
              <a:ext uri="{FF2B5EF4-FFF2-40B4-BE49-F238E27FC236}">
                <a16:creationId xmlns:a16="http://schemas.microsoft.com/office/drawing/2014/main" id="{1FA954DE-CA6A-46B0-AE86-CBDF00DF58D5}"/>
              </a:ext>
            </a:extLst>
          </p:cNvPr>
          <p:cNvSpPr txBox="1"/>
          <p:nvPr/>
        </p:nvSpPr>
        <p:spPr>
          <a:xfrm>
            <a:off x="1853539" y="1090014"/>
            <a:ext cx="6980740" cy="1200329"/>
          </a:xfrm>
          <a:prstGeom prst="rect">
            <a:avLst/>
          </a:prstGeom>
          <a:noFill/>
        </p:spPr>
        <p:txBody>
          <a:bodyPr wrap="square" rtlCol="0">
            <a:spAutoFit/>
          </a:bodyPr>
          <a:lstStyle/>
          <a:p>
            <a:r>
              <a:rPr lang="en-US" sz="2400" b="1" dirty="0">
                <a:solidFill>
                  <a:srgbClr val="FF595C"/>
                </a:solidFill>
              </a:rPr>
              <a:t>Dr. Allen Pratt</a:t>
            </a:r>
          </a:p>
          <a:p>
            <a:r>
              <a:rPr lang="en-US" sz="1600" dirty="0"/>
              <a:t>Director, NREA</a:t>
            </a:r>
          </a:p>
          <a:p>
            <a:endParaRPr lang="en-US" sz="1600" dirty="0"/>
          </a:p>
          <a:p>
            <a:r>
              <a:rPr lang="en-US" sz="1600" b="1" dirty="0"/>
              <a:t>Add bio</a:t>
            </a:r>
          </a:p>
        </p:txBody>
      </p:sp>
      <p:pic>
        <p:nvPicPr>
          <p:cNvPr id="6" name="Picture 5">
            <a:extLst>
              <a:ext uri="{FF2B5EF4-FFF2-40B4-BE49-F238E27FC236}">
                <a16:creationId xmlns:a16="http://schemas.microsoft.com/office/drawing/2014/main" id="{9F3BDFB3-7111-4D0B-B6A0-6F57A897EA5A}"/>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b="23522"/>
          <a:stretch/>
        </p:blipFill>
        <p:spPr>
          <a:xfrm>
            <a:off x="208149" y="1156194"/>
            <a:ext cx="1536910" cy="1537056"/>
          </a:xfrm>
          <a:prstGeom prst="rect">
            <a:avLst/>
          </a:prstGeom>
        </p:spPr>
      </p:pic>
      <p:pic>
        <p:nvPicPr>
          <p:cNvPr id="1026" name="Picture 2" descr="Dr. Steven L. Johnson">
            <a:extLst>
              <a:ext uri="{FF2B5EF4-FFF2-40B4-BE49-F238E27FC236}">
                <a16:creationId xmlns:a16="http://schemas.microsoft.com/office/drawing/2014/main" id="{50179E86-DB97-4B21-BA62-DD27AB2E90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553" y="4379310"/>
            <a:ext cx="1534506" cy="153450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0A905F8-C6D0-4893-96E3-2700610A91AB}"/>
              </a:ext>
            </a:extLst>
          </p:cNvPr>
          <p:cNvSpPr txBox="1"/>
          <p:nvPr/>
        </p:nvSpPr>
        <p:spPr>
          <a:xfrm>
            <a:off x="1853539" y="4288776"/>
            <a:ext cx="6980740" cy="1200329"/>
          </a:xfrm>
          <a:prstGeom prst="rect">
            <a:avLst/>
          </a:prstGeom>
          <a:noFill/>
        </p:spPr>
        <p:txBody>
          <a:bodyPr wrap="square" rtlCol="0">
            <a:spAutoFit/>
          </a:bodyPr>
          <a:lstStyle/>
          <a:p>
            <a:r>
              <a:rPr lang="en-US" sz="2400" b="1" dirty="0">
                <a:solidFill>
                  <a:srgbClr val="FF595C"/>
                </a:solidFill>
              </a:rPr>
              <a:t>Dr. Steven Johnson</a:t>
            </a:r>
          </a:p>
          <a:p>
            <a:r>
              <a:rPr lang="en-US" sz="1600" dirty="0"/>
              <a:t>Superintendent, Lisbon Public Schools (Lisbon, ND)</a:t>
            </a:r>
          </a:p>
          <a:p>
            <a:endParaRPr lang="en-US" sz="1600" dirty="0"/>
          </a:p>
          <a:p>
            <a:r>
              <a:rPr lang="en-US" sz="1600" b="1" dirty="0"/>
              <a:t>Add bio</a:t>
            </a:r>
          </a:p>
        </p:txBody>
      </p:sp>
      <p:sp>
        <p:nvSpPr>
          <p:cNvPr id="22" name="Rectangle 21">
            <a:extLst>
              <a:ext uri="{FF2B5EF4-FFF2-40B4-BE49-F238E27FC236}">
                <a16:creationId xmlns:a16="http://schemas.microsoft.com/office/drawing/2014/main" id="{52F98EA8-EFD1-4382-96D6-110336268A39}"/>
              </a:ext>
            </a:extLst>
          </p:cNvPr>
          <p:cNvSpPr/>
          <p:nvPr/>
        </p:nvSpPr>
        <p:spPr>
          <a:xfrm>
            <a:off x="-1" y="1077746"/>
            <a:ext cx="9144000" cy="49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TextBox 82">
            <a:extLst>
              <a:ext uri="{FF2B5EF4-FFF2-40B4-BE49-F238E27FC236}">
                <a16:creationId xmlns:a16="http://schemas.microsoft.com/office/drawing/2014/main" id="{32B82FB7-CCE4-4C18-ACCC-03394B5DE17C}"/>
              </a:ext>
            </a:extLst>
          </p:cNvPr>
          <p:cNvSpPr txBox="1"/>
          <p:nvPr/>
        </p:nvSpPr>
        <p:spPr>
          <a:xfrm>
            <a:off x="224942" y="1584057"/>
            <a:ext cx="4632310" cy="3970318"/>
          </a:xfrm>
          <a:prstGeom prst="rect">
            <a:avLst/>
          </a:prstGeom>
          <a:noFill/>
        </p:spPr>
        <p:txBody>
          <a:bodyPr wrap="square" rtlCol="0">
            <a:spAutoFit/>
          </a:bodyPr>
          <a:lstStyle/>
          <a:p>
            <a:r>
              <a:rPr lang="en-US" sz="5400" b="1" dirty="0">
                <a:solidFill>
                  <a:srgbClr val="FF595C"/>
                </a:solidFill>
              </a:rPr>
              <a:t>Flow of Information</a:t>
            </a:r>
            <a:endParaRPr lang="en-US" sz="1600" dirty="0"/>
          </a:p>
          <a:p>
            <a:r>
              <a:rPr lang="en-US" sz="1600" dirty="0"/>
              <a:t>Colleges of Education are critical partners in building strong talent pipelines for rural schools.  A key element of our strategy includes developing data sharing agreements that allow regional colleges and universities to have stronger data around hiring needs of rural schools.  Colleges can then use that information to align their own recruitment targets and build programming to address the unique needs of their local rural schools. </a:t>
            </a:r>
          </a:p>
        </p:txBody>
      </p:sp>
      <p:grpSp>
        <p:nvGrpSpPr>
          <p:cNvPr id="38" name="Group 37">
            <a:extLst>
              <a:ext uri="{FF2B5EF4-FFF2-40B4-BE49-F238E27FC236}">
                <a16:creationId xmlns:a16="http://schemas.microsoft.com/office/drawing/2014/main" id="{3885B8E3-E43D-4AE5-8657-9DDB88D2E226}"/>
              </a:ext>
            </a:extLst>
          </p:cNvPr>
          <p:cNvGrpSpPr/>
          <p:nvPr/>
        </p:nvGrpSpPr>
        <p:grpSpPr>
          <a:xfrm>
            <a:off x="5037248" y="1367927"/>
            <a:ext cx="3389539" cy="4387714"/>
            <a:chOff x="5037248" y="1367927"/>
            <a:chExt cx="3389539" cy="4387714"/>
          </a:xfrm>
        </p:grpSpPr>
        <p:pic>
          <p:nvPicPr>
            <p:cNvPr id="23" name="Picture 22">
              <a:extLst>
                <a:ext uri="{FF2B5EF4-FFF2-40B4-BE49-F238E27FC236}">
                  <a16:creationId xmlns:a16="http://schemas.microsoft.com/office/drawing/2014/main" id="{6928DE23-CCF8-465F-BA1D-B47D224F22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6660" y="3916131"/>
              <a:ext cx="2324801" cy="1387226"/>
            </a:xfrm>
            <a:prstGeom prst="rect">
              <a:avLst/>
            </a:prstGeom>
          </p:spPr>
        </p:pic>
        <p:pic>
          <p:nvPicPr>
            <p:cNvPr id="27" name="Picture 26">
              <a:extLst>
                <a:ext uri="{FF2B5EF4-FFF2-40B4-BE49-F238E27FC236}">
                  <a16:creationId xmlns:a16="http://schemas.microsoft.com/office/drawing/2014/main" id="{F2FBDE95-1A94-4982-A088-FED350F6EF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6454740" y="2867124"/>
              <a:ext cx="548640" cy="548640"/>
            </a:xfrm>
            <a:prstGeom prst="rect">
              <a:avLst/>
            </a:prstGeom>
          </p:spPr>
        </p:pic>
        <p:pic>
          <p:nvPicPr>
            <p:cNvPr id="28" name="Picture 27">
              <a:extLst>
                <a:ext uri="{FF2B5EF4-FFF2-40B4-BE49-F238E27FC236}">
                  <a16:creationId xmlns:a16="http://schemas.microsoft.com/office/drawing/2014/main" id="{53ECD67D-B2E4-40DB-ABC7-DF586ED9490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37248" y="1800144"/>
              <a:ext cx="843151" cy="557455"/>
            </a:xfrm>
            <a:prstGeom prst="rect">
              <a:avLst/>
            </a:prstGeom>
          </p:spPr>
        </p:pic>
        <p:pic>
          <p:nvPicPr>
            <p:cNvPr id="29" name="Picture 28">
              <a:extLst>
                <a:ext uri="{FF2B5EF4-FFF2-40B4-BE49-F238E27FC236}">
                  <a16:creationId xmlns:a16="http://schemas.microsoft.com/office/drawing/2014/main" id="{0BFB4C56-707B-4435-A8B8-083A1AF4C1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13413" y="1796874"/>
              <a:ext cx="843151" cy="557455"/>
            </a:xfrm>
            <a:prstGeom prst="rect">
              <a:avLst/>
            </a:prstGeom>
          </p:spPr>
        </p:pic>
        <p:pic>
          <p:nvPicPr>
            <p:cNvPr id="30" name="Picture 29">
              <a:extLst>
                <a:ext uri="{FF2B5EF4-FFF2-40B4-BE49-F238E27FC236}">
                  <a16:creationId xmlns:a16="http://schemas.microsoft.com/office/drawing/2014/main" id="{53C3B445-724F-4158-9CA8-CA8A914F4D7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3636" y="1796873"/>
              <a:ext cx="843151" cy="557455"/>
            </a:xfrm>
            <a:prstGeom prst="rect">
              <a:avLst/>
            </a:prstGeom>
          </p:spPr>
        </p:pic>
        <p:sp>
          <p:nvSpPr>
            <p:cNvPr id="8" name="Rectangle 7">
              <a:extLst>
                <a:ext uri="{FF2B5EF4-FFF2-40B4-BE49-F238E27FC236}">
                  <a16:creationId xmlns:a16="http://schemas.microsoft.com/office/drawing/2014/main" id="{B40EB7DD-9A88-43C0-9F90-941EB043C7C1}"/>
                </a:ext>
              </a:extLst>
            </p:cNvPr>
            <p:cNvSpPr/>
            <p:nvPr/>
          </p:nvSpPr>
          <p:spPr>
            <a:xfrm>
              <a:off x="5996039" y="1367927"/>
              <a:ext cx="1525354" cy="369332"/>
            </a:xfrm>
            <a:prstGeom prst="rect">
              <a:avLst/>
            </a:prstGeom>
          </p:spPr>
          <p:txBody>
            <a:bodyPr wrap="none">
              <a:spAutoFit/>
            </a:bodyPr>
            <a:lstStyle/>
            <a:p>
              <a:r>
                <a:rPr lang="en-US" b="1" dirty="0">
                  <a:solidFill>
                    <a:srgbClr val="FF595C"/>
                  </a:solidFill>
                </a:rPr>
                <a:t>Rural Schools</a:t>
              </a:r>
            </a:p>
          </p:txBody>
        </p:sp>
        <p:sp>
          <p:nvSpPr>
            <p:cNvPr id="31" name="Rectangle 30">
              <a:extLst>
                <a:ext uri="{FF2B5EF4-FFF2-40B4-BE49-F238E27FC236}">
                  <a16:creationId xmlns:a16="http://schemas.microsoft.com/office/drawing/2014/main" id="{1920E167-6F94-46A9-9544-623EB07609A8}"/>
                </a:ext>
              </a:extLst>
            </p:cNvPr>
            <p:cNvSpPr/>
            <p:nvPr/>
          </p:nvSpPr>
          <p:spPr>
            <a:xfrm>
              <a:off x="5593172" y="5386309"/>
              <a:ext cx="2331087" cy="369332"/>
            </a:xfrm>
            <a:prstGeom prst="rect">
              <a:avLst/>
            </a:prstGeom>
          </p:spPr>
          <p:txBody>
            <a:bodyPr wrap="none">
              <a:spAutoFit/>
            </a:bodyPr>
            <a:lstStyle/>
            <a:p>
              <a:r>
                <a:rPr lang="en-US" b="1" dirty="0">
                  <a:solidFill>
                    <a:srgbClr val="FF595C"/>
                  </a:solidFill>
                </a:rPr>
                <a:t>Colleges of Education</a:t>
              </a:r>
            </a:p>
          </p:txBody>
        </p:sp>
        <p:cxnSp>
          <p:nvCxnSpPr>
            <p:cNvPr id="10" name="Straight Connector 9">
              <a:extLst>
                <a:ext uri="{FF2B5EF4-FFF2-40B4-BE49-F238E27FC236}">
                  <a16:creationId xmlns:a16="http://schemas.microsoft.com/office/drawing/2014/main" id="{0C1B4732-D6D8-4BC3-A872-FE3DD5112E13}"/>
                </a:ext>
              </a:extLst>
            </p:cNvPr>
            <p:cNvCxnSpPr>
              <a:cxnSpLocks/>
              <a:stCxn id="28" idx="2"/>
              <a:endCxn id="27" idx="2"/>
            </p:cNvCxnSpPr>
            <p:nvPr/>
          </p:nvCxnSpPr>
          <p:spPr>
            <a:xfrm>
              <a:off x="5458824" y="2357599"/>
              <a:ext cx="995916" cy="783845"/>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3E8FF356-8745-4BAA-94F1-B6CD54B25580}"/>
                </a:ext>
              </a:extLst>
            </p:cNvPr>
            <p:cNvCxnSpPr>
              <a:cxnSpLocks/>
              <a:stCxn id="30" idx="2"/>
              <a:endCxn id="27" idx="0"/>
            </p:cNvCxnSpPr>
            <p:nvPr/>
          </p:nvCxnSpPr>
          <p:spPr>
            <a:xfrm flipH="1">
              <a:off x="7003380" y="2354328"/>
              <a:ext cx="1001832" cy="787116"/>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1B20B648-0E09-4081-8C4E-8A9E922E3FC9}"/>
                </a:ext>
              </a:extLst>
            </p:cNvPr>
            <p:cNvCxnSpPr>
              <a:cxnSpLocks/>
              <a:stCxn id="29" idx="2"/>
              <a:endCxn id="27" idx="1"/>
            </p:cNvCxnSpPr>
            <p:nvPr/>
          </p:nvCxnSpPr>
          <p:spPr>
            <a:xfrm flipH="1">
              <a:off x="6729060" y="2354329"/>
              <a:ext cx="5929" cy="512795"/>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75707A69-97C3-4A75-B134-7F8C52182FCF}"/>
                </a:ext>
              </a:extLst>
            </p:cNvPr>
            <p:cNvCxnSpPr>
              <a:cxnSpLocks/>
              <a:stCxn id="27" idx="3"/>
              <a:endCxn id="23" idx="0"/>
            </p:cNvCxnSpPr>
            <p:nvPr/>
          </p:nvCxnSpPr>
          <p:spPr>
            <a:xfrm>
              <a:off x="6729060" y="3415764"/>
              <a:ext cx="1" cy="500367"/>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526084333"/>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5844</TotalTime>
  <Words>1442</Words>
  <Application>Microsoft Office PowerPoint</Application>
  <PresentationFormat>On-screen Show (4:3)</PresentationFormat>
  <Paragraphs>278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Corbel</vt:lpstr>
      <vt:lpstr>Aharoni</vt:lpstr>
      <vt:lpstr>Arial</vt:lpstr>
      <vt:lpstr>Calibri</vt:lpstr>
      <vt:lpstr>Basis</vt:lpstr>
      <vt:lpstr>Designing a National Rural Talent Strategy</vt:lpstr>
      <vt:lpstr>Introductions</vt:lpstr>
      <vt:lpstr>The Project</vt:lpstr>
      <vt:lpstr>Rural Specific Recruitment Challenges</vt:lpstr>
      <vt:lpstr>Rural Specific Recruitment Challenges</vt:lpstr>
      <vt:lpstr>Recruitment and retention in rural communities is about connecting to the stories of the place.</vt:lpstr>
      <vt:lpstr>Stories from the Ground</vt:lpstr>
      <vt:lpstr>Connecting with K12 </vt:lpstr>
      <vt:lpstr>Collaborating with Colleges of Education</vt:lpstr>
      <vt:lpstr>Elevating Rural Stories</vt:lpstr>
      <vt:lpstr>Elevating Rural Stories</vt:lpstr>
      <vt:lpstr>Elevating Rural Stories</vt:lpstr>
      <vt:lpstr>Elevating Rural Stories</vt:lpstr>
      <vt:lpstr>Elevating Rural Stories</vt:lpstr>
      <vt:lpstr>Design With Us!</vt:lpstr>
      <vt:lpstr>Get Involved</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National Rural Talent Strategy</dc:title>
  <dc:creator>Ryan Fowler</dc:creator>
  <cp:lastModifiedBy>Ryan Fowler</cp:lastModifiedBy>
  <cp:revision>54</cp:revision>
  <cp:lastPrinted>2018-07-23T17:31:12Z</cp:lastPrinted>
  <dcterms:created xsi:type="dcterms:W3CDTF">2018-06-28T20:58:44Z</dcterms:created>
  <dcterms:modified xsi:type="dcterms:W3CDTF">2018-07-26T13:34:02Z</dcterms:modified>
</cp:coreProperties>
</file>