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Lst>
  <p:notesMasterIdLst>
    <p:notesMasterId r:id="rId46"/>
  </p:notesMasterIdLst>
  <p:sldIdLst>
    <p:sldId id="267" r:id="rId2"/>
    <p:sldId id="308" r:id="rId3"/>
    <p:sldId id="282" r:id="rId4"/>
    <p:sldId id="318" r:id="rId5"/>
    <p:sldId id="320" r:id="rId6"/>
    <p:sldId id="321" r:id="rId7"/>
    <p:sldId id="323" r:id="rId8"/>
    <p:sldId id="287" r:id="rId9"/>
    <p:sldId id="288" r:id="rId10"/>
    <p:sldId id="289" r:id="rId11"/>
    <p:sldId id="290" r:id="rId12"/>
    <p:sldId id="291" r:id="rId13"/>
    <p:sldId id="292" r:id="rId14"/>
    <p:sldId id="293" r:id="rId15"/>
    <p:sldId id="294" r:id="rId16"/>
    <p:sldId id="319" r:id="rId17"/>
    <p:sldId id="284" r:id="rId18"/>
    <p:sldId id="272" r:id="rId19"/>
    <p:sldId id="285" r:id="rId20"/>
    <p:sldId id="313" r:id="rId21"/>
    <p:sldId id="259" r:id="rId22"/>
    <p:sldId id="327" r:id="rId23"/>
    <p:sldId id="310" r:id="rId24"/>
    <p:sldId id="311" r:id="rId25"/>
    <p:sldId id="264" r:id="rId26"/>
    <p:sldId id="316" r:id="rId27"/>
    <p:sldId id="263" r:id="rId28"/>
    <p:sldId id="325" r:id="rId29"/>
    <p:sldId id="326" r:id="rId30"/>
    <p:sldId id="324" r:id="rId31"/>
    <p:sldId id="328" r:id="rId32"/>
    <p:sldId id="329" r:id="rId33"/>
    <p:sldId id="330" r:id="rId34"/>
    <p:sldId id="298" r:id="rId35"/>
    <p:sldId id="270" r:id="rId36"/>
    <p:sldId id="283" r:id="rId37"/>
    <p:sldId id="280" r:id="rId38"/>
    <p:sldId id="281" r:id="rId39"/>
    <p:sldId id="314" r:id="rId40"/>
    <p:sldId id="306" r:id="rId41"/>
    <p:sldId id="261" r:id="rId42"/>
    <p:sldId id="315" r:id="rId43"/>
    <p:sldId id="307" r:id="rId44"/>
    <p:sldId id="31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672" autoAdjust="0"/>
  </p:normalViewPr>
  <p:slideViewPr>
    <p:cSldViewPr snapToGrid="0" snapToObjects="1">
      <p:cViewPr varScale="1">
        <p:scale>
          <a:sx n="49" d="100"/>
          <a:sy n="49" d="100"/>
        </p:scale>
        <p:origin x="-2280" y="-11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536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91A68-A24A-9D49-87A8-C13D210F2A3B}" type="datetimeFigureOut">
              <a:rPr lang="en-US" smtClean="0"/>
              <a:pPr/>
              <a:t>3/6/18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C4280-0DF4-4948-BE9C-02E561BEFBCA}" type="slidenum">
              <a:rPr lang="en-US" smtClean="0"/>
              <a:pPr/>
              <a:t>‹#›</a:t>
            </a:fld>
            <a:endParaRPr lang="en-US"/>
          </a:p>
        </p:txBody>
      </p:sp>
    </p:spTree>
    <p:extLst>
      <p:ext uri="{BB962C8B-B14F-4D97-AF65-F5344CB8AC3E}">
        <p14:creationId xmlns:p14="http://schemas.microsoft.com/office/powerpoint/2010/main" val="37839051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C4280-0DF4-4948-BE9C-02E561BEFBCA}" type="slidenum">
              <a:rPr lang="en-US" smtClean="0"/>
              <a:pPr/>
              <a:t>1</a:t>
            </a:fld>
            <a:endParaRPr lang="en-US"/>
          </a:p>
        </p:txBody>
      </p:sp>
    </p:spTree>
    <p:extLst>
      <p:ext uri="{BB962C8B-B14F-4D97-AF65-F5344CB8AC3E}">
        <p14:creationId xmlns:p14="http://schemas.microsoft.com/office/powerpoint/2010/main" val="153842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AEEA6A-C376-4F69-AC28-D832FC014FAF}" type="slidenum">
              <a:rPr lang="en-US" smtClean="0"/>
              <a:pPr/>
              <a:t>10</a:t>
            </a:fld>
            <a:endParaRPr lang="en-US" dirty="0"/>
          </a:p>
        </p:txBody>
      </p:sp>
    </p:spTree>
    <p:extLst>
      <p:ext uri="{BB962C8B-B14F-4D97-AF65-F5344CB8AC3E}">
        <p14:creationId xmlns:p14="http://schemas.microsoft.com/office/powerpoint/2010/main" val="392899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AEEA6A-C376-4F69-AC28-D832FC014FA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0041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AEEA6A-C376-4F69-AC28-D832FC014FA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9360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AEEA6A-C376-4F69-AC28-D832FC014FA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84908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AEEA6A-C376-4F69-AC28-D832FC014FA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97681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AEEA6A-C376-4F69-AC28-D832FC014FAF}" type="slidenum">
              <a:rPr lang="en-US" smtClean="0"/>
              <a:pPr/>
              <a:t>15</a:t>
            </a:fld>
            <a:endParaRPr lang="en-US" dirty="0"/>
          </a:p>
        </p:txBody>
      </p:sp>
    </p:spTree>
    <p:extLst>
      <p:ext uri="{BB962C8B-B14F-4D97-AF65-F5344CB8AC3E}">
        <p14:creationId xmlns:p14="http://schemas.microsoft.com/office/powerpoint/2010/main" val="2358630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person experiences trauma – they are experiencing a highly stressful situation</a:t>
            </a:r>
            <a:r>
              <a:rPr lang="en-US" baseline="0" dirty="0" smtClean="0"/>
              <a:t> that overwhelms their ability to cope…usually in the face of something that is life threatening (or perceived to be), or threatening to their physical integrity, or threat of losing a caregiver or to their environment…..even with exposure to a significant experience like this, the exposure itself will not necessarily lead to a traumatic stress reaction</a:t>
            </a:r>
          </a:p>
          <a:p>
            <a:r>
              <a:rPr lang="en-US" baseline="0" dirty="0" smtClean="0"/>
              <a:t> </a:t>
            </a:r>
          </a:p>
          <a:p>
            <a:pPr eaLnBrk="1" hangingPunct="1">
              <a:spcBef>
                <a:spcPct val="0"/>
              </a:spcBef>
            </a:pPr>
            <a:endParaRPr lang="en-US" dirty="0" smtClean="0"/>
          </a:p>
          <a:p>
            <a:pPr eaLnBrk="1" hangingPunct="1">
              <a:spcBef>
                <a:spcPct val="0"/>
              </a:spcBef>
            </a:pPr>
            <a:r>
              <a:rPr lang="en-US" dirty="0" smtClean="0"/>
              <a:t>Chronic state can impede development of critical brain functions: </a:t>
            </a:r>
            <a:r>
              <a:rPr lang="en-US" dirty="0" err="1" smtClean="0"/>
              <a:t>eg</a:t>
            </a:r>
            <a:r>
              <a:rPr lang="en-US" dirty="0" smtClean="0"/>
              <a:t>. Memory, language, problem solving higher order thinking</a:t>
            </a:r>
          </a:p>
          <a:p>
            <a:pPr eaLnBrk="1" hangingPunct="1">
              <a:spcBef>
                <a:spcPct val="0"/>
              </a:spcBef>
            </a:pPr>
            <a:r>
              <a:rPr lang="en-US" dirty="0" smtClean="0"/>
              <a:t>Children with Traumatic stress are about “survival in the moment.”  Immediate and extreme response to reminders of the trauma.  Survival in the moment is governed by pathways in the brain that appraise threat, sacrifice context for speed of response, make decisions out of consciousness, mobilize the body for fight flight or freeze</a:t>
            </a:r>
          </a:p>
          <a:p>
            <a:pPr eaLnBrk="1" hangingPunct="1">
              <a:spcBef>
                <a:spcPct val="0"/>
              </a:spcBef>
            </a:pPr>
            <a:r>
              <a:rPr lang="en-US" dirty="0" smtClean="0"/>
              <a:t>Higher order brain functions are temporarily put on hold when survival is at stake.</a:t>
            </a:r>
          </a:p>
          <a:p>
            <a:pPr eaLnBrk="1" hangingPunct="1">
              <a:spcBef>
                <a:spcPct val="0"/>
              </a:spcBef>
            </a:pPr>
            <a:endParaRPr lang="en-US" dirty="0" smtClean="0"/>
          </a:p>
          <a:p>
            <a:pPr eaLnBrk="1" hangingPunct="1">
              <a:spcBef>
                <a:spcPct val="0"/>
              </a:spcBef>
            </a:pPr>
            <a:r>
              <a:rPr lang="en-US" dirty="0" smtClean="0"/>
              <a:t>Most creative ideas in a calm state</a:t>
            </a:r>
          </a:p>
          <a:p>
            <a:pPr eaLnBrk="1" hangingPunct="1">
              <a:spcBef>
                <a:spcPct val="0"/>
              </a:spcBef>
            </a:pPr>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17826954-1A17-4050-8B31-FA9CDB394D2A}" type="slidenum">
              <a:rPr lang="en-US" smtClean="0"/>
              <a:pPr/>
              <a:t>17</a:t>
            </a:fld>
            <a:endParaRPr lang="en-US" dirty="0"/>
          </a:p>
        </p:txBody>
      </p:sp>
    </p:spTree>
    <p:extLst>
      <p:ext uri="{BB962C8B-B14F-4D97-AF65-F5344CB8AC3E}">
        <p14:creationId xmlns:p14="http://schemas.microsoft.com/office/powerpoint/2010/main" val="323639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YOU SEEING WITH YOUR STUDENTS??</a:t>
            </a:r>
            <a:endParaRPr lang="en-US" dirty="0"/>
          </a:p>
        </p:txBody>
      </p:sp>
      <p:sp>
        <p:nvSpPr>
          <p:cNvPr id="4" name="Slide Number Placeholder 3"/>
          <p:cNvSpPr>
            <a:spLocks noGrp="1"/>
          </p:cNvSpPr>
          <p:nvPr>
            <p:ph type="sldNum" sz="quarter" idx="10"/>
          </p:nvPr>
        </p:nvSpPr>
        <p:spPr/>
        <p:txBody>
          <a:bodyPr/>
          <a:lstStyle/>
          <a:p>
            <a:fld id="{51FC4280-0DF4-4948-BE9C-02E561BEFBCA}" type="slidenum">
              <a:rPr lang="en-US" smtClean="0"/>
              <a:pPr/>
              <a:t>18</a:t>
            </a:fld>
            <a:endParaRPr lang="en-US"/>
          </a:p>
        </p:txBody>
      </p:sp>
    </p:spTree>
    <p:extLst>
      <p:ext uri="{BB962C8B-B14F-4D97-AF65-F5344CB8AC3E}">
        <p14:creationId xmlns:p14="http://schemas.microsoft.com/office/powerpoint/2010/main" val="278270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smtClean="0"/>
              <a:t>Some traumatic experiences occur once in a lifetime, others are ongoing</a:t>
            </a:r>
          </a:p>
          <a:p>
            <a:pPr>
              <a:defRPr/>
            </a:pPr>
            <a:endParaRPr lang="en-US" sz="1000" b="1" dirty="0"/>
          </a:p>
          <a:p>
            <a:pPr>
              <a:defRPr/>
            </a:pPr>
            <a:r>
              <a:rPr lang="en-US" sz="1000" b="1" dirty="0"/>
              <a:t>Chronic</a:t>
            </a:r>
            <a:r>
              <a:rPr lang="en-US" sz="1000" dirty="0"/>
              <a:t> - What happens if the violence, molestation, or trauma occurs repeatedly, or several different types of traumas happen over a child's years of growing up? Children and adolescents may never have the time or support to recover from one set of posttraumatic stress reactions before new ones add to them. Young children who are abused commonly also witness domestic violence. A teenager may have been the victim of a criminal assault or rape and, at another time, have witnessed a friend being shot. Experiencing a prior traumatic event does not toughen up a child. Instead, the effects can add up, with each successive experience leading to more severe and chronic posttraumatic stress reactions and other developmental consequences. In fact, a child who has suffered from prior traumatic experiences may be apt to have more intense reactions to another trauma.</a:t>
            </a:r>
            <a:endParaRPr lang="en-US" sz="1000" b="1" dirty="0"/>
          </a:p>
          <a:p>
            <a:pPr>
              <a:defRPr/>
            </a:pPr>
            <a:endParaRPr lang="en-US" sz="1800" dirty="0"/>
          </a:p>
          <a:p>
            <a:pPr>
              <a:defRPr/>
            </a:pPr>
            <a:r>
              <a:rPr lang="en-US" dirty="0" smtClean="0"/>
              <a:t>The term </a:t>
            </a:r>
            <a:r>
              <a:rPr lang="en-US" b="1" i="1" dirty="0" smtClean="0"/>
              <a:t>complex trauma</a:t>
            </a:r>
            <a:r>
              <a:rPr lang="en-US" b="1" dirty="0" smtClean="0"/>
              <a:t> </a:t>
            </a:r>
            <a:r>
              <a:rPr lang="en-US" dirty="0" smtClean="0"/>
              <a:t>describes the problem of children's exposure to multiple or prolonged traumatic events and the impact of this exposure on their development. Typically, complex trauma exposure involves the simultaneous or sequential occurrence of child maltreatment—including psychological maltreatment, neglect, physical and sexual abuse, and domestic violence—that is chronic, begins in early childhood, and occurs within the primary caregiving system. Exposure to these initial traumatic experiences—and the resulting emotional dysregulation and the loss of safety, direction, and the ability to detect or respond to danger cues—often sets off a chain of events leading to subsequent or repeated trauma exposure in adolescence and adulthood.</a:t>
            </a:r>
          </a:p>
          <a:p>
            <a:pPr>
              <a:defRPr/>
            </a:pPr>
            <a:endParaRPr lang="en-US" dirty="0" smtClean="0"/>
          </a:p>
          <a:p>
            <a:pPr>
              <a:defRPr/>
            </a:pPr>
            <a:r>
              <a:rPr lang="en-US" dirty="0" smtClean="0"/>
              <a:t>Many children with complex trauma histories suffer a variety of traumatic events, such as physical and sexual abuse, witnessing domestic and community violence, separation from family members, and </a:t>
            </a:r>
            <a:r>
              <a:rPr lang="en-US" dirty="0" err="1" smtClean="0"/>
              <a:t>revictimization</a:t>
            </a:r>
            <a:r>
              <a:rPr lang="en-US" dirty="0" smtClean="0"/>
              <a:t> by others. Complex trauma can have devastating effects on a child’s physiology, emotions, ability to think, learn, and concentrate, impulse control, self-image, and relationships with others. Across the life span, complex trauma is linked to a wide range of problems, including addiction, chronic physical conditions, depression and anxiety, self-harming behaviors, and other psychiatric disorders.       </a:t>
            </a:r>
            <a:br>
              <a:rPr lang="en-US" dirty="0" smtClean="0"/>
            </a:br>
            <a:r>
              <a:rPr lang="en-US" dirty="0" smtClean="0"/>
              <a:t> </a:t>
            </a:r>
            <a:br>
              <a:rPr lang="en-US" dirty="0" smtClean="0"/>
            </a:br>
            <a:r>
              <a:rPr lang="en-US" dirty="0" smtClean="0"/>
              <a:t>Beyond the consequences for the child and family, these problems carry high costs for society. For example, a child who cannot learn may grow up to be an adult who cannot hold a job. A child with chronic physical problems may grow up to be a chronically ill adult. A child who grows up learning to hate herself may become an adult with an eating disorder or substance addiction.       </a:t>
            </a:r>
            <a:br>
              <a:rPr lang="en-US" dirty="0" smtClean="0"/>
            </a:br>
            <a:r>
              <a:rPr lang="en-US" dirty="0" smtClean="0"/>
              <a:t> </a:t>
            </a:r>
            <a:br>
              <a:rPr lang="en-US" dirty="0" smtClean="0"/>
            </a:br>
            <a:r>
              <a:rPr lang="en-US" dirty="0" smtClean="0"/>
              <a:t>Children whose families and homes do not provide consistent safety, comfort, and protection may develop ways of coping that allow them to survive and function day-to-day. For instance, they may be overly sensitive to the moods of others, always watching to figure out what the adults around them are feeling and how they will behave. They may withhold their own emotions from others, never letting them see when they are afraid, sad, or angry. These kinds of learned adaptations make sense when physical and/or emotional threats are ever-present. As a child grows up and encounters situations and relationships that are safe, these adaptations are no longer helpful, and may in fact be counterproductive and interfere with the capacity to live, love, and be loved.</a:t>
            </a:r>
            <a:endParaRPr lang="en-US" dirty="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E74E05-347C-4EC1-9BF1-38CEB335E039}"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1726797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FIGHT FLIGHT FREEZE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B2EBEDB-A84E-F74B-A9B8-C125EAEF1501}"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C4280-0DF4-4948-BE9C-02E561BEFBCA}" type="slidenum">
              <a:rPr lang="en-US" smtClean="0"/>
              <a:pPr/>
              <a:t>2</a:t>
            </a:fld>
            <a:endParaRPr lang="en-US"/>
          </a:p>
        </p:txBody>
      </p:sp>
    </p:spTree>
    <p:extLst>
      <p:ext uri="{BB962C8B-B14F-4D97-AF65-F5344CB8AC3E}">
        <p14:creationId xmlns:p14="http://schemas.microsoft.com/office/powerpoint/2010/main" val="1499746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ABOUT THIS</a:t>
            </a:r>
            <a:r>
              <a:rPr lang="is-IS" dirty="0" smtClean="0"/>
              <a:t>…POSITIVE STRESS TOLERABLE STRESS AND TOXIC STRESS</a:t>
            </a:r>
            <a:endParaRPr lang="en-US" dirty="0"/>
          </a:p>
        </p:txBody>
      </p:sp>
      <p:sp>
        <p:nvSpPr>
          <p:cNvPr id="4" name="Slide Number Placeholder 3"/>
          <p:cNvSpPr>
            <a:spLocks noGrp="1"/>
          </p:cNvSpPr>
          <p:nvPr>
            <p:ph type="sldNum" sz="quarter" idx="10"/>
          </p:nvPr>
        </p:nvSpPr>
        <p:spPr/>
        <p:txBody>
          <a:bodyPr/>
          <a:lstStyle/>
          <a:p>
            <a:fld id="{51FC4280-0DF4-4948-BE9C-02E561BEFBCA}" type="slidenum">
              <a:rPr lang="en-US" smtClean="0"/>
              <a:pPr/>
              <a:t>21</a:t>
            </a:fld>
            <a:endParaRPr lang="en-US"/>
          </a:p>
        </p:txBody>
      </p:sp>
    </p:spTree>
    <p:extLst>
      <p:ext uri="{BB962C8B-B14F-4D97-AF65-F5344CB8AC3E}">
        <p14:creationId xmlns:p14="http://schemas.microsoft.com/office/powerpoint/2010/main" val="239330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PHYSIOLOGICAL--- BREATHING–</a:t>
            </a:r>
            <a:r>
              <a:rPr lang="en-US" baseline="0" dirty="0" smtClean="0"/>
              <a:t> FREEDOM FROM HUNGER &amp; THIRST – RESTED</a:t>
            </a:r>
          </a:p>
          <a:p>
            <a:endParaRPr lang="en-US" baseline="0" dirty="0" smtClean="0"/>
          </a:p>
          <a:p>
            <a:r>
              <a:rPr lang="en-US" baseline="0" dirty="0" smtClean="0"/>
              <a:t>SAFETY--- PHYSICAL SAFETY – EMOTIONAL SAFETY – FREEDOM FROM BULLYING – FREEDOM FROM HARSH PUNISHMENT</a:t>
            </a:r>
          </a:p>
          <a:p>
            <a:endParaRPr lang="en-US" baseline="0" dirty="0" smtClean="0"/>
          </a:p>
          <a:p>
            <a:r>
              <a:rPr lang="en-US" baseline="0" dirty="0" smtClean="0"/>
              <a:t>RELATIONSHIPS </a:t>
            </a:r>
            <a:r>
              <a:rPr lang="en-US" baseline="0" dirty="0" smtClean="0"/>
              <a:t>--</a:t>
            </a:r>
            <a:r>
              <a:rPr lang="en-US" baseline="0" dirty="0" smtClean="0"/>
              <a:t>- !!!</a:t>
            </a:r>
            <a:endParaRPr lang="en-US" baseline="0" dirty="0" smtClean="0"/>
          </a:p>
          <a:p>
            <a:endParaRPr lang="en-US" baseline="0" dirty="0" smtClean="0"/>
          </a:p>
          <a:p>
            <a:r>
              <a:rPr lang="en-US" baseline="0" dirty="0" smtClean="0"/>
              <a:t>ESTEEM --- SELF RESPECT --CONFIDENCE—RESPECT FROM OTHERS --DESIRE TO SUCCEED</a:t>
            </a:r>
            <a:endParaRPr lang="en-US" dirty="0"/>
          </a:p>
        </p:txBody>
      </p:sp>
      <p:sp>
        <p:nvSpPr>
          <p:cNvPr id="4" name="Slide Number Placeholder 3"/>
          <p:cNvSpPr>
            <a:spLocks noGrp="1"/>
          </p:cNvSpPr>
          <p:nvPr>
            <p:ph type="sldNum" sz="quarter" idx="10"/>
          </p:nvPr>
        </p:nvSpPr>
        <p:spPr/>
        <p:txBody>
          <a:bodyPr/>
          <a:lstStyle/>
          <a:p>
            <a:fld id="{51FC4280-0DF4-4948-BE9C-02E561BEFBCA}" type="slidenum">
              <a:rPr lang="en-US" smtClean="0"/>
              <a:pPr/>
              <a:t>22</a:t>
            </a:fld>
            <a:endParaRPr lang="en-US"/>
          </a:p>
        </p:txBody>
      </p:sp>
    </p:spTree>
    <p:extLst>
      <p:ext uri="{BB962C8B-B14F-4D97-AF65-F5344CB8AC3E}">
        <p14:creationId xmlns:p14="http://schemas.microsoft.com/office/powerpoint/2010/main" val="159939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latin typeface="Arial" charset="0"/>
              </a:rPr>
              <a:t>Brain Functioning is State Dependent</a:t>
            </a:r>
            <a:endParaRPr lang="en-US" dirty="0">
              <a:latin typeface="Arial" charset="0"/>
            </a:endParaRPr>
          </a:p>
          <a:p>
            <a:r>
              <a:rPr lang="en-US" b="1" dirty="0">
                <a:latin typeface="Arial" charset="0"/>
              </a:rPr>
              <a:t>Neocortex</a:t>
            </a:r>
            <a:r>
              <a:rPr lang="en-US" dirty="0">
                <a:latin typeface="Arial" charset="0"/>
              </a:rPr>
              <a:t> – most </a:t>
            </a:r>
            <a:r>
              <a:rPr lang="en-US" b="1" dirty="0">
                <a:latin typeface="Arial" charset="0"/>
              </a:rPr>
              <a:t>calm</a:t>
            </a:r>
            <a:r>
              <a:rPr lang="en-US" dirty="0">
                <a:latin typeface="Arial" charset="0"/>
              </a:rPr>
              <a:t> and creative when not overstimulated or distracted – quiet rhythms of nature, </a:t>
            </a:r>
            <a:r>
              <a:rPr lang="en-US" b="1" dirty="0">
                <a:latin typeface="Arial" charset="0"/>
              </a:rPr>
              <a:t>stress response down</a:t>
            </a:r>
            <a:r>
              <a:rPr lang="en-US" dirty="0">
                <a:latin typeface="Arial" charset="0"/>
              </a:rPr>
              <a:t>; cognition is </a:t>
            </a:r>
            <a:r>
              <a:rPr lang="en-US" b="1" dirty="0">
                <a:latin typeface="Arial" charset="0"/>
              </a:rPr>
              <a:t>abstract</a:t>
            </a:r>
            <a:r>
              <a:rPr lang="en-US" dirty="0">
                <a:latin typeface="Arial" charset="0"/>
              </a:rPr>
              <a:t>; mental state is </a:t>
            </a:r>
            <a:r>
              <a:rPr lang="en-US" b="1" dirty="0">
                <a:latin typeface="Arial" charset="0"/>
              </a:rPr>
              <a:t>calm</a:t>
            </a:r>
            <a:r>
              <a:rPr lang="en-US" dirty="0">
                <a:latin typeface="Arial" charset="0"/>
              </a:rPr>
              <a:t> – our society doesn’t allow this – best learning happens in this state and the next (subcortex) – (often hit this state in the shower)</a:t>
            </a:r>
          </a:p>
          <a:p>
            <a:r>
              <a:rPr lang="en-US" b="1" dirty="0">
                <a:latin typeface="Arial" charset="0"/>
              </a:rPr>
              <a:t>Subcortex</a:t>
            </a:r>
            <a:r>
              <a:rPr lang="en-US" dirty="0">
                <a:latin typeface="Arial" charset="0"/>
              </a:rPr>
              <a:t> – </a:t>
            </a:r>
            <a:r>
              <a:rPr lang="en-US" dirty="0" smtClean="0">
                <a:latin typeface="Arial" charset="0"/>
              </a:rPr>
              <a:t>cognition </a:t>
            </a:r>
            <a:r>
              <a:rPr lang="en-US" dirty="0">
                <a:latin typeface="Arial" charset="0"/>
              </a:rPr>
              <a:t>is </a:t>
            </a:r>
            <a:r>
              <a:rPr lang="en-US" b="1" dirty="0">
                <a:latin typeface="Arial" charset="0"/>
              </a:rPr>
              <a:t>concrete</a:t>
            </a:r>
            <a:r>
              <a:rPr lang="en-US" dirty="0">
                <a:latin typeface="Arial" charset="0"/>
              </a:rPr>
              <a:t>, mental state is </a:t>
            </a:r>
            <a:r>
              <a:rPr lang="en-US" b="1" dirty="0">
                <a:latin typeface="Arial" charset="0"/>
              </a:rPr>
              <a:t>alert</a:t>
            </a:r>
            <a:endParaRPr lang="en-US" dirty="0">
              <a:latin typeface="Arial" charset="0"/>
            </a:endParaRPr>
          </a:p>
          <a:p>
            <a:r>
              <a:rPr lang="en-US" b="1" dirty="0">
                <a:latin typeface="Arial" charset="0"/>
              </a:rPr>
              <a:t>Limbic</a:t>
            </a:r>
            <a:r>
              <a:rPr lang="en-US" dirty="0">
                <a:latin typeface="Arial" charset="0"/>
              </a:rPr>
              <a:t> – cognition is </a:t>
            </a:r>
            <a:r>
              <a:rPr lang="en-US" b="1" dirty="0">
                <a:latin typeface="Arial" charset="0"/>
              </a:rPr>
              <a:t>emotional</a:t>
            </a:r>
            <a:r>
              <a:rPr lang="en-US" dirty="0">
                <a:latin typeface="Arial" charset="0"/>
              </a:rPr>
              <a:t> and mental state is </a:t>
            </a:r>
            <a:r>
              <a:rPr lang="en-US" b="1" dirty="0">
                <a:latin typeface="Arial" charset="0"/>
              </a:rPr>
              <a:t>alarm</a:t>
            </a:r>
            <a:endParaRPr lang="en-US" dirty="0">
              <a:latin typeface="Arial" charset="0"/>
            </a:endParaRPr>
          </a:p>
          <a:p>
            <a:r>
              <a:rPr lang="en-US" b="1" dirty="0">
                <a:latin typeface="Arial" charset="0"/>
              </a:rPr>
              <a:t>Midbrain</a:t>
            </a:r>
            <a:r>
              <a:rPr lang="en-US" dirty="0">
                <a:latin typeface="Arial" charset="0"/>
              </a:rPr>
              <a:t> – cognition is </a:t>
            </a:r>
            <a:r>
              <a:rPr lang="en-US" b="1" dirty="0">
                <a:latin typeface="Arial" charset="0"/>
              </a:rPr>
              <a:t>reactive</a:t>
            </a:r>
            <a:r>
              <a:rPr lang="en-US" dirty="0">
                <a:latin typeface="Arial" charset="0"/>
              </a:rPr>
              <a:t>, mental state is </a:t>
            </a:r>
            <a:r>
              <a:rPr lang="en-US" b="1" dirty="0">
                <a:latin typeface="Arial" charset="0"/>
              </a:rPr>
              <a:t>fear</a:t>
            </a:r>
            <a:endParaRPr lang="en-US" dirty="0">
              <a:latin typeface="Arial" charset="0"/>
            </a:endParaRPr>
          </a:p>
          <a:p>
            <a:r>
              <a:rPr lang="en-US" b="1" dirty="0">
                <a:latin typeface="Arial" charset="0"/>
              </a:rPr>
              <a:t>Autonomic</a:t>
            </a:r>
            <a:r>
              <a:rPr lang="en-US" dirty="0">
                <a:latin typeface="Arial" charset="0"/>
              </a:rPr>
              <a:t> – cognition is </a:t>
            </a:r>
            <a:r>
              <a:rPr lang="en-US" b="1" dirty="0">
                <a:latin typeface="Arial" charset="0"/>
              </a:rPr>
              <a:t>reflexive</a:t>
            </a:r>
            <a:r>
              <a:rPr lang="en-US" dirty="0">
                <a:latin typeface="Arial" charset="0"/>
              </a:rPr>
              <a:t>, mental state is </a:t>
            </a:r>
            <a:r>
              <a:rPr lang="en-US" b="1" dirty="0">
                <a:latin typeface="Arial" charset="0"/>
              </a:rPr>
              <a:t>terror</a:t>
            </a:r>
            <a:endParaRPr lang="en-US" dirty="0">
              <a:latin typeface="Arial" charset="0"/>
            </a:endParaRPr>
          </a:p>
          <a:p>
            <a:r>
              <a:rPr lang="en-US" dirty="0">
                <a:latin typeface="Arial" charset="0"/>
              </a:rPr>
              <a:t>Need </a:t>
            </a:r>
            <a:r>
              <a:rPr lang="en-US" b="1" dirty="0">
                <a:latin typeface="Arial" charset="0"/>
              </a:rPr>
              <a:t>sleep</a:t>
            </a:r>
            <a:r>
              <a:rPr lang="en-US" dirty="0">
                <a:latin typeface="Arial" charset="0"/>
              </a:rPr>
              <a:t> and </a:t>
            </a:r>
            <a:r>
              <a:rPr lang="en-US" b="1" dirty="0">
                <a:latin typeface="Arial" charset="0"/>
              </a:rPr>
              <a:t>non-structured reflective time</a:t>
            </a:r>
            <a:endParaRPr lang="en-US" dirty="0">
              <a:latin typeface="Arial" charset="0"/>
            </a:endParaRPr>
          </a:p>
          <a:p>
            <a:r>
              <a:rPr lang="en-US" b="1" dirty="0">
                <a:latin typeface="Arial" charset="0"/>
              </a:rPr>
              <a:t>Children who grow up in chaotic environments grow up in the Emotional/Alarm/Limbic Brain State - This is their baseline – their heart rate is typically high too – </a:t>
            </a:r>
            <a:endParaRPr lang="en-US" dirty="0">
              <a:latin typeface="Arial" charset="0"/>
            </a:endParaRPr>
          </a:p>
          <a:p>
            <a:r>
              <a:rPr lang="en-US" dirty="0">
                <a:latin typeface="Arial" charset="0"/>
              </a:rPr>
              <a:t>When external world is calm, with normal stressors – not on high alert all the time, only when need to be</a:t>
            </a:r>
          </a:p>
          <a:p>
            <a:r>
              <a:rPr lang="en-US" b="1" dirty="0">
                <a:latin typeface="Arial" charset="0"/>
              </a:rPr>
              <a:t>Living in chaos, wake up in an Alarm state – eventually functioning deteriorates</a:t>
            </a:r>
            <a:endParaRPr lang="en-US" dirty="0">
              <a:latin typeface="Arial" charset="0"/>
            </a:endParaRPr>
          </a:p>
          <a:p>
            <a:r>
              <a:rPr lang="en-US" dirty="0">
                <a:latin typeface="Arial" charset="0"/>
              </a:rPr>
              <a:t>As soon as </a:t>
            </a:r>
            <a:r>
              <a:rPr lang="en-US" b="1" dirty="0">
                <a:latin typeface="Arial" charset="0"/>
              </a:rPr>
              <a:t>threatened</a:t>
            </a:r>
            <a:r>
              <a:rPr lang="en-US" dirty="0">
                <a:latin typeface="Arial" charset="0"/>
              </a:rPr>
              <a:t>, start to </a:t>
            </a:r>
            <a:r>
              <a:rPr lang="en-US" b="1" dirty="0">
                <a:latin typeface="Arial" charset="0"/>
              </a:rPr>
              <a:t>regress</a:t>
            </a:r>
            <a:r>
              <a:rPr lang="en-US" dirty="0">
                <a:latin typeface="Arial" charset="0"/>
              </a:rPr>
              <a:t> down through the brain stages…</a:t>
            </a:r>
          </a:p>
          <a:p>
            <a:r>
              <a:rPr lang="en-US" b="1" dirty="0" smtClean="0">
                <a:latin typeface="Arial" charset="0"/>
              </a:rPr>
              <a:t>Hyper arousal </a:t>
            </a:r>
            <a:r>
              <a:rPr lang="en-US" b="1" dirty="0">
                <a:latin typeface="Arial" charset="0"/>
              </a:rPr>
              <a:t>Continuum</a:t>
            </a:r>
            <a:r>
              <a:rPr lang="en-US" dirty="0">
                <a:latin typeface="Arial" charset="0"/>
              </a:rPr>
              <a:t>: kid defiant, teacher gets in face, escalates kid’s state and behavior, highly defensive mode – pisses off adult, child gets help</a:t>
            </a:r>
          </a:p>
          <a:p>
            <a:r>
              <a:rPr lang="en-US" b="1" dirty="0" smtClean="0">
                <a:latin typeface="Arial" charset="0"/>
              </a:rPr>
              <a:t>Dissociative </a:t>
            </a:r>
            <a:r>
              <a:rPr lang="en-US" b="1" dirty="0">
                <a:latin typeface="Arial" charset="0"/>
              </a:rPr>
              <a:t>Continuum</a:t>
            </a:r>
            <a:r>
              <a:rPr lang="en-US" dirty="0">
                <a:latin typeface="Arial" charset="0"/>
              </a:rPr>
              <a:t>: teacher engages with kid, kid doesn’t want to be noticed, moves up the continuum, but it </a:t>
            </a:r>
            <a:r>
              <a:rPr lang="en-US" b="1" dirty="0">
                <a:latin typeface="Arial" charset="0"/>
              </a:rPr>
              <a:t>looks like complete compliance</a:t>
            </a:r>
            <a:r>
              <a:rPr lang="en-US" dirty="0">
                <a:latin typeface="Arial" charset="0"/>
              </a:rPr>
              <a:t>, then reaches </a:t>
            </a:r>
            <a:r>
              <a:rPr lang="en-US" b="1" dirty="0">
                <a:latin typeface="Arial" charset="0"/>
              </a:rPr>
              <a:t>complete </a:t>
            </a:r>
            <a:r>
              <a:rPr lang="en-US" b="1" dirty="0" smtClean="0">
                <a:latin typeface="Arial" charset="0"/>
              </a:rPr>
              <a:t>dissociative </a:t>
            </a:r>
            <a:r>
              <a:rPr lang="en-US" b="1" dirty="0">
                <a:latin typeface="Arial" charset="0"/>
              </a:rPr>
              <a:t>state</a:t>
            </a:r>
            <a:r>
              <a:rPr lang="en-US" dirty="0">
                <a:latin typeface="Arial" charset="0"/>
              </a:rPr>
              <a:t> (the teacher might think the child is stupid or being passive aggressive) – these kids get no help, </a:t>
            </a:r>
            <a:r>
              <a:rPr lang="en-US" b="1" dirty="0">
                <a:latin typeface="Arial" charset="0"/>
              </a:rPr>
              <a:t>go under the radar</a:t>
            </a:r>
            <a:r>
              <a:rPr lang="en-US" dirty="0">
                <a:latin typeface="Arial" charset="0"/>
              </a:rPr>
              <a:t>.  Later in life when these kids want to physiologically release, end up using drugs, cutting, promiscuity. Need caregivers who are loving and stable – takes time. When hyperarousal kids get pushed too far, you can tell, but </a:t>
            </a:r>
            <a:r>
              <a:rPr lang="en-US" dirty="0" smtClean="0">
                <a:latin typeface="Arial" charset="0"/>
              </a:rPr>
              <a:t>dissociative </a:t>
            </a:r>
            <a:r>
              <a:rPr lang="en-US" dirty="0">
                <a:latin typeface="Arial" charset="0"/>
              </a:rPr>
              <a:t>kids, you can’t tell, </a:t>
            </a:r>
            <a:r>
              <a:rPr lang="en-US" b="1" dirty="0">
                <a:latin typeface="Arial" charset="0"/>
              </a:rPr>
              <a:t>they’ve checked out</a:t>
            </a:r>
            <a:r>
              <a:rPr lang="en-US" dirty="0">
                <a:latin typeface="Arial" charset="0"/>
              </a:rPr>
              <a:t>.</a:t>
            </a:r>
          </a:p>
          <a:p>
            <a:r>
              <a:rPr lang="en-US" dirty="0">
                <a:latin typeface="Arial" charset="0"/>
              </a:rPr>
              <a:t>Need to take kids in </a:t>
            </a:r>
            <a:r>
              <a:rPr lang="en-US" dirty="0" smtClean="0">
                <a:latin typeface="Arial" charset="0"/>
              </a:rPr>
              <a:t>hyper arousal </a:t>
            </a:r>
            <a:r>
              <a:rPr lang="en-US" dirty="0">
                <a:latin typeface="Arial" charset="0"/>
              </a:rPr>
              <a:t>states of arousal and bring them down.</a:t>
            </a:r>
          </a:p>
          <a:p>
            <a:endParaRPr lang="en-US" dirty="0" smtClean="0"/>
          </a:p>
          <a:p>
            <a:r>
              <a:rPr lang="en-US" dirty="0"/>
              <a:t>Bruce Perry</a:t>
            </a:r>
          </a:p>
          <a:p>
            <a:r>
              <a:rPr lang="en-US" dirty="0"/>
              <a:t>This is an interesting slide….this was shared with us by Dr. Bruce Perry, the Director of the Child Trauma Academy….Dr. Perry talks about two of the major traumatic stress symptoms we can experience…hyper arousal and dissociation….and talks about them as falling along a spectrum based on our mental state…..if we tend to be the hyper aroused child, when we feel threatened we may become resistant, defiant, or aggressive…..if we tend to be the more disassociated child, in the face of fear we may appear compliant or checked out…..</a:t>
            </a:r>
          </a:p>
          <a:p>
            <a:r>
              <a:rPr lang="en-US" dirty="0"/>
              <a:t>If you look at the row that says Mental State….in which state listed do you think we do our best creative thinking? Calm, alert, alarm, fear, or terror? Dr. Perry says calm – when our stress response is down….</a:t>
            </a:r>
          </a:p>
          <a:p>
            <a:r>
              <a:rPr lang="en-US" dirty="0"/>
              <a:t>Of those Mental states….which do you think a child who lives in constantly chaotic environments wakes up in? what is their normal baseline mental state? Dr. Perry says Alarm…they wake up in a state of Alarm….</a:t>
            </a:r>
          </a:p>
          <a:p>
            <a:r>
              <a:rPr lang="en-US" dirty="0"/>
              <a:t>So, a child who is experiencing chronic trauma…..who is more hyper aroused, easily agitated….wakes up in a state of Alarm and is already feeling Resistant….if you are a classroom teacher, you know these kids walk into your classroom already resistant….and it doesn’t take much to trigger them towards the next state of fear….I might ask this student a question…what’s the answer to number four….and getting in this child’s proximity might be a trigger and they perceive what I did as a threat and become more fearful….and what it looks like is defiance…..I don’t know…..why are you asking me – you already know the answer….and how do teachers typically respond to defiance in their classrooms (often with reprimands and punishment)…so the student escalates, the teacher gets upset and reacts – the child becomes aggressive and then gets sent to the office….</a:t>
            </a:r>
          </a:p>
          <a:p>
            <a:r>
              <a:rPr lang="en-US" dirty="0"/>
              <a:t>But the child who tends to check out or dissociate may look very different when they perceive a threat….what do they look like when they wake up in the morning, according to Dr. Perry? If they wake up in the mental state of alarm, what does that look like to the rest of us…..compliant….I don’t want to rock the boat….I don’t want anything to happen to me….I’m just going to go under the radar….If the teacher triggers the child (unintentionally by asking a direct question) the child may respond by freezing…checking out….and the teacher sees this as either the child is dumb or being passive aggressive…..this child tends to go under the radar….</a:t>
            </a:r>
          </a:p>
          <a:p>
            <a:r>
              <a:rPr lang="en-US" dirty="0"/>
              <a:t>This is a very difficult situation because how do we know what’s going on? It’s easy to make assumptions…..easier to detect when hyper aroused kids get pushed too far…..not so easy with kids who check out….</a:t>
            </a:r>
          </a:p>
          <a:p>
            <a:r>
              <a:rPr lang="en-US" dirty="0"/>
              <a:t>Neither child is getting the support they need…..</a:t>
            </a:r>
          </a:p>
          <a:p>
            <a:endParaRPr lang="en-US" dirty="0"/>
          </a:p>
        </p:txBody>
      </p:sp>
      <p:sp>
        <p:nvSpPr>
          <p:cNvPr id="4" name="Header Placeholder 3"/>
          <p:cNvSpPr>
            <a:spLocks noGrp="1"/>
          </p:cNvSpPr>
          <p:nvPr>
            <p:ph type="hdr" sz="quarter" idx="10"/>
          </p:nvPr>
        </p:nvSpPr>
        <p:spPr/>
        <p:txBody>
          <a:bodyPr/>
          <a:lstStyle/>
          <a:p>
            <a:pPr>
              <a:defRPr/>
            </a:pPr>
            <a:r>
              <a:rPr lang="en-US" dirty="0" smtClean="0"/>
              <a:t>Presentation name location and date</a:t>
            </a:r>
            <a:endParaRPr lang="en-US" dirty="0"/>
          </a:p>
        </p:txBody>
      </p:sp>
      <p:sp>
        <p:nvSpPr>
          <p:cNvPr id="5" name="Footer Placeholder 4"/>
          <p:cNvSpPr>
            <a:spLocks noGrp="1"/>
          </p:cNvSpPr>
          <p:nvPr>
            <p:ph type="ftr" sz="quarter" idx="11"/>
          </p:nvPr>
        </p:nvSpPr>
        <p:spPr/>
        <p:txBody>
          <a:bodyPr/>
          <a:lstStyle/>
          <a:p>
            <a:pPr>
              <a:defRPr/>
            </a:pPr>
            <a:r>
              <a:rPr lang="en-US" dirty="0" smtClean="0"/>
              <a:t>Presenter name and grant/center affiliation</a:t>
            </a:r>
            <a:endParaRPr lang="en-US" dirty="0"/>
          </a:p>
        </p:txBody>
      </p:sp>
      <p:sp>
        <p:nvSpPr>
          <p:cNvPr id="6" name="Slide Number Placeholder 5"/>
          <p:cNvSpPr>
            <a:spLocks noGrp="1"/>
          </p:cNvSpPr>
          <p:nvPr>
            <p:ph type="sldNum" sz="quarter" idx="12"/>
          </p:nvPr>
        </p:nvSpPr>
        <p:spPr/>
        <p:txBody>
          <a:bodyPr/>
          <a:lstStyle/>
          <a:p>
            <a:pPr>
              <a:defRPr/>
            </a:pPr>
            <a:fld id="{A033D5A6-5A42-41E3-8443-FBFFCE6A6EF4}" type="slidenum">
              <a:rPr lang="en-US" smtClean="0"/>
              <a:pPr>
                <a:defRPr/>
              </a:pPr>
              <a:t>25</a:t>
            </a:fld>
            <a:endParaRPr lang="en-US" dirty="0"/>
          </a:p>
        </p:txBody>
      </p:sp>
    </p:spTree>
    <p:extLst>
      <p:ext uri="{BB962C8B-B14F-4D97-AF65-F5344CB8AC3E}">
        <p14:creationId xmlns:p14="http://schemas.microsoft.com/office/powerpoint/2010/main" val="3284120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EBEDB-A84E-F74B-A9B8-C125EAEF1501}"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Threat appraisal</a:t>
            </a:r>
          </a:p>
          <a:p>
            <a:r>
              <a:rPr lang="en-US" dirty="0"/>
              <a:t>Repeatedly exposed to the rage of unpredictable adults, abused children appear to develop an exquisite sensitivity to the emotional signals of anger, the study finds. Shown computerized images of a face morphing gradually from sadness or fear to anger, the children who had been abused detected the angry facial expression far more quickly than did other children.</a:t>
            </a:r>
          </a:p>
          <a:p>
            <a:r>
              <a:rPr lang="en-US" dirty="0"/>
              <a:t>The abused children ''saw anger in faces that maybe only had 30 or 40 percent of anger mixed into them,'' said Dr. Seth </a:t>
            </a:r>
            <a:r>
              <a:rPr lang="en-US" dirty="0" err="1"/>
              <a:t>Pollak</a:t>
            </a:r>
            <a:r>
              <a:rPr lang="en-US" dirty="0"/>
              <a:t>, an assistant professor of psychology, psychiatry and pediatrics at the University of Wisconsin and the lead author of the study, to be published today in The Proceedings of the National Academy of Sciences.</a:t>
            </a:r>
          </a:p>
          <a:p>
            <a:r>
              <a:rPr lang="en-US" dirty="0"/>
              <a:t>Being attuned to the emotions of others is a way to adapt to the dangerous environment of an abused child's home, Dr. </a:t>
            </a:r>
            <a:r>
              <a:rPr lang="en-US" dirty="0" err="1"/>
              <a:t>Pollak</a:t>
            </a:r>
            <a:r>
              <a:rPr lang="en-US" dirty="0"/>
              <a:t> said, adding that in such a situation ''these kids' brains are doing exactly what you would want your brain to do.''</a:t>
            </a:r>
          </a:p>
          <a:p>
            <a:r>
              <a:rPr lang="en-US" dirty="0"/>
              <a:t>But when the children move on to other settings, where the people around them behave more rationally, their perceptual systems fail to make the shift. Instead, Dr. </a:t>
            </a:r>
            <a:r>
              <a:rPr lang="en-US" dirty="0" err="1"/>
              <a:t>Pollak</a:t>
            </a:r>
            <a:r>
              <a:rPr lang="en-US" dirty="0"/>
              <a:t> said, they may see anger when it is not there, or spend so much time scanning for the signs of impending rage that they miss other important social clues.</a:t>
            </a:r>
          </a:p>
          <a:p>
            <a:endParaRPr lang="en-US" dirty="0"/>
          </a:p>
        </p:txBody>
      </p:sp>
      <p:sp>
        <p:nvSpPr>
          <p:cNvPr id="4" name="Slide Number Placeholder 3"/>
          <p:cNvSpPr>
            <a:spLocks noGrp="1"/>
          </p:cNvSpPr>
          <p:nvPr>
            <p:ph type="sldNum" sz="quarter" idx="10"/>
          </p:nvPr>
        </p:nvSpPr>
        <p:spPr/>
        <p:txBody>
          <a:bodyPr/>
          <a:lstStyle/>
          <a:p>
            <a:pPr>
              <a:defRPr/>
            </a:pPr>
            <a:fld id="{70D6A2C1-B41C-414E-8B2C-80C2BCC8D08A}" type="slidenum">
              <a:rPr lang="en-US" smtClean="0"/>
              <a:pPr>
                <a:defRPr/>
              </a:pPr>
              <a:t>27</a:t>
            </a:fld>
            <a:endParaRPr lang="en-US"/>
          </a:p>
        </p:txBody>
      </p:sp>
    </p:spTree>
    <p:extLst>
      <p:ext uri="{BB962C8B-B14F-4D97-AF65-F5344CB8AC3E}">
        <p14:creationId xmlns:p14="http://schemas.microsoft.com/office/powerpoint/2010/main" val="2626065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FCC1F-FA06-F549-8468-740C3524114E}" type="slidenum">
              <a:rPr lang="en-US" smtClean="0"/>
              <a:t>28</a:t>
            </a:fld>
            <a:endParaRPr lang="en-US"/>
          </a:p>
        </p:txBody>
      </p:sp>
    </p:spTree>
    <p:extLst>
      <p:ext uri="{BB962C8B-B14F-4D97-AF65-F5344CB8AC3E}">
        <p14:creationId xmlns:p14="http://schemas.microsoft.com/office/powerpoint/2010/main" val="3452928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FCC1F-FA06-F549-8468-740C3524114E}" type="slidenum">
              <a:rPr lang="en-US" smtClean="0"/>
              <a:t>29</a:t>
            </a:fld>
            <a:endParaRPr lang="en-US"/>
          </a:p>
        </p:txBody>
      </p:sp>
    </p:spTree>
    <p:extLst>
      <p:ext uri="{BB962C8B-B14F-4D97-AF65-F5344CB8AC3E}">
        <p14:creationId xmlns:p14="http://schemas.microsoft.com/office/powerpoint/2010/main" val="1855652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C4280-0DF4-4948-BE9C-02E561BEFBCA}" type="slidenum">
              <a:rPr lang="en-US" smtClean="0"/>
              <a:pPr/>
              <a:t>30</a:t>
            </a:fld>
            <a:endParaRPr lang="en-US"/>
          </a:p>
        </p:txBody>
      </p:sp>
    </p:spTree>
    <p:extLst>
      <p:ext uri="{BB962C8B-B14F-4D97-AF65-F5344CB8AC3E}">
        <p14:creationId xmlns:p14="http://schemas.microsoft.com/office/powerpoint/2010/main" val="1730884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When children are reminded of trauma can feel suddenly</a:t>
            </a:r>
            <a:r>
              <a:rPr lang="en-US" baseline="0" dirty="0" smtClean="0"/>
              <a:t> scared/threatened….what is significant to a child who has not experienced trauma can be seen as very threatening to a child who has been traumatized. The latter then responds in a way that seems out of proportion with the situation to the uninformed observer</a:t>
            </a:r>
          </a:p>
          <a:p>
            <a:r>
              <a:rPr lang="en-US" baseline="0" dirty="0" smtClean="0"/>
              <a:t>Fight/flight/freeze</a:t>
            </a:r>
            <a:endParaRPr lang="en-US" dirty="0" smtClean="0"/>
          </a:p>
          <a:p>
            <a:r>
              <a:rPr lang="en-US" dirty="0" smtClean="0"/>
              <a:t>Core cues</a:t>
            </a:r>
            <a:r>
              <a:rPr lang="en-US" baseline="0" dirty="0" smtClean="0"/>
              <a:t> of danger are not founded in language but within sensory, visceral, and emotional experiences. </a:t>
            </a:r>
            <a:r>
              <a:rPr lang="en-US" altLang="en-US" dirty="0" smtClean="0"/>
              <a:t>Sensory Experiences: Sights, sounds, smells, touch, tastes</a:t>
            </a:r>
          </a:p>
          <a:p>
            <a:r>
              <a:rPr lang="en-US" altLang="en-US" dirty="0" smtClean="0"/>
              <a:t>Emotional Experiences: Anxiety, fear, anticipation of unknown, vulnerability, being overwhelmed, shame, loss</a:t>
            </a:r>
          </a:p>
          <a:p>
            <a:r>
              <a:rPr lang="en-US" baseline="0" dirty="0" smtClean="0"/>
              <a:t>For a child who has been neglected cues of danger may include delays in gratification, feelings of deprivation or need, perceived rejection or abandonment. For a child who has experienced verbal abuse, triggers may include raised voice, loss of control, sense that of anger in others.</a:t>
            </a:r>
          </a:p>
          <a:p>
            <a:pPr defTabSz="917849">
              <a:defRPr/>
            </a:pPr>
            <a:r>
              <a:rPr lang="en-US" dirty="0" smtClean="0"/>
              <a:t>Teacher/</a:t>
            </a:r>
            <a:r>
              <a:rPr lang="en-US" dirty="0" err="1" smtClean="0"/>
              <a:t>careprovider</a:t>
            </a:r>
            <a:r>
              <a:rPr lang="en-US" dirty="0" smtClean="0"/>
              <a:t> may unintentionally trigger a fight/flight/freeze response from a child who has been traumatized through harmless action (raising voice to gain attention of class, putting hand on child’s shoulder)</a:t>
            </a:r>
          </a:p>
          <a:p>
            <a:r>
              <a:rPr lang="en-US" altLang="en-US" dirty="0" smtClean="0"/>
              <a:t>Some </a:t>
            </a:r>
            <a:r>
              <a:rPr lang="en-US" altLang="en-US" dirty="0"/>
              <a:t>triggers are obvious and known to the student.</a:t>
            </a:r>
          </a:p>
          <a:p>
            <a:r>
              <a:rPr lang="en-US" altLang="en-US" dirty="0"/>
              <a:t>Some work out of consciousness of the student, and are unobservable to outside persons</a:t>
            </a:r>
          </a:p>
          <a:p>
            <a:r>
              <a:rPr lang="en-US" altLang="en-US" dirty="0"/>
              <a:t>Lifelong pattern of responding to triggers, builds on itself and decreases conscious connection</a:t>
            </a:r>
          </a:p>
          <a:p>
            <a:endParaRPr lang="en-US" altLang="en-US" dirty="0"/>
          </a:p>
          <a:p>
            <a:r>
              <a:rPr lang="en-US" dirty="0" smtClean="0"/>
              <a:t>For </a:t>
            </a:r>
            <a:r>
              <a:rPr lang="en-US" dirty="0"/>
              <a:t>one girl I knew it the smell of salmon would reminded her of early childhood traumas, for another it was the site of small children’s coats hanging in the lockers at school (she avoided going down the Kindergarten hallway)</a:t>
            </a:r>
          </a:p>
          <a:p>
            <a:r>
              <a:rPr lang="en-US" dirty="0"/>
              <a:t>I worked with a student that seemed to be triggered constantly by anything and everything – just saying his name, looking at him, breathing too close to him…..appeared to set him off….his body would go into overdrive…he would lose control and tantrum, break down, cry, for 45 minutes at a time….his father was imprisoned</a:t>
            </a:r>
          </a:p>
          <a:p>
            <a:endParaRPr lang="en-US" altLang="en-US" dirty="0"/>
          </a:p>
          <a:p>
            <a:pPr defTabSz="91784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7E31087-A3F6-420A-BE96-B1B10EF02067}" type="slidenum">
              <a:rPr lang="en-US" smtClean="0"/>
              <a:t>31</a:t>
            </a:fld>
            <a:endParaRPr lang="en-US"/>
          </a:p>
        </p:txBody>
      </p:sp>
    </p:spTree>
    <p:extLst>
      <p:ext uri="{BB962C8B-B14F-4D97-AF65-F5344CB8AC3E}">
        <p14:creationId xmlns:p14="http://schemas.microsoft.com/office/powerpoint/2010/main" val="3471684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B28B7F25-6077-4B3E-8E1A-A0506426A693}" type="slidenum">
              <a:rPr lang="en-US" smtClean="0">
                <a:solidFill>
                  <a:prstClr val="black"/>
                </a:solidFill>
              </a:rPr>
              <a:pPr/>
              <a:t>32</a:t>
            </a:fld>
            <a:endParaRPr lang="en-US" dirty="0" smtClean="0">
              <a:solidFill>
                <a:prstClr val="black"/>
              </a:solidFill>
            </a:endParaRPr>
          </a:p>
        </p:txBody>
      </p:sp>
      <p:sp>
        <p:nvSpPr>
          <p:cNvPr id="118786" name="Rectangle 2"/>
          <p:cNvSpPr>
            <a:spLocks noGrp="1" noRot="1" noChangeAspect="1" noChangeArrowheads="1" noTextEdit="1"/>
          </p:cNvSpPr>
          <p:nvPr>
            <p:ph type="sldImg"/>
          </p:nvPr>
        </p:nvSpPr>
        <p:spPr>
          <a:xfrm>
            <a:off x="1144588" y="684213"/>
            <a:ext cx="4570412" cy="3429000"/>
          </a:xfrm>
          <a:ln/>
        </p:spPr>
      </p:sp>
      <p:sp>
        <p:nvSpPr>
          <p:cNvPr id="118787" name="Rectangle 3"/>
          <p:cNvSpPr>
            <a:spLocks noGrp="1" noChangeArrowheads="1"/>
          </p:cNvSpPr>
          <p:nvPr>
            <p:ph type="body" idx="1"/>
          </p:nvPr>
        </p:nvSpPr>
        <p:spPr>
          <a:xfrm>
            <a:off x="685801" y="4343402"/>
            <a:ext cx="5486400" cy="4116388"/>
          </a:xfrm>
          <a:noFill/>
          <a:ln/>
        </p:spPr>
        <p:txBody>
          <a:bodyPr>
            <a:normAutofit fontScale="40000" lnSpcReduction="20000"/>
          </a:bodyPr>
          <a:lstStyle/>
          <a:p>
            <a:pPr>
              <a:buFont typeface="Arial" pitchFamily="34" charset="0"/>
              <a:buChar char="•"/>
            </a:pPr>
            <a:r>
              <a:rPr lang="en-US" dirty="0" smtClean="0">
                <a:latin typeface="Arial" pitchFamily="34" charset="0"/>
                <a:cs typeface="Arial" pitchFamily="34" charset="0"/>
              </a:rPr>
              <a:t>One </a:t>
            </a:r>
            <a:r>
              <a:rPr lang="en-US" dirty="0">
                <a:latin typeface="Arial" pitchFamily="34" charset="0"/>
                <a:cs typeface="Arial" pitchFamily="34" charset="0"/>
              </a:rPr>
              <a:t>of the most prominent difficulties facing many youth who have experienced trauma is modulating their emotions, particularly when experiencing trauma reminders. </a:t>
            </a:r>
          </a:p>
          <a:p>
            <a:endParaRPr lang="en-US" dirty="0">
              <a:latin typeface="Arial" pitchFamily="34" charset="0"/>
              <a:cs typeface="Arial" pitchFamily="34" charset="0"/>
            </a:endParaRPr>
          </a:p>
          <a:p>
            <a:pPr>
              <a:buFont typeface="Arial" pitchFamily="34" charset="0"/>
              <a:buChar char="•"/>
            </a:pPr>
            <a:r>
              <a:rPr lang="en-US" dirty="0">
                <a:latin typeface="Arial" pitchFamily="34" charset="0"/>
                <a:cs typeface="Arial" pitchFamily="34" charset="0"/>
              </a:rPr>
              <a:t>These youth may also have a limited feelings vocabulary and a limited understanding of their emotional states. It is as if they have the trial-sized box of crayons </a:t>
            </a:r>
            <a:r>
              <a:rPr lang="en-US" i="1" u="sng" dirty="0">
                <a:latin typeface="Arial" pitchFamily="34" charset="0"/>
                <a:cs typeface="Arial" pitchFamily="34" charset="0"/>
              </a:rPr>
              <a:t>(click the remote or press the space bar) </a:t>
            </a:r>
            <a:r>
              <a:rPr lang="en-US" dirty="0">
                <a:latin typeface="Arial" pitchFamily="34" charset="0"/>
                <a:cs typeface="Arial" pitchFamily="34" charset="0"/>
              </a:rPr>
              <a:t>version of emotion. They know happy, sad, and angry – and thus they respond based upon this limited scope of emotional understanding, instead of having a full-sized crayon box of emotions </a:t>
            </a:r>
            <a:r>
              <a:rPr lang="en-US" i="1" u="sng" dirty="0">
                <a:latin typeface="Arial" pitchFamily="34" charset="0"/>
                <a:cs typeface="Arial" pitchFamily="34" charset="0"/>
              </a:rPr>
              <a:t>(click the remote or press the space bar). </a:t>
            </a:r>
            <a:endParaRPr lang="en-US" i="1" u="sng" dirty="0" smtClean="0">
              <a:latin typeface="Arial" pitchFamily="34" charset="0"/>
              <a:cs typeface="Arial" pitchFamily="34" charset="0"/>
            </a:endParaRPr>
          </a:p>
          <a:p>
            <a:pPr>
              <a:lnSpc>
                <a:spcPct val="120000"/>
              </a:lnSpc>
            </a:pPr>
            <a:r>
              <a:rPr lang="en-US" dirty="0" smtClean="0">
                <a:solidFill>
                  <a:schemeClr val="tx1"/>
                </a:solidFill>
              </a:rPr>
              <a:t>Emotions alert us to early warning signs of danger</a:t>
            </a:r>
          </a:p>
          <a:p>
            <a:pPr>
              <a:lnSpc>
                <a:spcPct val="120000"/>
              </a:lnSpc>
            </a:pPr>
            <a:r>
              <a:rPr lang="en-US" dirty="0" smtClean="0">
                <a:solidFill>
                  <a:schemeClr val="tx1"/>
                </a:solidFill>
              </a:rPr>
              <a:t>May experience intense emotions out of the blue</a:t>
            </a:r>
          </a:p>
          <a:p>
            <a:pPr>
              <a:lnSpc>
                <a:spcPct val="120000"/>
              </a:lnSpc>
            </a:pPr>
            <a:r>
              <a:rPr lang="en-US" dirty="0" smtClean="0">
                <a:solidFill>
                  <a:schemeClr val="tx1"/>
                </a:solidFill>
              </a:rPr>
              <a:t>Do not easily understand or express their emotions</a:t>
            </a:r>
          </a:p>
          <a:p>
            <a:pPr>
              <a:lnSpc>
                <a:spcPct val="120000"/>
              </a:lnSpc>
            </a:pPr>
            <a:r>
              <a:rPr lang="en-US" dirty="0" smtClean="0">
                <a:solidFill>
                  <a:schemeClr val="tx1"/>
                </a:solidFill>
              </a:rPr>
              <a:t>Limited emotional literacy</a:t>
            </a:r>
          </a:p>
          <a:p>
            <a:pPr>
              <a:lnSpc>
                <a:spcPct val="120000"/>
              </a:lnSpc>
            </a:pPr>
            <a:r>
              <a:rPr lang="en-US" dirty="0" smtClean="0">
                <a:solidFill>
                  <a:schemeClr val="tx1"/>
                </a:solidFill>
              </a:rPr>
              <a:t>Difficult to understand the emotions of others</a:t>
            </a:r>
          </a:p>
          <a:p>
            <a:pPr>
              <a:lnSpc>
                <a:spcPct val="120000"/>
              </a:lnSpc>
              <a:buFont typeface="Arial" pitchFamily="34" charset="0"/>
              <a:buChar char="•"/>
            </a:pPr>
            <a:r>
              <a:rPr lang="en-US" dirty="0" smtClean="0">
                <a:solidFill>
                  <a:schemeClr val="tx1"/>
                </a:solidFill>
                <a:latin typeface="Franklin Gothic Book" pitchFamily="34" charset="0"/>
              </a:rPr>
              <a:t>Difficulty with self-regulation</a:t>
            </a:r>
          </a:p>
          <a:p>
            <a:pPr>
              <a:lnSpc>
                <a:spcPct val="120000"/>
              </a:lnSpc>
              <a:buFont typeface="Arial" pitchFamily="34" charset="0"/>
              <a:buChar char="•"/>
            </a:pPr>
            <a:r>
              <a:rPr lang="en-US" dirty="0" smtClean="0">
                <a:solidFill>
                  <a:schemeClr val="tx1"/>
                </a:solidFill>
                <a:latin typeface="Franklin Gothic Book" pitchFamily="34" charset="0"/>
              </a:rPr>
              <a:t>Often experience negative self-critical feelings: shame or guilt</a:t>
            </a:r>
          </a:p>
          <a:p>
            <a:pPr>
              <a:lnSpc>
                <a:spcPct val="120000"/>
              </a:lnSpc>
            </a:pPr>
            <a:r>
              <a:rPr lang="en-US" dirty="0" smtClean="0">
                <a:solidFill>
                  <a:schemeClr val="tx1"/>
                </a:solidFill>
              </a:rPr>
              <a:t>Anxious, worried, fearful</a:t>
            </a:r>
          </a:p>
          <a:p>
            <a:pPr>
              <a:lnSpc>
                <a:spcPct val="120000"/>
              </a:lnSpc>
            </a:pPr>
            <a:r>
              <a:rPr lang="en-US" dirty="0" smtClean="0">
                <a:solidFill>
                  <a:schemeClr val="tx1"/>
                </a:solidFill>
              </a:rPr>
              <a:t>New fears</a:t>
            </a:r>
          </a:p>
          <a:p>
            <a:pPr>
              <a:lnSpc>
                <a:spcPct val="120000"/>
              </a:lnSpc>
            </a:pPr>
            <a:r>
              <a:rPr lang="en-US" dirty="0" smtClean="0">
                <a:solidFill>
                  <a:schemeClr val="tx1"/>
                </a:solidFill>
              </a:rPr>
              <a:t>Difficulty describing feelings</a:t>
            </a:r>
          </a:p>
          <a:p>
            <a:pPr>
              <a:lnSpc>
                <a:spcPct val="60000"/>
              </a:lnSpc>
              <a:spcBef>
                <a:spcPts val="593"/>
              </a:spcBef>
              <a:spcAft>
                <a:spcPts val="593"/>
              </a:spcAft>
            </a:pPr>
            <a:endParaRPr lang="en-US" dirty="0" smtClean="0">
              <a:latin typeface="Arial" pitchFamily="34" charset="0"/>
              <a:cs typeface="Arial" pitchFamily="34" charset="0"/>
            </a:endParaRPr>
          </a:p>
          <a:p>
            <a:endParaRPr lang="en-US" dirty="0" smtClean="0"/>
          </a:p>
          <a:p>
            <a:r>
              <a:rPr lang="en-US" dirty="0" smtClean="0"/>
              <a:t>in traumatic situations when there is violence against family members, they can feel like failures for not having done something helpful. They may also feel very ashamed or guilty. </a:t>
            </a:r>
          </a:p>
          <a:p>
            <a:r>
              <a:rPr lang="en-US" dirty="0" smtClean="0"/>
              <a:t>School-age children get scared of the speeding up of their emotions and physical reactions, adding new fears to the danger from outside. For example, an 8 year-old child described, "My heart was beating so fast I thought it was going to break." </a:t>
            </a:r>
          </a:p>
          <a:p>
            <a:pPr>
              <a:lnSpc>
                <a:spcPct val="60000"/>
              </a:lnSpc>
              <a:spcBef>
                <a:spcPts val="593"/>
              </a:spcBef>
              <a:spcAft>
                <a:spcPts val="593"/>
              </a:spcAft>
            </a:pPr>
            <a:endParaRPr lang="en-US" dirty="0" smtClean="0">
              <a:latin typeface="Arial" pitchFamily="34" charset="0"/>
              <a:cs typeface="Arial" pitchFamily="34" charset="0"/>
            </a:endParaRPr>
          </a:p>
          <a:p>
            <a:r>
              <a:rPr lang="en-US" dirty="0" smtClean="0"/>
              <a:t>Children who have experienced complex trauma often have difficulty identifying, expressing, and managing emotions, and may have limited language for feeling states.  They often internalize and/or externalize stress reactions and as a result may experience significant depression, anxiety, or anger.. Their emotional responses may be unpredictable or explosive. A child may react to a reminder of a traumatic event with trembling, anger, sadness, or avoidance. For a child with a complex trauma history, reminders of various traumatic events may be everywhere in the environment. Such a child may react often, react powerfully, and have difficulty calming down when upset. Since the traumas are often of an interpersonal nature, even mildly stressful interactions with others may serve as trauma reminders and trigger intense emotional responses.  Having learned that the world is a dangerous place where even loved ones can’t be trusted to protect you, children are often vigilant and guarded in their interactions with others and are more likely to perceive situations as stressful or dangerous.  While this defensive posture is protective when an individual is under attack, it becomes problematic in situations that do not warrant such intense reactions.  Alternately, many children also learn to “tune out” (emotional numbing) to threats in their environment, making them vulnerable to </a:t>
            </a:r>
            <a:r>
              <a:rPr lang="en-US" dirty="0" err="1" smtClean="0"/>
              <a:t>revictimization</a:t>
            </a:r>
            <a:r>
              <a:rPr lang="en-US" dirty="0" smtClean="0"/>
              <a:t>.       </a:t>
            </a:r>
            <a:br>
              <a:rPr lang="en-US" dirty="0" smtClean="0"/>
            </a:br>
            <a:r>
              <a:rPr lang="en-US" dirty="0" smtClean="0"/>
              <a:t> </a:t>
            </a:r>
            <a:br>
              <a:rPr lang="en-US" dirty="0" smtClean="0"/>
            </a:br>
            <a:r>
              <a:rPr lang="en-US" dirty="0" smtClean="0"/>
              <a:t>Difficulty managing emotions is pervasive and occurs in the absence of relationships as well.  Having never learned how to calm themselves down once they are upset, many of these children become easily overwhelmed.  For example, in school they may become so frustrated that they give up on even small tasks that present a challenge.  Children who have experienced early and intense traumatic events also have an increased likelihood of being fearful all the time and in many situations. They are more likely to experience depression as well.</a:t>
            </a:r>
          </a:p>
          <a:p>
            <a:endParaRPr lang="en-US" dirty="0" smtClean="0"/>
          </a:p>
          <a:p>
            <a:r>
              <a:rPr lang="en-US" dirty="0" smtClean="0"/>
              <a:t>Adolescents:</a:t>
            </a:r>
          </a:p>
          <a:p>
            <a:r>
              <a:rPr lang="en-US" dirty="0" smtClean="0"/>
              <a:t>With the help of their friends, adolescents begin a shift toward more actively judging and addressing dangers on their own. This is a developing skill, and lots of things can go wrong along the way. With independence, adolescents can be in more situations that can turn from danger to trauma. They can be drivers or passengers in horrible car accidents, be victims of rape, dating violence and criminal assault, be present during school or community violence, and experience the loss of friends under traumatic circumstances. During traumatic situations, adolescents make decisions about whether and how to intervene, and about using violence to counter violence. They can feel guilty, sometimes thinking their actions made matters worse. Adolescents are learning to handle intense physical and emotional reactions in order to take action in the face of danger. They are also learning more about human motivation and intent and struggle over issues of irresponsibility, malevolence, and human accountability.</a:t>
            </a:r>
          </a:p>
          <a:p>
            <a:endParaRPr lang="en-US" dirty="0" smtClean="0"/>
          </a:p>
          <a:p>
            <a:r>
              <a:rPr lang="en-US" dirty="0" smtClean="0"/>
              <a:t>Young Children:</a:t>
            </a:r>
          </a:p>
          <a:p>
            <a:r>
              <a:rPr lang="en-US" dirty="0" smtClean="0"/>
              <a:t>Think of what it is like for young children to be in traumatic situations. They can feel totally helpless and passive. They can cry for help or desperately wish for someone to intervene. They can feel deeply threatened by separation from parents or caretakers. Young children rely on a "protective shield" provided by adults and older siblings to judge the seriousness of danger and to ensure their safety and welfare. They often don't recognize a traumatic danger until it happens, for example, in a near drowning, attack by a dog, or accidental scalding. They can be the target of physical and sexual abuse by the very people they rely on for their own protection and safety. Young children can witness violence within the family or be left helpless after a parent or caretaker is injured, as might occur in a serious automobile accident. They have the most difficulty with their intense physical and emotional reactions. They become really upset when they hear cries of distress from a parent or caretaker.</a:t>
            </a:r>
          </a:p>
          <a:p>
            <a:pPr>
              <a:buFont typeface="Arial" pitchFamily="34" charset="0"/>
              <a:buChar char="•"/>
            </a:pPr>
            <a:endParaRPr lang="en-US" u="sng" dirty="0">
              <a:latin typeface="Arial" pitchFamily="34" charset="0"/>
              <a:cs typeface="Arial" pitchFamily="34" charset="0"/>
            </a:endParaRPr>
          </a:p>
          <a:p>
            <a:pPr>
              <a:lnSpc>
                <a:spcPct val="60000"/>
              </a:lnSpc>
              <a:spcBef>
                <a:spcPts val="593"/>
              </a:spcBef>
              <a:spcAft>
                <a:spcPts val="593"/>
              </a:spcAft>
            </a:pPr>
            <a:endParaRPr lang="en-US" dirty="0">
              <a:latin typeface="Arial" pitchFamily="34" charset="0"/>
              <a:cs typeface="Arial" pitchFamily="34" charset="0"/>
            </a:endParaRPr>
          </a:p>
        </p:txBody>
      </p:sp>
    </p:spTree>
    <p:extLst>
      <p:ext uri="{BB962C8B-B14F-4D97-AF65-F5344CB8AC3E}">
        <p14:creationId xmlns:p14="http://schemas.microsoft.com/office/powerpoint/2010/main" val="355790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BEGIN</a:t>
            </a:r>
            <a:r>
              <a:rPr lang="is-IS" dirty="0" smtClean="0"/>
              <a:t>….</a:t>
            </a:r>
            <a:endParaRPr lang="en-US" dirty="0"/>
          </a:p>
        </p:txBody>
      </p:sp>
      <p:sp>
        <p:nvSpPr>
          <p:cNvPr id="4" name="Slide Number Placeholder 3"/>
          <p:cNvSpPr>
            <a:spLocks noGrp="1"/>
          </p:cNvSpPr>
          <p:nvPr>
            <p:ph type="sldNum" sz="quarter" idx="10"/>
          </p:nvPr>
        </p:nvSpPr>
        <p:spPr/>
        <p:txBody>
          <a:bodyPr/>
          <a:lstStyle/>
          <a:p>
            <a:fld id="{51FC4280-0DF4-4948-BE9C-02E561BEFBCA}" type="slidenum">
              <a:rPr lang="en-US" smtClean="0"/>
              <a:pPr/>
              <a:t>3</a:t>
            </a:fld>
            <a:endParaRPr lang="en-US"/>
          </a:p>
        </p:txBody>
      </p:sp>
    </p:spTree>
    <p:extLst>
      <p:ext uri="{BB962C8B-B14F-4D97-AF65-F5344CB8AC3E}">
        <p14:creationId xmlns:p14="http://schemas.microsoft.com/office/powerpoint/2010/main" val="2614502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448650" indent="-448650">
              <a:buFont typeface="Arial" pitchFamily="34" charset="0"/>
              <a:buChar char="•"/>
            </a:pPr>
            <a:r>
              <a:rPr lang="en-US" sz="2700" b="1" dirty="0" smtClean="0"/>
              <a:t>Trauma results primarily from disrupted relationships</a:t>
            </a:r>
            <a:endParaRPr lang="en-US" sz="2700" b="1" dirty="0"/>
          </a:p>
          <a:p>
            <a:pPr defTabSz="897301">
              <a:defRPr/>
            </a:pPr>
            <a:endParaRPr lang="en-US" dirty="0"/>
          </a:p>
          <a:p>
            <a:pPr defTabSz="897301">
              <a:defRPr/>
            </a:pPr>
            <a:r>
              <a:rPr lang="en-US" dirty="0"/>
              <a:t>Supporting children to re-experience relationships differently is the key to trauma recovery and change. </a:t>
            </a:r>
          </a:p>
          <a:p>
            <a:endParaRPr lang="en-US" dirty="0"/>
          </a:p>
          <a:p>
            <a:endParaRPr lang="en-US" dirty="0"/>
          </a:p>
          <a:p>
            <a:pPr defTabSz="893805">
              <a:lnSpc>
                <a:spcPct val="90000"/>
              </a:lnSpc>
              <a:defRPr/>
            </a:pPr>
            <a:r>
              <a:rPr lang="en-US" sz="1800" dirty="0"/>
              <a:t>Positive relationships: </a:t>
            </a:r>
            <a:r>
              <a:rPr lang="en-US" b="1" dirty="0"/>
              <a:t>Being connected with others is more powerful than want of drugs</a:t>
            </a:r>
            <a:r>
              <a:rPr lang="en-US" dirty="0"/>
              <a:t> – monkey study – when monkeys were presented with the choice between </a:t>
            </a:r>
            <a:r>
              <a:rPr lang="en-US" b="1" dirty="0"/>
              <a:t>cocaine or monkey food</a:t>
            </a:r>
            <a:r>
              <a:rPr lang="en-US" dirty="0"/>
              <a:t>, they became cocaine addicts; presented with </a:t>
            </a:r>
            <a:r>
              <a:rPr lang="en-US" b="1" dirty="0"/>
              <a:t>cocaine versus m and m’s</a:t>
            </a:r>
            <a:r>
              <a:rPr lang="en-US" dirty="0"/>
              <a:t> – they used each about equally and did not become addicts; when they could choose between </a:t>
            </a:r>
            <a:r>
              <a:rPr lang="en-US" b="1" dirty="0"/>
              <a:t>cocaine or interacting with another</a:t>
            </a:r>
            <a:r>
              <a:rPr lang="en-US" dirty="0"/>
              <a:t> monkey (relationship) – they always chose the relationship and did not become addicted to cocaine. (unless the monkey they could choose to interact with was their mother in law – joke).  Tammy </a:t>
            </a:r>
            <a:r>
              <a:rPr lang="en-US" dirty="0" smtClean="0"/>
              <a:t>Cole</a:t>
            </a:r>
            <a:endParaRPr lang="en-US" dirty="0"/>
          </a:p>
        </p:txBody>
      </p:sp>
      <p:sp>
        <p:nvSpPr>
          <p:cNvPr id="4" name="Slide Number Placeholder 3"/>
          <p:cNvSpPr>
            <a:spLocks noGrp="1"/>
          </p:cNvSpPr>
          <p:nvPr>
            <p:ph type="sldNum" sz="quarter" idx="10"/>
          </p:nvPr>
        </p:nvSpPr>
        <p:spPr/>
        <p:txBody>
          <a:bodyPr/>
          <a:lstStyle/>
          <a:p>
            <a:fld id="{17826954-1A17-4050-8B31-FA9CDB394D2A}" type="slidenum">
              <a:rPr lang="en-US" smtClean="0"/>
              <a:pPr/>
              <a:t>34</a:t>
            </a:fld>
            <a:endParaRPr lang="en-US" dirty="0"/>
          </a:p>
        </p:txBody>
      </p:sp>
    </p:spTree>
    <p:extLst>
      <p:ext uri="{BB962C8B-B14F-4D97-AF65-F5344CB8AC3E}">
        <p14:creationId xmlns:p14="http://schemas.microsoft.com/office/powerpoint/2010/main" val="3052046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C4280-0DF4-4948-BE9C-02E561BEFBCA}" type="slidenum">
              <a:rPr lang="en-US" smtClean="0"/>
              <a:pPr/>
              <a:t>37</a:t>
            </a:fld>
            <a:endParaRPr lang="en-US"/>
          </a:p>
        </p:txBody>
      </p:sp>
    </p:spTree>
    <p:extLst>
      <p:ext uri="{BB962C8B-B14F-4D97-AF65-F5344CB8AC3E}">
        <p14:creationId xmlns:p14="http://schemas.microsoft.com/office/powerpoint/2010/main" val="1083721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D9C27-B531-794B-A0E7-9D5B6D97D358}" type="slidenum">
              <a:rPr lang="en-US" smtClean="0"/>
              <a:t>40</a:t>
            </a:fld>
            <a:endParaRPr lang="en-US" dirty="0"/>
          </a:p>
        </p:txBody>
      </p:sp>
    </p:spTree>
    <p:extLst>
      <p:ext uri="{BB962C8B-B14F-4D97-AF65-F5344CB8AC3E}">
        <p14:creationId xmlns:p14="http://schemas.microsoft.com/office/powerpoint/2010/main" val="3962767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4350">
              <a:defRPr/>
            </a:pPr>
            <a:r>
              <a:rPr lang="en-US" dirty="0"/>
              <a:t>The holiest of flowers for Hindus, the beautiful lotus is symbolic of the true soul of an individual. It represents the being, which lives in </a:t>
            </a:r>
            <a:r>
              <a:rPr lang="en-US" dirty="0" smtClean="0"/>
              <a:t>turbulent </a:t>
            </a:r>
            <a:r>
              <a:rPr lang="en-US" dirty="0"/>
              <a:t>waters yet rises up and blossoms to the point of enlightenment. </a:t>
            </a:r>
            <a:endParaRPr lang="en-US" dirty="0" smtClean="0"/>
          </a:p>
          <a:p>
            <a:pPr eaLnBrk="1" hangingPunct="1">
              <a:lnSpc>
                <a:spcPct val="90000"/>
              </a:lnSpc>
            </a:pPr>
            <a:endParaRPr lang="en-US" dirty="0" smtClean="0"/>
          </a:p>
          <a:p>
            <a:pPr eaLnBrk="1" hangingPunct="1">
              <a:lnSpc>
                <a:spcPct val="90000"/>
              </a:lnSpc>
            </a:pPr>
            <a:endParaRPr lang="en-US" dirty="0" smtClean="0">
              <a:latin typeface="Arial" charset="0"/>
            </a:endParaRPr>
          </a:p>
          <a:p>
            <a:pPr eaLnBrk="1" hangingPunct="1">
              <a:lnSpc>
                <a:spcPct val="90000"/>
              </a:lnSpc>
            </a:pPr>
            <a:r>
              <a:rPr lang="en-US" b="1" dirty="0" smtClean="0"/>
              <a:t>Factors</a:t>
            </a:r>
            <a:r>
              <a:rPr lang="en-US" b="1" baseline="0" dirty="0" smtClean="0"/>
              <a:t> that contribute to resilience: </a:t>
            </a:r>
          </a:p>
          <a:p>
            <a:pPr eaLnBrk="1" hangingPunct="1">
              <a:lnSpc>
                <a:spcPct val="90000"/>
              </a:lnSpc>
            </a:pPr>
            <a:r>
              <a:rPr lang="en-US" b="1" dirty="0" smtClean="0"/>
              <a:t>Close relationships with family and friends</a:t>
            </a:r>
          </a:p>
          <a:p>
            <a:pPr eaLnBrk="1" hangingPunct="1">
              <a:lnSpc>
                <a:spcPct val="90000"/>
              </a:lnSpc>
            </a:pPr>
            <a:r>
              <a:rPr lang="en-US" b="1" dirty="0" smtClean="0"/>
              <a:t>A positive view of yourself and confidence in your strengths and abilities</a:t>
            </a:r>
          </a:p>
          <a:p>
            <a:pPr eaLnBrk="1" hangingPunct="1">
              <a:lnSpc>
                <a:spcPct val="90000"/>
              </a:lnSpc>
            </a:pPr>
            <a:r>
              <a:rPr lang="en-US" b="1" dirty="0" smtClean="0"/>
              <a:t>The ability to manage strong feelings and impulses</a:t>
            </a:r>
          </a:p>
          <a:p>
            <a:pPr eaLnBrk="1" hangingPunct="1">
              <a:lnSpc>
                <a:spcPct val="90000"/>
              </a:lnSpc>
            </a:pPr>
            <a:r>
              <a:rPr lang="en-US" b="1" dirty="0" smtClean="0"/>
              <a:t>Good problem-solving and communication skills</a:t>
            </a:r>
          </a:p>
          <a:p>
            <a:pPr eaLnBrk="1" hangingPunct="1">
              <a:lnSpc>
                <a:spcPct val="90000"/>
              </a:lnSpc>
            </a:pPr>
            <a:r>
              <a:rPr lang="en-US" b="1" dirty="0" smtClean="0"/>
              <a:t>Feeling in control</a:t>
            </a:r>
          </a:p>
          <a:p>
            <a:pPr eaLnBrk="1" hangingPunct="1">
              <a:lnSpc>
                <a:spcPct val="90000"/>
              </a:lnSpc>
            </a:pPr>
            <a:r>
              <a:rPr lang="en-US" b="1" dirty="0" smtClean="0"/>
              <a:t>Seeking help and resources</a:t>
            </a:r>
          </a:p>
          <a:p>
            <a:pPr eaLnBrk="1" hangingPunct="1">
              <a:lnSpc>
                <a:spcPct val="90000"/>
              </a:lnSpc>
            </a:pPr>
            <a:r>
              <a:rPr lang="en-US" b="1" dirty="0" smtClean="0"/>
              <a:t>Seeing yourself as resilient (rather than as a victim)</a:t>
            </a:r>
          </a:p>
          <a:p>
            <a:pPr eaLnBrk="1" hangingPunct="1">
              <a:lnSpc>
                <a:spcPct val="90000"/>
              </a:lnSpc>
            </a:pPr>
            <a:r>
              <a:rPr lang="en-US" b="1" dirty="0" smtClean="0"/>
              <a:t>Coping with stress in healthy ways and avoiding harmful coping strategies, such as substance abuse</a:t>
            </a:r>
          </a:p>
          <a:p>
            <a:pPr eaLnBrk="1" hangingPunct="1">
              <a:lnSpc>
                <a:spcPct val="90000"/>
              </a:lnSpc>
            </a:pPr>
            <a:r>
              <a:rPr lang="en-US" b="1" dirty="0" smtClean="0"/>
              <a:t>Helping others</a:t>
            </a:r>
          </a:p>
          <a:p>
            <a:pPr eaLnBrk="1" hangingPunct="1">
              <a:lnSpc>
                <a:spcPct val="90000"/>
              </a:lnSpc>
            </a:pPr>
            <a:r>
              <a:rPr lang="en-US" b="1" dirty="0" smtClean="0"/>
              <a:t>Finding positive meaning in your life despite difficult or traumatic events</a:t>
            </a:r>
            <a:endParaRPr lang="en-US" b="1" dirty="0" smtClean="0">
              <a:latin typeface="Arial" charset="0"/>
            </a:endParaRPr>
          </a:p>
          <a:p>
            <a:pPr defTabSz="914350">
              <a:defRPr/>
            </a:pPr>
            <a:endParaRPr lang="en-US" dirty="0"/>
          </a:p>
        </p:txBody>
      </p:sp>
      <p:sp>
        <p:nvSpPr>
          <p:cNvPr id="4" name="Slide Number Placeholder 3"/>
          <p:cNvSpPr>
            <a:spLocks noGrp="1"/>
          </p:cNvSpPr>
          <p:nvPr>
            <p:ph type="sldNum" sz="quarter" idx="10"/>
          </p:nvPr>
        </p:nvSpPr>
        <p:spPr/>
        <p:txBody>
          <a:bodyPr/>
          <a:lstStyle/>
          <a:p>
            <a:fld id="{97E31087-A3F6-420A-BE96-B1B10EF02067}" type="slidenum">
              <a:rPr lang="en-US" smtClean="0"/>
              <a:pPr/>
              <a:t>41</a:t>
            </a:fld>
            <a:endParaRPr lang="en-US"/>
          </a:p>
        </p:txBody>
      </p:sp>
    </p:spTree>
    <p:extLst>
      <p:ext uri="{BB962C8B-B14F-4D97-AF65-F5344CB8AC3E}">
        <p14:creationId xmlns:p14="http://schemas.microsoft.com/office/powerpoint/2010/main" val="2403440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BFCC1F-FA06-F549-8468-740C3524114E}" type="slidenum">
              <a:rPr lang="en-US" smtClean="0"/>
              <a:t>42</a:t>
            </a:fld>
            <a:endParaRPr lang="en-US"/>
          </a:p>
        </p:txBody>
      </p:sp>
    </p:spTree>
    <p:extLst>
      <p:ext uri="{BB962C8B-B14F-4D97-AF65-F5344CB8AC3E}">
        <p14:creationId xmlns:p14="http://schemas.microsoft.com/office/powerpoint/2010/main" val="2658515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A44A6EA-509C-4115-A51D-61242A7BB5D8}" type="slidenum">
              <a:rPr lang="en-US" smtClean="0"/>
              <a:pPr>
                <a:defRPr/>
              </a:pPr>
              <a:t>43</a:t>
            </a:fld>
            <a:endParaRPr lang="en-US" dirty="0"/>
          </a:p>
        </p:txBody>
      </p:sp>
    </p:spTree>
    <p:extLst>
      <p:ext uri="{BB962C8B-B14F-4D97-AF65-F5344CB8AC3E}">
        <p14:creationId xmlns:p14="http://schemas.microsoft.com/office/powerpoint/2010/main" val="857310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FCC1F-FA06-F549-8468-740C3524114E}" type="slidenum">
              <a:rPr lang="en-US" smtClean="0"/>
              <a:t>44</a:t>
            </a:fld>
            <a:endParaRPr lang="en-US"/>
          </a:p>
        </p:txBody>
      </p:sp>
    </p:spTree>
    <p:extLst>
      <p:ext uri="{BB962C8B-B14F-4D97-AF65-F5344CB8AC3E}">
        <p14:creationId xmlns:p14="http://schemas.microsoft.com/office/powerpoint/2010/main" val="262854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200000"/>
              </a:lnSpc>
              <a:spcBef>
                <a:spcPts val="0"/>
              </a:spcBef>
              <a:buClr>
                <a:schemeClr val="dk1"/>
              </a:buClr>
              <a:buSzPct val="91666"/>
              <a:buFont typeface="Arial"/>
              <a:buNone/>
            </a:pPr>
            <a:endParaRPr lang="en" sz="1200" dirty="0">
              <a:solidFill>
                <a:schemeClr val="dk1"/>
              </a:solidFill>
              <a:latin typeface="Times New Roman"/>
              <a:ea typeface="Times New Roman"/>
              <a:cs typeface="Times New Roman"/>
              <a:sym typeface="Times New Roman"/>
            </a:endParaRPr>
          </a:p>
          <a:p>
            <a:pPr lvl="0" rtl="0">
              <a:lnSpc>
                <a:spcPct val="200000"/>
              </a:lnSpc>
              <a:spcBef>
                <a:spcPts val="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We know that children's exposure to violence and their unresolved trauma impacts behavior and increases </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Times New Roman"/>
                <a:ea typeface="Times New Roman"/>
                <a:cs typeface="Times New Roman"/>
                <a:sym typeface="Times New Roman"/>
              </a:rPr>
              <a:t>risk-taking </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Times New Roman"/>
                <a:ea typeface="Times New Roman"/>
                <a:cs typeface="Times New Roman"/>
                <a:sym typeface="Times New Roman"/>
              </a:rPr>
              <a:t>ATOD (stress relievers)</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Times New Roman"/>
                <a:ea typeface="Times New Roman"/>
                <a:cs typeface="Times New Roman"/>
                <a:sym typeface="Times New Roman"/>
              </a:rPr>
              <a:t>sexual promiscuity</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Times New Roman"/>
                <a:ea typeface="Times New Roman"/>
                <a:cs typeface="Times New Roman"/>
                <a:sym typeface="Times New Roman"/>
              </a:rPr>
              <a:t>depression/suicide</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Times New Roman"/>
                <a:ea typeface="Times New Roman"/>
                <a:cs typeface="Times New Roman"/>
                <a:sym typeface="Times New Roman"/>
              </a:rPr>
              <a:t> juvenile justice system involvement</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Times New Roman"/>
                <a:ea typeface="Times New Roman"/>
                <a:cs typeface="Times New Roman"/>
                <a:sym typeface="Times New Roman"/>
              </a:rPr>
              <a:t>adverse academic progress</a:t>
            </a:r>
          </a:p>
          <a:p>
            <a:pPr lvl="0" rtl="0">
              <a:lnSpc>
                <a:spcPct val="150000"/>
              </a:lnSpc>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lnSpc>
                <a:spcPct val="200000"/>
              </a:lnSpc>
              <a:spcBef>
                <a:spcPts val="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Additionally unmanaged long term stress is a health concern (as shown in the ACEs study)</a:t>
            </a:r>
          </a:p>
          <a:p>
            <a:pPr lvl="0" rtl="0">
              <a:lnSpc>
                <a:spcPct val="200000"/>
              </a:lnSpc>
              <a:spcBef>
                <a:spcPts val="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If effective, our project’s suite of interventions could serve as a cost-effective model for improving school climate and promoting school safety on a national level (and more effectively help our struggling students)</a:t>
            </a:r>
          </a:p>
          <a:p>
            <a:pPr>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noChangeArrowheads="1" noTextEdit="1"/>
          </p:cNvSpPr>
          <p:nvPr>
            <p:ph type="sldImg"/>
          </p:nvPr>
        </p:nvSpPr>
        <p:spPr>
          <a:ln/>
        </p:spPr>
      </p:sp>
      <p:sp>
        <p:nvSpPr>
          <p:cNvPr id="22530" name="Placeholder 3"/>
          <p:cNvSpPr>
            <a:spLocks noGrp="1" noChangeArrowheads="1"/>
          </p:cNvSpPr>
          <p:nvPr>
            <p:ph type="body" idx="1"/>
          </p:nvPr>
        </p:nvSpPr>
        <p:spPr>
          <a:noFill/>
          <a:ln/>
        </p:spPr>
        <p:txBody>
          <a:bodyPr>
            <a:normAutofit lnSpcReduction="10000"/>
          </a:bodyPr>
          <a:lstStyle/>
          <a:p>
            <a:r>
              <a:rPr lang="en-US" sz="1000" dirty="0">
                <a:ea typeface="ＭＳ Ｐゴシック"/>
                <a:cs typeface="ＭＳ Ｐゴシック"/>
              </a:rPr>
              <a:t>It was a collaboration between the Centers for Disease Control and Prevention and Kaiser Permanente's Health Appraisal Clinic in San Diego. Researchers asked 17,000 members undergoing a comprehensive physical examination (for a study related to obesity) to provide detailed information about their childhood experience of abuse, neglect, and family dysfunction.</a:t>
            </a:r>
          </a:p>
          <a:p>
            <a:endParaRPr lang="en-US" sz="1000" dirty="0">
              <a:ea typeface="ＭＳ Ｐゴシック"/>
              <a:cs typeface="ＭＳ Ｐゴシック"/>
            </a:endParaRPr>
          </a:p>
          <a:p>
            <a:r>
              <a:rPr lang="en-US" sz="1000" dirty="0"/>
              <a:t>Traumatic experiences in childhood have been linked to increased medical conditions throughout the individuals’ lives. The Adverse Childhood Experiences (ACE) Study is a longitudinal study that explores the long-lasting impact of childhood trauma into adulthood. The ACE Study includes over 17,000 participants ranging in age from 19 to 90. Researchers gathered medical histories over time while also collecting data on the subjects’ childhood exposure to abuse, violence, and impaired caregivers.  Results indicated that nearly 64% of participants experienced at least one exposure, and of those, 69% reported two or more incidents of childhood trauma.       Results demonstrated the connection between childhood trauma exposure, high-risk behaviors (e.g., smoking, unprotected sex), chronic illness such as heart disease and cancer, and early death.</a:t>
            </a:r>
          </a:p>
          <a:p>
            <a:endParaRPr lang="en-US" sz="1000" dirty="0">
              <a:ea typeface="ＭＳ Ｐゴシック"/>
              <a:cs typeface="ＭＳ Ｐゴシック"/>
            </a:endParaRPr>
          </a:p>
          <a:p>
            <a:r>
              <a:rPr lang="en-US" sz="1000" dirty="0"/>
              <a:t>The Adverse Childhood Experiences (ACE) Study is one of the largest investigations ever conducted to assess associations between childhood maltreatment and later-life health and well-being. The study is a collaboration between the Centers for Disease Control and Prevention and Kaiser Permanente's Health Appraisal Clinic in San Diego.</a:t>
            </a:r>
          </a:p>
          <a:p>
            <a:r>
              <a:rPr lang="en-US" sz="1000" dirty="0"/>
              <a:t>More than 17,000 Health Maintenance Organization (HMO) members undergoing a comprehensive physical examination chose to provide detailed information about their childhood experience of abuse, neglect, and family dysfunction. To date, more than 50 scientific articles have been published and more than100 conference and workshop presentations have been made.</a:t>
            </a:r>
          </a:p>
          <a:p>
            <a:r>
              <a:rPr lang="en-US" sz="1000" dirty="0"/>
              <a:t>The ACE Study findings suggest that certain experiences are major risk factors for the leading causes of illness and death as well as poor quality of life in the United States. It is critical to understand how some of the worst health and social problems in our nation can arise as a consequence of adverse childhood experiences. Realizing these connections is likely to improve efforts towards prevention and recovery.</a:t>
            </a:r>
          </a:p>
          <a:p>
            <a:endParaRPr lang="en-US" sz="1000" dirty="0">
              <a:ea typeface="ＭＳ Ｐゴシック"/>
              <a:cs typeface="ＭＳ Ｐゴシック"/>
            </a:endParaRPr>
          </a:p>
          <a:p>
            <a:endParaRPr lang="en-US" dirty="0" smtClean="0">
              <a:ea typeface="ＭＳ Ｐゴシック"/>
              <a:cs typeface="ＭＳ Ｐゴシック"/>
            </a:endParaRPr>
          </a:p>
        </p:txBody>
      </p:sp>
    </p:spTree>
    <p:extLst>
      <p:ext uri="{BB962C8B-B14F-4D97-AF65-F5344CB8AC3E}">
        <p14:creationId xmlns:p14="http://schemas.microsoft.com/office/powerpoint/2010/main" val="358014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noChangeArrowheads="1" noTextEdit="1"/>
          </p:cNvSpPr>
          <p:nvPr>
            <p:ph type="sldImg"/>
          </p:nvPr>
        </p:nvSpPr>
        <p:spPr>
          <a:ln/>
        </p:spPr>
      </p:sp>
      <p:sp>
        <p:nvSpPr>
          <p:cNvPr id="24578" name="Placeholder 3"/>
          <p:cNvSpPr>
            <a:spLocks noGrp="1" noChangeArrowheads="1"/>
          </p:cNvSpPr>
          <p:nvPr>
            <p:ph type="body" idx="1"/>
          </p:nvPr>
        </p:nvSpPr>
        <p:spPr>
          <a:noFill/>
          <a:ln/>
        </p:spPr>
        <p:txBody>
          <a:bodyPr/>
          <a:lstStyle/>
          <a:p>
            <a:pPr defTabSz="900685" eaLnBrk="0" fontAlgn="base" hangingPunct="0">
              <a:spcBef>
                <a:spcPct val="30000"/>
              </a:spcBef>
              <a:spcAft>
                <a:spcPct val="0"/>
              </a:spcAft>
              <a:defRPr/>
            </a:pPr>
            <a:r>
              <a:rPr lang="en-US" dirty="0" smtClean="0">
                <a:latin typeface="Arial" pitchFamily="34" charset="0"/>
                <a:ea typeface="ＭＳ Ｐゴシック" pitchFamily="-123" charset="-128"/>
                <a:cs typeface="ＭＳ Ｐゴシック" pitchFamily="-123" charset="-128"/>
              </a:rPr>
              <a:t>Give yourself one point for each “yes” answer, then add them up to get your ACE score</a:t>
            </a:r>
          </a:p>
          <a:p>
            <a:r>
              <a:rPr lang="en-US" dirty="0" smtClean="0">
                <a:ea typeface="ＭＳ Ｐゴシック"/>
                <a:cs typeface="ＭＳ Ｐゴシック"/>
              </a:rPr>
              <a:t>If ever experienced physical</a:t>
            </a:r>
            <a:r>
              <a:rPr lang="en-US" baseline="0" dirty="0" smtClean="0">
                <a:ea typeface="ＭＳ Ｐゴシック"/>
                <a:cs typeface="ＭＳ Ｐゴシック"/>
              </a:rPr>
              <a:t> abuse = 1 point (whether happened once or multiple times or by different people) all = 1 point</a:t>
            </a:r>
            <a:endParaRPr lang="en-US" dirty="0" smtClean="0">
              <a:ea typeface="ＭＳ Ｐゴシック"/>
              <a:cs typeface="ＭＳ Ｐゴシック"/>
            </a:endParaRPr>
          </a:p>
          <a:p>
            <a:r>
              <a:rPr lang="en-US" dirty="0" smtClean="0">
                <a:ea typeface="ＭＳ Ｐゴシック"/>
                <a:cs typeface="ＭＳ Ｐゴシック"/>
              </a:rPr>
              <a:t>American Academy</a:t>
            </a:r>
            <a:r>
              <a:rPr lang="en-US" baseline="0" dirty="0" smtClean="0">
                <a:ea typeface="ＭＳ Ｐゴシック"/>
                <a:cs typeface="ＭＳ Ｐゴシック"/>
              </a:rPr>
              <a:t> of Psychotherapists, most hands raised</a:t>
            </a:r>
            <a:endParaRPr lang="en-US" dirty="0" smtClean="0">
              <a:ea typeface="ＭＳ Ｐゴシック"/>
              <a:cs typeface="ＭＳ Ｐゴシック"/>
            </a:endParaRPr>
          </a:p>
        </p:txBody>
      </p:sp>
    </p:spTree>
    <p:extLst>
      <p:ext uri="{BB962C8B-B14F-4D97-AF65-F5344CB8AC3E}">
        <p14:creationId xmlns:p14="http://schemas.microsoft.com/office/powerpoint/2010/main" val="1839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E928354-19CC-F849-AF1E-AE7DD5577685}"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28354-19CC-F849-AF1E-AE7DD5577685}" type="datetimeFigureOut">
              <a:rPr lang="en-US" smtClean="0"/>
              <a:pPr/>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4E39-B7B4-2E4F-B86D-6AFC338C7DFF}"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E928354-19CC-F849-AF1E-AE7DD5577685}"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E928354-19CC-F849-AF1E-AE7DD5577685}"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229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E928354-19CC-F849-AF1E-AE7DD5577685}"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E928354-19CC-F849-AF1E-AE7DD5577685}"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28354-19CC-F849-AF1E-AE7DD5577685}" type="datetimeFigureOut">
              <a:rPr lang="en-US" smtClean="0"/>
              <a:pPr/>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E928354-19CC-F849-AF1E-AE7DD5577685}" type="datetimeFigureOut">
              <a:rPr lang="en-US" smtClean="0"/>
              <a:pPr/>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E928354-19CC-F849-AF1E-AE7DD5577685}" type="datetimeFigureOut">
              <a:rPr lang="en-US" smtClean="0"/>
              <a:pPr/>
              <a:t>3/6/18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E928354-19CC-F849-AF1E-AE7DD5577685}" type="datetimeFigureOut">
              <a:rPr lang="en-US" smtClean="0"/>
              <a:pPr/>
              <a:t>3/6/18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28354-19CC-F849-AF1E-AE7DD5577685}" type="datetimeFigureOut">
              <a:rPr lang="en-US" smtClean="0"/>
              <a:pPr/>
              <a:t>3/6/18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28354-19CC-F849-AF1E-AE7DD5577685}" type="datetimeFigureOut">
              <a:rPr lang="en-US" smtClean="0"/>
              <a:pPr/>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A4E39-B7B4-2E4F-B86D-6AFC338C7D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E928354-19CC-F849-AF1E-AE7DD5577685}" type="datetimeFigureOut">
              <a:rPr lang="en-US" smtClean="0"/>
              <a:pPr/>
              <a:t>3/6/18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9AA4E39-B7B4-2E4F-B86D-6AFC338C7D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73"/>
            <a:ext cx="7313613" cy="2801926"/>
          </a:xfrm>
        </p:spPr>
        <p:txBody>
          <a:bodyPr>
            <a:normAutofit/>
          </a:bodyPr>
          <a:lstStyle/>
          <a:p>
            <a:pPr algn="ctr"/>
            <a:r>
              <a:rPr lang="en-US" sz="4000" b="1" dirty="0"/>
              <a:t>Strategies for Building Resiliency and Supporting Students Impacted by Trauma</a:t>
            </a:r>
            <a:endParaRPr lang="en-US" sz="4400" dirty="0" smtClean="0"/>
          </a:p>
        </p:txBody>
      </p:sp>
      <p:sp>
        <p:nvSpPr>
          <p:cNvPr id="3" name="Content Placeholder 2"/>
          <p:cNvSpPr>
            <a:spLocks noGrp="1"/>
          </p:cNvSpPr>
          <p:nvPr>
            <p:ph idx="1"/>
          </p:nvPr>
        </p:nvSpPr>
        <p:spPr>
          <a:xfrm>
            <a:off x="304800" y="3569753"/>
            <a:ext cx="8686800" cy="2874970"/>
          </a:xfrm>
        </p:spPr>
        <p:txBody>
          <a:bodyPr>
            <a:normAutofit fontScale="25000" lnSpcReduction="20000"/>
          </a:bodyPr>
          <a:lstStyle/>
          <a:p>
            <a:pPr algn="ctr"/>
            <a:endParaRPr lang="en-US" sz="4800" dirty="0" smtClean="0"/>
          </a:p>
          <a:p>
            <a:pPr algn="ctr">
              <a:buNone/>
            </a:pPr>
            <a:r>
              <a:rPr lang="en-US" sz="7400" dirty="0" smtClean="0"/>
              <a:t>Laura St. John</a:t>
            </a:r>
          </a:p>
          <a:p>
            <a:pPr algn="ctr">
              <a:buNone/>
            </a:pPr>
            <a:r>
              <a:rPr lang="en-US" sz="7400" dirty="0" smtClean="0"/>
              <a:t>Project Director, SAFE-TI</a:t>
            </a:r>
          </a:p>
          <a:p>
            <a:pPr algn="ctr">
              <a:buNone/>
            </a:pPr>
            <a:r>
              <a:rPr lang="en-US" sz="7400" dirty="0" smtClean="0"/>
              <a:t>School &amp; Family Engagement- Trauma Informed</a:t>
            </a:r>
          </a:p>
          <a:p>
            <a:pPr algn="ctr">
              <a:buNone/>
            </a:pPr>
            <a:r>
              <a:rPr lang="en-US" sz="7400" dirty="0" smtClean="0"/>
              <a:t>Bozeman School District</a:t>
            </a:r>
          </a:p>
          <a:p>
            <a:pPr algn="ctr">
              <a:buNone/>
            </a:pPr>
            <a:r>
              <a:rPr lang="en-US" sz="7400" dirty="0" smtClean="0"/>
              <a:t>MSU Education 2/27/18</a:t>
            </a:r>
            <a:endParaRPr lang="en-US" sz="7400" dirty="0"/>
          </a:p>
          <a:p>
            <a:pPr algn="ctr">
              <a:buNone/>
            </a:pPr>
            <a:endParaRPr lang="en-US" sz="7400" dirty="0" smtClean="0"/>
          </a:p>
          <a:p>
            <a:pPr algn="ctr">
              <a:buNone/>
            </a:pPr>
            <a:r>
              <a:rPr lang="en-US" sz="7400" dirty="0" smtClean="0"/>
              <a:t>4-7-17</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04800" y="381000"/>
            <a:ext cx="8610599" cy="6324600"/>
            <a:chOff x="0" y="0"/>
            <a:chExt cx="6304" cy="4672"/>
          </a:xfrm>
        </p:grpSpPr>
        <p:pic>
          <p:nvPicPr>
            <p:cNvPr id="149507" name="Picture 2"/>
            <p:cNvPicPr>
              <a:picLocks noChangeAspect="1" noChangeArrowheads="1"/>
            </p:cNvPicPr>
            <p:nvPr/>
          </p:nvPicPr>
          <p:blipFill>
            <a:blip r:embed="rId3" cstate="print"/>
            <a:srcRect/>
            <a:stretch>
              <a:fillRect/>
            </a:stretch>
          </p:blipFill>
          <p:spPr bwMode="auto">
            <a:xfrm>
              <a:off x="128" y="96"/>
              <a:ext cx="6048" cy="4320"/>
            </a:xfrm>
            <a:prstGeom prst="rect">
              <a:avLst/>
            </a:prstGeom>
            <a:noFill/>
            <a:ln w="12700">
              <a:noFill/>
              <a:miter lim="800000"/>
              <a:headEnd/>
              <a:tailEnd/>
            </a:ln>
          </p:spPr>
        </p:pic>
        <p:pic>
          <p:nvPicPr>
            <p:cNvPr id="149508" name="Picture 3"/>
            <p:cNvPicPr>
              <a:picLocks noChangeArrowheads="1"/>
            </p:cNvPicPr>
            <p:nvPr/>
          </p:nvPicPr>
          <p:blipFill>
            <a:blip r:embed="rId4" cstate="print"/>
            <a:srcRect/>
            <a:stretch>
              <a:fillRect/>
            </a:stretch>
          </p:blipFill>
          <p:spPr bwMode="auto">
            <a:xfrm>
              <a:off x="0" y="0"/>
              <a:ext cx="6304" cy="4672"/>
            </a:xfrm>
            <a:prstGeom prst="rect">
              <a:avLst/>
            </a:prstGeom>
            <a:noFill/>
            <a:ln w="12700">
              <a:noFill/>
              <a:miter lim="800000"/>
              <a:headEnd/>
              <a:tailEnd/>
            </a:ln>
          </p:spPr>
        </p:pic>
      </p:grpSp>
    </p:spTree>
    <p:extLst>
      <p:ext uri="{BB962C8B-B14F-4D97-AF65-F5344CB8AC3E}">
        <p14:creationId xmlns:p14="http://schemas.microsoft.com/office/powerpoint/2010/main" val="1723677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04800" y="228600"/>
            <a:ext cx="8686799" cy="6629400"/>
            <a:chOff x="0" y="0"/>
            <a:chExt cx="6304" cy="4672"/>
          </a:xfrm>
        </p:grpSpPr>
        <p:pic>
          <p:nvPicPr>
            <p:cNvPr id="150531" name="Picture 2"/>
            <p:cNvPicPr>
              <a:picLocks noChangeAspect="1" noChangeArrowheads="1"/>
            </p:cNvPicPr>
            <p:nvPr/>
          </p:nvPicPr>
          <p:blipFill>
            <a:blip r:embed="rId3" cstate="print"/>
            <a:srcRect/>
            <a:stretch>
              <a:fillRect/>
            </a:stretch>
          </p:blipFill>
          <p:spPr bwMode="auto">
            <a:xfrm>
              <a:off x="128" y="96"/>
              <a:ext cx="6048" cy="4320"/>
            </a:xfrm>
            <a:prstGeom prst="rect">
              <a:avLst/>
            </a:prstGeom>
            <a:noFill/>
            <a:ln w="12700">
              <a:noFill/>
              <a:miter lim="800000"/>
              <a:headEnd/>
              <a:tailEnd/>
            </a:ln>
          </p:spPr>
        </p:pic>
        <p:pic>
          <p:nvPicPr>
            <p:cNvPr id="150532" name="Picture 3"/>
            <p:cNvPicPr>
              <a:picLocks noChangeArrowheads="1"/>
            </p:cNvPicPr>
            <p:nvPr/>
          </p:nvPicPr>
          <p:blipFill>
            <a:blip r:embed="rId4" cstate="print"/>
            <a:srcRect/>
            <a:stretch>
              <a:fillRect/>
            </a:stretch>
          </p:blipFill>
          <p:spPr bwMode="auto">
            <a:xfrm>
              <a:off x="0" y="0"/>
              <a:ext cx="6304" cy="4672"/>
            </a:xfrm>
            <a:prstGeom prst="rect">
              <a:avLst/>
            </a:prstGeom>
            <a:noFill/>
            <a:ln w="12700">
              <a:noFill/>
              <a:miter lim="800000"/>
              <a:headEnd/>
              <a:tailEnd/>
            </a:ln>
          </p:spPr>
        </p:pic>
      </p:grpSp>
    </p:spTree>
    <p:extLst>
      <p:ext uri="{BB962C8B-B14F-4D97-AF65-F5344CB8AC3E}">
        <p14:creationId xmlns:p14="http://schemas.microsoft.com/office/powerpoint/2010/main" val="3595427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81000" y="381000"/>
            <a:ext cx="8381999" cy="6248400"/>
            <a:chOff x="0" y="0"/>
            <a:chExt cx="6304" cy="4672"/>
          </a:xfrm>
        </p:grpSpPr>
        <p:pic>
          <p:nvPicPr>
            <p:cNvPr id="152579" name="Picture 2"/>
            <p:cNvPicPr>
              <a:picLocks noChangeAspect="1" noChangeArrowheads="1"/>
            </p:cNvPicPr>
            <p:nvPr/>
          </p:nvPicPr>
          <p:blipFill>
            <a:blip r:embed="rId3" cstate="print"/>
            <a:srcRect/>
            <a:stretch>
              <a:fillRect/>
            </a:stretch>
          </p:blipFill>
          <p:spPr bwMode="auto">
            <a:xfrm>
              <a:off x="128" y="96"/>
              <a:ext cx="6048" cy="4320"/>
            </a:xfrm>
            <a:prstGeom prst="rect">
              <a:avLst/>
            </a:prstGeom>
            <a:noFill/>
            <a:ln w="12700">
              <a:noFill/>
              <a:miter lim="800000"/>
              <a:headEnd/>
              <a:tailEnd/>
            </a:ln>
          </p:spPr>
        </p:pic>
        <p:pic>
          <p:nvPicPr>
            <p:cNvPr id="152580" name="Picture 3"/>
            <p:cNvPicPr>
              <a:picLocks noChangeArrowheads="1"/>
            </p:cNvPicPr>
            <p:nvPr/>
          </p:nvPicPr>
          <p:blipFill>
            <a:blip r:embed="rId4" cstate="print"/>
            <a:srcRect/>
            <a:stretch>
              <a:fillRect/>
            </a:stretch>
          </p:blipFill>
          <p:spPr bwMode="auto">
            <a:xfrm>
              <a:off x="0" y="0"/>
              <a:ext cx="6304" cy="4672"/>
            </a:xfrm>
            <a:prstGeom prst="rect">
              <a:avLst/>
            </a:prstGeom>
            <a:noFill/>
            <a:ln w="12700">
              <a:noFill/>
              <a:miter lim="800000"/>
              <a:headEnd/>
              <a:tailEnd/>
            </a:ln>
          </p:spPr>
        </p:pic>
      </p:grpSp>
    </p:spTree>
    <p:extLst>
      <p:ext uri="{BB962C8B-B14F-4D97-AF65-F5344CB8AC3E}">
        <p14:creationId xmlns:p14="http://schemas.microsoft.com/office/powerpoint/2010/main" val="2968328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381000"/>
            <a:ext cx="8305799" cy="6248400"/>
            <a:chOff x="0" y="0"/>
            <a:chExt cx="6304" cy="4640"/>
          </a:xfrm>
        </p:grpSpPr>
        <p:pic>
          <p:nvPicPr>
            <p:cNvPr id="153603" name="Picture 2"/>
            <p:cNvPicPr>
              <a:picLocks noChangeAspect="1" noChangeArrowheads="1"/>
            </p:cNvPicPr>
            <p:nvPr/>
          </p:nvPicPr>
          <p:blipFill>
            <a:blip r:embed="rId3" cstate="print"/>
            <a:srcRect l="131" t="369" b="369"/>
            <a:stretch>
              <a:fillRect/>
            </a:stretch>
          </p:blipFill>
          <p:spPr bwMode="auto">
            <a:xfrm>
              <a:off x="128" y="96"/>
              <a:ext cx="6040" cy="4288"/>
            </a:xfrm>
            <a:prstGeom prst="rect">
              <a:avLst/>
            </a:prstGeom>
            <a:noFill/>
            <a:ln w="12700">
              <a:noFill/>
              <a:miter lim="800000"/>
              <a:headEnd/>
              <a:tailEnd/>
            </a:ln>
          </p:spPr>
        </p:pic>
        <p:pic>
          <p:nvPicPr>
            <p:cNvPr id="153604" name="Picture 3"/>
            <p:cNvPicPr>
              <a:picLocks noChangeArrowheads="1"/>
            </p:cNvPicPr>
            <p:nvPr/>
          </p:nvPicPr>
          <p:blipFill>
            <a:blip r:embed="rId4" cstate="print"/>
            <a:srcRect/>
            <a:stretch>
              <a:fillRect/>
            </a:stretch>
          </p:blipFill>
          <p:spPr bwMode="auto">
            <a:xfrm>
              <a:off x="0" y="0"/>
              <a:ext cx="6304" cy="4640"/>
            </a:xfrm>
            <a:prstGeom prst="rect">
              <a:avLst/>
            </a:prstGeom>
            <a:noFill/>
            <a:ln w="12700">
              <a:noFill/>
              <a:miter lim="800000"/>
              <a:headEnd/>
              <a:tailEnd/>
            </a:ln>
          </p:spPr>
        </p:pic>
      </p:grpSp>
    </p:spTree>
    <p:extLst>
      <p:ext uri="{BB962C8B-B14F-4D97-AF65-F5344CB8AC3E}">
        <p14:creationId xmlns:p14="http://schemas.microsoft.com/office/powerpoint/2010/main" val="144228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304800"/>
            <a:ext cx="8610599" cy="6324600"/>
            <a:chOff x="0" y="0"/>
            <a:chExt cx="6304" cy="4672"/>
          </a:xfrm>
        </p:grpSpPr>
        <p:pic>
          <p:nvPicPr>
            <p:cNvPr id="154627" name="Picture 2"/>
            <p:cNvPicPr>
              <a:picLocks noChangeAspect="1" noChangeArrowheads="1"/>
            </p:cNvPicPr>
            <p:nvPr/>
          </p:nvPicPr>
          <p:blipFill>
            <a:blip r:embed="rId3" cstate="print"/>
            <a:srcRect/>
            <a:stretch>
              <a:fillRect/>
            </a:stretch>
          </p:blipFill>
          <p:spPr bwMode="auto">
            <a:xfrm>
              <a:off x="128" y="96"/>
              <a:ext cx="6048" cy="4320"/>
            </a:xfrm>
            <a:prstGeom prst="rect">
              <a:avLst/>
            </a:prstGeom>
            <a:noFill/>
            <a:ln w="12700">
              <a:noFill/>
              <a:miter lim="800000"/>
              <a:headEnd/>
              <a:tailEnd/>
            </a:ln>
          </p:spPr>
        </p:pic>
        <p:pic>
          <p:nvPicPr>
            <p:cNvPr id="154628" name="Picture 3"/>
            <p:cNvPicPr>
              <a:picLocks noChangeArrowheads="1"/>
            </p:cNvPicPr>
            <p:nvPr/>
          </p:nvPicPr>
          <p:blipFill>
            <a:blip r:embed="rId4" cstate="print"/>
            <a:srcRect/>
            <a:stretch>
              <a:fillRect/>
            </a:stretch>
          </p:blipFill>
          <p:spPr bwMode="auto">
            <a:xfrm>
              <a:off x="0" y="0"/>
              <a:ext cx="6304" cy="4672"/>
            </a:xfrm>
            <a:prstGeom prst="rect">
              <a:avLst/>
            </a:prstGeom>
            <a:noFill/>
            <a:ln w="12700">
              <a:noFill/>
              <a:miter lim="800000"/>
              <a:headEnd/>
              <a:tailEnd/>
            </a:ln>
          </p:spPr>
        </p:pic>
      </p:grpSp>
    </p:spTree>
    <p:extLst>
      <p:ext uri="{BB962C8B-B14F-4D97-AF65-F5344CB8AC3E}">
        <p14:creationId xmlns:p14="http://schemas.microsoft.com/office/powerpoint/2010/main" val="19057671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04800" y="381000"/>
            <a:ext cx="8381999" cy="6248400"/>
            <a:chOff x="0" y="0"/>
            <a:chExt cx="6304" cy="4672"/>
          </a:xfrm>
        </p:grpSpPr>
        <p:pic>
          <p:nvPicPr>
            <p:cNvPr id="156675" name="Picture 2"/>
            <p:cNvPicPr>
              <a:picLocks noChangeAspect="1" noChangeArrowheads="1"/>
            </p:cNvPicPr>
            <p:nvPr/>
          </p:nvPicPr>
          <p:blipFill>
            <a:blip r:embed="rId3" cstate="print"/>
            <a:srcRect/>
            <a:stretch>
              <a:fillRect/>
            </a:stretch>
          </p:blipFill>
          <p:spPr bwMode="auto">
            <a:xfrm>
              <a:off x="128" y="96"/>
              <a:ext cx="6048" cy="4320"/>
            </a:xfrm>
            <a:prstGeom prst="rect">
              <a:avLst/>
            </a:prstGeom>
            <a:noFill/>
            <a:ln w="12700">
              <a:noFill/>
              <a:miter lim="800000"/>
              <a:headEnd/>
              <a:tailEnd/>
            </a:ln>
          </p:spPr>
        </p:pic>
        <p:pic>
          <p:nvPicPr>
            <p:cNvPr id="156676" name="Picture 3"/>
            <p:cNvPicPr>
              <a:picLocks noChangeArrowheads="1"/>
            </p:cNvPicPr>
            <p:nvPr/>
          </p:nvPicPr>
          <p:blipFill>
            <a:blip r:embed="rId4" cstate="print"/>
            <a:srcRect/>
            <a:stretch>
              <a:fillRect/>
            </a:stretch>
          </p:blipFill>
          <p:spPr bwMode="auto">
            <a:xfrm>
              <a:off x="0" y="0"/>
              <a:ext cx="6304" cy="4672"/>
            </a:xfrm>
            <a:prstGeom prst="rect">
              <a:avLst/>
            </a:prstGeom>
            <a:noFill/>
            <a:ln w="12700">
              <a:noFill/>
              <a:miter lim="800000"/>
              <a:headEnd/>
              <a:tailEnd/>
            </a:ln>
          </p:spPr>
        </p:pic>
      </p:grpSp>
    </p:spTree>
    <p:extLst>
      <p:ext uri="{BB962C8B-B14F-4D97-AF65-F5344CB8AC3E}">
        <p14:creationId xmlns:p14="http://schemas.microsoft.com/office/powerpoint/2010/main" val="1469307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IS THE WHAT</a:t>
            </a:r>
            <a:r>
              <a:rPr lang="is-IS" dirty="0" smtClean="0"/>
              <a: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r>
              <a:rPr lang="en-US" sz="4000" dirty="0" smtClean="0"/>
              <a:t>SAFE-TI IS THE </a:t>
            </a:r>
          </a:p>
          <a:p>
            <a:pPr algn="r"/>
            <a:r>
              <a:rPr lang="en-US" sz="4000" dirty="0" smtClean="0"/>
              <a:t>WHAT’S NEXT??...</a:t>
            </a:r>
            <a:endParaRPr lang="en-US" sz="4000" dirty="0"/>
          </a:p>
        </p:txBody>
      </p:sp>
    </p:spTree>
    <p:extLst>
      <p:ext uri="{BB962C8B-B14F-4D97-AF65-F5344CB8AC3E}">
        <p14:creationId xmlns:p14="http://schemas.microsoft.com/office/powerpoint/2010/main" val="20831132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61" y="0"/>
            <a:ext cx="7570787" cy="1411941"/>
          </a:xfrm>
        </p:spPr>
        <p:txBody>
          <a:bodyPr/>
          <a:lstStyle/>
          <a:p>
            <a:pPr algn="ctr"/>
            <a:r>
              <a:rPr lang="en-US" sz="4400" dirty="0" smtClean="0">
                <a:solidFill>
                  <a:schemeClr val="tx1"/>
                </a:solidFill>
              </a:rPr>
              <a:t>What is Trauma?</a:t>
            </a:r>
            <a:endParaRPr lang="en-US" sz="4400" dirty="0">
              <a:solidFill>
                <a:schemeClr val="tx1"/>
              </a:solidFill>
            </a:endParaRPr>
          </a:p>
        </p:txBody>
      </p:sp>
      <p:sp>
        <p:nvSpPr>
          <p:cNvPr id="3" name="Content Placeholder 2"/>
          <p:cNvSpPr>
            <a:spLocks noGrp="1"/>
          </p:cNvSpPr>
          <p:nvPr>
            <p:ph idx="1"/>
          </p:nvPr>
        </p:nvSpPr>
        <p:spPr>
          <a:xfrm>
            <a:off x="592742" y="2063658"/>
            <a:ext cx="7770206" cy="3994242"/>
          </a:xfrm>
        </p:spPr>
        <p:txBody>
          <a:bodyPr>
            <a:noAutofit/>
          </a:bodyPr>
          <a:lstStyle/>
          <a:p>
            <a:r>
              <a:rPr lang="en-US" sz="3000" dirty="0" smtClean="0">
                <a:solidFill>
                  <a:schemeClr val="tx1"/>
                </a:solidFill>
              </a:rPr>
              <a:t>A highly stressful experience with lasting emotional and physical effects</a:t>
            </a:r>
          </a:p>
          <a:p>
            <a:r>
              <a:rPr lang="en-US" sz="3000" dirty="0"/>
              <a:t>P</a:t>
            </a:r>
            <a:r>
              <a:rPr lang="en-US" sz="3000" dirty="0" smtClean="0">
                <a:solidFill>
                  <a:schemeClr val="tx1"/>
                </a:solidFill>
              </a:rPr>
              <a:t>erceived threat to life, physical integrity, caregiver, environment</a:t>
            </a:r>
          </a:p>
          <a:p>
            <a:r>
              <a:rPr lang="en-US" sz="3000" dirty="0" smtClean="0">
                <a:solidFill>
                  <a:schemeClr val="tx1"/>
                </a:solidFill>
              </a:rPr>
              <a:t>Overwhelms capacity to cope</a:t>
            </a:r>
          </a:p>
          <a:p>
            <a:endParaRPr lang="en-US" sz="3000" dirty="0" smtClean="0">
              <a:solidFill>
                <a:schemeClr val="tx1"/>
              </a:solidFill>
            </a:endParaRPr>
          </a:p>
          <a:p>
            <a:endParaRPr lang="en-US" sz="3000" dirty="0" smtClean="0">
              <a:solidFill>
                <a:schemeClr val="tx1"/>
              </a:solidFill>
            </a:endParaRPr>
          </a:p>
        </p:txBody>
      </p:sp>
    </p:spTree>
    <p:extLst>
      <p:ext uri="{BB962C8B-B14F-4D97-AF65-F5344CB8AC3E}">
        <p14:creationId xmlns:p14="http://schemas.microsoft.com/office/powerpoint/2010/main" val="415868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TRAUMA COMES IN MANY FORMS</a:t>
            </a:r>
            <a:endParaRPr lang="en-US" dirty="0"/>
          </a:p>
        </p:txBody>
      </p:sp>
      <p:sp>
        <p:nvSpPr>
          <p:cNvPr id="3" name="Content Placeholder 2"/>
          <p:cNvSpPr>
            <a:spLocks noGrp="1"/>
          </p:cNvSpPr>
          <p:nvPr>
            <p:ph sz="half" idx="1"/>
          </p:nvPr>
        </p:nvSpPr>
        <p:spPr/>
        <p:txBody>
          <a:bodyPr>
            <a:normAutofit fontScale="85000" lnSpcReduction="10000"/>
          </a:bodyPr>
          <a:lstStyle/>
          <a:p>
            <a:pPr lvl="2"/>
            <a:r>
              <a:rPr lang="en-US" sz="2400" dirty="0" smtClean="0"/>
              <a:t>Automobile Accidents</a:t>
            </a:r>
          </a:p>
          <a:p>
            <a:pPr lvl="2"/>
            <a:r>
              <a:rPr lang="en-US" sz="2400" dirty="0" smtClean="0"/>
              <a:t>Life-Threatening illness</a:t>
            </a:r>
          </a:p>
          <a:p>
            <a:pPr lvl="2"/>
            <a:r>
              <a:rPr lang="en-US" sz="2400" dirty="0" smtClean="0"/>
              <a:t>Witnessing or experiencing community violence (shootings, stabbings, robbery, fighting at home, in the neighborhood, or at school)</a:t>
            </a:r>
          </a:p>
          <a:p>
            <a:pPr lvl="2"/>
            <a:r>
              <a:rPr lang="en-US" sz="2400" dirty="0" smtClean="0"/>
              <a:t>Natural Disasters</a:t>
            </a:r>
          </a:p>
          <a:p>
            <a:pPr lvl="2"/>
            <a:r>
              <a:rPr lang="en-US" sz="2400" dirty="0" smtClean="0"/>
              <a:t>Terrorism</a:t>
            </a:r>
          </a:p>
          <a:p>
            <a:pPr lvl="2"/>
            <a:r>
              <a:rPr lang="en-US" sz="2400" dirty="0" smtClean="0"/>
              <a:t>Traumatic death</a:t>
            </a:r>
          </a:p>
        </p:txBody>
      </p:sp>
      <p:sp>
        <p:nvSpPr>
          <p:cNvPr id="4" name="Content Placeholder 3"/>
          <p:cNvSpPr>
            <a:spLocks noGrp="1"/>
          </p:cNvSpPr>
          <p:nvPr>
            <p:ph sz="half" idx="2"/>
          </p:nvPr>
        </p:nvSpPr>
        <p:spPr/>
        <p:txBody>
          <a:bodyPr>
            <a:normAutofit fontScale="85000" lnSpcReduction="10000"/>
          </a:bodyPr>
          <a:lstStyle/>
          <a:p>
            <a:pPr lvl="2"/>
            <a:r>
              <a:rPr lang="en-US" sz="2400" dirty="0" smtClean="0"/>
              <a:t>Physical or sexual abuse</a:t>
            </a:r>
          </a:p>
          <a:p>
            <a:pPr lvl="2"/>
            <a:r>
              <a:rPr lang="en-US" sz="2400" dirty="0" smtClean="0"/>
              <a:t>Abandonment</a:t>
            </a:r>
          </a:p>
          <a:p>
            <a:pPr lvl="2"/>
            <a:r>
              <a:rPr lang="en-US" sz="2400" dirty="0" smtClean="0"/>
              <a:t>Witnessing Domestic Violence</a:t>
            </a:r>
          </a:p>
          <a:p>
            <a:pPr lvl="2"/>
            <a:r>
              <a:rPr lang="en-US" sz="2400" dirty="0" smtClean="0"/>
              <a:t>Bullying</a:t>
            </a:r>
          </a:p>
          <a:p>
            <a:pPr lvl="2"/>
            <a:r>
              <a:rPr lang="en-US" sz="2400" dirty="0" smtClean="0"/>
              <a:t>Neglect</a:t>
            </a:r>
          </a:p>
          <a:p>
            <a:pPr lvl="2"/>
            <a:r>
              <a:rPr lang="en-US" sz="2400" dirty="0" smtClean="0"/>
              <a:t>Living in a chronically chaotic environment</a:t>
            </a:r>
          </a:p>
          <a:p>
            <a:pPr lvl="2"/>
            <a:r>
              <a:rPr lang="en-US" sz="2400" dirty="0" smtClean="0"/>
              <a:t>Military deployment</a:t>
            </a:r>
          </a:p>
          <a:p>
            <a:pPr lvl="2"/>
            <a:r>
              <a:rPr lang="en-US" sz="2400" dirty="0" smtClean="0"/>
              <a:t>Family Disruption</a:t>
            </a:r>
          </a:p>
          <a:p>
            <a:pPr lvl="2"/>
            <a:r>
              <a:rPr lang="en-US" sz="2400" dirty="0" smtClean="0"/>
              <a:t>Medical</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905000" y="0"/>
            <a:ext cx="8839200" cy="1143000"/>
          </a:xfrm>
        </p:spPr>
        <p:txBody>
          <a:bodyPr/>
          <a:lstStyle/>
          <a:p>
            <a:pPr eaLnBrk="1" hangingPunct="1"/>
            <a:r>
              <a:rPr lang="en-US" sz="4400" dirty="0" smtClean="0">
                <a:solidFill>
                  <a:schemeClr val="tx1"/>
                </a:solidFill>
              </a:rPr>
              <a:t>Trauma Types</a:t>
            </a:r>
          </a:p>
        </p:txBody>
      </p:sp>
      <p:sp>
        <p:nvSpPr>
          <p:cNvPr id="10244" name="Rectangle 3"/>
          <p:cNvSpPr>
            <a:spLocks noGrp="1" noChangeArrowheads="1"/>
          </p:cNvSpPr>
          <p:nvPr>
            <p:ph idx="1"/>
          </p:nvPr>
        </p:nvSpPr>
        <p:spPr>
          <a:xfrm>
            <a:off x="533400" y="1280160"/>
            <a:ext cx="7848600" cy="5105400"/>
          </a:xfrm>
        </p:spPr>
        <p:txBody>
          <a:bodyPr rtlCol="0">
            <a:normAutofit fontScale="92500" lnSpcReduction="10000"/>
          </a:bodyPr>
          <a:lstStyle/>
          <a:p>
            <a:pPr fontAlgn="auto">
              <a:spcAft>
                <a:spcPts val="0"/>
              </a:spcAft>
              <a:buClr>
                <a:schemeClr val="accent1">
                  <a:lumMod val="60000"/>
                  <a:lumOff val="40000"/>
                </a:schemeClr>
              </a:buClr>
              <a:defRPr/>
            </a:pPr>
            <a:r>
              <a:rPr lang="en-US" sz="3000" dirty="0" smtClean="0">
                <a:solidFill>
                  <a:schemeClr val="tx1"/>
                </a:solidFill>
                <a:latin typeface="Arial" charset="0"/>
              </a:rPr>
              <a:t>Acute Trauma:</a:t>
            </a:r>
          </a:p>
          <a:p>
            <a:pPr lvl="1" eaLnBrk="1" fontAlgn="auto" hangingPunct="1">
              <a:spcAft>
                <a:spcPts val="0"/>
              </a:spcAft>
              <a:buClr>
                <a:schemeClr val="accent1">
                  <a:lumMod val="75000"/>
                </a:schemeClr>
              </a:buClr>
              <a:defRPr/>
            </a:pPr>
            <a:r>
              <a:rPr lang="en-US" sz="2600" dirty="0" smtClean="0">
                <a:solidFill>
                  <a:schemeClr val="tx1"/>
                </a:solidFill>
                <a:latin typeface="Arial" charset="0"/>
              </a:rPr>
              <a:t>“A single traumatic event that overwhelms a child’s ability to cope.” </a:t>
            </a:r>
            <a:r>
              <a:rPr lang="en-US" sz="1700" dirty="0" smtClean="0">
                <a:solidFill>
                  <a:schemeClr val="tx1"/>
                </a:solidFill>
                <a:latin typeface="Arial" charset="0"/>
              </a:rPr>
              <a:t>(Fitzgerald and Groves)</a:t>
            </a:r>
          </a:p>
          <a:p>
            <a:pPr eaLnBrk="1" fontAlgn="auto" hangingPunct="1">
              <a:spcAft>
                <a:spcPts val="0"/>
              </a:spcAft>
              <a:buClr>
                <a:schemeClr val="accent1">
                  <a:lumMod val="60000"/>
                  <a:lumOff val="40000"/>
                </a:schemeClr>
              </a:buClr>
              <a:defRPr/>
            </a:pPr>
            <a:r>
              <a:rPr lang="en-US" sz="3000" dirty="0" smtClean="0">
                <a:solidFill>
                  <a:schemeClr val="tx1"/>
                </a:solidFill>
                <a:latin typeface="Arial" charset="0"/>
              </a:rPr>
              <a:t>Chronic Trauma</a:t>
            </a:r>
          </a:p>
          <a:p>
            <a:pPr lvl="1" fontAlgn="auto">
              <a:spcAft>
                <a:spcPts val="0"/>
              </a:spcAft>
              <a:buClr>
                <a:schemeClr val="accent1">
                  <a:lumMod val="60000"/>
                  <a:lumOff val="40000"/>
                </a:schemeClr>
              </a:buClr>
              <a:defRPr/>
            </a:pPr>
            <a:r>
              <a:rPr lang="en-US" dirty="0" smtClean="0">
                <a:solidFill>
                  <a:schemeClr val="tx1"/>
                </a:solidFill>
                <a:latin typeface="Arial" charset="0"/>
              </a:rPr>
              <a:t>Repeated, ongoing</a:t>
            </a:r>
          </a:p>
          <a:p>
            <a:pPr lvl="1" fontAlgn="auto">
              <a:spcAft>
                <a:spcPts val="0"/>
              </a:spcAft>
              <a:buClr>
                <a:schemeClr val="accent1">
                  <a:lumMod val="60000"/>
                  <a:lumOff val="40000"/>
                </a:schemeClr>
              </a:buClr>
              <a:defRPr/>
            </a:pPr>
            <a:r>
              <a:rPr lang="en-US" sz="2400" dirty="0"/>
              <a:t>Experiencing a prior traumatic event does not toughen up a child. Instead, the effects can add up</a:t>
            </a:r>
            <a:endParaRPr lang="en-US" dirty="0" smtClean="0">
              <a:solidFill>
                <a:schemeClr val="tx1"/>
              </a:solidFill>
              <a:latin typeface="Arial" charset="0"/>
            </a:endParaRPr>
          </a:p>
          <a:p>
            <a:pPr eaLnBrk="1" fontAlgn="auto" hangingPunct="1">
              <a:spcAft>
                <a:spcPts val="0"/>
              </a:spcAft>
              <a:buClr>
                <a:schemeClr val="accent1">
                  <a:lumMod val="60000"/>
                  <a:lumOff val="40000"/>
                </a:schemeClr>
              </a:buClr>
              <a:defRPr/>
            </a:pPr>
            <a:r>
              <a:rPr lang="en-US" sz="3000" dirty="0" smtClean="0">
                <a:solidFill>
                  <a:schemeClr val="tx1"/>
                </a:solidFill>
                <a:latin typeface="Arial" charset="0"/>
              </a:rPr>
              <a:t>Complex Trauma</a:t>
            </a:r>
          </a:p>
          <a:p>
            <a:pPr lvl="1" eaLnBrk="1" fontAlgn="auto" hangingPunct="1">
              <a:spcAft>
                <a:spcPts val="0"/>
              </a:spcAft>
              <a:buClr>
                <a:schemeClr val="accent1">
                  <a:lumMod val="75000"/>
                </a:schemeClr>
              </a:buClr>
              <a:defRPr/>
            </a:pPr>
            <a:r>
              <a:rPr lang="en-US" dirty="0">
                <a:solidFill>
                  <a:schemeClr val="tx1"/>
                </a:solidFill>
                <a:latin typeface="Arial" charset="0"/>
              </a:rPr>
              <a:t>M</a:t>
            </a:r>
            <a:r>
              <a:rPr lang="en-US" sz="2600" dirty="0" smtClean="0">
                <a:solidFill>
                  <a:schemeClr val="tx1"/>
                </a:solidFill>
                <a:latin typeface="Arial" charset="0"/>
              </a:rPr>
              <a:t>ultiple and/or chronic, most often of an interpersonal nature and early life onset.</a:t>
            </a:r>
          </a:p>
          <a:p>
            <a:pPr lvl="1" eaLnBrk="1" fontAlgn="auto" hangingPunct="1">
              <a:spcAft>
                <a:spcPts val="0"/>
              </a:spcAft>
              <a:buClr>
                <a:schemeClr val="accent1">
                  <a:lumMod val="75000"/>
                </a:schemeClr>
              </a:buClr>
              <a:defRPr/>
            </a:pPr>
            <a:r>
              <a:rPr lang="en-US" sz="2600" dirty="0" smtClean="0">
                <a:solidFill>
                  <a:schemeClr val="tx1"/>
                </a:solidFill>
                <a:latin typeface="Arial" charset="0"/>
              </a:rPr>
              <a:t>These exposures often occur within the child’s care giving system </a:t>
            </a:r>
            <a:endParaRPr lang="en-US" sz="1700" dirty="0" smtClean="0">
              <a:solidFill>
                <a:schemeClr val="tx1"/>
              </a:solidFill>
              <a:latin typeface="Arial" charset="0"/>
            </a:endParaRPr>
          </a:p>
          <a:p>
            <a:pPr eaLnBrk="1" fontAlgn="auto" hangingPunct="1">
              <a:spcAft>
                <a:spcPts val="0"/>
              </a:spcAft>
              <a:buClr>
                <a:schemeClr val="accent1">
                  <a:lumMod val="60000"/>
                  <a:lumOff val="40000"/>
                </a:schemeClr>
              </a:buClr>
              <a:defRPr/>
            </a:pPr>
            <a:endParaRPr lang="en-US" sz="3300" b="1" dirty="0" smtClean="0">
              <a:solidFill>
                <a:schemeClr val="tx1">
                  <a:lumMod val="65000"/>
                  <a:lumOff val="35000"/>
                </a:schemeClr>
              </a:solidFill>
              <a:latin typeface="Arial" charset="0"/>
            </a:endParaRPr>
          </a:p>
          <a:p>
            <a:pPr eaLnBrk="1" fontAlgn="auto" hangingPunct="1">
              <a:spcAft>
                <a:spcPts val="0"/>
              </a:spcAft>
              <a:buClr>
                <a:schemeClr val="accent1">
                  <a:lumMod val="60000"/>
                  <a:lumOff val="40000"/>
                </a:schemeClr>
              </a:buClr>
              <a:buFont typeface="Wingdings" pitchFamily="2" charset="2"/>
              <a:buNone/>
              <a:defRPr/>
            </a:pPr>
            <a:endParaRPr lang="en-US" sz="2500" dirty="0" smtClean="0">
              <a:solidFill>
                <a:schemeClr val="tx1">
                  <a:lumMod val="65000"/>
                  <a:lumOff val="35000"/>
                </a:schemeClr>
              </a:solidFill>
              <a:latin typeface="Arial" charset="0"/>
            </a:endParaRPr>
          </a:p>
        </p:txBody>
      </p:sp>
    </p:spTree>
    <p:extLst>
      <p:ext uri="{BB962C8B-B14F-4D97-AF65-F5344CB8AC3E}">
        <p14:creationId xmlns:p14="http://schemas.microsoft.com/office/powerpoint/2010/main" val="77673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Take a moment</a:t>
            </a:r>
            <a:r>
              <a:rPr lang="is-IS" sz="5400" dirty="0" smtClean="0"/>
              <a:t>…</a:t>
            </a:r>
            <a:endParaRPr lang="en-US" sz="5400" dirty="0"/>
          </a:p>
        </p:txBody>
      </p:sp>
      <p:sp>
        <p:nvSpPr>
          <p:cNvPr id="3" name="Content Placeholder 2"/>
          <p:cNvSpPr>
            <a:spLocks noGrp="1"/>
          </p:cNvSpPr>
          <p:nvPr>
            <p:ph idx="1"/>
          </p:nvPr>
        </p:nvSpPr>
        <p:spPr>
          <a:xfrm>
            <a:off x="549275" y="2540000"/>
            <a:ext cx="8042276" cy="3429000"/>
          </a:xfrm>
        </p:spPr>
        <p:txBody>
          <a:bodyPr>
            <a:normAutofit/>
          </a:bodyPr>
          <a:lstStyle/>
          <a:p>
            <a:pPr algn="ctr"/>
            <a:endParaRPr lang="en-US" sz="4000" dirty="0" smtClean="0"/>
          </a:p>
          <a:p>
            <a:pPr marL="0" indent="0" algn="ctr">
              <a:buNone/>
            </a:pPr>
            <a:r>
              <a:rPr lang="en-US" sz="6600" b="1" dirty="0" smtClean="0"/>
              <a:t>Before I begin</a:t>
            </a:r>
            <a:r>
              <a:rPr lang="is-IS" sz="6600" b="1" dirty="0" smtClean="0"/>
              <a:t>…</a:t>
            </a:r>
            <a:endParaRPr lang="en-US" sz="6600" b="1" dirty="0"/>
          </a:p>
          <a:p>
            <a:pPr algn="ctr"/>
            <a:endParaRPr lang="en-US" sz="4000" dirty="0" smtClean="0"/>
          </a:p>
          <a:p>
            <a:pPr algn="ctr"/>
            <a:endParaRPr lang="en-US" sz="4000" dirty="0"/>
          </a:p>
          <a:p>
            <a:pPr algn="ctr"/>
            <a:endParaRPr lang="en-US" sz="4000" dirty="0" smtClean="0"/>
          </a:p>
        </p:txBody>
      </p:sp>
    </p:spTree>
    <p:extLst>
      <p:ext uri="{BB962C8B-B14F-4D97-AF65-F5344CB8AC3E}">
        <p14:creationId xmlns:p14="http://schemas.microsoft.com/office/powerpoint/2010/main" val="1133712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78" y="423334"/>
            <a:ext cx="8212666" cy="1467556"/>
          </a:xfrm>
        </p:spPr>
        <p:txBody>
          <a:bodyPr>
            <a:normAutofit/>
          </a:bodyPr>
          <a:lstStyle/>
          <a:p>
            <a:r>
              <a:rPr lang="en-US" sz="4000" dirty="0" smtClean="0">
                <a:solidFill>
                  <a:schemeClr val="tx1"/>
                </a:solidFill>
              </a:rPr>
              <a:t>Why Do Education Programs Need to Know About Trauma</a:t>
            </a:r>
            <a:endParaRPr lang="en-US" sz="4000" dirty="0"/>
          </a:p>
        </p:txBody>
      </p:sp>
      <p:sp>
        <p:nvSpPr>
          <p:cNvPr id="3" name="Content Placeholder 2"/>
          <p:cNvSpPr>
            <a:spLocks noGrp="1"/>
          </p:cNvSpPr>
          <p:nvPr>
            <p:ph idx="1"/>
          </p:nvPr>
        </p:nvSpPr>
        <p:spPr>
          <a:xfrm>
            <a:off x="914400" y="2424716"/>
            <a:ext cx="7313613" cy="3944972"/>
          </a:xfrm>
        </p:spPr>
        <p:txBody>
          <a:bodyPr>
            <a:normAutofit fontScale="92500" lnSpcReduction="20000"/>
          </a:bodyPr>
          <a:lstStyle/>
          <a:p>
            <a:r>
              <a:rPr lang="en-US" sz="2800" dirty="0" smtClean="0"/>
              <a:t>When children experience trauma it affects</a:t>
            </a:r>
          </a:p>
          <a:p>
            <a:pPr lvl="1"/>
            <a:r>
              <a:rPr lang="en-US" sz="2800" dirty="0" smtClean="0"/>
              <a:t>Ability to learn</a:t>
            </a:r>
          </a:p>
          <a:p>
            <a:pPr lvl="1"/>
            <a:r>
              <a:rPr lang="en-US" sz="2800" dirty="0" smtClean="0"/>
              <a:t>Ability to make friends/social skills</a:t>
            </a:r>
          </a:p>
          <a:p>
            <a:pPr lvl="1"/>
            <a:r>
              <a:rPr lang="en-US" sz="2800" dirty="0" smtClean="0"/>
              <a:t>Behaviors in the classroom</a:t>
            </a:r>
          </a:p>
          <a:p>
            <a:r>
              <a:rPr lang="en-US" sz="2800" dirty="0" smtClean="0"/>
              <a:t>Teachers may be the first to notice symptoms</a:t>
            </a:r>
          </a:p>
          <a:p>
            <a:r>
              <a:rPr lang="en-US" sz="2800" dirty="0" smtClean="0"/>
              <a:t>Teachers can provide social/emotional curriculum and employ classroom strategies to help</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265176" lvl="3" indent="-265176">
              <a:spcBef>
                <a:spcPts val="250"/>
              </a:spcBef>
              <a:buClr>
                <a:schemeClr val="accent1"/>
              </a:buClr>
              <a:buSzPct val="80000"/>
              <a:buFont typeface="Wingdings 2"/>
              <a:buChar char=""/>
            </a:pPr>
            <a:r>
              <a:rPr lang="en-US" sz="4400" dirty="0" smtClean="0"/>
              <a:t>1 out of 4 children who attend school has been exposed to a traumatic event</a:t>
            </a:r>
          </a:p>
          <a:p>
            <a:pPr>
              <a:buNone/>
            </a:pPr>
            <a:r>
              <a:rPr lang="en-US" sz="4400" dirty="0" smtClean="0"/>
              <a:t>Or</a:t>
            </a:r>
            <a:r>
              <a:rPr lang="is-IS" sz="4400" dirty="0" smtClean="0"/>
              <a:t>…</a:t>
            </a:r>
          </a:p>
          <a:p>
            <a:pPr algn="ctr">
              <a:buNone/>
            </a:pPr>
            <a:r>
              <a:rPr lang="is-IS" sz="4400" b="1" i="1" dirty="0" smtClean="0"/>
              <a:t>TOXIC STRESS</a:t>
            </a:r>
            <a:endParaRPr lang="en-US" sz="4400" b="1" i="1" dirty="0"/>
          </a:p>
        </p:txBody>
      </p:sp>
      <p:sp>
        <p:nvSpPr>
          <p:cNvPr id="4" name="Title 1"/>
          <p:cNvSpPr>
            <a:spLocks noGrp="1"/>
          </p:cNvSpPr>
          <p:nvPr/>
        </p:nvSpPr>
        <p:spPr bwMode="auto">
          <a:xfrm>
            <a:off x="2704677" y="2075997"/>
            <a:ext cx="367651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Arial" charset="0"/>
              </a:defRPr>
            </a:lvl2pPr>
            <a:lvl3pPr algn="l" rtl="0" eaLnBrk="1" fontAlgn="base" hangingPunct="1">
              <a:spcBef>
                <a:spcPct val="0"/>
              </a:spcBef>
              <a:spcAft>
                <a:spcPct val="0"/>
              </a:spcAft>
              <a:defRPr sz="3800">
                <a:solidFill>
                  <a:schemeClr val="tx2"/>
                </a:solidFill>
                <a:latin typeface="Arial" charset="0"/>
              </a:defRPr>
            </a:lvl3pPr>
            <a:lvl4pPr algn="l" rtl="0" eaLnBrk="1" fontAlgn="base" hangingPunct="1">
              <a:spcBef>
                <a:spcPct val="0"/>
              </a:spcBef>
              <a:spcAft>
                <a:spcPct val="0"/>
              </a:spcAft>
              <a:defRPr sz="3800">
                <a:solidFill>
                  <a:schemeClr val="tx2"/>
                </a:solidFill>
                <a:latin typeface="Arial" charset="0"/>
              </a:defRPr>
            </a:lvl4pPr>
            <a:lvl5pPr algn="l" rtl="0" eaLnBrk="1" fontAlgn="base" hangingPunct="1">
              <a:spcBef>
                <a:spcPct val="0"/>
              </a:spcBef>
              <a:spcAft>
                <a:spcPct val="0"/>
              </a:spcAft>
              <a:defRPr sz="3800">
                <a:solidFill>
                  <a:schemeClr val="tx2"/>
                </a:solidFill>
                <a:latin typeface="Arial" charset="0"/>
              </a:defRPr>
            </a:lvl5pPr>
            <a:lvl6pPr marL="457200" algn="l" rtl="0" eaLnBrk="1" fontAlgn="base" hangingPunct="1">
              <a:spcBef>
                <a:spcPct val="0"/>
              </a:spcBef>
              <a:spcAft>
                <a:spcPct val="0"/>
              </a:spcAft>
              <a:defRPr sz="3800">
                <a:solidFill>
                  <a:schemeClr val="tx2"/>
                </a:solidFill>
                <a:latin typeface="Arial" charset="0"/>
              </a:defRPr>
            </a:lvl6pPr>
            <a:lvl7pPr marL="914400" algn="l" rtl="0" eaLnBrk="1" fontAlgn="base" hangingPunct="1">
              <a:spcBef>
                <a:spcPct val="0"/>
              </a:spcBef>
              <a:spcAft>
                <a:spcPct val="0"/>
              </a:spcAft>
              <a:defRPr sz="3800">
                <a:solidFill>
                  <a:schemeClr val="tx2"/>
                </a:solidFill>
                <a:latin typeface="Arial" charset="0"/>
              </a:defRPr>
            </a:lvl7pPr>
            <a:lvl8pPr marL="1371600" algn="l" rtl="0" eaLnBrk="1" fontAlgn="base" hangingPunct="1">
              <a:spcBef>
                <a:spcPct val="0"/>
              </a:spcBef>
              <a:spcAft>
                <a:spcPct val="0"/>
              </a:spcAft>
              <a:defRPr sz="3800">
                <a:solidFill>
                  <a:schemeClr val="tx2"/>
                </a:solidFill>
                <a:latin typeface="Arial" charset="0"/>
              </a:defRPr>
            </a:lvl8pPr>
            <a:lvl9pPr marL="1828800" algn="l" rtl="0" eaLnBrk="1" fontAlgn="base" hangingPunct="1">
              <a:spcBef>
                <a:spcPct val="0"/>
              </a:spcBef>
              <a:spcAft>
                <a:spcPct val="0"/>
              </a:spcAft>
              <a:defRPr sz="3800">
                <a:solidFill>
                  <a:schemeClr val="tx2"/>
                </a:solidFill>
                <a:latin typeface="Arial" charset="0"/>
              </a:defRPr>
            </a:lvl9pPr>
          </a:lstStyle>
          <a:p>
            <a:endParaRPr lang="en-US" sz="4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Needs Must be Met</a:t>
            </a:r>
            <a:endParaRPr lang="en-US" dirty="0"/>
          </a:p>
        </p:txBody>
      </p:sp>
      <p:sp>
        <p:nvSpPr>
          <p:cNvPr id="3" name="Content Placeholder 2"/>
          <p:cNvSpPr>
            <a:spLocks noGrp="1"/>
          </p:cNvSpPr>
          <p:nvPr>
            <p:ph idx="1"/>
          </p:nvPr>
        </p:nvSpPr>
        <p:spPr/>
        <p:txBody>
          <a:bodyPr/>
          <a:lstStyle/>
          <a:p>
            <a:endParaRPr lang="en-US" dirty="0" smtClean="0"/>
          </a:p>
          <a:p>
            <a:r>
              <a:rPr lang="en-US" dirty="0" smtClean="0"/>
              <a:t>Learning</a:t>
            </a:r>
          </a:p>
          <a:p>
            <a:r>
              <a:rPr lang="en-US" dirty="0" smtClean="0"/>
              <a:t>Esteem/Self-Love</a:t>
            </a:r>
          </a:p>
          <a:p>
            <a:r>
              <a:rPr lang="en-US" dirty="0" smtClean="0"/>
              <a:t>Relationship</a:t>
            </a:r>
          </a:p>
          <a:p>
            <a:r>
              <a:rPr lang="en-US" dirty="0" smtClean="0"/>
              <a:t>Safety</a:t>
            </a:r>
          </a:p>
          <a:p>
            <a:r>
              <a:rPr lang="en-US" dirty="0" smtClean="0"/>
              <a:t>Physiological</a:t>
            </a:r>
            <a:endParaRPr lang="en-US" dirty="0"/>
          </a:p>
        </p:txBody>
      </p:sp>
      <p:sp>
        <p:nvSpPr>
          <p:cNvPr id="4" name="Isosceles Triangle 3"/>
          <p:cNvSpPr/>
          <p:nvPr/>
        </p:nvSpPr>
        <p:spPr>
          <a:xfrm>
            <a:off x="3371272" y="2211198"/>
            <a:ext cx="3854157" cy="373240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7160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r>
              <a:rPr lang="is-IS" dirty="0" smtClean="0"/>
              <a:t>…</a:t>
            </a:r>
            <a:endParaRPr lang="en-US" dirty="0"/>
          </a:p>
        </p:txBody>
      </p:sp>
      <p:pic>
        <p:nvPicPr>
          <p:cNvPr id="4" name="Content Placeholder 3"/>
          <p:cNvPicPr>
            <a:picLocks noGrp="1" noChangeAspect="1"/>
          </p:cNvPicPr>
          <p:nvPr>
            <p:ph idx="1"/>
          </p:nvPr>
        </p:nvPicPr>
        <p:blipFill>
          <a:blip r:embed="rId2"/>
          <a:srcRect t="9009" b="9009"/>
          <a:stretch>
            <a:fillRect/>
          </a:stretch>
        </p:blipFill>
        <p:spPr/>
      </p:pic>
    </p:spTree>
    <p:extLst>
      <p:ext uri="{BB962C8B-B14F-4D97-AF65-F5344CB8AC3E}">
        <p14:creationId xmlns:p14="http://schemas.microsoft.com/office/powerpoint/2010/main" val="19732499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a:t>
            </a:r>
            <a:endParaRPr lang="en-US" dirty="0"/>
          </a:p>
        </p:txBody>
      </p:sp>
      <p:sp>
        <p:nvSpPr>
          <p:cNvPr id="3" name="Content Placeholder 2"/>
          <p:cNvSpPr>
            <a:spLocks noGrp="1"/>
          </p:cNvSpPr>
          <p:nvPr>
            <p:ph idx="1"/>
          </p:nvPr>
        </p:nvSpPr>
        <p:spPr/>
        <p:txBody>
          <a:bodyPr>
            <a:normAutofit/>
          </a:bodyPr>
          <a:lstStyle/>
          <a:p>
            <a:pPr algn="ctr"/>
            <a:endParaRPr lang="en-US" sz="4000" dirty="0" smtClean="0"/>
          </a:p>
          <a:p>
            <a:pPr algn="ctr"/>
            <a:r>
              <a:rPr lang="en-US" sz="4000" dirty="0" smtClean="0"/>
              <a:t>FREEZE</a:t>
            </a:r>
          </a:p>
          <a:p>
            <a:pPr algn="ctr"/>
            <a:r>
              <a:rPr lang="en-US" sz="4000" dirty="0" smtClean="0"/>
              <a:t>FIGHT</a:t>
            </a:r>
          </a:p>
          <a:p>
            <a:pPr algn="ctr"/>
            <a:r>
              <a:rPr lang="en-US" sz="4000" dirty="0" smtClean="0"/>
              <a:t>FLIGHT</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2920" y="5205550"/>
            <a:ext cx="8183880" cy="829489"/>
          </a:xfrm>
        </p:spPr>
        <p:txBody>
          <a:bodyPr>
            <a:normAutofit fontScale="90000"/>
          </a:bodyPr>
          <a:lstStyle/>
          <a:p>
            <a:pPr algn="ctr"/>
            <a:r>
              <a:rPr lang="en-US" sz="3600" dirty="0" smtClean="0"/>
              <a:t>Bruce Perry – Child Trauma Academy</a:t>
            </a:r>
            <a:br>
              <a:rPr lang="en-US" sz="3600" dirty="0" smtClean="0"/>
            </a:br>
            <a:r>
              <a:rPr lang="en-US" sz="3600" dirty="0" smtClean="0"/>
              <a:t>Adaptive Responses to Trauma</a:t>
            </a:r>
            <a:endParaRPr lang="en-US" sz="3600" dirty="0"/>
          </a:p>
        </p:txBody>
      </p:sp>
      <p:graphicFrame>
        <p:nvGraphicFramePr>
          <p:cNvPr id="8" name="Table 7"/>
          <p:cNvGraphicFramePr>
            <a:graphicFrameLocks noGrp="1"/>
          </p:cNvGraphicFramePr>
          <p:nvPr>
            <p:extLst/>
          </p:nvPr>
        </p:nvGraphicFramePr>
        <p:xfrm>
          <a:off x="0" y="350381"/>
          <a:ext cx="8846560" cy="4452773"/>
        </p:xfrm>
        <a:graphic>
          <a:graphicData uri="http://schemas.openxmlformats.org/drawingml/2006/table">
            <a:tbl>
              <a:tblPr/>
              <a:tblGrid>
                <a:gridCol w="1591213"/>
                <a:gridCol w="832102"/>
                <a:gridCol w="1430632"/>
                <a:gridCol w="1605811"/>
                <a:gridCol w="1707999"/>
                <a:gridCol w="1678803"/>
              </a:tblGrid>
              <a:tr h="1791944">
                <a:tc>
                  <a:txBody>
                    <a:bodyPr/>
                    <a:lstStyle/>
                    <a:p>
                      <a:pPr marL="0" marR="0">
                        <a:lnSpc>
                          <a:spcPct val="115000"/>
                        </a:lnSpc>
                        <a:spcBef>
                          <a:spcPts val="0"/>
                        </a:spcBef>
                        <a:spcAft>
                          <a:spcPts val="1000"/>
                        </a:spcAft>
                      </a:pPr>
                      <a:r>
                        <a:rPr lang="en-US" sz="2400" b="1" dirty="0" smtClean="0">
                          <a:latin typeface="Calibri"/>
                          <a:ea typeface="Calibri"/>
                          <a:cs typeface="Times New Roman"/>
                        </a:rPr>
                        <a:t>Hyper-arousal </a:t>
                      </a:r>
                      <a:r>
                        <a:rPr lang="en-US" sz="2400" b="1" dirty="0">
                          <a:latin typeface="Calibri"/>
                          <a:ea typeface="Calibri"/>
                          <a:cs typeface="Times New Roman"/>
                        </a:rPr>
                        <a:t>Continuum</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Rest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Vigilance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Resistance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Defiance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Aggression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3745">
                <a:tc>
                  <a:txBody>
                    <a:bodyPr/>
                    <a:lstStyle/>
                    <a:p>
                      <a:pPr marL="0" marR="0">
                        <a:lnSpc>
                          <a:spcPct val="115000"/>
                        </a:lnSpc>
                        <a:spcBef>
                          <a:spcPts val="0"/>
                        </a:spcBef>
                        <a:spcAft>
                          <a:spcPts val="1000"/>
                        </a:spcAft>
                      </a:pPr>
                      <a:r>
                        <a:rPr lang="en-US" sz="2400" b="1" dirty="0" smtClean="0">
                          <a:latin typeface="Calibri"/>
                          <a:ea typeface="Calibri"/>
                          <a:cs typeface="Times New Roman"/>
                        </a:rPr>
                        <a:t>Disssocia-tive </a:t>
                      </a:r>
                      <a:r>
                        <a:rPr lang="en-US" sz="2400" b="1" dirty="0">
                          <a:latin typeface="Calibri"/>
                          <a:ea typeface="Calibri"/>
                          <a:cs typeface="Times New Roman"/>
                        </a:rPr>
                        <a:t>Continuum</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Rest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Avoidance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Compliance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Dissociation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Fainting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7084">
                <a:tc>
                  <a:txBody>
                    <a:bodyPr/>
                    <a:lstStyle/>
                    <a:p>
                      <a:pPr marL="0" marR="0">
                        <a:lnSpc>
                          <a:spcPct val="115000"/>
                        </a:lnSpc>
                        <a:spcBef>
                          <a:spcPts val="0"/>
                        </a:spcBef>
                        <a:spcAft>
                          <a:spcPts val="1000"/>
                        </a:spcAft>
                      </a:pPr>
                      <a:r>
                        <a:rPr lang="en-US" sz="2400" b="1" dirty="0">
                          <a:latin typeface="Calibri"/>
                          <a:ea typeface="Calibri"/>
                          <a:cs typeface="Times New Roman"/>
                        </a:rPr>
                        <a:t>Mental State</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Calm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Alert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Alarm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Fear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Terror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6429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ARE TRAUMA INFORMED SCHOOLS?</a:t>
            </a:r>
            <a:endParaRPr lang="en-US" dirty="0"/>
          </a:p>
        </p:txBody>
      </p:sp>
      <p:sp>
        <p:nvSpPr>
          <p:cNvPr id="3" name="Content Placeholder 2"/>
          <p:cNvSpPr>
            <a:spLocks noGrp="1"/>
          </p:cNvSpPr>
          <p:nvPr>
            <p:ph idx="1"/>
          </p:nvPr>
        </p:nvSpPr>
        <p:spPr>
          <a:xfrm>
            <a:off x="658812" y="2286000"/>
            <a:ext cx="7824788" cy="3840163"/>
          </a:xfrm>
        </p:spPr>
        <p:txBody>
          <a:bodyPr>
            <a:normAutofit/>
          </a:bodyPr>
          <a:lstStyle/>
          <a:p>
            <a:pPr>
              <a:buNone/>
            </a:pPr>
            <a:r>
              <a:rPr lang="en-US" sz="4000" dirty="0" smtClean="0"/>
              <a:t>Asking…</a:t>
            </a:r>
          </a:p>
          <a:p>
            <a:pPr algn="ctr"/>
            <a:r>
              <a:rPr lang="en-US" sz="3200" i="1" dirty="0" smtClean="0"/>
              <a:t>….What’s happened to you?</a:t>
            </a:r>
          </a:p>
          <a:p>
            <a:pPr>
              <a:buNone/>
            </a:pPr>
            <a:r>
              <a:rPr lang="en-US" sz="4000" dirty="0" smtClean="0"/>
              <a:t>Not…</a:t>
            </a:r>
          </a:p>
          <a:p>
            <a:pPr algn="ctr"/>
            <a:r>
              <a:rPr lang="en-US" sz="3200" i="1" dirty="0" smtClean="0"/>
              <a:t>....What’s wrong with you?</a:t>
            </a:r>
            <a:endParaRPr lang="en-US" sz="3200" i="1"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341"/>
            <a:ext cx="8991600" cy="1411941"/>
          </a:xfrm>
        </p:spPr>
        <p:txBody>
          <a:bodyPr>
            <a:noAutofit/>
          </a:bodyPr>
          <a:lstStyle/>
          <a:p>
            <a:pPr algn="ctr"/>
            <a:r>
              <a:rPr lang="en-US" sz="4000" dirty="0" smtClean="0">
                <a:solidFill>
                  <a:schemeClr val="tx1"/>
                </a:solidFill>
              </a:rPr>
              <a:t>Threat Appraisal and Detection in Traumatized Children</a:t>
            </a:r>
            <a:endParaRPr lang="en-US" sz="40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85800" y="2209800"/>
            <a:ext cx="8119214" cy="2433302"/>
          </a:xfrm>
          <a:prstGeom prst="rect">
            <a:avLst/>
          </a:prstGeom>
          <a:noFill/>
          <a:ln w="9525">
            <a:noFill/>
            <a:miter lim="800000"/>
            <a:headEnd/>
            <a:tailEnd/>
          </a:ln>
        </p:spPr>
      </p:pic>
    </p:spTree>
    <p:extLst>
      <p:ext uri="{BB962C8B-B14F-4D97-AF65-F5344CB8AC3E}">
        <p14:creationId xmlns:p14="http://schemas.microsoft.com/office/powerpoint/2010/main" val="3882514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SORRY</a:t>
            </a:r>
            <a:r>
              <a:rPr lang="is-IS" sz="4800" b="1" dirty="0"/>
              <a:t>…..</a:t>
            </a:r>
            <a:endParaRPr lang="en-US" sz="4800" b="1" dirty="0"/>
          </a:p>
        </p:txBody>
      </p:sp>
      <p:sp>
        <p:nvSpPr>
          <p:cNvPr id="3" name="Content Placeholder 2"/>
          <p:cNvSpPr>
            <a:spLocks noGrp="1"/>
          </p:cNvSpPr>
          <p:nvPr>
            <p:ph idx="1"/>
          </p:nvPr>
        </p:nvSpPr>
        <p:spPr/>
        <p:txBody>
          <a:bodyPr anchor="ctr"/>
          <a:lstStyle/>
          <a:p>
            <a:r>
              <a:rPr lang="en-US" sz="3600" dirty="0"/>
              <a:t>BUT IT IS NOT ABOUT US…WE JUST HAPPEN TO BE THERE.</a:t>
            </a:r>
          </a:p>
          <a:p>
            <a:pPr marL="68580" indent="0">
              <a:buNone/>
            </a:pPr>
            <a:endParaRPr lang="en-US" dirty="0"/>
          </a:p>
        </p:txBody>
      </p:sp>
    </p:spTree>
    <p:extLst>
      <p:ext uri="{BB962C8B-B14F-4D97-AF65-F5344CB8AC3E}">
        <p14:creationId xmlns:p14="http://schemas.microsoft.com/office/powerpoint/2010/main" val="37569740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HOT BUTTON</a:t>
            </a:r>
            <a:endParaRPr lang="en-US" b="1" dirty="0"/>
          </a:p>
        </p:txBody>
      </p:sp>
      <p:sp>
        <p:nvSpPr>
          <p:cNvPr id="3" name="Content Placeholder 2"/>
          <p:cNvSpPr>
            <a:spLocks noGrp="1"/>
          </p:cNvSpPr>
          <p:nvPr>
            <p:ph idx="1"/>
          </p:nvPr>
        </p:nvSpPr>
        <p:spPr/>
        <p:txBody>
          <a:bodyPr>
            <a:normAutofit/>
          </a:bodyPr>
          <a:lstStyle/>
          <a:p>
            <a:pPr>
              <a:buFont typeface="Arial"/>
              <a:buChar char="•"/>
            </a:pPr>
            <a:r>
              <a:rPr lang="en-US" sz="3600" dirty="0" smtClean="0"/>
              <a:t>ONE BEHAVIOR THAT PUSHES YOUR BUTTON</a:t>
            </a:r>
          </a:p>
          <a:p>
            <a:pPr lvl="1">
              <a:buFont typeface="Arial"/>
              <a:buChar char="•"/>
            </a:pPr>
            <a:r>
              <a:rPr lang="en-US" sz="3400" dirty="0" smtClean="0"/>
              <a:t>	How do you feel?</a:t>
            </a:r>
          </a:p>
          <a:p>
            <a:pPr lvl="1">
              <a:buFont typeface="Arial"/>
              <a:buChar char="•"/>
            </a:pPr>
            <a:endParaRPr lang="en-US" sz="3400" dirty="0" smtClean="0"/>
          </a:p>
          <a:p>
            <a:pPr lvl="1">
              <a:buFont typeface="Arial"/>
              <a:buChar char="•"/>
            </a:pPr>
            <a:r>
              <a:rPr lang="en-US" sz="3400" dirty="0" smtClean="0"/>
              <a:t>HOW DID IT IMPACT YOUR RELATIONSHIP WITH STUDENT?</a:t>
            </a:r>
            <a:endParaRPr lang="en-US" sz="34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YOU WALK IN THIS ROOM WITH?</a:t>
            </a:r>
            <a:endParaRPr lang="en-US" dirty="0"/>
          </a:p>
        </p:txBody>
      </p:sp>
      <p:sp>
        <p:nvSpPr>
          <p:cNvPr id="3" name="Content Placeholder 2"/>
          <p:cNvSpPr>
            <a:spLocks noGrp="1"/>
          </p:cNvSpPr>
          <p:nvPr>
            <p:ph idx="1"/>
          </p:nvPr>
        </p:nvSpPr>
        <p:spPr/>
        <p:txBody>
          <a:bodyPr>
            <a:normAutofit lnSpcReduction="10000"/>
          </a:bodyPr>
          <a:lstStyle/>
          <a:p>
            <a:r>
              <a:rPr lang="en-US" dirty="0" smtClean="0"/>
              <a:t>Good night sleep?</a:t>
            </a:r>
          </a:p>
          <a:p>
            <a:r>
              <a:rPr lang="en-US" dirty="0" smtClean="0"/>
              <a:t>Visit with family?</a:t>
            </a:r>
          </a:p>
          <a:p>
            <a:r>
              <a:rPr lang="en-US" dirty="0" smtClean="0"/>
              <a:t>Fight with family?</a:t>
            </a:r>
          </a:p>
          <a:p>
            <a:r>
              <a:rPr lang="en-US" dirty="0" smtClean="0"/>
              <a:t>Money issues?</a:t>
            </a:r>
          </a:p>
          <a:p>
            <a:r>
              <a:rPr lang="en-US" dirty="0" smtClean="0"/>
              <a:t>Someone in family battling a medical issue or a break up?</a:t>
            </a:r>
          </a:p>
          <a:p>
            <a:r>
              <a:rPr lang="en-US" dirty="0" smtClean="0"/>
              <a:t>Nice meal?  Too much to drink or eat?</a:t>
            </a:r>
          </a:p>
          <a:p>
            <a:r>
              <a:rPr lang="en-US" dirty="0" smtClean="0"/>
              <a:t>Or maybe</a:t>
            </a:r>
            <a:r>
              <a:rPr lang="is-IS" dirty="0" smtClean="0"/>
              <a:t>…bad meeting right before this??</a:t>
            </a:r>
            <a:endParaRPr lang="en-US" dirty="0" smtClean="0"/>
          </a:p>
        </p:txBody>
      </p:sp>
    </p:spTree>
    <p:extLst>
      <p:ext uri="{BB962C8B-B14F-4D97-AF65-F5344CB8AC3E}">
        <p14:creationId xmlns:p14="http://schemas.microsoft.com/office/powerpoint/2010/main" val="27466826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TEACHER AFFECT</a:t>
            </a:r>
            <a:br>
              <a:rPr lang="en-US" b="1" dirty="0"/>
            </a:br>
            <a:endParaRPr lang="en-US" b="1" dirty="0"/>
          </a:p>
        </p:txBody>
      </p:sp>
      <p:sp>
        <p:nvSpPr>
          <p:cNvPr id="3" name="Content Placeholder 2"/>
          <p:cNvSpPr>
            <a:spLocks noGrp="1"/>
          </p:cNvSpPr>
          <p:nvPr>
            <p:ph idx="1"/>
          </p:nvPr>
        </p:nvSpPr>
        <p:spPr>
          <a:xfrm>
            <a:off x="549275" y="1179221"/>
            <a:ext cx="8042276" cy="4764380"/>
          </a:xfrm>
        </p:spPr>
        <p:txBody>
          <a:bodyPr>
            <a:normAutofit/>
          </a:bodyPr>
          <a:lstStyle/>
          <a:p>
            <a:pPr marL="0" indent="0">
              <a:buNone/>
            </a:pPr>
            <a:r>
              <a:rPr lang="en-US" sz="3200" dirty="0" smtClean="0"/>
              <a:t>Manage </a:t>
            </a:r>
            <a:r>
              <a:rPr lang="en-US" sz="3200" dirty="0"/>
              <a:t>our own reactions and emotions </a:t>
            </a:r>
            <a:endParaRPr lang="en-US" sz="3200" dirty="0" smtClean="0"/>
          </a:p>
          <a:p>
            <a:pPr marL="0" indent="0">
              <a:buNone/>
            </a:pPr>
            <a:r>
              <a:rPr lang="en-US" sz="3200" dirty="0" smtClean="0"/>
              <a:t>Understanding</a:t>
            </a:r>
            <a:r>
              <a:rPr lang="is-IS" sz="3200" dirty="0" smtClean="0"/>
              <a:t>…</a:t>
            </a:r>
            <a:r>
              <a:rPr lang="en-US" sz="3200" dirty="0" smtClean="0"/>
              <a:t> </a:t>
            </a:r>
          </a:p>
          <a:p>
            <a:r>
              <a:rPr lang="en-US" sz="3200" dirty="0"/>
              <a:t>W</a:t>
            </a:r>
            <a:r>
              <a:rPr lang="en-US" sz="3200" dirty="0" smtClean="0"/>
              <a:t>hat pushes our buttons</a:t>
            </a:r>
            <a:endParaRPr lang="en-US" sz="3200" dirty="0"/>
          </a:p>
          <a:p>
            <a:r>
              <a:rPr lang="en-US" sz="3200" b="1" dirty="0" smtClean="0"/>
              <a:t>We </a:t>
            </a:r>
            <a:r>
              <a:rPr lang="en-US" sz="3200" b="1" dirty="0"/>
              <a:t>are not the cause…we just happen to be </a:t>
            </a:r>
            <a:r>
              <a:rPr lang="en-US" sz="3200" b="1" dirty="0" smtClean="0"/>
              <a:t>there</a:t>
            </a:r>
          </a:p>
          <a:p>
            <a:r>
              <a:rPr lang="en-US" sz="3200" dirty="0" smtClean="0"/>
              <a:t>Secondary Trauma</a:t>
            </a:r>
            <a:endParaRPr lang="en-US" sz="3200" dirty="0"/>
          </a:p>
          <a:p>
            <a:pPr marL="0" indent="0">
              <a:buNone/>
            </a:pP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pPr algn="ctr"/>
            <a:r>
              <a:rPr lang="en-US" sz="4000" dirty="0" smtClean="0"/>
              <a:t>Perceived Triggers of Danger</a:t>
            </a:r>
            <a:endParaRPr lang="en-US" sz="4000" dirty="0"/>
          </a:p>
        </p:txBody>
      </p:sp>
      <p:sp>
        <p:nvSpPr>
          <p:cNvPr id="3" name="Content Placeholder 2"/>
          <p:cNvSpPr>
            <a:spLocks noGrp="1"/>
          </p:cNvSpPr>
          <p:nvPr>
            <p:ph idx="1"/>
          </p:nvPr>
        </p:nvSpPr>
        <p:spPr>
          <a:xfrm>
            <a:off x="800100" y="1600201"/>
            <a:ext cx="7886700" cy="3581400"/>
          </a:xfrm>
        </p:spPr>
        <p:txBody>
          <a:bodyPr/>
          <a:lstStyle/>
          <a:p>
            <a:r>
              <a:rPr lang="en-US" dirty="0" smtClean="0"/>
              <a:t>Reminders of trauma</a:t>
            </a:r>
          </a:p>
          <a:p>
            <a:pPr lvl="1"/>
            <a:r>
              <a:rPr lang="en-US" dirty="0" smtClean="0"/>
              <a:t>Sensory: sights, smells, sounds, touch, taste</a:t>
            </a:r>
          </a:p>
          <a:p>
            <a:pPr lvl="1"/>
            <a:r>
              <a:rPr lang="en-US" dirty="0" smtClean="0"/>
              <a:t>Emotional: anxiety, fear, vulnerability</a:t>
            </a:r>
          </a:p>
          <a:p>
            <a:r>
              <a:rPr lang="en-US" dirty="0" smtClean="0"/>
              <a:t>Sudden fear - fight/flight/freeze response</a:t>
            </a:r>
          </a:p>
          <a:p>
            <a:r>
              <a:rPr lang="en-US" dirty="0" smtClean="0"/>
              <a:t>Adults can unintentionally trigger children through harmless actions</a:t>
            </a:r>
            <a:endParaRPr lang="en-US" dirty="0"/>
          </a:p>
          <a:p>
            <a:endParaRPr lang="en-US" dirty="0" smtClean="0"/>
          </a:p>
        </p:txBody>
      </p:sp>
    </p:spTree>
    <p:extLst>
      <p:ext uri="{BB962C8B-B14F-4D97-AF65-F5344CB8AC3E}">
        <p14:creationId xmlns:p14="http://schemas.microsoft.com/office/powerpoint/2010/main" val="206746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0" y="-26728"/>
            <a:ext cx="9144000" cy="1371600"/>
          </a:xfrm>
        </p:spPr>
        <p:txBody>
          <a:bodyPr/>
          <a:lstStyle/>
          <a:p>
            <a:pPr marL="0" indent="0" algn="ctr">
              <a:spcBef>
                <a:spcPts val="0"/>
              </a:spcBef>
              <a:spcAft>
                <a:spcPts val="0"/>
              </a:spcAft>
              <a:buNone/>
            </a:pPr>
            <a:r>
              <a:rPr lang="en-US" sz="4000" dirty="0" smtClean="0">
                <a:effectLst>
                  <a:outerShdw blurRad="38100" dist="38100" dir="2700000" algn="tl">
                    <a:srgbClr val="000000">
                      <a:alpha val="43137"/>
                    </a:srgbClr>
                  </a:outerShdw>
                </a:effectLst>
                <a:latin typeface="Franklin Gothic Book" pitchFamily="34" charset="0"/>
              </a:rPr>
              <a:t>Trauma’s Impact on </a:t>
            </a:r>
          </a:p>
          <a:p>
            <a:pPr marL="0" indent="0" algn="ctr">
              <a:spcBef>
                <a:spcPts val="0"/>
              </a:spcBef>
              <a:spcAft>
                <a:spcPts val="0"/>
              </a:spcAft>
              <a:buNone/>
            </a:pPr>
            <a:r>
              <a:rPr lang="en-US" sz="4000" dirty="0" smtClean="0">
                <a:effectLst>
                  <a:outerShdw blurRad="38100" dist="38100" dir="2700000" algn="tl">
                    <a:srgbClr val="000000">
                      <a:alpha val="43137"/>
                    </a:srgbClr>
                  </a:outerShdw>
                </a:effectLst>
                <a:latin typeface="Franklin Gothic Book" pitchFamily="34" charset="0"/>
              </a:rPr>
              <a:t>Emotional Development</a:t>
            </a:r>
            <a:endParaRPr lang="en-US" sz="4000" dirty="0">
              <a:effectLst>
                <a:outerShdw blurRad="38100" dist="38100" dir="2700000" algn="tl">
                  <a:srgbClr val="000000">
                    <a:alpha val="43137"/>
                  </a:srgbClr>
                </a:outerShdw>
              </a:effectLst>
              <a:latin typeface="Franklin Gothic Book" pitchFamily="34" charset="0"/>
            </a:endParaRPr>
          </a:p>
        </p:txBody>
      </p:sp>
      <p:sp>
        <p:nvSpPr>
          <p:cNvPr id="117761" name="Rectangle 2"/>
          <p:cNvSpPr>
            <a:spLocks noGrp="1" noChangeArrowheads="1"/>
          </p:cNvSpPr>
          <p:nvPr>
            <p:ph type="body" sz="half" idx="2"/>
          </p:nvPr>
        </p:nvSpPr>
        <p:spPr bwMode="auto">
          <a:xfrm>
            <a:off x="457200" y="1371600"/>
            <a:ext cx="8229600" cy="2187575"/>
          </a:xfrm>
          <a:noFill/>
          <a:ln>
            <a:noFill/>
            <a:miter lim="800000"/>
            <a:headEnd/>
            <a:tailEnd/>
          </a:ln>
        </p:spPr>
        <p:txBody>
          <a:bodyPr vert="horz" wrap="square" lIns="91424" tIns="45712" rIns="91424" bIns="45712" numCol="1" anchor="t" anchorCtr="0" compatLnSpc="1">
            <a:prstTxWarp prst="textNoShape">
              <a:avLst/>
            </a:prstTxWarp>
            <a:normAutofit fontScale="70000" lnSpcReduction="20000"/>
          </a:bodyPr>
          <a:lstStyle/>
          <a:p>
            <a:pPr eaLnBrk="1" hangingPunct="1">
              <a:buFont typeface="Arial" pitchFamily="34" charset="0"/>
              <a:buChar char="•"/>
            </a:pPr>
            <a:r>
              <a:rPr lang="en-US" sz="2800" dirty="0" smtClean="0">
                <a:latin typeface="Franklin Gothic Book" pitchFamily="34" charset="0"/>
              </a:rPr>
              <a:t>Difficulty with self-regulation</a:t>
            </a:r>
          </a:p>
          <a:p>
            <a:pPr eaLnBrk="1" hangingPunct="1">
              <a:buFont typeface="Arial" pitchFamily="34" charset="0"/>
              <a:buChar char="•"/>
            </a:pPr>
            <a:r>
              <a:rPr lang="en-US" sz="2800" dirty="0" smtClean="0">
                <a:latin typeface="Franklin Gothic Book" pitchFamily="34" charset="0"/>
              </a:rPr>
              <a:t>Difficulty describing feelings/internal states</a:t>
            </a:r>
          </a:p>
          <a:p>
            <a:pPr eaLnBrk="1" hangingPunct="1">
              <a:buFont typeface="Arial" pitchFamily="34" charset="0"/>
              <a:buChar char="•"/>
            </a:pPr>
            <a:r>
              <a:rPr lang="en-US" sz="2800" dirty="0" smtClean="0">
                <a:latin typeface="Franklin Gothic Book" pitchFamily="34" charset="0"/>
              </a:rPr>
              <a:t>Difficulty communicating wishes and desires</a:t>
            </a:r>
          </a:p>
          <a:p>
            <a:pPr eaLnBrk="1" hangingPunct="1">
              <a:buFont typeface="Arial" pitchFamily="34" charset="0"/>
              <a:buChar char="•"/>
            </a:pPr>
            <a:r>
              <a:rPr lang="en-US" sz="2800" dirty="0" smtClean="0">
                <a:latin typeface="Franklin Gothic Book" pitchFamily="34" charset="0"/>
              </a:rPr>
              <a:t>Often feel self critical, anxious, worried, ashamed, guilty - rarely experience joy</a:t>
            </a:r>
          </a:p>
        </p:txBody>
      </p:sp>
      <p:sp>
        <p:nvSpPr>
          <p:cNvPr id="56327" name="AutoShape 7"/>
          <p:cNvSpPr>
            <a:spLocks noChangeArrowheads="1"/>
          </p:cNvSpPr>
          <p:nvPr/>
        </p:nvSpPr>
        <p:spPr bwMode="auto">
          <a:xfrm>
            <a:off x="3352800" y="4572000"/>
            <a:ext cx="2419350" cy="647700"/>
          </a:xfrm>
          <a:prstGeom prst="rightArrow">
            <a:avLst>
              <a:gd name="adj1" fmla="val 50000"/>
              <a:gd name="adj2" fmla="val 127439"/>
            </a:avLst>
          </a:prstGeom>
          <a:solidFill>
            <a:srgbClr val="FDD946"/>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661" tIns="48331" rIns="96661" bIns="48331" anchor="ctr"/>
          <a:lstStyle/>
          <a:p>
            <a:pPr fontAlgn="base">
              <a:spcBef>
                <a:spcPct val="0"/>
              </a:spcBef>
              <a:spcAft>
                <a:spcPct val="0"/>
              </a:spcAft>
              <a:defRPr/>
            </a:pPr>
            <a:endParaRPr lang="en-US" dirty="0">
              <a:solidFill>
                <a:srgbClr val="000099"/>
              </a:solidFill>
            </a:endParaRPr>
          </a:p>
        </p:txBody>
      </p:sp>
      <p:pic>
        <p:nvPicPr>
          <p:cNvPr id="7" name="Picture 6" descr="crayon.jpg"/>
          <p:cNvPicPr>
            <a:picLocks noChangeAspect="1"/>
          </p:cNvPicPr>
          <p:nvPr/>
        </p:nvPicPr>
        <p:blipFill>
          <a:blip r:embed="rId3" cstate="print"/>
          <a:stretch>
            <a:fillRect/>
          </a:stretch>
        </p:blipFill>
        <p:spPr>
          <a:xfrm>
            <a:off x="6286500" y="4048125"/>
            <a:ext cx="2209800" cy="1657350"/>
          </a:xfrm>
          <a:prstGeom prst="rect">
            <a:avLst/>
          </a:prstGeom>
          <a:ln>
            <a:noFill/>
          </a:ln>
          <a:effectLst>
            <a:outerShdw blurRad="292100" dist="139700" dir="2700000" algn="tl" rotWithShape="0">
              <a:srgbClr val="333333">
                <a:alpha val="65000"/>
              </a:srgbClr>
            </a:outerShdw>
          </a:effectLst>
        </p:spPr>
      </p:pic>
      <p:pic>
        <p:nvPicPr>
          <p:cNvPr id="10" name="Picture 9" descr="ct1-5_crayons.jpg"/>
          <p:cNvPicPr>
            <a:picLocks noChangeAspect="1"/>
          </p:cNvPicPr>
          <p:nvPr/>
        </p:nvPicPr>
        <p:blipFill>
          <a:blip r:embed="rId4" cstate="print"/>
          <a:stretch>
            <a:fillRect/>
          </a:stretch>
        </p:blipFill>
        <p:spPr>
          <a:xfrm>
            <a:off x="762000" y="4038600"/>
            <a:ext cx="1752600" cy="1752600"/>
          </a:xfrm>
          <a:prstGeom prst="rect">
            <a:avLst/>
          </a:prstGeom>
        </p:spPr>
      </p:pic>
      <p:sp>
        <p:nvSpPr>
          <p:cNvPr id="2" name="TextBox 1"/>
          <p:cNvSpPr txBox="1"/>
          <p:nvPr/>
        </p:nvSpPr>
        <p:spPr>
          <a:xfrm>
            <a:off x="6659880" y="5932815"/>
            <a:ext cx="2057400" cy="523220"/>
          </a:xfrm>
          <a:prstGeom prst="rect">
            <a:avLst/>
          </a:prstGeom>
          <a:noFill/>
        </p:spPr>
        <p:txBody>
          <a:bodyPr wrap="square" rtlCol="0">
            <a:spAutoFit/>
          </a:bodyPr>
          <a:lstStyle/>
          <a:p>
            <a:r>
              <a:rPr lang="en-US" sz="1400" dirty="0" smtClean="0"/>
              <a:t>Marrow &amp; Benamati </a:t>
            </a:r>
          </a:p>
          <a:p>
            <a:endParaRPr lang="en-US" sz="1400" dirty="0" smtClean="0"/>
          </a:p>
        </p:txBody>
      </p:sp>
    </p:spTree>
    <p:extLst>
      <p:ext uri="{BB962C8B-B14F-4D97-AF65-F5344CB8AC3E}">
        <p14:creationId xmlns:p14="http://schemas.microsoft.com/office/powerpoint/2010/main" val="1932707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1000"/>
                                        <p:tgtEl>
                                          <p:spTgt spid="8">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7761">
                                            <p:txEl>
                                              <p:pRg st="0" end="0"/>
                                            </p:txEl>
                                          </p:spTgt>
                                        </p:tgtEl>
                                        <p:attrNameLst>
                                          <p:attrName>style.visibility</p:attrName>
                                        </p:attrNameLst>
                                      </p:cBhvr>
                                      <p:to>
                                        <p:strVal val="visible"/>
                                      </p:to>
                                    </p:set>
                                    <p:animEffect transition="in" filter="wipe(left)">
                                      <p:cBhvr>
                                        <p:cTn id="15" dur="2000"/>
                                        <p:tgtEl>
                                          <p:spTgt spid="117761">
                                            <p:txEl>
                                              <p:pRg st="0" end="0"/>
                                            </p:txEl>
                                          </p:spTgt>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117761">
                                            <p:txEl>
                                              <p:pRg st="1" end="1"/>
                                            </p:txEl>
                                          </p:spTgt>
                                        </p:tgtEl>
                                        <p:attrNameLst>
                                          <p:attrName>style.visibility</p:attrName>
                                        </p:attrNameLst>
                                      </p:cBhvr>
                                      <p:to>
                                        <p:strVal val="visible"/>
                                      </p:to>
                                    </p:set>
                                    <p:animEffect transition="in" filter="wipe(left)">
                                      <p:cBhvr>
                                        <p:cTn id="19" dur="2000"/>
                                        <p:tgtEl>
                                          <p:spTgt spid="117761">
                                            <p:txEl>
                                              <p:pRg st="1" end="1"/>
                                            </p:txEl>
                                          </p:spTgt>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117761">
                                            <p:txEl>
                                              <p:pRg st="2" end="2"/>
                                            </p:txEl>
                                          </p:spTgt>
                                        </p:tgtEl>
                                        <p:attrNameLst>
                                          <p:attrName>style.visibility</p:attrName>
                                        </p:attrNameLst>
                                      </p:cBhvr>
                                      <p:to>
                                        <p:strVal val="visible"/>
                                      </p:to>
                                    </p:set>
                                    <p:animEffect transition="in" filter="wipe(left)">
                                      <p:cBhvr>
                                        <p:cTn id="23" dur="2000"/>
                                        <p:tgtEl>
                                          <p:spTgt spid="11776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7761">
                                            <p:txEl>
                                              <p:pRg st="3" end="3"/>
                                            </p:txEl>
                                          </p:spTgt>
                                        </p:tgtEl>
                                        <p:attrNameLst>
                                          <p:attrName>style.visibility</p:attrName>
                                        </p:attrNameLst>
                                      </p:cBhvr>
                                      <p:to>
                                        <p:strVal val="visible"/>
                                      </p:to>
                                    </p:set>
                                    <p:animEffect transition="in" filter="wipe(left)">
                                      <p:cBhvr>
                                        <p:cTn id="28" dur="2000"/>
                                        <p:tgtEl>
                                          <p:spTgt spid="11776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6327"/>
                                        </p:tgtEl>
                                        <p:attrNameLst>
                                          <p:attrName>style.visibility</p:attrName>
                                        </p:attrNameLst>
                                      </p:cBhvr>
                                      <p:to>
                                        <p:strVal val="visible"/>
                                      </p:to>
                                    </p:set>
                                    <p:animEffect transition="in" filter="wipe(left)">
                                      <p:cBhvr>
                                        <p:cTn id="38" dur="1000"/>
                                        <p:tgtEl>
                                          <p:spTgt spid="56327"/>
                                        </p:tgtEl>
                                      </p:cBhvr>
                                    </p:animEffect>
                                  </p:childTnLst>
                                </p:cTn>
                              </p:par>
                              <p:par>
                                <p:cTn id="39" presetID="22" presetClass="entr" presetSubtype="8"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7761" grpId="0" build="p"/>
      <p:bldP spid="563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OH WAIT</a:t>
            </a:r>
            <a:r>
              <a:rPr lang="is-IS" sz="5400" dirty="0" smtClean="0"/>
              <a:t>…</a:t>
            </a:r>
            <a:endParaRPr lang="en-US" sz="5400" dirty="0"/>
          </a:p>
        </p:txBody>
      </p:sp>
      <p:sp>
        <p:nvSpPr>
          <p:cNvPr id="3" name="Content Placeholder 2"/>
          <p:cNvSpPr>
            <a:spLocks noGrp="1"/>
          </p:cNvSpPr>
          <p:nvPr>
            <p:ph sz="half" idx="1"/>
          </p:nvPr>
        </p:nvSpPr>
        <p:spPr>
          <a:xfrm>
            <a:off x="457200" y="1600200"/>
            <a:ext cx="8229600" cy="4989610"/>
          </a:xfrm>
        </p:spPr>
        <p:txBody>
          <a:bodyPr>
            <a:normAutofit/>
          </a:bodyPr>
          <a:lstStyle/>
          <a:p>
            <a:pPr marL="0" indent="0">
              <a:buNone/>
            </a:pPr>
            <a:endParaRPr lang="en-US" sz="4000" dirty="0" smtClean="0"/>
          </a:p>
          <a:p>
            <a:pPr marL="0" indent="0">
              <a:buNone/>
            </a:pPr>
            <a:endParaRPr lang="en-US" sz="4000" dirty="0"/>
          </a:p>
          <a:p>
            <a:pPr marL="0" indent="0">
              <a:buNone/>
            </a:pPr>
            <a:r>
              <a:rPr lang="en-US" sz="4800" dirty="0" smtClean="0"/>
              <a:t>MAYBE IT IS ABOUT US??!!</a:t>
            </a:r>
            <a:endParaRPr lang="en-US" sz="4800" dirty="0"/>
          </a:p>
        </p:txBody>
      </p:sp>
      <p:sp>
        <p:nvSpPr>
          <p:cNvPr id="4" name="Text Placeholder 3"/>
          <p:cNvSpPr>
            <a:spLocks noGrp="1"/>
          </p:cNvSpPr>
          <p:nvPr>
            <p:ph type="body" sz="half" idx="2"/>
          </p:nvPr>
        </p:nvSpPr>
        <p:spPr>
          <a:xfrm flipV="1">
            <a:off x="457200" y="6126163"/>
            <a:ext cx="8229600" cy="45719"/>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13316787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sz="4000" dirty="0"/>
              <a:t>Relationship is </a:t>
            </a:r>
            <a:r>
              <a:rPr lang="en-US" sz="4000" i="1" u="sng" dirty="0"/>
              <a:t>the</a:t>
            </a:r>
            <a:r>
              <a:rPr lang="en-US" sz="4000" dirty="0"/>
              <a:t> </a:t>
            </a:r>
            <a:br>
              <a:rPr lang="en-US" sz="4000" dirty="0"/>
            </a:br>
            <a:r>
              <a:rPr lang="en-US" sz="4000" dirty="0"/>
              <a:t>Evidence-Based Practice</a:t>
            </a:r>
          </a:p>
        </p:txBody>
      </p:sp>
      <p:sp>
        <p:nvSpPr>
          <p:cNvPr id="3" name="Content Placeholder 2"/>
          <p:cNvSpPr>
            <a:spLocks noGrp="1"/>
          </p:cNvSpPr>
          <p:nvPr>
            <p:ph idx="1"/>
          </p:nvPr>
        </p:nvSpPr>
        <p:spPr>
          <a:xfrm>
            <a:off x="609600" y="1219200"/>
            <a:ext cx="8001000" cy="5217359"/>
          </a:xfrm>
        </p:spPr>
        <p:txBody>
          <a:bodyPr>
            <a:normAutofit fontScale="25000" lnSpcReduction="20000"/>
          </a:bodyPr>
          <a:lstStyle/>
          <a:p>
            <a:r>
              <a:rPr lang="en-US" sz="11200" dirty="0" smtClean="0"/>
              <a:t>Engage in positive, trusting relationships</a:t>
            </a:r>
          </a:p>
          <a:p>
            <a:r>
              <a:rPr lang="en-US" sz="11200" dirty="0" smtClean="0"/>
              <a:t>Provides new experiences with adults which includes:</a:t>
            </a:r>
          </a:p>
          <a:p>
            <a:pPr lvl="1"/>
            <a:r>
              <a:rPr lang="en-US" sz="12300" b="1" dirty="0" smtClean="0"/>
              <a:t>Consisten</a:t>
            </a:r>
            <a:r>
              <a:rPr lang="en-US" sz="12300" dirty="0" smtClean="0"/>
              <a:t>t approach to communication</a:t>
            </a:r>
            <a:endParaRPr lang="en-US" sz="12300" dirty="0"/>
          </a:p>
          <a:p>
            <a:pPr lvl="1"/>
            <a:r>
              <a:rPr lang="en-US" sz="12300" b="1" dirty="0" smtClean="0"/>
              <a:t>Feelings</a:t>
            </a:r>
            <a:r>
              <a:rPr lang="en-US" sz="12300" dirty="0" smtClean="0"/>
              <a:t> are acknowledged and validated</a:t>
            </a:r>
          </a:p>
          <a:p>
            <a:pPr lvl="1"/>
            <a:r>
              <a:rPr lang="en-US" sz="12300" b="1" dirty="0" smtClean="0"/>
              <a:t>Protective</a:t>
            </a:r>
            <a:r>
              <a:rPr lang="en-US" sz="12300" dirty="0" smtClean="0"/>
              <a:t> toward them</a:t>
            </a:r>
          </a:p>
          <a:p>
            <a:pPr lvl="1"/>
            <a:r>
              <a:rPr lang="en-US" sz="12300" b="1" dirty="0" smtClean="0"/>
              <a:t>Unconditional</a:t>
            </a:r>
            <a:r>
              <a:rPr lang="en-US" sz="12300" dirty="0" smtClean="0"/>
              <a:t> regard and care even when behaviors are challenging</a:t>
            </a:r>
          </a:p>
          <a:p>
            <a:pPr lvl="1"/>
            <a:endParaRPr lang="en-US" sz="12300" dirty="0" smtClean="0"/>
          </a:p>
        </p:txBody>
      </p:sp>
      <p:sp>
        <p:nvSpPr>
          <p:cNvPr id="4" name="Slide Number Placeholder 3"/>
          <p:cNvSpPr>
            <a:spLocks noGrp="1"/>
          </p:cNvSpPr>
          <p:nvPr>
            <p:ph type="sldNum" sz="quarter" idx="12"/>
          </p:nvPr>
        </p:nvSpPr>
        <p:spPr>
          <a:xfrm rot="12415310" flipV="1">
            <a:off x="9547780" y="5984481"/>
            <a:ext cx="573726" cy="121196"/>
          </a:xfrm>
        </p:spPr>
        <p:txBody>
          <a:bodyPr/>
          <a:lstStyle/>
          <a:p>
            <a:endParaRPr lang="en-US" dirty="0"/>
          </a:p>
        </p:txBody>
      </p:sp>
    </p:spTree>
    <p:extLst>
      <p:ext uri="{BB962C8B-B14F-4D97-AF65-F5344CB8AC3E}">
        <p14:creationId xmlns:p14="http://schemas.microsoft.com/office/powerpoint/2010/main" val="97064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UNIVERSAL – TIER I</a:t>
            </a:r>
            <a:endParaRPr lang="en-US" dirty="0"/>
          </a:p>
        </p:txBody>
      </p:sp>
      <p:sp>
        <p:nvSpPr>
          <p:cNvPr id="6" name="Content Placeholder 5"/>
          <p:cNvSpPr>
            <a:spLocks noGrp="1"/>
          </p:cNvSpPr>
          <p:nvPr>
            <p:ph idx="1"/>
          </p:nvPr>
        </p:nvSpPr>
        <p:spPr/>
        <p:txBody>
          <a:bodyPr>
            <a:normAutofit/>
          </a:bodyPr>
          <a:lstStyle/>
          <a:p>
            <a:r>
              <a:rPr lang="en-US" altLang="en-US" dirty="0" smtClean="0"/>
              <a:t>Recognize the impact of trauma on learning and behavior</a:t>
            </a:r>
            <a:endParaRPr lang="en-US" dirty="0" smtClean="0"/>
          </a:p>
          <a:p>
            <a:r>
              <a:rPr lang="en-US" dirty="0" smtClean="0"/>
              <a:t>Create safe environments (physically and emotionally)</a:t>
            </a:r>
          </a:p>
          <a:p>
            <a:r>
              <a:rPr lang="en-US" dirty="0" smtClean="0"/>
              <a:t>Manage our own reactions and emotions</a:t>
            </a:r>
          </a:p>
          <a:p>
            <a:r>
              <a:rPr lang="en-US" dirty="0" smtClean="0"/>
              <a:t>Incorporate teaching specific social skills for managing and coping with emotions</a:t>
            </a:r>
          </a:p>
          <a:p>
            <a:r>
              <a:rPr lang="en-US" dirty="0" smtClean="0"/>
              <a:t>Classroom lessons – Stress Trauma &amp; Resiliency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AUTOMATICS</a:t>
            </a:r>
            <a:endParaRPr lang="en-US" dirty="0"/>
          </a:p>
        </p:txBody>
      </p:sp>
      <p:sp>
        <p:nvSpPr>
          <p:cNvPr id="3" name="Content Placeholder 2"/>
          <p:cNvSpPr>
            <a:spLocks noGrp="1"/>
          </p:cNvSpPr>
          <p:nvPr>
            <p:ph idx="1"/>
          </p:nvPr>
        </p:nvSpPr>
        <p:spPr/>
        <p:txBody>
          <a:bodyPr>
            <a:normAutofit/>
          </a:bodyPr>
          <a:lstStyle/>
          <a:p>
            <a:r>
              <a:rPr lang="en-US" dirty="0" smtClean="0"/>
              <a:t>HOMELESS</a:t>
            </a:r>
          </a:p>
          <a:p>
            <a:r>
              <a:rPr lang="en-US" dirty="0" smtClean="0"/>
              <a:t>RESIDENTIAL/TREATMENT FACILITIES</a:t>
            </a:r>
          </a:p>
          <a:p>
            <a:r>
              <a:rPr lang="en-US" dirty="0" smtClean="0"/>
              <a:t>RISK TO SELF</a:t>
            </a:r>
          </a:p>
          <a:p>
            <a:r>
              <a:rPr lang="en-US" dirty="0" smtClean="0"/>
              <a:t>RISK TO OTHERS</a:t>
            </a:r>
          </a:p>
          <a:p>
            <a:r>
              <a:rPr lang="en-US" dirty="0" smtClean="0"/>
              <a:t>YOUTH COURT SERVICES</a:t>
            </a:r>
          </a:p>
          <a:p>
            <a:r>
              <a:rPr lang="en-US" dirty="0" smtClean="0"/>
              <a:t>ADOPTED</a:t>
            </a:r>
          </a:p>
          <a:p>
            <a:r>
              <a:rPr lang="en-US" dirty="0" smtClean="0"/>
              <a:t>FOSTER CARE</a:t>
            </a:r>
            <a:endParaRPr lang="en-US" dirty="0"/>
          </a:p>
        </p:txBody>
      </p:sp>
    </p:spTree>
    <p:extLst>
      <p:ext uri="{BB962C8B-B14F-4D97-AF65-F5344CB8AC3E}">
        <p14:creationId xmlns:p14="http://schemas.microsoft.com/office/powerpoint/2010/main" val="38442657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Most common reasons</a:t>
            </a:r>
            <a:endParaRPr lang="en-US" dirty="0"/>
          </a:p>
        </p:txBody>
      </p:sp>
      <p:sp>
        <p:nvSpPr>
          <p:cNvPr id="3" name="Content Placeholder 2"/>
          <p:cNvSpPr>
            <a:spLocks noGrp="1"/>
          </p:cNvSpPr>
          <p:nvPr>
            <p:ph idx="1"/>
          </p:nvPr>
        </p:nvSpPr>
        <p:spPr/>
        <p:txBody>
          <a:bodyPr>
            <a:normAutofit/>
          </a:bodyPr>
          <a:lstStyle/>
          <a:p>
            <a:r>
              <a:rPr lang="en-US" sz="4000" dirty="0" smtClean="0"/>
              <a:t>Anxiety</a:t>
            </a:r>
          </a:p>
          <a:p>
            <a:r>
              <a:rPr lang="en-US" sz="4000" dirty="0" smtClean="0"/>
              <a:t>Depression</a:t>
            </a:r>
          </a:p>
          <a:p>
            <a:r>
              <a:rPr lang="en-US" sz="4000" dirty="0" smtClean="0"/>
              <a:t>Family Disruptions</a:t>
            </a:r>
          </a:p>
          <a:p>
            <a:r>
              <a:rPr lang="en-US" sz="4000" dirty="0" smtClean="0"/>
              <a:t>Suicidal Ideation</a:t>
            </a:r>
          </a:p>
          <a:p>
            <a:r>
              <a:rPr lang="en-US" sz="4000" dirty="0" smtClean="0"/>
              <a:t>Non Suicidal Self </a:t>
            </a:r>
            <a:r>
              <a:rPr lang="en-US" sz="4000" dirty="0"/>
              <a:t>I</a:t>
            </a:r>
            <a:r>
              <a:rPr lang="en-US" sz="4000" dirty="0" smtClean="0"/>
              <a:t>njury</a:t>
            </a:r>
          </a:p>
        </p:txBody>
      </p:sp>
    </p:spTree>
    <p:extLst>
      <p:ext uri="{BB962C8B-B14F-4D97-AF65-F5344CB8AC3E}">
        <p14:creationId xmlns:p14="http://schemas.microsoft.com/office/powerpoint/2010/main" val="20561148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a:t>
            </a:r>
            <a:endParaRPr lang="en-US" dirty="0"/>
          </a:p>
        </p:txBody>
      </p:sp>
      <p:sp>
        <p:nvSpPr>
          <p:cNvPr id="3" name="Content Placeholder 2"/>
          <p:cNvSpPr>
            <a:spLocks noGrp="1"/>
          </p:cNvSpPr>
          <p:nvPr>
            <p:ph idx="1"/>
          </p:nvPr>
        </p:nvSpPr>
        <p:spPr/>
        <p:txBody>
          <a:bodyPr>
            <a:normAutofit/>
          </a:bodyPr>
          <a:lstStyle/>
          <a:p>
            <a:r>
              <a:rPr lang="en-US" dirty="0" smtClean="0"/>
              <a:t>IDENTIFY “TRIGGERS”</a:t>
            </a:r>
          </a:p>
          <a:p>
            <a:endParaRPr lang="en-US" dirty="0" smtClean="0"/>
          </a:p>
          <a:p>
            <a:r>
              <a:rPr lang="en-US" dirty="0" smtClean="0"/>
              <a:t>IDENTIFY COPING MECHANISMS</a:t>
            </a:r>
          </a:p>
          <a:p>
            <a:endParaRPr lang="en-US" dirty="0"/>
          </a:p>
          <a:p>
            <a:r>
              <a:rPr lang="en-US" dirty="0" smtClean="0"/>
              <a:t>PARENT/TEACHERS/COUNSELORS/ADMIN</a:t>
            </a:r>
          </a:p>
          <a:p>
            <a:endParaRPr lang="en-US" dirty="0"/>
          </a:p>
          <a:p>
            <a:r>
              <a:rPr lang="en-US" dirty="0" smtClean="0"/>
              <a:t>504 ELIGIBLE?</a:t>
            </a:r>
            <a:endParaRPr lang="en-US" dirty="0"/>
          </a:p>
        </p:txBody>
      </p:sp>
    </p:spTree>
    <p:extLst>
      <p:ext uri="{BB962C8B-B14F-4D97-AF65-F5344CB8AC3E}">
        <p14:creationId xmlns:p14="http://schemas.microsoft.com/office/powerpoint/2010/main" val="7642435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p:txBody>
          <a:bodyPr/>
          <a:lstStyle/>
          <a:p>
            <a:r>
              <a:rPr lang="en-US" dirty="0" smtClean="0"/>
              <a:t>CONSISTENCY—ROUTINES &amp; RITUALS</a:t>
            </a:r>
          </a:p>
          <a:p>
            <a:r>
              <a:rPr lang="en-US" dirty="0" smtClean="0"/>
              <a:t>CHECK YOUR AFFECT</a:t>
            </a:r>
          </a:p>
          <a:p>
            <a:r>
              <a:rPr lang="en-US" dirty="0" smtClean="0"/>
              <a:t>CLASS MEETINGS</a:t>
            </a:r>
          </a:p>
          <a:p>
            <a:r>
              <a:rPr lang="en-US" dirty="0" smtClean="0"/>
              <a:t>HELP WITH GROUNDING</a:t>
            </a:r>
          </a:p>
          <a:p>
            <a:r>
              <a:rPr lang="en-US" dirty="0" smtClean="0"/>
              <a:t>CONNECT (KEEP TRACK OF WHO YOU TALK WITH!!)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518584" y="812644"/>
            <a:ext cx="5952067" cy="2519732"/>
          </a:xfrm>
          <a:prstGeom prst="rect">
            <a:avLst/>
          </a:prstGeom>
        </p:spPr>
        <p:txBody>
          <a:bodyPr lIns="91425" tIns="91425" rIns="91425" bIns="91425" anchor="b" anchorCtr="0">
            <a:noAutofit/>
          </a:bodyPr>
          <a:lstStyle/>
          <a:p>
            <a:pPr algn="r" rtl="0">
              <a:spcBef>
                <a:spcPts val="0"/>
              </a:spcBef>
              <a:buNone/>
            </a:pPr>
            <a:r>
              <a:rPr lang="en" sz="4400" i="1" dirty="0"/>
              <a:t>School and Family Engagement – </a:t>
            </a:r>
            <a:r>
              <a:rPr lang="en-US" sz="4400" i="1" dirty="0" smtClean="0"/>
              <a:t/>
            </a:r>
            <a:br>
              <a:rPr lang="en-US" sz="4400" i="1" dirty="0" smtClean="0"/>
            </a:br>
            <a:r>
              <a:rPr lang="en" sz="4400" i="1" dirty="0" smtClean="0"/>
              <a:t>Trauma </a:t>
            </a:r>
            <a:r>
              <a:rPr lang="en" sz="4400" i="1" dirty="0"/>
              <a:t>Informed </a:t>
            </a:r>
          </a:p>
          <a:p>
            <a:pPr algn="r">
              <a:spcBef>
                <a:spcPts val="0"/>
              </a:spcBef>
              <a:buNone/>
            </a:pPr>
            <a:r>
              <a:rPr lang="en" sz="4400" i="1" dirty="0"/>
              <a:t>(SAFE-TI</a:t>
            </a:r>
            <a:r>
              <a:rPr lang="en" sz="4400" dirty="0"/>
              <a:t>) </a:t>
            </a:r>
          </a:p>
        </p:txBody>
      </p:sp>
      <p:sp>
        <p:nvSpPr>
          <p:cNvPr id="24" name="Shape 24"/>
          <p:cNvSpPr txBox="1">
            <a:spLocks noGrp="1"/>
          </p:cNvSpPr>
          <p:nvPr>
            <p:ph type="subTitle" idx="1"/>
          </p:nvPr>
        </p:nvSpPr>
        <p:spPr>
          <a:xfrm>
            <a:off x="685800" y="3369733"/>
            <a:ext cx="7772400" cy="45719"/>
          </a:xfrm>
          <a:prstGeom prst="rect">
            <a:avLst/>
          </a:prstGeom>
        </p:spPr>
        <p:txBody>
          <a:bodyPr lIns="91425" tIns="91425" rIns="91425" bIns="91425" anchor="t" anchorCtr="0">
            <a:noAutofit/>
          </a:bodyPr>
          <a:lstStyle/>
          <a:p>
            <a:pPr algn="ctr">
              <a:spcBef>
                <a:spcPts val="0"/>
              </a:spcBef>
              <a:buNone/>
            </a:pPr>
            <a:endParaRPr lang="en" b="1" dirty="0">
              <a:solidFill>
                <a:schemeClr val="dk1"/>
              </a:solidFill>
            </a:endParaRPr>
          </a:p>
        </p:txBody>
      </p:sp>
      <p:sp>
        <p:nvSpPr>
          <p:cNvPr id="3" name="TextBox 2"/>
          <p:cNvSpPr txBox="1"/>
          <p:nvPr/>
        </p:nvSpPr>
        <p:spPr>
          <a:xfrm flipH="1">
            <a:off x="685800" y="4826000"/>
            <a:ext cx="7933266" cy="1631216"/>
          </a:xfrm>
          <a:prstGeom prst="rect">
            <a:avLst/>
          </a:prstGeom>
          <a:noFill/>
        </p:spPr>
        <p:txBody>
          <a:bodyPr wrap="square" rtlCol="0">
            <a:spAutoFit/>
          </a:bodyPr>
          <a:lstStyle/>
          <a:p>
            <a:pPr defTabSz="457200"/>
            <a:r>
              <a:rPr lang="en-US" sz="2000" i="1" dirty="0">
                <a:solidFill>
                  <a:prstClr val="black"/>
                </a:solidFill>
                <a:latin typeface="Goudy Old Style"/>
              </a:rPr>
              <a:t>“This project was supported by Award No</a:t>
            </a:r>
            <a:r>
              <a:rPr lang="en-US" sz="2000" i="1" dirty="0" smtClean="0">
                <a:solidFill>
                  <a:prstClr val="black"/>
                </a:solidFill>
                <a:latin typeface="Goudy Old Style"/>
              </a:rPr>
              <a:t>. 2014-MU-MU-0017, </a:t>
            </a:r>
            <a:r>
              <a:rPr lang="en-US" sz="2000" i="1" dirty="0">
                <a:solidFill>
                  <a:prstClr val="black"/>
                </a:solidFill>
                <a:latin typeface="Goudy Old Style"/>
              </a:rPr>
              <a:t>awarded by </a:t>
            </a:r>
            <a:r>
              <a:rPr lang="en-US" sz="2000" i="1" dirty="0" smtClean="0">
                <a:solidFill>
                  <a:prstClr val="black"/>
                </a:solidFill>
                <a:latin typeface="Goudy Old Style"/>
              </a:rPr>
              <a:t>the National </a:t>
            </a:r>
            <a:r>
              <a:rPr lang="en-US" sz="2000" i="1" dirty="0">
                <a:solidFill>
                  <a:prstClr val="black"/>
                </a:solidFill>
                <a:latin typeface="Goudy Old Style"/>
              </a:rPr>
              <a:t>Institute of Justice, Office of Justice Programs, U.S. </a:t>
            </a:r>
            <a:r>
              <a:rPr lang="en-US" sz="2000" i="1" dirty="0" smtClean="0">
                <a:solidFill>
                  <a:prstClr val="black"/>
                </a:solidFill>
                <a:latin typeface="Goudy Old Style"/>
              </a:rPr>
              <a:t>Department of </a:t>
            </a:r>
            <a:r>
              <a:rPr lang="en-US" sz="2000" i="1" dirty="0">
                <a:solidFill>
                  <a:prstClr val="black"/>
                </a:solidFill>
                <a:latin typeface="Goudy Old Style"/>
              </a:rPr>
              <a:t>Justice. The opinions, findings, and conclusions or recommendations expressed </a:t>
            </a:r>
            <a:r>
              <a:rPr lang="en-US" sz="2000" i="1" dirty="0" smtClean="0">
                <a:solidFill>
                  <a:prstClr val="black"/>
                </a:solidFill>
                <a:latin typeface="Goudy Old Style"/>
              </a:rPr>
              <a:t>in </a:t>
            </a:r>
            <a:r>
              <a:rPr lang="en-US" sz="2000" i="1" dirty="0">
                <a:solidFill>
                  <a:prstClr val="black"/>
                </a:solidFill>
                <a:latin typeface="Goudy Old Style"/>
              </a:rPr>
              <a:t>this presentation are those of the </a:t>
            </a:r>
            <a:r>
              <a:rPr lang="en-US" sz="2000" i="1" dirty="0" smtClean="0">
                <a:solidFill>
                  <a:prstClr val="black"/>
                </a:solidFill>
                <a:latin typeface="Goudy Old Style"/>
              </a:rPr>
              <a:t>author </a:t>
            </a:r>
            <a:r>
              <a:rPr lang="en-US" sz="2000" i="1" dirty="0">
                <a:solidFill>
                  <a:prstClr val="black"/>
                </a:solidFill>
                <a:latin typeface="Goudy Old Style"/>
              </a:rPr>
              <a:t>and do not necessarily reflect those of t</a:t>
            </a:r>
            <a:r>
              <a:rPr lang="en-US" sz="2000" i="1" dirty="0" smtClean="0">
                <a:solidFill>
                  <a:prstClr val="black"/>
                </a:solidFill>
                <a:latin typeface="Goudy Old Style"/>
              </a:rPr>
              <a:t>he </a:t>
            </a:r>
            <a:r>
              <a:rPr lang="en-US" sz="2000" i="1" dirty="0">
                <a:solidFill>
                  <a:prstClr val="black"/>
                </a:solidFill>
                <a:latin typeface="Goudy Old Style"/>
              </a:rPr>
              <a:t>Department of Justice.”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952" y="-141517"/>
            <a:ext cx="3737868" cy="1082040"/>
          </a:xfrm>
        </p:spPr>
        <p:txBody>
          <a:bodyPr/>
          <a:lstStyle/>
          <a:p>
            <a:r>
              <a:rPr lang="en-US" b="1" dirty="0" smtClean="0"/>
              <a:t>Summary</a:t>
            </a:r>
            <a:endParaRPr lang="en-US" b="1" dirty="0"/>
          </a:p>
        </p:txBody>
      </p:sp>
      <p:sp>
        <p:nvSpPr>
          <p:cNvPr id="3" name="Content Placeholder 2"/>
          <p:cNvSpPr>
            <a:spLocks noGrp="1"/>
          </p:cNvSpPr>
          <p:nvPr>
            <p:ph idx="1"/>
          </p:nvPr>
        </p:nvSpPr>
        <p:spPr>
          <a:xfrm>
            <a:off x="590239" y="1143000"/>
            <a:ext cx="7988372" cy="5089437"/>
          </a:xfrm>
        </p:spPr>
        <p:txBody>
          <a:bodyPr>
            <a:noAutofit/>
          </a:bodyPr>
          <a:lstStyle/>
          <a:p>
            <a:r>
              <a:rPr lang="en-US" altLang="en-US" sz="2800" dirty="0" smtClean="0"/>
              <a:t>Recognize </a:t>
            </a:r>
            <a:r>
              <a:rPr lang="en-US" altLang="en-US" sz="2800" dirty="0"/>
              <a:t>the impact of trauma on learning and </a:t>
            </a:r>
            <a:r>
              <a:rPr lang="en-US" altLang="en-US" sz="2800" dirty="0" smtClean="0"/>
              <a:t>behavior</a:t>
            </a:r>
            <a:endParaRPr lang="en-US" sz="2800" dirty="0" smtClean="0"/>
          </a:p>
          <a:p>
            <a:r>
              <a:rPr lang="en-US" sz="2800" dirty="0" smtClean="0"/>
              <a:t>Implement a multi-tiered system of support (MBI/PBIS/Foundations/MTSS)</a:t>
            </a:r>
          </a:p>
          <a:p>
            <a:r>
              <a:rPr lang="en-US" sz="2800" dirty="0" smtClean="0"/>
              <a:t>Create safe environments (physically and emotionally)</a:t>
            </a:r>
          </a:p>
          <a:p>
            <a:r>
              <a:rPr lang="en-US" sz="2800" dirty="0" smtClean="0"/>
              <a:t>Manage your own reactions and emotions</a:t>
            </a:r>
          </a:p>
          <a:p>
            <a:r>
              <a:rPr lang="en-US" sz="2800" dirty="0" smtClean="0"/>
              <a:t>Incorporate teaching specific social skills for managing and coping with emotions</a:t>
            </a:r>
          </a:p>
        </p:txBody>
      </p:sp>
      <p:sp>
        <p:nvSpPr>
          <p:cNvPr id="4" name="Slide Number Placeholder 3"/>
          <p:cNvSpPr>
            <a:spLocks noGrp="1"/>
          </p:cNvSpPr>
          <p:nvPr>
            <p:ph type="sldNum" sz="quarter" idx="4294967295"/>
          </p:nvPr>
        </p:nvSpPr>
        <p:spPr>
          <a:xfrm flipH="1">
            <a:off x="9080427" y="5999479"/>
            <a:ext cx="689456" cy="45719"/>
          </a:xfrm>
          <a:prstGeom prst="bracketPair">
            <a:avLst>
              <a:gd name="adj" fmla="val 17949"/>
            </a:avLst>
          </a:prstGeom>
        </p:spPr>
        <p:txBody>
          <a:bodyPr/>
          <a:lstStyle/>
          <a:p>
            <a:endParaRPr lang="en-US" dirty="0"/>
          </a:p>
        </p:txBody>
      </p:sp>
    </p:spTree>
    <p:extLst>
      <p:ext uri="{BB962C8B-B14F-4D97-AF65-F5344CB8AC3E}">
        <p14:creationId xmlns:p14="http://schemas.microsoft.com/office/powerpoint/2010/main" val="350926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080" y="19051"/>
            <a:ext cx="3676519" cy="1143000"/>
          </a:xfrm>
        </p:spPr>
        <p:txBody>
          <a:bodyPr>
            <a:normAutofit/>
          </a:bodyPr>
          <a:lstStyle/>
          <a:p>
            <a:r>
              <a:rPr lang="en-US" sz="4400" dirty="0" smtClean="0">
                <a:solidFill>
                  <a:schemeClr val="tx1"/>
                </a:solidFill>
              </a:rPr>
              <a:t>RESILIENCE</a:t>
            </a:r>
            <a:endParaRPr lang="en-US" sz="4400" dirty="0">
              <a:solidFill>
                <a:schemeClr val="tx1"/>
              </a:solidFill>
            </a:endParaRPr>
          </a:p>
        </p:txBody>
      </p:sp>
      <p:sp>
        <p:nvSpPr>
          <p:cNvPr id="3" name="Content Placeholder 2"/>
          <p:cNvSpPr>
            <a:spLocks noGrp="1"/>
          </p:cNvSpPr>
          <p:nvPr>
            <p:ph sz="half" idx="1"/>
          </p:nvPr>
        </p:nvSpPr>
        <p:spPr>
          <a:xfrm>
            <a:off x="475332" y="1257301"/>
            <a:ext cx="3352800" cy="3200400"/>
          </a:xfrm>
        </p:spPr>
        <p:txBody>
          <a:bodyPr>
            <a:normAutofit/>
          </a:bodyPr>
          <a:lstStyle/>
          <a:p>
            <a:pPr lvl="0"/>
            <a:r>
              <a:rPr lang="en-US" dirty="0"/>
              <a:t>Resilience is the ability to recover from traumatic events</a:t>
            </a:r>
            <a:r>
              <a:rPr lang="en-US" dirty="0" smtClean="0"/>
              <a:t>.</a:t>
            </a:r>
          </a:p>
          <a:p>
            <a:r>
              <a:rPr lang="en-US" dirty="0"/>
              <a:t>The natural ability to navigate life well. </a:t>
            </a:r>
          </a:p>
          <a:p>
            <a:pPr lvl="0"/>
            <a:endParaRPr lang="en-US" dirty="0"/>
          </a:p>
          <a:p>
            <a:endParaRPr lang="en-US" dirty="0"/>
          </a:p>
        </p:txBody>
      </p:sp>
      <p:sp>
        <p:nvSpPr>
          <p:cNvPr id="5" name="Content Placeholder 4"/>
          <p:cNvSpPr>
            <a:spLocks noGrp="1"/>
          </p:cNvSpPr>
          <p:nvPr>
            <p:ph sz="half" idx="2"/>
          </p:nvPr>
        </p:nvSpPr>
        <p:spPr>
          <a:xfrm>
            <a:off x="475332" y="4648201"/>
            <a:ext cx="8075754" cy="1905000"/>
          </a:xfrm>
        </p:spPr>
        <p:txBody>
          <a:bodyPr>
            <a:normAutofit/>
          </a:bodyPr>
          <a:lstStyle/>
          <a:p>
            <a:r>
              <a:rPr lang="en-US" dirty="0" smtClean="0"/>
              <a:t>Research </a:t>
            </a:r>
            <a:r>
              <a:rPr lang="en-US" dirty="0"/>
              <a:t>has shown that 2/3 of children who experience adverse childhood events will grow up and “beat the odds”</a:t>
            </a:r>
            <a:r>
              <a:rPr lang="en-US" dirty="0" smtClean="0"/>
              <a:t>.</a:t>
            </a:r>
          </a:p>
          <a:p>
            <a:r>
              <a:rPr lang="en-US" dirty="0" smtClean="0"/>
              <a:t>GUESS MAJOR FACTOR FOR RESILIENCY??</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733" y="1485901"/>
            <a:ext cx="406987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768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RELATIONSHIPS</a:t>
            </a:r>
            <a:endParaRPr lang="en-US" b="1" dirty="0"/>
          </a:p>
        </p:txBody>
      </p:sp>
      <p:sp>
        <p:nvSpPr>
          <p:cNvPr id="3" name="Content Placeholder 2"/>
          <p:cNvSpPr>
            <a:spLocks noGrp="1"/>
          </p:cNvSpPr>
          <p:nvPr>
            <p:ph idx="1"/>
          </p:nvPr>
        </p:nvSpPr>
        <p:spPr/>
        <p:txBody>
          <a:bodyPr/>
          <a:lstStyle/>
          <a:p>
            <a:pPr marL="342900" lvl="2" indent="-274320"/>
            <a:r>
              <a:rPr lang="en-US" sz="2800" dirty="0"/>
              <a:t>C</a:t>
            </a:r>
            <a:r>
              <a:rPr lang="en-US" sz="2800" dirty="0" smtClean="0"/>
              <a:t>onnection </a:t>
            </a:r>
            <a:r>
              <a:rPr lang="en-US" sz="2800" dirty="0"/>
              <a:t>to family/community/</a:t>
            </a:r>
            <a:r>
              <a:rPr lang="en-US" sz="2800" dirty="0" smtClean="0"/>
              <a:t>cultural supports</a:t>
            </a:r>
            <a:endParaRPr lang="en-US" sz="2800" dirty="0"/>
          </a:p>
          <a:p>
            <a:pPr marL="342900" lvl="2" indent="-274320"/>
            <a:r>
              <a:rPr lang="en-US" sz="2800" dirty="0"/>
              <a:t>Optimistic </a:t>
            </a:r>
            <a:r>
              <a:rPr lang="en-US" sz="2800" dirty="0" smtClean="0"/>
              <a:t>temperament</a:t>
            </a:r>
          </a:p>
          <a:p>
            <a:pPr marL="342900" lvl="2" indent="-274320"/>
            <a:r>
              <a:rPr lang="en-US" sz="2800" dirty="0"/>
              <a:t>A</a:t>
            </a:r>
            <a:r>
              <a:rPr lang="en-US" sz="2800" dirty="0" smtClean="0"/>
              <a:t>bility </a:t>
            </a:r>
            <a:r>
              <a:rPr lang="en-US" sz="2800" dirty="0"/>
              <a:t>to seek help/resources </a:t>
            </a:r>
          </a:p>
          <a:p>
            <a:pPr marL="342900" lvl="2" indent="-274320"/>
            <a:r>
              <a:rPr lang="en-US" sz="2800" dirty="0"/>
              <a:t>Healthy coping skills</a:t>
            </a:r>
          </a:p>
          <a:p>
            <a:pPr marL="342900" lvl="2" indent="-274320"/>
            <a:r>
              <a:rPr lang="en-US" sz="2800" dirty="0" smtClean="0"/>
              <a:t>Helping others</a:t>
            </a:r>
            <a:endParaRPr lang="en-US" sz="2800" dirty="0"/>
          </a:p>
          <a:p>
            <a:pPr marL="342900" lvl="2" indent="-274320"/>
            <a:r>
              <a:rPr lang="en-US" sz="2800" dirty="0"/>
              <a:t>Positive view of self</a:t>
            </a:r>
          </a:p>
          <a:p>
            <a:endParaRPr lang="en-US" dirty="0"/>
          </a:p>
        </p:txBody>
      </p:sp>
    </p:spTree>
    <p:extLst>
      <p:ext uri="{BB962C8B-B14F-4D97-AF65-F5344CB8AC3E}">
        <p14:creationId xmlns:p14="http://schemas.microsoft.com/office/powerpoint/2010/main" val="150212507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47800"/>
            <a:ext cx="3044376" cy="4370639"/>
          </a:xfrm>
          <a:prstGeom prst="rect">
            <a:avLst/>
          </a:prstGeom>
        </p:spPr>
      </p:pic>
      <p:sp>
        <p:nvSpPr>
          <p:cNvPr id="2" name="Title 1"/>
          <p:cNvSpPr>
            <a:spLocks noGrp="1"/>
          </p:cNvSpPr>
          <p:nvPr>
            <p:ph type="title"/>
          </p:nvPr>
        </p:nvSpPr>
        <p:spPr>
          <a:xfrm>
            <a:off x="952500" y="0"/>
            <a:ext cx="8229600" cy="1143000"/>
          </a:xfrm>
        </p:spPr>
        <p:txBody>
          <a:bodyPr/>
          <a:lstStyle/>
          <a:p>
            <a:pPr eaLnBrk="1" fontAlgn="auto" hangingPunct="1">
              <a:spcAft>
                <a:spcPts val="0"/>
              </a:spcAft>
              <a:defRPr/>
            </a:pPr>
            <a:r>
              <a:rPr lang="en-US" b="1" dirty="0" smtClean="0"/>
              <a:t>Things To Remember</a:t>
            </a:r>
            <a:endParaRPr lang="en-US" b="1" dirty="0"/>
          </a:p>
        </p:txBody>
      </p:sp>
      <p:sp>
        <p:nvSpPr>
          <p:cNvPr id="56323" name="Content Placeholder 2"/>
          <p:cNvSpPr>
            <a:spLocks noGrp="1"/>
          </p:cNvSpPr>
          <p:nvPr>
            <p:ph sz="half" idx="2"/>
          </p:nvPr>
        </p:nvSpPr>
        <p:spPr>
          <a:xfrm>
            <a:off x="375788" y="1219200"/>
            <a:ext cx="4040188" cy="3951288"/>
          </a:xfrm>
        </p:spPr>
        <p:txBody>
          <a:bodyPr>
            <a:noAutofit/>
          </a:bodyPr>
          <a:lstStyle/>
          <a:p>
            <a:pPr eaLnBrk="1" hangingPunct="1"/>
            <a:r>
              <a:rPr lang="en-US" dirty="0" smtClean="0"/>
              <a:t>You deserve as much support and good treatment as you provide others who have experienced stress, trauma or loss.</a:t>
            </a:r>
          </a:p>
          <a:p>
            <a:pPr eaLnBrk="1" hangingPunct="1"/>
            <a:r>
              <a:rPr lang="en-US" dirty="0" smtClean="0"/>
              <a:t>Caring for yourself results in being a more effective educator, family member, friend and human being.</a:t>
            </a:r>
          </a:p>
          <a:p>
            <a:pPr eaLnBrk="1" hangingPunct="1"/>
            <a:r>
              <a:rPr lang="en-US" dirty="0" smtClean="0"/>
              <a:t>Self-Care is a priority and necessity, not a luxury in the work that we do.</a:t>
            </a:r>
          </a:p>
        </p:txBody>
      </p:sp>
    </p:spTree>
    <p:extLst>
      <p:ext uri="{BB962C8B-B14F-4D97-AF65-F5344CB8AC3E}">
        <p14:creationId xmlns:p14="http://schemas.microsoft.com/office/powerpoint/2010/main" val="36769999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TAKING CARE???</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Chalkboard"/>
                <a:cs typeface="Chalkboard"/>
              </a:rPr>
              <a:t>ARE YOU USING SELF INDULGENCE</a:t>
            </a:r>
            <a:r>
              <a:rPr lang="is-IS" sz="3600" dirty="0" smtClean="0">
                <a:latin typeface="Chalkboard"/>
                <a:cs typeface="Chalkboard"/>
              </a:rPr>
              <a:t>…</a:t>
            </a:r>
          </a:p>
          <a:p>
            <a:pPr marL="0" indent="0" algn="ctr">
              <a:buNone/>
            </a:pPr>
            <a:r>
              <a:rPr lang="is-IS" sz="3600" dirty="0" smtClean="0">
                <a:latin typeface="Chalkboard"/>
                <a:cs typeface="Chalkboard"/>
              </a:rPr>
              <a:t>OR</a:t>
            </a:r>
          </a:p>
          <a:p>
            <a:pPr marL="0" indent="0" algn="ctr">
              <a:buNone/>
            </a:pPr>
            <a:r>
              <a:rPr lang="is-IS" sz="3600" dirty="0" smtClean="0">
                <a:latin typeface="Chalkboard"/>
                <a:cs typeface="Chalkboard"/>
              </a:rPr>
              <a:t>SELF CARE??</a:t>
            </a:r>
            <a:endParaRPr lang="en-US" sz="3600" dirty="0">
              <a:latin typeface="Chalkboard"/>
              <a:cs typeface="Chalkboard"/>
            </a:endParaRPr>
          </a:p>
          <a:p>
            <a:pPr marL="0" indent="0" algn="ctr">
              <a:buNone/>
            </a:pPr>
            <a:endParaRPr lang="en-US" sz="3200" dirty="0" smtClean="0">
              <a:latin typeface="Chalkboard"/>
              <a:cs typeface="Chalkboard"/>
            </a:endParaRPr>
          </a:p>
          <a:p>
            <a:pPr marL="0" indent="0" algn="ctr">
              <a:buNone/>
            </a:pPr>
            <a:r>
              <a:rPr lang="en-US" sz="4000" dirty="0" smtClean="0">
                <a:latin typeface="Chalkboard"/>
                <a:cs typeface="Chalkboard"/>
              </a:rPr>
              <a:t>WHAT GIVES YOU JOY</a:t>
            </a:r>
            <a:endParaRPr lang="en-US" sz="4000" dirty="0">
              <a:latin typeface="Chalkboard"/>
              <a:cs typeface="Chalkboard"/>
            </a:endParaRPr>
          </a:p>
        </p:txBody>
      </p:sp>
    </p:spTree>
    <p:extLst>
      <p:ext uri="{BB962C8B-B14F-4D97-AF65-F5344CB8AC3E}">
        <p14:creationId xmlns:p14="http://schemas.microsoft.com/office/powerpoint/2010/main" val="18286944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2"/>
            <a:ext cx="8229600" cy="1251600"/>
          </a:xfrm>
          <a:prstGeom prst="rect">
            <a:avLst/>
          </a:prstGeom>
        </p:spPr>
        <p:txBody>
          <a:bodyPr lIns="91425" tIns="91425" rIns="91425" bIns="91425" anchor="b" anchorCtr="0">
            <a:noAutofit/>
          </a:bodyPr>
          <a:lstStyle/>
          <a:p>
            <a:pPr algn="ctr" rtl="0">
              <a:spcBef>
                <a:spcPts val="0"/>
              </a:spcBef>
              <a:buNone/>
            </a:pPr>
            <a:r>
              <a:rPr lang="en" sz="3000"/>
              <a:t>Developing Knowledge About </a:t>
            </a:r>
          </a:p>
          <a:p>
            <a:pPr algn="ctr">
              <a:spcBef>
                <a:spcPts val="0"/>
              </a:spcBef>
              <a:buNone/>
            </a:pPr>
            <a:r>
              <a:rPr lang="en" sz="3000"/>
              <a:t>What Works to Make Schools Safe </a:t>
            </a:r>
          </a:p>
        </p:txBody>
      </p:sp>
      <p:sp>
        <p:nvSpPr>
          <p:cNvPr id="30" name="Shape 30"/>
          <p:cNvSpPr txBox="1">
            <a:spLocks noGrp="1"/>
          </p:cNvSpPr>
          <p:nvPr>
            <p:ph type="body" idx="1"/>
          </p:nvPr>
        </p:nvSpPr>
        <p:spPr>
          <a:xfrm>
            <a:off x="457200" y="1526233"/>
            <a:ext cx="8229600" cy="5041600"/>
          </a:xfrm>
          <a:prstGeom prst="rect">
            <a:avLst/>
          </a:prstGeom>
        </p:spPr>
        <p:txBody>
          <a:bodyPr lIns="91425" tIns="91425" rIns="91425" bIns="91425" anchor="t" anchorCtr="0">
            <a:noAutofit/>
          </a:bodyPr>
          <a:lstStyle/>
          <a:p>
            <a:pPr lvl="0" algn="just" rtl="0">
              <a:spcBef>
                <a:spcPts val="0"/>
              </a:spcBef>
              <a:buNone/>
            </a:pPr>
            <a:r>
              <a:rPr lang="en" b="1">
                <a:solidFill>
                  <a:schemeClr val="dk1"/>
                </a:solidFill>
              </a:rPr>
              <a:t>National Institute of Justice </a:t>
            </a:r>
            <a:r>
              <a:rPr lang="en">
                <a:solidFill>
                  <a:schemeClr val="dk1"/>
                </a:solidFill>
              </a:rPr>
              <a:t> </a:t>
            </a:r>
          </a:p>
          <a:p>
            <a:pPr lvl="0" rtl="0">
              <a:spcBef>
                <a:spcPts val="0"/>
              </a:spcBef>
              <a:buNone/>
            </a:pPr>
            <a:r>
              <a:rPr lang="en" sz="2400" b="1">
                <a:solidFill>
                  <a:schemeClr val="dk1"/>
                </a:solidFill>
              </a:rPr>
              <a:t>Grant Award:</a:t>
            </a:r>
            <a:r>
              <a:rPr lang="en" sz="2400">
                <a:solidFill>
                  <a:schemeClr val="dk1"/>
                </a:solidFill>
              </a:rPr>
              <a:t>  $3,319,810 over three years</a:t>
            </a:r>
          </a:p>
          <a:p>
            <a:pPr lvl="0" rtl="0">
              <a:spcBef>
                <a:spcPts val="0"/>
              </a:spcBef>
              <a:buNone/>
            </a:pPr>
            <a:r>
              <a:rPr lang="en" sz="2400" b="1">
                <a:solidFill>
                  <a:schemeClr val="dk1"/>
                </a:solidFill>
              </a:rPr>
              <a:t>Partners:</a:t>
            </a:r>
          </a:p>
          <a:p>
            <a:pPr marL="457200" lvl="0" indent="-342900" rtl="0">
              <a:lnSpc>
                <a:spcPct val="115000"/>
              </a:lnSpc>
              <a:spcBef>
                <a:spcPts val="0"/>
              </a:spcBef>
              <a:buClr>
                <a:schemeClr val="dk1"/>
              </a:buClr>
              <a:buSzPct val="100000"/>
              <a:buFont typeface="Arial"/>
              <a:buChar char="●"/>
            </a:pPr>
            <a:r>
              <a:rPr lang="en" sz="1800">
                <a:solidFill>
                  <a:schemeClr val="dk1"/>
                </a:solidFill>
              </a:rPr>
              <a:t>University of Montana's Institute for Educational Research and Service  - Montana Safe Schools Center and the National Children’s Trauma Center</a:t>
            </a:r>
          </a:p>
          <a:p>
            <a:pPr marL="457200" lvl="0" indent="-342900" algn="just" rtl="0">
              <a:lnSpc>
                <a:spcPct val="115000"/>
              </a:lnSpc>
              <a:spcBef>
                <a:spcPts val="0"/>
              </a:spcBef>
              <a:buClr>
                <a:schemeClr val="dk1"/>
              </a:buClr>
              <a:buSzPct val="100000"/>
              <a:buFont typeface="Arial"/>
              <a:buChar char="●"/>
            </a:pPr>
            <a:r>
              <a:rPr lang="en" sz="1800">
                <a:solidFill>
                  <a:schemeClr val="dk1"/>
                </a:solidFill>
              </a:rPr>
              <a:t>Gallatin County Youth Court Services</a:t>
            </a:r>
          </a:p>
          <a:p>
            <a:pPr marL="457200" lvl="0" indent="-342900" algn="just" rtl="0">
              <a:lnSpc>
                <a:spcPct val="115000"/>
              </a:lnSpc>
              <a:spcBef>
                <a:spcPts val="0"/>
              </a:spcBef>
              <a:buClr>
                <a:schemeClr val="dk1"/>
              </a:buClr>
              <a:buSzPct val="100000"/>
              <a:buFont typeface="Arial"/>
              <a:buChar char="●"/>
            </a:pPr>
            <a:r>
              <a:rPr lang="en" sz="1800">
                <a:solidFill>
                  <a:schemeClr val="dk1"/>
                </a:solidFill>
              </a:rPr>
              <a:t>Bozeman Police Department</a:t>
            </a:r>
          </a:p>
          <a:p>
            <a:pPr marL="457200" lvl="0" indent="-342900" algn="just" rtl="0">
              <a:lnSpc>
                <a:spcPct val="115000"/>
              </a:lnSpc>
              <a:spcBef>
                <a:spcPts val="0"/>
              </a:spcBef>
              <a:buClr>
                <a:schemeClr val="dk1"/>
              </a:buClr>
              <a:buSzPct val="100000"/>
              <a:buFont typeface="Arial"/>
              <a:buChar char="●"/>
            </a:pPr>
            <a:r>
              <a:rPr lang="en" sz="1800">
                <a:solidFill>
                  <a:schemeClr val="dk1"/>
                </a:solidFill>
              </a:rPr>
              <a:t>School and community-based mental health providers (who will deliver the trauma-informed care)</a:t>
            </a:r>
          </a:p>
          <a:p>
            <a:pPr marL="457200" lvl="0" indent="-342900" algn="just">
              <a:lnSpc>
                <a:spcPct val="115000"/>
              </a:lnSpc>
              <a:spcBef>
                <a:spcPts val="0"/>
              </a:spcBef>
              <a:buClr>
                <a:schemeClr val="dk1"/>
              </a:buClr>
              <a:buSzPct val="100000"/>
              <a:buFont typeface="Arial"/>
              <a:buChar char="●"/>
            </a:pPr>
            <a:r>
              <a:rPr lang="en" sz="1800">
                <a:solidFill>
                  <a:schemeClr val="dk1"/>
                </a:solidFill>
              </a:rPr>
              <a:t>Thrive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a:t>Our Grant</a:t>
            </a:r>
          </a:p>
        </p:txBody>
      </p:sp>
      <p:sp>
        <p:nvSpPr>
          <p:cNvPr id="62" name="Shape 62"/>
          <p:cNvSpPr txBox="1">
            <a:spLocks noGrp="1"/>
          </p:cNvSpPr>
          <p:nvPr>
            <p:ph type="body" idx="1"/>
          </p:nvPr>
        </p:nvSpPr>
        <p:spPr>
          <a:xfrm>
            <a:off x="457200" y="1272034"/>
            <a:ext cx="8229600" cy="5295599"/>
          </a:xfrm>
          <a:prstGeom prst="rect">
            <a:avLst/>
          </a:prstGeom>
        </p:spPr>
        <p:txBody>
          <a:bodyPr lIns="91425" tIns="91425" rIns="91425" bIns="91425" anchor="t" anchorCtr="0">
            <a:noAutofit/>
          </a:bodyPr>
          <a:lstStyle/>
          <a:p>
            <a:pPr rtl="0">
              <a:spcBef>
                <a:spcPts val="0"/>
              </a:spcBef>
              <a:buNone/>
            </a:pPr>
            <a:r>
              <a:rPr lang="en">
                <a:solidFill>
                  <a:schemeClr val="dk1"/>
                </a:solidFill>
              </a:rPr>
              <a:t>Link:  Childhood trauma and behavioral health care problems</a:t>
            </a:r>
          </a:p>
          <a:p>
            <a:pPr rtl="0">
              <a:spcBef>
                <a:spcPts val="0"/>
              </a:spcBef>
              <a:buNone/>
            </a:pPr>
            <a:endParaRPr>
              <a:solidFill>
                <a:schemeClr val="dk1"/>
              </a:solidFill>
            </a:endParaRPr>
          </a:p>
          <a:p>
            <a:pPr>
              <a:spcBef>
                <a:spcPts val="0"/>
              </a:spcBef>
              <a:buNone/>
            </a:pPr>
            <a:r>
              <a:rPr lang="en">
                <a:solidFill>
                  <a:schemeClr val="dk1"/>
                </a:solidFill>
              </a:rPr>
              <a:t>We believe that a multi-tiered package of trauma-informed interventions offers a promising alternative to a more traditional punitive disciplinary approach.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30161"/>
            <a:ext cx="8229600" cy="1143200"/>
          </a:xfrm>
          <a:prstGeom prst="rect">
            <a:avLst/>
          </a:prstGeom>
        </p:spPr>
        <p:txBody>
          <a:bodyPr lIns="91425" tIns="91425" rIns="91425" bIns="91425" anchor="b" anchorCtr="0">
            <a:noAutofit/>
          </a:bodyPr>
          <a:lstStyle/>
          <a:p>
            <a:pPr>
              <a:spcBef>
                <a:spcPts val="0"/>
              </a:spcBef>
              <a:buNone/>
            </a:pPr>
            <a:r>
              <a:rPr lang="en-US" b="1" dirty="0" smtClean="0"/>
              <a:t> </a:t>
            </a:r>
            <a:r>
              <a:rPr lang="en" b="1" dirty="0" smtClean="0"/>
              <a:t>Impacts</a:t>
            </a:r>
            <a:endParaRPr lang="en" b="1" dirty="0"/>
          </a:p>
        </p:txBody>
      </p:sp>
      <p:sp>
        <p:nvSpPr>
          <p:cNvPr id="99" name="Shape 99"/>
          <p:cNvSpPr txBox="1">
            <a:spLocks noGrp="1"/>
          </p:cNvSpPr>
          <p:nvPr>
            <p:ph type="body" idx="1"/>
          </p:nvPr>
        </p:nvSpPr>
        <p:spPr>
          <a:xfrm>
            <a:off x="457200" y="1421112"/>
            <a:ext cx="8229600" cy="4557921"/>
          </a:xfrm>
          <a:prstGeom prst="rect">
            <a:avLst/>
          </a:prstGeom>
        </p:spPr>
        <p:txBody>
          <a:bodyPr lIns="91425" tIns="91425" rIns="91425" bIns="91425" anchor="t" anchorCtr="0">
            <a:noAutofit/>
          </a:bodyPr>
          <a:lstStyle/>
          <a:p>
            <a:pPr marL="114300" lvl="0" indent="0" algn="just" rtl="0">
              <a:spcBef>
                <a:spcPts val="0"/>
              </a:spcBef>
              <a:buClr>
                <a:schemeClr val="dk1"/>
              </a:buClr>
              <a:buSzPct val="100000"/>
              <a:buNone/>
            </a:pPr>
            <a:r>
              <a:rPr lang="en" sz="2800" dirty="0" smtClean="0">
                <a:solidFill>
                  <a:schemeClr val="dk1"/>
                </a:solidFill>
                <a:ea typeface="Times New Roman"/>
                <a:cs typeface="Times New Roman"/>
                <a:sym typeface="Times New Roman"/>
              </a:rPr>
              <a:t>The project</a:t>
            </a:r>
            <a:r>
              <a:rPr lang="en-US" sz="2800" dirty="0" smtClean="0">
                <a:solidFill>
                  <a:schemeClr val="dk1"/>
                </a:solidFill>
                <a:ea typeface="Times New Roman"/>
                <a:cs typeface="Times New Roman"/>
                <a:sym typeface="Times New Roman"/>
              </a:rPr>
              <a:t>:</a:t>
            </a:r>
          </a:p>
          <a:p>
            <a:pPr marL="114300" lvl="0" indent="0" algn="just" rtl="0">
              <a:spcBef>
                <a:spcPts val="0"/>
              </a:spcBef>
              <a:buClr>
                <a:schemeClr val="dk1"/>
              </a:buClr>
              <a:buSzPct val="100000"/>
              <a:buNone/>
            </a:pPr>
            <a:r>
              <a:rPr lang="en" sz="2800" dirty="0" smtClean="0">
                <a:solidFill>
                  <a:schemeClr val="dk1"/>
                </a:solidFill>
                <a:ea typeface="Times New Roman"/>
                <a:cs typeface="Times New Roman"/>
                <a:sym typeface="Times New Roman"/>
              </a:rPr>
              <a:t> </a:t>
            </a:r>
            <a:endParaRPr lang="en-US" sz="2800" dirty="0" smtClean="0">
              <a:solidFill>
                <a:schemeClr val="dk1"/>
              </a:solidFill>
              <a:ea typeface="Times New Roman"/>
              <a:cs typeface="Times New Roman"/>
              <a:sym typeface="Times New Roman"/>
            </a:endParaRPr>
          </a:p>
          <a:p>
            <a:pPr marL="571500" lvl="0" indent="-457200" algn="just" rtl="0">
              <a:spcBef>
                <a:spcPts val="0"/>
              </a:spcBef>
              <a:buClr>
                <a:schemeClr val="dk1"/>
              </a:buClr>
              <a:buSzPct val="100000"/>
              <a:buFont typeface="Arial"/>
              <a:buChar char="•"/>
            </a:pPr>
            <a:r>
              <a:rPr lang="en-US" sz="2800" dirty="0">
                <a:solidFill>
                  <a:schemeClr val="dk1"/>
                </a:solidFill>
                <a:ea typeface="Times New Roman"/>
                <a:cs typeface="Times New Roman"/>
                <a:sym typeface="Times New Roman"/>
              </a:rPr>
              <a:t>I</a:t>
            </a:r>
            <a:r>
              <a:rPr lang="en-US" sz="2800" dirty="0" smtClean="0">
                <a:solidFill>
                  <a:schemeClr val="dk1"/>
                </a:solidFill>
                <a:ea typeface="Times New Roman"/>
                <a:cs typeface="Times New Roman"/>
                <a:sym typeface="Times New Roman"/>
              </a:rPr>
              <a:t>s</a:t>
            </a:r>
            <a:r>
              <a:rPr lang="en" sz="2800" dirty="0" smtClean="0">
                <a:solidFill>
                  <a:schemeClr val="dk1"/>
                </a:solidFill>
                <a:ea typeface="Times New Roman"/>
                <a:cs typeface="Times New Roman"/>
                <a:sym typeface="Times New Roman"/>
              </a:rPr>
              <a:t> embracing the question “Does a trauma sensitive, multi-tiered, whole school approach enhance well-being </a:t>
            </a:r>
            <a:r>
              <a:rPr lang="en" sz="2800" dirty="0">
                <a:solidFill>
                  <a:schemeClr val="dk1"/>
                </a:solidFill>
                <a:ea typeface="Times New Roman"/>
                <a:cs typeface="Times New Roman"/>
                <a:sym typeface="Times New Roman"/>
              </a:rPr>
              <a:t>and </a:t>
            </a:r>
            <a:r>
              <a:rPr lang="en" sz="2800" dirty="0" smtClean="0">
                <a:solidFill>
                  <a:schemeClr val="dk1"/>
                </a:solidFill>
                <a:ea typeface="Times New Roman"/>
                <a:cs typeface="Times New Roman"/>
                <a:sym typeface="Times New Roman"/>
              </a:rPr>
              <a:t>safety</a:t>
            </a:r>
            <a:r>
              <a:rPr lang="en-US" sz="2800" dirty="0" smtClean="0">
                <a:solidFill>
                  <a:schemeClr val="dk1"/>
                </a:solidFill>
                <a:ea typeface="Times New Roman"/>
                <a:cs typeface="Times New Roman"/>
                <a:sym typeface="Times New Roman"/>
              </a:rPr>
              <a:t>?</a:t>
            </a:r>
            <a:r>
              <a:rPr lang="en" sz="2800" dirty="0" smtClean="0">
                <a:solidFill>
                  <a:schemeClr val="dk1"/>
                </a:solidFill>
                <a:ea typeface="Times New Roman"/>
                <a:cs typeface="Times New Roman"/>
                <a:sym typeface="Times New Roman"/>
              </a:rPr>
              <a:t>” </a:t>
            </a:r>
            <a:endParaRPr lang="en" sz="2800" dirty="0">
              <a:solidFill>
                <a:schemeClr val="dk1"/>
              </a:solidFill>
              <a:ea typeface="Times New Roman"/>
              <a:cs typeface="Times New Roman"/>
              <a:sym typeface="Times New Roman"/>
            </a:endParaRPr>
          </a:p>
          <a:p>
            <a:pPr lvl="0" algn="just" rtl="0">
              <a:lnSpc>
                <a:spcPct val="80000"/>
              </a:lnSpc>
              <a:spcBef>
                <a:spcPts val="0"/>
              </a:spcBef>
              <a:buNone/>
            </a:pPr>
            <a:endParaRPr lang="en-US" sz="2800" dirty="0" smtClean="0">
              <a:solidFill>
                <a:schemeClr val="dk1"/>
              </a:solidFill>
              <a:ea typeface="Times New Roman"/>
              <a:cs typeface="Times New Roman"/>
              <a:sym typeface="Times New Roman"/>
            </a:endParaRPr>
          </a:p>
          <a:p>
            <a:pPr lvl="0" algn="just" rtl="0">
              <a:lnSpc>
                <a:spcPct val="80000"/>
              </a:lnSpc>
              <a:spcBef>
                <a:spcPts val="0"/>
              </a:spcBef>
              <a:buNone/>
            </a:pPr>
            <a:endParaRPr sz="2800" dirty="0">
              <a:solidFill>
                <a:schemeClr val="dk1"/>
              </a:solidFill>
              <a:ea typeface="Times New Roman"/>
              <a:cs typeface="Times New Roman"/>
              <a:sym typeface="Times New Roman"/>
            </a:endParaRPr>
          </a:p>
          <a:p>
            <a:pPr marL="571500" indent="-457200" algn="just">
              <a:buClr>
                <a:schemeClr val="dk1"/>
              </a:buClr>
              <a:buSzPct val="100000"/>
              <a:buFont typeface="Arial"/>
              <a:buChar char="•"/>
            </a:pPr>
            <a:r>
              <a:rPr lang="en-US" sz="2800" dirty="0">
                <a:solidFill>
                  <a:schemeClr val="dk1"/>
                </a:solidFill>
                <a:ea typeface="Times New Roman"/>
                <a:cs typeface="Times New Roman"/>
                <a:sym typeface="Times New Roman"/>
              </a:rPr>
              <a:t>H</a:t>
            </a:r>
            <a:r>
              <a:rPr lang="en" sz="2800" dirty="0" smtClean="0">
                <a:solidFill>
                  <a:schemeClr val="dk1"/>
                </a:solidFill>
                <a:ea typeface="Times New Roman"/>
                <a:cs typeface="Times New Roman"/>
                <a:sym typeface="Times New Roman"/>
              </a:rPr>
              <a:t>as </a:t>
            </a:r>
            <a:r>
              <a:rPr lang="en" sz="2800" dirty="0">
                <a:solidFill>
                  <a:schemeClr val="dk1"/>
                </a:solidFill>
                <a:ea typeface="Times New Roman"/>
                <a:cs typeface="Times New Roman"/>
                <a:sym typeface="Times New Roman"/>
              </a:rPr>
              <a:t>potential for nationally relevant understanding on a </a:t>
            </a:r>
            <a:r>
              <a:rPr lang="en" sz="2800" b="1" dirty="0">
                <a:solidFill>
                  <a:schemeClr val="dk1"/>
                </a:solidFill>
                <a:ea typeface="Times New Roman"/>
                <a:cs typeface="Times New Roman"/>
                <a:sym typeface="Times New Roman"/>
              </a:rPr>
              <a:t>new way of addressing school safety</a:t>
            </a:r>
            <a:r>
              <a:rPr lang="en" sz="2800" dirty="0">
                <a:solidFill>
                  <a:schemeClr val="dk1"/>
                </a:solidFill>
                <a:ea typeface="Times New Roman"/>
                <a:cs typeface="Times New Roman"/>
                <a:sym typeface="Times New Roman"/>
              </a:rPr>
              <a:t> </a:t>
            </a:r>
            <a:r>
              <a:rPr lang="en" sz="2800" dirty="0" smtClean="0">
                <a:solidFill>
                  <a:schemeClr val="dk1"/>
                </a:solidFill>
                <a:ea typeface="Times New Roman"/>
                <a:cs typeface="Times New Roman"/>
                <a:sym typeface="Times New Roman"/>
              </a:rPr>
              <a:t>problems</a:t>
            </a:r>
            <a:r>
              <a:rPr lang="en-US" sz="2800" dirty="0" smtClean="0">
                <a:solidFill>
                  <a:schemeClr val="dk1"/>
                </a:solidFill>
                <a:ea typeface="Times New Roman"/>
                <a:cs typeface="Times New Roman"/>
                <a:sym typeface="Times New Roman"/>
              </a:rPr>
              <a:t>.</a:t>
            </a:r>
            <a:endParaRPr lang="en" sz="2800" dirty="0">
              <a:solidFill>
                <a:schemeClr val="dk1"/>
              </a:solidFill>
              <a:ea typeface="Times New Roman"/>
              <a:cs typeface="Times New Roman"/>
              <a:sym typeface="Times New Roman"/>
            </a:endParaRPr>
          </a:p>
          <a:p>
            <a:pPr lvl="0" rtl="0">
              <a:lnSpc>
                <a:spcPct val="80000"/>
              </a:lnSpc>
              <a:spcBef>
                <a:spcPts val="0"/>
              </a:spcBef>
              <a:buNone/>
            </a:pPr>
            <a:endParaRPr sz="3200" dirty="0" smtClean="0">
              <a:solidFill>
                <a:schemeClr val="dk1"/>
              </a:solidFill>
              <a:latin typeface="Times New Roman"/>
              <a:ea typeface="Times New Roman"/>
              <a:cs typeface="Times New Roman"/>
              <a:sym typeface="Times New Roman"/>
            </a:endParaRPr>
          </a:p>
          <a:p>
            <a:pPr lvl="0" rtl="0">
              <a:lnSpc>
                <a:spcPct val="200000"/>
              </a:lnSpc>
              <a:spcBef>
                <a:spcPts val="0"/>
              </a:spcBef>
              <a:buClr>
                <a:schemeClr val="dk1"/>
              </a:buClr>
              <a:buFont typeface="Arial"/>
              <a:buNone/>
            </a:pPr>
            <a:endParaRPr sz="3600" dirty="0">
              <a:solidFill>
                <a:schemeClr val="dk1"/>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63538" y="990600"/>
            <a:ext cx="8534400" cy="5372100"/>
          </a:xfrm>
          <a:prstGeom prst="rect">
            <a:avLst/>
          </a:prstGeom>
          <a:solidFill>
            <a:srgbClr val="FFFFFF">
              <a:alpha val="0"/>
            </a:srgbClr>
          </a:solidFill>
          <a:ln w="9525">
            <a:noFill/>
            <a:miter lim="800000"/>
            <a:headEnd/>
            <a:tailEnd/>
          </a:ln>
        </p:spPr>
        <p:txBody>
          <a:bodyPr/>
          <a:lstStyle/>
          <a:p>
            <a:pPr>
              <a:lnSpc>
                <a:spcPct val="200000"/>
              </a:lnSpc>
              <a:defRPr/>
            </a:pPr>
            <a:r>
              <a:rPr lang="en-US" sz="2400" dirty="0" smtClean="0">
                <a:latin typeface="+mn-lt"/>
                <a:ea typeface="ＭＳ Ｐゴシック" pitchFamily="-123" charset="-128"/>
                <a:cs typeface="ＭＳ Ｐゴシック" pitchFamily="-123" charset="-128"/>
              </a:rPr>
              <a:t>The </a:t>
            </a:r>
            <a:r>
              <a:rPr lang="en-US" sz="2400" dirty="0">
                <a:latin typeface="+mn-lt"/>
                <a:ea typeface="ＭＳ Ｐゴシック" pitchFamily="-123" charset="-128"/>
                <a:cs typeface="ＭＳ Ｐゴシック" pitchFamily="-123" charset="-128"/>
              </a:rPr>
              <a:t>Adverse Childhood Experiences (ACE) Study is one of the largest investigations ever conducted on the links between childhood maltreatment and later-life health and well-</a:t>
            </a:r>
            <a:r>
              <a:rPr lang="en-US" sz="2400" dirty="0" smtClean="0">
                <a:latin typeface="+mn-lt"/>
                <a:ea typeface="ＭＳ Ｐゴシック" pitchFamily="-123" charset="-128"/>
                <a:cs typeface="ＭＳ Ｐゴシック" pitchFamily="-123" charset="-128"/>
              </a:rPr>
              <a:t>being.</a:t>
            </a:r>
          </a:p>
          <a:p>
            <a:pPr marL="342900" indent="-342900">
              <a:lnSpc>
                <a:spcPct val="200000"/>
              </a:lnSpc>
              <a:buFont typeface="Arial"/>
              <a:buChar char="•"/>
              <a:defRPr/>
            </a:pPr>
            <a:r>
              <a:rPr lang="en-US" sz="2400" dirty="0" smtClean="0">
                <a:ea typeface="ＭＳ Ｐゴシック" pitchFamily="-123" charset="-128"/>
                <a:cs typeface="ＭＳ Ｐゴシック" pitchFamily="-123" charset="-128"/>
              </a:rPr>
              <a:t>1995-1997			17,000 individuals</a:t>
            </a:r>
          </a:p>
          <a:p>
            <a:pPr marL="342900" indent="-342900">
              <a:lnSpc>
                <a:spcPct val="200000"/>
              </a:lnSpc>
              <a:buFont typeface="Arial"/>
              <a:buChar char="•"/>
              <a:defRPr/>
            </a:pPr>
            <a:r>
              <a:rPr lang="en-US" sz="2400" dirty="0" smtClean="0">
                <a:ea typeface="ＭＳ Ｐゴシック" pitchFamily="-123" charset="-128"/>
                <a:cs typeface="ＭＳ Ｐゴシック" pitchFamily="-123" charset="-128"/>
              </a:rPr>
              <a:t>HMO in So California</a:t>
            </a:r>
          </a:p>
          <a:p>
            <a:pPr marL="342900" indent="-342900">
              <a:lnSpc>
                <a:spcPct val="200000"/>
              </a:lnSpc>
              <a:buFont typeface="Arial"/>
              <a:buChar char="•"/>
              <a:defRPr/>
            </a:pPr>
            <a:r>
              <a:rPr lang="en-US" sz="2400" dirty="0" smtClean="0">
                <a:ea typeface="ＭＳ Ｐゴシック" pitchFamily="-123" charset="-128"/>
                <a:cs typeface="ＭＳ Ｐゴシック" pitchFamily="-123" charset="-128"/>
              </a:rPr>
              <a:t>CDC followed the individuals for mortality and health</a:t>
            </a:r>
          </a:p>
          <a:p>
            <a:pPr marL="342900" indent="-342900">
              <a:lnSpc>
                <a:spcPct val="200000"/>
              </a:lnSpc>
              <a:buFont typeface="Arial"/>
              <a:buChar char="•"/>
              <a:defRPr/>
            </a:pPr>
            <a:endParaRPr lang="en-US" sz="2400" dirty="0" smtClean="0">
              <a:latin typeface="+mn-lt"/>
              <a:ea typeface="ＭＳ Ｐゴシック" pitchFamily="-123" charset="-128"/>
              <a:cs typeface="ＭＳ Ｐゴシック" pitchFamily="-123" charset="-128"/>
            </a:endParaRPr>
          </a:p>
        </p:txBody>
      </p:sp>
      <p:sp>
        <p:nvSpPr>
          <p:cNvPr id="2" name="Title 1"/>
          <p:cNvSpPr>
            <a:spLocks noGrp="1"/>
          </p:cNvSpPr>
          <p:nvPr>
            <p:ph type="title"/>
          </p:nvPr>
        </p:nvSpPr>
        <p:spPr>
          <a:xfrm>
            <a:off x="2362200" y="304800"/>
            <a:ext cx="6172200" cy="685800"/>
          </a:xfrm>
        </p:spPr>
        <p:txBody>
          <a:bodyPr>
            <a:normAutofit fontScale="90000"/>
          </a:bodyPr>
          <a:lstStyle/>
          <a:p>
            <a:r>
              <a:rPr lang="en-US" dirty="0" smtClean="0"/>
              <a:t>The ACE Study</a:t>
            </a:r>
            <a:endParaRPr lang="en-US" dirty="0"/>
          </a:p>
        </p:txBody>
      </p:sp>
    </p:spTree>
    <p:extLst>
      <p:ext uri="{BB962C8B-B14F-4D97-AF65-F5344CB8AC3E}">
        <p14:creationId xmlns:p14="http://schemas.microsoft.com/office/powerpoint/2010/main" val="325270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0" y="1428750"/>
            <a:ext cx="8534400" cy="5539977"/>
          </a:xfrm>
          <a:prstGeom prst="rect">
            <a:avLst/>
          </a:prstGeom>
          <a:solidFill>
            <a:srgbClr val="FFFFFF">
              <a:alpha val="0"/>
            </a:srgbClr>
          </a:solidFill>
          <a:ln w="9525">
            <a:noFill/>
            <a:miter lim="800000"/>
            <a:headEnd/>
            <a:tailEnd/>
          </a:ln>
        </p:spPr>
        <p:txBody>
          <a:bodyPr wrap="square">
            <a:spAutoFit/>
          </a:bodyPr>
          <a:lstStyle/>
          <a:p>
            <a:pPr marL="800100" lvl="1" indent="-342900" eaLnBrk="0" hangingPunct="0">
              <a:buFont typeface="Arial" pitchFamily="34" charset="0"/>
              <a:buChar char="•"/>
              <a:defRPr/>
            </a:pPr>
            <a:r>
              <a:rPr lang="en-US" sz="2200" dirty="0" smtClean="0">
                <a:latin typeface="+mn-lt"/>
                <a:ea typeface="ＭＳ Ｐゴシック" pitchFamily="-123" charset="-128"/>
                <a:cs typeface="ＭＳ Ｐゴシック" pitchFamily="-123" charset="-128"/>
              </a:rPr>
              <a:t>Did </a:t>
            </a:r>
            <a:r>
              <a:rPr lang="en-US" sz="2200" dirty="0">
                <a:latin typeface="+mn-lt"/>
                <a:ea typeface="ＭＳ Ｐゴシック" pitchFamily="-123" charset="-128"/>
                <a:cs typeface="ＭＳ Ｐゴシック" pitchFamily="-123" charset="-128"/>
              </a:rPr>
              <a:t>you experience physical abuse?</a:t>
            </a:r>
          </a:p>
          <a:p>
            <a:pPr marL="800100" lvl="1" indent="-342900" eaLnBrk="0" hangingPunct="0">
              <a:buFont typeface="Arial" pitchFamily="34" charset="0"/>
              <a:buChar char="•"/>
              <a:defRPr/>
            </a:pPr>
            <a:r>
              <a:rPr lang="en-US" sz="2200" dirty="0" smtClean="0">
                <a:latin typeface="+mn-lt"/>
                <a:ea typeface="ＭＳ Ｐゴシック" pitchFamily="-123" charset="-128"/>
                <a:cs typeface="ＭＳ Ｐゴシック" pitchFamily="-123" charset="-128"/>
              </a:rPr>
              <a:t>Did </a:t>
            </a:r>
            <a:r>
              <a:rPr lang="en-US" sz="2200" dirty="0">
                <a:latin typeface="+mn-lt"/>
                <a:ea typeface="ＭＳ Ｐゴシック" pitchFamily="-123" charset="-128"/>
                <a:cs typeface="ＭＳ Ｐゴシック" pitchFamily="-123" charset="-128"/>
              </a:rPr>
              <a:t>you experience </a:t>
            </a:r>
            <a:r>
              <a:rPr lang="en-US" sz="2200" dirty="0" smtClean="0">
                <a:ea typeface="ＭＳ Ｐゴシック" pitchFamily="-123" charset="-128"/>
                <a:cs typeface="ＭＳ Ｐゴシック" pitchFamily="-123" charset="-128"/>
              </a:rPr>
              <a:t>physiological</a:t>
            </a:r>
            <a:r>
              <a:rPr lang="en-US" sz="2200" dirty="0" smtClean="0">
                <a:latin typeface="+mn-lt"/>
                <a:ea typeface="ＭＳ Ｐゴシック" pitchFamily="-123" charset="-128"/>
                <a:cs typeface="ＭＳ Ｐゴシック" pitchFamily="-123" charset="-128"/>
              </a:rPr>
              <a:t> </a:t>
            </a:r>
            <a:r>
              <a:rPr lang="en-US" sz="2200" dirty="0">
                <a:latin typeface="+mn-lt"/>
                <a:ea typeface="ＭＳ Ｐゴシック" pitchFamily="-123" charset="-128"/>
                <a:cs typeface="ＭＳ Ｐゴシック" pitchFamily="-123" charset="-128"/>
              </a:rPr>
              <a:t>abuse?</a:t>
            </a:r>
          </a:p>
          <a:p>
            <a:pPr marL="800100" lvl="1" indent="-342900" eaLnBrk="0" hangingPunct="0">
              <a:buFont typeface="Arial" pitchFamily="34" charset="0"/>
              <a:buChar char="•"/>
              <a:defRPr/>
            </a:pPr>
            <a:r>
              <a:rPr lang="en-US" sz="2200" dirty="0" smtClean="0">
                <a:latin typeface="+mn-lt"/>
                <a:ea typeface="ＭＳ Ｐゴシック" pitchFamily="-123" charset="-128"/>
                <a:cs typeface="ＭＳ Ｐゴシック" pitchFamily="-123" charset="-128"/>
              </a:rPr>
              <a:t>Did </a:t>
            </a:r>
            <a:r>
              <a:rPr lang="en-US" sz="2200" dirty="0">
                <a:latin typeface="+mn-lt"/>
                <a:ea typeface="ＭＳ Ｐゴシック" pitchFamily="-123" charset="-128"/>
                <a:cs typeface="ＭＳ Ｐゴシック" pitchFamily="-123" charset="-128"/>
              </a:rPr>
              <a:t>you experience contact sexual abuse? </a:t>
            </a:r>
            <a:endParaRPr lang="en-US" sz="2200" dirty="0" smtClean="0">
              <a:latin typeface="+mn-lt"/>
              <a:ea typeface="ＭＳ Ｐゴシック" pitchFamily="-123" charset="-128"/>
              <a:cs typeface="ＭＳ Ｐゴシック" pitchFamily="-123" charset="-128"/>
            </a:endParaRPr>
          </a:p>
          <a:p>
            <a:pPr marL="800100" lvl="1" indent="-342900" eaLnBrk="0" hangingPunct="0">
              <a:buFont typeface="Arial" pitchFamily="34" charset="0"/>
              <a:buChar char="•"/>
              <a:defRPr/>
            </a:pPr>
            <a:r>
              <a:rPr lang="en-US" sz="2200" dirty="0" smtClean="0">
                <a:ea typeface="ＭＳ Ｐゴシック" pitchFamily="-123" charset="-128"/>
                <a:cs typeface="ＭＳ Ｐゴシック" pitchFamily="-123" charset="-128"/>
              </a:rPr>
              <a:t>Did you experience emotional neglect?</a:t>
            </a:r>
          </a:p>
          <a:p>
            <a:pPr marL="800100" lvl="1" indent="-342900" eaLnBrk="0" hangingPunct="0">
              <a:buFont typeface="Arial" pitchFamily="34" charset="0"/>
              <a:buChar char="•"/>
              <a:defRPr/>
            </a:pPr>
            <a:r>
              <a:rPr lang="en-US" sz="2200" dirty="0" smtClean="0">
                <a:latin typeface="+mn-lt"/>
                <a:ea typeface="ＭＳ Ｐゴシック" pitchFamily="-123" charset="-128"/>
                <a:cs typeface="ＭＳ Ｐゴシック" pitchFamily="-123" charset="-128"/>
              </a:rPr>
              <a:t>Did you experience physical neglect?</a:t>
            </a:r>
            <a:endParaRPr lang="en-US" sz="2200" dirty="0">
              <a:latin typeface="+mn-lt"/>
              <a:ea typeface="ＭＳ Ｐゴシック" pitchFamily="-123" charset="-128"/>
              <a:cs typeface="ＭＳ Ｐゴシック" pitchFamily="-123" charset="-128"/>
            </a:endParaRPr>
          </a:p>
          <a:p>
            <a:pPr marL="800100" lvl="1" indent="-342900" eaLnBrk="0" hangingPunct="0">
              <a:buFont typeface="Arial" pitchFamily="34" charset="0"/>
              <a:buChar char="•"/>
              <a:defRPr/>
            </a:pPr>
            <a:r>
              <a:rPr lang="en-US" sz="2200" dirty="0" smtClean="0">
                <a:latin typeface="+mn-lt"/>
                <a:ea typeface="ＭＳ Ｐゴシック" pitchFamily="-123" charset="-128"/>
                <a:cs typeface="ＭＳ Ｐゴシック" pitchFamily="-123" charset="-128"/>
              </a:rPr>
              <a:t>Was </a:t>
            </a:r>
            <a:r>
              <a:rPr lang="en-US" sz="2200" dirty="0">
                <a:latin typeface="+mn-lt"/>
                <a:ea typeface="ＭＳ Ｐゴシック" pitchFamily="-123" charset="-128"/>
                <a:cs typeface="ＭＳ Ｐゴシック" pitchFamily="-123" charset="-128"/>
              </a:rPr>
              <a:t>there an </a:t>
            </a:r>
            <a:r>
              <a:rPr lang="en-US" sz="2200" dirty="0" smtClean="0">
                <a:latin typeface="+mn-lt"/>
                <a:ea typeface="ＭＳ Ｐゴシック" pitchFamily="-123" charset="-128"/>
                <a:cs typeface="ＭＳ Ｐゴシック" pitchFamily="-123" charset="-128"/>
              </a:rPr>
              <a:t>alcoholic or </a:t>
            </a:r>
            <a:r>
              <a:rPr lang="en-US" sz="2200" dirty="0">
                <a:latin typeface="+mn-lt"/>
                <a:ea typeface="ＭＳ Ｐゴシック" pitchFamily="-123" charset="-128"/>
                <a:cs typeface="ＭＳ Ｐゴシック" pitchFamily="-123" charset="-128"/>
              </a:rPr>
              <a:t>drug-user in your household? </a:t>
            </a:r>
          </a:p>
          <a:p>
            <a:pPr marL="800100" lvl="1" indent="-342900" eaLnBrk="0" hangingPunct="0">
              <a:buFont typeface="Arial" pitchFamily="34" charset="0"/>
              <a:buChar char="•"/>
              <a:defRPr/>
            </a:pPr>
            <a:r>
              <a:rPr lang="en-US" sz="2200" dirty="0" smtClean="0">
                <a:latin typeface="+mn-lt"/>
                <a:ea typeface="ＭＳ Ｐゴシック" pitchFamily="-123" charset="-128"/>
                <a:cs typeface="ＭＳ Ｐゴシック" pitchFamily="-123" charset="-128"/>
              </a:rPr>
              <a:t>Was </a:t>
            </a:r>
            <a:r>
              <a:rPr lang="en-US" sz="2200" dirty="0">
                <a:latin typeface="+mn-lt"/>
                <a:ea typeface="ＭＳ Ｐゴシック" pitchFamily="-123" charset="-128"/>
                <a:cs typeface="ＭＳ Ｐゴシック" pitchFamily="-123" charset="-128"/>
              </a:rPr>
              <a:t>there a member of your household imprisoned?  </a:t>
            </a:r>
          </a:p>
          <a:p>
            <a:pPr marL="800100" lvl="1" indent="-342900" eaLnBrk="0" hangingPunct="0">
              <a:buFont typeface="Arial" pitchFamily="34" charset="0"/>
              <a:buChar char="•"/>
              <a:defRPr/>
            </a:pPr>
            <a:r>
              <a:rPr lang="en-US" sz="2200" dirty="0" smtClean="0">
                <a:latin typeface="+mn-lt"/>
                <a:ea typeface="ＭＳ Ｐゴシック" pitchFamily="-123" charset="-128"/>
                <a:cs typeface="ＭＳ Ｐゴシック" pitchFamily="-123" charset="-128"/>
              </a:rPr>
              <a:t>Was </a:t>
            </a:r>
            <a:r>
              <a:rPr lang="en-US" sz="2200" dirty="0">
                <a:latin typeface="+mn-lt"/>
                <a:ea typeface="ＭＳ Ｐゴシック" pitchFamily="-123" charset="-128"/>
                <a:cs typeface="ＭＳ Ｐゴシック" pitchFamily="-123" charset="-128"/>
              </a:rPr>
              <a:t>there a member of your household that was mentally ill, or did you </a:t>
            </a:r>
            <a:r>
              <a:rPr lang="en-US" sz="2200" dirty="0" smtClean="0">
                <a:latin typeface="+mn-lt"/>
                <a:ea typeface="ＭＳ Ｐゴシック" pitchFamily="-123" charset="-128"/>
                <a:cs typeface="ＭＳ Ｐゴシック" pitchFamily="-123" charset="-128"/>
              </a:rPr>
              <a:t>have </a:t>
            </a:r>
            <a:r>
              <a:rPr lang="en-US" sz="2200" dirty="0">
                <a:latin typeface="+mn-lt"/>
                <a:ea typeface="ＭＳ Ｐゴシック" pitchFamily="-123" charset="-128"/>
                <a:cs typeface="ＭＳ Ｐゴシック" pitchFamily="-123" charset="-128"/>
              </a:rPr>
              <a:t>a </a:t>
            </a:r>
            <a:r>
              <a:rPr lang="en-US" sz="2200" dirty="0" smtClean="0">
                <a:latin typeface="+mn-lt"/>
                <a:ea typeface="ＭＳ Ｐゴシック" pitchFamily="-123" charset="-128"/>
                <a:cs typeface="ＭＳ Ｐゴシック" pitchFamily="-123" charset="-128"/>
              </a:rPr>
              <a:t>depressed </a:t>
            </a:r>
            <a:r>
              <a:rPr lang="en-US" sz="2200" dirty="0">
                <a:latin typeface="+mn-lt"/>
                <a:ea typeface="ＭＳ Ｐゴシック" pitchFamily="-123" charset="-128"/>
                <a:cs typeface="ＭＳ Ｐゴシック" pitchFamily="-123" charset="-128"/>
              </a:rPr>
              <a:t>parent or institutionalized family member? </a:t>
            </a:r>
          </a:p>
          <a:p>
            <a:pPr marL="800100" lvl="1" indent="-342900" eaLnBrk="0" hangingPunct="0">
              <a:buFont typeface="Arial" pitchFamily="34" charset="0"/>
              <a:buChar char="•"/>
              <a:defRPr/>
            </a:pPr>
            <a:r>
              <a:rPr lang="en-US" sz="2200" dirty="0" smtClean="0">
                <a:latin typeface="+mn-lt"/>
                <a:ea typeface="ＭＳ Ｐゴシック" pitchFamily="-123" charset="-128"/>
                <a:cs typeface="ＭＳ Ｐゴシック" pitchFamily="-123" charset="-128"/>
              </a:rPr>
              <a:t>Did </a:t>
            </a:r>
            <a:r>
              <a:rPr lang="en-US" sz="2200" dirty="0">
                <a:latin typeface="+mn-lt"/>
                <a:ea typeface="ＭＳ Ｐゴシック" pitchFamily="-123" charset="-128"/>
                <a:cs typeface="ＭＳ Ｐゴシック" pitchFamily="-123" charset="-128"/>
              </a:rPr>
              <a:t>you witness your mother being treated violently</a:t>
            </a:r>
            <a:r>
              <a:rPr lang="en-US" sz="2200" dirty="0" smtClean="0">
                <a:latin typeface="+mn-lt"/>
                <a:ea typeface="ＭＳ Ｐゴシック" pitchFamily="-123" charset="-128"/>
                <a:cs typeface="ＭＳ Ｐゴシック" pitchFamily="-123" charset="-128"/>
              </a:rPr>
              <a:t>?</a:t>
            </a:r>
          </a:p>
          <a:p>
            <a:pPr marL="800100" lvl="1" indent="-342900" eaLnBrk="0" hangingPunct="0">
              <a:buFont typeface="Arial" pitchFamily="34" charset="0"/>
              <a:buChar char="•"/>
              <a:defRPr/>
            </a:pPr>
            <a:endParaRPr lang="en-US" sz="2200" dirty="0">
              <a:ea typeface="ＭＳ Ｐゴシック" pitchFamily="-123" charset="-128"/>
              <a:cs typeface="ＭＳ Ｐゴシック" pitchFamily="-123" charset="-128"/>
            </a:endParaRPr>
          </a:p>
          <a:p>
            <a:pPr lvl="1" eaLnBrk="0" hangingPunct="0">
              <a:defRPr/>
            </a:pPr>
            <a:r>
              <a:rPr lang="en-US" sz="2000" dirty="0" smtClean="0">
                <a:ea typeface="ＭＳ Ｐゴシック" pitchFamily="-123" charset="-128"/>
                <a:cs typeface="ＭＳ Ｐゴシック" pitchFamily="-123" charset="-128"/>
              </a:rPr>
              <a:t>            </a:t>
            </a:r>
            <a:r>
              <a:rPr lang="en-US" sz="2000" b="1" dirty="0" smtClean="0">
                <a:ea typeface="ＭＳ Ｐゴシック" pitchFamily="-123" charset="-128"/>
                <a:cs typeface="ＭＳ Ｐゴシック" pitchFamily="-123" charset="-128"/>
              </a:rPr>
              <a:t>WHATSMYACESCORE.COM</a:t>
            </a:r>
            <a:endParaRPr lang="en-US" sz="2000" b="1" dirty="0">
              <a:ea typeface="ＭＳ Ｐゴシック" pitchFamily="-123" charset="-128"/>
              <a:cs typeface="ＭＳ Ｐゴシック" pitchFamily="-123" charset="-128"/>
            </a:endParaRPr>
          </a:p>
          <a:p>
            <a:pPr marL="800100" lvl="1" indent="-342900" eaLnBrk="0" hangingPunct="0">
              <a:buFont typeface="Arial" pitchFamily="34" charset="0"/>
              <a:buChar char="•"/>
              <a:defRPr/>
            </a:pPr>
            <a:endParaRPr lang="en-US" sz="2200" dirty="0">
              <a:latin typeface="+mn-lt"/>
              <a:ea typeface="ＭＳ Ｐゴシック" pitchFamily="-123" charset="-128"/>
              <a:cs typeface="ＭＳ Ｐゴシック" pitchFamily="-123" charset="-128"/>
            </a:endParaRPr>
          </a:p>
          <a:p>
            <a:pPr marL="800100" lvl="1" indent="-342900" eaLnBrk="0" hangingPunct="0">
              <a:buFont typeface="Arial" pitchFamily="34" charset="0"/>
              <a:buChar char="•"/>
              <a:defRPr/>
            </a:pPr>
            <a:endParaRPr lang="en-US" sz="2200" dirty="0">
              <a:latin typeface="+mn-lt"/>
              <a:ea typeface="ＭＳ Ｐゴシック" pitchFamily="-123" charset="-128"/>
              <a:cs typeface="ＭＳ Ｐゴシック" pitchFamily="-123" charset="-128"/>
            </a:endParaRPr>
          </a:p>
          <a:p>
            <a:pPr marL="800100" lvl="1" indent="-342900" eaLnBrk="0" hangingPunct="0">
              <a:spcAft>
                <a:spcPts val="1200"/>
              </a:spcAft>
              <a:buFont typeface="Arial" pitchFamily="34" charset="0"/>
              <a:buChar char="•"/>
              <a:defRPr/>
            </a:pPr>
            <a:endParaRPr lang="en-US" sz="2200" dirty="0">
              <a:latin typeface="+mn-lt"/>
              <a:ea typeface="ＭＳ Ｐゴシック" pitchFamily="-123" charset="-128"/>
              <a:cs typeface="ＭＳ Ｐゴシック" pitchFamily="-123" charset="-128"/>
            </a:endParaRPr>
          </a:p>
        </p:txBody>
      </p:sp>
      <p:sp>
        <p:nvSpPr>
          <p:cNvPr id="4" name="Title 3"/>
          <p:cNvSpPr>
            <a:spLocks noGrp="1"/>
          </p:cNvSpPr>
          <p:nvPr>
            <p:ph type="title"/>
          </p:nvPr>
        </p:nvSpPr>
        <p:spPr>
          <a:xfrm>
            <a:off x="533400" y="685800"/>
            <a:ext cx="8229600" cy="762000"/>
          </a:xfrm>
        </p:spPr>
        <p:txBody>
          <a:bodyPr>
            <a:normAutofit fontScale="90000"/>
          </a:bodyPr>
          <a:lstStyle/>
          <a:p>
            <a:pPr algn="ctr"/>
            <a:r>
              <a:rPr lang="en-US" sz="4000" dirty="0" smtClean="0">
                <a:latin typeface="Arial" pitchFamily="34" charset="0"/>
                <a:ea typeface="ＭＳ Ｐゴシック" pitchFamily="-123" charset="-128"/>
                <a:cs typeface="Arial" pitchFamily="34" charset="0"/>
              </a:rPr>
              <a:t>ACE Study Questions</a:t>
            </a:r>
            <a:r>
              <a:rPr lang="en-US" sz="4000" dirty="0" smtClean="0">
                <a:latin typeface="Helvetica"/>
                <a:ea typeface="ＭＳ Ｐゴシック" pitchFamily="-123" charset="-128"/>
                <a:cs typeface="Helvetica"/>
              </a:rPr>
              <a:t/>
            </a:r>
            <a:br>
              <a:rPr lang="en-US" sz="4000" dirty="0" smtClean="0">
                <a:latin typeface="Helvetica"/>
                <a:ea typeface="ＭＳ Ｐゴシック" pitchFamily="-123" charset="-128"/>
                <a:cs typeface="Helvetica"/>
              </a:rPr>
            </a:br>
            <a:endParaRPr lang="en-US" dirty="0"/>
          </a:p>
        </p:txBody>
      </p:sp>
    </p:spTree>
    <p:extLst>
      <p:ext uri="{BB962C8B-B14F-4D97-AF65-F5344CB8AC3E}">
        <p14:creationId xmlns:p14="http://schemas.microsoft.com/office/powerpoint/2010/main" val="42241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1580</TotalTime>
  <Words>4302</Words>
  <Application>Microsoft Macintosh PowerPoint</Application>
  <PresentationFormat>On-screen Show (4:3)</PresentationFormat>
  <Paragraphs>411</Paragraphs>
  <Slides>44</Slides>
  <Notes>36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Breeze</vt:lpstr>
      <vt:lpstr>Strategies for Building Resiliency and Supporting Students Impacted by Trauma</vt:lpstr>
      <vt:lpstr>Take a moment…</vt:lpstr>
      <vt:lpstr>WHAT DID YOU WALK IN THIS ROOM WITH?</vt:lpstr>
      <vt:lpstr>School and Family Engagement –  Trauma Informed  (SAFE-TI) </vt:lpstr>
      <vt:lpstr>Developing Knowledge About  What Works to Make Schools Safe </vt:lpstr>
      <vt:lpstr>Our Grant</vt:lpstr>
      <vt:lpstr> Impacts</vt:lpstr>
      <vt:lpstr>The ACE Study</vt:lpstr>
      <vt:lpstr>ACE Study Questions </vt:lpstr>
      <vt:lpstr>PowerPoint Presentation</vt:lpstr>
      <vt:lpstr>PowerPoint Presentation</vt:lpstr>
      <vt:lpstr>PowerPoint Presentation</vt:lpstr>
      <vt:lpstr>PowerPoint Presentation</vt:lpstr>
      <vt:lpstr>PowerPoint Presentation</vt:lpstr>
      <vt:lpstr>PowerPoint Presentation</vt:lpstr>
      <vt:lpstr>ACE’S IS THE WHAT…</vt:lpstr>
      <vt:lpstr>What is Trauma?</vt:lpstr>
      <vt:lpstr>TRAUMA COMES IN MANY FORMS</vt:lpstr>
      <vt:lpstr>Trauma Types</vt:lpstr>
      <vt:lpstr>Why Do Education Programs Need to Know About Trauma</vt:lpstr>
      <vt:lpstr>PowerPoint Presentation</vt:lpstr>
      <vt:lpstr>Basic Needs Must be Met</vt:lpstr>
      <vt:lpstr>WHAT IF…</vt:lpstr>
      <vt:lpstr>DO YOU…</vt:lpstr>
      <vt:lpstr>Bruce Perry – Child Trauma Academy Adaptive Responses to Trauma</vt:lpstr>
      <vt:lpstr>WHAT ARE TRAUMA INFORMED SCHOOLS?</vt:lpstr>
      <vt:lpstr>Threat Appraisal and Detection in Traumatized Children</vt:lpstr>
      <vt:lpstr>SORRY…..</vt:lpstr>
      <vt:lpstr>HOT BUTTON</vt:lpstr>
      <vt:lpstr>TEACHER AFFECT </vt:lpstr>
      <vt:lpstr>Perceived Triggers of Danger</vt:lpstr>
      <vt:lpstr>PowerPoint Presentation</vt:lpstr>
      <vt:lpstr>OH WAIT…</vt:lpstr>
      <vt:lpstr>Relationship is the  Evidence-Based Practice</vt:lpstr>
      <vt:lpstr>UNIVERSAL – TIER I</vt:lpstr>
      <vt:lpstr>AUTOMATICS</vt:lpstr>
      <vt:lpstr>Most common reasons</vt:lpstr>
      <vt:lpstr>COMMUNICATION</vt:lpstr>
      <vt:lpstr>WHAT CAN YOU DO??</vt:lpstr>
      <vt:lpstr>Summary</vt:lpstr>
      <vt:lpstr>RESILIENCE</vt:lpstr>
      <vt:lpstr>RELATIONSHIPS</vt:lpstr>
      <vt:lpstr>Things To Remember</vt:lpstr>
      <vt:lpstr>ARE YOU TAKING CARE???</vt:lpstr>
    </vt:vector>
  </TitlesOfParts>
  <Company>Bozeman School District 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St. John</dc:creator>
  <cp:lastModifiedBy>Laura St. John</cp:lastModifiedBy>
  <cp:revision>51</cp:revision>
  <dcterms:created xsi:type="dcterms:W3CDTF">2016-01-26T02:03:52Z</dcterms:created>
  <dcterms:modified xsi:type="dcterms:W3CDTF">2018-03-06T14:35:31Z</dcterms:modified>
</cp:coreProperties>
</file>