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9202400" cy="9326563"/>
  <p:notesSz cx="9144000" cy="6858000"/>
  <p:defaultTextStyle>
    <a:defPPr>
      <a:defRPr lang="en-US"/>
    </a:defPPr>
    <a:lvl1pPr marL="0" algn="l" defTabSz="1567464" rtl="0" eaLnBrk="1" latinLnBrk="0" hangingPunct="1">
      <a:defRPr sz="3100" kern="1200">
        <a:solidFill>
          <a:schemeClr val="tx1"/>
        </a:solidFill>
        <a:latin typeface="+mn-lt"/>
        <a:ea typeface="+mn-ea"/>
        <a:cs typeface="+mn-cs"/>
      </a:defRPr>
    </a:lvl1pPr>
    <a:lvl2pPr marL="783732" algn="l" defTabSz="1567464" rtl="0" eaLnBrk="1" latinLnBrk="0" hangingPunct="1">
      <a:defRPr sz="3100" kern="1200">
        <a:solidFill>
          <a:schemeClr val="tx1"/>
        </a:solidFill>
        <a:latin typeface="+mn-lt"/>
        <a:ea typeface="+mn-ea"/>
        <a:cs typeface="+mn-cs"/>
      </a:defRPr>
    </a:lvl2pPr>
    <a:lvl3pPr marL="1567464" algn="l" defTabSz="1567464" rtl="0" eaLnBrk="1" latinLnBrk="0" hangingPunct="1">
      <a:defRPr sz="3100" kern="1200">
        <a:solidFill>
          <a:schemeClr val="tx1"/>
        </a:solidFill>
        <a:latin typeface="+mn-lt"/>
        <a:ea typeface="+mn-ea"/>
        <a:cs typeface="+mn-cs"/>
      </a:defRPr>
    </a:lvl3pPr>
    <a:lvl4pPr marL="2351197" algn="l" defTabSz="1567464" rtl="0" eaLnBrk="1" latinLnBrk="0" hangingPunct="1">
      <a:defRPr sz="3100" kern="1200">
        <a:solidFill>
          <a:schemeClr val="tx1"/>
        </a:solidFill>
        <a:latin typeface="+mn-lt"/>
        <a:ea typeface="+mn-ea"/>
        <a:cs typeface="+mn-cs"/>
      </a:defRPr>
    </a:lvl4pPr>
    <a:lvl5pPr marL="3134929" algn="l" defTabSz="1567464" rtl="0" eaLnBrk="1" latinLnBrk="0" hangingPunct="1">
      <a:defRPr sz="3100" kern="1200">
        <a:solidFill>
          <a:schemeClr val="tx1"/>
        </a:solidFill>
        <a:latin typeface="+mn-lt"/>
        <a:ea typeface="+mn-ea"/>
        <a:cs typeface="+mn-cs"/>
      </a:defRPr>
    </a:lvl5pPr>
    <a:lvl6pPr marL="3918661" algn="l" defTabSz="1567464" rtl="0" eaLnBrk="1" latinLnBrk="0" hangingPunct="1">
      <a:defRPr sz="3100" kern="1200">
        <a:solidFill>
          <a:schemeClr val="tx1"/>
        </a:solidFill>
        <a:latin typeface="+mn-lt"/>
        <a:ea typeface="+mn-ea"/>
        <a:cs typeface="+mn-cs"/>
      </a:defRPr>
    </a:lvl6pPr>
    <a:lvl7pPr marL="4702393" algn="l" defTabSz="1567464" rtl="0" eaLnBrk="1" latinLnBrk="0" hangingPunct="1">
      <a:defRPr sz="3100" kern="1200">
        <a:solidFill>
          <a:schemeClr val="tx1"/>
        </a:solidFill>
        <a:latin typeface="+mn-lt"/>
        <a:ea typeface="+mn-ea"/>
        <a:cs typeface="+mn-cs"/>
      </a:defRPr>
    </a:lvl7pPr>
    <a:lvl8pPr marL="5486126" algn="l" defTabSz="1567464" rtl="0" eaLnBrk="1" latinLnBrk="0" hangingPunct="1">
      <a:defRPr sz="3100" kern="1200">
        <a:solidFill>
          <a:schemeClr val="tx1"/>
        </a:solidFill>
        <a:latin typeface="+mn-lt"/>
        <a:ea typeface="+mn-ea"/>
        <a:cs typeface="+mn-cs"/>
      </a:defRPr>
    </a:lvl8pPr>
    <a:lvl9pPr marL="6269858" algn="l" defTabSz="1567464" rtl="0" eaLnBrk="1" latinLnBrk="0" hangingPunct="1">
      <a:defRPr sz="3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Stanley" initials="LS" lastIdx="14" clrIdx="0"/>
  <p:cmAuthor id="1" name="tawny.hoyt" initials="t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438" y="-300"/>
      </p:cViewPr>
      <p:guideLst>
        <p:guide orient="horz" pos="2938"/>
        <p:guide pos="604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tisrv\tawny.hoyt$\IndependentStudy\Pareto_Procedure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tisrv\tawny.hoyt$\IndependentStudy\Pareto_Procedure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lgn="ctr">
              <a:defRPr sz="1400"/>
            </a:pPr>
            <a:r>
              <a:rPr lang="en-US" sz="1200" dirty="0">
                <a:latin typeface="Arial" pitchFamily="34" charset="0"/>
                <a:cs typeface="Arial" pitchFamily="34" charset="0"/>
              </a:rPr>
              <a:t>Reported Restraint Usage in Patient </a:t>
            </a:r>
            <a:r>
              <a:rPr lang="en-US" sz="1200" dirty="0" smtClean="0">
                <a:latin typeface="Arial" pitchFamily="34" charset="0"/>
                <a:cs typeface="Arial" pitchFamily="34" charset="0"/>
              </a:rPr>
              <a:t>Compartment</a:t>
            </a:r>
            <a:r>
              <a:rPr lang="en-US" sz="1200" baseline="30000" dirty="0" smtClean="0">
                <a:latin typeface="Arial" pitchFamily="34" charset="0"/>
                <a:cs typeface="Arial" pitchFamily="34" charset="0"/>
              </a:rPr>
              <a:t>3</a:t>
            </a:r>
            <a:endParaRPr lang="en-US" sz="1200" dirty="0">
              <a:latin typeface="Arial" pitchFamily="34" charset="0"/>
              <a:cs typeface="Arial" pitchFamily="34" charset="0"/>
            </a:endParaRPr>
          </a:p>
        </c:rich>
      </c:tx>
      <c:layout>
        <c:manualLayout>
          <c:xMode val="edge"/>
          <c:yMode val="edge"/>
          <c:x val="0.20605597791655322"/>
          <c:y val="3.8461538461538484E-2"/>
        </c:manualLayout>
      </c:layout>
    </c:title>
    <c:plotArea>
      <c:layout>
        <c:manualLayout>
          <c:layoutTarget val="inner"/>
          <c:xMode val="edge"/>
          <c:yMode val="edge"/>
          <c:x val="0.11637926509186351"/>
          <c:y val="0.26660256410256472"/>
          <c:w val="0.84913801399825062"/>
          <c:h val="0.37381435493640303"/>
        </c:manualLayout>
      </c:layout>
      <c:barChart>
        <c:barDir val="col"/>
        <c:grouping val="clustered"/>
        <c:ser>
          <c:idx val="0"/>
          <c:order val="0"/>
          <c:tx>
            <c:strRef>
              <c:f>Sheet1!$B$1</c:f>
              <c:strCache>
                <c:ptCount val="1"/>
                <c:pt idx="0">
                  <c:v>Frequency</c:v>
                </c:pt>
              </c:strCache>
            </c:strRef>
          </c:tx>
          <c:cat>
            <c:strRef>
              <c:f>Sheet1!$A$2:$A$5</c:f>
              <c:strCache>
                <c:ptCount val="4"/>
                <c:pt idx="0">
                  <c:v>Always wear seatbelt</c:v>
                </c:pt>
                <c:pt idx="1">
                  <c:v>Only wear on administrative rides</c:v>
                </c:pt>
                <c:pt idx="2">
                  <c:v>Never wear seatbelt</c:v>
                </c:pt>
                <c:pt idx="3">
                  <c:v>Wear seatbelt but not when performing procedures</c:v>
                </c:pt>
              </c:strCache>
            </c:strRef>
          </c:cat>
          <c:val>
            <c:numRef>
              <c:f>Sheet1!$B$2:$B$5</c:f>
              <c:numCache>
                <c:formatCode>General</c:formatCode>
                <c:ptCount val="4"/>
                <c:pt idx="0">
                  <c:v>3</c:v>
                </c:pt>
                <c:pt idx="1">
                  <c:v>40</c:v>
                </c:pt>
                <c:pt idx="2">
                  <c:v>40</c:v>
                </c:pt>
                <c:pt idx="3">
                  <c:v>17</c:v>
                </c:pt>
              </c:numCache>
            </c:numRef>
          </c:val>
        </c:ser>
        <c:axId val="88809472"/>
        <c:axId val="88811008"/>
      </c:barChart>
      <c:catAx>
        <c:axId val="88809472"/>
        <c:scaling>
          <c:orientation val="minMax"/>
        </c:scaling>
        <c:axPos val="b"/>
        <c:majorTickMark val="none"/>
        <c:tickLblPos val="nextTo"/>
        <c:txPr>
          <a:bodyPr/>
          <a:lstStyle/>
          <a:p>
            <a:pPr>
              <a:defRPr sz="900" b="1">
                <a:latin typeface="Arial" pitchFamily="34" charset="0"/>
                <a:cs typeface="Arial" pitchFamily="34" charset="0"/>
              </a:defRPr>
            </a:pPr>
            <a:endParaRPr lang="en-US"/>
          </a:p>
        </c:txPr>
        <c:crossAx val="88811008"/>
        <c:crosses val="autoZero"/>
        <c:auto val="1"/>
        <c:lblAlgn val="ctr"/>
        <c:lblOffset val="100"/>
      </c:catAx>
      <c:valAx>
        <c:axId val="88811008"/>
        <c:scaling>
          <c:orientation val="minMax"/>
          <c:max val="50"/>
          <c:min val="0"/>
        </c:scaling>
        <c:axPos val="l"/>
        <c:majorGridlines>
          <c:spPr>
            <a:ln>
              <a:solidFill>
                <a:schemeClr val="accent5"/>
              </a:solidFill>
            </a:ln>
          </c:spPr>
        </c:majorGridlines>
        <c:title>
          <c:tx>
            <c:rich>
              <a:bodyPr/>
              <a:lstStyle/>
              <a:p>
                <a:pPr>
                  <a:defRPr sz="900" b="1">
                    <a:latin typeface="Arial" pitchFamily="34" charset="0"/>
                    <a:cs typeface="Arial" pitchFamily="34" charset="0"/>
                  </a:defRPr>
                </a:pPr>
                <a:r>
                  <a:rPr lang="en-US" sz="900" b="1">
                    <a:latin typeface="Arial" pitchFamily="34" charset="0"/>
                    <a:cs typeface="Arial" pitchFamily="34" charset="0"/>
                  </a:rPr>
                  <a:t>Frequency</a:t>
                </a:r>
              </a:p>
            </c:rich>
          </c:tx>
          <c:layout>
            <c:manualLayout>
              <c:xMode val="edge"/>
              <c:yMode val="edge"/>
              <c:x val="9.4494750656168008E-3"/>
              <c:y val="0.25291187159297446"/>
            </c:manualLayout>
          </c:layout>
        </c:title>
        <c:numFmt formatCode="General" sourceLinked="1"/>
        <c:tickLblPos val="nextTo"/>
        <c:txPr>
          <a:bodyPr/>
          <a:lstStyle/>
          <a:p>
            <a:pPr>
              <a:defRPr sz="900" b="1">
                <a:latin typeface="Arial" pitchFamily="34" charset="0"/>
                <a:cs typeface="Arial" pitchFamily="34" charset="0"/>
              </a:defRPr>
            </a:pPr>
            <a:endParaRPr lang="en-US"/>
          </a:p>
        </c:txPr>
        <c:crossAx val="88809472"/>
        <c:crosses val="autoZero"/>
        <c:crossBetween val="between"/>
        <c:majorUnit val="10"/>
      </c:valAx>
    </c:plotArea>
    <c:plotVisOnly val="1"/>
    <c:dispBlanksAs val="gap"/>
  </c:chart>
  <c:spPr>
    <a:ln w="12700">
      <a:solidFill>
        <a:schemeClr val="accent1"/>
      </a:solidFill>
    </a:ln>
  </c:spPr>
  <c:txPr>
    <a:bodyPr/>
    <a:lstStyle/>
    <a:p>
      <a:pPr algn="just">
        <a:defRPr sz="1800">
          <a:solidFill>
            <a:schemeClr val="tx1"/>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800"/>
            </a:pPr>
            <a:r>
              <a:rPr lang="en-US" sz="800"/>
              <a:t>BLS Treatment</a:t>
            </a:r>
          </a:p>
        </c:rich>
      </c:tx>
      <c:layout>
        <c:manualLayout>
          <c:xMode val="edge"/>
          <c:yMode val="edge"/>
          <c:x val="0.30097594050743681"/>
          <c:y val="4.1565617278301492E-2"/>
        </c:manualLayout>
      </c:layout>
      <c:spPr>
        <a:noFill/>
        <a:ln w="25400">
          <a:noFill/>
        </a:ln>
      </c:spPr>
    </c:title>
    <c:plotArea>
      <c:layout>
        <c:manualLayout>
          <c:layoutTarget val="inner"/>
          <c:xMode val="edge"/>
          <c:yMode val="edge"/>
          <c:x val="8.9583333333333348E-2"/>
          <c:y val="0.13192818312169277"/>
          <c:w val="0.87708333333333544"/>
          <c:h val="0.6329356687744786"/>
        </c:manualLayout>
      </c:layout>
      <c:barChart>
        <c:barDir val="col"/>
        <c:grouping val="clustered"/>
        <c:ser>
          <c:idx val="1"/>
          <c:order val="1"/>
          <c:tx>
            <c:strRef>
              <c:f>BLSALS!$B$1</c:f>
              <c:strCache>
                <c:ptCount val="1"/>
                <c:pt idx="0">
                  <c:v>Frequency</c:v>
                </c:pt>
              </c:strCache>
            </c:strRef>
          </c:tx>
          <c:spPr>
            <a:solidFill>
              <a:schemeClr val="accent2"/>
            </a:solidFill>
          </c:spPr>
          <c:cat>
            <c:strRef>
              <c:f>BLSALS!$A$2:$A$23</c:f>
              <c:strCache>
                <c:ptCount val="22"/>
                <c:pt idx="0">
                  <c:v>Prime Survey</c:v>
                </c:pt>
                <c:pt idx="1">
                  <c:v>Second Survey</c:v>
                </c:pt>
                <c:pt idx="2">
                  <c:v>Monitor Vitals</c:v>
                </c:pt>
                <c:pt idx="3">
                  <c:v>Spinal Precautns</c:v>
                </c:pt>
                <c:pt idx="4">
                  <c:v>Monitor Exist IV</c:v>
                </c:pt>
                <c:pt idx="5">
                  <c:v>Bndg./Hem. Cntrl.</c:v>
                </c:pt>
                <c:pt idx="6">
                  <c:v>Splint - Rigid</c:v>
                </c:pt>
                <c:pt idx="7">
                  <c:v>BVM - Asst Vent.</c:v>
                </c:pt>
                <c:pt idx="8">
                  <c:v>Arwy - Orl//Nas.</c:v>
                </c:pt>
                <c:pt idx="9">
                  <c:v>Airwy - Man.</c:v>
                </c:pt>
                <c:pt idx="10">
                  <c:v>CPR</c:v>
                </c:pt>
                <c:pt idx="11">
                  <c:v>Suction</c:v>
                </c:pt>
                <c:pt idx="12">
                  <c:v>Extrication</c:v>
                </c:pt>
                <c:pt idx="13">
                  <c:v>Restraints</c:v>
                </c:pt>
                <c:pt idx="14">
                  <c:v>Splint Traction</c:v>
                </c:pt>
                <c:pt idx="15">
                  <c:v>AED</c:v>
                </c:pt>
                <c:pt idx="16">
                  <c:v>Psych. Assist</c:v>
                </c:pt>
                <c:pt idx="17">
                  <c:v>Hyperventilated</c:v>
                </c:pt>
                <c:pt idx="18">
                  <c:v>Abd./Chest Thrust</c:v>
                </c:pt>
                <c:pt idx="19">
                  <c:v>Irrigation</c:v>
                </c:pt>
                <c:pt idx="20">
                  <c:v>OB Delivery</c:v>
                </c:pt>
                <c:pt idx="21">
                  <c:v>PASG</c:v>
                </c:pt>
              </c:strCache>
            </c:strRef>
          </c:cat>
          <c:val>
            <c:numRef>
              <c:f>BLSALS!$B$2:$B$23</c:f>
              <c:numCache>
                <c:formatCode>General</c:formatCode>
                <c:ptCount val="22"/>
                <c:pt idx="0">
                  <c:v>0.30820802976282863</c:v>
                </c:pt>
                <c:pt idx="1">
                  <c:v>0.30181367229887057</c:v>
                </c:pt>
                <c:pt idx="2">
                  <c:v>0.28995504572934488</c:v>
                </c:pt>
                <c:pt idx="3">
                  <c:v>3.2320570454193211E-2</c:v>
                </c:pt>
                <c:pt idx="4">
                  <c:v>1.9221826073476982E-2</c:v>
                </c:pt>
                <c:pt idx="5">
                  <c:v>9.4558983103395309E-3</c:v>
                </c:pt>
                <c:pt idx="6">
                  <c:v>9.0296078127422817E-3</c:v>
                </c:pt>
                <c:pt idx="7">
                  <c:v>4.9992249263680084E-3</c:v>
                </c:pt>
                <c:pt idx="8">
                  <c:v>4.9217175631685013E-3</c:v>
                </c:pt>
                <c:pt idx="9">
                  <c:v>4.0691365679739475E-3</c:v>
                </c:pt>
                <c:pt idx="10">
                  <c:v>4.0303828863742213E-3</c:v>
                </c:pt>
                <c:pt idx="11">
                  <c:v>3.7978607967757076E-3</c:v>
                </c:pt>
                <c:pt idx="12">
                  <c:v>2.5964966671833851E-3</c:v>
                </c:pt>
                <c:pt idx="13">
                  <c:v>2.2864672143853792E-3</c:v>
                </c:pt>
                <c:pt idx="14">
                  <c:v>8.5258099519454832E-4</c:v>
                </c:pt>
                <c:pt idx="15">
                  <c:v>8.1382731359479156E-4</c:v>
                </c:pt>
                <c:pt idx="16">
                  <c:v>8.1382731359479156E-4</c:v>
                </c:pt>
                <c:pt idx="17">
                  <c:v>3.8753681599751994E-4</c:v>
                </c:pt>
                <c:pt idx="18">
                  <c:v>2.3252208959851202E-4</c:v>
                </c:pt>
                <c:pt idx="19">
                  <c:v>1.5501472639900887E-4</c:v>
                </c:pt>
                <c:pt idx="20">
                  <c:v>3.8753681599752001E-5</c:v>
                </c:pt>
                <c:pt idx="21">
                  <c:v>0</c:v>
                </c:pt>
              </c:numCache>
            </c:numRef>
          </c:val>
        </c:ser>
        <c:gapWidth val="75"/>
        <c:axId val="91473408"/>
        <c:axId val="91474944"/>
      </c:barChart>
      <c:scatterChart>
        <c:scatterStyle val="lineMarker"/>
        <c:ser>
          <c:idx val="0"/>
          <c:order val="0"/>
          <c:tx>
            <c:strRef>
              <c:f>BLSALS!$C$1</c:f>
              <c:strCache>
                <c:ptCount val="1"/>
                <c:pt idx="0">
                  <c:v>Cum Percentage</c:v>
                </c:pt>
              </c:strCache>
            </c:strRef>
          </c:tx>
          <c:spPr>
            <a:ln w="28575">
              <a:noFill/>
            </a:ln>
          </c:spPr>
          <c:marker>
            <c:symbol val="circle"/>
            <c:size val="2"/>
            <c:spPr>
              <a:solidFill>
                <a:schemeClr val="accent1"/>
              </a:solidFill>
              <a:ln>
                <a:noFill/>
              </a:ln>
            </c:spPr>
          </c:marker>
          <c:xVal>
            <c:strRef>
              <c:f>BLSALS!$A$2:$A$23</c:f>
              <c:strCache>
                <c:ptCount val="22"/>
                <c:pt idx="0">
                  <c:v>Prime Survey</c:v>
                </c:pt>
                <c:pt idx="1">
                  <c:v>Second Survey</c:v>
                </c:pt>
                <c:pt idx="2">
                  <c:v>Monitor Vitals</c:v>
                </c:pt>
                <c:pt idx="3">
                  <c:v>Spinal Precautns</c:v>
                </c:pt>
                <c:pt idx="4">
                  <c:v>Monitor Exist IV</c:v>
                </c:pt>
                <c:pt idx="5">
                  <c:v>Bndg./Hem. Cntrl.</c:v>
                </c:pt>
                <c:pt idx="6">
                  <c:v>Splint - Rigid</c:v>
                </c:pt>
                <c:pt idx="7">
                  <c:v>BVM - Asst Vent.</c:v>
                </c:pt>
                <c:pt idx="8">
                  <c:v>Arwy - Orl//Nas.</c:v>
                </c:pt>
                <c:pt idx="9">
                  <c:v>Airwy - Man.</c:v>
                </c:pt>
                <c:pt idx="10">
                  <c:v>CPR</c:v>
                </c:pt>
                <c:pt idx="11">
                  <c:v>Suction</c:v>
                </c:pt>
                <c:pt idx="12">
                  <c:v>Extrication</c:v>
                </c:pt>
                <c:pt idx="13">
                  <c:v>Restraints</c:v>
                </c:pt>
                <c:pt idx="14">
                  <c:v>Splint Traction</c:v>
                </c:pt>
                <c:pt idx="15">
                  <c:v>AED</c:v>
                </c:pt>
                <c:pt idx="16">
                  <c:v>Psych. Assist</c:v>
                </c:pt>
                <c:pt idx="17">
                  <c:v>Hyperventilated</c:v>
                </c:pt>
                <c:pt idx="18">
                  <c:v>Abd./Chest Thrust</c:v>
                </c:pt>
                <c:pt idx="19">
                  <c:v>Irrigation</c:v>
                </c:pt>
                <c:pt idx="20">
                  <c:v>OB Delivery</c:v>
                </c:pt>
                <c:pt idx="21">
                  <c:v>PASG</c:v>
                </c:pt>
              </c:strCache>
            </c:strRef>
          </c:xVal>
          <c:yVal>
            <c:numRef>
              <c:f>BLSALS!$C$2:$C$23</c:f>
              <c:numCache>
                <c:formatCode>General</c:formatCode>
                <c:ptCount val="22"/>
                <c:pt idx="0">
                  <c:v>0.30820802976282863</c:v>
                </c:pt>
                <c:pt idx="1">
                  <c:v>0.61002170206169815</c:v>
                </c:pt>
                <c:pt idx="2">
                  <c:v>0.89997674779103798</c:v>
                </c:pt>
                <c:pt idx="3">
                  <c:v>0.93229731824523321</c:v>
                </c:pt>
                <c:pt idx="4">
                  <c:v>0.95151914431871021</c:v>
                </c:pt>
                <c:pt idx="5">
                  <c:v>0.96097504262905298</c:v>
                </c:pt>
                <c:pt idx="6">
                  <c:v>0.97000465044179474</c:v>
                </c:pt>
                <c:pt idx="7">
                  <c:v>0.97500387536816202</c:v>
                </c:pt>
                <c:pt idx="8">
                  <c:v>0.97992559293132864</c:v>
                </c:pt>
                <c:pt idx="9">
                  <c:v>0.98399472949930222</c:v>
                </c:pt>
                <c:pt idx="10">
                  <c:v>0.98802511238567892</c:v>
                </c:pt>
                <c:pt idx="11">
                  <c:v>0.99182297318245216</c:v>
                </c:pt>
                <c:pt idx="12">
                  <c:v>0.99441946984963281</c:v>
                </c:pt>
                <c:pt idx="13">
                  <c:v>0.99670593706402288</c:v>
                </c:pt>
                <c:pt idx="14">
                  <c:v>0.99755851805921558</c:v>
                </c:pt>
                <c:pt idx="15">
                  <c:v>0.99837234537280795</c:v>
                </c:pt>
                <c:pt idx="16">
                  <c:v>0.99918617268640519</c:v>
                </c:pt>
                <c:pt idx="17">
                  <c:v>0.99957370950240065</c:v>
                </c:pt>
                <c:pt idx="18">
                  <c:v>0.99980623159200133</c:v>
                </c:pt>
                <c:pt idx="19">
                  <c:v>0.99996124631840222</c:v>
                </c:pt>
                <c:pt idx="20">
                  <c:v>1</c:v>
                </c:pt>
                <c:pt idx="21">
                  <c:v>1</c:v>
                </c:pt>
              </c:numCache>
            </c:numRef>
          </c:yVal>
        </c:ser>
        <c:axId val="90310528"/>
        <c:axId val="90308992"/>
      </c:scatterChart>
      <c:catAx>
        <c:axId val="91473408"/>
        <c:scaling>
          <c:orientation val="minMax"/>
        </c:scaling>
        <c:axPos val="b"/>
        <c:numFmt formatCode="General" sourceLinked="1"/>
        <c:majorTickMark val="none"/>
        <c:tickLblPos val="nextTo"/>
        <c:txPr>
          <a:bodyPr/>
          <a:lstStyle/>
          <a:p>
            <a:pPr>
              <a:defRPr sz="200"/>
            </a:pPr>
            <a:endParaRPr lang="en-US"/>
          </a:p>
        </c:txPr>
        <c:crossAx val="91474944"/>
        <c:crosses val="autoZero"/>
        <c:auto val="1"/>
        <c:lblAlgn val="ctr"/>
        <c:lblOffset val="100"/>
      </c:catAx>
      <c:valAx>
        <c:axId val="91474944"/>
        <c:scaling>
          <c:orientation val="minMax"/>
          <c:max val="0.4"/>
          <c:min val="0"/>
        </c:scaling>
        <c:axPos val="l"/>
        <c:majorGridlines/>
        <c:numFmt formatCode="General" sourceLinked="1"/>
        <c:majorTickMark val="none"/>
        <c:tickLblPos val="nextTo"/>
        <c:spPr>
          <a:ln w="9525">
            <a:noFill/>
          </a:ln>
        </c:spPr>
        <c:txPr>
          <a:bodyPr/>
          <a:lstStyle/>
          <a:p>
            <a:pPr>
              <a:defRPr sz="600"/>
            </a:pPr>
            <a:endParaRPr lang="en-US"/>
          </a:p>
        </c:txPr>
        <c:crossAx val="91473408"/>
        <c:crosses val="autoZero"/>
        <c:crossBetween val="between"/>
        <c:majorUnit val="0.1"/>
      </c:valAx>
      <c:valAx>
        <c:axId val="90308992"/>
        <c:scaling>
          <c:orientation val="minMax"/>
        </c:scaling>
        <c:axPos val="r"/>
        <c:numFmt formatCode="General" sourceLinked="1"/>
        <c:tickLblPos val="nextTo"/>
        <c:txPr>
          <a:bodyPr/>
          <a:lstStyle/>
          <a:p>
            <a:pPr>
              <a:defRPr sz="600"/>
            </a:pPr>
            <a:endParaRPr lang="en-US"/>
          </a:p>
        </c:txPr>
        <c:crossAx val="90310528"/>
        <c:crosses val="max"/>
        <c:crossBetween val="midCat"/>
      </c:valAx>
      <c:valAx>
        <c:axId val="90310528"/>
        <c:scaling>
          <c:orientation val="minMax"/>
        </c:scaling>
        <c:delete val="1"/>
        <c:axPos val="t"/>
        <c:tickLblPos val="none"/>
        <c:crossAx val="90308992"/>
        <c:crosses val="max"/>
        <c:crossBetween val="midCat"/>
      </c:valAx>
    </c:plotArea>
    <c:legend>
      <c:legendPos val="r"/>
      <c:layout>
        <c:manualLayout>
          <c:xMode val="edge"/>
          <c:yMode val="edge"/>
          <c:x val="5.8618547681539797E-2"/>
          <c:y val="0.92033320656466666"/>
          <c:w val="0.87237913809160961"/>
          <c:h val="5.7539682539682536E-2"/>
        </c:manualLayout>
      </c:layout>
      <c:txPr>
        <a:bodyPr/>
        <a:lstStyle/>
        <a:p>
          <a:pPr>
            <a:defRPr sz="600"/>
          </a:pPr>
          <a:endParaRPr lang="en-US"/>
        </a:p>
      </c:txPr>
    </c:legend>
    <c:plotVisOnly val="1"/>
    <c:dispBlanksAs val="gap"/>
  </c:chart>
  <c:spPr>
    <a:ln w="12700">
      <a:solidFill>
        <a:schemeClr val="accent2"/>
      </a:solidFill>
    </a:ln>
  </c:spPr>
  <c:txPr>
    <a:bodyPr/>
    <a:lstStyle/>
    <a:p>
      <a:pPr>
        <a:defRPr b="1">
          <a:solidFill>
            <a:schemeClr val="tx1"/>
          </a:solidFill>
          <a:latin typeface="Arial" pitchFamily="34" charset="0"/>
          <a:cs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800"/>
            </a:pPr>
            <a:r>
              <a:rPr lang="en-US" sz="800"/>
              <a:t>ALS Treatment</a:t>
            </a:r>
          </a:p>
        </c:rich>
      </c:tx>
      <c:layout>
        <c:manualLayout>
          <c:xMode val="edge"/>
          <c:yMode val="edge"/>
          <c:x val="0.33471128608923917"/>
          <c:y val="3.5714285714285712E-2"/>
        </c:manualLayout>
      </c:layout>
      <c:spPr>
        <a:noFill/>
        <a:ln w="25400">
          <a:noFill/>
        </a:ln>
      </c:spPr>
    </c:title>
    <c:plotArea>
      <c:layout>
        <c:manualLayout>
          <c:layoutTarget val="inner"/>
          <c:xMode val="edge"/>
          <c:yMode val="edge"/>
          <c:x val="7.4841023161578493E-2"/>
          <c:y val="0.12922980644584506"/>
          <c:w val="0.72446381702287332"/>
          <c:h val="0.6354767332707526"/>
        </c:manualLayout>
      </c:layout>
      <c:barChart>
        <c:barDir val="col"/>
        <c:grouping val="clustered"/>
        <c:ser>
          <c:idx val="0"/>
          <c:order val="0"/>
          <c:tx>
            <c:strRef>
              <c:f>BLSALS!$F$1</c:f>
              <c:strCache>
                <c:ptCount val="1"/>
                <c:pt idx="0">
                  <c:v>Frequency</c:v>
                </c:pt>
              </c:strCache>
            </c:strRef>
          </c:tx>
          <c:spPr>
            <a:solidFill>
              <a:schemeClr val="accent2"/>
            </a:solidFill>
          </c:spPr>
          <c:cat>
            <c:strRef>
              <c:f>BLSALS!$E$2:$E$28</c:f>
              <c:strCache>
                <c:ptCount val="27"/>
                <c:pt idx="0">
                  <c:v>Pulse Oximetry</c:v>
                </c:pt>
                <c:pt idx="1">
                  <c:v>IV - Peripheral</c:v>
                </c:pt>
                <c:pt idx="2">
                  <c:v>Glucometer</c:v>
                </c:pt>
                <c:pt idx="3">
                  <c:v>Cardiac Monitor</c:v>
                </c:pt>
                <c:pt idx="4">
                  <c:v>Blood Drawn</c:v>
                </c:pt>
                <c:pt idx="5">
                  <c:v>Medication Admin.</c:v>
                </c:pt>
                <c:pt idx="6">
                  <c:v>12-Lead EKG</c:v>
                </c:pt>
                <c:pt idx="7">
                  <c:v>Intubation - Oral</c:v>
                </c:pt>
                <c:pt idx="8">
                  <c:v>End Tidal CO2</c:v>
                </c:pt>
                <c:pt idx="9">
                  <c:v>Defibrillation</c:v>
                </c:pt>
                <c:pt idx="10">
                  <c:v>Cardiac Magnet</c:v>
                </c:pt>
                <c:pt idx="11">
                  <c:v>ET Suction</c:v>
                </c:pt>
                <c:pt idx="12">
                  <c:v>Intraosseous</c:v>
                </c:pt>
                <c:pt idx="13">
                  <c:v>IV - Ext. Jugular</c:v>
                </c:pt>
                <c:pt idx="14">
                  <c:v>Pacing</c:v>
                </c:pt>
                <c:pt idx="15">
                  <c:v>Chest Dec.</c:v>
                </c:pt>
                <c:pt idx="16">
                  <c:v>Rescue Airway</c:v>
                </c:pt>
                <c:pt idx="17">
                  <c:v>Vagal Maneuver</c:v>
                </c:pt>
                <c:pt idx="18">
                  <c:v>Cardiovert</c:v>
                </c:pt>
                <c:pt idx="19">
                  <c:v>Magill Forceps</c:v>
                </c:pt>
                <c:pt idx="20">
                  <c:v>Gastric Tube</c:v>
                </c:pt>
                <c:pt idx="21">
                  <c:v>Intubation - Nasal</c:v>
                </c:pt>
                <c:pt idx="22">
                  <c:v>Ventilator</c:v>
                </c:pt>
                <c:pt idx="23">
                  <c:v>CPAP</c:v>
                </c:pt>
                <c:pt idx="24">
                  <c:v>Crico/Trach</c:v>
                </c:pt>
                <c:pt idx="25">
                  <c:v>Heparin/Sal Lock</c:v>
                </c:pt>
                <c:pt idx="26">
                  <c:v>LMA</c:v>
                </c:pt>
              </c:strCache>
            </c:strRef>
          </c:cat>
          <c:val>
            <c:numRef>
              <c:f>BLSALS!$F$2:$F$28</c:f>
              <c:numCache>
                <c:formatCode>General</c:formatCode>
                <c:ptCount val="27"/>
                <c:pt idx="0">
                  <c:v>0.2556465494757707</c:v>
                </c:pt>
                <c:pt idx="1">
                  <c:v>0.19550362526733089</c:v>
                </c:pt>
                <c:pt idx="2">
                  <c:v>0.1575296020030254</c:v>
                </c:pt>
                <c:pt idx="3">
                  <c:v>0.11642585154660717</c:v>
                </c:pt>
                <c:pt idx="4">
                  <c:v>0.11433936675186453</c:v>
                </c:pt>
                <c:pt idx="5">
                  <c:v>9.9733973188670874E-2</c:v>
                </c:pt>
                <c:pt idx="6">
                  <c:v>4.1886182254446964E-2</c:v>
                </c:pt>
                <c:pt idx="7">
                  <c:v>4.9032392676438535E-3</c:v>
                </c:pt>
                <c:pt idx="8">
                  <c:v>3.7556726305357038E-3</c:v>
                </c:pt>
                <c:pt idx="9">
                  <c:v>2.5559438735590213E-3</c:v>
                </c:pt>
                <c:pt idx="10">
                  <c:v>1.4083772364508933E-3</c:v>
                </c:pt>
                <c:pt idx="11">
                  <c:v>1.4083772364508933E-3</c:v>
                </c:pt>
                <c:pt idx="12">
                  <c:v>9.9108027750247768E-4</c:v>
                </c:pt>
                <c:pt idx="13">
                  <c:v>9.3891815763393277E-4</c:v>
                </c:pt>
                <c:pt idx="14">
                  <c:v>7.8243179802827182E-4</c:v>
                </c:pt>
                <c:pt idx="15">
                  <c:v>6.7810755829117203E-4</c:v>
                </c:pt>
                <c:pt idx="16">
                  <c:v>6.2594543842261975E-4</c:v>
                </c:pt>
                <c:pt idx="17">
                  <c:v>2.6081059934275825E-4</c:v>
                </c:pt>
                <c:pt idx="18">
                  <c:v>2.0864847947420665E-4</c:v>
                </c:pt>
                <c:pt idx="19">
                  <c:v>1.5648635960565491E-4</c:v>
                </c:pt>
                <c:pt idx="20">
                  <c:v>1.0432423973710301E-4</c:v>
                </c:pt>
                <c:pt idx="21">
                  <c:v>1.0432423973710301E-4</c:v>
                </c:pt>
                <c:pt idx="22">
                  <c:v>5.2162119868551703E-5</c:v>
                </c:pt>
                <c:pt idx="23">
                  <c:v>0</c:v>
                </c:pt>
                <c:pt idx="24">
                  <c:v>0</c:v>
                </c:pt>
                <c:pt idx="25">
                  <c:v>0</c:v>
                </c:pt>
                <c:pt idx="26">
                  <c:v>0</c:v>
                </c:pt>
              </c:numCache>
            </c:numRef>
          </c:val>
        </c:ser>
        <c:gapWidth val="75"/>
        <c:overlap val="-25"/>
        <c:axId val="90364928"/>
        <c:axId val="90367104"/>
      </c:barChart>
      <c:scatterChart>
        <c:scatterStyle val="lineMarker"/>
        <c:ser>
          <c:idx val="1"/>
          <c:order val="1"/>
          <c:tx>
            <c:strRef>
              <c:f>BLSALS!$G$1</c:f>
              <c:strCache>
                <c:ptCount val="1"/>
                <c:pt idx="0">
                  <c:v>Cum Percentage</c:v>
                </c:pt>
              </c:strCache>
            </c:strRef>
          </c:tx>
          <c:spPr>
            <a:ln w="28575">
              <a:noFill/>
            </a:ln>
          </c:spPr>
          <c:marker>
            <c:symbol val="circle"/>
            <c:size val="2"/>
            <c:spPr>
              <a:solidFill>
                <a:srgbClr val="4F81BD"/>
              </a:solidFill>
              <a:ln>
                <a:solidFill>
                  <a:schemeClr val="accent1"/>
                </a:solidFill>
              </a:ln>
            </c:spPr>
          </c:marker>
          <c:xVal>
            <c:strRef>
              <c:f>BLSALS!$E$2:$E$28</c:f>
              <c:strCache>
                <c:ptCount val="27"/>
                <c:pt idx="0">
                  <c:v>Pulse Oximetry</c:v>
                </c:pt>
                <c:pt idx="1">
                  <c:v>IV - Peripheral</c:v>
                </c:pt>
                <c:pt idx="2">
                  <c:v>Glucometer</c:v>
                </c:pt>
                <c:pt idx="3">
                  <c:v>Cardiac Monitor</c:v>
                </c:pt>
                <c:pt idx="4">
                  <c:v>Blood Drawn</c:v>
                </c:pt>
                <c:pt idx="5">
                  <c:v>Medication Admin.</c:v>
                </c:pt>
                <c:pt idx="6">
                  <c:v>12-Lead EKG</c:v>
                </c:pt>
                <c:pt idx="7">
                  <c:v>Intubation - Oral</c:v>
                </c:pt>
                <c:pt idx="8">
                  <c:v>End Tidal CO2</c:v>
                </c:pt>
                <c:pt idx="9">
                  <c:v>Defibrillation</c:v>
                </c:pt>
                <c:pt idx="10">
                  <c:v>Cardiac Magnet</c:v>
                </c:pt>
                <c:pt idx="11">
                  <c:v>ET Suction</c:v>
                </c:pt>
                <c:pt idx="12">
                  <c:v>Intraosseous</c:v>
                </c:pt>
                <c:pt idx="13">
                  <c:v>IV - Ext. Jugular</c:v>
                </c:pt>
                <c:pt idx="14">
                  <c:v>Pacing</c:v>
                </c:pt>
                <c:pt idx="15">
                  <c:v>Chest Dec.</c:v>
                </c:pt>
                <c:pt idx="16">
                  <c:v>Rescue Airway</c:v>
                </c:pt>
                <c:pt idx="17">
                  <c:v>Vagal Maneuver</c:v>
                </c:pt>
                <c:pt idx="18">
                  <c:v>Cardiovert</c:v>
                </c:pt>
                <c:pt idx="19">
                  <c:v>Magill Forceps</c:v>
                </c:pt>
                <c:pt idx="20">
                  <c:v>Gastric Tube</c:v>
                </c:pt>
                <c:pt idx="21">
                  <c:v>Intubation - Nasal</c:v>
                </c:pt>
                <c:pt idx="22">
                  <c:v>Ventilator</c:v>
                </c:pt>
                <c:pt idx="23">
                  <c:v>CPAP</c:v>
                </c:pt>
                <c:pt idx="24">
                  <c:v>Crico/Trach</c:v>
                </c:pt>
                <c:pt idx="25">
                  <c:v>Heparin/Sal Lock</c:v>
                </c:pt>
                <c:pt idx="26">
                  <c:v>LMA</c:v>
                </c:pt>
              </c:strCache>
            </c:strRef>
          </c:xVal>
          <c:yVal>
            <c:numRef>
              <c:f>BLSALS!$G$2:$G$28</c:f>
              <c:numCache>
                <c:formatCode>General</c:formatCode>
                <c:ptCount val="27"/>
                <c:pt idx="0">
                  <c:v>0.2556465494757707</c:v>
                </c:pt>
                <c:pt idx="1">
                  <c:v>0.4511501747431016</c:v>
                </c:pt>
                <c:pt idx="2">
                  <c:v>0.60867977674612894</c:v>
                </c:pt>
                <c:pt idx="3">
                  <c:v>0.72510562829273384</c:v>
                </c:pt>
                <c:pt idx="4">
                  <c:v>0.83944499504460002</c:v>
                </c:pt>
                <c:pt idx="5">
                  <c:v>0.93917896823326896</c:v>
                </c:pt>
                <c:pt idx="6">
                  <c:v>0.98106515048771559</c:v>
                </c:pt>
                <c:pt idx="7">
                  <c:v>0.98596838975535583</c:v>
                </c:pt>
                <c:pt idx="8">
                  <c:v>0.98972406238589739</c:v>
                </c:pt>
                <c:pt idx="9">
                  <c:v>0.99228000625945434</c:v>
                </c:pt>
                <c:pt idx="10">
                  <c:v>0.99368838349590527</c:v>
                </c:pt>
                <c:pt idx="11">
                  <c:v>0.99509676073235287</c:v>
                </c:pt>
                <c:pt idx="12">
                  <c:v>0.99608784100985859</c:v>
                </c:pt>
                <c:pt idx="13">
                  <c:v>0.9970267591674925</c:v>
                </c:pt>
                <c:pt idx="14">
                  <c:v>0.9978091909655209</c:v>
                </c:pt>
                <c:pt idx="15">
                  <c:v>0.99848729852381202</c:v>
                </c:pt>
                <c:pt idx="16">
                  <c:v>0.99911324396223156</c:v>
                </c:pt>
                <c:pt idx="17">
                  <c:v>0.99937405456157924</c:v>
                </c:pt>
                <c:pt idx="18">
                  <c:v>0.9995827030410489</c:v>
                </c:pt>
                <c:pt idx="19">
                  <c:v>0.99973918940065565</c:v>
                </c:pt>
                <c:pt idx="20">
                  <c:v>0.99984351364039636</c:v>
                </c:pt>
                <c:pt idx="21">
                  <c:v>0.99994783788013164</c:v>
                </c:pt>
                <c:pt idx="22">
                  <c:v>1</c:v>
                </c:pt>
                <c:pt idx="23">
                  <c:v>1</c:v>
                </c:pt>
                <c:pt idx="24">
                  <c:v>1</c:v>
                </c:pt>
                <c:pt idx="25">
                  <c:v>1</c:v>
                </c:pt>
                <c:pt idx="26">
                  <c:v>1</c:v>
                </c:pt>
              </c:numCache>
            </c:numRef>
          </c:yVal>
        </c:ser>
        <c:axId val="90370432"/>
        <c:axId val="90368640"/>
      </c:scatterChart>
      <c:catAx>
        <c:axId val="90364928"/>
        <c:scaling>
          <c:orientation val="minMax"/>
        </c:scaling>
        <c:axPos val="b"/>
        <c:numFmt formatCode="General" sourceLinked="1"/>
        <c:majorTickMark val="none"/>
        <c:tickLblPos val="nextTo"/>
        <c:txPr>
          <a:bodyPr/>
          <a:lstStyle/>
          <a:p>
            <a:pPr>
              <a:defRPr sz="200"/>
            </a:pPr>
            <a:endParaRPr lang="en-US"/>
          </a:p>
        </c:txPr>
        <c:crossAx val="90367104"/>
        <c:crosses val="autoZero"/>
        <c:auto val="1"/>
        <c:lblAlgn val="ctr"/>
        <c:lblOffset val="100"/>
      </c:catAx>
      <c:valAx>
        <c:axId val="90367104"/>
        <c:scaling>
          <c:orientation val="minMax"/>
          <c:max val="0.4"/>
          <c:min val="0"/>
        </c:scaling>
        <c:axPos val="l"/>
        <c:majorGridlines/>
        <c:numFmt formatCode="General" sourceLinked="1"/>
        <c:majorTickMark val="none"/>
        <c:tickLblPos val="nextTo"/>
        <c:spPr>
          <a:ln w="9525">
            <a:noFill/>
          </a:ln>
        </c:spPr>
        <c:txPr>
          <a:bodyPr/>
          <a:lstStyle/>
          <a:p>
            <a:pPr>
              <a:defRPr sz="600"/>
            </a:pPr>
            <a:endParaRPr lang="en-US"/>
          </a:p>
        </c:txPr>
        <c:crossAx val="90364928"/>
        <c:crosses val="autoZero"/>
        <c:crossBetween val="between"/>
        <c:majorUnit val="0.1"/>
      </c:valAx>
      <c:valAx>
        <c:axId val="90368640"/>
        <c:scaling>
          <c:orientation val="minMax"/>
          <c:max val="1.2"/>
        </c:scaling>
        <c:axPos val="r"/>
        <c:numFmt formatCode="General" sourceLinked="1"/>
        <c:tickLblPos val="nextTo"/>
        <c:txPr>
          <a:bodyPr/>
          <a:lstStyle/>
          <a:p>
            <a:pPr>
              <a:defRPr sz="600"/>
            </a:pPr>
            <a:endParaRPr lang="en-US"/>
          </a:p>
        </c:txPr>
        <c:crossAx val="90370432"/>
        <c:crosses val="max"/>
        <c:crossBetween val="midCat"/>
        <c:majorUnit val="0.2"/>
      </c:valAx>
      <c:valAx>
        <c:axId val="90370432"/>
        <c:scaling>
          <c:orientation val="minMax"/>
        </c:scaling>
        <c:delete val="1"/>
        <c:axPos val="t"/>
        <c:tickLblPos val="none"/>
        <c:crossAx val="90368640"/>
        <c:crosses val="max"/>
        <c:crossBetween val="midCat"/>
      </c:valAx>
    </c:plotArea>
    <c:legend>
      <c:legendPos val="b"/>
      <c:layout>
        <c:manualLayout>
          <c:xMode val="edge"/>
          <c:yMode val="edge"/>
          <c:x val="6.642257217847769E-2"/>
          <c:y val="0.95058764590585887"/>
          <c:w val="0.89096456692913351"/>
          <c:h val="4.9412211631441064E-2"/>
        </c:manualLayout>
      </c:layout>
      <c:txPr>
        <a:bodyPr/>
        <a:lstStyle/>
        <a:p>
          <a:pPr>
            <a:defRPr sz="600"/>
          </a:pPr>
          <a:endParaRPr lang="en-US"/>
        </a:p>
      </c:txPr>
    </c:legend>
    <c:plotVisOnly val="1"/>
    <c:dispBlanksAs val="gap"/>
  </c:chart>
  <c:spPr>
    <a:ln w="12700">
      <a:solidFill>
        <a:schemeClr val="accent2"/>
      </a:solidFill>
    </a:ln>
  </c:spPr>
  <c:txPr>
    <a:bodyPr/>
    <a:lstStyle/>
    <a:p>
      <a:pPr>
        <a:defRPr b="1">
          <a:solidFill>
            <a:schemeClr val="tx1"/>
          </a:solidFill>
          <a:latin typeface="Arial" pitchFamily="34" charset="0"/>
          <a:cs typeface="Arial"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solidFill>
                  <a:sysClr val="windowText" lastClr="000000"/>
                </a:solidFill>
                <a:latin typeface="Arial" pitchFamily="34" charset="0"/>
                <a:cs typeface="Arial" pitchFamily="34" charset="0"/>
              </a:defRPr>
            </a:pPr>
            <a:r>
              <a:rPr lang="en-US" sz="1200" dirty="0">
                <a:solidFill>
                  <a:sysClr val="windowText" lastClr="000000"/>
                </a:solidFill>
                <a:latin typeface="Arial" pitchFamily="34" charset="0"/>
                <a:cs typeface="Arial" pitchFamily="34" charset="0"/>
              </a:rPr>
              <a:t>Reach </a:t>
            </a:r>
            <a:r>
              <a:rPr lang="en-US" sz="1200" dirty="0" smtClean="0">
                <a:solidFill>
                  <a:sysClr val="windowText" lastClr="000000"/>
                </a:solidFill>
                <a:latin typeface="Arial" pitchFamily="34" charset="0"/>
                <a:cs typeface="Arial" pitchFamily="34" charset="0"/>
              </a:rPr>
              <a:t>Feasibility</a:t>
            </a:r>
            <a:endParaRPr lang="en-US" sz="1200" dirty="0">
              <a:solidFill>
                <a:sysClr val="windowText" lastClr="000000"/>
              </a:solidFill>
              <a:latin typeface="Arial" pitchFamily="34" charset="0"/>
              <a:cs typeface="Arial" pitchFamily="34" charset="0"/>
            </a:endParaRPr>
          </a:p>
        </c:rich>
      </c:tx>
      <c:layout>
        <c:manualLayout>
          <c:xMode val="edge"/>
          <c:yMode val="edge"/>
          <c:x val="0.36176939089510368"/>
          <c:y val="5.2487204724409493E-2"/>
        </c:manualLayout>
      </c:layout>
    </c:title>
    <c:plotArea>
      <c:layout>
        <c:manualLayout>
          <c:layoutTarget val="inner"/>
          <c:xMode val="edge"/>
          <c:yMode val="edge"/>
          <c:x val="1.9637451860573543E-2"/>
          <c:y val="0.17881244463450199"/>
          <c:w val="0.96161620138391801"/>
          <c:h val="0.53046195411202457"/>
        </c:manualLayout>
      </c:layout>
      <c:barChart>
        <c:barDir val="col"/>
        <c:grouping val="clustered"/>
        <c:ser>
          <c:idx val="0"/>
          <c:order val="0"/>
          <c:tx>
            <c:strRef>
              <c:f>Sheet1!$A$2</c:f>
              <c:strCache>
                <c:ptCount val="1"/>
                <c:pt idx="0">
                  <c:v>5th %ile Female</c:v>
                </c:pt>
              </c:strCache>
            </c:strRef>
          </c:tx>
          <c:spPr>
            <a:solidFill>
              <a:schemeClr val="accent5"/>
            </a:solidFill>
          </c:spPr>
          <c:dLbls>
            <c:dLbl>
              <c:idx val="1"/>
              <c:layout>
                <c:manualLayout>
                  <c:x val="7.8616352201257862E-3"/>
                  <c:y val="-1.1904761904761987E-2"/>
                </c:manualLayout>
              </c:layout>
              <c:showVal val="1"/>
            </c:dLbl>
            <c:txPr>
              <a:bodyPr/>
              <a:lstStyle/>
              <a:p>
                <a:pPr>
                  <a:defRPr sz="1000" b="1">
                    <a:solidFill>
                      <a:sysClr val="windowText" lastClr="000000"/>
                    </a:solidFill>
                    <a:latin typeface="Arial" pitchFamily="34" charset="0"/>
                    <a:cs typeface="Arial" pitchFamily="34" charset="0"/>
                  </a:defRPr>
                </a:pPr>
                <a:endParaRPr lang="en-US"/>
              </a:p>
            </c:txPr>
            <c:showVal val="1"/>
          </c:dLbls>
          <c:cat>
            <c:strRef>
              <c:f>Sheet1!$B$1:$C$1</c:f>
              <c:strCache>
                <c:ptCount val="2"/>
                <c:pt idx="0">
                  <c:v>Percentage of Feasible Equipment Access</c:v>
                </c:pt>
                <c:pt idx="1">
                  <c:v>Percentage of Time Feasibly Restrained</c:v>
                </c:pt>
              </c:strCache>
            </c:strRef>
          </c:cat>
          <c:val>
            <c:numRef>
              <c:f>Sheet1!$B$2:$C$2</c:f>
              <c:numCache>
                <c:formatCode>General</c:formatCode>
                <c:ptCount val="2"/>
                <c:pt idx="0">
                  <c:v>42</c:v>
                </c:pt>
                <c:pt idx="1">
                  <c:v>34</c:v>
                </c:pt>
              </c:numCache>
            </c:numRef>
          </c:val>
        </c:ser>
        <c:ser>
          <c:idx val="1"/>
          <c:order val="1"/>
          <c:tx>
            <c:strRef>
              <c:f>Sheet1!$A$3</c:f>
              <c:strCache>
                <c:ptCount val="1"/>
                <c:pt idx="0">
                  <c:v>50th %ile Male</c:v>
                </c:pt>
              </c:strCache>
            </c:strRef>
          </c:tx>
          <c:spPr>
            <a:solidFill>
              <a:schemeClr val="accent4"/>
            </a:solidFill>
          </c:spPr>
          <c:dLbls>
            <c:dLbl>
              <c:idx val="1"/>
              <c:layout>
                <c:manualLayout>
                  <c:x val="9.4339622641509708E-3"/>
                  <c:y val="-1.4285714285714389E-2"/>
                </c:manualLayout>
              </c:layout>
              <c:showVal val="1"/>
            </c:dLbl>
            <c:txPr>
              <a:bodyPr/>
              <a:lstStyle/>
              <a:p>
                <a:pPr>
                  <a:defRPr sz="1000" b="1">
                    <a:solidFill>
                      <a:sysClr val="windowText" lastClr="000000"/>
                    </a:solidFill>
                    <a:latin typeface="Arial" pitchFamily="34" charset="0"/>
                    <a:cs typeface="Arial" pitchFamily="34" charset="0"/>
                  </a:defRPr>
                </a:pPr>
                <a:endParaRPr lang="en-US"/>
              </a:p>
            </c:txPr>
            <c:showVal val="1"/>
          </c:dLbls>
          <c:cat>
            <c:strRef>
              <c:f>Sheet1!$B$1:$C$1</c:f>
              <c:strCache>
                <c:ptCount val="2"/>
                <c:pt idx="0">
                  <c:v>Percentage of Feasible Equipment Access</c:v>
                </c:pt>
                <c:pt idx="1">
                  <c:v>Percentage of Time Feasibly Restrained</c:v>
                </c:pt>
              </c:strCache>
            </c:strRef>
          </c:cat>
          <c:val>
            <c:numRef>
              <c:f>Sheet1!$B$3:$C$3</c:f>
              <c:numCache>
                <c:formatCode>General</c:formatCode>
                <c:ptCount val="2"/>
                <c:pt idx="0">
                  <c:v>52</c:v>
                </c:pt>
                <c:pt idx="1">
                  <c:v>42</c:v>
                </c:pt>
              </c:numCache>
            </c:numRef>
          </c:val>
        </c:ser>
        <c:ser>
          <c:idx val="2"/>
          <c:order val="2"/>
          <c:tx>
            <c:strRef>
              <c:f>Sheet1!$A$4</c:f>
              <c:strCache>
                <c:ptCount val="1"/>
                <c:pt idx="0">
                  <c:v>95th %ile Male</c:v>
                </c:pt>
              </c:strCache>
            </c:strRef>
          </c:tx>
          <c:dLbls>
            <c:dLbl>
              <c:idx val="1"/>
              <c:layout>
                <c:manualLayout>
                  <c:x val="7.8616352201257862E-3"/>
                  <c:y val="-9.5238095238095767E-3"/>
                </c:manualLayout>
              </c:layout>
              <c:showVal val="1"/>
            </c:dLbl>
            <c:txPr>
              <a:bodyPr/>
              <a:lstStyle/>
              <a:p>
                <a:pPr>
                  <a:defRPr sz="1000" b="1">
                    <a:solidFill>
                      <a:sysClr val="windowText" lastClr="000000"/>
                    </a:solidFill>
                    <a:latin typeface="Arial" pitchFamily="34" charset="0"/>
                    <a:cs typeface="Arial" pitchFamily="34" charset="0"/>
                  </a:defRPr>
                </a:pPr>
                <a:endParaRPr lang="en-US"/>
              </a:p>
            </c:txPr>
            <c:showVal val="1"/>
          </c:dLbls>
          <c:cat>
            <c:strRef>
              <c:f>Sheet1!$B$1:$C$1</c:f>
              <c:strCache>
                <c:ptCount val="2"/>
                <c:pt idx="0">
                  <c:v>Percentage of Feasible Equipment Access</c:v>
                </c:pt>
                <c:pt idx="1">
                  <c:v>Percentage of Time Feasibly Restrained</c:v>
                </c:pt>
              </c:strCache>
            </c:strRef>
          </c:cat>
          <c:val>
            <c:numRef>
              <c:f>Sheet1!$B$4:$C$4</c:f>
              <c:numCache>
                <c:formatCode>General</c:formatCode>
                <c:ptCount val="2"/>
                <c:pt idx="0">
                  <c:v>73</c:v>
                </c:pt>
                <c:pt idx="1">
                  <c:v>59</c:v>
                </c:pt>
              </c:numCache>
            </c:numRef>
          </c:val>
        </c:ser>
        <c:dLbls>
          <c:showVal val="1"/>
        </c:dLbls>
        <c:axId val="93652864"/>
        <c:axId val="93654400"/>
      </c:barChart>
      <c:catAx>
        <c:axId val="93652864"/>
        <c:scaling>
          <c:orientation val="minMax"/>
        </c:scaling>
        <c:axPos val="b"/>
        <c:majorTickMark val="none"/>
        <c:tickLblPos val="nextTo"/>
        <c:txPr>
          <a:bodyPr/>
          <a:lstStyle/>
          <a:p>
            <a:pPr>
              <a:defRPr sz="1000" b="1">
                <a:solidFill>
                  <a:sysClr val="windowText" lastClr="000000"/>
                </a:solidFill>
                <a:latin typeface="Arial" pitchFamily="34" charset="0"/>
                <a:cs typeface="Arial" pitchFamily="34" charset="0"/>
              </a:defRPr>
            </a:pPr>
            <a:endParaRPr lang="en-US"/>
          </a:p>
        </c:txPr>
        <c:crossAx val="93654400"/>
        <c:crosses val="autoZero"/>
        <c:auto val="1"/>
        <c:lblAlgn val="ctr"/>
        <c:lblOffset val="100"/>
      </c:catAx>
      <c:valAx>
        <c:axId val="93654400"/>
        <c:scaling>
          <c:orientation val="minMax"/>
        </c:scaling>
        <c:delete val="1"/>
        <c:axPos val="l"/>
        <c:numFmt formatCode="General" sourceLinked="1"/>
        <c:majorTickMark val="none"/>
        <c:tickLblPos val="none"/>
        <c:crossAx val="93652864"/>
        <c:crosses val="autoZero"/>
        <c:crossBetween val="between"/>
      </c:valAx>
    </c:plotArea>
    <c:legend>
      <c:legendPos val="t"/>
      <c:layout>
        <c:manualLayout>
          <c:xMode val="edge"/>
          <c:yMode val="edge"/>
          <c:x val="3.521491006284768E-2"/>
          <c:y val="0.88561679790026004"/>
          <c:w val="0.91957416537886028"/>
          <c:h val="5.5140188358808087E-2"/>
        </c:manualLayout>
      </c:layout>
      <c:txPr>
        <a:bodyPr/>
        <a:lstStyle/>
        <a:p>
          <a:pPr>
            <a:defRPr sz="1000">
              <a:solidFill>
                <a:sysClr val="windowText" lastClr="000000"/>
              </a:solidFill>
              <a:latin typeface="Arial" pitchFamily="34" charset="0"/>
              <a:cs typeface="Arial" pitchFamily="34" charset="0"/>
            </a:defRPr>
          </a:pPr>
          <a:endParaRPr lang="en-US"/>
        </a:p>
      </c:txPr>
    </c:legend>
    <c:plotVisOnly val="1"/>
    <c:dispBlanksAs val="gap"/>
  </c:chart>
  <c:spPr>
    <a:solidFill>
      <a:schemeClr val="bg1"/>
    </a:solidFill>
    <a:ln w="12700">
      <a:solidFill>
        <a:schemeClr val="accent4"/>
      </a:solidFill>
    </a:ln>
  </c:spPr>
  <c:txPr>
    <a:bodyPr/>
    <a:lstStyle/>
    <a:p>
      <a:pPr>
        <a:defRPr>
          <a:solidFill>
            <a:schemeClr val="tx1"/>
          </a:solidFill>
        </a:defRPr>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0180" y="2897281"/>
            <a:ext cx="16322040" cy="1999166"/>
          </a:xfrm>
        </p:spPr>
        <p:txBody>
          <a:bodyPr/>
          <a:lstStyle/>
          <a:p>
            <a:r>
              <a:rPr lang="en-US" smtClean="0"/>
              <a:t>Click to edit Master title style</a:t>
            </a:r>
            <a:endParaRPr lang="en-US"/>
          </a:p>
        </p:txBody>
      </p:sp>
      <p:sp>
        <p:nvSpPr>
          <p:cNvPr id="3" name="Subtitle 2"/>
          <p:cNvSpPr>
            <a:spLocks noGrp="1"/>
          </p:cNvSpPr>
          <p:nvPr>
            <p:ph type="subTitle" idx="1"/>
          </p:nvPr>
        </p:nvSpPr>
        <p:spPr>
          <a:xfrm>
            <a:off x="2880360" y="5285052"/>
            <a:ext cx="13441680" cy="2383455"/>
          </a:xfrm>
        </p:spPr>
        <p:txBody>
          <a:bodyPr/>
          <a:lstStyle>
            <a:lvl1pPr marL="0" indent="0" algn="ctr">
              <a:buNone/>
              <a:defRPr>
                <a:solidFill>
                  <a:schemeClr val="tx1">
                    <a:tint val="75000"/>
                  </a:schemeClr>
                </a:solidFill>
              </a:defRPr>
            </a:lvl1pPr>
            <a:lvl2pPr marL="783732" indent="0" algn="ctr">
              <a:buNone/>
              <a:defRPr>
                <a:solidFill>
                  <a:schemeClr val="tx1">
                    <a:tint val="75000"/>
                  </a:schemeClr>
                </a:solidFill>
              </a:defRPr>
            </a:lvl2pPr>
            <a:lvl3pPr marL="1567464" indent="0" algn="ctr">
              <a:buNone/>
              <a:defRPr>
                <a:solidFill>
                  <a:schemeClr val="tx1">
                    <a:tint val="75000"/>
                  </a:schemeClr>
                </a:solidFill>
              </a:defRPr>
            </a:lvl3pPr>
            <a:lvl4pPr marL="2351197" indent="0" algn="ctr">
              <a:buNone/>
              <a:defRPr>
                <a:solidFill>
                  <a:schemeClr val="tx1">
                    <a:tint val="75000"/>
                  </a:schemeClr>
                </a:solidFill>
              </a:defRPr>
            </a:lvl4pPr>
            <a:lvl5pPr marL="3134929" indent="0" algn="ctr">
              <a:buNone/>
              <a:defRPr>
                <a:solidFill>
                  <a:schemeClr val="tx1">
                    <a:tint val="75000"/>
                  </a:schemeClr>
                </a:solidFill>
              </a:defRPr>
            </a:lvl5pPr>
            <a:lvl6pPr marL="3918661" indent="0" algn="ctr">
              <a:buNone/>
              <a:defRPr>
                <a:solidFill>
                  <a:schemeClr val="tx1">
                    <a:tint val="75000"/>
                  </a:schemeClr>
                </a:solidFill>
              </a:defRPr>
            </a:lvl6pPr>
            <a:lvl7pPr marL="4702393" indent="0" algn="ctr">
              <a:buNone/>
              <a:defRPr>
                <a:solidFill>
                  <a:schemeClr val="tx1">
                    <a:tint val="75000"/>
                  </a:schemeClr>
                </a:solidFill>
              </a:defRPr>
            </a:lvl7pPr>
            <a:lvl8pPr marL="5486126" indent="0" algn="ctr">
              <a:buNone/>
              <a:defRPr>
                <a:solidFill>
                  <a:schemeClr val="tx1">
                    <a:tint val="75000"/>
                  </a:schemeClr>
                </a:solidFill>
              </a:defRPr>
            </a:lvl8pPr>
            <a:lvl9pPr marL="62698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38011B-19B2-4B8D-88A9-CC75894F3F06}" type="datetimeFigureOut">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00A31-F5A3-47F4-A50E-4906D6471C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8011B-19B2-4B8D-88A9-CC75894F3F06}" type="datetimeFigureOut">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00A31-F5A3-47F4-A50E-4906D6471C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236988" y="449057"/>
            <a:ext cx="9071135" cy="95489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6921" y="449057"/>
            <a:ext cx="26900028" cy="95489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8011B-19B2-4B8D-88A9-CC75894F3F06}" type="datetimeFigureOut">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00A31-F5A3-47F4-A50E-4906D6471C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8011B-19B2-4B8D-88A9-CC75894F3F06}" type="datetimeFigureOut">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00A31-F5A3-47F4-A50E-4906D6471C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6857" y="5993181"/>
            <a:ext cx="16322040" cy="1852359"/>
          </a:xfrm>
        </p:spPr>
        <p:txBody>
          <a:bodyPr anchor="t"/>
          <a:lstStyle>
            <a:lvl1pPr algn="l">
              <a:defRPr sz="6900" b="1" cap="all"/>
            </a:lvl1pPr>
          </a:lstStyle>
          <a:p>
            <a:r>
              <a:rPr lang="en-US" smtClean="0"/>
              <a:t>Click to edit Master title style</a:t>
            </a:r>
            <a:endParaRPr lang="en-US"/>
          </a:p>
        </p:txBody>
      </p:sp>
      <p:sp>
        <p:nvSpPr>
          <p:cNvPr id="3" name="Text Placeholder 2"/>
          <p:cNvSpPr>
            <a:spLocks noGrp="1"/>
          </p:cNvSpPr>
          <p:nvPr>
            <p:ph type="body" idx="1"/>
          </p:nvPr>
        </p:nvSpPr>
        <p:spPr>
          <a:xfrm>
            <a:off x="1516857" y="3952996"/>
            <a:ext cx="16322040" cy="2040185"/>
          </a:xfrm>
        </p:spPr>
        <p:txBody>
          <a:bodyPr anchor="b"/>
          <a:lstStyle>
            <a:lvl1pPr marL="0" indent="0">
              <a:buNone/>
              <a:defRPr sz="3400">
                <a:solidFill>
                  <a:schemeClr val="tx1">
                    <a:tint val="75000"/>
                  </a:schemeClr>
                </a:solidFill>
              </a:defRPr>
            </a:lvl1pPr>
            <a:lvl2pPr marL="783732" indent="0">
              <a:buNone/>
              <a:defRPr sz="3100">
                <a:solidFill>
                  <a:schemeClr val="tx1">
                    <a:tint val="75000"/>
                  </a:schemeClr>
                </a:solidFill>
              </a:defRPr>
            </a:lvl2pPr>
            <a:lvl3pPr marL="1567464" indent="0">
              <a:buNone/>
              <a:defRPr sz="2700">
                <a:solidFill>
                  <a:schemeClr val="tx1">
                    <a:tint val="75000"/>
                  </a:schemeClr>
                </a:solidFill>
              </a:defRPr>
            </a:lvl3pPr>
            <a:lvl4pPr marL="2351197" indent="0">
              <a:buNone/>
              <a:defRPr sz="2400">
                <a:solidFill>
                  <a:schemeClr val="tx1">
                    <a:tint val="75000"/>
                  </a:schemeClr>
                </a:solidFill>
              </a:defRPr>
            </a:lvl4pPr>
            <a:lvl5pPr marL="3134929" indent="0">
              <a:buNone/>
              <a:defRPr sz="2400">
                <a:solidFill>
                  <a:schemeClr val="tx1">
                    <a:tint val="75000"/>
                  </a:schemeClr>
                </a:solidFill>
              </a:defRPr>
            </a:lvl5pPr>
            <a:lvl6pPr marL="3918661" indent="0">
              <a:buNone/>
              <a:defRPr sz="2400">
                <a:solidFill>
                  <a:schemeClr val="tx1">
                    <a:tint val="75000"/>
                  </a:schemeClr>
                </a:solidFill>
              </a:defRPr>
            </a:lvl6pPr>
            <a:lvl7pPr marL="4702393" indent="0">
              <a:buNone/>
              <a:defRPr sz="2400">
                <a:solidFill>
                  <a:schemeClr val="tx1">
                    <a:tint val="75000"/>
                  </a:schemeClr>
                </a:solidFill>
              </a:defRPr>
            </a:lvl7pPr>
            <a:lvl8pPr marL="5486126" indent="0">
              <a:buNone/>
              <a:defRPr sz="2400">
                <a:solidFill>
                  <a:schemeClr val="tx1">
                    <a:tint val="75000"/>
                  </a:schemeClr>
                </a:solidFill>
              </a:defRPr>
            </a:lvl8pPr>
            <a:lvl9pPr marL="6269858"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38011B-19B2-4B8D-88A9-CC75894F3F06}" type="datetimeFigureOut">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00A31-F5A3-47F4-A50E-4906D6471C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6920" y="2612301"/>
            <a:ext cx="17985580" cy="7385689"/>
          </a:xfr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322541" y="2612301"/>
            <a:ext cx="17985582" cy="7385689"/>
          </a:xfr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38011B-19B2-4B8D-88A9-CC75894F3F06}" type="datetimeFigureOut">
              <a:rPr lang="en-US" smtClean="0"/>
              <a:pPr/>
              <a:t>3/7/2011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00A31-F5A3-47F4-A50E-4906D6471C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60120" y="373496"/>
            <a:ext cx="17282160" cy="1554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0121" y="2087683"/>
            <a:ext cx="8484395" cy="870046"/>
          </a:xfrm>
        </p:spPr>
        <p:txBody>
          <a:bodyPr anchor="b"/>
          <a:lstStyle>
            <a:lvl1pPr marL="0" indent="0">
              <a:buNone/>
              <a:defRPr sz="4100" b="1"/>
            </a:lvl1pPr>
            <a:lvl2pPr marL="783732" indent="0">
              <a:buNone/>
              <a:defRPr sz="3400" b="1"/>
            </a:lvl2pPr>
            <a:lvl3pPr marL="1567464" indent="0">
              <a:buNone/>
              <a:defRPr sz="3100" b="1"/>
            </a:lvl3pPr>
            <a:lvl4pPr marL="2351197" indent="0">
              <a:buNone/>
              <a:defRPr sz="2700" b="1"/>
            </a:lvl4pPr>
            <a:lvl5pPr marL="3134929" indent="0">
              <a:buNone/>
              <a:defRPr sz="2700" b="1"/>
            </a:lvl5pPr>
            <a:lvl6pPr marL="3918661" indent="0">
              <a:buNone/>
              <a:defRPr sz="2700" b="1"/>
            </a:lvl6pPr>
            <a:lvl7pPr marL="4702393" indent="0">
              <a:buNone/>
              <a:defRPr sz="2700" b="1"/>
            </a:lvl7pPr>
            <a:lvl8pPr marL="5486126" indent="0">
              <a:buNone/>
              <a:defRPr sz="2700" b="1"/>
            </a:lvl8pPr>
            <a:lvl9pPr marL="6269858" indent="0">
              <a:buNone/>
              <a:defRPr sz="2700" b="1"/>
            </a:lvl9pPr>
          </a:lstStyle>
          <a:p>
            <a:pPr lvl="0"/>
            <a:r>
              <a:rPr lang="en-US" smtClean="0"/>
              <a:t>Click to edit Master text styles</a:t>
            </a:r>
          </a:p>
        </p:txBody>
      </p:sp>
      <p:sp>
        <p:nvSpPr>
          <p:cNvPr id="4" name="Content Placeholder 3"/>
          <p:cNvSpPr>
            <a:spLocks noGrp="1"/>
          </p:cNvSpPr>
          <p:nvPr>
            <p:ph sz="half" idx="2"/>
          </p:nvPr>
        </p:nvSpPr>
        <p:spPr>
          <a:xfrm>
            <a:off x="960121" y="2957730"/>
            <a:ext cx="8484395" cy="5373569"/>
          </a:xfr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754553" y="2087683"/>
            <a:ext cx="8487728" cy="870046"/>
          </a:xfrm>
        </p:spPr>
        <p:txBody>
          <a:bodyPr anchor="b"/>
          <a:lstStyle>
            <a:lvl1pPr marL="0" indent="0">
              <a:buNone/>
              <a:defRPr sz="4100" b="1"/>
            </a:lvl1pPr>
            <a:lvl2pPr marL="783732" indent="0">
              <a:buNone/>
              <a:defRPr sz="3400" b="1"/>
            </a:lvl2pPr>
            <a:lvl3pPr marL="1567464" indent="0">
              <a:buNone/>
              <a:defRPr sz="3100" b="1"/>
            </a:lvl3pPr>
            <a:lvl4pPr marL="2351197" indent="0">
              <a:buNone/>
              <a:defRPr sz="2700" b="1"/>
            </a:lvl4pPr>
            <a:lvl5pPr marL="3134929" indent="0">
              <a:buNone/>
              <a:defRPr sz="2700" b="1"/>
            </a:lvl5pPr>
            <a:lvl6pPr marL="3918661" indent="0">
              <a:buNone/>
              <a:defRPr sz="2700" b="1"/>
            </a:lvl6pPr>
            <a:lvl7pPr marL="4702393" indent="0">
              <a:buNone/>
              <a:defRPr sz="2700" b="1"/>
            </a:lvl7pPr>
            <a:lvl8pPr marL="5486126" indent="0">
              <a:buNone/>
              <a:defRPr sz="2700" b="1"/>
            </a:lvl8pPr>
            <a:lvl9pPr marL="6269858" indent="0">
              <a:buNone/>
              <a:defRPr sz="2700" b="1"/>
            </a:lvl9pPr>
          </a:lstStyle>
          <a:p>
            <a:pPr lvl="0"/>
            <a:r>
              <a:rPr lang="en-US" smtClean="0"/>
              <a:t>Click to edit Master text styles</a:t>
            </a:r>
          </a:p>
        </p:txBody>
      </p:sp>
      <p:sp>
        <p:nvSpPr>
          <p:cNvPr id="6" name="Content Placeholder 5"/>
          <p:cNvSpPr>
            <a:spLocks noGrp="1"/>
          </p:cNvSpPr>
          <p:nvPr>
            <p:ph sz="quarter" idx="4"/>
          </p:nvPr>
        </p:nvSpPr>
        <p:spPr>
          <a:xfrm>
            <a:off x="9754553" y="2957730"/>
            <a:ext cx="8487728" cy="5373569"/>
          </a:xfr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38011B-19B2-4B8D-88A9-CC75894F3F06}" type="datetimeFigureOut">
              <a:rPr lang="en-US" smtClean="0"/>
              <a:pPr/>
              <a:t>3/7/2011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00A31-F5A3-47F4-A50E-4906D6471C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38011B-19B2-4B8D-88A9-CC75894F3F06}" type="datetimeFigureOut">
              <a:rPr lang="en-US" smtClean="0"/>
              <a:pPr/>
              <a:t>3/7/2011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00A31-F5A3-47F4-A50E-4906D6471C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8011B-19B2-4B8D-88A9-CC75894F3F06}" type="datetimeFigureOut">
              <a:rPr lang="en-US" smtClean="0"/>
              <a:pPr/>
              <a:t>3/7/2011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00A31-F5A3-47F4-A50E-4906D6471C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0121" y="371336"/>
            <a:ext cx="6317457" cy="1580334"/>
          </a:xfrm>
        </p:spPr>
        <p:txBody>
          <a:bodyPr anchor="b"/>
          <a:lstStyle>
            <a:lvl1pPr algn="l">
              <a:defRPr sz="3400" b="1"/>
            </a:lvl1pPr>
          </a:lstStyle>
          <a:p>
            <a:r>
              <a:rPr lang="en-US" smtClean="0"/>
              <a:t>Click to edit Master title style</a:t>
            </a:r>
            <a:endParaRPr lang="en-US"/>
          </a:p>
        </p:txBody>
      </p:sp>
      <p:sp>
        <p:nvSpPr>
          <p:cNvPr id="3" name="Content Placeholder 2"/>
          <p:cNvSpPr>
            <a:spLocks noGrp="1"/>
          </p:cNvSpPr>
          <p:nvPr>
            <p:ph idx="1"/>
          </p:nvPr>
        </p:nvSpPr>
        <p:spPr>
          <a:xfrm>
            <a:off x="7507606" y="371335"/>
            <a:ext cx="10734675" cy="7959964"/>
          </a:xfrm>
        </p:spPr>
        <p:txBody>
          <a:bodyPr/>
          <a:lstStyle>
            <a:lvl1pPr>
              <a:defRPr sz="5500"/>
            </a:lvl1pPr>
            <a:lvl2pPr>
              <a:defRPr sz="4800"/>
            </a:lvl2pPr>
            <a:lvl3pPr>
              <a:defRPr sz="41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60121" y="1951670"/>
            <a:ext cx="6317457" cy="6379629"/>
          </a:xfrm>
        </p:spPr>
        <p:txBody>
          <a:bodyPr/>
          <a:lstStyle>
            <a:lvl1pPr marL="0" indent="0">
              <a:buNone/>
              <a:defRPr sz="2400"/>
            </a:lvl1pPr>
            <a:lvl2pPr marL="783732" indent="0">
              <a:buNone/>
              <a:defRPr sz="2100"/>
            </a:lvl2pPr>
            <a:lvl3pPr marL="1567464" indent="0">
              <a:buNone/>
              <a:defRPr sz="1700"/>
            </a:lvl3pPr>
            <a:lvl4pPr marL="2351197" indent="0">
              <a:buNone/>
              <a:defRPr sz="1500"/>
            </a:lvl4pPr>
            <a:lvl5pPr marL="3134929" indent="0">
              <a:buNone/>
              <a:defRPr sz="1500"/>
            </a:lvl5pPr>
            <a:lvl6pPr marL="3918661" indent="0">
              <a:buNone/>
              <a:defRPr sz="1500"/>
            </a:lvl6pPr>
            <a:lvl7pPr marL="4702393" indent="0">
              <a:buNone/>
              <a:defRPr sz="1500"/>
            </a:lvl7pPr>
            <a:lvl8pPr marL="5486126" indent="0">
              <a:buNone/>
              <a:defRPr sz="1500"/>
            </a:lvl8pPr>
            <a:lvl9pPr marL="6269858"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8011B-19B2-4B8D-88A9-CC75894F3F06}" type="datetimeFigureOut">
              <a:rPr lang="en-US" smtClean="0"/>
              <a:pPr/>
              <a:t>3/7/2011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00A31-F5A3-47F4-A50E-4906D6471C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805" y="6528594"/>
            <a:ext cx="11521440" cy="770738"/>
          </a:xfrm>
        </p:spPr>
        <p:txBody>
          <a:bodyPr anchor="b"/>
          <a:lstStyle>
            <a:lvl1pPr algn="l">
              <a:defRPr sz="3400" b="1"/>
            </a:lvl1pPr>
          </a:lstStyle>
          <a:p>
            <a:r>
              <a:rPr lang="en-US" smtClean="0"/>
              <a:t>Click to edit Master title style</a:t>
            </a:r>
            <a:endParaRPr lang="en-US"/>
          </a:p>
        </p:txBody>
      </p:sp>
      <p:sp>
        <p:nvSpPr>
          <p:cNvPr id="3" name="Picture Placeholder 2"/>
          <p:cNvSpPr>
            <a:spLocks noGrp="1"/>
          </p:cNvSpPr>
          <p:nvPr>
            <p:ph type="pic" idx="1"/>
          </p:nvPr>
        </p:nvSpPr>
        <p:spPr>
          <a:xfrm>
            <a:off x="3763805" y="833346"/>
            <a:ext cx="11521440" cy="5595938"/>
          </a:xfrm>
        </p:spPr>
        <p:txBody>
          <a:bodyPr/>
          <a:lstStyle>
            <a:lvl1pPr marL="0" indent="0">
              <a:buNone/>
              <a:defRPr sz="5500"/>
            </a:lvl1pPr>
            <a:lvl2pPr marL="783732" indent="0">
              <a:buNone/>
              <a:defRPr sz="4800"/>
            </a:lvl2pPr>
            <a:lvl3pPr marL="1567464" indent="0">
              <a:buNone/>
              <a:defRPr sz="4100"/>
            </a:lvl3pPr>
            <a:lvl4pPr marL="2351197" indent="0">
              <a:buNone/>
              <a:defRPr sz="3400"/>
            </a:lvl4pPr>
            <a:lvl5pPr marL="3134929" indent="0">
              <a:buNone/>
              <a:defRPr sz="3400"/>
            </a:lvl5pPr>
            <a:lvl6pPr marL="3918661" indent="0">
              <a:buNone/>
              <a:defRPr sz="3400"/>
            </a:lvl6pPr>
            <a:lvl7pPr marL="4702393" indent="0">
              <a:buNone/>
              <a:defRPr sz="3400"/>
            </a:lvl7pPr>
            <a:lvl8pPr marL="5486126" indent="0">
              <a:buNone/>
              <a:defRPr sz="3400"/>
            </a:lvl8pPr>
            <a:lvl9pPr marL="6269858" indent="0">
              <a:buNone/>
              <a:defRPr sz="3400"/>
            </a:lvl9pPr>
          </a:lstStyle>
          <a:p>
            <a:endParaRPr lang="en-US"/>
          </a:p>
        </p:txBody>
      </p:sp>
      <p:sp>
        <p:nvSpPr>
          <p:cNvPr id="4" name="Text Placeholder 3"/>
          <p:cNvSpPr>
            <a:spLocks noGrp="1"/>
          </p:cNvSpPr>
          <p:nvPr>
            <p:ph type="body" sz="half" idx="2"/>
          </p:nvPr>
        </p:nvSpPr>
        <p:spPr>
          <a:xfrm>
            <a:off x="3763805" y="7299332"/>
            <a:ext cx="11521440" cy="1094575"/>
          </a:xfrm>
        </p:spPr>
        <p:txBody>
          <a:bodyPr/>
          <a:lstStyle>
            <a:lvl1pPr marL="0" indent="0">
              <a:buNone/>
              <a:defRPr sz="2400"/>
            </a:lvl1pPr>
            <a:lvl2pPr marL="783732" indent="0">
              <a:buNone/>
              <a:defRPr sz="2100"/>
            </a:lvl2pPr>
            <a:lvl3pPr marL="1567464" indent="0">
              <a:buNone/>
              <a:defRPr sz="1700"/>
            </a:lvl3pPr>
            <a:lvl4pPr marL="2351197" indent="0">
              <a:buNone/>
              <a:defRPr sz="1500"/>
            </a:lvl4pPr>
            <a:lvl5pPr marL="3134929" indent="0">
              <a:buNone/>
              <a:defRPr sz="1500"/>
            </a:lvl5pPr>
            <a:lvl6pPr marL="3918661" indent="0">
              <a:buNone/>
              <a:defRPr sz="1500"/>
            </a:lvl6pPr>
            <a:lvl7pPr marL="4702393" indent="0">
              <a:buNone/>
              <a:defRPr sz="1500"/>
            </a:lvl7pPr>
            <a:lvl8pPr marL="5486126" indent="0">
              <a:buNone/>
              <a:defRPr sz="1500"/>
            </a:lvl8pPr>
            <a:lvl9pPr marL="6269858"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8011B-19B2-4B8D-88A9-CC75894F3F06}" type="datetimeFigureOut">
              <a:rPr lang="en-US" smtClean="0"/>
              <a:pPr/>
              <a:t>3/7/2011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00A31-F5A3-47F4-A50E-4906D6471C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120" y="373496"/>
            <a:ext cx="17282160" cy="1554427"/>
          </a:xfrm>
          <a:prstGeom prst="rect">
            <a:avLst/>
          </a:prstGeom>
        </p:spPr>
        <p:txBody>
          <a:bodyPr vert="horz" lIns="156746" tIns="78373" rIns="156746" bIns="7837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60120" y="2176198"/>
            <a:ext cx="17282160" cy="6155101"/>
          </a:xfrm>
          <a:prstGeom prst="rect">
            <a:avLst/>
          </a:prstGeom>
        </p:spPr>
        <p:txBody>
          <a:bodyPr vert="horz" lIns="156746" tIns="78373" rIns="156746" bIns="783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60120" y="8644343"/>
            <a:ext cx="4480560" cy="496553"/>
          </a:xfrm>
          <a:prstGeom prst="rect">
            <a:avLst/>
          </a:prstGeom>
        </p:spPr>
        <p:txBody>
          <a:bodyPr vert="horz" lIns="156746" tIns="78373" rIns="156746" bIns="78373" rtlCol="0" anchor="ctr"/>
          <a:lstStyle>
            <a:lvl1pPr algn="l">
              <a:defRPr sz="2100">
                <a:solidFill>
                  <a:schemeClr val="tx1">
                    <a:tint val="75000"/>
                  </a:schemeClr>
                </a:solidFill>
              </a:defRPr>
            </a:lvl1pPr>
          </a:lstStyle>
          <a:p>
            <a:fld id="{A738011B-19B2-4B8D-88A9-CC75894F3F06}" type="datetimeFigureOut">
              <a:rPr lang="en-US" smtClean="0"/>
              <a:pPr/>
              <a:t>3/7/2011</a:t>
            </a:fld>
            <a:endParaRPr lang="en-US"/>
          </a:p>
        </p:txBody>
      </p:sp>
      <p:sp>
        <p:nvSpPr>
          <p:cNvPr id="5" name="Footer Placeholder 4"/>
          <p:cNvSpPr>
            <a:spLocks noGrp="1"/>
          </p:cNvSpPr>
          <p:nvPr>
            <p:ph type="ftr" sz="quarter" idx="3"/>
          </p:nvPr>
        </p:nvSpPr>
        <p:spPr>
          <a:xfrm>
            <a:off x="6560820" y="8644343"/>
            <a:ext cx="6080760" cy="496553"/>
          </a:xfrm>
          <a:prstGeom prst="rect">
            <a:avLst/>
          </a:prstGeom>
        </p:spPr>
        <p:txBody>
          <a:bodyPr vert="horz" lIns="156746" tIns="78373" rIns="156746" bIns="78373"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761720" y="8644343"/>
            <a:ext cx="4480560" cy="496553"/>
          </a:xfrm>
          <a:prstGeom prst="rect">
            <a:avLst/>
          </a:prstGeom>
        </p:spPr>
        <p:txBody>
          <a:bodyPr vert="horz" lIns="156746" tIns="78373" rIns="156746" bIns="78373" rtlCol="0" anchor="ctr"/>
          <a:lstStyle>
            <a:lvl1pPr algn="r">
              <a:defRPr sz="2100">
                <a:solidFill>
                  <a:schemeClr val="tx1">
                    <a:tint val="75000"/>
                  </a:schemeClr>
                </a:solidFill>
              </a:defRPr>
            </a:lvl1pPr>
          </a:lstStyle>
          <a:p>
            <a:fld id="{B8A00A31-F5A3-47F4-A50E-4906D6471C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464" rtl="0" eaLnBrk="1" latinLnBrk="0" hangingPunct="1">
        <a:spcBef>
          <a:spcPct val="0"/>
        </a:spcBef>
        <a:buNone/>
        <a:defRPr sz="7500" kern="1200">
          <a:solidFill>
            <a:schemeClr val="tx1"/>
          </a:solidFill>
          <a:latin typeface="+mj-lt"/>
          <a:ea typeface="+mj-ea"/>
          <a:cs typeface="+mj-cs"/>
        </a:defRPr>
      </a:lvl1pPr>
    </p:titleStyle>
    <p:bodyStyle>
      <a:lvl1pPr marL="587799" indent="-587799" algn="l" defTabSz="1567464" rtl="0" eaLnBrk="1" latinLnBrk="0" hangingPunct="1">
        <a:spcBef>
          <a:spcPct val="20000"/>
        </a:spcBef>
        <a:buFont typeface="Arial" pitchFamily="34" charset="0"/>
        <a:buChar char="•"/>
        <a:defRPr sz="5500" kern="1200">
          <a:solidFill>
            <a:schemeClr val="tx1"/>
          </a:solidFill>
          <a:latin typeface="+mn-lt"/>
          <a:ea typeface="+mn-ea"/>
          <a:cs typeface="+mn-cs"/>
        </a:defRPr>
      </a:lvl1pPr>
      <a:lvl2pPr marL="1273565" indent="-489833" algn="l" defTabSz="1567464"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959331" indent="-391866" algn="l" defTabSz="1567464" rtl="0" eaLnBrk="1" latinLnBrk="0" hangingPunct="1">
        <a:spcBef>
          <a:spcPct val="20000"/>
        </a:spcBef>
        <a:buFont typeface="Arial" pitchFamily="34" charset="0"/>
        <a:buChar char="•"/>
        <a:defRPr sz="4100" kern="1200">
          <a:solidFill>
            <a:schemeClr val="tx1"/>
          </a:solidFill>
          <a:latin typeface="+mn-lt"/>
          <a:ea typeface="+mn-ea"/>
          <a:cs typeface="+mn-cs"/>
        </a:defRPr>
      </a:lvl3pPr>
      <a:lvl4pPr marL="2743063"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526795"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310527"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94260"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77992"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661724"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n-US"/>
      </a:defPPr>
      <a:lvl1pPr marL="0" algn="l" defTabSz="1567464" rtl="0" eaLnBrk="1" latinLnBrk="0" hangingPunct="1">
        <a:defRPr sz="3100" kern="1200">
          <a:solidFill>
            <a:schemeClr val="tx1"/>
          </a:solidFill>
          <a:latin typeface="+mn-lt"/>
          <a:ea typeface="+mn-ea"/>
          <a:cs typeface="+mn-cs"/>
        </a:defRPr>
      </a:lvl1pPr>
      <a:lvl2pPr marL="783732" algn="l" defTabSz="1567464" rtl="0" eaLnBrk="1" latinLnBrk="0" hangingPunct="1">
        <a:defRPr sz="3100" kern="1200">
          <a:solidFill>
            <a:schemeClr val="tx1"/>
          </a:solidFill>
          <a:latin typeface="+mn-lt"/>
          <a:ea typeface="+mn-ea"/>
          <a:cs typeface="+mn-cs"/>
        </a:defRPr>
      </a:lvl2pPr>
      <a:lvl3pPr marL="1567464" algn="l" defTabSz="1567464" rtl="0" eaLnBrk="1" latinLnBrk="0" hangingPunct="1">
        <a:defRPr sz="3100" kern="1200">
          <a:solidFill>
            <a:schemeClr val="tx1"/>
          </a:solidFill>
          <a:latin typeface="+mn-lt"/>
          <a:ea typeface="+mn-ea"/>
          <a:cs typeface="+mn-cs"/>
        </a:defRPr>
      </a:lvl3pPr>
      <a:lvl4pPr marL="2351197" algn="l" defTabSz="1567464" rtl="0" eaLnBrk="1" latinLnBrk="0" hangingPunct="1">
        <a:defRPr sz="3100" kern="1200">
          <a:solidFill>
            <a:schemeClr val="tx1"/>
          </a:solidFill>
          <a:latin typeface="+mn-lt"/>
          <a:ea typeface="+mn-ea"/>
          <a:cs typeface="+mn-cs"/>
        </a:defRPr>
      </a:lvl4pPr>
      <a:lvl5pPr marL="3134929" algn="l" defTabSz="1567464" rtl="0" eaLnBrk="1" latinLnBrk="0" hangingPunct="1">
        <a:defRPr sz="3100" kern="1200">
          <a:solidFill>
            <a:schemeClr val="tx1"/>
          </a:solidFill>
          <a:latin typeface="+mn-lt"/>
          <a:ea typeface="+mn-ea"/>
          <a:cs typeface="+mn-cs"/>
        </a:defRPr>
      </a:lvl5pPr>
      <a:lvl6pPr marL="3918661" algn="l" defTabSz="1567464" rtl="0" eaLnBrk="1" latinLnBrk="0" hangingPunct="1">
        <a:defRPr sz="3100" kern="1200">
          <a:solidFill>
            <a:schemeClr val="tx1"/>
          </a:solidFill>
          <a:latin typeface="+mn-lt"/>
          <a:ea typeface="+mn-ea"/>
          <a:cs typeface="+mn-cs"/>
        </a:defRPr>
      </a:lvl6pPr>
      <a:lvl7pPr marL="4702393" algn="l" defTabSz="1567464" rtl="0" eaLnBrk="1" latinLnBrk="0" hangingPunct="1">
        <a:defRPr sz="3100" kern="1200">
          <a:solidFill>
            <a:schemeClr val="tx1"/>
          </a:solidFill>
          <a:latin typeface="+mn-lt"/>
          <a:ea typeface="+mn-ea"/>
          <a:cs typeface="+mn-cs"/>
        </a:defRPr>
      </a:lvl7pPr>
      <a:lvl8pPr marL="5486126" algn="l" defTabSz="1567464" rtl="0" eaLnBrk="1" latinLnBrk="0" hangingPunct="1">
        <a:defRPr sz="3100" kern="1200">
          <a:solidFill>
            <a:schemeClr val="tx1"/>
          </a:solidFill>
          <a:latin typeface="+mn-lt"/>
          <a:ea typeface="+mn-ea"/>
          <a:cs typeface="+mn-cs"/>
        </a:defRPr>
      </a:lvl8pPr>
      <a:lvl9pPr marL="6269858" algn="l" defTabSz="1567464" rtl="0" eaLnBrk="1" latinLnBrk="0"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chart" Target="../charts/chart3.xml"/><Relationship Id="rId12" Type="http://schemas.openxmlformats.org/officeDocument/2006/relationships/image" Target="../media/image6.jpeg"/><Relationship Id="rId2" Type="http://schemas.openxmlformats.org/officeDocument/2006/relationships/chart" Target="../charts/chart1.xml"/><Relationship Id="rId16"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9.jpeg"/><Relationship Id="rId10" Type="http://schemas.openxmlformats.org/officeDocument/2006/relationships/image" Target="../media/image4.png"/><Relationship Id="rId4" Type="http://schemas.openxmlformats.org/officeDocument/2006/relationships/hyperlink" Target="http://mail.google.com/mail/?ui=2&amp;ik=2f10a9550c&amp;view=att&amp;th=12043ddf8ae2c54f&amp;attid=0.2&amp;disp=inline&amp;zw" TargetMode="External"/><Relationship Id="rId9" Type="http://schemas.openxmlformats.org/officeDocument/2006/relationships/chart" Target="../charts/chart4.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4876800" y="919776"/>
            <a:ext cx="4648200" cy="1446550"/>
          </a:xfrm>
          <a:prstGeom prst="rect">
            <a:avLst/>
          </a:prstGeom>
          <a:noFill/>
        </p:spPr>
        <p:txBody>
          <a:bodyPr wrap="square" rtlCol="0">
            <a:spAutoFit/>
          </a:bodyPr>
          <a:lstStyle/>
          <a:p>
            <a:pPr algn="just" defTabSz="995856" eaLnBrk="0" hangingPunct="0">
              <a:defRPr/>
            </a:pPr>
            <a:r>
              <a:rPr lang="en-US" sz="1500" b="1" dirty="0">
                <a:solidFill>
                  <a:schemeClr val="accent1"/>
                </a:solidFill>
                <a:latin typeface="Arial" pitchFamily="34" charset="0"/>
                <a:cs typeface="Arial" pitchFamily="34" charset="0"/>
              </a:rPr>
              <a:t>Objective</a:t>
            </a:r>
          </a:p>
          <a:p>
            <a:pPr algn="just" defTabSz="995856" eaLnBrk="0" hangingPunct="0">
              <a:defRPr/>
            </a:pPr>
            <a:r>
              <a:rPr lang="en-US" sz="1300" b="1" dirty="0">
                <a:latin typeface="Arial" pitchFamily="34" charset="0"/>
                <a:cs typeface="Arial" pitchFamily="34" charset="0"/>
              </a:rPr>
              <a:t>This study observed EMS worker restraint usage feasibility while performing the most common procedures</a:t>
            </a:r>
            <a:r>
              <a:rPr lang="en-US" sz="1300" b="1" dirty="0" smtClean="0">
                <a:latin typeface="Arial" pitchFamily="34" charset="0"/>
                <a:cs typeface="Arial" pitchFamily="34" charset="0"/>
              </a:rPr>
              <a:t>.</a:t>
            </a:r>
          </a:p>
          <a:p>
            <a:pPr algn="just" defTabSz="995856" eaLnBrk="0" hangingPunct="0">
              <a:lnSpc>
                <a:spcPct val="150000"/>
              </a:lnSpc>
              <a:defRPr/>
            </a:pPr>
            <a:r>
              <a:rPr lang="en-US" sz="1400" b="1" dirty="0" smtClean="0">
                <a:solidFill>
                  <a:schemeClr val="accent1"/>
                </a:solidFill>
                <a:latin typeface="Arial" pitchFamily="34" charset="0"/>
                <a:cs typeface="Arial" pitchFamily="34" charset="0"/>
              </a:rPr>
              <a:t>Methods</a:t>
            </a:r>
          </a:p>
          <a:p>
            <a:pPr algn="just" defTabSz="995856" eaLnBrk="0" hangingPunct="0">
              <a:defRPr/>
            </a:pPr>
            <a:endParaRPr lang="en-US" sz="1300" b="1" dirty="0">
              <a:latin typeface="Arial" pitchFamily="34" charset="0"/>
              <a:cs typeface="Arial" pitchFamily="34" charset="0"/>
            </a:endParaRPr>
          </a:p>
        </p:txBody>
      </p:sp>
      <p:sp>
        <p:nvSpPr>
          <p:cNvPr id="84" name="Text Box 2"/>
          <p:cNvSpPr txBox="1">
            <a:spLocks noChangeArrowheads="1"/>
          </p:cNvSpPr>
          <p:nvPr/>
        </p:nvSpPr>
        <p:spPr bwMode="auto">
          <a:xfrm>
            <a:off x="54888" y="-391846"/>
            <a:ext cx="19245025" cy="2161941"/>
          </a:xfrm>
          <a:prstGeom prst="rect">
            <a:avLst/>
          </a:prstGeom>
          <a:noFill/>
          <a:ln w="9525">
            <a:noFill/>
            <a:miter lim="800000"/>
            <a:headEnd/>
            <a:tailEnd/>
          </a:ln>
        </p:spPr>
        <p:txBody>
          <a:bodyPr wrap="square" lIns="450415" tIns="491396" rIns="450415" bIns="491396">
            <a:spAutoFit/>
          </a:bodyPr>
          <a:lstStyle/>
          <a:p>
            <a:pPr algn="ctr" defTabSz="974881" eaLnBrk="0" hangingPunct="0">
              <a:defRPr/>
            </a:pPr>
            <a:r>
              <a:rPr lang="en-US" sz="2800" b="1" dirty="0" smtClean="0">
                <a:solidFill>
                  <a:schemeClr val="accent3">
                    <a:lumMod val="50000"/>
                  </a:schemeClr>
                </a:solidFill>
                <a:latin typeface="Arial" pitchFamily="34" charset="0"/>
                <a:cs typeface="Arial" pitchFamily="34" charset="0"/>
              </a:rPr>
              <a:t>Rural EMS Worker Restraint Usage and Feasibility in Emergency Response Vehicles</a:t>
            </a:r>
          </a:p>
          <a:p>
            <a:pPr algn="ctr"/>
            <a:r>
              <a:rPr lang="en-US" sz="1400" dirty="0">
                <a:latin typeface="Arial" pitchFamily="34" charset="0"/>
                <a:cs typeface="Arial" pitchFamily="34" charset="0"/>
              </a:rPr>
              <a:t>Tawny Hoyt</a:t>
            </a:r>
            <a:r>
              <a:rPr lang="en-US" sz="1400" baseline="30000" dirty="0">
                <a:latin typeface="Arial" pitchFamily="34" charset="0"/>
                <a:cs typeface="Arial" pitchFamily="34" charset="0"/>
              </a:rPr>
              <a:t>1</a:t>
            </a:r>
            <a:r>
              <a:rPr lang="en-US" sz="1400" dirty="0">
                <a:latin typeface="Arial" pitchFamily="34" charset="0"/>
                <a:cs typeface="Arial" pitchFamily="34" charset="0"/>
              </a:rPr>
              <a:t>, Dr. Laura Stanley</a:t>
            </a:r>
            <a:r>
              <a:rPr lang="en-US" sz="1400" baseline="30000" dirty="0">
                <a:latin typeface="Arial" pitchFamily="34" charset="0"/>
                <a:cs typeface="Arial" pitchFamily="34" charset="0"/>
              </a:rPr>
              <a:t>1</a:t>
            </a:r>
            <a:r>
              <a:rPr lang="en-US" sz="1400" dirty="0">
                <a:latin typeface="Arial" pitchFamily="34" charset="0"/>
                <a:cs typeface="Arial" pitchFamily="34" charset="0"/>
              </a:rPr>
              <a:t>, </a:t>
            </a:r>
            <a:r>
              <a:rPr lang="en-US" sz="1400" dirty="0" err="1">
                <a:latin typeface="Arial" pitchFamily="34" charset="0"/>
                <a:cs typeface="Arial" pitchFamily="34" charset="0"/>
              </a:rPr>
              <a:t>Nels</a:t>
            </a:r>
            <a:r>
              <a:rPr lang="en-US" sz="1400" dirty="0">
                <a:latin typeface="Arial" pitchFamily="34" charset="0"/>
                <a:cs typeface="Arial" pitchFamily="34" charset="0"/>
              </a:rPr>
              <a:t> Sanddal</a:t>
            </a:r>
            <a:r>
              <a:rPr lang="en-US" sz="1400" baseline="30000" dirty="0">
                <a:latin typeface="Arial" pitchFamily="34" charset="0"/>
                <a:cs typeface="Arial" pitchFamily="34" charset="0"/>
              </a:rPr>
              <a:t>2</a:t>
            </a:r>
            <a:r>
              <a:rPr lang="en-US" sz="1400" dirty="0">
                <a:latin typeface="Arial" pitchFamily="34" charset="0"/>
                <a:cs typeface="Arial" pitchFamily="34" charset="0"/>
              </a:rPr>
              <a:t>, and Teri </a:t>
            </a:r>
            <a:r>
              <a:rPr lang="en-US" sz="1400" dirty="0" smtClean="0">
                <a:latin typeface="Arial" pitchFamily="34" charset="0"/>
                <a:cs typeface="Arial" pitchFamily="34" charset="0"/>
              </a:rPr>
              <a:t>Sanddal</a:t>
            </a:r>
            <a:r>
              <a:rPr lang="en-US" sz="1400" baseline="30000" dirty="0" smtClean="0">
                <a:latin typeface="Arial" pitchFamily="34" charset="0"/>
                <a:cs typeface="Arial" pitchFamily="34" charset="0"/>
              </a:rPr>
              <a:t>2 </a:t>
            </a:r>
            <a:endParaRPr lang="en-US" sz="1400" dirty="0">
              <a:latin typeface="Arial" pitchFamily="34" charset="0"/>
              <a:cs typeface="Arial" pitchFamily="34" charset="0"/>
            </a:endParaRPr>
          </a:p>
          <a:p>
            <a:pPr algn="ctr"/>
            <a:r>
              <a:rPr lang="en-US" sz="1200" baseline="30000" dirty="0" smtClean="0">
                <a:latin typeface="Arial" pitchFamily="34" charset="0"/>
                <a:cs typeface="Arial" pitchFamily="34" charset="0"/>
              </a:rPr>
              <a:t>1</a:t>
            </a:r>
            <a:r>
              <a:rPr lang="en-US" sz="1200" dirty="0" smtClean="0">
                <a:latin typeface="Arial" pitchFamily="34" charset="0"/>
                <a:cs typeface="Arial" pitchFamily="34" charset="0"/>
              </a:rPr>
              <a:t>Western </a:t>
            </a:r>
            <a:r>
              <a:rPr lang="en-US" sz="1200" dirty="0">
                <a:latin typeface="Arial" pitchFamily="34" charset="0"/>
                <a:cs typeface="Arial" pitchFamily="34" charset="0"/>
              </a:rPr>
              <a:t>Transportation Institute – Montana State </a:t>
            </a:r>
            <a:r>
              <a:rPr lang="en-US" sz="1200" dirty="0" smtClean="0">
                <a:latin typeface="Arial" pitchFamily="34" charset="0"/>
                <a:cs typeface="Arial" pitchFamily="34" charset="0"/>
              </a:rPr>
              <a:t>University Bozeman </a:t>
            </a:r>
            <a:r>
              <a:rPr lang="en-US" sz="1200" dirty="0">
                <a:latin typeface="Arial" pitchFamily="34" charset="0"/>
                <a:cs typeface="Arial" pitchFamily="34" charset="0"/>
              </a:rPr>
              <a:t>and </a:t>
            </a:r>
            <a:r>
              <a:rPr lang="en-US" sz="1200" baseline="30000" dirty="0">
                <a:latin typeface="Arial" pitchFamily="34" charset="0"/>
                <a:cs typeface="Arial" pitchFamily="34" charset="0"/>
              </a:rPr>
              <a:t>2</a:t>
            </a:r>
            <a:r>
              <a:rPr lang="en-US" sz="1200" dirty="0">
                <a:latin typeface="Arial" pitchFamily="34" charset="0"/>
                <a:cs typeface="Arial" pitchFamily="34" charset="0"/>
              </a:rPr>
              <a:t>Critical Illness and Trauma </a:t>
            </a:r>
            <a:r>
              <a:rPr lang="en-US" sz="1200" dirty="0" smtClean="0">
                <a:latin typeface="Arial" pitchFamily="34" charset="0"/>
                <a:cs typeface="Arial" pitchFamily="34" charset="0"/>
              </a:rPr>
              <a:t>Foundation, Bozeman, MT</a:t>
            </a:r>
            <a:endParaRPr lang="en-US" sz="1200" dirty="0">
              <a:latin typeface="Arial" pitchFamily="34" charset="0"/>
              <a:cs typeface="Arial" pitchFamily="34" charset="0"/>
            </a:endParaRPr>
          </a:p>
          <a:p>
            <a:pPr algn="ctr" defTabSz="974881" eaLnBrk="0" hangingPunct="0">
              <a:defRPr/>
            </a:pPr>
            <a:endParaRPr lang="en-US" sz="2000" dirty="0">
              <a:solidFill>
                <a:schemeClr val="accent3">
                  <a:lumMod val="50000"/>
                </a:schemeClr>
              </a:solidFill>
              <a:latin typeface="Arial" pitchFamily="34" charset="0"/>
              <a:cs typeface="Arial" pitchFamily="34" charset="0"/>
            </a:endParaRPr>
          </a:p>
        </p:txBody>
      </p:sp>
      <p:cxnSp>
        <p:nvCxnSpPr>
          <p:cNvPr id="31" name="Straight Connector 30"/>
          <p:cNvCxnSpPr/>
          <p:nvPr/>
        </p:nvCxnSpPr>
        <p:spPr>
          <a:xfrm>
            <a:off x="9601202" y="1050316"/>
            <a:ext cx="76199" cy="8276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00601" y="1050316"/>
            <a:ext cx="0" cy="8276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401800" y="1050316"/>
            <a:ext cx="1" cy="8276247"/>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28"/>
          <p:cNvSpPr>
            <a:spLocks noChangeArrowheads="1"/>
          </p:cNvSpPr>
          <p:nvPr/>
        </p:nvSpPr>
        <p:spPr bwMode="auto">
          <a:xfrm>
            <a:off x="1" y="-282603"/>
            <a:ext cx="176384" cy="565212"/>
          </a:xfrm>
          <a:prstGeom prst="rect">
            <a:avLst/>
          </a:prstGeom>
          <a:noFill/>
          <a:ln w="9525">
            <a:noFill/>
            <a:miter lim="800000"/>
            <a:headEnd/>
            <a:tailEnd/>
          </a:ln>
        </p:spPr>
        <p:txBody>
          <a:bodyPr wrap="none" lIns="87307" tIns="43653" rIns="87307" bIns="43653" anchor="ctr">
            <a:spAutoFit/>
          </a:bodyPr>
          <a:lstStyle/>
          <a:p>
            <a:pPr eaLnBrk="0" hangingPunct="0"/>
            <a:endParaRPr lang="en-US" dirty="0"/>
          </a:p>
        </p:txBody>
      </p:sp>
      <p:sp>
        <p:nvSpPr>
          <p:cNvPr id="44" name="TextBox 43"/>
          <p:cNvSpPr txBox="1"/>
          <p:nvPr/>
        </p:nvSpPr>
        <p:spPr>
          <a:xfrm>
            <a:off x="76200" y="8808421"/>
            <a:ext cx="4800600" cy="832984"/>
          </a:xfrm>
          <a:prstGeom prst="rect">
            <a:avLst/>
          </a:prstGeom>
          <a:noFill/>
          <a:ln>
            <a:noFill/>
          </a:ln>
        </p:spPr>
        <p:txBody>
          <a:bodyPr wrap="square" lIns="93407" tIns="46704" rIns="93407" bIns="46704" rtlCol="0">
            <a:spAutoFit/>
          </a:bodyPr>
          <a:lstStyle/>
          <a:p>
            <a:r>
              <a:rPr lang="en-US" sz="400" dirty="0" smtClean="0">
                <a:solidFill>
                  <a:schemeClr val="accent1"/>
                </a:solidFill>
                <a:latin typeface="Arial" pitchFamily="34" charset="0"/>
                <a:cs typeface="Arial" pitchFamily="34" charset="0"/>
              </a:rPr>
              <a:t>Literature Cited:</a:t>
            </a:r>
          </a:p>
          <a:p>
            <a:r>
              <a:rPr lang="en-US" sz="400" baseline="30000" dirty="0" smtClean="0">
                <a:solidFill>
                  <a:schemeClr val="accent1"/>
                </a:solidFill>
                <a:latin typeface="Arial" pitchFamily="34" charset="0"/>
                <a:cs typeface="Arial" pitchFamily="34" charset="0"/>
              </a:rPr>
              <a:t>1 </a:t>
            </a:r>
            <a:r>
              <a:rPr lang="en-US" sz="400" dirty="0" smtClean="0">
                <a:solidFill>
                  <a:schemeClr val="accent1"/>
                </a:solidFill>
                <a:latin typeface="Arial" pitchFamily="34" charset="0"/>
                <a:cs typeface="Arial" pitchFamily="34" charset="0"/>
              </a:rPr>
              <a:t>"Ambulance Crash-Related Injuries Among Emergency Medical Services Workers –United States, 1991 - 2002." Journal of American Medical Association, 2 Apr.2003. Web. 25 Sept. 2009. &lt;http://jama.amaassn.org/cgi/content/full/289/13/1628&gt;. </a:t>
            </a:r>
          </a:p>
          <a:p>
            <a:r>
              <a:rPr lang="en-US" sz="400" baseline="30000" dirty="0" smtClean="0">
                <a:solidFill>
                  <a:schemeClr val="accent1"/>
                </a:solidFill>
                <a:latin typeface="Arial" pitchFamily="34" charset="0"/>
                <a:cs typeface="Arial" pitchFamily="34" charset="0"/>
              </a:rPr>
              <a:t>2 </a:t>
            </a:r>
            <a:r>
              <a:rPr lang="en-US" sz="400" dirty="0" smtClean="0">
                <a:solidFill>
                  <a:schemeClr val="accent1"/>
                </a:solidFill>
                <a:latin typeface="Arial" pitchFamily="34" charset="0"/>
                <a:cs typeface="Arial" pitchFamily="34" charset="0"/>
              </a:rPr>
              <a:t>"NAEMSP Releases Ambulance Safety Data." EMS Responder, 1 July 2009. Web. 30 Sept. 2009. &lt;http://emsresponder.com/features/article.jsp?id=9805&amp;siteSection=25&gt;. </a:t>
            </a:r>
          </a:p>
          <a:p>
            <a:r>
              <a:rPr lang="en-US" sz="400" baseline="30000" dirty="0" smtClean="0">
                <a:solidFill>
                  <a:schemeClr val="accent1"/>
                </a:solidFill>
                <a:latin typeface="Arial" pitchFamily="34" charset="0"/>
                <a:cs typeface="Arial" pitchFamily="34" charset="0"/>
              </a:rPr>
              <a:t>3</a:t>
            </a:r>
            <a:r>
              <a:rPr lang="en-US" sz="400" dirty="0" smtClean="0">
                <a:solidFill>
                  <a:schemeClr val="accent1"/>
                </a:solidFill>
                <a:latin typeface="Arial" pitchFamily="34" charset="0"/>
                <a:cs typeface="Arial" pitchFamily="34" charset="0"/>
              </a:rPr>
              <a:t>Gilad, Issachar, and </a:t>
            </a:r>
            <a:r>
              <a:rPr lang="en-US" sz="400" dirty="0" err="1" smtClean="0">
                <a:solidFill>
                  <a:schemeClr val="accent1"/>
                </a:solidFill>
                <a:latin typeface="Arial" pitchFamily="34" charset="0"/>
                <a:cs typeface="Arial" pitchFamily="34" charset="0"/>
              </a:rPr>
              <a:t>Eyal</a:t>
            </a:r>
            <a:r>
              <a:rPr lang="en-US" sz="400" dirty="0" smtClean="0">
                <a:solidFill>
                  <a:schemeClr val="accent1"/>
                </a:solidFill>
                <a:latin typeface="Arial" pitchFamily="34" charset="0"/>
                <a:cs typeface="Arial" pitchFamily="34" charset="0"/>
              </a:rPr>
              <a:t> </a:t>
            </a:r>
            <a:r>
              <a:rPr lang="en-US" sz="400" dirty="0" err="1" smtClean="0">
                <a:solidFill>
                  <a:schemeClr val="accent1"/>
                </a:solidFill>
                <a:latin typeface="Arial" pitchFamily="34" charset="0"/>
                <a:cs typeface="Arial" pitchFamily="34" charset="0"/>
              </a:rPr>
              <a:t>Byran</a:t>
            </a:r>
            <a:r>
              <a:rPr lang="en-US" sz="400" dirty="0" smtClean="0">
                <a:solidFill>
                  <a:schemeClr val="accent1"/>
                </a:solidFill>
                <a:latin typeface="Arial" pitchFamily="34" charset="0"/>
                <a:cs typeface="Arial" pitchFamily="34" charset="0"/>
              </a:rPr>
              <a:t>. “Ergonomic Evaluation of the Ambulance Interior to Reduce Paramedic Discomfort and Posture Stress.” </a:t>
            </a:r>
            <a:r>
              <a:rPr lang="en-US" sz="400" i="1" dirty="0" smtClean="0">
                <a:solidFill>
                  <a:schemeClr val="accent1"/>
                </a:solidFill>
                <a:latin typeface="Arial" pitchFamily="34" charset="0"/>
                <a:cs typeface="Arial" pitchFamily="34" charset="0"/>
              </a:rPr>
              <a:t>Human Factors: The Journal of the Human Factors and </a:t>
            </a:r>
            <a:r>
              <a:rPr lang="en-US" sz="400" i="1" dirty="0" err="1" smtClean="0">
                <a:solidFill>
                  <a:schemeClr val="accent1"/>
                </a:solidFill>
                <a:latin typeface="Arial" pitchFamily="34" charset="0"/>
                <a:cs typeface="Arial" pitchFamily="34" charset="0"/>
              </a:rPr>
              <a:t>Eronomics</a:t>
            </a:r>
            <a:r>
              <a:rPr lang="en-US" sz="400" i="1" dirty="0" smtClean="0">
                <a:solidFill>
                  <a:schemeClr val="accent1"/>
                </a:solidFill>
                <a:latin typeface="Arial" pitchFamily="34" charset="0"/>
                <a:cs typeface="Arial" pitchFamily="34" charset="0"/>
              </a:rPr>
              <a:t> Society.”</a:t>
            </a:r>
            <a:r>
              <a:rPr lang="en-US" sz="400" dirty="0" smtClean="0">
                <a:solidFill>
                  <a:schemeClr val="accent1"/>
                </a:solidFill>
                <a:latin typeface="Arial" pitchFamily="34" charset="0"/>
                <a:cs typeface="Arial" pitchFamily="34" charset="0"/>
              </a:rPr>
              <a:t> (2007) 49, 1019.</a:t>
            </a:r>
          </a:p>
          <a:p>
            <a:endParaRPr lang="en-US" sz="900" baseline="30000" dirty="0" smtClean="0">
              <a:solidFill>
                <a:schemeClr val="accent1"/>
              </a:solidFill>
            </a:endParaRPr>
          </a:p>
          <a:p>
            <a:endParaRPr lang="en-US" sz="900" dirty="0" smtClean="0">
              <a:solidFill>
                <a:schemeClr val="accent1"/>
              </a:solidFill>
            </a:endParaRPr>
          </a:p>
          <a:p>
            <a:endParaRPr lang="en-US" sz="900" dirty="0">
              <a:solidFill>
                <a:schemeClr val="accent1"/>
              </a:solidFill>
            </a:endParaRPr>
          </a:p>
        </p:txBody>
      </p:sp>
      <p:graphicFrame>
        <p:nvGraphicFramePr>
          <p:cNvPr id="48" name="Chart 47"/>
          <p:cNvGraphicFramePr/>
          <p:nvPr>
            <p:extLst>
              <p:ext uri="{D42A27DB-BD31-4B8C-83A1-F6EECF244321}">
                <p14:modId xmlns="" xmlns:p14="http://schemas.microsoft.com/office/powerpoint/2010/main" val="2557582464"/>
              </p:ext>
            </p:extLst>
          </p:nvPr>
        </p:nvGraphicFramePr>
        <p:xfrm>
          <a:off x="165618" y="5187699"/>
          <a:ext cx="4572000" cy="2245284"/>
        </p:xfrm>
        <a:graphic>
          <a:graphicData uri="http://schemas.openxmlformats.org/drawingml/2006/chart">
            <c:chart xmlns:c="http://schemas.openxmlformats.org/drawingml/2006/chart" xmlns:r="http://schemas.openxmlformats.org/officeDocument/2006/relationships" r:id="rId2"/>
          </a:graphicData>
        </a:graphic>
      </p:graphicFrame>
      <p:sp>
        <p:nvSpPr>
          <p:cNvPr id="49" name="TextBox 48"/>
          <p:cNvSpPr txBox="1"/>
          <p:nvPr/>
        </p:nvSpPr>
        <p:spPr>
          <a:xfrm>
            <a:off x="165618" y="7432983"/>
            <a:ext cx="4572000" cy="1375438"/>
          </a:xfrm>
          <a:prstGeom prst="rect">
            <a:avLst/>
          </a:prstGeom>
          <a:noFill/>
        </p:spPr>
        <p:txBody>
          <a:bodyPr wrap="square" lIns="81976" tIns="40988" rIns="81976" bIns="40988" rtlCol="0">
            <a:spAutoFit/>
          </a:bodyPr>
          <a:lstStyle/>
          <a:p>
            <a:pPr algn="just"/>
            <a:r>
              <a:rPr lang="en-US" sz="1600" b="1" dirty="0" smtClean="0">
                <a:solidFill>
                  <a:schemeClr val="accent2"/>
                </a:solidFill>
                <a:latin typeface="Arial" pitchFamily="34" charset="0"/>
                <a:cs typeface="Arial" pitchFamily="34" charset="0"/>
              </a:rPr>
              <a:t>So why are medics riding unrestrained during emergency transport situations?</a:t>
            </a:r>
          </a:p>
          <a:p>
            <a:pPr algn="just"/>
            <a:r>
              <a:rPr lang="en-US" sz="1300" b="1" dirty="0" smtClean="0">
                <a:latin typeface="Arial" pitchFamily="34" charset="0"/>
                <a:cs typeface="Arial" pitchFamily="34" charset="0"/>
              </a:rPr>
              <a:t>Medics report the inability to access patient and provide proper care as the primary reason</a:t>
            </a:r>
            <a:r>
              <a:rPr lang="en-US" sz="1300" b="1" baseline="30000" dirty="0" smtClean="0">
                <a:latin typeface="Arial" pitchFamily="34" charset="0"/>
                <a:cs typeface="Arial" pitchFamily="34" charset="0"/>
              </a:rPr>
              <a:t>3</a:t>
            </a:r>
            <a:r>
              <a:rPr lang="en-US" sz="1300" b="1" dirty="0" smtClean="0">
                <a:latin typeface="Arial" pitchFamily="34" charset="0"/>
                <a:cs typeface="Arial" pitchFamily="34" charset="0"/>
              </a:rPr>
              <a:t>. In this way it is the procedures that are required of the EMS workers may cause them to ride unrestrained. </a:t>
            </a:r>
            <a:endParaRPr lang="en-US" sz="1300" b="1" dirty="0">
              <a:latin typeface="Arial" pitchFamily="34" charset="0"/>
              <a:cs typeface="Arial" pitchFamily="34" charset="0"/>
            </a:endParaRPr>
          </a:p>
        </p:txBody>
      </p:sp>
      <p:sp>
        <p:nvSpPr>
          <p:cNvPr id="50" name="Rectangle 10"/>
          <p:cNvSpPr>
            <a:spLocks noChangeArrowheads="1"/>
          </p:cNvSpPr>
          <p:nvPr/>
        </p:nvSpPr>
        <p:spPr bwMode="auto">
          <a:xfrm>
            <a:off x="0" y="-279915"/>
            <a:ext cx="165618" cy="559830"/>
          </a:xfrm>
          <a:prstGeom prst="rect">
            <a:avLst/>
          </a:prstGeom>
          <a:noFill/>
          <a:ln w="9525">
            <a:noFill/>
            <a:miter lim="800000"/>
            <a:headEnd/>
            <a:tailEnd/>
          </a:ln>
          <a:effectLst/>
        </p:spPr>
        <p:txBody>
          <a:bodyPr vert="horz" wrap="none" lIns="81976" tIns="40988" rIns="81976" bIns="40988" numCol="1" anchor="ctr" anchorCtr="0" compatLnSpc="1">
            <a:prstTxWarp prst="textNoShape">
              <a:avLst/>
            </a:prstTxWarp>
            <a:spAutoFit/>
          </a:bodyPr>
          <a:lstStyle/>
          <a:p>
            <a:endParaRPr lang="en-US"/>
          </a:p>
        </p:txBody>
      </p:sp>
      <p:pic>
        <p:nvPicPr>
          <p:cNvPr id="51" name="Picture 50" descr="X:\Ambulance Biomechanics\Images\LS Photos of Ambulance March 2010\20100327-IMG_5625.jpg"/>
          <p:cNvPicPr>
            <a:picLocks noChangeAspect="1" noChangeArrowheads="1"/>
          </p:cNvPicPr>
          <p:nvPr/>
        </p:nvPicPr>
        <p:blipFill rotWithShape="1">
          <a:blip r:embed="rId3" cstate="print"/>
          <a:srcRect t="16491"/>
          <a:stretch/>
        </p:blipFill>
        <p:spPr bwMode="auto">
          <a:xfrm>
            <a:off x="3048000" y="1844715"/>
            <a:ext cx="1485193" cy="2108282"/>
          </a:xfrm>
          <a:prstGeom prst="rect">
            <a:avLst/>
          </a:prstGeom>
          <a:noFill/>
          <a:ln w="12700">
            <a:solidFill>
              <a:schemeClr val="accent1"/>
            </a:solidFill>
          </a:ln>
        </p:spPr>
      </p:pic>
      <p:sp>
        <p:nvSpPr>
          <p:cNvPr id="57" name="TextBox 56"/>
          <p:cNvSpPr txBox="1"/>
          <p:nvPr/>
        </p:nvSpPr>
        <p:spPr>
          <a:xfrm>
            <a:off x="113593" y="1050316"/>
            <a:ext cx="4572000" cy="877163"/>
          </a:xfrm>
          <a:prstGeom prst="rect">
            <a:avLst/>
          </a:prstGeom>
          <a:noFill/>
        </p:spPr>
        <p:txBody>
          <a:bodyPr wrap="square" rtlCol="0">
            <a:spAutoFit/>
          </a:bodyPr>
          <a:lstStyle/>
          <a:p>
            <a:pPr algn="just" defTabSz="995856" eaLnBrk="0" hangingPunct="0">
              <a:tabLst>
                <a:tab pos="3090863" algn="l"/>
              </a:tabLst>
              <a:defRPr/>
            </a:pPr>
            <a:r>
              <a:rPr lang="en-US" sz="1500" b="1" dirty="0">
                <a:solidFill>
                  <a:schemeClr val="accent1"/>
                </a:solidFill>
                <a:latin typeface="Arial" pitchFamily="34" charset="0"/>
                <a:cs typeface="Arial" pitchFamily="34" charset="0"/>
              </a:rPr>
              <a:t>Background</a:t>
            </a:r>
          </a:p>
          <a:p>
            <a:pPr algn="just" defTabSz="995856" eaLnBrk="0" hangingPunct="0">
              <a:defRPr/>
            </a:pPr>
            <a:r>
              <a:rPr lang="en-US" sz="1200" b="1" dirty="0">
                <a:latin typeface="Arial" pitchFamily="34" charset="0"/>
                <a:cs typeface="Arial" pitchFamily="34" charset="0"/>
              </a:rPr>
              <a:t>Emergency medical service (EMS) workers have a fatality rate of 12.7 per 100,000</a:t>
            </a:r>
            <a:r>
              <a:rPr lang="en-US" sz="1200" b="1" baseline="30000" dirty="0">
                <a:latin typeface="Arial" pitchFamily="34" charset="0"/>
                <a:cs typeface="Arial" pitchFamily="34" charset="0"/>
              </a:rPr>
              <a:t>1</a:t>
            </a:r>
            <a:r>
              <a:rPr lang="en-US" sz="1200" b="1" dirty="0">
                <a:latin typeface="Arial" pitchFamily="34" charset="0"/>
                <a:cs typeface="Arial" pitchFamily="34" charset="0"/>
              </a:rPr>
              <a:t>. Of these fatalities, 74% of them are transportation related</a:t>
            </a:r>
            <a:r>
              <a:rPr lang="en-US" sz="1200" b="1" baseline="30000" dirty="0">
                <a:latin typeface="Arial" pitchFamily="34" charset="0"/>
                <a:cs typeface="Arial" pitchFamily="34" charset="0"/>
              </a:rPr>
              <a:t>2</a:t>
            </a:r>
            <a:r>
              <a:rPr lang="en-US" sz="1200" b="1" dirty="0">
                <a:latin typeface="Arial" pitchFamily="34" charset="0"/>
                <a:cs typeface="Arial" pitchFamily="34" charset="0"/>
              </a:rPr>
              <a:t>.  </a:t>
            </a:r>
          </a:p>
        </p:txBody>
      </p:sp>
      <p:sp>
        <p:nvSpPr>
          <p:cNvPr id="58" name="AutoShape 248" descr="?ui=2&amp;ik=2f10a9550c&amp;view=att&amp;th=12043ddf8ae2c54f&amp;attid=0">
            <a:hlinkClick r:id="rId4"/>
          </p:cNvPr>
          <p:cNvSpPr>
            <a:spLocks noChangeAspect="1" noChangeArrowheads="1"/>
          </p:cNvSpPr>
          <p:nvPr/>
        </p:nvSpPr>
        <p:spPr bwMode="auto">
          <a:xfrm>
            <a:off x="34644611" y="3730037"/>
            <a:ext cx="229195" cy="242879"/>
          </a:xfrm>
          <a:prstGeom prst="rect">
            <a:avLst/>
          </a:prstGeom>
          <a:noFill/>
          <a:ln w="9525">
            <a:noFill/>
            <a:miter lim="800000"/>
            <a:headEnd/>
            <a:tailEnd/>
          </a:ln>
        </p:spPr>
        <p:txBody>
          <a:bodyPr lIns="87299" tIns="43650" rIns="87299" bIns="43650"/>
          <a:lstStyle/>
          <a:p>
            <a:pPr eaLnBrk="0" hangingPunct="0"/>
            <a:endParaRPr lang="en-US" dirty="0"/>
          </a:p>
        </p:txBody>
      </p:sp>
      <p:pic>
        <p:nvPicPr>
          <p:cNvPr id="60" name="Content Placeholder 18" descr="IVpaint.bmp"/>
          <p:cNvPicPr>
            <a:picLocks noChangeAspect="1"/>
          </p:cNvPicPr>
          <p:nvPr/>
        </p:nvPicPr>
        <p:blipFill>
          <a:blip r:embed="rId5" cstate="print"/>
          <a:stretch>
            <a:fillRect/>
          </a:stretch>
        </p:blipFill>
        <p:spPr>
          <a:xfrm>
            <a:off x="4927600" y="7253551"/>
            <a:ext cx="1676400" cy="1992491"/>
          </a:xfrm>
          <a:prstGeom prst="rect">
            <a:avLst/>
          </a:prstGeom>
          <a:ln w="12700" cap="sq">
            <a:solidFill>
              <a:schemeClr val="accent2"/>
            </a:solidFill>
            <a:prstDash val="solid"/>
            <a:miter lim="800000"/>
          </a:ln>
          <a:effectLst>
            <a:outerShdw blurRad="50800" dist="38100" dir="2700000" algn="tl" rotWithShape="0">
              <a:srgbClr val="000000">
                <a:alpha val="43000"/>
              </a:srgbClr>
            </a:outerShdw>
          </a:effectLst>
        </p:spPr>
      </p:pic>
      <p:sp>
        <p:nvSpPr>
          <p:cNvPr id="62" name="TextBox 61"/>
          <p:cNvSpPr txBox="1"/>
          <p:nvPr/>
        </p:nvSpPr>
        <p:spPr>
          <a:xfrm>
            <a:off x="6705600" y="7231695"/>
            <a:ext cx="2819400" cy="2094868"/>
          </a:xfrm>
          <a:prstGeom prst="rect">
            <a:avLst/>
          </a:prstGeom>
          <a:noFill/>
        </p:spPr>
        <p:txBody>
          <a:bodyPr wrap="square" lIns="93407" tIns="46704" rIns="93407" bIns="46704" rtlCol="0">
            <a:spAutoFit/>
          </a:bodyPr>
          <a:lstStyle/>
          <a:p>
            <a:pPr algn="just"/>
            <a:r>
              <a:rPr lang="en-US" sz="1300" b="1" dirty="0" smtClean="0">
                <a:latin typeface="Arial" pitchFamily="34" charset="0"/>
                <a:cs typeface="Arial" pitchFamily="34" charset="0"/>
              </a:rPr>
              <a:t>A task analysis is method of documenting how a user (EMS worker) moves through a system (procedural completion). Task analyses were conducted for each of the common procedures in transport situations. This was used to understand duties and body postures during these procedures.</a:t>
            </a:r>
            <a:endParaRPr lang="en-US" sz="1300" b="1" dirty="0">
              <a:latin typeface="Arial" pitchFamily="34" charset="0"/>
              <a:cs typeface="Arial" pitchFamily="34" charset="0"/>
            </a:endParaRPr>
          </a:p>
        </p:txBody>
      </p:sp>
      <p:sp>
        <p:nvSpPr>
          <p:cNvPr id="63" name="Rounded Rectangle 62"/>
          <p:cNvSpPr/>
          <p:nvPr/>
        </p:nvSpPr>
        <p:spPr>
          <a:xfrm>
            <a:off x="4867452" y="2046757"/>
            <a:ext cx="4648200" cy="274320"/>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93407" tIns="46704" rIns="93407" bIns="46704" rtlCol="0" anchor="ctr"/>
          <a:lstStyle/>
          <a:p>
            <a:pPr algn="ctr"/>
            <a:r>
              <a:rPr lang="en-US" sz="1500" b="1" dirty="0" smtClean="0">
                <a:solidFill>
                  <a:schemeClr val="bg1"/>
                </a:solidFill>
                <a:latin typeface="Arial" pitchFamily="34" charset="0"/>
                <a:cs typeface="Arial" pitchFamily="34" charset="0"/>
              </a:rPr>
              <a:t>Pareto Analysis</a:t>
            </a:r>
            <a:endParaRPr lang="en-US" sz="1500" b="1" dirty="0">
              <a:solidFill>
                <a:schemeClr val="bg1"/>
              </a:solidFill>
              <a:latin typeface="Arial" pitchFamily="34" charset="0"/>
              <a:cs typeface="Arial" pitchFamily="34" charset="0"/>
            </a:endParaRPr>
          </a:p>
        </p:txBody>
      </p:sp>
      <p:sp>
        <p:nvSpPr>
          <p:cNvPr id="64" name="Rounded Rectangle 63"/>
          <p:cNvSpPr/>
          <p:nvPr/>
        </p:nvSpPr>
        <p:spPr>
          <a:xfrm>
            <a:off x="4876800" y="5349081"/>
            <a:ext cx="4645152" cy="274320"/>
          </a:xfrm>
          <a:prstGeom prst="roundRect">
            <a:avLst/>
          </a:prstGeom>
          <a:solidFill>
            <a:schemeClr val="accent2"/>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93407" tIns="46704" rIns="93407" bIns="46704" rtlCol="0" anchor="ctr"/>
          <a:lstStyle/>
          <a:p>
            <a:pPr algn="ctr"/>
            <a:r>
              <a:rPr lang="en-US" sz="1500" b="1" dirty="0" smtClean="0">
                <a:solidFill>
                  <a:schemeClr val="bg1"/>
                </a:solidFill>
                <a:latin typeface="Arial" pitchFamily="34" charset="0"/>
                <a:cs typeface="Arial" pitchFamily="34" charset="0"/>
              </a:rPr>
              <a:t>Mock Up Presentations</a:t>
            </a:r>
            <a:endParaRPr lang="en-US" sz="1500" b="1" dirty="0">
              <a:solidFill>
                <a:schemeClr val="bg1"/>
              </a:solidFill>
              <a:latin typeface="Arial" pitchFamily="34" charset="0"/>
              <a:cs typeface="Arial" pitchFamily="34" charset="0"/>
            </a:endParaRPr>
          </a:p>
        </p:txBody>
      </p:sp>
      <p:sp>
        <p:nvSpPr>
          <p:cNvPr id="65" name="Rounded Rectangle 64"/>
          <p:cNvSpPr/>
          <p:nvPr/>
        </p:nvSpPr>
        <p:spPr>
          <a:xfrm>
            <a:off x="4900676" y="6942342"/>
            <a:ext cx="4645152" cy="274320"/>
          </a:xfrm>
          <a:prstGeom prst="roundRect">
            <a:avLst/>
          </a:prstGeom>
          <a:solidFill>
            <a:schemeClr val="accent2"/>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93407" tIns="46704" rIns="93407" bIns="46704" rtlCol="0" anchor="ctr"/>
          <a:lstStyle/>
          <a:p>
            <a:pPr algn="ctr"/>
            <a:r>
              <a:rPr lang="en-US" sz="1500" b="1" dirty="0" smtClean="0">
                <a:solidFill>
                  <a:schemeClr val="bg1"/>
                </a:solidFill>
                <a:latin typeface="Arial" pitchFamily="34" charset="0"/>
                <a:cs typeface="Arial" pitchFamily="34" charset="0"/>
              </a:rPr>
              <a:t>Task Analysis</a:t>
            </a:r>
            <a:endParaRPr lang="en-US" sz="1500" b="1" dirty="0">
              <a:solidFill>
                <a:schemeClr val="bg1"/>
              </a:solidFill>
              <a:latin typeface="Arial" pitchFamily="34" charset="0"/>
              <a:cs typeface="Arial" pitchFamily="34" charset="0"/>
            </a:endParaRPr>
          </a:p>
        </p:txBody>
      </p:sp>
      <p:sp>
        <p:nvSpPr>
          <p:cNvPr id="66" name="TextBox 65"/>
          <p:cNvSpPr txBox="1"/>
          <p:nvPr/>
        </p:nvSpPr>
        <p:spPr>
          <a:xfrm>
            <a:off x="4876800" y="5653881"/>
            <a:ext cx="4681474" cy="1294649"/>
          </a:xfrm>
          <a:prstGeom prst="rect">
            <a:avLst/>
          </a:prstGeom>
          <a:noFill/>
        </p:spPr>
        <p:txBody>
          <a:bodyPr wrap="square" lIns="93407" tIns="46704" rIns="93407" bIns="46704" rtlCol="0">
            <a:spAutoFit/>
          </a:bodyPr>
          <a:lstStyle/>
          <a:p>
            <a:pPr algn="just"/>
            <a:r>
              <a:rPr lang="en-US" sz="1300" b="1" dirty="0" smtClean="0">
                <a:latin typeface="Arial" pitchFamily="34" charset="0"/>
                <a:cs typeface="Arial" pitchFamily="34" charset="0"/>
              </a:rPr>
              <a:t>Mock up presentations performed by two experienced EMS workers (male - paramedic, 32 years old with 11 years experience; male – EMT-Basic, 60 years old with 35 years experience) were filmed to further understand procedures outlined in Pareto analysis.  Analysis was conducted inside a Ford F-150 model ambulance.</a:t>
            </a:r>
            <a:endParaRPr lang="en-US" sz="1300" b="1" dirty="0">
              <a:latin typeface="Arial" pitchFamily="34" charset="0"/>
              <a:cs typeface="Arial" pitchFamily="34" charset="0"/>
            </a:endParaRPr>
          </a:p>
        </p:txBody>
      </p:sp>
      <p:sp>
        <p:nvSpPr>
          <p:cNvPr id="72" name="TextBox 71"/>
          <p:cNvSpPr txBox="1"/>
          <p:nvPr/>
        </p:nvSpPr>
        <p:spPr>
          <a:xfrm>
            <a:off x="4861053" y="2294263"/>
            <a:ext cx="4648200" cy="1169551"/>
          </a:xfrm>
          <a:prstGeom prst="rect">
            <a:avLst/>
          </a:prstGeom>
          <a:noFill/>
        </p:spPr>
        <p:txBody>
          <a:bodyPr wrap="square" rtlCol="0">
            <a:spAutoFit/>
          </a:bodyPr>
          <a:lstStyle/>
          <a:p>
            <a:pPr algn="just"/>
            <a:r>
              <a:rPr lang="en-US" sz="1300" b="1" dirty="0" smtClean="0">
                <a:latin typeface="Arial" pitchFamily="34" charset="0"/>
                <a:cs typeface="Arial" pitchFamily="34" charset="0"/>
              </a:rPr>
              <a:t>A Pareto analysis is a statistical technique of selecting significant factors in a system.  This method was used to determine common procedures during transport.</a:t>
            </a:r>
          </a:p>
          <a:p>
            <a:pPr algn="just"/>
            <a:endParaRPr lang="en-US" b="1" dirty="0">
              <a:latin typeface="Arial" pitchFamily="34" charset="0"/>
              <a:cs typeface="Arial" pitchFamily="34" charset="0"/>
            </a:endParaRPr>
          </a:p>
        </p:txBody>
      </p:sp>
      <p:graphicFrame>
        <p:nvGraphicFramePr>
          <p:cNvPr id="68" name="Chart 67"/>
          <p:cNvGraphicFramePr>
            <a:graphicFrameLocks/>
          </p:cNvGraphicFramePr>
          <p:nvPr>
            <p:extLst>
              <p:ext uri="{D42A27DB-BD31-4B8C-83A1-F6EECF244321}">
                <p14:modId xmlns="" xmlns:p14="http://schemas.microsoft.com/office/powerpoint/2010/main" val="3881192704"/>
              </p:ext>
            </p:extLst>
          </p:nvPr>
        </p:nvGraphicFramePr>
        <p:xfrm>
          <a:off x="4876800" y="2986881"/>
          <a:ext cx="2286000" cy="232658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9" name="Chart 68"/>
          <p:cNvGraphicFramePr>
            <a:graphicFrameLocks/>
          </p:cNvGraphicFramePr>
          <p:nvPr>
            <p:extLst>
              <p:ext uri="{D42A27DB-BD31-4B8C-83A1-F6EECF244321}">
                <p14:modId xmlns="" xmlns:p14="http://schemas.microsoft.com/office/powerpoint/2010/main" val="3453800621"/>
              </p:ext>
            </p:extLst>
          </p:nvPr>
        </p:nvGraphicFramePr>
        <p:xfrm>
          <a:off x="7239000" y="2986881"/>
          <a:ext cx="2286000" cy="2326584"/>
        </p:xfrm>
        <a:graphic>
          <a:graphicData uri="http://schemas.openxmlformats.org/drawingml/2006/chart">
            <c:chart xmlns:c="http://schemas.openxmlformats.org/drawingml/2006/chart" xmlns:r="http://schemas.openxmlformats.org/officeDocument/2006/relationships" r:id="rId7"/>
          </a:graphicData>
        </a:graphic>
      </p:graphicFrame>
      <p:sp>
        <p:nvSpPr>
          <p:cNvPr id="73" name="Rectangle 28"/>
          <p:cNvSpPr>
            <a:spLocks noChangeArrowheads="1"/>
          </p:cNvSpPr>
          <p:nvPr/>
        </p:nvSpPr>
        <p:spPr bwMode="auto">
          <a:xfrm>
            <a:off x="20040601" y="-1837030"/>
            <a:ext cx="176384" cy="565212"/>
          </a:xfrm>
          <a:prstGeom prst="rect">
            <a:avLst/>
          </a:prstGeom>
          <a:noFill/>
          <a:ln w="9525">
            <a:noFill/>
            <a:miter lim="800000"/>
            <a:headEnd/>
            <a:tailEnd/>
          </a:ln>
        </p:spPr>
        <p:txBody>
          <a:bodyPr wrap="none" lIns="87307" tIns="43653" rIns="87307" bIns="43653" anchor="ctr">
            <a:spAutoFit/>
          </a:bodyPr>
          <a:lstStyle/>
          <a:p>
            <a:pPr eaLnBrk="0" hangingPunct="0"/>
            <a:endParaRPr lang="en-US" dirty="0"/>
          </a:p>
        </p:txBody>
      </p:sp>
      <p:sp>
        <p:nvSpPr>
          <p:cNvPr id="75" name="Rectangle 10"/>
          <p:cNvSpPr>
            <a:spLocks noChangeArrowheads="1"/>
          </p:cNvSpPr>
          <p:nvPr/>
        </p:nvSpPr>
        <p:spPr bwMode="auto">
          <a:xfrm>
            <a:off x="20040600" y="-1834342"/>
            <a:ext cx="165618" cy="559830"/>
          </a:xfrm>
          <a:prstGeom prst="rect">
            <a:avLst/>
          </a:prstGeom>
          <a:noFill/>
          <a:ln w="9525">
            <a:noFill/>
            <a:miter lim="800000"/>
            <a:headEnd/>
            <a:tailEnd/>
          </a:ln>
          <a:effectLst/>
        </p:spPr>
        <p:txBody>
          <a:bodyPr vert="horz" wrap="none" lIns="81976" tIns="40988" rIns="81976" bIns="40988" numCol="1" anchor="ctr" anchorCtr="0" compatLnSpc="1">
            <a:prstTxWarp prst="textNoShape">
              <a:avLst/>
            </a:prstTxWarp>
            <a:spAutoFit/>
          </a:bodyPr>
          <a:lstStyle/>
          <a:p>
            <a:endParaRPr lang="en-US"/>
          </a:p>
        </p:txBody>
      </p:sp>
      <p:sp>
        <p:nvSpPr>
          <p:cNvPr id="76" name="Rounded Rectangle 75"/>
          <p:cNvSpPr/>
          <p:nvPr/>
        </p:nvSpPr>
        <p:spPr>
          <a:xfrm>
            <a:off x="9658014" y="1050316"/>
            <a:ext cx="4645152" cy="274320"/>
          </a:xfrm>
          <a:prstGeom prst="roundRect">
            <a:avLst/>
          </a:prstGeom>
          <a:solidFill>
            <a:schemeClr val="accent3">
              <a:lumMod val="7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Reach Envelope Analysis</a:t>
            </a:r>
            <a:endParaRPr lang="en-US" sz="1500" b="1" dirty="0">
              <a:solidFill>
                <a:schemeClr val="bg1"/>
              </a:solidFill>
              <a:latin typeface="Arial" pitchFamily="34" charset="0"/>
              <a:cs typeface="Arial" pitchFamily="34" charset="0"/>
            </a:endParaRPr>
          </a:p>
        </p:txBody>
      </p:sp>
      <p:sp>
        <p:nvSpPr>
          <p:cNvPr id="78" name="TextBox 77"/>
          <p:cNvSpPr txBox="1"/>
          <p:nvPr/>
        </p:nvSpPr>
        <p:spPr>
          <a:xfrm>
            <a:off x="9750560" y="8142199"/>
            <a:ext cx="4495800" cy="1092607"/>
          </a:xfrm>
          <a:prstGeom prst="rect">
            <a:avLst/>
          </a:prstGeom>
          <a:noFill/>
        </p:spPr>
        <p:txBody>
          <a:bodyPr wrap="square" rtlCol="0">
            <a:spAutoFit/>
          </a:bodyPr>
          <a:lstStyle/>
          <a:p>
            <a:pPr algn="just"/>
            <a:r>
              <a:rPr lang="en-US" sz="1300" b="1" dirty="0" smtClean="0">
                <a:latin typeface="Arial" pitchFamily="34" charset="0"/>
                <a:cs typeface="Arial" pitchFamily="34" charset="0"/>
              </a:rPr>
              <a:t>Reach envelopes were created for three population percentiles (5</a:t>
            </a:r>
            <a:r>
              <a:rPr lang="en-US" sz="1300" b="1" baseline="30000" dirty="0" smtClean="0">
                <a:latin typeface="Arial" pitchFamily="34" charset="0"/>
                <a:cs typeface="Arial" pitchFamily="34" charset="0"/>
              </a:rPr>
              <a:t>th</a:t>
            </a:r>
            <a:r>
              <a:rPr lang="en-US" sz="1300" b="1" dirty="0" smtClean="0">
                <a:latin typeface="Arial" pitchFamily="34" charset="0"/>
                <a:cs typeface="Arial" pitchFamily="34" charset="0"/>
              </a:rPr>
              <a:t> percentile female, 50</a:t>
            </a:r>
            <a:r>
              <a:rPr lang="en-US" sz="1300" b="1" baseline="30000" dirty="0" smtClean="0">
                <a:latin typeface="Arial" pitchFamily="34" charset="0"/>
                <a:cs typeface="Arial" pitchFamily="34" charset="0"/>
              </a:rPr>
              <a:t>th</a:t>
            </a:r>
            <a:r>
              <a:rPr lang="en-US" sz="1300" b="1" dirty="0" smtClean="0">
                <a:latin typeface="Arial" pitchFamily="34" charset="0"/>
                <a:cs typeface="Arial" pitchFamily="34" charset="0"/>
              </a:rPr>
              <a:t> percentile male, and 95</a:t>
            </a:r>
            <a:r>
              <a:rPr lang="en-US" sz="1300" b="1" baseline="30000" dirty="0" smtClean="0">
                <a:latin typeface="Arial" pitchFamily="34" charset="0"/>
                <a:cs typeface="Arial" pitchFamily="34" charset="0"/>
              </a:rPr>
              <a:t>th</a:t>
            </a:r>
            <a:r>
              <a:rPr lang="en-US" sz="1300" b="1" dirty="0" smtClean="0">
                <a:latin typeface="Arial" pitchFamily="34" charset="0"/>
                <a:cs typeface="Arial" pitchFamily="34" charset="0"/>
              </a:rPr>
              <a:t> percentile male) and computer aided drawings were created to assess the reach feasibility of seated and restrained medics.</a:t>
            </a:r>
            <a:endParaRPr lang="en-US" sz="1300" b="1" dirty="0">
              <a:latin typeface="Arial" pitchFamily="34" charset="0"/>
              <a:cs typeface="Arial" pitchFamily="34" charset="0"/>
            </a:endParaRPr>
          </a:p>
        </p:txBody>
      </p:sp>
      <p:pic>
        <p:nvPicPr>
          <p:cNvPr id="5" name="Picture 2"/>
          <p:cNvPicPr>
            <a:picLocks noChangeAspect="1" noChangeArrowheads="1"/>
          </p:cNvPicPr>
          <p:nvPr/>
        </p:nvPicPr>
        <p:blipFill>
          <a:blip r:embed="rId8" cstate="print"/>
          <a:srcRect l="13461" t="23127" r="49213" b="21313"/>
          <a:stretch>
            <a:fillRect/>
          </a:stretch>
        </p:blipFill>
        <p:spPr bwMode="auto">
          <a:xfrm>
            <a:off x="9753600" y="5272881"/>
            <a:ext cx="4038599" cy="2827174"/>
          </a:xfrm>
          <a:prstGeom prst="rect">
            <a:avLst/>
          </a:prstGeom>
          <a:noFill/>
          <a:ln w="12700">
            <a:solidFill>
              <a:schemeClr val="accent3"/>
            </a:solidFill>
            <a:miter lim="800000"/>
            <a:headEnd/>
            <a:tailEnd/>
          </a:ln>
        </p:spPr>
      </p:pic>
      <p:sp>
        <p:nvSpPr>
          <p:cNvPr id="79" name="TextBox 78"/>
          <p:cNvSpPr txBox="1"/>
          <p:nvPr/>
        </p:nvSpPr>
        <p:spPr>
          <a:xfrm>
            <a:off x="9982200" y="5349081"/>
            <a:ext cx="3721208" cy="277464"/>
          </a:xfrm>
          <a:prstGeom prst="rect">
            <a:avLst/>
          </a:prstGeom>
          <a:solidFill>
            <a:schemeClr val="bg1"/>
          </a:solidFill>
        </p:spPr>
        <p:txBody>
          <a:bodyPr wrap="square" rtlCol="0">
            <a:spAutoFit/>
          </a:bodyPr>
          <a:lstStyle/>
          <a:p>
            <a:pPr algn="ctr"/>
            <a:r>
              <a:rPr lang="en-US" sz="1300" b="1" dirty="0" smtClean="0">
                <a:solidFill>
                  <a:schemeClr val="accent3">
                    <a:lumMod val="50000"/>
                  </a:schemeClr>
                </a:solidFill>
                <a:latin typeface="Arial" pitchFamily="34" charset="0"/>
                <a:cs typeface="Arial" pitchFamily="34" charset="0"/>
              </a:rPr>
              <a:t>Reach envelopes for 50</a:t>
            </a:r>
            <a:r>
              <a:rPr lang="en-US" sz="1300" b="1" baseline="30000" dirty="0" smtClean="0">
                <a:solidFill>
                  <a:schemeClr val="accent3">
                    <a:lumMod val="50000"/>
                  </a:schemeClr>
                </a:solidFill>
                <a:latin typeface="Arial" pitchFamily="34" charset="0"/>
                <a:cs typeface="Arial" pitchFamily="34" charset="0"/>
              </a:rPr>
              <a:t>th</a:t>
            </a:r>
            <a:r>
              <a:rPr lang="en-US" sz="1300" b="1" dirty="0" smtClean="0">
                <a:solidFill>
                  <a:schemeClr val="accent3">
                    <a:lumMod val="50000"/>
                  </a:schemeClr>
                </a:solidFill>
                <a:latin typeface="Arial" pitchFamily="34" charset="0"/>
                <a:cs typeface="Arial" pitchFamily="34" charset="0"/>
              </a:rPr>
              <a:t> percentile male</a:t>
            </a:r>
            <a:endParaRPr lang="en-US" sz="1300" b="1" dirty="0">
              <a:solidFill>
                <a:schemeClr val="accent3">
                  <a:lumMod val="50000"/>
                </a:schemeClr>
              </a:solidFill>
              <a:latin typeface="Arial" pitchFamily="34" charset="0"/>
              <a:cs typeface="Arial" pitchFamily="34" charset="0"/>
            </a:endParaRPr>
          </a:p>
        </p:txBody>
      </p:sp>
      <p:sp>
        <p:nvSpPr>
          <p:cNvPr id="80" name="TextBox 79"/>
          <p:cNvSpPr txBox="1"/>
          <p:nvPr/>
        </p:nvSpPr>
        <p:spPr>
          <a:xfrm>
            <a:off x="13563599" y="5486399"/>
            <a:ext cx="752315" cy="496514"/>
          </a:xfrm>
          <a:prstGeom prst="rect">
            <a:avLst/>
          </a:prstGeom>
          <a:solidFill>
            <a:schemeClr val="bg1"/>
          </a:solidFill>
          <a:ln w="12700">
            <a:solidFill>
              <a:schemeClr val="accent3">
                <a:lumMod val="50000"/>
              </a:schemeClr>
            </a:solidFill>
          </a:ln>
        </p:spPr>
        <p:txBody>
          <a:bodyPr wrap="square" rtlCol="0">
            <a:spAutoFit/>
          </a:bodyPr>
          <a:lstStyle/>
          <a:p>
            <a:pPr algn="ctr"/>
            <a:r>
              <a:rPr lang="en-US" sz="700" b="1" dirty="0" smtClean="0">
                <a:solidFill>
                  <a:schemeClr val="accent3">
                    <a:lumMod val="75000"/>
                  </a:schemeClr>
                </a:solidFill>
                <a:latin typeface="Arial" pitchFamily="34" charset="0"/>
                <a:cs typeface="Arial" pitchFamily="34" charset="0"/>
              </a:rPr>
              <a:t>Zone of convenient reach: Task Feasibility</a:t>
            </a:r>
            <a:endParaRPr lang="en-US" sz="700" b="1" dirty="0">
              <a:solidFill>
                <a:schemeClr val="accent3">
                  <a:lumMod val="75000"/>
                </a:schemeClr>
              </a:solidFill>
              <a:latin typeface="Arial" pitchFamily="34" charset="0"/>
              <a:cs typeface="Arial" pitchFamily="34" charset="0"/>
            </a:endParaRPr>
          </a:p>
        </p:txBody>
      </p:sp>
      <p:sp>
        <p:nvSpPr>
          <p:cNvPr id="81" name="TextBox 80"/>
          <p:cNvSpPr txBox="1"/>
          <p:nvPr/>
        </p:nvSpPr>
        <p:spPr>
          <a:xfrm>
            <a:off x="13563600" y="6873081"/>
            <a:ext cx="752315" cy="598738"/>
          </a:xfrm>
          <a:prstGeom prst="rect">
            <a:avLst/>
          </a:prstGeom>
          <a:solidFill>
            <a:schemeClr val="bg1"/>
          </a:solidFill>
          <a:ln w="12700">
            <a:solidFill>
              <a:schemeClr val="accent3">
                <a:lumMod val="50000"/>
              </a:schemeClr>
            </a:solidFill>
          </a:ln>
        </p:spPr>
        <p:txBody>
          <a:bodyPr wrap="square" rtlCol="0">
            <a:spAutoFit/>
          </a:bodyPr>
          <a:lstStyle/>
          <a:p>
            <a:pPr algn="ctr"/>
            <a:r>
              <a:rPr lang="en-US" sz="700" b="1" dirty="0" smtClean="0">
                <a:solidFill>
                  <a:schemeClr val="accent3">
                    <a:lumMod val="75000"/>
                  </a:schemeClr>
                </a:solidFill>
                <a:latin typeface="Arial" pitchFamily="34" charset="0"/>
                <a:cs typeface="Arial" pitchFamily="34" charset="0"/>
              </a:rPr>
              <a:t>Maximum reach: Equipment Access Feasibility</a:t>
            </a:r>
            <a:endParaRPr lang="en-US" sz="700" b="1" dirty="0">
              <a:solidFill>
                <a:schemeClr val="accent3">
                  <a:lumMod val="75000"/>
                </a:schemeClr>
              </a:solidFill>
              <a:latin typeface="Arial" pitchFamily="34" charset="0"/>
              <a:cs typeface="Arial" pitchFamily="34" charset="0"/>
            </a:endParaRPr>
          </a:p>
        </p:txBody>
      </p:sp>
      <p:cxnSp>
        <p:nvCxnSpPr>
          <p:cNvPr id="82" name="Elbow Connector 60"/>
          <p:cNvCxnSpPr>
            <a:endCxn id="80" idx="2"/>
          </p:cNvCxnSpPr>
          <p:nvPr/>
        </p:nvCxnSpPr>
        <p:spPr>
          <a:xfrm flipV="1">
            <a:off x="13030200" y="5982913"/>
            <a:ext cx="909557" cy="280568"/>
          </a:xfrm>
          <a:prstGeom prst="bentConnector2">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Shape 82"/>
          <p:cNvCxnSpPr>
            <a:endCxn id="81" idx="0"/>
          </p:cNvCxnSpPr>
          <p:nvPr/>
        </p:nvCxnSpPr>
        <p:spPr>
          <a:xfrm>
            <a:off x="13030201" y="6659563"/>
            <a:ext cx="909557" cy="213518"/>
          </a:xfrm>
          <a:prstGeom prst="bentConnector2">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9677400" y="1310481"/>
            <a:ext cx="4648200" cy="692497"/>
          </a:xfrm>
          <a:prstGeom prst="rect">
            <a:avLst/>
          </a:prstGeom>
          <a:noFill/>
        </p:spPr>
        <p:txBody>
          <a:bodyPr wrap="square" rtlCol="0">
            <a:spAutoFit/>
          </a:bodyPr>
          <a:lstStyle/>
          <a:p>
            <a:pPr algn="just"/>
            <a:r>
              <a:rPr lang="en-US" sz="1300" b="1" dirty="0" smtClean="0">
                <a:latin typeface="Arial" pitchFamily="34" charset="0"/>
                <a:cs typeface="Arial" pitchFamily="34" charset="0"/>
              </a:rPr>
              <a:t>A reach envelope is the area in which the performance of manual tasks can be completed conveniently, or at all, by a seated, restrained medic.</a:t>
            </a:r>
            <a:endParaRPr lang="en-US" sz="1300" b="1" dirty="0">
              <a:latin typeface="Arial" pitchFamily="34" charset="0"/>
              <a:cs typeface="Arial" pitchFamily="34" charset="0"/>
            </a:endParaRPr>
          </a:p>
        </p:txBody>
      </p:sp>
      <p:sp>
        <p:nvSpPr>
          <p:cNvPr id="87" name="TextBox 86"/>
          <p:cNvSpPr txBox="1"/>
          <p:nvPr/>
        </p:nvSpPr>
        <p:spPr>
          <a:xfrm>
            <a:off x="12192000" y="2072481"/>
            <a:ext cx="2187366" cy="1092607"/>
          </a:xfrm>
          <a:prstGeom prst="rect">
            <a:avLst/>
          </a:prstGeom>
          <a:noFill/>
        </p:spPr>
        <p:txBody>
          <a:bodyPr wrap="square" rtlCol="0">
            <a:spAutoFit/>
          </a:bodyPr>
          <a:lstStyle/>
          <a:p>
            <a:pPr algn="just"/>
            <a:r>
              <a:rPr lang="en-US" sz="1300" b="1" dirty="0" smtClean="0">
                <a:latin typeface="Arial" pitchFamily="34" charset="0"/>
                <a:cs typeface="Arial" pitchFamily="34" charset="0"/>
              </a:rPr>
              <a:t>Envelopes were created from the diagram at left where b is the </a:t>
            </a:r>
            <a:r>
              <a:rPr lang="en-US" sz="1300" b="1" dirty="0" err="1" smtClean="0">
                <a:latin typeface="Arial" pitchFamily="34" charset="0"/>
                <a:cs typeface="Arial" pitchFamily="34" charset="0"/>
              </a:rPr>
              <a:t>biacromial</a:t>
            </a:r>
            <a:r>
              <a:rPr lang="en-US" sz="1300" b="1" dirty="0" smtClean="0">
                <a:latin typeface="Arial" pitchFamily="34" charset="0"/>
                <a:cs typeface="Arial" pitchFamily="34" charset="0"/>
              </a:rPr>
              <a:t> breadth and r is the radius of reach.  </a:t>
            </a:r>
          </a:p>
        </p:txBody>
      </p:sp>
      <p:sp>
        <p:nvSpPr>
          <p:cNvPr id="55" name="AutoShape 250" descr="?ui=2&amp;ik=2f10a9550c&amp;view=att&amp;th=12043ddf8ae2c54f&amp;attid=0">
            <a:hlinkClick r:id="rId4"/>
          </p:cNvPr>
          <p:cNvSpPr>
            <a:spLocks noChangeAspect="1" noChangeArrowheads="1"/>
          </p:cNvSpPr>
          <p:nvPr/>
        </p:nvSpPr>
        <p:spPr bwMode="auto">
          <a:xfrm>
            <a:off x="26311558" y="3139931"/>
            <a:ext cx="251023" cy="269866"/>
          </a:xfrm>
          <a:prstGeom prst="rect">
            <a:avLst/>
          </a:prstGeom>
          <a:noFill/>
          <a:ln w="9525">
            <a:noFill/>
            <a:miter lim="800000"/>
            <a:headEnd/>
            <a:tailEnd/>
          </a:ln>
        </p:spPr>
        <p:txBody>
          <a:bodyPr lIns="85461" tIns="42731" rIns="85461" bIns="42731"/>
          <a:lstStyle/>
          <a:p>
            <a:pPr eaLnBrk="0" hangingPunct="0"/>
            <a:endParaRPr lang="en-US" dirty="0"/>
          </a:p>
        </p:txBody>
      </p:sp>
      <p:graphicFrame>
        <p:nvGraphicFramePr>
          <p:cNvPr id="59" name="Chart 58"/>
          <p:cNvGraphicFramePr/>
          <p:nvPr>
            <p:extLst>
              <p:ext uri="{D42A27DB-BD31-4B8C-83A1-F6EECF244321}">
                <p14:modId xmlns="" xmlns:p14="http://schemas.microsoft.com/office/powerpoint/2010/main" val="477884454"/>
              </p:ext>
            </p:extLst>
          </p:nvPr>
        </p:nvGraphicFramePr>
        <p:xfrm>
          <a:off x="14513052" y="1400764"/>
          <a:ext cx="4500372" cy="3110118"/>
        </p:xfrm>
        <a:graphic>
          <a:graphicData uri="http://schemas.openxmlformats.org/drawingml/2006/chart">
            <c:chart xmlns:c="http://schemas.openxmlformats.org/drawingml/2006/chart" xmlns:r="http://schemas.openxmlformats.org/officeDocument/2006/relationships" r:id="rId9"/>
          </a:graphicData>
        </a:graphic>
      </p:graphicFrame>
      <p:sp>
        <p:nvSpPr>
          <p:cNvPr id="74" name="TextBox 73"/>
          <p:cNvSpPr txBox="1"/>
          <p:nvPr/>
        </p:nvSpPr>
        <p:spPr>
          <a:xfrm>
            <a:off x="14462252" y="4520898"/>
            <a:ext cx="4572000" cy="692497"/>
          </a:xfrm>
          <a:prstGeom prst="rect">
            <a:avLst/>
          </a:prstGeom>
          <a:noFill/>
        </p:spPr>
        <p:txBody>
          <a:bodyPr wrap="square" rtlCol="0">
            <a:spAutoFit/>
          </a:bodyPr>
          <a:lstStyle/>
          <a:p>
            <a:pPr algn="just"/>
            <a:r>
              <a:rPr lang="en-US" sz="1300" b="1" dirty="0" smtClean="0">
                <a:latin typeface="Arial" pitchFamily="34" charset="0"/>
                <a:cs typeface="Arial" pitchFamily="34" charset="0"/>
              </a:rPr>
              <a:t>Feasibility varies by population percentile.  However, on average restraint usage is feasible 42% of the time the patient is being treated.</a:t>
            </a:r>
            <a:endParaRPr lang="en-US" sz="1300" b="1" dirty="0">
              <a:latin typeface="Arial" pitchFamily="34" charset="0"/>
              <a:cs typeface="Arial" pitchFamily="34" charset="0"/>
            </a:endParaRPr>
          </a:p>
        </p:txBody>
      </p:sp>
      <p:sp>
        <p:nvSpPr>
          <p:cNvPr id="89" name="TextBox 88"/>
          <p:cNvSpPr txBox="1"/>
          <p:nvPr/>
        </p:nvSpPr>
        <p:spPr>
          <a:xfrm>
            <a:off x="14513052" y="8615100"/>
            <a:ext cx="4572000" cy="630942"/>
          </a:xfrm>
          <a:prstGeom prst="rect">
            <a:avLst/>
          </a:prstGeom>
          <a:noFill/>
          <a:ln>
            <a:noFill/>
          </a:ln>
        </p:spPr>
        <p:txBody>
          <a:bodyPr wrap="square" rtlCol="0">
            <a:spAutoFit/>
          </a:bodyPr>
          <a:lstStyle/>
          <a:p>
            <a:pPr algn="just"/>
            <a:r>
              <a:rPr lang="en-US" sz="700" dirty="0" smtClean="0">
                <a:solidFill>
                  <a:schemeClr val="accent1"/>
                </a:solidFill>
                <a:latin typeface="Arial" pitchFamily="34" charset="0"/>
                <a:cs typeface="Arial" pitchFamily="34" charset="0"/>
              </a:rPr>
              <a:t>Acknowledgements</a:t>
            </a:r>
          </a:p>
          <a:p>
            <a:pPr algn="just"/>
            <a:r>
              <a:rPr lang="en-US" sz="700" dirty="0" smtClean="0">
                <a:solidFill>
                  <a:schemeClr val="accent1"/>
                </a:solidFill>
                <a:latin typeface="Arial" pitchFamily="34" charset="0"/>
                <a:cs typeface="Arial" pitchFamily="34" charset="0"/>
              </a:rPr>
              <a:t>We would like to thank the Critical Illness and Trauma Foundation for their support.  Also, Brian Carroll and Jessica Mueller for their contributions to this project.  We would like to acknowledge the American Medical Response in Bozeman for their assistance. Finally, thank you to the Western Transportation Institute supporting this effort.</a:t>
            </a:r>
            <a:endParaRPr lang="en-US" sz="700" dirty="0">
              <a:solidFill>
                <a:schemeClr val="accent1"/>
              </a:solidFill>
              <a:latin typeface="Arial" pitchFamily="34" charset="0"/>
              <a:cs typeface="Arial" pitchFamily="34" charset="0"/>
            </a:endParaRPr>
          </a:p>
        </p:txBody>
      </p:sp>
      <p:sp>
        <p:nvSpPr>
          <p:cNvPr id="91" name="TextBox 90"/>
          <p:cNvSpPr txBox="1"/>
          <p:nvPr/>
        </p:nvSpPr>
        <p:spPr>
          <a:xfrm>
            <a:off x="14500352" y="7025481"/>
            <a:ext cx="4572000" cy="1723549"/>
          </a:xfrm>
          <a:prstGeom prst="rect">
            <a:avLst/>
          </a:prstGeom>
          <a:noFill/>
        </p:spPr>
        <p:txBody>
          <a:bodyPr wrap="square" rtlCol="0">
            <a:spAutoFit/>
          </a:bodyPr>
          <a:lstStyle/>
          <a:p>
            <a:pPr algn="just"/>
            <a:r>
              <a:rPr lang="en-US" sz="1500" b="1" dirty="0" smtClean="0">
                <a:solidFill>
                  <a:schemeClr val="accent1"/>
                </a:solidFill>
                <a:latin typeface="Arial" pitchFamily="34" charset="0"/>
                <a:cs typeface="Arial" pitchFamily="34" charset="0"/>
              </a:rPr>
              <a:t>Conclusions</a:t>
            </a:r>
          </a:p>
          <a:p>
            <a:pPr algn="just"/>
            <a:r>
              <a:rPr lang="en-US" sz="1300" b="1" dirty="0" smtClean="0">
                <a:latin typeface="Arial" pitchFamily="34" charset="0"/>
                <a:cs typeface="Arial" pitchFamily="34" charset="0"/>
              </a:rPr>
              <a:t>Restraint use is feasible for an average of 42% of the time the patient is being treated.  With simple design modifications (e.g. relocation of IV bag hook, placement of medication admin equipment) this can be increased to 50% of the patient treatment time. These improvements would increase safety of medics riding in the rear of the ambulance</a:t>
            </a:r>
            <a:endParaRPr lang="en-US" sz="1300" dirty="0"/>
          </a:p>
        </p:txBody>
      </p:sp>
      <p:grpSp>
        <p:nvGrpSpPr>
          <p:cNvPr id="1028" name="Group 4"/>
          <p:cNvGrpSpPr>
            <a:grpSpLocks noChangeAspect="1"/>
          </p:cNvGrpSpPr>
          <p:nvPr/>
        </p:nvGrpSpPr>
        <p:grpSpPr bwMode="auto">
          <a:xfrm>
            <a:off x="9753600" y="1996281"/>
            <a:ext cx="2362200" cy="1303864"/>
            <a:chOff x="6144" y="1200"/>
            <a:chExt cx="1776" cy="865"/>
          </a:xfrm>
        </p:grpSpPr>
        <p:sp>
          <p:nvSpPr>
            <p:cNvPr id="1027" name="AutoShape 3"/>
            <p:cNvSpPr>
              <a:spLocks noChangeAspect="1" noChangeArrowheads="1" noTextEdit="1"/>
            </p:cNvSpPr>
            <p:nvPr/>
          </p:nvSpPr>
          <p:spPr bwMode="auto">
            <a:xfrm>
              <a:off x="6144" y="1200"/>
              <a:ext cx="1776" cy="865"/>
            </a:xfrm>
            <a:prstGeom prst="rect">
              <a:avLst/>
            </a:prstGeom>
            <a:noFill/>
            <a:ln w="12700" cap="flat" cmpd="sng" algn="ctr">
              <a:solidFill>
                <a:srgbClr val="9BBB59"/>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029" name="Line 5"/>
            <p:cNvSpPr>
              <a:spLocks noChangeShapeType="1"/>
            </p:cNvSpPr>
            <p:nvPr/>
          </p:nvSpPr>
          <p:spPr bwMode="auto">
            <a:xfrm>
              <a:off x="6894" y="1921"/>
              <a:ext cx="244" cy="1"/>
            </a:xfrm>
            <a:prstGeom prst="line">
              <a:avLst/>
            </a:pr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Line 6"/>
            <p:cNvSpPr>
              <a:spLocks noChangeShapeType="1"/>
            </p:cNvSpPr>
            <p:nvPr/>
          </p:nvSpPr>
          <p:spPr bwMode="auto">
            <a:xfrm flipH="1">
              <a:off x="6237" y="1921"/>
              <a:ext cx="657" cy="1"/>
            </a:xfrm>
            <a:prstGeom prst="line">
              <a:avLst/>
            </a:pr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Line 7"/>
            <p:cNvSpPr>
              <a:spLocks noChangeShapeType="1"/>
            </p:cNvSpPr>
            <p:nvPr/>
          </p:nvSpPr>
          <p:spPr bwMode="auto">
            <a:xfrm>
              <a:off x="7138" y="1921"/>
              <a:ext cx="658" cy="1"/>
            </a:xfrm>
            <a:prstGeom prst="line">
              <a:avLst/>
            </a:pr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6894" y="1277"/>
              <a:ext cx="902" cy="644"/>
            </a:xfrm>
            <a:custGeom>
              <a:avLst/>
              <a:gdLst/>
              <a:ahLst/>
              <a:cxnLst>
                <a:cxn ang="0">
                  <a:pos x="6312" y="4507"/>
                </a:cxn>
                <a:cxn ang="0">
                  <a:pos x="6308" y="4320"/>
                </a:cxn>
                <a:cxn ang="0">
                  <a:pos x="6297" y="4133"/>
                </a:cxn>
                <a:cxn ang="0">
                  <a:pos x="6277" y="3947"/>
                </a:cxn>
                <a:cxn ang="0">
                  <a:pos x="6248" y="3761"/>
                </a:cxn>
                <a:cxn ang="0">
                  <a:pos x="6213" y="3578"/>
                </a:cxn>
                <a:cxn ang="0">
                  <a:pos x="6170" y="3395"/>
                </a:cxn>
                <a:cxn ang="0">
                  <a:pos x="6119" y="3215"/>
                </a:cxn>
                <a:cxn ang="0">
                  <a:pos x="6061" y="3037"/>
                </a:cxn>
                <a:cxn ang="0">
                  <a:pos x="5994" y="2861"/>
                </a:cxn>
                <a:cxn ang="0">
                  <a:pos x="5921" y="2689"/>
                </a:cxn>
                <a:cxn ang="0">
                  <a:pos x="5840" y="2519"/>
                </a:cxn>
                <a:cxn ang="0">
                  <a:pos x="5752" y="2353"/>
                </a:cxn>
                <a:cxn ang="0">
                  <a:pos x="5658" y="2190"/>
                </a:cxn>
                <a:cxn ang="0">
                  <a:pos x="5556" y="2031"/>
                </a:cxn>
                <a:cxn ang="0">
                  <a:pos x="5448" y="1877"/>
                </a:cxn>
                <a:cxn ang="0">
                  <a:pos x="5333" y="1727"/>
                </a:cxn>
                <a:cxn ang="0">
                  <a:pos x="5212" y="1583"/>
                </a:cxn>
                <a:cxn ang="0">
                  <a:pos x="5085" y="1443"/>
                </a:cxn>
                <a:cxn ang="0">
                  <a:pos x="4952" y="1308"/>
                </a:cxn>
                <a:cxn ang="0">
                  <a:pos x="4815" y="1179"/>
                </a:cxn>
                <a:cxn ang="0">
                  <a:pos x="4670" y="1056"/>
                </a:cxn>
                <a:cxn ang="0">
                  <a:pos x="4522" y="938"/>
                </a:cxn>
                <a:cxn ang="0">
                  <a:pos x="4368" y="827"/>
                </a:cxn>
                <a:cxn ang="0">
                  <a:pos x="4210" y="722"/>
                </a:cxn>
                <a:cxn ang="0">
                  <a:pos x="4047" y="624"/>
                </a:cxn>
                <a:cxn ang="0">
                  <a:pos x="3881" y="532"/>
                </a:cxn>
                <a:cxn ang="0">
                  <a:pos x="3710" y="448"/>
                </a:cxn>
                <a:cxn ang="0">
                  <a:pos x="3537" y="370"/>
                </a:cxn>
                <a:cxn ang="0">
                  <a:pos x="3360" y="298"/>
                </a:cxn>
                <a:cxn ang="0">
                  <a:pos x="3180" y="236"/>
                </a:cxn>
                <a:cxn ang="0">
                  <a:pos x="2998" y="179"/>
                </a:cxn>
                <a:cxn ang="0">
                  <a:pos x="2814" y="130"/>
                </a:cxn>
                <a:cxn ang="0">
                  <a:pos x="2627" y="89"/>
                </a:cxn>
                <a:cxn ang="0">
                  <a:pos x="2439" y="56"/>
                </a:cxn>
                <a:cxn ang="0">
                  <a:pos x="2249" y="31"/>
                </a:cxn>
                <a:cxn ang="0">
                  <a:pos x="2059" y="12"/>
                </a:cxn>
                <a:cxn ang="0">
                  <a:pos x="1868" y="2"/>
                </a:cxn>
                <a:cxn ang="0">
                  <a:pos x="1678" y="0"/>
                </a:cxn>
                <a:cxn ang="0">
                  <a:pos x="1486" y="5"/>
                </a:cxn>
                <a:cxn ang="0">
                  <a:pos x="1296" y="17"/>
                </a:cxn>
                <a:cxn ang="0">
                  <a:pos x="1106" y="38"/>
                </a:cxn>
                <a:cxn ang="0">
                  <a:pos x="917" y="67"/>
                </a:cxn>
                <a:cxn ang="0">
                  <a:pos x="730" y="103"/>
                </a:cxn>
                <a:cxn ang="0">
                  <a:pos x="544" y="146"/>
                </a:cxn>
                <a:cxn ang="0">
                  <a:pos x="360" y="197"/>
                </a:cxn>
                <a:cxn ang="0">
                  <a:pos x="179" y="256"/>
                </a:cxn>
                <a:cxn ang="0">
                  <a:pos x="0" y="322"/>
                </a:cxn>
              </a:cxnLst>
              <a:rect l="0" t="0" r="r" b="b"/>
              <a:pathLst>
                <a:path w="6312" h="4507">
                  <a:moveTo>
                    <a:pt x="6312" y="4507"/>
                  </a:moveTo>
                  <a:lnTo>
                    <a:pt x="6308" y="4320"/>
                  </a:lnTo>
                  <a:lnTo>
                    <a:pt x="6297" y="4133"/>
                  </a:lnTo>
                  <a:lnTo>
                    <a:pt x="6277" y="3947"/>
                  </a:lnTo>
                  <a:lnTo>
                    <a:pt x="6248" y="3761"/>
                  </a:lnTo>
                  <a:lnTo>
                    <a:pt x="6213" y="3578"/>
                  </a:lnTo>
                  <a:lnTo>
                    <a:pt x="6170" y="3395"/>
                  </a:lnTo>
                  <a:lnTo>
                    <a:pt x="6119" y="3215"/>
                  </a:lnTo>
                  <a:lnTo>
                    <a:pt x="6061" y="3037"/>
                  </a:lnTo>
                  <a:lnTo>
                    <a:pt x="5994" y="2861"/>
                  </a:lnTo>
                  <a:lnTo>
                    <a:pt x="5921" y="2689"/>
                  </a:lnTo>
                  <a:lnTo>
                    <a:pt x="5840" y="2519"/>
                  </a:lnTo>
                  <a:lnTo>
                    <a:pt x="5752" y="2353"/>
                  </a:lnTo>
                  <a:lnTo>
                    <a:pt x="5658" y="2190"/>
                  </a:lnTo>
                  <a:lnTo>
                    <a:pt x="5556" y="2031"/>
                  </a:lnTo>
                  <a:lnTo>
                    <a:pt x="5448" y="1877"/>
                  </a:lnTo>
                  <a:lnTo>
                    <a:pt x="5333" y="1727"/>
                  </a:lnTo>
                  <a:lnTo>
                    <a:pt x="5212" y="1583"/>
                  </a:lnTo>
                  <a:lnTo>
                    <a:pt x="5085" y="1443"/>
                  </a:lnTo>
                  <a:lnTo>
                    <a:pt x="4952" y="1308"/>
                  </a:lnTo>
                  <a:lnTo>
                    <a:pt x="4815" y="1179"/>
                  </a:lnTo>
                  <a:lnTo>
                    <a:pt x="4670" y="1056"/>
                  </a:lnTo>
                  <a:lnTo>
                    <a:pt x="4522" y="938"/>
                  </a:lnTo>
                  <a:lnTo>
                    <a:pt x="4368" y="827"/>
                  </a:lnTo>
                  <a:lnTo>
                    <a:pt x="4210" y="722"/>
                  </a:lnTo>
                  <a:lnTo>
                    <a:pt x="4047" y="624"/>
                  </a:lnTo>
                  <a:lnTo>
                    <a:pt x="3881" y="532"/>
                  </a:lnTo>
                  <a:lnTo>
                    <a:pt x="3710" y="448"/>
                  </a:lnTo>
                  <a:lnTo>
                    <a:pt x="3537" y="370"/>
                  </a:lnTo>
                  <a:lnTo>
                    <a:pt x="3360" y="298"/>
                  </a:lnTo>
                  <a:lnTo>
                    <a:pt x="3180" y="236"/>
                  </a:lnTo>
                  <a:lnTo>
                    <a:pt x="2998" y="179"/>
                  </a:lnTo>
                  <a:lnTo>
                    <a:pt x="2814" y="130"/>
                  </a:lnTo>
                  <a:lnTo>
                    <a:pt x="2627" y="89"/>
                  </a:lnTo>
                  <a:lnTo>
                    <a:pt x="2439" y="56"/>
                  </a:lnTo>
                  <a:lnTo>
                    <a:pt x="2249" y="31"/>
                  </a:lnTo>
                  <a:lnTo>
                    <a:pt x="2059" y="12"/>
                  </a:lnTo>
                  <a:lnTo>
                    <a:pt x="1868" y="2"/>
                  </a:lnTo>
                  <a:lnTo>
                    <a:pt x="1678" y="0"/>
                  </a:lnTo>
                  <a:lnTo>
                    <a:pt x="1486" y="5"/>
                  </a:lnTo>
                  <a:lnTo>
                    <a:pt x="1296" y="17"/>
                  </a:lnTo>
                  <a:lnTo>
                    <a:pt x="1106" y="38"/>
                  </a:lnTo>
                  <a:lnTo>
                    <a:pt x="917" y="67"/>
                  </a:lnTo>
                  <a:lnTo>
                    <a:pt x="730" y="103"/>
                  </a:lnTo>
                  <a:lnTo>
                    <a:pt x="544" y="146"/>
                  </a:lnTo>
                  <a:lnTo>
                    <a:pt x="360" y="197"/>
                  </a:lnTo>
                  <a:lnTo>
                    <a:pt x="179" y="256"/>
                  </a:lnTo>
                  <a:lnTo>
                    <a:pt x="0" y="322"/>
                  </a:lnTo>
                </a:path>
              </a:pathLst>
            </a:cu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6237" y="1277"/>
              <a:ext cx="901" cy="644"/>
            </a:xfrm>
            <a:custGeom>
              <a:avLst/>
              <a:gdLst/>
              <a:ahLst/>
              <a:cxnLst>
                <a:cxn ang="0">
                  <a:pos x="6312" y="317"/>
                </a:cxn>
                <a:cxn ang="0">
                  <a:pos x="6134" y="251"/>
                </a:cxn>
                <a:cxn ang="0">
                  <a:pos x="5953" y="193"/>
                </a:cxn>
                <a:cxn ang="0">
                  <a:pos x="5768" y="143"/>
                </a:cxn>
                <a:cxn ang="0">
                  <a:pos x="5582" y="101"/>
                </a:cxn>
                <a:cxn ang="0">
                  <a:pos x="5395" y="65"/>
                </a:cxn>
                <a:cxn ang="0">
                  <a:pos x="5206" y="37"/>
                </a:cxn>
                <a:cxn ang="0">
                  <a:pos x="5017" y="17"/>
                </a:cxn>
                <a:cxn ang="0">
                  <a:pos x="4826" y="5"/>
                </a:cxn>
                <a:cxn ang="0">
                  <a:pos x="4635" y="0"/>
                </a:cxn>
                <a:cxn ang="0">
                  <a:pos x="4444" y="3"/>
                </a:cxn>
                <a:cxn ang="0">
                  <a:pos x="4254" y="14"/>
                </a:cxn>
                <a:cxn ang="0">
                  <a:pos x="4063" y="33"/>
                </a:cxn>
                <a:cxn ang="0">
                  <a:pos x="3875" y="58"/>
                </a:cxn>
                <a:cxn ang="0">
                  <a:pos x="3686" y="92"/>
                </a:cxn>
                <a:cxn ang="0">
                  <a:pos x="3500" y="135"/>
                </a:cxn>
                <a:cxn ang="0">
                  <a:pos x="3316" y="183"/>
                </a:cxn>
                <a:cxn ang="0">
                  <a:pos x="3134" y="240"/>
                </a:cxn>
                <a:cxn ang="0">
                  <a:pos x="2955" y="304"/>
                </a:cxn>
                <a:cxn ang="0">
                  <a:pos x="2778" y="374"/>
                </a:cxn>
                <a:cxn ang="0">
                  <a:pos x="2604" y="452"/>
                </a:cxn>
                <a:cxn ang="0">
                  <a:pos x="2435" y="537"/>
                </a:cxn>
                <a:cxn ang="0">
                  <a:pos x="2269" y="629"/>
                </a:cxn>
                <a:cxn ang="0">
                  <a:pos x="2105" y="727"/>
                </a:cxn>
                <a:cxn ang="0">
                  <a:pos x="1947" y="832"/>
                </a:cxn>
                <a:cxn ang="0">
                  <a:pos x="1794" y="943"/>
                </a:cxn>
                <a:cxn ang="0">
                  <a:pos x="1645" y="1061"/>
                </a:cxn>
                <a:cxn ang="0">
                  <a:pos x="1502" y="1184"/>
                </a:cxn>
                <a:cxn ang="0">
                  <a:pos x="1363" y="1313"/>
                </a:cxn>
                <a:cxn ang="0">
                  <a:pos x="1231" y="1447"/>
                </a:cxn>
                <a:cxn ang="0">
                  <a:pos x="1104" y="1587"/>
                </a:cxn>
                <a:cxn ang="0">
                  <a:pos x="983" y="1731"/>
                </a:cxn>
                <a:cxn ang="0">
                  <a:pos x="869" y="1882"/>
                </a:cxn>
                <a:cxn ang="0">
                  <a:pos x="760" y="2035"/>
                </a:cxn>
                <a:cxn ang="0">
                  <a:pos x="659" y="2194"/>
                </a:cxn>
                <a:cxn ang="0">
                  <a:pos x="564" y="2356"/>
                </a:cxn>
                <a:cxn ang="0">
                  <a:pos x="476" y="2522"/>
                </a:cxn>
                <a:cxn ang="0">
                  <a:pos x="395" y="2692"/>
                </a:cxn>
                <a:cxn ang="0">
                  <a:pos x="321" y="2864"/>
                </a:cxn>
                <a:cxn ang="0">
                  <a:pos x="255" y="3040"/>
                </a:cxn>
                <a:cxn ang="0">
                  <a:pos x="196" y="3217"/>
                </a:cxn>
                <a:cxn ang="0">
                  <a:pos x="145" y="3397"/>
                </a:cxn>
                <a:cxn ang="0">
                  <a:pos x="101" y="3580"/>
                </a:cxn>
                <a:cxn ang="0">
                  <a:pos x="65" y="3763"/>
                </a:cxn>
                <a:cxn ang="0">
                  <a:pos x="38" y="3949"/>
                </a:cxn>
                <a:cxn ang="0">
                  <a:pos x="17" y="4134"/>
                </a:cxn>
                <a:cxn ang="0">
                  <a:pos x="5" y="4321"/>
                </a:cxn>
                <a:cxn ang="0">
                  <a:pos x="0" y="4508"/>
                </a:cxn>
              </a:cxnLst>
              <a:rect l="0" t="0" r="r" b="b"/>
              <a:pathLst>
                <a:path w="6312" h="4508">
                  <a:moveTo>
                    <a:pt x="6312" y="317"/>
                  </a:moveTo>
                  <a:lnTo>
                    <a:pt x="6134" y="251"/>
                  </a:lnTo>
                  <a:lnTo>
                    <a:pt x="5953" y="193"/>
                  </a:lnTo>
                  <a:lnTo>
                    <a:pt x="5768" y="143"/>
                  </a:lnTo>
                  <a:lnTo>
                    <a:pt x="5582" y="101"/>
                  </a:lnTo>
                  <a:lnTo>
                    <a:pt x="5395" y="65"/>
                  </a:lnTo>
                  <a:lnTo>
                    <a:pt x="5206" y="37"/>
                  </a:lnTo>
                  <a:lnTo>
                    <a:pt x="5017" y="17"/>
                  </a:lnTo>
                  <a:lnTo>
                    <a:pt x="4826" y="5"/>
                  </a:lnTo>
                  <a:lnTo>
                    <a:pt x="4635" y="0"/>
                  </a:lnTo>
                  <a:lnTo>
                    <a:pt x="4444" y="3"/>
                  </a:lnTo>
                  <a:lnTo>
                    <a:pt x="4254" y="14"/>
                  </a:lnTo>
                  <a:lnTo>
                    <a:pt x="4063" y="33"/>
                  </a:lnTo>
                  <a:lnTo>
                    <a:pt x="3875" y="58"/>
                  </a:lnTo>
                  <a:lnTo>
                    <a:pt x="3686" y="92"/>
                  </a:lnTo>
                  <a:lnTo>
                    <a:pt x="3500" y="135"/>
                  </a:lnTo>
                  <a:lnTo>
                    <a:pt x="3316" y="183"/>
                  </a:lnTo>
                  <a:lnTo>
                    <a:pt x="3134" y="240"/>
                  </a:lnTo>
                  <a:lnTo>
                    <a:pt x="2955" y="304"/>
                  </a:lnTo>
                  <a:lnTo>
                    <a:pt x="2778" y="374"/>
                  </a:lnTo>
                  <a:lnTo>
                    <a:pt x="2604" y="452"/>
                  </a:lnTo>
                  <a:lnTo>
                    <a:pt x="2435" y="537"/>
                  </a:lnTo>
                  <a:lnTo>
                    <a:pt x="2269" y="629"/>
                  </a:lnTo>
                  <a:lnTo>
                    <a:pt x="2105" y="727"/>
                  </a:lnTo>
                  <a:lnTo>
                    <a:pt x="1947" y="832"/>
                  </a:lnTo>
                  <a:lnTo>
                    <a:pt x="1794" y="943"/>
                  </a:lnTo>
                  <a:lnTo>
                    <a:pt x="1645" y="1061"/>
                  </a:lnTo>
                  <a:lnTo>
                    <a:pt x="1502" y="1184"/>
                  </a:lnTo>
                  <a:lnTo>
                    <a:pt x="1363" y="1313"/>
                  </a:lnTo>
                  <a:lnTo>
                    <a:pt x="1231" y="1447"/>
                  </a:lnTo>
                  <a:lnTo>
                    <a:pt x="1104" y="1587"/>
                  </a:lnTo>
                  <a:lnTo>
                    <a:pt x="983" y="1731"/>
                  </a:lnTo>
                  <a:lnTo>
                    <a:pt x="869" y="1882"/>
                  </a:lnTo>
                  <a:lnTo>
                    <a:pt x="760" y="2035"/>
                  </a:lnTo>
                  <a:lnTo>
                    <a:pt x="659" y="2194"/>
                  </a:lnTo>
                  <a:lnTo>
                    <a:pt x="564" y="2356"/>
                  </a:lnTo>
                  <a:lnTo>
                    <a:pt x="476" y="2522"/>
                  </a:lnTo>
                  <a:lnTo>
                    <a:pt x="395" y="2692"/>
                  </a:lnTo>
                  <a:lnTo>
                    <a:pt x="321" y="2864"/>
                  </a:lnTo>
                  <a:lnTo>
                    <a:pt x="255" y="3040"/>
                  </a:lnTo>
                  <a:lnTo>
                    <a:pt x="196" y="3217"/>
                  </a:lnTo>
                  <a:lnTo>
                    <a:pt x="145" y="3397"/>
                  </a:lnTo>
                  <a:lnTo>
                    <a:pt x="101" y="3580"/>
                  </a:lnTo>
                  <a:lnTo>
                    <a:pt x="65" y="3763"/>
                  </a:lnTo>
                  <a:lnTo>
                    <a:pt x="38" y="3949"/>
                  </a:lnTo>
                  <a:lnTo>
                    <a:pt x="17" y="4134"/>
                  </a:lnTo>
                  <a:lnTo>
                    <a:pt x="5" y="4321"/>
                  </a:lnTo>
                  <a:lnTo>
                    <a:pt x="0" y="4508"/>
                  </a:lnTo>
                </a:path>
              </a:pathLst>
            </a:cu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Line 10"/>
            <p:cNvSpPr>
              <a:spLocks noChangeShapeType="1"/>
            </p:cNvSpPr>
            <p:nvPr/>
          </p:nvSpPr>
          <p:spPr bwMode="auto">
            <a:xfrm flipH="1" flipV="1">
              <a:off x="6564" y="1365"/>
              <a:ext cx="330" cy="556"/>
            </a:xfrm>
            <a:prstGeom prst="line">
              <a:avLst/>
            </a:pr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Line 11"/>
            <p:cNvSpPr>
              <a:spLocks noChangeShapeType="1"/>
            </p:cNvSpPr>
            <p:nvPr/>
          </p:nvSpPr>
          <p:spPr bwMode="auto">
            <a:xfrm flipV="1">
              <a:off x="7138" y="1363"/>
              <a:ext cx="329" cy="558"/>
            </a:xfrm>
            <a:prstGeom prst="line">
              <a:avLst/>
            </a:pr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Line 12"/>
            <p:cNvSpPr>
              <a:spLocks noChangeShapeType="1"/>
            </p:cNvSpPr>
            <p:nvPr/>
          </p:nvSpPr>
          <p:spPr bwMode="auto">
            <a:xfrm>
              <a:off x="6894" y="1933"/>
              <a:ext cx="1" cy="91"/>
            </a:xfrm>
            <a:prstGeom prst="line">
              <a:avLst/>
            </a:pr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Line 13"/>
            <p:cNvSpPr>
              <a:spLocks noChangeShapeType="1"/>
            </p:cNvSpPr>
            <p:nvPr/>
          </p:nvSpPr>
          <p:spPr bwMode="auto">
            <a:xfrm>
              <a:off x="7138" y="1933"/>
              <a:ext cx="1" cy="91"/>
            </a:xfrm>
            <a:prstGeom prst="line">
              <a:avLst/>
            </a:pr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Line 14"/>
            <p:cNvSpPr>
              <a:spLocks noChangeShapeType="1"/>
            </p:cNvSpPr>
            <p:nvPr/>
          </p:nvSpPr>
          <p:spPr bwMode="auto">
            <a:xfrm>
              <a:off x="6928" y="1990"/>
              <a:ext cx="60" cy="1"/>
            </a:xfrm>
            <a:prstGeom prst="line">
              <a:avLst/>
            </a:pr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Line 15"/>
            <p:cNvSpPr>
              <a:spLocks noChangeShapeType="1"/>
            </p:cNvSpPr>
            <p:nvPr/>
          </p:nvSpPr>
          <p:spPr bwMode="auto">
            <a:xfrm flipH="1">
              <a:off x="7044" y="1990"/>
              <a:ext cx="60" cy="1"/>
            </a:xfrm>
            <a:prstGeom prst="line">
              <a:avLst/>
            </a:pr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6894" y="1985"/>
              <a:ext cx="34" cy="11"/>
            </a:xfrm>
            <a:custGeom>
              <a:avLst/>
              <a:gdLst/>
              <a:ahLst/>
              <a:cxnLst>
                <a:cxn ang="0">
                  <a:pos x="240" y="0"/>
                </a:cxn>
                <a:cxn ang="0">
                  <a:pos x="240" y="78"/>
                </a:cxn>
                <a:cxn ang="0">
                  <a:pos x="0" y="39"/>
                </a:cxn>
                <a:cxn ang="0">
                  <a:pos x="240" y="0"/>
                </a:cxn>
              </a:cxnLst>
              <a:rect l="0" t="0" r="r" b="b"/>
              <a:pathLst>
                <a:path w="240" h="78">
                  <a:moveTo>
                    <a:pt x="240" y="0"/>
                  </a:moveTo>
                  <a:lnTo>
                    <a:pt x="240" y="78"/>
                  </a:lnTo>
                  <a:lnTo>
                    <a:pt x="0" y="39"/>
                  </a:lnTo>
                  <a:lnTo>
                    <a:pt x="240" y="0"/>
                  </a:lnTo>
                  <a:close/>
                </a:path>
              </a:pathLst>
            </a:custGeom>
            <a:solidFill>
              <a:srgbClr val="26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6894" y="1985"/>
              <a:ext cx="34" cy="11"/>
            </a:xfrm>
            <a:custGeom>
              <a:avLst/>
              <a:gdLst/>
              <a:ahLst/>
              <a:cxnLst>
                <a:cxn ang="0">
                  <a:pos x="240" y="0"/>
                </a:cxn>
                <a:cxn ang="0">
                  <a:pos x="240" y="78"/>
                </a:cxn>
                <a:cxn ang="0">
                  <a:pos x="0" y="39"/>
                </a:cxn>
                <a:cxn ang="0">
                  <a:pos x="240" y="0"/>
                </a:cxn>
              </a:cxnLst>
              <a:rect l="0" t="0" r="r" b="b"/>
              <a:pathLst>
                <a:path w="240" h="78">
                  <a:moveTo>
                    <a:pt x="240" y="0"/>
                  </a:moveTo>
                  <a:lnTo>
                    <a:pt x="240" y="78"/>
                  </a:lnTo>
                  <a:lnTo>
                    <a:pt x="0" y="39"/>
                  </a:lnTo>
                  <a:lnTo>
                    <a:pt x="240" y="0"/>
                  </a:lnTo>
                  <a:close/>
                </a:path>
              </a:pathLst>
            </a:cu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7104" y="1985"/>
              <a:ext cx="34" cy="11"/>
            </a:xfrm>
            <a:custGeom>
              <a:avLst/>
              <a:gdLst/>
              <a:ahLst/>
              <a:cxnLst>
                <a:cxn ang="0">
                  <a:pos x="0" y="0"/>
                </a:cxn>
                <a:cxn ang="0">
                  <a:pos x="0" y="78"/>
                </a:cxn>
                <a:cxn ang="0">
                  <a:pos x="240" y="39"/>
                </a:cxn>
                <a:cxn ang="0">
                  <a:pos x="0" y="0"/>
                </a:cxn>
              </a:cxnLst>
              <a:rect l="0" t="0" r="r" b="b"/>
              <a:pathLst>
                <a:path w="240" h="78">
                  <a:moveTo>
                    <a:pt x="0" y="0"/>
                  </a:moveTo>
                  <a:lnTo>
                    <a:pt x="0" y="78"/>
                  </a:lnTo>
                  <a:lnTo>
                    <a:pt x="240" y="39"/>
                  </a:lnTo>
                  <a:lnTo>
                    <a:pt x="0" y="0"/>
                  </a:lnTo>
                  <a:close/>
                </a:path>
              </a:pathLst>
            </a:custGeom>
            <a:solidFill>
              <a:srgbClr val="26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Rectangle 19"/>
            <p:cNvSpPr>
              <a:spLocks noChangeArrowheads="1"/>
            </p:cNvSpPr>
            <p:nvPr/>
          </p:nvSpPr>
          <p:spPr bwMode="auto">
            <a:xfrm>
              <a:off x="7002" y="1964"/>
              <a:ext cx="26" cy="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260000"/>
                  </a:solidFill>
                  <a:effectLst/>
                  <a:latin typeface="Arial" pitchFamily="34"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1044" name="Freeform 20"/>
            <p:cNvSpPr>
              <a:spLocks/>
            </p:cNvSpPr>
            <p:nvPr/>
          </p:nvSpPr>
          <p:spPr bwMode="auto">
            <a:xfrm>
              <a:off x="7104" y="1985"/>
              <a:ext cx="34" cy="11"/>
            </a:xfrm>
            <a:custGeom>
              <a:avLst/>
              <a:gdLst/>
              <a:ahLst/>
              <a:cxnLst>
                <a:cxn ang="0">
                  <a:pos x="0" y="0"/>
                </a:cxn>
                <a:cxn ang="0">
                  <a:pos x="0" y="78"/>
                </a:cxn>
                <a:cxn ang="0">
                  <a:pos x="240" y="39"/>
                </a:cxn>
                <a:cxn ang="0">
                  <a:pos x="0" y="0"/>
                </a:cxn>
              </a:cxnLst>
              <a:rect l="0" t="0" r="r" b="b"/>
              <a:pathLst>
                <a:path w="240" h="78">
                  <a:moveTo>
                    <a:pt x="0" y="0"/>
                  </a:moveTo>
                  <a:lnTo>
                    <a:pt x="0" y="78"/>
                  </a:lnTo>
                  <a:lnTo>
                    <a:pt x="240" y="39"/>
                  </a:lnTo>
                  <a:lnTo>
                    <a:pt x="0" y="0"/>
                  </a:lnTo>
                  <a:close/>
                </a:path>
              </a:pathLst>
            </a:cu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Line 21"/>
            <p:cNvSpPr>
              <a:spLocks noChangeShapeType="1"/>
            </p:cNvSpPr>
            <p:nvPr/>
          </p:nvSpPr>
          <p:spPr bwMode="auto">
            <a:xfrm flipH="1">
              <a:off x="6417" y="1371"/>
              <a:ext cx="136" cy="77"/>
            </a:xfrm>
            <a:prstGeom prst="line">
              <a:avLst/>
            </a:pr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Line 22"/>
            <p:cNvSpPr>
              <a:spLocks noChangeShapeType="1"/>
            </p:cNvSpPr>
            <p:nvPr/>
          </p:nvSpPr>
          <p:spPr bwMode="auto">
            <a:xfrm flipH="1">
              <a:off x="6745" y="1927"/>
              <a:ext cx="136" cy="77"/>
            </a:xfrm>
            <a:prstGeom prst="line">
              <a:avLst/>
            </a:pr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Line 23"/>
            <p:cNvSpPr>
              <a:spLocks noChangeShapeType="1"/>
            </p:cNvSpPr>
            <p:nvPr/>
          </p:nvSpPr>
          <p:spPr bwMode="auto">
            <a:xfrm>
              <a:off x="6464" y="1460"/>
              <a:ext cx="127" cy="215"/>
            </a:xfrm>
            <a:prstGeom prst="line">
              <a:avLst/>
            </a:pr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Line 24"/>
            <p:cNvSpPr>
              <a:spLocks noChangeShapeType="1"/>
            </p:cNvSpPr>
            <p:nvPr/>
          </p:nvSpPr>
          <p:spPr bwMode="auto">
            <a:xfrm flipH="1" flipV="1">
              <a:off x="6631" y="1742"/>
              <a:ext cx="127" cy="216"/>
            </a:xfrm>
            <a:prstGeom prst="line">
              <a:avLst/>
            </a:pr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6447" y="1431"/>
              <a:ext cx="22" cy="32"/>
            </a:xfrm>
            <a:custGeom>
              <a:avLst/>
              <a:gdLst/>
              <a:ahLst/>
              <a:cxnLst>
                <a:cxn ang="0">
                  <a:pos x="156" y="185"/>
                </a:cxn>
                <a:cxn ang="0">
                  <a:pos x="86" y="224"/>
                </a:cxn>
                <a:cxn ang="0">
                  <a:pos x="0" y="0"/>
                </a:cxn>
                <a:cxn ang="0">
                  <a:pos x="156" y="185"/>
                </a:cxn>
              </a:cxnLst>
              <a:rect l="0" t="0" r="r" b="b"/>
              <a:pathLst>
                <a:path w="156" h="224">
                  <a:moveTo>
                    <a:pt x="156" y="185"/>
                  </a:moveTo>
                  <a:lnTo>
                    <a:pt x="86" y="224"/>
                  </a:lnTo>
                  <a:lnTo>
                    <a:pt x="0" y="0"/>
                  </a:lnTo>
                  <a:lnTo>
                    <a:pt x="156" y="185"/>
                  </a:lnTo>
                  <a:close/>
                </a:path>
              </a:pathLst>
            </a:custGeom>
            <a:solidFill>
              <a:srgbClr val="26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6447" y="1431"/>
              <a:ext cx="22" cy="32"/>
            </a:xfrm>
            <a:custGeom>
              <a:avLst/>
              <a:gdLst/>
              <a:ahLst/>
              <a:cxnLst>
                <a:cxn ang="0">
                  <a:pos x="156" y="185"/>
                </a:cxn>
                <a:cxn ang="0">
                  <a:pos x="86" y="224"/>
                </a:cxn>
                <a:cxn ang="0">
                  <a:pos x="0" y="0"/>
                </a:cxn>
                <a:cxn ang="0">
                  <a:pos x="156" y="185"/>
                </a:cxn>
              </a:cxnLst>
              <a:rect l="0" t="0" r="r" b="b"/>
              <a:pathLst>
                <a:path w="156" h="224">
                  <a:moveTo>
                    <a:pt x="156" y="185"/>
                  </a:moveTo>
                  <a:lnTo>
                    <a:pt x="86" y="224"/>
                  </a:lnTo>
                  <a:lnTo>
                    <a:pt x="0" y="0"/>
                  </a:lnTo>
                  <a:lnTo>
                    <a:pt x="156" y="185"/>
                  </a:lnTo>
                  <a:close/>
                </a:path>
              </a:pathLst>
            </a:cu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6753" y="1955"/>
              <a:ext cx="22" cy="32"/>
            </a:xfrm>
            <a:custGeom>
              <a:avLst/>
              <a:gdLst/>
              <a:ahLst/>
              <a:cxnLst>
                <a:cxn ang="0">
                  <a:pos x="69" y="0"/>
                </a:cxn>
                <a:cxn ang="0">
                  <a:pos x="0" y="39"/>
                </a:cxn>
                <a:cxn ang="0">
                  <a:pos x="154" y="224"/>
                </a:cxn>
                <a:cxn ang="0">
                  <a:pos x="69" y="0"/>
                </a:cxn>
              </a:cxnLst>
              <a:rect l="0" t="0" r="r" b="b"/>
              <a:pathLst>
                <a:path w="154" h="224">
                  <a:moveTo>
                    <a:pt x="69" y="0"/>
                  </a:moveTo>
                  <a:lnTo>
                    <a:pt x="0" y="39"/>
                  </a:lnTo>
                  <a:lnTo>
                    <a:pt x="154" y="224"/>
                  </a:lnTo>
                  <a:lnTo>
                    <a:pt x="69" y="0"/>
                  </a:lnTo>
                  <a:close/>
                </a:path>
              </a:pathLst>
            </a:custGeom>
            <a:solidFill>
              <a:srgbClr val="26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Rectangle 28"/>
            <p:cNvSpPr>
              <a:spLocks noChangeArrowheads="1"/>
            </p:cNvSpPr>
            <p:nvPr/>
          </p:nvSpPr>
          <p:spPr bwMode="auto">
            <a:xfrm>
              <a:off x="6601" y="1683"/>
              <a:ext cx="15" cy="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260000"/>
                  </a:solidFill>
                  <a:effectLst/>
                  <a:latin typeface="Arial" pitchFamily="34" charset="0"/>
                </a:rPr>
                <a:t>r</a:t>
              </a:r>
              <a:endParaRPr kumimoji="0" lang="en-US" sz="1800" b="0" i="0" u="none" strike="noStrike" cap="none" normalizeH="0" baseline="0" smtClean="0">
                <a:ln>
                  <a:noFill/>
                </a:ln>
                <a:solidFill>
                  <a:schemeClr val="tx1"/>
                </a:solidFill>
                <a:effectLst/>
                <a:latin typeface="Arial" pitchFamily="34" charset="0"/>
              </a:endParaRPr>
            </a:p>
          </p:txBody>
        </p:sp>
        <p:sp>
          <p:nvSpPr>
            <p:cNvPr id="1053" name="Freeform 29"/>
            <p:cNvSpPr>
              <a:spLocks/>
            </p:cNvSpPr>
            <p:nvPr/>
          </p:nvSpPr>
          <p:spPr bwMode="auto">
            <a:xfrm>
              <a:off x="6753" y="1955"/>
              <a:ext cx="22" cy="32"/>
            </a:xfrm>
            <a:custGeom>
              <a:avLst/>
              <a:gdLst/>
              <a:ahLst/>
              <a:cxnLst>
                <a:cxn ang="0">
                  <a:pos x="69" y="0"/>
                </a:cxn>
                <a:cxn ang="0">
                  <a:pos x="0" y="39"/>
                </a:cxn>
                <a:cxn ang="0">
                  <a:pos x="154" y="224"/>
                </a:cxn>
                <a:cxn ang="0">
                  <a:pos x="69" y="0"/>
                </a:cxn>
              </a:cxnLst>
              <a:rect l="0" t="0" r="r" b="b"/>
              <a:pathLst>
                <a:path w="154" h="224">
                  <a:moveTo>
                    <a:pt x="69" y="0"/>
                  </a:moveTo>
                  <a:lnTo>
                    <a:pt x="0" y="39"/>
                  </a:lnTo>
                  <a:lnTo>
                    <a:pt x="154" y="224"/>
                  </a:lnTo>
                  <a:lnTo>
                    <a:pt x="69" y="0"/>
                  </a:lnTo>
                  <a:close/>
                </a:path>
              </a:pathLst>
            </a:custGeom>
            <a:noFill/>
            <a:ln w="0">
              <a:solidFill>
                <a:srgbClr val="26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124479" y="4107797"/>
            <a:ext cx="4509208" cy="1492716"/>
          </a:xfrm>
          <a:prstGeom prst="rect">
            <a:avLst/>
          </a:prstGeom>
          <a:noFill/>
        </p:spPr>
        <p:txBody>
          <a:bodyPr wrap="square" rtlCol="0">
            <a:spAutoFit/>
          </a:bodyPr>
          <a:lstStyle/>
          <a:p>
            <a:pPr algn="just"/>
            <a:r>
              <a:rPr lang="en-US" sz="1200" b="1" dirty="0">
                <a:latin typeface="Arial" pitchFamily="34" charset="0"/>
                <a:cs typeface="Arial" pitchFamily="34" charset="0"/>
              </a:rPr>
              <a:t>The primary cause of transportation related deaths is the lack of restraint use in the patient compartment of the ambulance. A recent survey of working medics showed that only 3% of medics report actually wearing their seatbelts all the time</a:t>
            </a:r>
            <a:r>
              <a:rPr lang="en-US" sz="1200" b="1" baseline="30000" dirty="0">
                <a:latin typeface="Arial" pitchFamily="34" charset="0"/>
                <a:cs typeface="Arial" pitchFamily="34" charset="0"/>
              </a:rPr>
              <a:t>3</a:t>
            </a:r>
            <a:r>
              <a:rPr lang="en-US" sz="1200" b="1" dirty="0">
                <a:latin typeface="Arial" pitchFamily="34" charset="0"/>
                <a:cs typeface="Arial" pitchFamily="34" charset="0"/>
              </a:rPr>
              <a:t>.  </a:t>
            </a:r>
          </a:p>
          <a:p>
            <a:pPr algn="just"/>
            <a:endParaRPr lang="en-US" dirty="0"/>
          </a:p>
        </p:txBody>
      </p:sp>
      <p:pic>
        <p:nvPicPr>
          <p:cNvPr id="1026" name="Picture 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371600" y="243681"/>
            <a:ext cx="978258"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0" y="167481"/>
            <a:ext cx="1371600" cy="9494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 name="Picture 85" descr="cit_logo_large.JPG"/>
          <p:cNvPicPr>
            <a:picLocks noChangeAspect="1"/>
          </p:cNvPicPr>
          <p:nvPr/>
        </p:nvPicPr>
        <p:blipFill>
          <a:blip r:embed="rId12" cstate="print"/>
          <a:stretch>
            <a:fillRect/>
          </a:stretch>
        </p:blipFill>
        <p:spPr>
          <a:xfrm>
            <a:off x="17449800" y="91281"/>
            <a:ext cx="937361" cy="930583"/>
          </a:xfrm>
          <a:prstGeom prst="rect">
            <a:avLst/>
          </a:prstGeom>
        </p:spPr>
      </p:pic>
      <p:sp>
        <p:nvSpPr>
          <p:cNvPr id="61" name="Rounded Rectangle 60"/>
          <p:cNvSpPr/>
          <p:nvPr/>
        </p:nvSpPr>
        <p:spPr>
          <a:xfrm>
            <a:off x="14439900" y="1050316"/>
            <a:ext cx="4645152" cy="274320"/>
          </a:xfrm>
          <a:prstGeom prst="roundRect">
            <a:avLst/>
          </a:prstGeom>
          <a:solidFill>
            <a:schemeClr val="accent4">
              <a:lumMod val="7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Results</a:t>
            </a:r>
            <a:endParaRPr lang="en-US" sz="1500" b="1" dirty="0">
              <a:solidFill>
                <a:schemeClr val="bg1"/>
              </a:solidFill>
              <a:latin typeface="Arial" pitchFamily="34" charset="0"/>
              <a:cs typeface="Arial" pitchFamily="34" charset="0"/>
            </a:endParaRPr>
          </a:p>
        </p:txBody>
      </p:sp>
      <p:pic>
        <p:nvPicPr>
          <p:cNvPr id="3" name="Picture 2"/>
          <p:cNvPicPr>
            <a:picLocks noChangeAspect="1" noChangeArrowheads="1"/>
          </p:cNvPicPr>
          <p:nvPr/>
        </p:nvPicPr>
        <p:blipFill>
          <a:blip r:embed="rId13" cstate="print"/>
          <a:srcRect/>
          <a:stretch>
            <a:fillRect/>
          </a:stretch>
        </p:blipFill>
        <p:spPr bwMode="auto">
          <a:xfrm>
            <a:off x="228600" y="1996281"/>
            <a:ext cx="2743200" cy="1828887"/>
          </a:xfrm>
          <a:prstGeom prst="rect">
            <a:avLst/>
          </a:prstGeom>
          <a:noFill/>
          <a:ln w="12700">
            <a:solidFill>
              <a:schemeClr val="accent1"/>
            </a:solidFill>
            <a:miter lim="800000"/>
            <a:headEnd/>
            <a:tailEnd/>
          </a:ln>
        </p:spPr>
      </p:pic>
      <p:pic>
        <p:nvPicPr>
          <p:cNvPr id="4" name="Picture 3"/>
          <p:cNvPicPr>
            <a:picLocks noChangeAspect="1" noChangeArrowheads="1"/>
          </p:cNvPicPr>
          <p:nvPr/>
        </p:nvPicPr>
        <p:blipFill>
          <a:blip r:embed="rId14" cstate="print"/>
          <a:srcRect t="22994" b="15480"/>
          <a:stretch>
            <a:fillRect/>
          </a:stretch>
        </p:blipFill>
        <p:spPr bwMode="auto">
          <a:xfrm>
            <a:off x="9829800" y="3367881"/>
            <a:ext cx="1981200" cy="1828331"/>
          </a:xfrm>
          <a:prstGeom prst="rect">
            <a:avLst/>
          </a:prstGeom>
          <a:noFill/>
          <a:ln w="12700">
            <a:solidFill>
              <a:schemeClr val="accent3"/>
            </a:solidFill>
            <a:miter lim="800000"/>
            <a:headEnd/>
            <a:tailEnd/>
          </a:ln>
        </p:spPr>
      </p:pic>
      <p:sp>
        <p:nvSpPr>
          <p:cNvPr id="90" name="TextBox 89"/>
          <p:cNvSpPr txBox="1"/>
          <p:nvPr/>
        </p:nvSpPr>
        <p:spPr>
          <a:xfrm>
            <a:off x="11887200" y="3367881"/>
            <a:ext cx="2438400" cy="1892826"/>
          </a:xfrm>
          <a:prstGeom prst="rect">
            <a:avLst/>
          </a:prstGeom>
          <a:noFill/>
        </p:spPr>
        <p:txBody>
          <a:bodyPr wrap="square" rtlCol="0">
            <a:spAutoFit/>
          </a:bodyPr>
          <a:lstStyle/>
          <a:p>
            <a:pPr algn="just"/>
            <a:r>
              <a:rPr lang="en-US" sz="1300" b="1" dirty="0" smtClean="0">
                <a:latin typeface="Arial" pitchFamily="34" charset="0"/>
                <a:cs typeface="Arial" pitchFamily="34" charset="0"/>
              </a:rPr>
              <a:t>Overhead ambulance layout was created from measurements of in use ambulance.</a:t>
            </a:r>
          </a:p>
          <a:p>
            <a:pPr algn="just"/>
            <a:r>
              <a:rPr lang="en-US" sz="1300" b="1" dirty="0" smtClean="0">
                <a:latin typeface="Arial" pitchFamily="34" charset="0"/>
                <a:cs typeface="Arial" pitchFamily="34" charset="0"/>
              </a:rPr>
              <a:t>The envelopes were then laid over the overhead drawing of the ambulance to assess restraint feasibility.</a:t>
            </a:r>
          </a:p>
          <a:p>
            <a:endParaRPr lang="en-US" sz="1300" dirty="0"/>
          </a:p>
        </p:txBody>
      </p:sp>
      <p:pic>
        <p:nvPicPr>
          <p:cNvPr id="103" name="Picture 102" descr="_NRH2400 45-150.jpg"/>
          <p:cNvPicPr>
            <a:picLocks noChangeAspect="1"/>
          </p:cNvPicPr>
          <p:nvPr/>
        </p:nvPicPr>
        <p:blipFill>
          <a:blip r:embed="rId15" cstate="print"/>
          <a:srcRect t="11508" r="12699" b="15477"/>
          <a:stretch>
            <a:fillRect/>
          </a:stretch>
        </p:blipFill>
        <p:spPr>
          <a:xfrm>
            <a:off x="14706600" y="5196681"/>
            <a:ext cx="1752600" cy="1832264"/>
          </a:xfrm>
          <a:prstGeom prst="rect">
            <a:avLst/>
          </a:prstGeom>
          <a:ln w="12700">
            <a:solidFill>
              <a:schemeClr val="accent4"/>
            </a:solidFill>
          </a:ln>
        </p:spPr>
      </p:pic>
      <p:pic>
        <p:nvPicPr>
          <p:cNvPr id="104" name="Picture 103" descr="_NRH2439 810-300 45-150.jpg"/>
          <p:cNvPicPr>
            <a:picLocks noChangeAspect="1"/>
          </p:cNvPicPr>
          <p:nvPr/>
        </p:nvPicPr>
        <p:blipFill>
          <a:blip r:embed="rId16" cstate="print"/>
          <a:srcRect l="-1061" t="10667" b="8484"/>
          <a:stretch>
            <a:fillRect/>
          </a:stretch>
        </p:blipFill>
        <p:spPr>
          <a:xfrm>
            <a:off x="16916400" y="5196681"/>
            <a:ext cx="1828800" cy="1828800"/>
          </a:xfrm>
          <a:prstGeom prst="rect">
            <a:avLst/>
          </a:prstGeom>
          <a:ln w="12700">
            <a:solidFill>
              <a:schemeClr val="accent4"/>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738</Words>
  <Application>Microsoft Office PowerPoint</Application>
  <PresentationFormat>Custom</PresentationFormat>
  <Paragraphs>47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Montana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tawny.hoyt</dc:creator>
  <cp:lastModifiedBy>Laura Stanley</cp:lastModifiedBy>
  <cp:revision>41</cp:revision>
  <dcterms:created xsi:type="dcterms:W3CDTF">2010-10-01T14:56:06Z</dcterms:created>
  <dcterms:modified xsi:type="dcterms:W3CDTF">2011-03-07T18:36:45Z</dcterms:modified>
</cp:coreProperties>
</file>