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27" r:id="rId2"/>
    <p:sldId id="534" r:id="rId3"/>
    <p:sldId id="531" r:id="rId4"/>
    <p:sldId id="529" r:id="rId5"/>
    <p:sldId id="512" r:id="rId6"/>
    <p:sldId id="533" r:id="rId7"/>
    <p:sldId id="526" r:id="rId8"/>
    <p:sldId id="514" r:id="rId9"/>
    <p:sldId id="530" r:id="rId10"/>
    <p:sldId id="532" r:id="rId11"/>
  </p:sldIdLst>
  <p:sldSz cx="9144000" cy="6858000" type="screen4x3"/>
  <p:notesSz cx="7302500" cy="95869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b="1" kern="1200">
        <a:solidFill>
          <a:schemeClr val="tx1"/>
        </a:solidFill>
        <a:latin typeface="Arial" charset="0"/>
        <a:ea typeface="+mn-ea"/>
        <a:cs typeface="+mn-cs"/>
      </a:defRPr>
    </a:lvl1pPr>
    <a:lvl2pPr marL="457200" algn="l" rtl="0" eaLnBrk="0" fontAlgn="base" hangingPunct="0">
      <a:spcBef>
        <a:spcPct val="0"/>
      </a:spcBef>
      <a:spcAft>
        <a:spcPct val="0"/>
      </a:spcAft>
      <a:defRPr sz="2400" b="1" kern="1200">
        <a:solidFill>
          <a:schemeClr val="tx1"/>
        </a:solidFill>
        <a:latin typeface="Arial" charset="0"/>
        <a:ea typeface="+mn-ea"/>
        <a:cs typeface="+mn-cs"/>
      </a:defRPr>
    </a:lvl2pPr>
    <a:lvl3pPr marL="914400" algn="l" rtl="0" eaLnBrk="0" fontAlgn="base" hangingPunct="0">
      <a:spcBef>
        <a:spcPct val="0"/>
      </a:spcBef>
      <a:spcAft>
        <a:spcPct val="0"/>
      </a:spcAft>
      <a:defRPr sz="2400" b="1" kern="1200">
        <a:solidFill>
          <a:schemeClr val="tx1"/>
        </a:solidFill>
        <a:latin typeface="Arial" charset="0"/>
        <a:ea typeface="+mn-ea"/>
        <a:cs typeface="+mn-cs"/>
      </a:defRPr>
    </a:lvl3pPr>
    <a:lvl4pPr marL="1371600" algn="l" rtl="0" eaLnBrk="0" fontAlgn="base" hangingPunct="0">
      <a:spcBef>
        <a:spcPct val="0"/>
      </a:spcBef>
      <a:spcAft>
        <a:spcPct val="0"/>
      </a:spcAft>
      <a:defRPr sz="2400" b="1" kern="1200">
        <a:solidFill>
          <a:schemeClr val="tx1"/>
        </a:solidFill>
        <a:latin typeface="Arial" charset="0"/>
        <a:ea typeface="+mn-ea"/>
        <a:cs typeface="+mn-cs"/>
      </a:defRPr>
    </a:lvl4pPr>
    <a:lvl5pPr marL="1828800" algn="l" rtl="0" eaLnBrk="0" fontAlgn="base" hangingPunct="0">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474747"/>
    <a:srgbClr val="790015"/>
    <a:srgbClr val="FC0128"/>
    <a:srgbClr val="919191"/>
    <a:srgbClr val="438E00"/>
    <a:srgbClr val="316501"/>
    <a:srgbClr val="003399"/>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15620"/>
    <p:restoredTop sz="94660"/>
  </p:normalViewPr>
  <p:slideViewPr>
    <p:cSldViewPr>
      <p:cViewPr>
        <p:scale>
          <a:sx n="50" d="100"/>
          <a:sy n="50" d="100"/>
        </p:scale>
        <p:origin x="-864" y="-12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2286" y="-78"/>
      </p:cViewPr>
      <p:guideLst>
        <p:guide orient="horz" pos="3019"/>
        <p:guide pos="23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575050" y="9067800"/>
            <a:ext cx="277813" cy="230188"/>
          </a:xfrm>
          <a:prstGeom prst="rect">
            <a:avLst/>
          </a:prstGeom>
          <a:noFill/>
          <a:ln w="12700">
            <a:noFill/>
            <a:miter lim="800000"/>
            <a:headEnd/>
            <a:tailEnd/>
          </a:ln>
          <a:effectLst/>
        </p:spPr>
        <p:txBody>
          <a:bodyPr wrap="none" anchor="ctr"/>
          <a:lstStyle/>
          <a:p>
            <a:endParaRPr lang="en-US"/>
          </a:p>
        </p:txBody>
      </p:sp>
      <p:sp>
        <p:nvSpPr>
          <p:cNvPr id="3075" name="Rectangle 3"/>
          <p:cNvSpPr>
            <a:spLocks noChangeArrowheads="1"/>
          </p:cNvSpPr>
          <p:nvPr/>
        </p:nvSpPr>
        <p:spPr bwMode="auto">
          <a:xfrm>
            <a:off x="2216150" y="187325"/>
            <a:ext cx="2795588" cy="608013"/>
          </a:xfrm>
          <a:prstGeom prst="rect">
            <a:avLst/>
          </a:prstGeom>
          <a:noFill/>
          <a:ln w="12700">
            <a:noFill/>
            <a:miter lim="800000"/>
            <a:headEnd/>
            <a:tailEnd/>
          </a:ln>
          <a:effectLst/>
        </p:spPr>
        <p:txBody>
          <a:bodyPr wrap="none" anchor="ctr"/>
          <a:lstStyle/>
          <a:p>
            <a:endParaRPr lang="en-US"/>
          </a:p>
        </p:txBody>
      </p:sp>
      <p:sp>
        <p:nvSpPr>
          <p:cNvPr id="3076" name="Rectangle 4"/>
          <p:cNvSpPr>
            <a:spLocks noChangeArrowheads="1"/>
          </p:cNvSpPr>
          <p:nvPr/>
        </p:nvSpPr>
        <p:spPr bwMode="auto">
          <a:xfrm>
            <a:off x="3552825" y="8942388"/>
            <a:ext cx="277813" cy="288925"/>
          </a:xfrm>
          <a:prstGeom prst="rect">
            <a:avLst/>
          </a:prstGeom>
          <a:noFill/>
          <a:ln w="12700">
            <a:noFill/>
            <a:miter lim="800000"/>
            <a:headEnd/>
            <a:tailEnd/>
          </a:ln>
          <a:effectLst/>
        </p:spPr>
        <p:txBody>
          <a:bodyPr wrap="none" anchor="ctr"/>
          <a:lstStyle/>
          <a:p>
            <a:endParaRPr lang="en-US"/>
          </a:p>
        </p:txBody>
      </p:sp>
      <p:sp>
        <p:nvSpPr>
          <p:cNvPr id="3077" name="Rectangle 5"/>
          <p:cNvSpPr>
            <a:spLocks noChangeArrowheads="1"/>
          </p:cNvSpPr>
          <p:nvPr/>
        </p:nvSpPr>
        <p:spPr bwMode="auto">
          <a:xfrm>
            <a:off x="2225675" y="14288"/>
            <a:ext cx="2797175" cy="608012"/>
          </a:xfrm>
          <a:prstGeom prst="rect">
            <a:avLst/>
          </a:prstGeom>
          <a:noFill/>
          <a:ln w="12700">
            <a:noFill/>
            <a:miter lim="800000"/>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73138" y="4554538"/>
            <a:ext cx="5356225" cy="4313237"/>
          </a:xfrm>
          <a:prstGeom prst="rect">
            <a:avLst/>
          </a:prstGeom>
          <a:noFill/>
          <a:ln w="12700">
            <a:noFill/>
            <a:miter lim="800000"/>
            <a:headEnd/>
            <a:tailEnd/>
          </a:ln>
          <a:effectLst/>
        </p:spPr>
        <p:txBody>
          <a:bodyPr vert="horz" wrap="square" lIns="95501" tIns="46913" rIns="95501" bIns="46913"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ChangeArrowheads="1" noTextEdit="1"/>
          </p:cNvSpPr>
          <p:nvPr>
            <p:ph type="sldImg" idx="2"/>
          </p:nvPr>
        </p:nvSpPr>
        <p:spPr bwMode="auto">
          <a:xfrm>
            <a:off x="1263650" y="725488"/>
            <a:ext cx="4775200" cy="35814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0375" y="9170988"/>
            <a:ext cx="423863" cy="323850"/>
          </a:xfrm>
          <a:prstGeom prst="rect">
            <a:avLst/>
          </a:prstGeom>
          <a:noFill/>
          <a:ln w="12700">
            <a:noFill/>
            <a:miter lim="800000"/>
            <a:headEnd/>
            <a:tailEnd/>
          </a:ln>
          <a:effectLst/>
        </p:spPr>
        <p:txBody>
          <a:bodyPr wrap="none" lIns="95501" tIns="46913" rIns="95501" bIns="46913" anchor="ctr">
            <a:spAutoFit/>
          </a:bodyPr>
          <a:lstStyle/>
          <a:p>
            <a:pPr algn="r" defTabSz="965200"/>
            <a:fld id="{486B7B6A-E61D-4EF0-B490-F256B7DC473B}" type="slidenum">
              <a:rPr lang="en-US" sz="1500" b="0"/>
              <a:pPr algn="r" defTabSz="965200"/>
              <a:t>‹#›</a:t>
            </a:fld>
            <a:endParaRPr lang="en-US" sz="1500" b="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ChangeArrowheads="1" noTextEdit="1"/>
          </p:cNvSpPr>
          <p:nvPr>
            <p:ph type="sldImg"/>
          </p:nvPr>
        </p:nvSpPr>
        <p:spPr>
          <a:ln cap="flat"/>
        </p:spPr>
      </p:sp>
      <p:sp>
        <p:nvSpPr>
          <p:cNvPr id="370692" name="Rectangle 4"/>
          <p:cNvSpPr>
            <a:spLocks noChangeArrowheads="1"/>
          </p:cNvSpPr>
          <p:nvPr/>
        </p:nvSpPr>
        <p:spPr bwMode="auto">
          <a:xfrm>
            <a:off x="990600" y="4598988"/>
            <a:ext cx="5354638" cy="4313237"/>
          </a:xfrm>
          <a:prstGeom prst="rect">
            <a:avLst/>
          </a:prstGeom>
          <a:noFill/>
          <a:ln w="12700">
            <a:noFill/>
            <a:miter lim="800000"/>
            <a:headEnd/>
            <a:tailEnd/>
          </a:ln>
          <a:effectLst/>
        </p:spPr>
        <p:txBody>
          <a:bodyPr lIns="95501" tIns="46913" rIns="95501" bIns="46913"/>
          <a:lstStyle/>
          <a:p>
            <a:pPr defTabSz="965200">
              <a:spcBef>
                <a:spcPct val="30000"/>
              </a:spcBef>
            </a:pPr>
            <a:r>
              <a:rPr lang="en-US" sz="1200" b="0">
                <a:latin typeface="Times New Roman" pitchFamily="18" charset="0"/>
              </a:rPr>
              <a:t>On these notes pages, the page and chapter numbers refer to </a:t>
            </a:r>
            <a:r>
              <a:rPr lang="en-US" sz="1200" b="0" i="1">
                <a:latin typeface="Times New Roman" pitchFamily="18" charset="0"/>
              </a:rPr>
              <a:t>The Craft of Scientific Writing</a:t>
            </a:r>
            <a:r>
              <a:rPr lang="en-US" sz="1200" b="0">
                <a:latin typeface="Times New Roman" pitchFamily="18" charset="0"/>
              </a:rPr>
              <a:t>, 3rd edition (Springer-Verlag, 1996). Also referred to is the “Writing Guidelines for Engineering and Science Students,” which can be found at the following address:</a:t>
            </a:r>
          </a:p>
          <a:p>
            <a:pPr defTabSz="965200">
              <a:spcBef>
                <a:spcPct val="30000"/>
              </a:spcBef>
            </a:pPr>
            <a:r>
              <a:rPr lang="en-US" sz="1200" b="0">
                <a:latin typeface="Times New Roman" pitchFamily="18" charset="0"/>
              </a:rPr>
              <a:t>	http://writing.eng.vt.edu/</a:t>
            </a:r>
          </a:p>
          <a:p>
            <a:pPr defTabSz="965200">
              <a:spcBef>
                <a:spcPct val="30000"/>
              </a:spcBef>
            </a:pPr>
            <a:r>
              <a:rPr lang="en-US" sz="1200" b="0">
                <a:latin typeface="Times New Roman" pitchFamily="18" charset="0"/>
              </a:rPr>
              <a:t>At that page, you will find links to the “Writing Exercises for Engineers and Scientists” and to the “Handbook for Instructors.” If you would like a 60-day evaluation copy of </a:t>
            </a:r>
            <a:r>
              <a:rPr lang="en-US" sz="1200" b="0" i="1">
                <a:latin typeface="Times New Roman" pitchFamily="18" charset="0"/>
              </a:rPr>
              <a:t>The Craft of Scientific Writing</a:t>
            </a:r>
            <a:r>
              <a:rPr lang="en-US" sz="1200" b="0">
                <a:latin typeface="Times New Roman" pitchFamily="18" charset="0"/>
              </a:rPr>
              <a:t>, please go to the following web page:</a:t>
            </a:r>
          </a:p>
          <a:p>
            <a:pPr defTabSz="965200">
              <a:spcBef>
                <a:spcPct val="30000"/>
              </a:spcBef>
            </a:pPr>
            <a:r>
              <a:rPr lang="en-US" sz="1200" b="0">
                <a:latin typeface="Times New Roman" pitchFamily="18" charset="0"/>
              </a:rPr>
              <a:t>	http://www.springer.de/textbooks/textbook_inspect.html</a:t>
            </a:r>
          </a:p>
          <a:p>
            <a:pPr defTabSz="965200">
              <a:spcBef>
                <a:spcPct val="30000"/>
              </a:spcBef>
            </a:pPr>
            <a:r>
              <a:rPr lang="en-US" sz="1200" b="0">
                <a:latin typeface="Times New Roman" pitchFamily="18" charset="0"/>
              </a:rPr>
              <a:t>This first slide is a title slide for an introductory lecture about formatting scientific documents. This presentation has several purposes. The first purpose is to make sure that students know what the term </a:t>
            </a:r>
            <a:r>
              <a:rPr lang="en-US" sz="1200" b="0" i="1">
                <a:latin typeface="Times New Roman" pitchFamily="18" charset="0"/>
              </a:rPr>
              <a:t>format</a:t>
            </a:r>
            <a:r>
              <a:rPr lang="en-US" sz="1200" b="0">
                <a:latin typeface="Times New Roman" pitchFamily="18" charset="0"/>
              </a:rPr>
              <a:t> means and not to confuse that term with the terms </a:t>
            </a:r>
            <a:r>
              <a:rPr lang="en-US" sz="1200" b="0" i="1">
                <a:latin typeface="Times New Roman" pitchFamily="18" charset="0"/>
              </a:rPr>
              <a:t>style </a:t>
            </a:r>
            <a:r>
              <a:rPr lang="en-US" sz="1200" b="0">
                <a:latin typeface="Times New Roman" pitchFamily="18" charset="0"/>
              </a:rPr>
              <a:t>or </a:t>
            </a:r>
            <a:r>
              <a:rPr lang="en-US" sz="1200" b="0" i="1">
                <a:latin typeface="Times New Roman" pitchFamily="18" charset="0"/>
              </a:rPr>
              <a:t>structure. </a:t>
            </a:r>
            <a:r>
              <a:rPr lang="en-US" sz="1200" b="0">
                <a:latin typeface="Times New Roman" pitchFamily="18" charset="0"/>
              </a:rPr>
              <a:t>The second purpose is to dispel the misconception that many students adopt that only one correct way exists to format a document. The third purpose is to teach students a few principles about typography and layout. Shown as an example is the first page of a journal article. Students should realize that the format for a set of instruction, a report, a presentation slide, or a poster would look much different. (Pages 6 and 7)</a:t>
            </a:r>
          </a:p>
          <a:p>
            <a:pPr defTabSz="965200">
              <a:spcBef>
                <a:spcPct val="30000"/>
              </a:spcBef>
            </a:pPr>
            <a:r>
              <a:rPr lang="en-US" sz="1200" b="0">
                <a:latin typeface="Times New Roman" pitchFamily="18" charset="0"/>
              </a:rPr>
              <a:t>Reference for example article: Radomsky, R., and Thole, K. A., 2000,  “High Freestream Turbulence Effects in the Endwall Leading Edge Region,” </a:t>
            </a:r>
            <a:r>
              <a:rPr lang="en-US" sz="1200" b="0" i="1">
                <a:latin typeface="Times New Roman" pitchFamily="18" charset="0"/>
              </a:rPr>
              <a:t>Journal of Turbomachinery</a:t>
            </a:r>
            <a:r>
              <a:rPr lang="en-US" sz="1200" b="0">
                <a:latin typeface="Times New Roman" pitchFamily="18" charset="0"/>
              </a:rPr>
              <a:t>, vol. 122,  pp. 699-708.</a:t>
            </a:r>
          </a:p>
          <a:p>
            <a:pPr marL="965200" lvl="2" defTabSz="965200">
              <a:spcBef>
                <a:spcPts val="200"/>
              </a:spcBef>
              <a:spcAft>
                <a:spcPts val="200"/>
              </a:spcAft>
            </a:pPr>
            <a:endParaRPr lang="en-US" sz="1200" b="0">
              <a:latin typeface="Times New Roman" pitchFamily="18" charset="0"/>
            </a:endParaRPr>
          </a:p>
          <a:p>
            <a:pPr defTabSz="965200">
              <a:spcBef>
                <a:spcPct val="30000"/>
              </a:spcBef>
            </a:pPr>
            <a:endParaRPr lang="en-US" sz="1200" b="0">
              <a:latin typeface="Times New Roman" pitchFamily="18" charset="0"/>
            </a:endParaRPr>
          </a:p>
          <a:p>
            <a:pPr defTabSz="965200">
              <a:spcBef>
                <a:spcPct val="30000"/>
              </a:spcBef>
            </a:pPr>
            <a:endParaRPr lang="en-US" sz="1300" b="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ChangeArrowheads="1" noTextEdit="1"/>
          </p:cNvSpPr>
          <p:nvPr>
            <p:ph type="sldImg"/>
          </p:nvPr>
        </p:nvSpPr>
        <p:spPr>
          <a:ln cap="flat"/>
        </p:spPr>
      </p:sp>
      <p:sp>
        <p:nvSpPr>
          <p:cNvPr id="582659" name="Rectangle 3"/>
          <p:cNvSpPr>
            <a:spLocks noChangeArrowheads="1"/>
          </p:cNvSpPr>
          <p:nvPr/>
        </p:nvSpPr>
        <p:spPr bwMode="auto">
          <a:xfrm>
            <a:off x="990600" y="4598988"/>
            <a:ext cx="5354638" cy="4313237"/>
          </a:xfrm>
          <a:prstGeom prst="rect">
            <a:avLst/>
          </a:prstGeom>
          <a:noFill/>
          <a:ln w="12700">
            <a:noFill/>
            <a:miter lim="800000"/>
            <a:headEnd/>
            <a:tailEnd/>
          </a:ln>
          <a:effectLst/>
        </p:spPr>
        <p:txBody>
          <a:bodyPr lIns="95501" tIns="46913" rIns="95501" bIns="46913"/>
          <a:lstStyle/>
          <a:p>
            <a:pPr defTabSz="965200">
              <a:spcBef>
                <a:spcPct val="30000"/>
              </a:spcBef>
            </a:pPr>
            <a:r>
              <a:rPr lang="en-US" sz="1300" b="0">
                <a:latin typeface="Times New Roman" pitchFamily="18" charset="0"/>
              </a:rPr>
              <a:t>This slide is a conclusion slide for this presentation and emphasizes that students will have to learn what format is expected for each writing situation. Shown as a reinforcing example are two pages of a journal article.</a:t>
            </a:r>
          </a:p>
          <a:p>
            <a:pPr defTabSz="965200">
              <a:spcBef>
                <a:spcPct val="30000"/>
              </a:spcBef>
            </a:pPr>
            <a:endParaRPr lang="en-US" sz="1300" b="0">
              <a:latin typeface="Times New Roman" pitchFamily="18" charset="0"/>
            </a:endParaRPr>
          </a:p>
          <a:p>
            <a:pPr defTabSz="965200">
              <a:spcBef>
                <a:spcPct val="30000"/>
              </a:spcBef>
            </a:pPr>
            <a:r>
              <a:rPr lang="en-US" sz="1200" b="0">
                <a:latin typeface="Times New Roman" pitchFamily="18" charset="0"/>
              </a:rPr>
              <a:t>Citation for example article: Radomsky, R., and Thole, K. A., 2000,  “High Freestream Turbulence Effects in the Endwall Leading Edge Region,” </a:t>
            </a:r>
            <a:r>
              <a:rPr lang="en-US" sz="1200" b="0" i="1">
                <a:latin typeface="Times New Roman" pitchFamily="18" charset="0"/>
              </a:rPr>
              <a:t>Journal of Turbomachinery</a:t>
            </a:r>
            <a:r>
              <a:rPr lang="en-US" sz="1200" b="0">
                <a:latin typeface="Times New Roman" pitchFamily="18" charset="0"/>
              </a:rPr>
              <a:t>, vol. 122,  pp. 699-708.</a:t>
            </a:r>
          </a:p>
          <a:p>
            <a:pPr defTabSz="965200">
              <a:spcBef>
                <a:spcPct val="30000"/>
              </a:spcBef>
            </a:pPr>
            <a:endParaRPr lang="en-US" sz="1300" b="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ChangeArrowheads="1" noTextEdit="1"/>
          </p:cNvSpPr>
          <p:nvPr>
            <p:ph type="sldImg"/>
          </p:nvPr>
        </p:nvSpPr>
        <p:spPr>
          <a:ln cap="flat"/>
        </p:spPr>
      </p:sp>
      <p:sp>
        <p:nvSpPr>
          <p:cNvPr id="588803" name="Rectangle 3"/>
          <p:cNvSpPr>
            <a:spLocks noGrp="1" noChangeArrowheads="1"/>
          </p:cNvSpPr>
          <p:nvPr>
            <p:ph type="body" idx="1"/>
          </p:nvPr>
        </p:nvSpPr>
        <p:spPr>
          <a:noFill/>
          <a:ln/>
        </p:spPr>
        <p:txBody>
          <a:bodyPr/>
          <a:lstStyle/>
          <a:p>
            <a:r>
              <a:rPr lang="en-US">
                <a:latin typeface="Times New Roman" pitchFamily="18" charset="0"/>
              </a:rPr>
              <a:t>This background slide makes the point that many different formats in scientific writing exist, and these formats differ significantly to serve various situations. For instance, journal articles typically have multiple columns and smaller type to pack more information into fewer number of pages. Presentation slides typically use a sans serif typeface because in small text blocks, sans serif type is read more quickly than serif typefaces are. These differences confuse many engineers and scientists who often look for universal rules. Engineering and science students often ask me which format is correct. That question is the wrong question to ask. The better question is which format is expected for the particular occasion. See pages 6-7 in </a:t>
            </a:r>
            <a:r>
              <a:rPr lang="en-US" i="1">
                <a:latin typeface="Times New Roman" pitchFamily="18" charset="0"/>
              </a:rPr>
              <a:t>The Craft of Scientific Writing</a:t>
            </a:r>
            <a:r>
              <a:rPr lang="en-US">
                <a:latin typeface="Times New Roman" pitchFamily="18" charset="0"/>
              </a:rPr>
              <a:t> or pages 37-38 in </a:t>
            </a:r>
            <a:r>
              <a:rPr lang="en-US" i="1">
                <a:latin typeface="Times New Roman" pitchFamily="18" charset="0"/>
              </a:rPr>
              <a:t>The Craft of Editing.</a:t>
            </a:r>
          </a:p>
          <a:p>
            <a:endParaRPr lang="en-US">
              <a:latin typeface="Times New Roman" pitchFamily="18" charset="0"/>
            </a:endParaRPr>
          </a:p>
          <a:p>
            <a:r>
              <a:rPr lang="en-US">
                <a:latin typeface="Times New Roman" pitchFamily="18" charset="0"/>
              </a:rPr>
              <a:t>Citation for formal report: Sheldon, Karl, </a:t>
            </a:r>
            <a:r>
              <a:rPr lang="en-US" i="1">
                <a:latin typeface="Times New Roman" pitchFamily="18" charset="0"/>
              </a:rPr>
              <a:t>Analysis Methods to Control Performance Variability and Costs in Turbine Engine Manufacturing</a:t>
            </a:r>
            <a:r>
              <a:rPr lang="en-US">
                <a:latin typeface="Times New Roman" pitchFamily="18" charset="0"/>
              </a:rPr>
              <a:t>, master’s thesis, http://scholar.lib.vt.edu/theses/available/etd-05072001-160537/unrestricted/MS_Thesis_Sheldon.pdf  (Blacksburg, VA: Virginia Tech, 4 May 2001).</a:t>
            </a:r>
            <a:endParaRPr lang="en-US" i="1">
              <a:latin typeface="Times New Roman" pitchFamily="18" charset="0"/>
            </a:endParaRPr>
          </a:p>
          <a:p>
            <a:r>
              <a:rPr lang="en-US">
                <a:latin typeface="Times New Roman" pitchFamily="18" charset="0"/>
              </a:rPr>
              <a:t>Citation for example article: Radomsky, R., and Thole, K. A., 2000,  “High Freestream Turbulence Effects in the Endwall Leading Edge Region,” </a:t>
            </a:r>
            <a:r>
              <a:rPr lang="en-US" i="1">
                <a:latin typeface="Times New Roman" pitchFamily="18" charset="0"/>
              </a:rPr>
              <a:t>Journal of Turbomachinery</a:t>
            </a:r>
            <a:r>
              <a:rPr lang="en-US">
                <a:latin typeface="Times New Roman" pitchFamily="18" charset="0"/>
              </a:rPr>
              <a:t>, vol. 122,  pp. 699-708.</a:t>
            </a:r>
          </a:p>
          <a:p>
            <a:r>
              <a:rPr lang="en-US">
                <a:latin typeface="Times New Roman" pitchFamily="18" charset="0"/>
              </a:rPr>
              <a:t>Citation for presentation slide: Schmidt, Cynthia M., “Ways to Reduce Sulfur Dioxide Emissions from Coal-Fired Utilities,” presentation (Austin, Texas: Department of Mechanical Engineering, 8 December 1989).</a:t>
            </a:r>
            <a:endParaRPr lang="en-US" i="1"/>
          </a:p>
          <a:p>
            <a:endParaRPr lang="en-US" i="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ChangeArrowheads="1" noTextEdit="1"/>
          </p:cNvSpPr>
          <p:nvPr>
            <p:ph type="sldImg"/>
          </p:nvPr>
        </p:nvSpPr>
        <p:spPr>
          <a:ln cap="flat"/>
        </p:spPr>
      </p:sp>
      <p:sp>
        <p:nvSpPr>
          <p:cNvPr id="580611" name="Rectangle 3"/>
          <p:cNvSpPr>
            <a:spLocks noGrp="1" noChangeArrowheads="1"/>
          </p:cNvSpPr>
          <p:nvPr>
            <p:ph type="body" idx="1"/>
          </p:nvPr>
        </p:nvSpPr>
        <p:spPr>
          <a:noFill/>
          <a:ln/>
        </p:spPr>
        <p:txBody>
          <a:bodyPr/>
          <a:lstStyle/>
          <a:p>
            <a:r>
              <a:rPr lang="en-US">
                <a:latin typeface="Times New Roman" pitchFamily="18" charset="0"/>
              </a:rPr>
              <a:t>This background slide makes the point that many aspects of format, including small things such as the way figures, tables, and equations are named, differ from institution to institution. These differences confuse many engineers and scientists who are typically inclined to notice details. Engineering and science students often ask me which format is correct. That question is the wrong question to ask. The better question is which format is expected for the particular occasion. See pages 6-7 in </a:t>
            </a:r>
            <a:r>
              <a:rPr lang="en-US" i="1">
                <a:latin typeface="Times New Roman" pitchFamily="18" charset="0"/>
              </a:rPr>
              <a:t>The Craft of Scientific Writing</a:t>
            </a:r>
            <a:r>
              <a:rPr lang="en-US">
                <a:latin typeface="Times New Roman" pitchFamily="18" charset="0"/>
              </a:rPr>
              <a:t> or pages 37-38 in </a:t>
            </a:r>
            <a:r>
              <a:rPr lang="en-US" i="1">
                <a:latin typeface="Times New Roman" pitchFamily="18" charset="0"/>
              </a:rPr>
              <a:t>The Craft of Editing.</a:t>
            </a:r>
            <a:endParaRPr lang="en-US" i="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ChangeArrowheads="1" noTextEdit="1"/>
          </p:cNvSpPr>
          <p:nvPr>
            <p:ph type="sldImg"/>
          </p:nvPr>
        </p:nvSpPr>
        <p:spPr>
          <a:ln cap="flat"/>
        </p:spPr>
      </p:sp>
      <p:sp>
        <p:nvSpPr>
          <p:cNvPr id="574468" name="Rectangle 4"/>
          <p:cNvSpPr>
            <a:spLocks noGrp="1" noChangeArrowheads="1"/>
          </p:cNvSpPr>
          <p:nvPr>
            <p:ph type="body" idx="1"/>
          </p:nvPr>
        </p:nvSpPr>
        <p:spPr>
          <a:noFill/>
          <a:ln/>
        </p:spPr>
        <p:txBody>
          <a:bodyPr/>
          <a:lstStyle/>
          <a:p>
            <a:r>
              <a:rPr lang="en-US">
                <a:latin typeface="Times New Roman" pitchFamily="18" charset="0"/>
              </a:rPr>
              <a:t>Mapping slide for discussion of format. The presentation is broken into two parts: a discussion about typography, and a short discussion about layout. Information about the formats of scientific writing can be found in Chapter 16.</a:t>
            </a:r>
          </a:p>
          <a:p>
            <a:endParaRPr lang="en-US">
              <a:latin typeface="Times New Roman" pitchFamily="18" charset="0"/>
            </a:endParaRPr>
          </a:p>
          <a:p>
            <a:r>
              <a:rPr lang="en-US">
                <a:latin typeface="Times New Roman" pitchFamily="18" charset="0"/>
              </a:rPr>
              <a:t>Citation for example article: Radomsky, R., and Thole, K. A., 2000,  “High Freestream Turbulence Effects in the Endwall Leading Edge Region,” </a:t>
            </a:r>
            <a:r>
              <a:rPr lang="en-US" i="1">
                <a:latin typeface="Times New Roman" pitchFamily="18" charset="0"/>
              </a:rPr>
              <a:t>Journal of Turbomachinery</a:t>
            </a:r>
            <a:r>
              <a:rPr lang="en-US">
                <a:latin typeface="Times New Roman" pitchFamily="18" charset="0"/>
              </a:rPr>
              <a:t>, vol. 122,  pp. 699-708.</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ChangeArrowheads="1" noTextEdit="1"/>
          </p:cNvSpPr>
          <p:nvPr>
            <p:ph type="sldImg"/>
          </p:nvPr>
        </p:nvSpPr>
        <p:spPr>
          <a:ln cap="flat"/>
        </p:spPr>
      </p:sp>
      <p:sp>
        <p:nvSpPr>
          <p:cNvPr id="535555" name="Rectangle 3"/>
          <p:cNvSpPr>
            <a:spLocks noGrp="1" noChangeArrowheads="1"/>
          </p:cNvSpPr>
          <p:nvPr>
            <p:ph type="body" idx="1"/>
          </p:nvPr>
        </p:nvSpPr>
        <p:spPr>
          <a:noFill/>
          <a:ln/>
        </p:spPr>
        <p:txBody>
          <a:bodyPr/>
          <a:lstStyle/>
          <a:p>
            <a:r>
              <a:rPr lang="en-US">
                <a:latin typeface="Times New Roman" pitchFamily="18" charset="0"/>
              </a:rPr>
              <a:t>Information about selecting typefaces in scientific writing can be found on pages 222-226. I discuss this aspect early in courses because it is so practical and because it applies to every assignment that the students submit.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ChangeArrowheads="1" noTextEdit="1"/>
          </p:cNvSpPr>
          <p:nvPr>
            <p:ph type="sldImg"/>
          </p:nvPr>
        </p:nvSpPr>
        <p:spPr>
          <a:ln cap="flat"/>
        </p:spPr>
      </p:sp>
      <p:sp>
        <p:nvSpPr>
          <p:cNvPr id="585731" name="Rectangle 3"/>
          <p:cNvSpPr>
            <a:spLocks noGrp="1" noChangeArrowheads="1"/>
          </p:cNvSpPr>
          <p:nvPr>
            <p:ph type="body" idx="1"/>
          </p:nvPr>
        </p:nvSpPr>
        <p:spPr>
          <a:noFill/>
          <a:ln/>
        </p:spPr>
        <p:txBody>
          <a:bodyPr lIns="95490" tIns="46907" rIns="95490" bIns="46907"/>
          <a:lstStyle/>
          <a:p>
            <a:r>
              <a:rPr lang="en-US">
                <a:latin typeface="Times New Roman" pitchFamily="18" charset="0"/>
              </a:rPr>
              <a:t>Information about avoiding all capitals in scientific writing can be found on pages 225-226. When showing this slide, I ask students to think about presentations they have seen in which the presenter has used slides with all capitals--how tiring those presentations often were because the audience had to read each letter on the presentation slides. Then, I mention to the students how much faster it is to read words set in lowercase because we can recognize the words by the ascenders and descenders, rather than having to read every letter. In showing the bottom portion, I tell the students how much more space the sentence in all capitals takes up as opposed to the sentence just beneath it, which has the same words. This amount of space is particularly important on presentation slides and posters. </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ChangeArrowheads="1" noTextEdit="1"/>
          </p:cNvSpPr>
          <p:nvPr>
            <p:ph type="sldImg"/>
          </p:nvPr>
        </p:nvSpPr>
        <p:spPr>
          <a:ln cap="flat"/>
        </p:spPr>
      </p:sp>
      <p:sp>
        <p:nvSpPr>
          <p:cNvPr id="568323" name="Rectangle 3"/>
          <p:cNvSpPr>
            <a:spLocks noGrp="1" noChangeArrowheads="1"/>
          </p:cNvSpPr>
          <p:nvPr>
            <p:ph type="body" idx="1"/>
          </p:nvPr>
        </p:nvSpPr>
        <p:spPr>
          <a:noFill/>
          <a:ln/>
        </p:spPr>
        <p:txBody>
          <a:bodyPr/>
          <a:lstStyle/>
          <a:p>
            <a:pPr>
              <a:tabLst>
                <a:tab pos="0" algn="l"/>
              </a:tabLst>
            </a:pPr>
            <a:r>
              <a:rPr lang="en-US">
                <a:latin typeface="Times New Roman" pitchFamily="18" charset="0"/>
              </a:rPr>
              <a:t>Given on this slide is a poor example of typography from Morton-Thiokol’s presentation to NASA to try to delay the launch of the Space Shuttle Challenger. Because the Morton-Thiokol slide  used all capital letters, the slide was difficult to read. Unfortunately, the presentation was critical. (Pages 225-226)</a:t>
            </a:r>
          </a:p>
          <a:p>
            <a:pPr>
              <a:tabLst>
                <a:tab pos="0" algn="l"/>
              </a:tabLst>
            </a:pPr>
            <a:endParaRPr lang="en-US">
              <a:latin typeface="Times New Roman" pitchFamily="18" charset="0"/>
            </a:endParaRPr>
          </a:p>
          <a:p>
            <a:pPr>
              <a:tabLst>
                <a:tab pos="0" algn="l"/>
              </a:tabLst>
            </a:pPr>
            <a:r>
              <a:rPr lang="en-US">
                <a:latin typeface="Times New Roman" pitchFamily="18" charset="0"/>
              </a:rPr>
              <a:t>Citation for slide: </a:t>
            </a:r>
            <a:r>
              <a:rPr lang="en-US" i="1">
                <a:latin typeface="Times New Roman" pitchFamily="18" charset="0"/>
              </a:rPr>
              <a:t>Report to the President on the Space Shuttle Challenger Accident, </a:t>
            </a:r>
            <a:r>
              <a:rPr lang="en-US">
                <a:latin typeface="Times New Roman" pitchFamily="18" charset="0"/>
              </a:rPr>
              <a:t>vol. 4 (Washington, D.C.: Presidential Commission, 6 June 1986), p. 646.</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ChangeArrowheads="1" noTextEdit="1"/>
          </p:cNvSpPr>
          <p:nvPr>
            <p:ph type="sldImg"/>
          </p:nvPr>
        </p:nvSpPr>
        <p:spPr>
          <a:ln cap="flat"/>
        </p:spPr>
      </p:sp>
      <p:sp>
        <p:nvSpPr>
          <p:cNvPr id="539651" name="Rectangle 3"/>
          <p:cNvSpPr>
            <a:spLocks noGrp="1" noChangeArrowheads="1"/>
          </p:cNvSpPr>
          <p:nvPr>
            <p:ph type="body" idx="1"/>
          </p:nvPr>
        </p:nvSpPr>
        <p:spPr>
          <a:noFill/>
          <a:ln/>
        </p:spPr>
        <p:txBody>
          <a:bodyPr/>
          <a:lstStyle/>
          <a:p>
            <a:r>
              <a:rPr lang="en-US">
                <a:latin typeface="Times New Roman" pitchFamily="18" charset="0"/>
              </a:rPr>
              <a:t>Information about lettering size in scientific writing can be found on pages 224-225. When showing this slide, I tell the students the story of a symposium in which one audience member in the large lecture hall became so disgruntled with the presenters, who simply photocopied their 12-point papers onto overhead transparencies, that he stood up in the middle of one presentation, pulled out a pair of binoculars, and focused it on the screen. The rest of the audience, who could not see what was on the screen, soon noticed this man with the binoculars and began laughing. Given the commotion, the presenter just turned off the overhead projector and began speaking without transparencies. I have no sympathy for this presenter--showing transparencies that the audience cannot read is impolite.</a:t>
            </a:r>
          </a:p>
          <a:p>
            <a:endParaRPr lang="en-US">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ChangeArrowheads="1" noTextEdit="1"/>
          </p:cNvSpPr>
          <p:nvPr>
            <p:ph type="sldImg"/>
          </p:nvPr>
        </p:nvSpPr>
        <p:spPr>
          <a:ln cap="flat"/>
        </p:spPr>
      </p:sp>
      <p:sp>
        <p:nvSpPr>
          <p:cNvPr id="578563" name="Rectangle 3"/>
          <p:cNvSpPr>
            <a:spLocks noGrp="1" noChangeArrowheads="1"/>
          </p:cNvSpPr>
          <p:nvPr>
            <p:ph type="body" idx="1"/>
          </p:nvPr>
        </p:nvSpPr>
        <p:spPr>
          <a:noFill/>
          <a:ln/>
        </p:spPr>
        <p:txBody>
          <a:bodyPr/>
          <a:lstStyle/>
          <a:p>
            <a:r>
              <a:rPr lang="en-US">
                <a:latin typeface="Times New Roman" pitchFamily="18" charset="0"/>
              </a:rPr>
              <a:t>Discussion appears on pages 226 and 227.</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28600"/>
            <a:ext cx="57340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99">
                <a:gamma/>
                <a:shade val="46275"/>
                <a:invGamma/>
              </a:srgbClr>
            </a:gs>
            <a:gs pos="50000">
              <a:srgbClr val="000099"/>
            </a:gs>
            <a:gs pos="100000">
              <a:srgbClr val="000099">
                <a:gamma/>
                <a:shade val="46275"/>
                <a:invGamma/>
              </a:srgb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28600"/>
            <a:ext cx="7848600" cy="1143000"/>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981200"/>
            <a:ext cx="78486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eaLnBrk="0" fontAlgn="base" hangingPunct="0">
        <a:spcBef>
          <a:spcPct val="0"/>
        </a:spcBef>
        <a:spcAft>
          <a:spcPct val="0"/>
        </a:spcAft>
        <a:defRPr sz="4400">
          <a:solidFill>
            <a:schemeClr val="tx2"/>
          </a:solidFill>
          <a:latin typeface="Book Antiqua" pitchFamily="18" charset="0"/>
        </a:defRPr>
      </a:lvl6pPr>
      <a:lvl7pPr marL="914400" algn="ctr" rtl="0" eaLnBrk="0" fontAlgn="base" hangingPunct="0">
        <a:spcBef>
          <a:spcPct val="0"/>
        </a:spcBef>
        <a:spcAft>
          <a:spcPct val="0"/>
        </a:spcAft>
        <a:defRPr sz="4400">
          <a:solidFill>
            <a:schemeClr val="tx2"/>
          </a:solidFill>
          <a:latin typeface="Book Antiqua" pitchFamily="18" charset="0"/>
        </a:defRPr>
      </a:lvl7pPr>
      <a:lvl8pPr marL="1371600" algn="ctr" rtl="0" eaLnBrk="0" fontAlgn="base" hangingPunct="0">
        <a:spcBef>
          <a:spcPct val="0"/>
        </a:spcBef>
        <a:spcAft>
          <a:spcPct val="0"/>
        </a:spcAft>
        <a:defRPr sz="4400">
          <a:solidFill>
            <a:schemeClr val="tx2"/>
          </a:solidFill>
          <a:latin typeface="Book Antiqua" pitchFamily="18" charset="0"/>
        </a:defRPr>
      </a:lvl8pPr>
      <a:lvl9pPr marL="1828800" algn="ctr" rtl="0" eaLnBrk="0" fontAlgn="base" hangingPunct="0">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accent2"/>
        </a:buClr>
        <a:buSzPct val="75000"/>
        <a:buChar char="_"/>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65000"/>
        <a:buChar char="_"/>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5.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79" name="Picture 15"/>
          <p:cNvPicPr>
            <a:picLocks noChangeAspect="1" noChangeArrowheads="1"/>
          </p:cNvPicPr>
          <p:nvPr/>
        </p:nvPicPr>
        <p:blipFill>
          <a:blip r:embed="rId3"/>
          <a:srcRect l="24998" t="11360" r="26003" b="5920"/>
          <a:stretch>
            <a:fillRect/>
          </a:stretch>
        </p:blipFill>
        <p:spPr bwMode="auto">
          <a:xfrm>
            <a:off x="3124200" y="1524000"/>
            <a:ext cx="3611563" cy="4572000"/>
          </a:xfrm>
          <a:prstGeom prst="rect">
            <a:avLst/>
          </a:prstGeom>
          <a:noFill/>
          <a:ln w="12700">
            <a:solidFill>
              <a:schemeClr val="bg2"/>
            </a:solidFill>
            <a:miter lim="800000"/>
            <a:headEnd/>
            <a:tailEnd/>
          </a:ln>
          <a:effectLst/>
        </p:spPr>
      </p:pic>
      <p:sp>
        <p:nvSpPr>
          <p:cNvPr id="369667" name="Rectangle 3"/>
          <p:cNvSpPr>
            <a:spLocks noChangeArrowheads="1"/>
          </p:cNvSpPr>
          <p:nvPr/>
        </p:nvSpPr>
        <p:spPr bwMode="auto">
          <a:xfrm>
            <a:off x="323850" y="171450"/>
            <a:ext cx="5391150" cy="1187450"/>
          </a:xfrm>
          <a:prstGeom prst="rect">
            <a:avLst/>
          </a:prstGeom>
          <a:noFill/>
          <a:ln w="12700">
            <a:noFill/>
            <a:miter lim="800000"/>
            <a:headEnd/>
            <a:tailEnd/>
          </a:ln>
          <a:effectLst/>
        </p:spPr>
        <p:txBody>
          <a:bodyPr lIns="90488" tIns="44450" rIns="90488" bIns="44450">
            <a:spAutoFit/>
          </a:bodyPr>
          <a:lstStyle/>
          <a:p>
            <a:r>
              <a:rPr lang="en-US" sz="3600">
                <a:solidFill>
                  <a:schemeClr val="accent2"/>
                </a:solidFill>
              </a:rPr>
              <a:t>Formatting </a:t>
            </a:r>
          </a:p>
          <a:p>
            <a:r>
              <a:rPr lang="en-US" sz="3600">
                <a:solidFill>
                  <a:schemeClr val="accent2"/>
                </a:solidFill>
              </a:rPr>
              <a:t>Scientific Documents</a:t>
            </a:r>
            <a:endParaRPr lang="en-US" sz="3600"/>
          </a:p>
        </p:txBody>
      </p:sp>
      <p:pic>
        <p:nvPicPr>
          <p:cNvPr id="369678" name="Picture 14"/>
          <p:cNvPicPr>
            <a:picLocks noChangeAspect="1" noChangeArrowheads="1"/>
          </p:cNvPicPr>
          <p:nvPr/>
        </p:nvPicPr>
        <p:blipFill>
          <a:blip r:embed="rId4"/>
          <a:srcRect l="24240" t="11839" r="25319" b="4800"/>
          <a:stretch>
            <a:fillRect/>
          </a:stretch>
        </p:blipFill>
        <p:spPr bwMode="auto">
          <a:xfrm>
            <a:off x="457200" y="2133600"/>
            <a:ext cx="3565525" cy="4419600"/>
          </a:xfrm>
          <a:prstGeom prst="rect">
            <a:avLst/>
          </a:prstGeom>
          <a:noFill/>
          <a:ln w="12700">
            <a:solidFill>
              <a:schemeClr val="bg2"/>
            </a:solidFill>
            <a:miter lim="800000"/>
            <a:headEnd/>
            <a:tailEnd/>
          </a:ln>
          <a:effectLst/>
        </p:spPr>
      </p:pic>
      <p:pic>
        <p:nvPicPr>
          <p:cNvPr id="369680" name="Picture 16" descr="D:\My Documents\web pages\pictures\cover.gif"/>
          <p:cNvPicPr>
            <a:picLocks noChangeAspect="1" noChangeArrowheads="1"/>
          </p:cNvPicPr>
          <p:nvPr/>
        </p:nvPicPr>
        <p:blipFill>
          <a:blip r:embed="rId5"/>
          <a:srcRect/>
          <a:stretch>
            <a:fillRect/>
          </a:stretch>
        </p:blipFill>
        <p:spPr bwMode="auto">
          <a:xfrm>
            <a:off x="8516938" y="6019800"/>
            <a:ext cx="550862" cy="838200"/>
          </a:xfrm>
          <a:prstGeom prst="rect">
            <a:avLst/>
          </a:prstGeom>
          <a:noFill/>
          <a:ln w="12700">
            <a:solidFill>
              <a:srgbClr val="000000"/>
            </a:solid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1634" name="Picture 2"/>
          <p:cNvPicPr>
            <a:picLocks noChangeAspect="1" noChangeArrowheads="1"/>
          </p:cNvPicPr>
          <p:nvPr/>
        </p:nvPicPr>
        <p:blipFill>
          <a:blip r:embed="rId3"/>
          <a:srcRect l="24998" t="11360" r="26003" b="5920"/>
          <a:stretch>
            <a:fillRect/>
          </a:stretch>
        </p:blipFill>
        <p:spPr bwMode="auto">
          <a:xfrm>
            <a:off x="3124200" y="1524000"/>
            <a:ext cx="3611563" cy="4572000"/>
          </a:xfrm>
          <a:prstGeom prst="rect">
            <a:avLst/>
          </a:prstGeom>
          <a:noFill/>
          <a:ln w="12700">
            <a:solidFill>
              <a:schemeClr val="bg2"/>
            </a:solidFill>
            <a:miter lim="800000"/>
            <a:headEnd/>
            <a:tailEnd/>
          </a:ln>
          <a:effectLst/>
        </p:spPr>
      </p:pic>
      <p:sp>
        <p:nvSpPr>
          <p:cNvPr id="581635" name="Rectangle 3"/>
          <p:cNvSpPr>
            <a:spLocks noChangeArrowheads="1"/>
          </p:cNvSpPr>
          <p:nvPr/>
        </p:nvSpPr>
        <p:spPr bwMode="auto">
          <a:xfrm>
            <a:off x="323850" y="171450"/>
            <a:ext cx="8058150" cy="942975"/>
          </a:xfrm>
          <a:prstGeom prst="rect">
            <a:avLst/>
          </a:prstGeom>
          <a:noFill/>
          <a:ln w="12700">
            <a:noFill/>
            <a:miter lim="800000"/>
            <a:headEnd/>
            <a:tailEnd/>
          </a:ln>
          <a:effectLst/>
        </p:spPr>
        <p:txBody>
          <a:bodyPr lIns="90488" tIns="44450" rIns="90488" bIns="44450">
            <a:spAutoFit/>
          </a:bodyPr>
          <a:lstStyle/>
          <a:p>
            <a:r>
              <a:rPr lang="en-US" sz="2800">
                <a:solidFill>
                  <a:schemeClr val="accent2"/>
                </a:solidFill>
              </a:rPr>
              <a:t>Follow the format that is expected or required for the situation</a:t>
            </a:r>
            <a:endParaRPr lang="en-US" sz="3600"/>
          </a:p>
        </p:txBody>
      </p:sp>
      <p:pic>
        <p:nvPicPr>
          <p:cNvPr id="581637" name="Picture 5"/>
          <p:cNvPicPr>
            <a:picLocks noChangeAspect="1" noChangeArrowheads="1"/>
          </p:cNvPicPr>
          <p:nvPr/>
        </p:nvPicPr>
        <p:blipFill>
          <a:blip r:embed="rId4"/>
          <a:srcRect l="24240" t="11839" r="25319" b="4800"/>
          <a:stretch>
            <a:fillRect/>
          </a:stretch>
        </p:blipFill>
        <p:spPr bwMode="auto">
          <a:xfrm>
            <a:off x="457200" y="2133600"/>
            <a:ext cx="3565525" cy="4419600"/>
          </a:xfrm>
          <a:prstGeom prst="rect">
            <a:avLst/>
          </a:prstGeom>
          <a:noFill/>
          <a:ln w="12700">
            <a:solidFill>
              <a:schemeClr val="bg2"/>
            </a:solidFill>
            <a:miter lim="800000"/>
            <a:headEnd/>
            <a:tailEnd/>
          </a:ln>
          <a:effectLst/>
        </p:spPr>
      </p:pic>
      <p:pic>
        <p:nvPicPr>
          <p:cNvPr id="581638" name="Picture 6" descr="D:\My Documents\web pages\pictures\cover.gif"/>
          <p:cNvPicPr>
            <a:picLocks noChangeAspect="1" noChangeArrowheads="1"/>
          </p:cNvPicPr>
          <p:nvPr/>
        </p:nvPicPr>
        <p:blipFill>
          <a:blip r:embed="rId5"/>
          <a:srcRect/>
          <a:stretch>
            <a:fillRect/>
          </a:stretch>
        </p:blipFill>
        <p:spPr bwMode="auto">
          <a:xfrm>
            <a:off x="8516938" y="6019800"/>
            <a:ext cx="550862" cy="838200"/>
          </a:xfrm>
          <a:prstGeom prst="rect">
            <a:avLst/>
          </a:prstGeom>
          <a:noFill/>
          <a:ln w="12700">
            <a:solidFill>
              <a:srgbClr val="000000"/>
            </a:solid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7778" name="Rectangle 2050"/>
          <p:cNvSpPr>
            <a:spLocks noGrp="1" noChangeArrowheads="1"/>
          </p:cNvSpPr>
          <p:nvPr>
            <p:ph type="title"/>
          </p:nvPr>
        </p:nvSpPr>
        <p:spPr>
          <a:xfrm>
            <a:off x="304800" y="228600"/>
            <a:ext cx="8458200" cy="928688"/>
          </a:xfrm>
          <a:noFill/>
          <a:ln/>
        </p:spPr>
        <p:txBody>
          <a:bodyPr/>
          <a:lstStyle/>
          <a:p>
            <a:pPr algn="l"/>
            <a:r>
              <a:rPr lang="en-US" sz="2800" b="1">
                <a:solidFill>
                  <a:schemeClr val="accent2"/>
                </a:solidFill>
                <a:latin typeface="Arial" charset="0"/>
              </a:rPr>
              <a:t>In scientific writing, formats vary considerably to serve different situations</a:t>
            </a:r>
            <a:endParaRPr lang="en-US" sz="3600" b="1">
              <a:latin typeface="Arial" charset="0"/>
            </a:endParaRPr>
          </a:p>
        </p:txBody>
      </p:sp>
      <p:sp>
        <p:nvSpPr>
          <p:cNvPr id="587779" name="Text Box 2051"/>
          <p:cNvSpPr txBox="1">
            <a:spLocks noChangeArrowheads="1"/>
          </p:cNvSpPr>
          <p:nvPr/>
        </p:nvSpPr>
        <p:spPr bwMode="auto">
          <a:xfrm>
            <a:off x="704850" y="4953000"/>
            <a:ext cx="1336675" cy="822325"/>
          </a:xfrm>
          <a:prstGeom prst="rect">
            <a:avLst/>
          </a:prstGeom>
          <a:noFill/>
          <a:ln w="12700">
            <a:noFill/>
            <a:miter lim="800000"/>
            <a:headEnd/>
            <a:tailEnd/>
          </a:ln>
          <a:effectLst/>
        </p:spPr>
        <p:txBody>
          <a:bodyPr wrap="none">
            <a:spAutoFit/>
          </a:bodyPr>
          <a:lstStyle/>
          <a:p>
            <a:pPr>
              <a:tabLst>
                <a:tab pos="3200400" algn="l"/>
                <a:tab pos="6343650" algn="l"/>
              </a:tabLst>
            </a:pPr>
            <a:r>
              <a:rPr lang="en-US"/>
              <a:t>Formal</a:t>
            </a:r>
          </a:p>
          <a:p>
            <a:pPr>
              <a:tabLst>
                <a:tab pos="3200400" algn="l"/>
                <a:tab pos="6343650" algn="l"/>
              </a:tabLst>
            </a:pPr>
            <a:r>
              <a:rPr lang="en-US"/>
              <a:t>Reports</a:t>
            </a:r>
          </a:p>
        </p:txBody>
      </p:sp>
      <p:grpSp>
        <p:nvGrpSpPr>
          <p:cNvPr id="587788" name="Group 2060"/>
          <p:cNvGrpSpPr>
            <a:grpSpLocks/>
          </p:cNvGrpSpPr>
          <p:nvPr/>
        </p:nvGrpSpPr>
        <p:grpSpPr bwMode="auto">
          <a:xfrm>
            <a:off x="3181350" y="1676400"/>
            <a:ext cx="2601913" cy="4117975"/>
            <a:chOff x="2004" y="1056"/>
            <a:chExt cx="1639" cy="2594"/>
          </a:xfrm>
        </p:grpSpPr>
        <p:sp>
          <p:nvSpPr>
            <p:cNvPr id="587781" name="Text Box 2053"/>
            <p:cNvSpPr txBox="1">
              <a:spLocks noChangeArrowheads="1"/>
            </p:cNvSpPr>
            <p:nvPr/>
          </p:nvSpPr>
          <p:spPr bwMode="auto">
            <a:xfrm>
              <a:off x="2400" y="3132"/>
              <a:ext cx="821" cy="518"/>
            </a:xfrm>
            <a:prstGeom prst="rect">
              <a:avLst/>
            </a:prstGeom>
            <a:noFill/>
            <a:ln w="12700">
              <a:noFill/>
              <a:miter lim="800000"/>
              <a:headEnd/>
              <a:tailEnd/>
            </a:ln>
            <a:effectLst/>
          </p:spPr>
          <p:txBody>
            <a:bodyPr wrap="none">
              <a:spAutoFit/>
            </a:bodyPr>
            <a:lstStyle/>
            <a:p>
              <a:pPr>
                <a:tabLst>
                  <a:tab pos="3200400" algn="l"/>
                  <a:tab pos="6343650" algn="l"/>
                </a:tabLst>
              </a:pPr>
              <a:r>
                <a:rPr lang="en-US"/>
                <a:t>Journal</a:t>
              </a:r>
            </a:p>
            <a:p>
              <a:pPr>
                <a:tabLst>
                  <a:tab pos="3200400" algn="l"/>
                  <a:tab pos="6343650" algn="l"/>
                </a:tabLst>
              </a:pPr>
              <a:r>
                <a:rPr lang="en-US"/>
                <a:t>Articles</a:t>
              </a:r>
            </a:p>
          </p:txBody>
        </p:sp>
        <p:pic>
          <p:nvPicPr>
            <p:cNvPr id="587782" name="Picture 2054"/>
            <p:cNvPicPr>
              <a:picLocks noChangeAspect="1" noChangeArrowheads="1"/>
            </p:cNvPicPr>
            <p:nvPr/>
          </p:nvPicPr>
          <p:blipFill>
            <a:blip r:embed="rId4"/>
            <a:srcRect l="24240" t="11839" r="25319" b="4800"/>
            <a:stretch>
              <a:fillRect/>
            </a:stretch>
          </p:blipFill>
          <p:spPr bwMode="auto">
            <a:xfrm>
              <a:off x="2004" y="1056"/>
              <a:ext cx="1639" cy="2031"/>
            </a:xfrm>
            <a:prstGeom prst="rect">
              <a:avLst/>
            </a:prstGeom>
            <a:noFill/>
            <a:ln w="12700">
              <a:solidFill>
                <a:schemeClr val="bg2"/>
              </a:solidFill>
              <a:miter lim="800000"/>
              <a:headEnd/>
              <a:tailEnd/>
            </a:ln>
            <a:effectLst/>
          </p:spPr>
        </p:pic>
      </p:grpSp>
      <p:pic>
        <p:nvPicPr>
          <p:cNvPr id="587783" name="Picture 2055"/>
          <p:cNvPicPr>
            <a:picLocks noChangeAspect="1" noChangeArrowheads="1"/>
          </p:cNvPicPr>
          <p:nvPr/>
        </p:nvPicPr>
        <p:blipFill>
          <a:blip r:embed="rId5"/>
          <a:srcRect l="23039" t="8960" r="23999" b="2080"/>
          <a:stretch>
            <a:fillRect/>
          </a:stretch>
        </p:blipFill>
        <p:spPr bwMode="auto">
          <a:xfrm>
            <a:off x="266700" y="1695450"/>
            <a:ext cx="2524125" cy="3179763"/>
          </a:xfrm>
          <a:prstGeom prst="rect">
            <a:avLst/>
          </a:prstGeom>
          <a:noFill/>
          <a:ln w="12700">
            <a:solidFill>
              <a:schemeClr val="bg2"/>
            </a:solidFill>
            <a:miter lim="800000"/>
            <a:headEnd/>
            <a:tailEnd/>
          </a:ln>
          <a:effectLst/>
        </p:spPr>
      </p:pic>
      <p:grpSp>
        <p:nvGrpSpPr>
          <p:cNvPr id="587789" name="Group 2061"/>
          <p:cNvGrpSpPr>
            <a:grpSpLocks/>
          </p:cNvGrpSpPr>
          <p:nvPr/>
        </p:nvGrpSpPr>
        <p:grpSpPr bwMode="auto">
          <a:xfrm>
            <a:off x="6038850" y="2381250"/>
            <a:ext cx="2960688" cy="3413125"/>
            <a:chOff x="3804" y="1500"/>
            <a:chExt cx="1865" cy="2150"/>
          </a:xfrm>
        </p:grpSpPr>
        <p:sp>
          <p:nvSpPr>
            <p:cNvPr id="587780" name="Text Box 2052"/>
            <p:cNvSpPr txBox="1">
              <a:spLocks noChangeArrowheads="1"/>
            </p:cNvSpPr>
            <p:nvPr/>
          </p:nvSpPr>
          <p:spPr bwMode="auto">
            <a:xfrm>
              <a:off x="4212" y="3132"/>
              <a:ext cx="1279" cy="518"/>
            </a:xfrm>
            <a:prstGeom prst="rect">
              <a:avLst/>
            </a:prstGeom>
            <a:noFill/>
            <a:ln w="12700">
              <a:noFill/>
              <a:miter lim="800000"/>
              <a:headEnd/>
              <a:tailEnd/>
            </a:ln>
            <a:effectLst/>
          </p:spPr>
          <p:txBody>
            <a:bodyPr wrap="none">
              <a:spAutoFit/>
            </a:bodyPr>
            <a:lstStyle/>
            <a:p>
              <a:pPr>
                <a:tabLst>
                  <a:tab pos="3200400" algn="l"/>
                  <a:tab pos="6343650" algn="l"/>
                </a:tabLst>
              </a:pPr>
              <a:r>
                <a:rPr lang="en-US"/>
                <a:t>Presentation</a:t>
              </a:r>
            </a:p>
            <a:p>
              <a:pPr>
                <a:tabLst>
                  <a:tab pos="3200400" algn="l"/>
                  <a:tab pos="6343650" algn="l"/>
                </a:tabLst>
              </a:pPr>
              <a:r>
                <a:rPr lang="en-US"/>
                <a:t>Slides</a:t>
              </a:r>
            </a:p>
          </p:txBody>
        </p:sp>
        <p:graphicFrame>
          <p:nvGraphicFramePr>
            <p:cNvPr id="587784" name="Object 2056"/>
            <p:cNvGraphicFramePr>
              <a:graphicFrameLocks noChangeAspect="1"/>
            </p:cNvGraphicFramePr>
            <p:nvPr/>
          </p:nvGraphicFramePr>
          <p:xfrm>
            <a:off x="3804" y="1500"/>
            <a:ext cx="1865" cy="1397"/>
          </p:xfrm>
          <a:graphic>
            <a:graphicData uri="http://schemas.openxmlformats.org/presentationml/2006/ole">
              <p:oleObj spid="_x0000_s587784" name="Slide" r:id="rId6" imgW="4548526" imgH="3407297" progId="PowerPoint.Slide.8">
                <p:embed/>
              </p:oleObj>
            </a:graphicData>
          </a:graphic>
        </p:graphicFrame>
      </p:grpSp>
      <p:pic>
        <p:nvPicPr>
          <p:cNvPr id="587787" name="Picture 2059" descr="cover"/>
          <p:cNvPicPr>
            <a:picLocks noChangeAspect="1" noChangeArrowheads="1"/>
          </p:cNvPicPr>
          <p:nvPr/>
        </p:nvPicPr>
        <p:blipFill>
          <a:blip r:embed="rId7"/>
          <a:srcRect/>
          <a:stretch>
            <a:fillRect/>
          </a:stretch>
        </p:blipFill>
        <p:spPr bwMode="auto">
          <a:xfrm>
            <a:off x="8516938" y="6019800"/>
            <a:ext cx="550862" cy="838200"/>
          </a:xfrm>
          <a:prstGeom prst="rect">
            <a:avLst/>
          </a:prstGeom>
          <a:noFill/>
          <a:ln w="12700">
            <a:solidFill>
              <a:srgbClr val="000000"/>
            </a:solid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77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77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a:xfrm>
            <a:off x="228600" y="228600"/>
            <a:ext cx="6316663" cy="547688"/>
          </a:xfrm>
          <a:noFill/>
          <a:ln/>
        </p:spPr>
        <p:txBody>
          <a:bodyPr/>
          <a:lstStyle/>
          <a:p>
            <a:pPr algn="l"/>
            <a:r>
              <a:rPr lang="en-US" sz="2800" b="1">
                <a:solidFill>
                  <a:schemeClr val="accent2"/>
                </a:solidFill>
                <a:latin typeface="Arial" charset="0"/>
              </a:rPr>
              <a:t>Not all rules of format are constant</a:t>
            </a:r>
            <a:endParaRPr lang="en-US" sz="3600" b="1">
              <a:latin typeface="Arial" charset="0"/>
            </a:endParaRPr>
          </a:p>
        </p:txBody>
      </p:sp>
      <p:sp>
        <p:nvSpPr>
          <p:cNvPr id="579587" name="Text Box 3"/>
          <p:cNvSpPr txBox="1">
            <a:spLocks noChangeArrowheads="1"/>
          </p:cNvSpPr>
          <p:nvPr/>
        </p:nvSpPr>
        <p:spPr bwMode="auto">
          <a:xfrm>
            <a:off x="400050" y="1544638"/>
            <a:ext cx="2381250" cy="3595687"/>
          </a:xfrm>
          <a:prstGeom prst="rect">
            <a:avLst/>
          </a:prstGeom>
          <a:noFill/>
          <a:ln w="12700">
            <a:noFill/>
            <a:miter lim="800000"/>
            <a:headEnd/>
            <a:tailEnd/>
          </a:ln>
          <a:effectLst/>
        </p:spPr>
        <p:txBody>
          <a:bodyPr wrap="none">
            <a:spAutoFit/>
          </a:bodyPr>
          <a:lstStyle/>
          <a:p>
            <a:pPr>
              <a:tabLst>
                <a:tab pos="3200400" algn="l"/>
                <a:tab pos="6343650" algn="l"/>
              </a:tabLst>
            </a:pPr>
            <a:r>
              <a:rPr lang="en-US"/>
              <a:t>Reports</a:t>
            </a:r>
          </a:p>
          <a:p>
            <a:pPr>
              <a:tabLst>
                <a:tab pos="3200400" algn="l"/>
                <a:tab pos="6343650" algn="l"/>
              </a:tabLst>
            </a:pPr>
            <a:r>
              <a:rPr lang="en-US" sz="1800"/>
              <a:t>Sandia Laboratories</a:t>
            </a:r>
            <a:endParaRPr lang="en-US"/>
          </a:p>
          <a:p>
            <a:pPr>
              <a:tabLst>
                <a:tab pos="3200400" algn="l"/>
                <a:tab pos="6343650" algn="l"/>
              </a:tabLst>
            </a:pPr>
            <a:endParaRPr lang="en-US"/>
          </a:p>
          <a:p>
            <a:pPr>
              <a:tabLst>
                <a:tab pos="3200400" algn="l"/>
                <a:tab pos="6343650" algn="l"/>
              </a:tabLst>
            </a:pPr>
            <a:endParaRPr lang="en-US"/>
          </a:p>
          <a:p>
            <a:pPr>
              <a:tabLst>
                <a:tab pos="3200400" algn="l"/>
                <a:tab pos="6343650" algn="l"/>
              </a:tabLst>
            </a:pPr>
            <a:r>
              <a:rPr lang="en-US" sz="2000"/>
              <a:t>Figure 1</a:t>
            </a:r>
          </a:p>
          <a:p>
            <a:pPr>
              <a:tabLst>
                <a:tab pos="3200400" algn="l"/>
                <a:tab pos="6343650" algn="l"/>
              </a:tabLst>
            </a:pPr>
            <a:endParaRPr lang="en-US" sz="2000"/>
          </a:p>
          <a:p>
            <a:pPr>
              <a:tabLst>
                <a:tab pos="3200400" algn="l"/>
                <a:tab pos="6343650" algn="l"/>
              </a:tabLst>
            </a:pPr>
            <a:endParaRPr lang="en-US" sz="2000"/>
          </a:p>
          <a:p>
            <a:pPr>
              <a:tabLst>
                <a:tab pos="3200400" algn="l"/>
                <a:tab pos="6343650" algn="l"/>
              </a:tabLst>
            </a:pPr>
            <a:r>
              <a:rPr lang="en-US" sz="2000"/>
              <a:t>Table 1</a:t>
            </a:r>
          </a:p>
          <a:p>
            <a:pPr>
              <a:tabLst>
                <a:tab pos="3200400" algn="l"/>
                <a:tab pos="6343650" algn="l"/>
              </a:tabLst>
            </a:pPr>
            <a:endParaRPr lang="en-US" sz="2000"/>
          </a:p>
          <a:p>
            <a:pPr>
              <a:tabLst>
                <a:tab pos="3200400" algn="l"/>
                <a:tab pos="6343650" algn="l"/>
              </a:tabLst>
            </a:pPr>
            <a:endParaRPr lang="en-US" sz="2000"/>
          </a:p>
          <a:p>
            <a:pPr>
              <a:tabLst>
                <a:tab pos="3200400" algn="l"/>
                <a:tab pos="6343650" algn="l"/>
              </a:tabLst>
            </a:pPr>
            <a:r>
              <a:rPr lang="en-US" sz="2000"/>
              <a:t>equation 1</a:t>
            </a:r>
          </a:p>
        </p:txBody>
      </p:sp>
      <p:sp>
        <p:nvSpPr>
          <p:cNvPr id="579588" name="Text Box 4"/>
          <p:cNvSpPr txBox="1">
            <a:spLocks noChangeArrowheads="1"/>
          </p:cNvSpPr>
          <p:nvPr/>
        </p:nvSpPr>
        <p:spPr bwMode="auto">
          <a:xfrm>
            <a:off x="3524250" y="1563688"/>
            <a:ext cx="1708150" cy="3595687"/>
          </a:xfrm>
          <a:prstGeom prst="rect">
            <a:avLst/>
          </a:prstGeom>
          <a:noFill/>
          <a:ln w="12700">
            <a:noFill/>
            <a:miter lim="800000"/>
            <a:headEnd/>
            <a:tailEnd/>
          </a:ln>
          <a:effectLst/>
        </p:spPr>
        <p:txBody>
          <a:bodyPr wrap="none">
            <a:spAutoFit/>
          </a:bodyPr>
          <a:lstStyle/>
          <a:p>
            <a:pPr>
              <a:tabLst>
                <a:tab pos="3200400" algn="l"/>
                <a:tab pos="6343650" algn="l"/>
              </a:tabLst>
            </a:pPr>
            <a:r>
              <a:rPr lang="en-US"/>
              <a:t>Textbooks</a:t>
            </a:r>
          </a:p>
          <a:p>
            <a:pPr>
              <a:tabLst>
                <a:tab pos="3200400" algn="l"/>
                <a:tab pos="6343650" algn="l"/>
              </a:tabLst>
            </a:pPr>
            <a:r>
              <a:rPr lang="en-US" sz="1800"/>
              <a:t>Prentice-Hall</a:t>
            </a:r>
            <a:endParaRPr lang="en-US"/>
          </a:p>
          <a:p>
            <a:pPr>
              <a:tabLst>
                <a:tab pos="3200400" algn="l"/>
                <a:tab pos="6343650" algn="l"/>
              </a:tabLst>
            </a:pPr>
            <a:endParaRPr lang="en-US"/>
          </a:p>
          <a:p>
            <a:pPr>
              <a:tabLst>
                <a:tab pos="3200400" algn="l"/>
                <a:tab pos="6343650" algn="l"/>
              </a:tabLst>
            </a:pPr>
            <a:endParaRPr lang="en-US"/>
          </a:p>
          <a:p>
            <a:pPr>
              <a:tabLst>
                <a:tab pos="3200400" algn="l"/>
                <a:tab pos="6343650" algn="l"/>
              </a:tabLst>
            </a:pPr>
            <a:r>
              <a:rPr lang="en-US" sz="2000"/>
              <a:t>Fig. 1</a:t>
            </a:r>
          </a:p>
          <a:p>
            <a:pPr>
              <a:tabLst>
                <a:tab pos="3200400" algn="l"/>
                <a:tab pos="6343650" algn="l"/>
              </a:tabLst>
            </a:pPr>
            <a:endParaRPr lang="en-US" sz="2000"/>
          </a:p>
          <a:p>
            <a:pPr>
              <a:tabLst>
                <a:tab pos="3200400" algn="l"/>
                <a:tab pos="6343650" algn="l"/>
              </a:tabLst>
            </a:pPr>
            <a:endParaRPr lang="en-US" sz="2000"/>
          </a:p>
          <a:p>
            <a:pPr>
              <a:tabLst>
                <a:tab pos="3200400" algn="l"/>
                <a:tab pos="6343650" algn="l"/>
              </a:tabLst>
            </a:pPr>
            <a:r>
              <a:rPr lang="en-US" sz="2000"/>
              <a:t>Table 1</a:t>
            </a:r>
          </a:p>
          <a:p>
            <a:pPr>
              <a:tabLst>
                <a:tab pos="3200400" algn="l"/>
                <a:tab pos="6343650" algn="l"/>
              </a:tabLst>
            </a:pPr>
            <a:endParaRPr lang="en-US" sz="2000"/>
          </a:p>
          <a:p>
            <a:pPr>
              <a:tabLst>
                <a:tab pos="3200400" algn="l"/>
                <a:tab pos="6343650" algn="l"/>
              </a:tabLst>
            </a:pPr>
            <a:endParaRPr lang="en-US" sz="2000"/>
          </a:p>
          <a:p>
            <a:pPr>
              <a:tabLst>
                <a:tab pos="3200400" algn="l"/>
                <a:tab pos="6343650" algn="l"/>
              </a:tabLst>
            </a:pPr>
            <a:r>
              <a:rPr lang="en-US" sz="2000"/>
              <a:t>equation (1)</a:t>
            </a:r>
          </a:p>
        </p:txBody>
      </p:sp>
      <p:sp>
        <p:nvSpPr>
          <p:cNvPr id="579589" name="Text Box 5"/>
          <p:cNvSpPr txBox="1">
            <a:spLocks noChangeArrowheads="1"/>
          </p:cNvSpPr>
          <p:nvPr/>
        </p:nvSpPr>
        <p:spPr bwMode="auto">
          <a:xfrm>
            <a:off x="6343650" y="1543050"/>
            <a:ext cx="1454150" cy="3595688"/>
          </a:xfrm>
          <a:prstGeom prst="rect">
            <a:avLst/>
          </a:prstGeom>
          <a:noFill/>
          <a:ln w="12700">
            <a:noFill/>
            <a:miter lim="800000"/>
            <a:headEnd/>
            <a:tailEnd/>
          </a:ln>
          <a:effectLst/>
        </p:spPr>
        <p:txBody>
          <a:bodyPr wrap="none">
            <a:spAutoFit/>
          </a:bodyPr>
          <a:lstStyle/>
          <a:p>
            <a:pPr>
              <a:tabLst>
                <a:tab pos="3200400" algn="l"/>
                <a:tab pos="6343650" algn="l"/>
              </a:tabLst>
            </a:pPr>
            <a:r>
              <a:rPr lang="en-US"/>
              <a:t>Journals</a:t>
            </a:r>
          </a:p>
          <a:p>
            <a:pPr>
              <a:tabLst>
                <a:tab pos="3200400" algn="l"/>
                <a:tab pos="6343650" algn="l"/>
              </a:tabLst>
            </a:pPr>
            <a:r>
              <a:rPr lang="en-US" sz="1800"/>
              <a:t>ASME</a:t>
            </a:r>
            <a:endParaRPr lang="en-US"/>
          </a:p>
          <a:p>
            <a:pPr>
              <a:tabLst>
                <a:tab pos="3200400" algn="l"/>
                <a:tab pos="6343650" algn="l"/>
              </a:tabLst>
            </a:pPr>
            <a:endParaRPr lang="en-US"/>
          </a:p>
          <a:p>
            <a:pPr>
              <a:tabLst>
                <a:tab pos="3200400" algn="l"/>
                <a:tab pos="6343650" algn="l"/>
              </a:tabLst>
            </a:pPr>
            <a:endParaRPr lang="en-US"/>
          </a:p>
          <a:p>
            <a:pPr>
              <a:tabLst>
                <a:tab pos="3200400" algn="l"/>
                <a:tab pos="6343650" algn="l"/>
              </a:tabLst>
            </a:pPr>
            <a:r>
              <a:rPr lang="en-US" sz="2000"/>
              <a:t>fig. 1</a:t>
            </a:r>
          </a:p>
          <a:p>
            <a:pPr>
              <a:tabLst>
                <a:tab pos="3200400" algn="l"/>
                <a:tab pos="6343650" algn="l"/>
              </a:tabLst>
            </a:pPr>
            <a:endParaRPr lang="en-US" sz="2000"/>
          </a:p>
          <a:p>
            <a:pPr>
              <a:tabLst>
                <a:tab pos="3200400" algn="l"/>
                <a:tab pos="6343650" algn="l"/>
              </a:tabLst>
            </a:pPr>
            <a:endParaRPr lang="en-US" sz="2000"/>
          </a:p>
          <a:p>
            <a:pPr>
              <a:tabLst>
                <a:tab pos="3200400" algn="l"/>
                <a:tab pos="6343650" algn="l"/>
              </a:tabLst>
            </a:pPr>
            <a:r>
              <a:rPr lang="en-US" sz="2000"/>
              <a:t>table 1</a:t>
            </a:r>
          </a:p>
          <a:p>
            <a:pPr>
              <a:tabLst>
                <a:tab pos="3200400" algn="l"/>
                <a:tab pos="6343650" algn="l"/>
              </a:tabLst>
            </a:pPr>
            <a:endParaRPr lang="en-US" sz="2000"/>
          </a:p>
          <a:p>
            <a:pPr>
              <a:tabLst>
                <a:tab pos="3200400" algn="l"/>
                <a:tab pos="6343650" algn="l"/>
              </a:tabLst>
            </a:pPr>
            <a:endParaRPr lang="en-US" sz="2000"/>
          </a:p>
          <a:p>
            <a:pPr>
              <a:tabLst>
                <a:tab pos="3200400" algn="l"/>
                <a:tab pos="6343650" algn="l"/>
              </a:tabLst>
            </a:pPr>
            <a:r>
              <a:rPr lang="en-US" sz="2000"/>
              <a:t>Eq. 1</a:t>
            </a:r>
          </a:p>
        </p:txBody>
      </p:sp>
      <p:pic>
        <p:nvPicPr>
          <p:cNvPr id="579591" name="Picture 7" descr="D:\My Documents\web pages\pictures\cover.gif"/>
          <p:cNvPicPr>
            <a:picLocks noChangeAspect="1" noChangeArrowheads="1"/>
          </p:cNvPicPr>
          <p:nvPr/>
        </p:nvPicPr>
        <p:blipFill>
          <a:blip r:embed="rId3"/>
          <a:srcRect/>
          <a:stretch>
            <a:fillRect/>
          </a:stretch>
        </p:blipFill>
        <p:spPr bwMode="auto">
          <a:xfrm>
            <a:off x="8516938" y="6019800"/>
            <a:ext cx="550862" cy="83820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795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95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8" grpId="0" autoUpdateAnimBg="0"/>
      <p:bldP spid="57958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7170"/>
          <p:cNvSpPr>
            <a:spLocks noChangeArrowheads="1"/>
          </p:cNvSpPr>
          <p:nvPr/>
        </p:nvSpPr>
        <p:spPr bwMode="auto">
          <a:xfrm>
            <a:off x="266700" y="88900"/>
            <a:ext cx="25400" cy="457200"/>
          </a:xfrm>
          <a:prstGeom prst="rect">
            <a:avLst/>
          </a:prstGeom>
          <a:noFill/>
          <a:ln w="12700">
            <a:noFill/>
            <a:miter lim="800000"/>
            <a:headEnd/>
            <a:tailEnd/>
          </a:ln>
          <a:effectLst/>
        </p:spPr>
        <p:txBody>
          <a:bodyPr wrap="none" anchor="ctr"/>
          <a:lstStyle/>
          <a:p>
            <a:endParaRPr lang="en-US"/>
          </a:p>
        </p:txBody>
      </p:sp>
      <p:sp>
        <p:nvSpPr>
          <p:cNvPr id="573443" name="Rectangle 7171"/>
          <p:cNvSpPr>
            <a:spLocks noChangeArrowheads="1"/>
          </p:cNvSpPr>
          <p:nvPr/>
        </p:nvSpPr>
        <p:spPr bwMode="auto">
          <a:xfrm>
            <a:off x="228600" y="228600"/>
            <a:ext cx="8686800" cy="414338"/>
          </a:xfrm>
          <a:prstGeom prst="rect">
            <a:avLst/>
          </a:prstGeom>
          <a:noFill/>
          <a:ln w="12700">
            <a:noFill/>
            <a:miter lim="800000"/>
            <a:headEnd/>
            <a:tailEnd/>
          </a:ln>
          <a:effectLst/>
        </p:spPr>
        <p:txBody>
          <a:bodyPr lIns="63500" tIns="25400" rIns="63500" bIns="25400">
            <a:spAutoFit/>
          </a:bodyPr>
          <a:lstStyle/>
          <a:p>
            <a:pPr>
              <a:lnSpc>
                <a:spcPct val="85000"/>
              </a:lnSpc>
            </a:pPr>
            <a:r>
              <a:rPr lang="en-US" sz="2800">
                <a:solidFill>
                  <a:schemeClr val="accent2"/>
                </a:solidFill>
              </a:rPr>
              <a:t>Format is the arrangement of type on the page</a:t>
            </a:r>
            <a:endParaRPr lang="en-US"/>
          </a:p>
        </p:txBody>
      </p:sp>
      <p:sp>
        <p:nvSpPr>
          <p:cNvPr id="573444" name="Rectangle 7172"/>
          <p:cNvSpPr>
            <a:spLocks noChangeArrowheads="1"/>
          </p:cNvSpPr>
          <p:nvPr/>
        </p:nvSpPr>
        <p:spPr bwMode="auto">
          <a:xfrm>
            <a:off x="228600" y="2133600"/>
            <a:ext cx="1785938" cy="368300"/>
          </a:xfrm>
          <a:prstGeom prst="rect">
            <a:avLst/>
          </a:prstGeom>
          <a:noFill/>
          <a:ln w="12700">
            <a:noFill/>
            <a:miter lim="800000"/>
            <a:headEnd/>
            <a:tailEnd/>
          </a:ln>
          <a:effectLst/>
        </p:spPr>
        <p:txBody>
          <a:bodyPr wrap="none" lIns="63500" tIns="25400" rIns="63500" bIns="25400">
            <a:spAutoFit/>
          </a:bodyPr>
          <a:lstStyle/>
          <a:p>
            <a:pPr algn="r">
              <a:lnSpc>
                <a:spcPct val="87000"/>
              </a:lnSpc>
            </a:pPr>
            <a:r>
              <a:rPr lang="en-US"/>
              <a:t>typography</a:t>
            </a:r>
          </a:p>
        </p:txBody>
      </p:sp>
      <p:sp>
        <p:nvSpPr>
          <p:cNvPr id="573445" name="Rectangle 7173"/>
          <p:cNvSpPr>
            <a:spLocks noChangeArrowheads="1"/>
          </p:cNvSpPr>
          <p:nvPr/>
        </p:nvSpPr>
        <p:spPr bwMode="auto">
          <a:xfrm>
            <a:off x="6977063" y="4686300"/>
            <a:ext cx="1023937" cy="3683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t>layout</a:t>
            </a:r>
          </a:p>
        </p:txBody>
      </p:sp>
      <p:pic>
        <p:nvPicPr>
          <p:cNvPr id="573459" name="Picture 7187"/>
          <p:cNvPicPr>
            <a:picLocks noChangeAspect="1" noChangeArrowheads="1"/>
          </p:cNvPicPr>
          <p:nvPr/>
        </p:nvPicPr>
        <p:blipFill>
          <a:blip r:embed="rId3"/>
          <a:srcRect l="24240" t="11839" r="25319" b="4800"/>
          <a:stretch>
            <a:fillRect/>
          </a:stretch>
        </p:blipFill>
        <p:spPr bwMode="auto">
          <a:xfrm>
            <a:off x="2090738" y="993775"/>
            <a:ext cx="4689475" cy="5811838"/>
          </a:xfrm>
          <a:prstGeom prst="rect">
            <a:avLst/>
          </a:prstGeom>
          <a:noFill/>
          <a:ln w="12700">
            <a:solidFill>
              <a:schemeClr val="bg2"/>
            </a:solidFill>
            <a:miter lim="800000"/>
            <a:headEnd/>
            <a:tailEnd/>
          </a:ln>
          <a:effectLst/>
        </p:spPr>
      </p:pic>
      <p:pic>
        <p:nvPicPr>
          <p:cNvPr id="573460" name="Picture 7188" descr="D:\My Documents\web pages\pictures\cover.gif"/>
          <p:cNvPicPr>
            <a:picLocks noChangeAspect="1" noChangeArrowheads="1"/>
          </p:cNvPicPr>
          <p:nvPr/>
        </p:nvPicPr>
        <p:blipFill>
          <a:blip r:embed="rId4"/>
          <a:srcRect/>
          <a:stretch>
            <a:fillRect/>
          </a:stretch>
        </p:blipFill>
        <p:spPr bwMode="auto">
          <a:xfrm>
            <a:off x="8516938" y="6019800"/>
            <a:ext cx="550862" cy="838200"/>
          </a:xfrm>
          <a:prstGeom prst="rect">
            <a:avLst/>
          </a:prstGeom>
          <a:noFill/>
          <a:ln w="12700">
            <a:solidFill>
              <a:srgbClr val="000000"/>
            </a:solid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4542" name="Group 14"/>
          <p:cNvGrpSpPr>
            <a:grpSpLocks/>
          </p:cNvGrpSpPr>
          <p:nvPr/>
        </p:nvGrpSpPr>
        <p:grpSpPr bwMode="auto">
          <a:xfrm>
            <a:off x="4953000" y="1905000"/>
            <a:ext cx="3178175" cy="4019550"/>
            <a:chOff x="3120" y="1200"/>
            <a:chExt cx="2002" cy="2532"/>
          </a:xfrm>
        </p:grpSpPr>
        <p:sp>
          <p:nvSpPr>
            <p:cNvPr id="534532" name="Rectangle 4"/>
            <p:cNvSpPr>
              <a:spLocks noChangeArrowheads="1"/>
            </p:cNvSpPr>
            <p:nvPr/>
          </p:nvSpPr>
          <p:spPr bwMode="auto">
            <a:xfrm>
              <a:off x="3120" y="1200"/>
              <a:ext cx="1913" cy="701"/>
            </a:xfrm>
            <a:prstGeom prst="rect">
              <a:avLst/>
            </a:prstGeom>
            <a:noFill/>
            <a:ln w="12700">
              <a:noFill/>
              <a:miter lim="800000"/>
              <a:headEnd/>
              <a:tailEnd/>
            </a:ln>
            <a:effectLst/>
          </p:spPr>
          <p:txBody>
            <a:bodyPr wrap="none" lIns="63500" tIns="25400" rIns="63500" bIns="25400">
              <a:spAutoFit/>
            </a:bodyPr>
            <a:lstStyle/>
            <a:p>
              <a:pPr>
                <a:lnSpc>
                  <a:spcPct val="97000"/>
                </a:lnSpc>
              </a:pPr>
              <a:r>
                <a:rPr lang="en-US"/>
                <a:t>Arial</a:t>
              </a:r>
            </a:p>
            <a:p>
              <a:pPr>
                <a:lnSpc>
                  <a:spcPct val="97000"/>
                </a:lnSpc>
              </a:pPr>
              <a:r>
                <a:rPr lang="en-US"/>
                <a:t>abcdefghijklmnopqr</a:t>
              </a:r>
            </a:p>
            <a:p>
              <a:pPr>
                <a:lnSpc>
                  <a:spcPct val="97000"/>
                </a:lnSpc>
              </a:pPr>
              <a:r>
                <a:rPr lang="en-US"/>
                <a:t>stuwxyz1234567890</a:t>
              </a:r>
            </a:p>
          </p:txBody>
        </p:sp>
        <p:sp>
          <p:nvSpPr>
            <p:cNvPr id="534533" name="Rectangle 5"/>
            <p:cNvSpPr>
              <a:spLocks noChangeArrowheads="1"/>
            </p:cNvSpPr>
            <p:nvPr/>
          </p:nvSpPr>
          <p:spPr bwMode="auto">
            <a:xfrm>
              <a:off x="3120" y="2176"/>
              <a:ext cx="1585" cy="653"/>
            </a:xfrm>
            <a:prstGeom prst="rect">
              <a:avLst/>
            </a:prstGeom>
            <a:noFill/>
            <a:ln w="12700">
              <a:noFill/>
              <a:miter lim="800000"/>
              <a:headEnd/>
              <a:tailEnd/>
            </a:ln>
            <a:effectLst/>
          </p:spPr>
          <p:txBody>
            <a:bodyPr wrap="none" lIns="63500" tIns="25400" rIns="63500" bIns="25400">
              <a:spAutoFit/>
            </a:bodyPr>
            <a:lstStyle/>
            <a:p>
              <a:pPr>
                <a:lnSpc>
                  <a:spcPct val="90000"/>
                </a:lnSpc>
              </a:pPr>
              <a:r>
                <a:rPr lang="en-US">
                  <a:latin typeface="Arial Narrow" pitchFamily="34" charset="0"/>
                </a:rPr>
                <a:t>Arial Narrow</a:t>
              </a:r>
            </a:p>
            <a:p>
              <a:pPr>
                <a:lnSpc>
                  <a:spcPct val="90000"/>
                </a:lnSpc>
              </a:pPr>
              <a:r>
                <a:rPr lang="en-US">
                  <a:latin typeface="Arial Narrow" pitchFamily="34" charset="0"/>
                </a:rPr>
                <a:t>abcdefghijklmnopqr</a:t>
              </a:r>
            </a:p>
            <a:p>
              <a:pPr>
                <a:lnSpc>
                  <a:spcPct val="90000"/>
                </a:lnSpc>
              </a:pPr>
              <a:r>
                <a:rPr lang="en-US">
                  <a:latin typeface="Arial Narrow" pitchFamily="34" charset="0"/>
                </a:rPr>
                <a:t>stuwxyz1234567890</a:t>
              </a:r>
            </a:p>
          </p:txBody>
        </p:sp>
        <p:sp>
          <p:nvSpPr>
            <p:cNvPr id="534534" name="Rectangle 6"/>
            <p:cNvSpPr>
              <a:spLocks noChangeArrowheads="1"/>
            </p:cNvSpPr>
            <p:nvPr/>
          </p:nvSpPr>
          <p:spPr bwMode="auto">
            <a:xfrm>
              <a:off x="3136" y="3100"/>
              <a:ext cx="1986" cy="632"/>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latin typeface="Comic Sans MS" pitchFamily="66" charset="0"/>
                </a:rPr>
                <a:t>Comic Sans</a:t>
              </a:r>
            </a:p>
            <a:p>
              <a:pPr>
                <a:lnSpc>
                  <a:spcPct val="87000"/>
                </a:lnSpc>
              </a:pPr>
              <a:r>
                <a:rPr lang="en-US">
                  <a:latin typeface="Comic Sans MS" pitchFamily="66" charset="0"/>
                </a:rPr>
                <a:t>abcdefghijklmnopqr</a:t>
              </a:r>
            </a:p>
            <a:p>
              <a:pPr>
                <a:lnSpc>
                  <a:spcPct val="87000"/>
                </a:lnSpc>
              </a:pPr>
              <a:r>
                <a:rPr lang="en-US">
                  <a:latin typeface="Comic Sans MS" pitchFamily="66" charset="0"/>
                </a:rPr>
                <a:t>stuwxyz1234567890</a:t>
              </a:r>
              <a:endParaRPr lang="en-US">
                <a:latin typeface="Univers" pitchFamily="34" charset="0"/>
              </a:endParaRPr>
            </a:p>
          </p:txBody>
        </p:sp>
      </p:grpSp>
      <p:grpSp>
        <p:nvGrpSpPr>
          <p:cNvPr id="534541" name="Group 13"/>
          <p:cNvGrpSpPr>
            <a:grpSpLocks/>
          </p:cNvGrpSpPr>
          <p:nvPr/>
        </p:nvGrpSpPr>
        <p:grpSpPr bwMode="auto">
          <a:xfrm>
            <a:off x="800100" y="1966913"/>
            <a:ext cx="3413125" cy="4052887"/>
            <a:chOff x="504" y="1239"/>
            <a:chExt cx="2150" cy="2553"/>
          </a:xfrm>
        </p:grpSpPr>
        <p:sp>
          <p:nvSpPr>
            <p:cNvPr id="534530" name="Rectangle 2"/>
            <p:cNvSpPr>
              <a:spLocks noChangeArrowheads="1"/>
            </p:cNvSpPr>
            <p:nvPr/>
          </p:nvSpPr>
          <p:spPr bwMode="auto">
            <a:xfrm>
              <a:off x="520" y="1239"/>
              <a:ext cx="1798" cy="620"/>
            </a:xfrm>
            <a:prstGeom prst="rect">
              <a:avLst/>
            </a:prstGeom>
            <a:noFill/>
            <a:ln w="12700">
              <a:noFill/>
              <a:miter lim="800000"/>
              <a:headEnd/>
              <a:tailEnd/>
            </a:ln>
            <a:effectLst/>
          </p:spPr>
          <p:txBody>
            <a:bodyPr wrap="none" lIns="63500" tIns="25400" rIns="63500" bIns="25400">
              <a:spAutoFit/>
            </a:bodyPr>
            <a:lstStyle/>
            <a:p>
              <a:pPr>
                <a:lnSpc>
                  <a:spcPct val="85000"/>
                </a:lnSpc>
              </a:pPr>
              <a:r>
                <a:rPr lang="en-US">
                  <a:latin typeface="Times New Roman" pitchFamily="18" charset="0"/>
                </a:rPr>
                <a:t>Times New Roman</a:t>
              </a:r>
            </a:p>
            <a:p>
              <a:pPr>
                <a:lnSpc>
                  <a:spcPct val="85000"/>
                </a:lnSpc>
              </a:pPr>
              <a:r>
                <a:rPr lang="en-US">
                  <a:latin typeface="Times New Roman" pitchFamily="18" charset="0"/>
                </a:rPr>
                <a:t>abcdefghijklmnopqr</a:t>
              </a:r>
            </a:p>
            <a:p>
              <a:pPr>
                <a:lnSpc>
                  <a:spcPct val="85000"/>
                </a:lnSpc>
              </a:pPr>
              <a:r>
                <a:rPr lang="en-US">
                  <a:latin typeface="Times New Roman" pitchFamily="18" charset="0"/>
                </a:rPr>
                <a:t>stuvwxyz1234567890</a:t>
              </a:r>
            </a:p>
          </p:txBody>
        </p:sp>
        <p:sp>
          <p:nvSpPr>
            <p:cNvPr id="534531" name="Rectangle 3"/>
            <p:cNvSpPr>
              <a:spLocks noChangeArrowheads="1"/>
            </p:cNvSpPr>
            <p:nvPr/>
          </p:nvSpPr>
          <p:spPr bwMode="auto">
            <a:xfrm>
              <a:off x="504" y="2215"/>
              <a:ext cx="1734" cy="632"/>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latin typeface="Garamond" pitchFamily="18" charset="0"/>
                </a:rPr>
                <a:t>Garamond</a:t>
              </a:r>
            </a:p>
            <a:p>
              <a:pPr>
                <a:lnSpc>
                  <a:spcPct val="87000"/>
                </a:lnSpc>
              </a:pPr>
              <a:r>
                <a:rPr lang="en-US">
                  <a:latin typeface="Garamond" pitchFamily="18" charset="0"/>
                </a:rPr>
                <a:t>abcdefghijklmnopqr</a:t>
              </a:r>
            </a:p>
            <a:p>
              <a:pPr>
                <a:lnSpc>
                  <a:spcPct val="87000"/>
                </a:lnSpc>
              </a:pPr>
              <a:r>
                <a:rPr lang="en-US">
                  <a:latin typeface="Garamond" pitchFamily="18" charset="0"/>
                </a:rPr>
                <a:t>stuvwxyz1234567890</a:t>
              </a:r>
              <a:endParaRPr lang="en-US">
                <a:latin typeface="Century Schoolbook" pitchFamily="18" charset="0"/>
              </a:endParaRPr>
            </a:p>
          </p:txBody>
        </p:sp>
        <p:sp>
          <p:nvSpPr>
            <p:cNvPr id="534535" name="Rectangle 7"/>
            <p:cNvSpPr>
              <a:spLocks noChangeArrowheads="1"/>
            </p:cNvSpPr>
            <p:nvPr/>
          </p:nvSpPr>
          <p:spPr bwMode="auto">
            <a:xfrm>
              <a:off x="504" y="3139"/>
              <a:ext cx="2150" cy="653"/>
            </a:xfrm>
            <a:prstGeom prst="rect">
              <a:avLst/>
            </a:prstGeom>
            <a:noFill/>
            <a:ln w="12700">
              <a:noFill/>
              <a:miter lim="800000"/>
              <a:headEnd/>
              <a:tailEnd/>
            </a:ln>
            <a:effectLst/>
          </p:spPr>
          <p:txBody>
            <a:bodyPr wrap="none" lIns="63500" tIns="25400" rIns="63500" bIns="25400">
              <a:spAutoFit/>
            </a:bodyPr>
            <a:lstStyle/>
            <a:p>
              <a:pPr>
                <a:lnSpc>
                  <a:spcPct val="90000"/>
                </a:lnSpc>
              </a:pPr>
              <a:r>
                <a:rPr lang="en-US">
                  <a:latin typeface="Courier New" pitchFamily="49" charset="0"/>
                </a:rPr>
                <a:t>Courier</a:t>
              </a:r>
            </a:p>
            <a:p>
              <a:pPr>
                <a:lnSpc>
                  <a:spcPct val="90000"/>
                </a:lnSpc>
              </a:pPr>
              <a:r>
                <a:rPr lang="en-US">
                  <a:latin typeface="Courier New" pitchFamily="49" charset="0"/>
                </a:rPr>
                <a:t>abcdefghijklmnopqr</a:t>
              </a:r>
            </a:p>
            <a:p>
              <a:pPr>
                <a:lnSpc>
                  <a:spcPct val="90000"/>
                </a:lnSpc>
              </a:pPr>
              <a:r>
                <a:rPr lang="en-US">
                  <a:latin typeface="Courier New" pitchFamily="49" charset="0"/>
                </a:rPr>
                <a:t>stuvwxyz1234567890</a:t>
              </a:r>
              <a:endParaRPr lang="en-US">
                <a:latin typeface="Book Antiqua" pitchFamily="18" charset="0"/>
              </a:endParaRPr>
            </a:p>
          </p:txBody>
        </p:sp>
      </p:grpSp>
      <p:sp>
        <p:nvSpPr>
          <p:cNvPr id="534536" name="Rectangle 8"/>
          <p:cNvSpPr>
            <a:spLocks noChangeArrowheads="1"/>
          </p:cNvSpPr>
          <p:nvPr/>
        </p:nvSpPr>
        <p:spPr bwMode="auto">
          <a:xfrm>
            <a:off x="230188" y="265113"/>
            <a:ext cx="8535987" cy="465137"/>
          </a:xfrm>
          <a:prstGeom prst="rect">
            <a:avLst/>
          </a:prstGeom>
          <a:noFill/>
          <a:ln w="12700">
            <a:noFill/>
            <a:miter lim="800000"/>
            <a:headEnd/>
            <a:tailEnd/>
          </a:ln>
          <a:effectLst/>
        </p:spPr>
        <p:txBody>
          <a:bodyPr wrap="none" lIns="63500" tIns="25400" rIns="63500" bIns="25400">
            <a:spAutoFit/>
          </a:bodyPr>
          <a:lstStyle/>
          <a:p>
            <a:pPr>
              <a:lnSpc>
                <a:spcPct val="97000"/>
              </a:lnSpc>
            </a:pPr>
            <a:r>
              <a:rPr lang="en-US" sz="2800">
                <a:solidFill>
                  <a:schemeClr val="accent2"/>
                </a:solidFill>
              </a:rPr>
              <a:t>Each typestyle has its own personality and power</a:t>
            </a:r>
            <a:endParaRPr lang="en-US"/>
          </a:p>
        </p:txBody>
      </p:sp>
      <p:sp>
        <p:nvSpPr>
          <p:cNvPr id="534539" name="Text Box 11"/>
          <p:cNvSpPr txBox="1">
            <a:spLocks noChangeArrowheads="1"/>
          </p:cNvSpPr>
          <p:nvPr/>
        </p:nvSpPr>
        <p:spPr bwMode="auto">
          <a:xfrm>
            <a:off x="1704975" y="1182688"/>
            <a:ext cx="862013" cy="457200"/>
          </a:xfrm>
          <a:prstGeom prst="rect">
            <a:avLst/>
          </a:prstGeom>
          <a:noFill/>
          <a:ln w="12700">
            <a:noFill/>
            <a:miter lim="800000"/>
            <a:headEnd/>
            <a:tailEnd/>
          </a:ln>
          <a:effectLst/>
        </p:spPr>
        <p:txBody>
          <a:bodyPr wrap="none">
            <a:spAutoFit/>
          </a:bodyPr>
          <a:lstStyle/>
          <a:p>
            <a:pPr algn="ctr"/>
            <a:r>
              <a:rPr lang="en-US"/>
              <a:t>Serif</a:t>
            </a:r>
          </a:p>
        </p:txBody>
      </p:sp>
      <p:sp>
        <p:nvSpPr>
          <p:cNvPr id="534540" name="Text Box 12"/>
          <p:cNvSpPr txBox="1">
            <a:spLocks noChangeArrowheads="1"/>
          </p:cNvSpPr>
          <p:nvPr/>
        </p:nvSpPr>
        <p:spPr bwMode="auto">
          <a:xfrm>
            <a:off x="5464175" y="1219200"/>
            <a:ext cx="1674813" cy="457200"/>
          </a:xfrm>
          <a:prstGeom prst="rect">
            <a:avLst/>
          </a:prstGeom>
          <a:noFill/>
          <a:ln w="12700">
            <a:noFill/>
            <a:miter lim="800000"/>
            <a:headEnd/>
            <a:tailEnd/>
          </a:ln>
          <a:effectLst/>
        </p:spPr>
        <p:txBody>
          <a:bodyPr wrap="none">
            <a:spAutoFit/>
          </a:bodyPr>
          <a:lstStyle/>
          <a:p>
            <a:pPr algn="ctr"/>
            <a:r>
              <a:rPr lang="en-US"/>
              <a:t>Sans Serif</a:t>
            </a:r>
          </a:p>
        </p:txBody>
      </p:sp>
      <p:pic>
        <p:nvPicPr>
          <p:cNvPr id="534543" name="Picture 15" descr="D:\My Documents\web pages\pictures\cover.gif"/>
          <p:cNvPicPr>
            <a:picLocks noChangeAspect="1" noChangeArrowheads="1"/>
          </p:cNvPicPr>
          <p:nvPr/>
        </p:nvPicPr>
        <p:blipFill>
          <a:blip r:embed="rId3"/>
          <a:srcRect/>
          <a:stretch>
            <a:fillRect/>
          </a:stretch>
        </p:blipFill>
        <p:spPr bwMode="auto">
          <a:xfrm>
            <a:off x="8516938" y="6019800"/>
            <a:ext cx="550862" cy="838200"/>
          </a:xfrm>
          <a:prstGeom prst="rect">
            <a:avLst/>
          </a:prstGeom>
          <a:noFill/>
          <a:ln w="12700">
            <a:solidFill>
              <a:srgbClr val="000000"/>
            </a:solid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345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345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a:xfrm>
            <a:off x="361950" y="209550"/>
            <a:ext cx="6176963" cy="503238"/>
          </a:xfrm>
          <a:noFill/>
          <a:ln/>
        </p:spPr>
        <p:txBody>
          <a:bodyPr wrap="none" anchor="t">
            <a:spAutoFit/>
          </a:bodyPr>
          <a:lstStyle/>
          <a:p>
            <a:pPr algn="l">
              <a:lnSpc>
                <a:spcPct val="97000"/>
              </a:lnSpc>
            </a:pPr>
            <a:r>
              <a:rPr lang="en-US" sz="2800" b="1">
                <a:solidFill>
                  <a:schemeClr val="accent2"/>
                </a:solidFill>
                <a:latin typeface="Arial" charset="0"/>
              </a:rPr>
              <a:t>Avoid large blocks of capital letters</a:t>
            </a:r>
            <a:endParaRPr lang="en-US" sz="2400" b="1">
              <a:solidFill>
                <a:schemeClr val="accent2"/>
              </a:solidFill>
              <a:latin typeface="Arial" charset="0"/>
            </a:endParaRPr>
          </a:p>
        </p:txBody>
      </p:sp>
      <p:grpSp>
        <p:nvGrpSpPr>
          <p:cNvPr id="584707" name="Group 3"/>
          <p:cNvGrpSpPr>
            <a:grpSpLocks/>
          </p:cNvGrpSpPr>
          <p:nvPr/>
        </p:nvGrpSpPr>
        <p:grpSpPr bwMode="auto">
          <a:xfrm>
            <a:off x="1600200" y="3956050"/>
            <a:ext cx="5638800" cy="2139950"/>
            <a:chOff x="1008" y="912"/>
            <a:chExt cx="3552" cy="1348"/>
          </a:xfrm>
        </p:grpSpPr>
        <p:sp>
          <p:nvSpPr>
            <p:cNvPr id="584708" name="Rectangle 4"/>
            <p:cNvSpPr>
              <a:spLocks noChangeArrowheads="1"/>
            </p:cNvSpPr>
            <p:nvPr/>
          </p:nvSpPr>
          <p:spPr bwMode="auto">
            <a:xfrm>
              <a:off x="1008" y="912"/>
              <a:ext cx="3552" cy="638"/>
            </a:xfrm>
            <a:prstGeom prst="rect">
              <a:avLst/>
            </a:prstGeom>
            <a:noFill/>
            <a:ln w="12700">
              <a:noFill/>
              <a:miter lim="800000"/>
              <a:headEnd/>
              <a:tailEnd/>
            </a:ln>
            <a:effectLst/>
          </p:spPr>
          <p:txBody>
            <a:bodyPr lIns="63500" tIns="25400" rIns="63500" bIns="25400">
              <a:spAutoFit/>
            </a:bodyPr>
            <a:lstStyle/>
            <a:p>
              <a:pPr>
                <a:lnSpc>
                  <a:spcPct val="88000"/>
                </a:lnSpc>
              </a:pPr>
              <a:r>
                <a:rPr lang="en-US"/>
                <a:t>WORDS SET IN ALL CAPS  USE MORE SPACE THAN TEXT SET IN LOWERCASE.</a:t>
              </a:r>
            </a:p>
          </p:txBody>
        </p:sp>
        <p:sp>
          <p:nvSpPr>
            <p:cNvPr id="584709" name="Rectangle 5"/>
            <p:cNvSpPr>
              <a:spLocks noChangeArrowheads="1"/>
            </p:cNvSpPr>
            <p:nvPr/>
          </p:nvSpPr>
          <p:spPr bwMode="auto">
            <a:xfrm>
              <a:off x="1008" y="1824"/>
              <a:ext cx="3432" cy="436"/>
            </a:xfrm>
            <a:prstGeom prst="rect">
              <a:avLst/>
            </a:prstGeom>
            <a:noFill/>
            <a:ln w="12700">
              <a:noFill/>
              <a:miter lim="800000"/>
              <a:headEnd/>
              <a:tailEnd/>
            </a:ln>
            <a:effectLst/>
          </p:spPr>
          <p:txBody>
            <a:bodyPr lIns="63500" tIns="25400" rIns="63500" bIns="25400">
              <a:spAutoFit/>
            </a:bodyPr>
            <a:lstStyle/>
            <a:p>
              <a:pPr>
                <a:lnSpc>
                  <a:spcPct val="88000"/>
                </a:lnSpc>
              </a:pPr>
              <a:r>
                <a:rPr lang="en-US"/>
                <a:t>Words set in all caps use more space than words set in lowercase.</a:t>
              </a:r>
              <a:r>
                <a:rPr lang="en-US">
                  <a:latin typeface="Times New Roman" pitchFamily="18" charset="0"/>
                </a:rPr>
                <a:t> </a:t>
              </a:r>
            </a:p>
          </p:txBody>
        </p:sp>
      </p:grpSp>
      <p:grpSp>
        <p:nvGrpSpPr>
          <p:cNvPr id="584743" name="Group 39"/>
          <p:cNvGrpSpPr>
            <a:grpSpLocks/>
          </p:cNvGrpSpPr>
          <p:nvPr/>
        </p:nvGrpSpPr>
        <p:grpSpPr bwMode="auto">
          <a:xfrm>
            <a:off x="1981200" y="1676400"/>
            <a:ext cx="4076700" cy="1501775"/>
            <a:chOff x="1248" y="1056"/>
            <a:chExt cx="2568" cy="946"/>
          </a:xfrm>
        </p:grpSpPr>
        <p:sp>
          <p:nvSpPr>
            <p:cNvPr id="584711" name="Rectangle 7"/>
            <p:cNvSpPr>
              <a:spLocks noChangeArrowheads="1"/>
            </p:cNvSpPr>
            <p:nvPr/>
          </p:nvSpPr>
          <p:spPr bwMode="auto">
            <a:xfrm>
              <a:off x="1248" y="1056"/>
              <a:ext cx="2568" cy="358"/>
            </a:xfrm>
            <a:prstGeom prst="rect">
              <a:avLst/>
            </a:prstGeom>
            <a:noFill/>
            <a:ln w="12700">
              <a:solidFill>
                <a:schemeClr val="tx1"/>
              </a:solidFill>
              <a:miter lim="800000"/>
              <a:headEnd/>
              <a:tailEnd/>
            </a:ln>
            <a:effectLst/>
          </p:spPr>
          <p:txBody>
            <a:bodyPr wrap="none" lIns="63500" tIns="25400" rIns="63500" bIns="25400">
              <a:spAutoFit/>
            </a:bodyPr>
            <a:lstStyle/>
            <a:p>
              <a:pPr algn="ctr">
                <a:lnSpc>
                  <a:spcPct val="92000"/>
                </a:lnSpc>
              </a:pPr>
              <a:r>
                <a:rPr lang="en-US" sz="3600"/>
                <a:t>TYPE IS TO READ</a:t>
              </a:r>
              <a:endParaRPr lang="en-US" sz="3600">
                <a:latin typeface="Times New Roman" pitchFamily="18" charset="0"/>
              </a:endParaRPr>
            </a:p>
          </p:txBody>
        </p:sp>
        <p:sp>
          <p:nvSpPr>
            <p:cNvPr id="584713" name="Rectangle 9"/>
            <p:cNvSpPr>
              <a:spLocks noChangeArrowheads="1"/>
            </p:cNvSpPr>
            <p:nvPr/>
          </p:nvSpPr>
          <p:spPr bwMode="auto">
            <a:xfrm>
              <a:off x="2295" y="1696"/>
              <a:ext cx="16" cy="224"/>
            </a:xfrm>
            <a:prstGeom prst="rect">
              <a:avLst/>
            </a:prstGeom>
            <a:noFill/>
            <a:ln w="12700">
              <a:noFill/>
              <a:miter lim="800000"/>
              <a:headEnd/>
              <a:tailEnd/>
            </a:ln>
            <a:effectLst/>
          </p:spPr>
          <p:txBody>
            <a:bodyPr wrap="none" anchor="ctr"/>
            <a:lstStyle/>
            <a:p>
              <a:endParaRPr lang="en-US"/>
            </a:p>
          </p:txBody>
        </p:sp>
        <p:sp>
          <p:nvSpPr>
            <p:cNvPr id="584714" name="Rectangle 10"/>
            <p:cNvSpPr>
              <a:spLocks noChangeArrowheads="1"/>
            </p:cNvSpPr>
            <p:nvPr/>
          </p:nvSpPr>
          <p:spPr bwMode="auto">
            <a:xfrm>
              <a:off x="1392" y="1616"/>
              <a:ext cx="2112" cy="336"/>
            </a:xfrm>
            <a:prstGeom prst="rect">
              <a:avLst/>
            </a:prstGeom>
            <a:noFill/>
            <a:ln w="12700">
              <a:noFill/>
              <a:miter lim="800000"/>
              <a:headEnd/>
              <a:tailEnd/>
            </a:ln>
            <a:effectLst/>
          </p:spPr>
          <p:txBody>
            <a:bodyPr wrap="none" lIns="63500" tIns="25400" rIns="63500" bIns="25400">
              <a:spAutoFit/>
            </a:bodyPr>
            <a:lstStyle/>
            <a:p>
              <a:pPr algn="ctr">
                <a:lnSpc>
                  <a:spcPct val="88000"/>
                </a:lnSpc>
              </a:pPr>
              <a:r>
                <a:rPr lang="en-US" sz="3600"/>
                <a:t>Type is to read</a:t>
              </a:r>
              <a:endParaRPr lang="en-US" sz="3600">
                <a:latin typeface="Times New Roman" pitchFamily="18" charset="0"/>
              </a:endParaRPr>
            </a:p>
          </p:txBody>
        </p:sp>
        <p:sp>
          <p:nvSpPr>
            <p:cNvPr id="584715" name="Line 11"/>
            <p:cNvSpPr>
              <a:spLocks noChangeShapeType="1"/>
            </p:cNvSpPr>
            <p:nvPr/>
          </p:nvSpPr>
          <p:spPr bwMode="auto">
            <a:xfrm>
              <a:off x="1424" y="1584"/>
              <a:ext cx="215" cy="0"/>
            </a:xfrm>
            <a:prstGeom prst="line">
              <a:avLst/>
            </a:prstGeom>
            <a:noFill/>
            <a:ln w="12700">
              <a:solidFill>
                <a:schemeClr val="tx1"/>
              </a:solidFill>
              <a:round/>
              <a:headEnd/>
              <a:tailEnd/>
            </a:ln>
            <a:effectLst/>
          </p:spPr>
          <p:txBody>
            <a:bodyPr wrap="none" anchor="ctr"/>
            <a:lstStyle/>
            <a:p>
              <a:endParaRPr lang="en-US"/>
            </a:p>
          </p:txBody>
        </p:sp>
        <p:sp>
          <p:nvSpPr>
            <p:cNvPr id="584716" name="Line 12"/>
            <p:cNvSpPr>
              <a:spLocks noChangeShapeType="1"/>
            </p:cNvSpPr>
            <p:nvPr/>
          </p:nvSpPr>
          <p:spPr bwMode="auto">
            <a:xfrm>
              <a:off x="1420" y="1584"/>
              <a:ext cx="0" cy="337"/>
            </a:xfrm>
            <a:prstGeom prst="line">
              <a:avLst/>
            </a:prstGeom>
            <a:noFill/>
            <a:ln w="12700">
              <a:solidFill>
                <a:schemeClr val="tx1"/>
              </a:solidFill>
              <a:round/>
              <a:headEnd/>
              <a:tailEnd/>
            </a:ln>
            <a:effectLst/>
          </p:spPr>
          <p:txBody>
            <a:bodyPr wrap="none" anchor="ctr"/>
            <a:lstStyle/>
            <a:p>
              <a:endParaRPr lang="en-US"/>
            </a:p>
          </p:txBody>
        </p:sp>
        <p:sp>
          <p:nvSpPr>
            <p:cNvPr id="584717" name="Line 13"/>
            <p:cNvSpPr>
              <a:spLocks noChangeShapeType="1"/>
            </p:cNvSpPr>
            <p:nvPr/>
          </p:nvSpPr>
          <p:spPr bwMode="auto">
            <a:xfrm>
              <a:off x="1422" y="1914"/>
              <a:ext cx="165" cy="0"/>
            </a:xfrm>
            <a:prstGeom prst="line">
              <a:avLst/>
            </a:prstGeom>
            <a:noFill/>
            <a:ln w="12700">
              <a:solidFill>
                <a:schemeClr val="tx1"/>
              </a:solidFill>
              <a:round/>
              <a:headEnd/>
              <a:tailEnd/>
            </a:ln>
            <a:effectLst/>
          </p:spPr>
          <p:txBody>
            <a:bodyPr wrap="none" anchor="ctr"/>
            <a:lstStyle/>
            <a:p>
              <a:endParaRPr lang="en-US"/>
            </a:p>
          </p:txBody>
        </p:sp>
        <p:sp>
          <p:nvSpPr>
            <p:cNvPr id="584718" name="Line 14"/>
            <p:cNvSpPr>
              <a:spLocks noChangeShapeType="1"/>
            </p:cNvSpPr>
            <p:nvPr/>
          </p:nvSpPr>
          <p:spPr bwMode="auto">
            <a:xfrm>
              <a:off x="1583" y="1920"/>
              <a:ext cx="0" cy="82"/>
            </a:xfrm>
            <a:prstGeom prst="line">
              <a:avLst/>
            </a:prstGeom>
            <a:noFill/>
            <a:ln w="12700">
              <a:solidFill>
                <a:schemeClr val="tx1"/>
              </a:solidFill>
              <a:round/>
              <a:headEnd/>
              <a:tailEnd/>
            </a:ln>
            <a:effectLst/>
          </p:spPr>
          <p:txBody>
            <a:bodyPr wrap="none" anchor="ctr"/>
            <a:lstStyle/>
            <a:p>
              <a:endParaRPr lang="en-US"/>
            </a:p>
          </p:txBody>
        </p:sp>
        <p:sp>
          <p:nvSpPr>
            <p:cNvPr id="584719" name="Line 15"/>
            <p:cNvSpPr>
              <a:spLocks noChangeShapeType="1"/>
            </p:cNvSpPr>
            <p:nvPr/>
          </p:nvSpPr>
          <p:spPr bwMode="auto">
            <a:xfrm>
              <a:off x="1586" y="1998"/>
              <a:ext cx="287" cy="0"/>
            </a:xfrm>
            <a:prstGeom prst="line">
              <a:avLst/>
            </a:prstGeom>
            <a:noFill/>
            <a:ln w="12700">
              <a:solidFill>
                <a:schemeClr val="tx1"/>
              </a:solidFill>
              <a:round/>
              <a:headEnd/>
              <a:tailEnd/>
            </a:ln>
            <a:effectLst/>
          </p:spPr>
          <p:txBody>
            <a:bodyPr wrap="none" anchor="ctr"/>
            <a:lstStyle/>
            <a:p>
              <a:endParaRPr lang="en-US"/>
            </a:p>
          </p:txBody>
        </p:sp>
        <p:sp>
          <p:nvSpPr>
            <p:cNvPr id="584720" name="Line 16"/>
            <p:cNvSpPr>
              <a:spLocks noChangeShapeType="1"/>
            </p:cNvSpPr>
            <p:nvPr/>
          </p:nvSpPr>
          <p:spPr bwMode="auto">
            <a:xfrm>
              <a:off x="1867" y="1920"/>
              <a:ext cx="1601" cy="3"/>
            </a:xfrm>
            <a:prstGeom prst="line">
              <a:avLst/>
            </a:prstGeom>
            <a:noFill/>
            <a:ln w="12700">
              <a:solidFill>
                <a:schemeClr val="tx1"/>
              </a:solidFill>
              <a:round/>
              <a:headEnd/>
              <a:tailEnd/>
            </a:ln>
            <a:effectLst/>
          </p:spPr>
          <p:txBody>
            <a:bodyPr wrap="none" anchor="ctr"/>
            <a:lstStyle/>
            <a:p>
              <a:endParaRPr lang="en-US"/>
            </a:p>
          </p:txBody>
        </p:sp>
        <p:sp>
          <p:nvSpPr>
            <p:cNvPr id="584721" name="Line 17"/>
            <p:cNvSpPr>
              <a:spLocks noChangeShapeType="1"/>
            </p:cNvSpPr>
            <p:nvPr/>
          </p:nvSpPr>
          <p:spPr bwMode="auto">
            <a:xfrm>
              <a:off x="1637" y="1587"/>
              <a:ext cx="0" cy="91"/>
            </a:xfrm>
            <a:prstGeom prst="line">
              <a:avLst/>
            </a:prstGeom>
            <a:noFill/>
            <a:ln w="12700">
              <a:solidFill>
                <a:schemeClr val="tx1"/>
              </a:solidFill>
              <a:round/>
              <a:headEnd/>
              <a:tailEnd/>
            </a:ln>
            <a:effectLst/>
          </p:spPr>
          <p:txBody>
            <a:bodyPr wrap="none" anchor="ctr"/>
            <a:lstStyle/>
            <a:p>
              <a:endParaRPr lang="en-US"/>
            </a:p>
          </p:txBody>
        </p:sp>
        <p:sp>
          <p:nvSpPr>
            <p:cNvPr id="584722" name="Line 18"/>
            <p:cNvSpPr>
              <a:spLocks noChangeShapeType="1"/>
            </p:cNvSpPr>
            <p:nvPr/>
          </p:nvSpPr>
          <p:spPr bwMode="auto">
            <a:xfrm>
              <a:off x="1636" y="1680"/>
              <a:ext cx="539" cy="0"/>
            </a:xfrm>
            <a:prstGeom prst="line">
              <a:avLst/>
            </a:prstGeom>
            <a:noFill/>
            <a:ln w="12700">
              <a:solidFill>
                <a:schemeClr val="tx1"/>
              </a:solidFill>
              <a:round/>
              <a:headEnd/>
              <a:tailEnd/>
            </a:ln>
            <a:effectLst/>
          </p:spPr>
          <p:txBody>
            <a:bodyPr wrap="none" anchor="ctr"/>
            <a:lstStyle/>
            <a:p>
              <a:endParaRPr lang="en-US"/>
            </a:p>
          </p:txBody>
        </p:sp>
        <p:sp>
          <p:nvSpPr>
            <p:cNvPr id="584723" name="Line 19"/>
            <p:cNvSpPr>
              <a:spLocks noChangeShapeType="1"/>
            </p:cNvSpPr>
            <p:nvPr/>
          </p:nvSpPr>
          <p:spPr bwMode="auto">
            <a:xfrm>
              <a:off x="2179" y="1634"/>
              <a:ext cx="118" cy="0"/>
            </a:xfrm>
            <a:prstGeom prst="line">
              <a:avLst/>
            </a:prstGeom>
            <a:noFill/>
            <a:ln w="12700">
              <a:solidFill>
                <a:schemeClr val="tx1"/>
              </a:solidFill>
              <a:round/>
              <a:headEnd/>
              <a:tailEnd/>
            </a:ln>
            <a:effectLst/>
          </p:spPr>
          <p:txBody>
            <a:bodyPr wrap="none" anchor="ctr"/>
            <a:lstStyle/>
            <a:p>
              <a:endParaRPr lang="en-US"/>
            </a:p>
          </p:txBody>
        </p:sp>
        <p:sp>
          <p:nvSpPr>
            <p:cNvPr id="584724" name="Line 20"/>
            <p:cNvSpPr>
              <a:spLocks noChangeShapeType="1"/>
            </p:cNvSpPr>
            <p:nvPr/>
          </p:nvSpPr>
          <p:spPr bwMode="auto">
            <a:xfrm>
              <a:off x="2290" y="1637"/>
              <a:ext cx="0" cy="47"/>
            </a:xfrm>
            <a:prstGeom prst="line">
              <a:avLst/>
            </a:prstGeom>
            <a:noFill/>
            <a:ln w="12700">
              <a:solidFill>
                <a:schemeClr val="tx1"/>
              </a:solidFill>
              <a:round/>
              <a:headEnd/>
              <a:tailEnd/>
            </a:ln>
            <a:effectLst/>
          </p:spPr>
          <p:txBody>
            <a:bodyPr wrap="none" anchor="ctr"/>
            <a:lstStyle/>
            <a:p>
              <a:endParaRPr lang="en-US"/>
            </a:p>
          </p:txBody>
        </p:sp>
        <p:sp>
          <p:nvSpPr>
            <p:cNvPr id="584725" name="Line 21"/>
            <p:cNvSpPr>
              <a:spLocks noChangeShapeType="1"/>
            </p:cNvSpPr>
            <p:nvPr/>
          </p:nvSpPr>
          <p:spPr bwMode="auto">
            <a:xfrm>
              <a:off x="2296" y="1677"/>
              <a:ext cx="184" cy="0"/>
            </a:xfrm>
            <a:prstGeom prst="line">
              <a:avLst/>
            </a:prstGeom>
            <a:noFill/>
            <a:ln w="12700">
              <a:solidFill>
                <a:schemeClr val="tx1"/>
              </a:solidFill>
              <a:round/>
              <a:headEnd/>
              <a:tailEnd/>
            </a:ln>
            <a:effectLst/>
          </p:spPr>
          <p:txBody>
            <a:bodyPr wrap="none" anchor="ctr"/>
            <a:lstStyle/>
            <a:p>
              <a:endParaRPr lang="en-US"/>
            </a:p>
          </p:txBody>
        </p:sp>
        <p:sp>
          <p:nvSpPr>
            <p:cNvPr id="584726" name="Line 22"/>
            <p:cNvSpPr>
              <a:spLocks noChangeShapeType="1"/>
            </p:cNvSpPr>
            <p:nvPr/>
          </p:nvSpPr>
          <p:spPr bwMode="auto">
            <a:xfrm flipV="1">
              <a:off x="2479" y="1637"/>
              <a:ext cx="0" cy="47"/>
            </a:xfrm>
            <a:prstGeom prst="line">
              <a:avLst/>
            </a:prstGeom>
            <a:noFill/>
            <a:ln w="12700">
              <a:solidFill>
                <a:schemeClr val="tx1"/>
              </a:solidFill>
              <a:round/>
              <a:headEnd/>
              <a:tailEnd/>
            </a:ln>
            <a:effectLst/>
          </p:spPr>
          <p:txBody>
            <a:bodyPr wrap="none" anchor="ctr"/>
            <a:lstStyle/>
            <a:p>
              <a:endParaRPr lang="en-US"/>
            </a:p>
          </p:txBody>
        </p:sp>
        <p:sp>
          <p:nvSpPr>
            <p:cNvPr id="584727" name="Line 23"/>
            <p:cNvSpPr>
              <a:spLocks noChangeShapeType="1"/>
            </p:cNvSpPr>
            <p:nvPr/>
          </p:nvSpPr>
          <p:spPr bwMode="auto">
            <a:xfrm>
              <a:off x="2479" y="1637"/>
              <a:ext cx="113" cy="0"/>
            </a:xfrm>
            <a:prstGeom prst="line">
              <a:avLst/>
            </a:prstGeom>
            <a:noFill/>
            <a:ln w="12700">
              <a:solidFill>
                <a:schemeClr val="tx1"/>
              </a:solidFill>
              <a:round/>
              <a:headEnd/>
              <a:tailEnd/>
            </a:ln>
            <a:effectLst/>
          </p:spPr>
          <p:txBody>
            <a:bodyPr wrap="none" anchor="ctr"/>
            <a:lstStyle/>
            <a:p>
              <a:endParaRPr lang="en-US"/>
            </a:p>
          </p:txBody>
        </p:sp>
        <p:sp>
          <p:nvSpPr>
            <p:cNvPr id="584728" name="Line 24"/>
            <p:cNvSpPr>
              <a:spLocks noChangeShapeType="1"/>
            </p:cNvSpPr>
            <p:nvPr/>
          </p:nvSpPr>
          <p:spPr bwMode="auto">
            <a:xfrm>
              <a:off x="2596" y="1634"/>
              <a:ext cx="0" cy="47"/>
            </a:xfrm>
            <a:prstGeom prst="line">
              <a:avLst/>
            </a:prstGeom>
            <a:noFill/>
            <a:ln w="12700">
              <a:solidFill>
                <a:schemeClr val="tx1"/>
              </a:solidFill>
              <a:round/>
              <a:headEnd/>
              <a:tailEnd/>
            </a:ln>
            <a:effectLst/>
          </p:spPr>
          <p:txBody>
            <a:bodyPr wrap="none" anchor="ctr"/>
            <a:lstStyle/>
            <a:p>
              <a:endParaRPr lang="en-US"/>
            </a:p>
          </p:txBody>
        </p:sp>
        <p:sp>
          <p:nvSpPr>
            <p:cNvPr id="584729" name="Line 25"/>
            <p:cNvSpPr>
              <a:spLocks noChangeShapeType="1"/>
            </p:cNvSpPr>
            <p:nvPr/>
          </p:nvSpPr>
          <p:spPr bwMode="auto">
            <a:xfrm>
              <a:off x="2592" y="1680"/>
              <a:ext cx="721" cy="0"/>
            </a:xfrm>
            <a:prstGeom prst="line">
              <a:avLst/>
            </a:prstGeom>
            <a:noFill/>
            <a:ln w="12700">
              <a:solidFill>
                <a:schemeClr val="tx1"/>
              </a:solidFill>
              <a:round/>
              <a:headEnd/>
              <a:tailEnd/>
            </a:ln>
            <a:effectLst/>
          </p:spPr>
          <p:txBody>
            <a:bodyPr wrap="none" anchor="ctr"/>
            <a:lstStyle/>
            <a:p>
              <a:endParaRPr lang="en-US"/>
            </a:p>
          </p:txBody>
        </p:sp>
        <p:sp>
          <p:nvSpPr>
            <p:cNvPr id="584730" name="Line 26"/>
            <p:cNvSpPr>
              <a:spLocks noChangeShapeType="1"/>
            </p:cNvSpPr>
            <p:nvPr/>
          </p:nvSpPr>
          <p:spPr bwMode="auto">
            <a:xfrm flipV="1">
              <a:off x="3315" y="1617"/>
              <a:ext cx="0" cy="68"/>
            </a:xfrm>
            <a:prstGeom prst="line">
              <a:avLst/>
            </a:prstGeom>
            <a:noFill/>
            <a:ln w="12700">
              <a:solidFill>
                <a:schemeClr val="tx1"/>
              </a:solidFill>
              <a:round/>
              <a:headEnd/>
              <a:tailEnd/>
            </a:ln>
            <a:effectLst/>
          </p:spPr>
          <p:txBody>
            <a:bodyPr wrap="none" anchor="ctr"/>
            <a:lstStyle/>
            <a:p>
              <a:endParaRPr lang="en-US"/>
            </a:p>
          </p:txBody>
        </p:sp>
        <p:sp>
          <p:nvSpPr>
            <p:cNvPr id="584731" name="Line 27"/>
            <p:cNvSpPr>
              <a:spLocks noChangeShapeType="1"/>
            </p:cNvSpPr>
            <p:nvPr/>
          </p:nvSpPr>
          <p:spPr bwMode="auto">
            <a:xfrm>
              <a:off x="3312" y="1617"/>
              <a:ext cx="159" cy="0"/>
            </a:xfrm>
            <a:prstGeom prst="line">
              <a:avLst/>
            </a:prstGeom>
            <a:noFill/>
            <a:ln w="12700">
              <a:solidFill>
                <a:schemeClr val="tx1"/>
              </a:solidFill>
              <a:round/>
              <a:headEnd/>
              <a:tailEnd/>
            </a:ln>
            <a:effectLst/>
          </p:spPr>
          <p:txBody>
            <a:bodyPr wrap="none" anchor="ctr"/>
            <a:lstStyle/>
            <a:p>
              <a:endParaRPr lang="en-US"/>
            </a:p>
          </p:txBody>
        </p:sp>
        <p:sp>
          <p:nvSpPr>
            <p:cNvPr id="584732" name="Line 28"/>
            <p:cNvSpPr>
              <a:spLocks noChangeShapeType="1"/>
            </p:cNvSpPr>
            <p:nvPr/>
          </p:nvSpPr>
          <p:spPr bwMode="auto">
            <a:xfrm>
              <a:off x="3469" y="1617"/>
              <a:ext cx="0" cy="313"/>
            </a:xfrm>
            <a:prstGeom prst="line">
              <a:avLst/>
            </a:prstGeom>
            <a:noFill/>
            <a:ln w="12700">
              <a:solidFill>
                <a:schemeClr val="tx1"/>
              </a:solidFill>
              <a:round/>
              <a:headEnd/>
              <a:tailEnd/>
            </a:ln>
            <a:effectLst/>
          </p:spPr>
          <p:txBody>
            <a:bodyPr wrap="none" anchor="ctr"/>
            <a:lstStyle/>
            <a:p>
              <a:endParaRPr lang="en-US"/>
            </a:p>
          </p:txBody>
        </p:sp>
        <p:sp>
          <p:nvSpPr>
            <p:cNvPr id="584733" name="Line 29"/>
            <p:cNvSpPr>
              <a:spLocks noChangeShapeType="1"/>
            </p:cNvSpPr>
            <p:nvPr/>
          </p:nvSpPr>
          <p:spPr bwMode="auto">
            <a:xfrm flipV="1">
              <a:off x="1870" y="1923"/>
              <a:ext cx="0" cy="75"/>
            </a:xfrm>
            <a:prstGeom prst="line">
              <a:avLst/>
            </a:prstGeom>
            <a:noFill/>
            <a:ln w="12700">
              <a:solidFill>
                <a:schemeClr val="tx1"/>
              </a:solidFill>
              <a:round/>
              <a:headEnd/>
              <a:tailEnd/>
            </a:ln>
            <a:effectLst/>
          </p:spPr>
          <p:txBody>
            <a:bodyPr wrap="none" anchor="ctr">
              <a:spAutoFit/>
            </a:bodyPr>
            <a:lstStyle/>
            <a:p>
              <a:endParaRPr lang="en-US"/>
            </a:p>
          </p:txBody>
        </p:sp>
        <p:sp>
          <p:nvSpPr>
            <p:cNvPr id="584734" name="Line 30"/>
            <p:cNvSpPr>
              <a:spLocks noChangeShapeType="1"/>
            </p:cNvSpPr>
            <p:nvPr/>
          </p:nvSpPr>
          <p:spPr bwMode="auto">
            <a:xfrm flipV="1">
              <a:off x="2176" y="1631"/>
              <a:ext cx="0" cy="47"/>
            </a:xfrm>
            <a:prstGeom prst="line">
              <a:avLst/>
            </a:prstGeom>
            <a:noFill/>
            <a:ln w="12700">
              <a:solidFill>
                <a:schemeClr val="tx1"/>
              </a:solidFill>
              <a:round/>
              <a:headEnd/>
              <a:tailEnd/>
            </a:ln>
            <a:effectLst/>
          </p:spPr>
          <p:txBody>
            <a:bodyPr wrap="none" anchor="ctr"/>
            <a:lstStyle/>
            <a:p>
              <a:endParaRPr lang="en-US"/>
            </a:p>
          </p:txBody>
        </p:sp>
      </p:grpSp>
      <p:grpSp>
        <p:nvGrpSpPr>
          <p:cNvPr id="584735" name="Group 31"/>
          <p:cNvGrpSpPr>
            <a:grpSpLocks/>
          </p:cNvGrpSpPr>
          <p:nvPr/>
        </p:nvGrpSpPr>
        <p:grpSpPr bwMode="auto">
          <a:xfrm>
            <a:off x="1657350" y="4013200"/>
            <a:ext cx="4857750" cy="895350"/>
            <a:chOff x="1044" y="948"/>
            <a:chExt cx="3060" cy="564"/>
          </a:xfrm>
        </p:grpSpPr>
        <p:sp>
          <p:nvSpPr>
            <p:cNvPr id="584736" name="Line 32"/>
            <p:cNvSpPr>
              <a:spLocks noChangeShapeType="1"/>
            </p:cNvSpPr>
            <p:nvPr/>
          </p:nvSpPr>
          <p:spPr bwMode="auto">
            <a:xfrm>
              <a:off x="1044" y="948"/>
              <a:ext cx="3036" cy="564"/>
            </a:xfrm>
            <a:prstGeom prst="line">
              <a:avLst/>
            </a:prstGeom>
            <a:noFill/>
            <a:ln w="76200">
              <a:solidFill>
                <a:schemeClr val="tx1"/>
              </a:solidFill>
              <a:round/>
              <a:headEnd/>
              <a:tailEnd/>
            </a:ln>
            <a:effectLst/>
          </p:spPr>
          <p:txBody>
            <a:bodyPr anchor="ctr">
              <a:spAutoFit/>
            </a:bodyPr>
            <a:lstStyle/>
            <a:p>
              <a:endParaRPr lang="en-US"/>
            </a:p>
          </p:txBody>
        </p:sp>
        <p:sp>
          <p:nvSpPr>
            <p:cNvPr id="584737" name="Line 33"/>
            <p:cNvSpPr>
              <a:spLocks noChangeShapeType="1"/>
            </p:cNvSpPr>
            <p:nvPr/>
          </p:nvSpPr>
          <p:spPr bwMode="auto">
            <a:xfrm flipV="1">
              <a:off x="1056" y="984"/>
              <a:ext cx="3048" cy="504"/>
            </a:xfrm>
            <a:prstGeom prst="line">
              <a:avLst/>
            </a:prstGeom>
            <a:noFill/>
            <a:ln w="76200">
              <a:solidFill>
                <a:schemeClr val="tx1"/>
              </a:solidFill>
              <a:round/>
              <a:headEnd/>
              <a:tailEnd/>
            </a:ln>
            <a:effectLst/>
          </p:spPr>
          <p:txBody>
            <a:bodyPr anchor="ctr">
              <a:spAutoFit/>
            </a:bodyPr>
            <a:lstStyle/>
            <a:p>
              <a:endParaRPr lang="en-US"/>
            </a:p>
          </p:txBody>
        </p:sp>
      </p:grpSp>
      <p:grpSp>
        <p:nvGrpSpPr>
          <p:cNvPr id="584738" name="Group 34"/>
          <p:cNvGrpSpPr>
            <a:grpSpLocks/>
          </p:cNvGrpSpPr>
          <p:nvPr/>
        </p:nvGrpSpPr>
        <p:grpSpPr bwMode="auto">
          <a:xfrm>
            <a:off x="1676400" y="1524000"/>
            <a:ext cx="4857750" cy="895350"/>
            <a:chOff x="1044" y="948"/>
            <a:chExt cx="3060" cy="564"/>
          </a:xfrm>
        </p:grpSpPr>
        <p:sp>
          <p:nvSpPr>
            <p:cNvPr id="584739" name="Line 35"/>
            <p:cNvSpPr>
              <a:spLocks noChangeShapeType="1"/>
            </p:cNvSpPr>
            <p:nvPr/>
          </p:nvSpPr>
          <p:spPr bwMode="auto">
            <a:xfrm>
              <a:off x="1044" y="948"/>
              <a:ext cx="3036" cy="564"/>
            </a:xfrm>
            <a:prstGeom prst="line">
              <a:avLst/>
            </a:prstGeom>
            <a:noFill/>
            <a:ln w="76200">
              <a:solidFill>
                <a:schemeClr val="tx1"/>
              </a:solidFill>
              <a:round/>
              <a:headEnd/>
              <a:tailEnd/>
            </a:ln>
            <a:effectLst/>
          </p:spPr>
          <p:txBody>
            <a:bodyPr anchor="ctr">
              <a:spAutoFit/>
            </a:bodyPr>
            <a:lstStyle/>
            <a:p>
              <a:endParaRPr lang="en-US"/>
            </a:p>
          </p:txBody>
        </p:sp>
        <p:sp>
          <p:nvSpPr>
            <p:cNvPr id="584740" name="Line 36"/>
            <p:cNvSpPr>
              <a:spLocks noChangeShapeType="1"/>
            </p:cNvSpPr>
            <p:nvPr/>
          </p:nvSpPr>
          <p:spPr bwMode="auto">
            <a:xfrm flipV="1">
              <a:off x="1056" y="984"/>
              <a:ext cx="3048" cy="504"/>
            </a:xfrm>
            <a:prstGeom prst="line">
              <a:avLst/>
            </a:prstGeom>
            <a:noFill/>
            <a:ln w="76200">
              <a:solidFill>
                <a:schemeClr val="tx1"/>
              </a:solidFill>
              <a:round/>
              <a:headEnd/>
              <a:tailEnd/>
            </a:ln>
            <a:effectLst/>
          </p:spPr>
          <p:txBody>
            <a:bodyPr anchor="ctr">
              <a:spAutoFit/>
            </a:bodyPr>
            <a:lstStyle/>
            <a:p>
              <a:endParaRPr lang="en-US"/>
            </a:p>
          </p:txBody>
        </p:sp>
      </p:grpSp>
      <p:pic>
        <p:nvPicPr>
          <p:cNvPr id="584742" name="Picture 38" descr="cover"/>
          <p:cNvPicPr>
            <a:picLocks noChangeAspect="1" noChangeArrowheads="1"/>
          </p:cNvPicPr>
          <p:nvPr/>
        </p:nvPicPr>
        <p:blipFill>
          <a:blip r:embed="rId3"/>
          <a:srcRect/>
          <a:stretch>
            <a:fillRect/>
          </a:stretch>
        </p:blipFill>
        <p:spPr bwMode="auto">
          <a:xfrm>
            <a:off x="8516938" y="6019800"/>
            <a:ext cx="550862" cy="838200"/>
          </a:xfrm>
          <a:prstGeom prst="rect">
            <a:avLst/>
          </a:prstGeom>
          <a:noFill/>
          <a:ln w="12700">
            <a:solidFill>
              <a:srgbClr val="000000"/>
            </a:solid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847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847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5847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ChangeArrowheads="1"/>
          </p:cNvSpPr>
          <p:nvPr/>
        </p:nvSpPr>
        <p:spPr bwMode="auto">
          <a:xfrm>
            <a:off x="95250" y="114300"/>
            <a:ext cx="8915400" cy="777875"/>
          </a:xfrm>
          <a:prstGeom prst="rect">
            <a:avLst/>
          </a:prstGeom>
          <a:noFill/>
          <a:ln w="12700">
            <a:noFill/>
            <a:miter lim="800000"/>
            <a:headEnd/>
            <a:tailEnd/>
          </a:ln>
          <a:effectLst/>
        </p:spPr>
        <p:txBody>
          <a:bodyPr lIns="63500" tIns="25400" rIns="63500" bIns="25400">
            <a:spAutoFit/>
          </a:bodyPr>
          <a:lstStyle/>
          <a:p>
            <a:pPr>
              <a:lnSpc>
                <a:spcPct val="85000"/>
              </a:lnSpc>
            </a:pPr>
            <a:r>
              <a:rPr lang="en-US" sz="2800">
                <a:solidFill>
                  <a:schemeClr val="accent2"/>
                </a:solidFill>
              </a:rPr>
              <a:t>Morton-Thiokol’s presentation to NASA suffered because of all capital letters on the slides</a:t>
            </a:r>
            <a:endParaRPr lang="en-US" sz="2800"/>
          </a:p>
        </p:txBody>
      </p:sp>
      <p:sp>
        <p:nvSpPr>
          <p:cNvPr id="567299" name="Text Box 3"/>
          <p:cNvSpPr txBox="1">
            <a:spLocks noChangeArrowheads="1"/>
          </p:cNvSpPr>
          <p:nvPr/>
        </p:nvSpPr>
        <p:spPr bwMode="auto">
          <a:xfrm>
            <a:off x="5410200" y="6340475"/>
            <a:ext cx="3733800" cy="517525"/>
          </a:xfrm>
          <a:prstGeom prst="rect">
            <a:avLst/>
          </a:prstGeom>
          <a:noFill/>
          <a:ln w="12700">
            <a:noFill/>
            <a:miter lim="800000"/>
            <a:headEnd/>
            <a:tailEnd/>
          </a:ln>
          <a:effectLst/>
        </p:spPr>
        <p:txBody>
          <a:bodyPr>
            <a:spAutoFit/>
          </a:bodyPr>
          <a:lstStyle/>
          <a:p>
            <a:r>
              <a:rPr lang="en-US" sz="1400"/>
              <a:t>Morton-Thiokol Presentation  to NASA</a:t>
            </a:r>
          </a:p>
          <a:p>
            <a:r>
              <a:rPr lang="en-US" sz="1400"/>
              <a:t>January 27, 1986</a:t>
            </a:r>
          </a:p>
        </p:txBody>
      </p:sp>
      <p:sp>
        <p:nvSpPr>
          <p:cNvPr id="567300" name="Text Box 4"/>
          <p:cNvSpPr txBox="1">
            <a:spLocks noChangeArrowheads="1"/>
          </p:cNvSpPr>
          <p:nvPr/>
        </p:nvSpPr>
        <p:spPr bwMode="auto">
          <a:xfrm>
            <a:off x="304800" y="1200150"/>
            <a:ext cx="8359775" cy="5048250"/>
          </a:xfrm>
          <a:prstGeom prst="rect">
            <a:avLst/>
          </a:prstGeom>
          <a:noFill/>
          <a:ln w="12700">
            <a:solidFill>
              <a:schemeClr val="tx1"/>
            </a:solidFill>
            <a:miter lim="800000"/>
            <a:headEnd/>
            <a:tailEnd/>
          </a:ln>
          <a:effectLst/>
        </p:spPr>
        <p:txBody>
          <a:bodyPr>
            <a:spAutoFit/>
          </a:bodyPr>
          <a:lstStyle/>
          <a:p>
            <a:pPr marL="228600" indent="-228600">
              <a:tabLst>
                <a:tab pos="228600" algn="l"/>
                <a:tab pos="457200" algn="l"/>
                <a:tab pos="685800" algn="l"/>
              </a:tabLst>
            </a:pPr>
            <a:r>
              <a:rPr lang="en-US" sz="1800">
                <a:latin typeface="Arial Narrow" pitchFamily="34" charset="0"/>
              </a:rPr>
              <a:t>PRIMARY CONCERNS  -</a:t>
            </a:r>
          </a:p>
          <a:p>
            <a:pPr marL="228600" indent="-228600">
              <a:tabLst>
                <a:tab pos="228600" algn="l"/>
                <a:tab pos="457200" algn="l"/>
                <a:tab pos="685800" algn="l"/>
              </a:tabLst>
            </a:pPr>
            <a:endParaRPr lang="en-US" sz="1800">
              <a:latin typeface="Arial Narrow" pitchFamily="34" charset="0"/>
            </a:endParaRPr>
          </a:p>
          <a:p>
            <a:pPr marL="228600" indent="-228600">
              <a:tabLst>
                <a:tab pos="228600" algn="l"/>
                <a:tab pos="457200" algn="l"/>
                <a:tab pos="685800" algn="l"/>
              </a:tabLst>
            </a:pPr>
            <a:r>
              <a:rPr lang="en-US" sz="1800">
                <a:latin typeface="Arial Narrow" pitchFamily="34" charset="0"/>
              </a:rPr>
              <a:t>FIELD JOINT -  HIGHEST CONCERN</a:t>
            </a:r>
          </a:p>
          <a:p>
            <a:pPr marL="228600" indent="-228600">
              <a:tabLst>
                <a:tab pos="228600" algn="l"/>
                <a:tab pos="457200" algn="l"/>
                <a:tab pos="685800" algn="l"/>
              </a:tabLst>
            </a:pPr>
            <a:endParaRPr lang="en-US" sz="1800">
              <a:latin typeface="Arial Narrow" pitchFamily="34" charset="0"/>
            </a:endParaRPr>
          </a:p>
          <a:p>
            <a:pPr marL="228600" indent="-228600">
              <a:tabLst>
                <a:tab pos="228600" algn="l"/>
                <a:tab pos="457200" algn="l"/>
                <a:tab pos="685800" algn="l"/>
              </a:tabLst>
            </a:pPr>
            <a:r>
              <a:rPr lang="en-US" sz="1800">
                <a:latin typeface="Arial Narrow" pitchFamily="34" charset="0"/>
              </a:rPr>
              <a:t>•	EROSION PENETRATION OF PRIMARY SEAL REQUIRES RELIABLE SECONDARY SEAL FOR PRESSURE INTEGRITY</a:t>
            </a:r>
          </a:p>
          <a:p>
            <a:pPr marL="228600" indent="-228600">
              <a:tabLst>
                <a:tab pos="228600" algn="l"/>
                <a:tab pos="457200" algn="l"/>
                <a:tab pos="685800" algn="l"/>
              </a:tabLst>
            </a:pPr>
            <a:r>
              <a:rPr lang="en-US" sz="1800">
                <a:latin typeface="Arial Narrow" pitchFamily="34" charset="0"/>
              </a:rPr>
              <a:t>	•	IGNITION TRANSIENT - (0-600 MS)</a:t>
            </a:r>
          </a:p>
          <a:p>
            <a:pPr marL="228600" indent="-228600">
              <a:tabLst>
                <a:tab pos="228600" algn="l"/>
                <a:tab pos="457200" algn="l"/>
                <a:tab pos="685800" algn="l"/>
              </a:tabLst>
            </a:pPr>
            <a:r>
              <a:rPr lang="en-US" sz="1800">
                <a:latin typeface="Arial Narrow" pitchFamily="34" charset="0"/>
              </a:rPr>
              <a:t>		•	(0-170 MS) HIGH PROBABILITY OF RELIABLE SECONDARY SEAL</a:t>
            </a:r>
          </a:p>
          <a:p>
            <a:pPr marL="228600" indent="-228600">
              <a:tabLst>
                <a:tab pos="228600" algn="l"/>
                <a:tab pos="457200" algn="l"/>
                <a:tab pos="685800" algn="l"/>
              </a:tabLst>
            </a:pPr>
            <a:r>
              <a:rPr lang="en-US" sz="1800">
                <a:latin typeface="Arial Narrow" pitchFamily="34" charset="0"/>
              </a:rPr>
              <a:t>		•	(170-330 MS) REDUCED PROBABILITY OF RELIABLE SECONDARY SEAL</a:t>
            </a:r>
          </a:p>
          <a:p>
            <a:pPr marL="228600" indent="-228600">
              <a:tabLst>
                <a:tab pos="228600" algn="l"/>
                <a:tab pos="457200" algn="l"/>
                <a:tab pos="685800" algn="l"/>
              </a:tabLst>
            </a:pPr>
            <a:r>
              <a:rPr lang="en-US" sz="1800">
                <a:latin typeface="Arial Narrow" pitchFamily="34" charset="0"/>
              </a:rPr>
              <a:t>		•	(330-600 MS) HIGH PROBABILITY OF NO SECONDARY SEAL CAPABILITY</a:t>
            </a:r>
          </a:p>
          <a:p>
            <a:pPr marL="228600" indent="-228600">
              <a:tabLst>
                <a:tab pos="228600" algn="l"/>
                <a:tab pos="457200" algn="l"/>
                <a:tab pos="685800" algn="l"/>
              </a:tabLst>
            </a:pPr>
            <a:endParaRPr lang="en-US" sz="1800">
              <a:latin typeface="Arial Narrow" pitchFamily="34" charset="0"/>
            </a:endParaRPr>
          </a:p>
          <a:p>
            <a:pPr marL="228600" indent="-228600">
              <a:tabLst>
                <a:tab pos="228600" algn="l"/>
                <a:tab pos="457200" algn="l"/>
                <a:tab pos="685800" algn="l"/>
              </a:tabLst>
            </a:pPr>
            <a:r>
              <a:rPr lang="en-US" sz="1800">
                <a:latin typeface="Arial Narrow" pitchFamily="34" charset="0"/>
              </a:rPr>
              <a:t>•	STEADY STATE - (600 MS - 2 MINUTES)</a:t>
            </a:r>
          </a:p>
          <a:p>
            <a:pPr marL="228600" indent="-228600">
              <a:tabLst>
                <a:tab pos="228600" algn="l"/>
                <a:tab pos="457200" algn="l"/>
                <a:tab pos="685800" algn="l"/>
              </a:tabLst>
            </a:pPr>
            <a:r>
              <a:rPr lang="en-US" sz="1800">
                <a:latin typeface="Arial Narrow" pitchFamily="34" charset="0"/>
              </a:rPr>
              <a:t>	•	IF EROSION PENETRATES PRIMARY O-RING SEAL -  HIGH PROBABILITY OF 	NO SECONDARY SEAL CAPABILITY</a:t>
            </a:r>
          </a:p>
          <a:p>
            <a:pPr marL="228600" indent="-228600">
              <a:tabLst>
                <a:tab pos="228600" algn="l"/>
                <a:tab pos="457200" algn="l"/>
                <a:tab pos="685800" algn="l"/>
              </a:tabLst>
            </a:pPr>
            <a:r>
              <a:rPr lang="en-US" sz="1800">
                <a:latin typeface="Arial Narrow" pitchFamily="34" charset="0"/>
              </a:rPr>
              <a:t>		•	BENCH TESTING SHOWED O-RING NOT CAPABLE OF MAINTAINING CONTACT</a:t>
            </a:r>
          </a:p>
          <a:p>
            <a:pPr marL="228600" indent="-228600">
              <a:tabLst>
                <a:tab pos="228600" algn="l"/>
                <a:tab pos="457200" algn="l"/>
                <a:tab pos="685800" algn="l"/>
              </a:tabLst>
            </a:pPr>
            <a:r>
              <a:rPr lang="en-US" sz="1800">
                <a:latin typeface="Arial Narrow" pitchFamily="34" charset="0"/>
              </a:rPr>
              <a:t>			WITH METAL PARTS GAP OPERATING TO MEOP</a:t>
            </a:r>
          </a:p>
          <a:p>
            <a:pPr marL="228600" indent="-228600">
              <a:tabLst>
                <a:tab pos="228600" algn="l"/>
                <a:tab pos="457200" algn="l"/>
                <a:tab pos="685800" algn="l"/>
              </a:tabLst>
            </a:pPr>
            <a:r>
              <a:rPr lang="en-US" sz="1800">
                <a:latin typeface="Arial Narrow" pitchFamily="34" charset="0"/>
              </a:rPr>
              <a:t>		•	BENCH TESTING SHOWED CAPABILITY TO MAINTAIN O-RING CONTACT DURING</a:t>
            </a:r>
          </a:p>
          <a:p>
            <a:pPr marL="228600" indent="-228600">
              <a:tabLst>
                <a:tab pos="228600" algn="l"/>
                <a:tab pos="457200" algn="l"/>
                <a:tab pos="685800" algn="l"/>
              </a:tabLst>
            </a:pPr>
            <a:r>
              <a:rPr lang="en-US" sz="1800">
                <a:latin typeface="Arial Narrow" pitchFamily="34" charset="0"/>
              </a:rPr>
              <a:t>			INITIAL PHASE (0 - 170 MS) OF TRANSIENT</a:t>
            </a:r>
          </a:p>
        </p:txBody>
      </p:sp>
      <p:grpSp>
        <p:nvGrpSpPr>
          <p:cNvPr id="567301" name="Group 5"/>
          <p:cNvGrpSpPr>
            <a:grpSpLocks/>
          </p:cNvGrpSpPr>
          <p:nvPr/>
        </p:nvGrpSpPr>
        <p:grpSpPr bwMode="auto">
          <a:xfrm>
            <a:off x="304800" y="1203325"/>
            <a:ext cx="8382000" cy="5029200"/>
            <a:chOff x="192" y="624"/>
            <a:chExt cx="5280" cy="3168"/>
          </a:xfrm>
        </p:grpSpPr>
        <p:sp>
          <p:nvSpPr>
            <p:cNvPr id="567302" name="Line 6"/>
            <p:cNvSpPr>
              <a:spLocks noChangeShapeType="1"/>
            </p:cNvSpPr>
            <p:nvPr/>
          </p:nvSpPr>
          <p:spPr bwMode="auto">
            <a:xfrm>
              <a:off x="192" y="624"/>
              <a:ext cx="5280" cy="3168"/>
            </a:xfrm>
            <a:prstGeom prst="line">
              <a:avLst/>
            </a:prstGeom>
            <a:noFill/>
            <a:ln w="50800">
              <a:solidFill>
                <a:schemeClr val="tx1"/>
              </a:solidFill>
              <a:round/>
              <a:headEnd/>
              <a:tailEnd/>
            </a:ln>
            <a:effectLst/>
          </p:spPr>
          <p:txBody>
            <a:bodyPr wrap="none" anchor="ctr">
              <a:spAutoFit/>
            </a:bodyPr>
            <a:lstStyle/>
            <a:p>
              <a:endParaRPr lang="en-US"/>
            </a:p>
          </p:txBody>
        </p:sp>
        <p:sp>
          <p:nvSpPr>
            <p:cNvPr id="567303" name="Line 7"/>
            <p:cNvSpPr>
              <a:spLocks noChangeShapeType="1"/>
            </p:cNvSpPr>
            <p:nvPr/>
          </p:nvSpPr>
          <p:spPr bwMode="auto">
            <a:xfrm flipV="1">
              <a:off x="192" y="624"/>
              <a:ext cx="5280" cy="3168"/>
            </a:xfrm>
            <a:prstGeom prst="line">
              <a:avLst/>
            </a:prstGeom>
            <a:noFill/>
            <a:ln w="50800">
              <a:solidFill>
                <a:schemeClr val="tx1"/>
              </a:solidFill>
              <a:round/>
              <a:headEnd/>
              <a:tailEnd/>
            </a:ln>
            <a:effectLst/>
          </p:spPr>
          <p:txBody>
            <a:bodyPr wrap="none" anchor="ctr">
              <a:spAutoFit/>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67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6146"/>
          <p:cNvSpPr>
            <a:spLocks noChangeArrowheads="1"/>
          </p:cNvSpPr>
          <p:nvPr/>
        </p:nvSpPr>
        <p:spPr bwMode="auto">
          <a:xfrm>
            <a:off x="230188" y="185738"/>
            <a:ext cx="6659562" cy="465137"/>
          </a:xfrm>
          <a:prstGeom prst="rect">
            <a:avLst/>
          </a:prstGeom>
          <a:noFill/>
          <a:ln w="12700">
            <a:noFill/>
            <a:miter lim="800000"/>
            <a:headEnd/>
            <a:tailEnd/>
          </a:ln>
          <a:effectLst/>
        </p:spPr>
        <p:txBody>
          <a:bodyPr wrap="none" lIns="63500" tIns="25400" rIns="63500" bIns="25400">
            <a:spAutoFit/>
          </a:bodyPr>
          <a:lstStyle/>
          <a:p>
            <a:pPr>
              <a:lnSpc>
                <a:spcPct val="97000"/>
              </a:lnSpc>
            </a:pPr>
            <a:r>
              <a:rPr lang="en-US" sz="2800">
                <a:solidFill>
                  <a:schemeClr val="accent2"/>
                </a:solidFill>
              </a:rPr>
              <a:t>Choose a type size that is easy to read</a:t>
            </a:r>
            <a:endParaRPr lang="en-US">
              <a:solidFill>
                <a:schemeClr val="accent2"/>
              </a:solidFill>
            </a:endParaRPr>
          </a:p>
        </p:txBody>
      </p:sp>
      <p:sp>
        <p:nvSpPr>
          <p:cNvPr id="538627" name="Rectangle 6147"/>
          <p:cNvSpPr>
            <a:spLocks noChangeArrowheads="1"/>
          </p:cNvSpPr>
          <p:nvPr/>
        </p:nvSpPr>
        <p:spPr bwMode="auto">
          <a:xfrm>
            <a:off x="488950" y="1333500"/>
            <a:ext cx="2300288" cy="5141913"/>
          </a:xfrm>
          <a:prstGeom prst="rect">
            <a:avLst/>
          </a:prstGeom>
          <a:noFill/>
          <a:ln w="12700">
            <a:noFill/>
            <a:miter lim="800000"/>
            <a:headEnd/>
            <a:tailEnd/>
          </a:ln>
          <a:effectLst/>
        </p:spPr>
        <p:txBody>
          <a:bodyPr wrap="none" lIns="63500" tIns="25400" rIns="63500" bIns="25400">
            <a:spAutoFit/>
          </a:bodyPr>
          <a:lstStyle/>
          <a:p>
            <a:pPr algn="ctr">
              <a:lnSpc>
                <a:spcPct val="88000"/>
              </a:lnSpc>
            </a:pPr>
            <a:r>
              <a:rPr lang="en-US" sz="4800" b="0"/>
              <a:t>48 point</a:t>
            </a:r>
          </a:p>
          <a:p>
            <a:pPr algn="ctr">
              <a:lnSpc>
                <a:spcPct val="88000"/>
              </a:lnSpc>
            </a:pPr>
            <a:endParaRPr lang="en-US" sz="4800" b="0"/>
          </a:p>
          <a:p>
            <a:pPr algn="ctr">
              <a:lnSpc>
                <a:spcPct val="88000"/>
              </a:lnSpc>
            </a:pPr>
            <a:r>
              <a:rPr lang="en-US" sz="3600" b="0"/>
              <a:t>36 point</a:t>
            </a:r>
          </a:p>
          <a:p>
            <a:pPr algn="ctr">
              <a:lnSpc>
                <a:spcPct val="88000"/>
              </a:lnSpc>
            </a:pPr>
            <a:endParaRPr lang="en-US" sz="3600" b="0"/>
          </a:p>
          <a:p>
            <a:pPr algn="ctr">
              <a:lnSpc>
                <a:spcPct val="88000"/>
              </a:lnSpc>
            </a:pPr>
            <a:endParaRPr lang="en-US" sz="3600" b="0"/>
          </a:p>
          <a:p>
            <a:pPr algn="ctr">
              <a:lnSpc>
                <a:spcPct val="88000"/>
              </a:lnSpc>
            </a:pPr>
            <a:r>
              <a:rPr lang="en-US" b="0"/>
              <a:t>24 point</a:t>
            </a:r>
          </a:p>
          <a:p>
            <a:pPr algn="ctr">
              <a:lnSpc>
                <a:spcPct val="88000"/>
              </a:lnSpc>
            </a:pPr>
            <a:endParaRPr lang="en-US" b="0"/>
          </a:p>
          <a:p>
            <a:pPr algn="ctr">
              <a:lnSpc>
                <a:spcPct val="88000"/>
              </a:lnSpc>
            </a:pPr>
            <a:r>
              <a:rPr lang="en-US" sz="1800" b="0"/>
              <a:t>18 point</a:t>
            </a:r>
          </a:p>
          <a:p>
            <a:pPr algn="ctr">
              <a:lnSpc>
                <a:spcPct val="88000"/>
              </a:lnSpc>
            </a:pPr>
            <a:endParaRPr lang="en-US" sz="1800" b="0"/>
          </a:p>
          <a:p>
            <a:pPr algn="ctr">
              <a:lnSpc>
                <a:spcPct val="88000"/>
              </a:lnSpc>
            </a:pPr>
            <a:r>
              <a:rPr lang="en-US" sz="1400" b="0"/>
              <a:t>14 point</a:t>
            </a:r>
          </a:p>
          <a:p>
            <a:pPr algn="ctr">
              <a:lnSpc>
                <a:spcPct val="88000"/>
              </a:lnSpc>
            </a:pPr>
            <a:endParaRPr lang="en-US" sz="1400" b="0"/>
          </a:p>
          <a:p>
            <a:pPr algn="ctr">
              <a:lnSpc>
                <a:spcPct val="88000"/>
              </a:lnSpc>
            </a:pPr>
            <a:r>
              <a:rPr lang="en-US" sz="1200" b="0"/>
              <a:t>12 point</a:t>
            </a:r>
          </a:p>
          <a:p>
            <a:pPr algn="ctr">
              <a:lnSpc>
                <a:spcPct val="88000"/>
              </a:lnSpc>
            </a:pPr>
            <a:endParaRPr lang="en-US" sz="1200" b="0"/>
          </a:p>
          <a:p>
            <a:pPr algn="ctr">
              <a:lnSpc>
                <a:spcPct val="88000"/>
              </a:lnSpc>
            </a:pPr>
            <a:endParaRPr lang="en-US" sz="1200" b="0"/>
          </a:p>
          <a:p>
            <a:pPr algn="ctr">
              <a:lnSpc>
                <a:spcPct val="88000"/>
              </a:lnSpc>
            </a:pPr>
            <a:r>
              <a:rPr lang="en-US" sz="1000" b="0"/>
              <a:t>10 point</a:t>
            </a:r>
          </a:p>
          <a:p>
            <a:pPr algn="ctr">
              <a:lnSpc>
                <a:spcPct val="88000"/>
              </a:lnSpc>
            </a:pPr>
            <a:endParaRPr lang="en-US" sz="1000" b="0"/>
          </a:p>
          <a:p>
            <a:pPr algn="ctr">
              <a:lnSpc>
                <a:spcPct val="88000"/>
              </a:lnSpc>
            </a:pPr>
            <a:r>
              <a:rPr lang="en-US" sz="800" b="0"/>
              <a:t>8 point</a:t>
            </a:r>
          </a:p>
        </p:txBody>
      </p:sp>
      <p:sp>
        <p:nvSpPr>
          <p:cNvPr id="538628" name="Rectangle 6148"/>
          <p:cNvSpPr>
            <a:spLocks noChangeArrowheads="1"/>
          </p:cNvSpPr>
          <p:nvPr/>
        </p:nvSpPr>
        <p:spPr bwMode="auto">
          <a:xfrm>
            <a:off x="5969000" y="1511300"/>
            <a:ext cx="1228725" cy="3683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t>posters</a:t>
            </a:r>
          </a:p>
        </p:txBody>
      </p:sp>
      <p:sp>
        <p:nvSpPr>
          <p:cNvPr id="538629" name="Rectangle 6149"/>
          <p:cNvSpPr>
            <a:spLocks noChangeArrowheads="1"/>
          </p:cNvSpPr>
          <p:nvPr/>
        </p:nvSpPr>
        <p:spPr bwMode="auto">
          <a:xfrm>
            <a:off x="5943600" y="3225800"/>
            <a:ext cx="2903538" cy="3683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t>presentation slides</a:t>
            </a:r>
          </a:p>
        </p:txBody>
      </p:sp>
      <p:sp>
        <p:nvSpPr>
          <p:cNvPr id="538630" name="Rectangle 6150"/>
          <p:cNvSpPr>
            <a:spLocks noChangeArrowheads="1"/>
          </p:cNvSpPr>
          <p:nvPr/>
        </p:nvSpPr>
        <p:spPr bwMode="auto">
          <a:xfrm>
            <a:off x="5930900" y="4711700"/>
            <a:ext cx="838200" cy="3683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t>titles</a:t>
            </a:r>
          </a:p>
        </p:txBody>
      </p:sp>
      <p:sp>
        <p:nvSpPr>
          <p:cNvPr id="538631" name="Rectangle 6151"/>
          <p:cNvSpPr>
            <a:spLocks noChangeArrowheads="1"/>
          </p:cNvSpPr>
          <p:nvPr/>
        </p:nvSpPr>
        <p:spPr bwMode="auto">
          <a:xfrm>
            <a:off x="5943600" y="5600700"/>
            <a:ext cx="669925" cy="3683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t>text</a:t>
            </a:r>
          </a:p>
        </p:txBody>
      </p:sp>
      <p:sp>
        <p:nvSpPr>
          <p:cNvPr id="538632" name="Rectangle 6152"/>
          <p:cNvSpPr>
            <a:spLocks noChangeArrowheads="1"/>
          </p:cNvSpPr>
          <p:nvPr/>
        </p:nvSpPr>
        <p:spPr bwMode="auto">
          <a:xfrm>
            <a:off x="5943600" y="6172200"/>
            <a:ext cx="1514475" cy="3683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t>footnotes</a:t>
            </a:r>
          </a:p>
        </p:txBody>
      </p:sp>
      <p:sp>
        <p:nvSpPr>
          <p:cNvPr id="538633" name="Line 6153"/>
          <p:cNvSpPr>
            <a:spLocks noChangeShapeType="1"/>
          </p:cNvSpPr>
          <p:nvPr/>
        </p:nvSpPr>
        <p:spPr bwMode="auto">
          <a:xfrm>
            <a:off x="2312988" y="5791200"/>
            <a:ext cx="3325812"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538634" name="Line 6154"/>
          <p:cNvSpPr>
            <a:spLocks noChangeShapeType="1"/>
          </p:cNvSpPr>
          <p:nvPr/>
        </p:nvSpPr>
        <p:spPr bwMode="auto">
          <a:xfrm>
            <a:off x="2439988" y="4902200"/>
            <a:ext cx="3211512"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538635" name="Line 6155"/>
          <p:cNvSpPr>
            <a:spLocks noChangeShapeType="1"/>
          </p:cNvSpPr>
          <p:nvPr/>
        </p:nvSpPr>
        <p:spPr bwMode="auto">
          <a:xfrm>
            <a:off x="2413000" y="4560888"/>
            <a:ext cx="0" cy="722312"/>
          </a:xfrm>
          <a:prstGeom prst="line">
            <a:avLst/>
          </a:prstGeom>
          <a:noFill/>
          <a:ln w="25400">
            <a:solidFill>
              <a:schemeClr val="tx1"/>
            </a:solidFill>
            <a:round/>
            <a:headEnd/>
            <a:tailEnd/>
          </a:ln>
          <a:effectLst/>
        </p:spPr>
        <p:txBody>
          <a:bodyPr wrap="none" anchor="ctr"/>
          <a:lstStyle/>
          <a:p>
            <a:endParaRPr lang="en-US"/>
          </a:p>
        </p:txBody>
      </p:sp>
      <p:sp>
        <p:nvSpPr>
          <p:cNvPr id="538636" name="Line 6156"/>
          <p:cNvSpPr>
            <a:spLocks noChangeShapeType="1"/>
          </p:cNvSpPr>
          <p:nvPr/>
        </p:nvSpPr>
        <p:spPr bwMode="auto">
          <a:xfrm flipH="1">
            <a:off x="2249488" y="4521200"/>
            <a:ext cx="176212" cy="0"/>
          </a:xfrm>
          <a:prstGeom prst="line">
            <a:avLst/>
          </a:prstGeom>
          <a:noFill/>
          <a:ln w="25400">
            <a:solidFill>
              <a:schemeClr val="tx1"/>
            </a:solidFill>
            <a:round/>
            <a:headEnd/>
            <a:tailEnd/>
          </a:ln>
          <a:effectLst/>
        </p:spPr>
        <p:txBody>
          <a:bodyPr wrap="none" anchor="ctr"/>
          <a:lstStyle/>
          <a:p>
            <a:endParaRPr lang="en-US"/>
          </a:p>
        </p:txBody>
      </p:sp>
      <p:sp>
        <p:nvSpPr>
          <p:cNvPr id="538637" name="Line 6157"/>
          <p:cNvSpPr>
            <a:spLocks noChangeShapeType="1"/>
          </p:cNvSpPr>
          <p:nvPr/>
        </p:nvSpPr>
        <p:spPr bwMode="auto">
          <a:xfrm flipH="1">
            <a:off x="2274888" y="5321300"/>
            <a:ext cx="150812" cy="0"/>
          </a:xfrm>
          <a:prstGeom prst="line">
            <a:avLst/>
          </a:prstGeom>
          <a:noFill/>
          <a:ln w="25400">
            <a:solidFill>
              <a:schemeClr val="tx1"/>
            </a:solidFill>
            <a:round/>
            <a:headEnd/>
            <a:tailEnd/>
          </a:ln>
          <a:effectLst/>
        </p:spPr>
        <p:txBody>
          <a:bodyPr wrap="none" anchor="ctr"/>
          <a:lstStyle/>
          <a:p>
            <a:endParaRPr lang="en-US"/>
          </a:p>
        </p:txBody>
      </p:sp>
      <p:sp>
        <p:nvSpPr>
          <p:cNvPr id="538638" name="Line 6158"/>
          <p:cNvSpPr>
            <a:spLocks noChangeShapeType="1"/>
          </p:cNvSpPr>
          <p:nvPr/>
        </p:nvSpPr>
        <p:spPr bwMode="auto">
          <a:xfrm>
            <a:off x="2298700" y="5576888"/>
            <a:ext cx="0" cy="468312"/>
          </a:xfrm>
          <a:prstGeom prst="line">
            <a:avLst/>
          </a:prstGeom>
          <a:noFill/>
          <a:ln w="25400">
            <a:solidFill>
              <a:schemeClr val="tx1"/>
            </a:solidFill>
            <a:round/>
            <a:headEnd/>
            <a:tailEnd/>
          </a:ln>
          <a:effectLst/>
        </p:spPr>
        <p:txBody>
          <a:bodyPr wrap="none" anchor="ctr"/>
          <a:lstStyle/>
          <a:p>
            <a:endParaRPr lang="en-US"/>
          </a:p>
        </p:txBody>
      </p:sp>
      <p:sp>
        <p:nvSpPr>
          <p:cNvPr id="538639" name="Line 6159"/>
          <p:cNvSpPr>
            <a:spLocks noChangeShapeType="1"/>
          </p:cNvSpPr>
          <p:nvPr/>
        </p:nvSpPr>
        <p:spPr bwMode="auto">
          <a:xfrm flipH="1">
            <a:off x="2135188" y="5549900"/>
            <a:ext cx="176212" cy="0"/>
          </a:xfrm>
          <a:prstGeom prst="line">
            <a:avLst/>
          </a:prstGeom>
          <a:noFill/>
          <a:ln w="25400">
            <a:solidFill>
              <a:schemeClr val="tx1"/>
            </a:solidFill>
            <a:round/>
            <a:headEnd/>
            <a:tailEnd/>
          </a:ln>
          <a:effectLst/>
        </p:spPr>
        <p:txBody>
          <a:bodyPr wrap="none" anchor="ctr"/>
          <a:lstStyle/>
          <a:p>
            <a:endParaRPr lang="en-US"/>
          </a:p>
        </p:txBody>
      </p:sp>
      <p:sp>
        <p:nvSpPr>
          <p:cNvPr id="538640" name="Line 6160"/>
          <p:cNvSpPr>
            <a:spLocks noChangeShapeType="1"/>
          </p:cNvSpPr>
          <p:nvPr/>
        </p:nvSpPr>
        <p:spPr bwMode="auto">
          <a:xfrm flipH="1">
            <a:off x="2160588" y="6083300"/>
            <a:ext cx="150812" cy="0"/>
          </a:xfrm>
          <a:prstGeom prst="line">
            <a:avLst/>
          </a:prstGeom>
          <a:noFill/>
          <a:ln w="25400">
            <a:solidFill>
              <a:schemeClr val="tx1"/>
            </a:solidFill>
            <a:round/>
            <a:headEnd/>
            <a:tailEnd/>
          </a:ln>
          <a:effectLst/>
        </p:spPr>
        <p:txBody>
          <a:bodyPr wrap="none" anchor="ctr"/>
          <a:lstStyle/>
          <a:p>
            <a:endParaRPr lang="en-US"/>
          </a:p>
        </p:txBody>
      </p:sp>
      <p:sp>
        <p:nvSpPr>
          <p:cNvPr id="538641" name="Line 6161"/>
          <p:cNvSpPr>
            <a:spLocks noChangeShapeType="1"/>
          </p:cNvSpPr>
          <p:nvPr/>
        </p:nvSpPr>
        <p:spPr bwMode="auto">
          <a:xfrm>
            <a:off x="2679700" y="2795588"/>
            <a:ext cx="0" cy="1395412"/>
          </a:xfrm>
          <a:prstGeom prst="line">
            <a:avLst/>
          </a:prstGeom>
          <a:noFill/>
          <a:ln w="25400">
            <a:solidFill>
              <a:schemeClr val="tx1"/>
            </a:solidFill>
            <a:round/>
            <a:headEnd/>
            <a:tailEnd/>
          </a:ln>
          <a:effectLst/>
        </p:spPr>
        <p:txBody>
          <a:bodyPr wrap="none" anchor="ctr"/>
          <a:lstStyle/>
          <a:p>
            <a:endParaRPr lang="en-US"/>
          </a:p>
        </p:txBody>
      </p:sp>
      <p:sp>
        <p:nvSpPr>
          <p:cNvPr id="538642" name="Line 6162"/>
          <p:cNvSpPr>
            <a:spLocks noChangeShapeType="1"/>
          </p:cNvSpPr>
          <p:nvPr/>
        </p:nvSpPr>
        <p:spPr bwMode="auto">
          <a:xfrm>
            <a:off x="2706688" y="3441700"/>
            <a:ext cx="2970212"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538643" name="Line 6163"/>
          <p:cNvSpPr>
            <a:spLocks noChangeShapeType="1"/>
          </p:cNvSpPr>
          <p:nvPr/>
        </p:nvSpPr>
        <p:spPr bwMode="auto">
          <a:xfrm flipH="1">
            <a:off x="2528888" y="2768600"/>
            <a:ext cx="163512" cy="0"/>
          </a:xfrm>
          <a:prstGeom prst="line">
            <a:avLst/>
          </a:prstGeom>
          <a:noFill/>
          <a:ln w="25400">
            <a:solidFill>
              <a:schemeClr val="tx1"/>
            </a:solidFill>
            <a:round/>
            <a:headEnd/>
            <a:tailEnd/>
          </a:ln>
          <a:effectLst/>
        </p:spPr>
        <p:txBody>
          <a:bodyPr wrap="none" anchor="ctr"/>
          <a:lstStyle/>
          <a:p>
            <a:endParaRPr lang="en-US"/>
          </a:p>
        </p:txBody>
      </p:sp>
      <p:sp>
        <p:nvSpPr>
          <p:cNvPr id="538644" name="Line 6164"/>
          <p:cNvSpPr>
            <a:spLocks noChangeShapeType="1"/>
          </p:cNvSpPr>
          <p:nvPr/>
        </p:nvSpPr>
        <p:spPr bwMode="auto">
          <a:xfrm flipH="1">
            <a:off x="2490788" y="4216400"/>
            <a:ext cx="188912" cy="0"/>
          </a:xfrm>
          <a:prstGeom prst="line">
            <a:avLst/>
          </a:prstGeom>
          <a:noFill/>
          <a:ln w="25400">
            <a:solidFill>
              <a:schemeClr val="tx1"/>
            </a:solidFill>
            <a:round/>
            <a:headEnd/>
            <a:tailEnd/>
          </a:ln>
          <a:effectLst/>
        </p:spPr>
        <p:txBody>
          <a:bodyPr wrap="none" anchor="ctr"/>
          <a:lstStyle/>
          <a:p>
            <a:endParaRPr lang="en-US"/>
          </a:p>
        </p:txBody>
      </p:sp>
      <p:sp>
        <p:nvSpPr>
          <p:cNvPr id="538645" name="Line 6165"/>
          <p:cNvSpPr>
            <a:spLocks noChangeShapeType="1"/>
          </p:cNvSpPr>
          <p:nvPr/>
        </p:nvSpPr>
        <p:spPr bwMode="auto">
          <a:xfrm>
            <a:off x="3024188" y="1701800"/>
            <a:ext cx="2627312" cy="0"/>
          </a:xfrm>
          <a:prstGeom prst="line">
            <a:avLst/>
          </a:prstGeom>
          <a:noFill/>
          <a:ln w="25400">
            <a:solidFill>
              <a:schemeClr val="tx1"/>
            </a:solidFill>
            <a:round/>
            <a:headEnd/>
            <a:tailEnd type="triangle" w="med" len="med"/>
          </a:ln>
          <a:effectLst/>
        </p:spPr>
        <p:txBody>
          <a:bodyPr wrap="none" anchor="ctr"/>
          <a:lstStyle/>
          <a:p>
            <a:endParaRPr lang="en-US"/>
          </a:p>
        </p:txBody>
      </p:sp>
      <p:sp>
        <p:nvSpPr>
          <p:cNvPr id="538646" name="Line 6166"/>
          <p:cNvSpPr>
            <a:spLocks noChangeShapeType="1"/>
          </p:cNvSpPr>
          <p:nvPr/>
        </p:nvSpPr>
        <p:spPr bwMode="auto">
          <a:xfrm>
            <a:off x="2211388" y="6362700"/>
            <a:ext cx="3452812" cy="0"/>
          </a:xfrm>
          <a:prstGeom prst="line">
            <a:avLst/>
          </a:prstGeom>
          <a:noFill/>
          <a:ln w="25400">
            <a:solidFill>
              <a:schemeClr val="tx1"/>
            </a:solidFill>
            <a:round/>
            <a:headEnd/>
            <a:tailEnd type="triangle" w="med" len="med"/>
          </a:ln>
          <a:effectLst/>
        </p:spPr>
        <p:txBody>
          <a:bodyPr wrap="none" anchor="ctr"/>
          <a:lstStyle/>
          <a:p>
            <a:endParaRPr lang="en-US"/>
          </a:p>
        </p:txBody>
      </p:sp>
      <p:pic>
        <p:nvPicPr>
          <p:cNvPr id="538649" name="Picture 6169" descr="D:\My Documents\web pages\pictures\cover.gif"/>
          <p:cNvPicPr>
            <a:picLocks noChangeAspect="1" noChangeArrowheads="1"/>
          </p:cNvPicPr>
          <p:nvPr/>
        </p:nvPicPr>
        <p:blipFill>
          <a:blip r:embed="rId3"/>
          <a:srcRect/>
          <a:stretch>
            <a:fillRect/>
          </a:stretch>
        </p:blipFill>
        <p:spPr bwMode="auto">
          <a:xfrm>
            <a:off x="8516938" y="6019800"/>
            <a:ext cx="550862" cy="838200"/>
          </a:xfrm>
          <a:prstGeom prst="rect">
            <a:avLst/>
          </a:prstGeom>
          <a:noFill/>
          <a:ln w="12700">
            <a:solidFill>
              <a:srgbClr val="000000"/>
            </a:solid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323850" y="152400"/>
            <a:ext cx="8286750" cy="917575"/>
          </a:xfrm>
          <a:noFill/>
          <a:ln/>
        </p:spPr>
        <p:txBody>
          <a:bodyPr anchor="t">
            <a:spAutoFit/>
          </a:bodyPr>
          <a:lstStyle/>
          <a:p>
            <a:pPr algn="l">
              <a:lnSpc>
                <a:spcPct val="97000"/>
              </a:lnSpc>
            </a:pPr>
            <a:r>
              <a:rPr lang="en-US" sz="2800" b="1">
                <a:solidFill>
                  <a:schemeClr val="accent2"/>
                </a:solidFill>
                <a:latin typeface="Arial" charset="0"/>
              </a:rPr>
              <a:t>In your layouts, use white space for association, emphasis, and hierarchy</a:t>
            </a:r>
            <a:endParaRPr lang="en-US" sz="3600" b="1">
              <a:latin typeface="Arial" charset="0"/>
            </a:endParaRPr>
          </a:p>
        </p:txBody>
      </p:sp>
      <p:sp>
        <p:nvSpPr>
          <p:cNvPr id="577539" name="Rectangle 3"/>
          <p:cNvSpPr>
            <a:spLocks noChangeArrowheads="1"/>
          </p:cNvSpPr>
          <p:nvPr/>
        </p:nvSpPr>
        <p:spPr bwMode="auto">
          <a:xfrm>
            <a:off x="609600" y="3124200"/>
            <a:ext cx="1312863" cy="10033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t>space</a:t>
            </a:r>
          </a:p>
          <a:p>
            <a:pPr>
              <a:lnSpc>
                <a:spcPct val="87000"/>
              </a:lnSpc>
            </a:pPr>
            <a:r>
              <a:rPr lang="en-US"/>
              <a:t>for</a:t>
            </a:r>
          </a:p>
          <a:p>
            <a:pPr>
              <a:lnSpc>
                <a:spcPct val="87000"/>
              </a:lnSpc>
            </a:pPr>
            <a:r>
              <a:rPr lang="en-US"/>
              <a:t>margins</a:t>
            </a:r>
          </a:p>
        </p:txBody>
      </p:sp>
      <p:sp>
        <p:nvSpPr>
          <p:cNvPr id="577540" name="Rectangle 4"/>
          <p:cNvSpPr>
            <a:spLocks noChangeArrowheads="1"/>
          </p:cNvSpPr>
          <p:nvPr/>
        </p:nvSpPr>
        <p:spPr bwMode="auto">
          <a:xfrm>
            <a:off x="6019800" y="5410200"/>
            <a:ext cx="1852613" cy="6858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t>space for</a:t>
            </a:r>
          </a:p>
          <a:p>
            <a:pPr>
              <a:lnSpc>
                <a:spcPct val="87000"/>
              </a:lnSpc>
            </a:pPr>
            <a:r>
              <a:rPr lang="en-US"/>
              <a:t>illustrations</a:t>
            </a:r>
          </a:p>
        </p:txBody>
      </p:sp>
      <p:sp>
        <p:nvSpPr>
          <p:cNvPr id="577541" name="Rectangle 5"/>
          <p:cNvSpPr>
            <a:spLocks noChangeArrowheads="1"/>
          </p:cNvSpPr>
          <p:nvPr/>
        </p:nvSpPr>
        <p:spPr bwMode="auto">
          <a:xfrm>
            <a:off x="5867400" y="2590800"/>
            <a:ext cx="1482725" cy="685800"/>
          </a:xfrm>
          <a:prstGeom prst="rect">
            <a:avLst/>
          </a:prstGeom>
          <a:noFill/>
          <a:ln w="12700">
            <a:noFill/>
            <a:miter lim="800000"/>
            <a:headEnd/>
            <a:tailEnd/>
          </a:ln>
          <a:effectLst/>
        </p:spPr>
        <p:txBody>
          <a:bodyPr wrap="none" lIns="63500" tIns="25400" rIns="63500" bIns="25400">
            <a:spAutoFit/>
          </a:bodyPr>
          <a:lstStyle/>
          <a:p>
            <a:pPr>
              <a:lnSpc>
                <a:spcPct val="87000"/>
              </a:lnSpc>
            </a:pPr>
            <a:r>
              <a:rPr lang="en-US"/>
              <a:t>space for</a:t>
            </a:r>
          </a:p>
          <a:p>
            <a:pPr>
              <a:lnSpc>
                <a:spcPct val="87000"/>
              </a:lnSpc>
            </a:pPr>
            <a:r>
              <a:rPr lang="en-US"/>
              <a:t>headings</a:t>
            </a:r>
          </a:p>
        </p:txBody>
      </p:sp>
      <p:sp>
        <p:nvSpPr>
          <p:cNvPr id="577542" name="Rectangle 6"/>
          <p:cNvSpPr>
            <a:spLocks noChangeArrowheads="1"/>
          </p:cNvSpPr>
          <p:nvPr/>
        </p:nvSpPr>
        <p:spPr bwMode="auto">
          <a:xfrm>
            <a:off x="4314825" y="6127750"/>
            <a:ext cx="139700" cy="63500"/>
          </a:xfrm>
          <a:prstGeom prst="rect">
            <a:avLst/>
          </a:prstGeom>
          <a:noFill/>
          <a:ln w="12700">
            <a:noFill/>
            <a:miter lim="800000"/>
            <a:headEnd/>
            <a:tailEnd/>
          </a:ln>
          <a:effectLst/>
        </p:spPr>
        <p:txBody>
          <a:bodyPr wrap="none" anchor="ctr"/>
          <a:lstStyle/>
          <a:p>
            <a:endParaRPr lang="en-US"/>
          </a:p>
        </p:txBody>
      </p:sp>
      <p:sp>
        <p:nvSpPr>
          <p:cNvPr id="577543" name="Rectangle 7" descr="Narrow horizontal"/>
          <p:cNvSpPr>
            <a:spLocks noChangeArrowheads="1"/>
          </p:cNvSpPr>
          <p:nvPr/>
        </p:nvSpPr>
        <p:spPr bwMode="auto">
          <a:xfrm>
            <a:off x="2752725" y="3028950"/>
            <a:ext cx="1041400" cy="152400"/>
          </a:xfrm>
          <a:prstGeom prst="rect">
            <a:avLst/>
          </a:prstGeom>
          <a:pattFill prst="narHorz">
            <a:fgClr>
              <a:schemeClr val="folHlink"/>
            </a:fgClr>
            <a:bgClr>
              <a:schemeClr val="bg1"/>
            </a:bgClr>
          </a:pattFill>
          <a:ln w="12700">
            <a:noFill/>
            <a:miter lim="800000"/>
            <a:headEnd/>
            <a:tailEnd/>
          </a:ln>
          <a:effectLst/>
        </p:spPr>
        <p:txBody>
          <a:bodyPr wrap="none" anchor="ctr"/>
          <a:lstStyle/>
          <a:p>
            <a:endParaRPr lang="en-US"/>
          </a:p>
        </p:txBody>
      </p:sp>
      <p:sp>
        <p:nvSpPr>
          <p:cNvPr id="577544" name="Line 8"/>
          <p:cNvSpPr>
            <a:spLocks noChangeShapeType="1"/>
          </p:cNvSpPr>
          <p:nvPr/>
        </p:nvSpPr>
        <p:spPr bwMode="auto">
          <a:xfrm>
            <a:off x="2781300" y="2505075"/>
            <a:ext cx="0" cy="51435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577545" name="Line 9"/>
          <p:cNvSpPr>
            <a:spLocks noChangeShapeType="1"/>
          </p:cNvSpPr>
          <p:nvPr/>
        </p:nvSpPr>
        <p:spPr bwMode="auto">
          <a:xfrm>
            <a:off x="2752725" y="3200400"/>
            <a:ext cx="19050" cy="238125"/>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577546" name="Rectangle 10" descr="Dark upward diagonal"/>
          <p:cNvSpPr>
            <a:spLocks noChangeArrowheads="1"/>
          </p:cNvSpPr>
          <p:nvPr/>
        </p:nvSpPr>
        <p:spPr bwMode="auto">
          <a:xfrm>
            <a:off x="2895600" y="5353050"/>
            <a:ext cx="2609850" cy="1104900"/>
          </a:xfrm>
          <a:prstGeom prst="rect">
            <a:avLst/>
          </a:prstGeom>
          <a:pattFill prst="dkUpDiag">
            <a:fgClr>
              <a:srgbClr val="990000"/>
            </a:fgClr>
            <a:bgClr>
              <a:srgbClr val="FFFFFF"/>
            </a:bgClr>
          </a:pattFill>
          <a:ln w="12700">
            <a:solidFill>
              <a:schemeClr val="tx1"/>
            </a:solidFill>
            <a:miter lim="800000"/>
            <a:headEnd/>
            <a:tailEnd/>
          </a:ln>
          <a:effectLst/>
        </p:spPr>
        <p:txBody>
          <a:bodyPr wrap="none" anchor="ctr"/>
          <a:lstStyle/>
          <a:p>
            <a:endParaRPr lang="en-US"/>
          </a:p>
        </p:txBody>
      </p:sp>
      <p:sp>
        <p:nvSpPr>
          <p:cNvPr id="577547" name="Line 11"/>
          <p:cNvSpPr>
            <a:spLocks noChangeShapeType="1"/>
          </p:cNvSpPr>
          <p:nvPr/>
        </p:nvSpPr>
        <p:spPr bwMode="auto">
          <a:xfrm>
            <a:off x="3028950" y="6572250"/>
            <a:ext cx="2351088" cy="3175"/>
          </a:xfrm>
          <a:prstGeom prst="line">
            <a:avLst/>
          </a:prstGeom>
          <a:noFill/>
          <a:ln w="76200" cmpd="tri">
            <a:solidFill>
              <a:schemeClr val="tx1"/>
            </a:solidFill>
            <a:prstDash val="dash"/>
            <a:round/>
            <a:headEnd/>
            <a:tailEnd/>
          </a:ln>
          <a:effectLst/>
        </p:spPr>
        <p:txBody>
          <a:bodyPr wrap="none" anchor="ctr"/>
          <a:lstStyle/>
          <a:p>
            <a:endParaRPr lang="en-US"/>
          </a:p>
        </p:txBody>
      </p:sp>
      <p:sp>
        <p:nvSpPr>
          <p:cNvPr id="577548" name="Line 12"/>
          <p:cNvSpPr>
            <a:spLocks noChangeShapeType="1"/>
          </p:cNvSpPr>
          <p:nvPr/>
        </p:nvSpPr>
        <p:spPr bwMode="auto">
          <a:xfrm>
            <a:off x="4152900" y="5048250"/>
            <a:ext cx="0" cy="30480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577549" name="Rectangle 13" descr="Narrow horizontal"/>
          <p:cNvSpPr>
            <a:spLocks noChangeArrowheads="1"/>
          </p:cNvSpPr>
          <p:nvPr/>
        </p:nvSpPr>
        <p:spPr bwMode="auto">
          <a:xfrm>
            <a:off x="2752725" y="3438525"/>
            <a:ext cx="2819400" cy="1590675"/>
          </a:xfrm>
          <a:prstGeom prst="rect">
            <a:avLst/>
          </a:prstGeom>
          <a:pattFill prst="narHorz">
            <a:fgClr>
              <a:schemeClr val="folHlink"/>
            </a:fgClr>
            <a:bgClr>
              <a:schemeClr val="bg1"/>
            </a:bgClr>
          </a:pattFill>
          <a:ln w="12700">
            <a:noFill/>
            <a:miter lim="800000"/>
            <a:headEnd/>
            <a:tailEnd/>
          </a:ln>
          <a:effectLst/>
        </p:spPr>
        <p:txBody>
          <a:bodyPr wrap="none" anchor="ctr"/>
          <a:lstStyle/>
          <a:p>
            <a:endParaRPr lang="en-US"/>
          </a:p>
        </p:txBody>
      </p:sp>
      <p:sp>
        <p:nvSpPr>
          <p:cNvPr id="577550" name="Rectangle 14" descr="Narrow horizontal"/>
          <p:cNvSpPr>
            <a:spLocks noChangeArrowheads="1"/>
          </p:cNvSpPr>
          <p:nvPr/>
        </p:nvSpPr>
        <p:spPr bwMode="auto">
          <a:xfrm>
            <a:off x="2752725" y="1447800"/>
            <a:ext cx="2819400" cy="1057275"/>
          </a:xfrm>
          <a:prstGeom prst="rect">
            <a:avLst/>
          </a:prstGeom>
          <a:pattFill prst="narHorz">
            <a:fgClr>
              <a:schemeClr val="folHlink"/>
            </a:fgClr>
            <a:bgClr>
              <a:schemeClr val="bg1"/>
            </a:bgClr>
          </a:pattFill>
          <a:ln w="12700">
            <a:noFill/>
            <a:miter lim="800000"/>
            <a:headEnd/>
            <a:tailEnd/>
          </a:ln>
          <a:effectLst/>
        </p:spPr>
        <p:txBody>
          <a:bodyPr wrap="none" anchor="ctr"/>
          <a:lstStyle/>
          <a:p>
            <a:endParaRPr lang="en-US"/>
          </a:p>
        </p:txBody>
      </p:sp>
      <p:pic>
        <p:nvPicPr>
          <p:cNvPr id="577552" name="Picture 16" descr="D:\My Documents\web pages\pictures\cover.gif"/>
          <p:cNvPicPr>
            <a:picLocks noChangeAspect="1" noChangeArrowheads="1"/>
          </p:cNvPicPr>
          <p:nvPr/>
        </p:nvPicPr>
        <p:blipFill>
          <a:blip r:embed="rId3"/>
          <a:srcRect/>
          <a:stretch>
            <a:fillRect/>
          </a:stretch>
        </p:blipFill>
        <p:spPr bwMode="auto">
          <a:xfrm>
            <a:off x="8516938" y="6019800"/>
            <a:ext cx="550862" cy="838200"/>
          </a:xfrm>
          <a:prstGeom prst="rect">
            <a:avLst/>
          </a:prstGeom>
          <a:noFill/>
          <a:ln w="12700">
            <a:solidFill>
              <a:srgbClr val="000000"/>
            </a:solidFill>
            <a:miter lim="800000"/>
            <a:headEnd/>
            <a:tailEnd/>
          </a:ln>
        </p:spPr>
      </p:pic>
    </p:spTree>
  </p:cSld>
  <p:clrMapOvr>
    <a:masterClrMapping/>
  </p:clrMapOvr>
  <p:transition/>
</p:sld>
</file>

<file path=ppt/theme/theme1.xml><?xml version="1.0" encoding="utf-8"?>
<a:theme xmlns:a="http://schemas.openxmlformats.org/drawingml/2006/main" name="3½ Floppy (A:)">
  <a:themeElements>
    <a:clrScheme name="">
      <a:dk1>
        <a:srgbClr val="474747"/>
      </a:dk1>
      <a:lt1>
        <a:srgbClr val="FFFFFF"/>
      </a:lt1>
      <a:dk2>
        <a:srgbClr val="0000FF"/>
      </a:dk2>
      <a:lt2>
        <a:srgbClr val="FFFFFF"/>
      </a:lt2>
      <a:accent1>
        <a:srgbClr val="990000"/>
      </a:accent1>
      <a:accent2>
        <a:srgbClr val="FAFD00"/>
      </a:accent2>
      <a:accent3>
        <a:srgbClr val="AAAAFF"/>
      </a:accent3>
      <a:accent4>
        <a:srgbClr val="DADADA"/>
      </a:accent4>
      <a:accent5>
        <a:srgbClr val="CAAAAA"/>
      </a:accent5>
      <a:accent6>
        <a:srgbClr val="E3E500"/>
      </a:accent6>
      <a:hlink>
        <a:srgbClr val="FE9B03"/>
      </a:hlink>
      <a:folHlink>
        <a:srgbClr val="FFFFFF"/>
      </a:folHlink>
    </a:clrScheme>
    <a:fontScheme name="3½ Floppy (A:)">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3½ Floppy (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½ Floppy (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½ Floppy (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½ Floppy (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½ Floppy (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½ Floppy (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½ Floppy (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Pages>37</Pages>
  <Words>1232</Words>
  <Application>Microsoft PowerPoint 4.0</Application>
  <PresentationFormat>On-screen Show (4:3)</PresentationFormat>
  <Paragraphs>149</Paragraphs>
  <Slides>10</Slides>
  <Notes>10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21" baseType="lpstr">
      <vt:lpstr>Times New Roman</vt:lpstr>
      <vt:lpstr>Book Antiqua</vt:lpstr>
      <vt:lpstr>Arial</vt:lpstr>
      <vt:lpstr>Arial Narrow</vt:lpstr>
      <vt:lpstr>Comic Sans MS</vt:lpstr>
      <vt:lpstr>Univers</vt:lpstr>
      <vt:lpstr>Garamond</vt:lpstr>
      <vt:lpstr>Century Schoolbook</vt:lpstr>
      <vt:lpstr>Courier New</vt:lpstr>
      <vt:lpstr>3½ Floppy (A:)</vt:lpstr>
      <vt:lpstr>Microsoft PowerPoint Slide</vt:lpstr>
      <vt:lpstr>Slide 1</vt:lpstr>
      <vt:lpstr>In scientific writing, formats vary considerably to serve different situations</vt:lpstr>
      <vt:lpstr>Not all rules of format are constant</vt:lpstr>
      <vt:lpstr>Slide 4</vt:lpstr>
      <vt:lpstr>Slide 5</vt:lpstr>
      <vt:lpstr>Avoid large blocks of capital letters</vt:lpstr>
      <vt:lpstr>Slide 7</vt:lpstr>
      <vt:lpstr>Slide 8</vt:lpstr>
      <vt:lpstr>In your layouts, use white space for association, emphasis, and hierarchy</vt:lpstr>
      <vt:lpstr>Slide 10</vt:lpstr>
    </vt:vector>
  </TitlesOfParts>
  <Company>Virginia 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Writing (Format)</dc:title>
  <dc:subject/>
  <dc:creator>Michael Alley</dc:creator>
  <cp:keywords/>
  <dc:description/>
  <cp:lastModifiedBy>laura.stanley</cp:lastModifiedBy>
  <cp:revision>163</cp:revision>
  <cp:lastPrinted>2002-01-20T16:36:40Z</cp:lastPrinted>
  <dcterms:created xsi:type="dcterms:W3CDTF">1601-01-01T00:00:00Z</dcterms:created>
  <dcterms:modified xsi:type="dcterms:W3CDTF">2008-10-10T17:03:58Z</dcterms:modified>
</cp:coreProperties>
</file>