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384" r:id="rId2"/>
    <p:sldId id="416" r:id="rId3"/>
    <p:sldId id="385" r:id="rId4"/>
    <p:sldId id="387" r:id="rId5"/>
    <p:sldId id="433" r:id="rId6"/>
    <p:sldId id="432" r:id="rId7"/>
    <p:sldId id="399" r:id="rId8"/>
    <p:sldId id="401" r:id="rId9"/>
    <p:sldId id="404" r:id="rId10"/>
    <p:sldId id="406" r:id="rId11"/>
    <p:sldId id="408" r:id="rId12"/>
    <p:sldId id="409" r:id="rId13"/>
    <p:sldId id="410" r:id="rId14"/>
    <p:sldId id="417" r:id="rId15"/>
    <p:sldId id="411" r:id="rId16"/>
    <p:sldId id="412" r:id="rId17"/>
    <p:sldId id="418" r:id="rId18"/>
    <p:sldId id="419" r:id="rId19"/>
    <p:sldId id="420" r:id="rId20"/>
    <p:sldId id="421" r:id="rId21"/>
    <p:sldId id="422" r:id="rId22"/>
    <p:sldId id="423" r:id="rId23"/>
    <p:sldId id="424" r:id="rId24"/>
    <p:sldId id="425" r:id="rId25"/>
    <p:sldId id="426" r:id="rId26"/>
    <p:sldId id="427" r:id="rId27"/>
    <p:sldId id="428" r:id="rId28"/>
    <p:sldId id="429" r:id="rId29"/>
    <p:sldId id="430" r:id="rId30"/>
  </p:sldIdLst>
  <p:sldSz cx="9144000" cy="6858000" type="screen4x3"/>
  <p:notesSz cx="7302500" cy="9586913"/>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474747"/>
    <a:srgbClr val="790015"/>
    <a:srgbClr val="FC0128"/>
    <a:srgbClr val="919191"/>
    <a:srgbClr val="438E00"/>
    <a:srgbClr val="316501"/>
    <a:srgbClr val="618FFD"/>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howOutlineIcons="0">
    <p:restoredLeft sz="15620"/>
    <p:restoredTop sz="94660"/>
  </p:normalViewPr>
  <p:slideViewPr>
    <p:cSldViewPr>
      <p:cViewPr>
        <p:scale>
          <a:sx n="50" d="100"/>
          <a:sy n="50" d="100"/>
        </p:scale>
        <p:origin x="-1650" y="-12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286" y="438"/>
      </p:cViewPr>
      <p:guideLst>
        <p:guide orient="horz" pos="3019"/>
        <p:guide pos="23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575050" y="9067800"/>
            <a:ext cx="277813" cy="230188"/>
          </a:xfrm>
          <a:prstGeom prst="rect">
            <a:avLst/>
          </a:prstGeom>
          <a:noFill/>
          <a:ln w="12700">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2216150" y="187325"/>
            <a:ext cx="2795588" cy="608013"/>
          </a:xfrm>
          <a:prstGeom prst="rect">
            <a:avLst/>
          </a:prstGeom>
          <a:noFill/>
          <a:ln w="12700">
            <a:noFill/>
            <a:miter lim="800000"/>
            <a:headEnd/>
            <a:tailEnd/>
          </a:ln>
          <a:effectLst/>
        </p:spPr>
        <p:txBody>
          <a:bodyPr wrap="none" anchor="ctr"/>
          <a:lstStyle/>
          <a:p>
            <a:endParaRPr lang="en-US"/>
          </a:p>
        </p:txBody>
      </p:sp>
      <p:sp>
        <p:nvSpPr>
          <p:cNvPr id="3076" name="Rectangle 4"/>
          <p:cNvSpPr>
            <a:spLocks noChangeArrowheads="1"/>
          </p:cNvSpPr>
          <p:nvPr/>
        </p:nvSpPr>
        <p:spPr bwMode="auto">
          <a:xfrm>
            <a:off x="3552825" y="8942388"/>
            <a:ext cx="277813" cy="288925"/>
          </a:xfrm>
          <a:prstGeom prst="rect">
            <a:avLst/>
          </a:prstGeom>
          <a:noFill/>
          <a:ln w="12700">
            <a:noFill/>
            <a:miter lim="800000"/>
            <a:headEnd/>
            <a:tailEnd/>
          </a:ln>
          <a:effectLst/>
        </p:spPr>
        <p:txBody>
          <a:bodyPr wrap="none" anchor="ctr"/>
          <a:lstStyle/>
          <a:p>
            <a:endParaRPr lang="en-US"/>
          </a:p>
        </p:txBody>
      </p:sp>
      <p:sp>
        <p:nvSpPr>
          <p:cNvPr id="3077" name="Rectangle 5"/>
          <p:cNvSpPr>
            <a:spLocks noChangeArrowheads="1"/>
          </p:cNvSpPr>
          <p:nvPr/>
        </p:nvSpPr>
        <p:spPr bwMode="auto">
          <a:xfrm>
            <a:off x="2225675" y="14288"/>
            <a:ext cx="2797175" cy="608012"/>
          </a:xfrm>
          <a:prstGeom prst="rect">
            <a:avLst/>
          </a:prstGeom>
          <a:noFill/>
          <a:ln w="12700">
            <a:noFill/>
            <a:miter lim="800000"/>
            <a:headEnd/>
            <a:tailEnd/>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73138" y="4554538"/>
            <a:ext cx="5356225" cy="4313237"/>
          </a:xfrm>
          <a:prstGeom prst="rect">
            <a:avLst/>
          </a:prstGeom>
          <a:noFill/>
          <a:ln w="12700">
            <a:noFill/>
            <a:miter lim="800000"/>
            <a:headEnd/>
            <a:tailEnd/>
          </a:ln>
          <a:effectLst/>
        </p:spPr>
        <p:txBody>
          <a:bodyPr vert="horz" wrap="square" lIns="95501" tIns="46913" rIns="95501" bIns="46913"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ChangeArrowheads="1" noTextEdit="1"/>
          </p:cNvSpPr>
          <p:nvPr>
            <p:ph type="sldImg" idx="2"/>
          </p:nvPr>
        </p:nvSpPr>
        <p:spPr bwMode="auto">
          <a:xfrm>
            <a:off x="1263650" y="725488"/>
            <a:ext cx="4775200" cy="35814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810375" y="9169400"/>
            <a:ext cx="423863" cy="323850"/>
          </a:xfrm>
          <a:prstGeom prst="rect">
            <a:avLst/>
          </a:prstGeom>
          <a:noFill/>
          <a:ln w="12700">
            <a:noFill/>
            <a:miter lim="800000"/>
            <a:headEnd/>
            <a:tailEnd/>
          </a:ln>
          <a:effectLst/>
        </p:spPr>
        <p:txBody>
          <a:bodyPr wrap="none" lIns="95501" tIns="46913" rIns="95501" bIns="46913" anchor="ctr">
            <a:spAutoFit/>
          </a:bodyPr>
          <a:lstStyle/>
          <a:p>
            <a:pPr algn="r" defTabSz="965200"/>
            <a:fld id="{30CC14D3-AABF-4C37-97BA-789226CDE77D}" type="slidenum">
              <a:rPr lang="en-US" sz="1500" b="0"/>
              <a:pPr algn="r" defTabSz="965200"/>
              <a:t>‹#›</a:t>
            </a:fld>
            <a:endParaRPr lang="en-US" sz="1500" b="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ChangeArrowheads="1" noTextEdit="1"/>
          </p:cNvSpPr>
          <p:nvPr>
            <p:ph type="sldImg"/>
          </p:nvPr>
        </p:nvSpPr>
        <p:spPr>
          <a:ln cap="flat"/>
        </p:spPr>
      </p:sp>
      <p:sp>
        <p:nvSpPr>
          <p:cNvPr id="279556"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On these notes pages, references are made to </a:t>
            </a:r>
            <a:r>
              <a:rPr lang="en-US" i="1">
                <a:latin typeface="Times New Roman" pitchFamily="18" charset="0"/>
              </a:rPr>
              <a:t>The Craft of Editing </a:t>
            </a:r>
            <a:r>
              <a:rPr lang="en-US">
                <a:latin typeface="Times New Roman" pitchFamily="18" charset="0"/>
              </a:rPr>
              <a:t>(Springer-Verlag, 2000) and </a:t>
            </a:r>
            <a:r>
              <a:rPr lang="en-US" i="1">
                <a:latin typeface="Times New Roman" pitchFamily="18" charset="0"/>
              </a:rPr>
              <a:t>The Craft of Scientific Writing</a:t>
            </a:r>
            <a:r>
              <a:rPr lang="en-US">
                <a:latin typeface="Times New Roman" pitchFamily="18" charset="0"/>
              </a:rPr>
              <a:t>, 3rd edition (Springer-Verlag, 1996). If you would like a 60-day evaluation copy of </a:t>
            </a:r>
            <a:r>
              <a:rPr lang="en-US" i="1">
                <a:latin typeface="Times New Roman" pitchFamily="18" charset="0"/>
              </a:rPr>
              <a:t>The Craft of Scientific Writing </a:t>
            </a:r>
            <a:r>
              <a:rPr lang="en-US">
                <a:latin typeface="Times New Roman" pitchFamily="18" charset="0"/>
              </a:rPr>
              <a:t>or </a:t>
            </a:r>
            <a:r>
              <a:rPr lang="en-US" i="1">
                <a:latin typeface="Times New Roman" pitchFamily="18" charset="0"/>
              </a:rPr>
              <a:t>The Craft of Editing</a:t>
            </a:r>
            <a:r>
              <a:rPr lang="en-US">
                <a:latin typeface="Times New Roman" pitchFamily="18" charset="0"/>
              </a:rPr>
              <a:t>, please go to the following web page:</a:t>
            </a:r>
          </a:p>
          <a:p>
            <a:pPr>
              <a:tabLst>
                <a:tab pos="0" algn="l"/>
              </a:tabLst>
            </a:pPr>
            <a:r>
              <a:rPr lang="en-US">
                <a:latin typeface="Times New Roman" pitchFamily="18" charset="0"/>
              </a:rPr>
              <a:t>	http://www.springer.de/textbooks/textbook_inspect.html </a:t>
            </a:r>
          </a:p>
          <a:p>
            <a:pPr>
              <a:tabLst>
                <a:tab pos="0" algn="l"/>
              </a:tabLst>
            </a:pPr>
            <a:r>
              <a:rPr lang="en-US">
                <a:latin typeface="Times New Roman" pitchFamily="18" charset="0"/>
              </a:rPr>
              <a:t>This first slide is an opening slide for discussion of grammar. Many teachers and students consider discussion of these topics as trivial, but recruiters of engineering students cite knowing the rules of grammar, punctuation, and usage as an important asset. Also some teachers claim that such a study is tiresome, but it is interesting how some of these rules change over the years. These changes cause all sorts of disputes, especially in engineering and science because many engineers and scientists look for rules without exceptions. English is a language of exceptions. Also interesting is how some of these rules depend upon location (the United States versus Great Britain). </a:t>
            </a:r>
          </a:p>
          <a:p>
            <a:pPr>
              <a:tabLst>
                <a:tab pos="0" algn="l"/>
              </a:tabLst>
            </a:pPr>
            <a:r>
              <a:rPr lang="en-US">
                <a:latin typeface="Times New Roman" pitchFamily="18" charset="0"/>
              </a:rPr>
              <a:t>Although students in the United States often complain about the difficulty of learning grammar, English actually has few grammatical rules compared with other languages such as German. Strictly speaking, grammar refers to the order of words to produce meaningful sentences. What’s probably most difficult about English is usage because English is such a hodgepodge of other languages. (</a:t>
            </a:r>
            <a:r>
              <a:rPr lang="en-US" i="1">
                <a:latin typeface="Times New Roman" pitchFamily="18" charset="0"/>
              </a:rPr>
              <a:t>Craft of Scientific Writing, </a:t>
            </a:r>
            <a:r>
              <a:rPr lang="en-US">
                <a:latin typeface="Times New Roman" pitchFamily="18" charset="0"/>
              </a:rPr>
              <a:t>Appendix A; </a:t>
            </a:r>
            <a:r>
              <a:rPr lang="en-US" i="1">
                <a:latin typeface="Times New Roman" pitchFamily="18" charset="0"/>
              </a:rPr>
              <a:t>Craft of Editing, Chapter 3, </a:t>
            </a:r>
            <a:r>
              <a:rPr lang="en-US">
                <a:latin typeface="Times New Roman" pitchFamily="18" charset="0"/>
              </a:rPr>
              <a:t>Appendix)</a:t>
            </a:r>
            <a:r>
              <a:rPr lang="en-US"/>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ChangeArrowheads="1" noTextEdit="1"/>
          </p:cNvSpPr>
          <p:nvPr>
            <p:ph type="sldImg"/>
          </p:nvPr>
        </p:nvSpPr>
        <p:spPr>
          <a:ln cap="flat"/>
        </p:spPr>
      </p:sp>
      <p:sp>
        <p:nvSpPr>
          <p:cNvPr id="324611"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Another common grammatical error is ambiguous pronoun reference. This error commonly occurs with the pronouns “it,” “they,” and “this.” In showing this slide, I cover up the right column and ask the students to identify where in the following sentences there are ambiguous pronoun references. A discussion of pronoun references can be found on pages 93-94. </a:t>
            </a:r>
          </a:p>
          <a:p>
            <a:pPr>
              <a:tabLst>
                <a:tab pos="0" algn="l"/>
              </a:tabLst>
            </a:pPr>
            <a:r>
              <a:rPr lang="en-US">
                <a:latin typeface="Times New Roman" pitchFamily="18" charset="0"/>
              </a:rPr>
              <a:t>Moreover, an interactive web exercise on ambiguous pronoun references (Grammar #2) can be found at the “Writing Exercises” link on the “Writing Guidelines for Engineering and Science Students” (http://writing.eng.vt.edu/).</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ChangeArrowheads="1" noTextEdit="1"/>
          </p:cNvSpPr>
          <p:nvPr>
            <p:ph type="sldImg"/>
          </p:nvPr>
        </p:nvSpPr>
        <p:spPr>
          <a:ln cap="flat"/>
        </p:spPr>
      </p:sp>
      <p:sp>
        <p:nvSpPr>
          <p:cNvPr id="340996"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Opening slide for discussion of punctuation. Many teachers and students consider discussion of these topics as trivial, but it is interesting how some of these rules change over the years and how some of these rules depend upon location. These changes cause all sorts of disputes, especially in engineering and science because many engineers and scientists look for rules without exceptions. English is a language of exceptions. (</a:t>
            </a:r>
            <a:r>
              <a:rPr lang="en-US" i="1">
                <a:latin typeface="Times New Roman" pitchFamily="18" charset="0"/>
              </a:rPr>
              <a:t>Craft of Scientific Writing, </a:t>
            </a:r>
            <a:r>
              <a:rPr lang="en-US">
                <a:latin typeface="Times New Roman" pitchFamily="18" charset="0"/>
              </a:rPr>
              <a:t>Appendix A; </a:t>
            </a:r>
            <a:r>
              <a:rPr lang="en-US" i="1">
                <a:latin typeface="Times New Roman" pitchFamily="18" charset="0"/>
              </a:rPr>
              <a:t>Craft of Editing, </a:t>
            </a:r>
            <a:r>
              <a:rPr lang="en-US">
                <a:latin typeface="Times New Roman" pitchFamily="18" charset="0"/>
              </a:rPr>
              <a:t>Appendix) </a:t>
            </a:r>
            <a:endParaRPr lang="en-US" i="1">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ChangeArrowheads="1" noTextEdit="1"/>
          </p:cNvSpPr>
          <p:nvPr>
            <p:ph type="sldImg"/>
          </p:nvPr>
        </p:nvSpPr>
        <p:spPr>
          <a:ln cap="flat"/>
        </p:spPr>
      </p:sp>
      <p:sp>
        <p:nvSpPr>
          <p:cNvPr id="343044" name="Rectangle 4"/>
          <p:cNvSpPr>
            <a:spLocks noGrp="1" noChangeArrowheads="1"/>
          </p:cNvSpPr>
          <p:nvPr>
            <p:ph type="body" idx="1"/>
          </p:nvPr>
        </p:nvSpPr>
        <p:spPr>
          <a:noFill/>
          <a:ln/>
        </p:spPr>
        <p:txBody>
          <a:bodyPr/>
          <a:lstStyle/>
          <a:p>
            <a:r>
              <a:rPr lang="en-US">
                <a:latin typeface="Times New Roman" pitchFamily="18" charset="0"/>
              </a:rPr>
              <a:t>This slide presents definitions of different pieces of punctuation. See </a:t>
            </a:r>
            <a:r>
              <a:rPr lang="en-US" i="1">
                <a:latin typeface="Times New Roman" pitchFamily="18" charset="0"/>
              </a:rPr>
              <a:t>The Craft of Editing</a:t>
            </a:r>
            <a:r>
              <a:rPr lang="en-US">
                <a:latin typeface="Times New Roman" pitchFamily="18" charset="0"/>
              </a:rPr>
              <a:t> (Appendix) and </a:t>
            </a:r>
            <a:r>
              <a:rPr lang="en-US" i="1">
                <a:latin typeface="Times New Roman" pitchFamily="18" charset="0"/>
              </a:rPr>
              <a:t>The Craft of Scientific Writing </a:t>
            </a:r>
            <a:r>
              <a:rPr lang="en-US">
                <a:latin typeface="Times New Roman" pitchFamily="18" charset="0"/>
              </a:rPr>
              <a:t>(pages 261-267).</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ChangeArrowheads="1" noTextEdit="1"/>
          </p:cNvSpPr>
          <p:nvPr>
            <p:ph type="sldImg"/>
          </p:nvPr>
        </p:nvSpPr>
        <p:spPr>
          <a:ln cap="flat"/>
        </p:spPr>
      </p:sp>
      <p:sp>
        <p:nvSpPr>
          <p:cNvPr id="345091" name="Rectangle 3"/>
          <p:cNvSpPr>
            <a:spLocks noGrp="1" noChangeArrowheads="1"/>
          </p:cNvSpPr>
          <p:nvPr>
            <p:ph type="body" idx="1"/>
          </p:nvPr>
        </p:nvSpPr>
        <p:spPr>
          <a:noFill/>
          <a:ln/>
        </p:spPr>
        <p:txBody>
          <a:bodyPr/>
          <a:lstStyle/>
          <a:p>
            <a:r>
              <a:rPr lang="en-US">
                <a:latin typeface="Times New Roman" pitchFamily="18" charset="0"/>
              </a:rPr>
              <a:t>See page 103 in </a:t>
            </a:r>
            <a:r>
              <a:rPr lang="en-US" i="1">
                <a:latin typeface="Times New Roman" pitchFamily="18" charset="0"/>
              </a:rPr>
              <a:t>The Craft of Editing</a:t>
            </a:r>
            <a:r>
              <a:rPr lang="en-US">
                <a:latin typeface="Times New Roman" pitchFamily="18" charset="0"/>
              </a:rPr>
              <a:t> or page 264 in </a:t>
            </a:r>
            <a:r>
              <a:rPr lang="en-US" i="1">
                <a:latin typeface="Times New Roman" pitchFamily="18" charset="0"/>
              </a:rPr>
              <a:t>The Craft of Scientific Writing.</a:t>
            </a:r>
            <a:endParaRPr lang="en-US">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ChangeArrowheads="1" noTextEdit="1"/>
          </p:cNvSpPr>
          <p:nvPr>
            <p:ph type="sldImg"/>
          </p:nvPr>
        </p:nvSpPr>
        <p:spPr>
          <a:ln cap="flat"/>
        </p:spPr>
      </p:sp>
      <p:sp>
        <p:nvSpPr>
          <p:cNvPr id="360451" name="Rectangle 3"/>
          <p:cNvSpPr>
            <a:spLocks noGrp="1" noChangeArrowheads="1"/>
          </p:cNvSpPr>
          <p:nvPr>
            <p:ph type="body" idx="1"/>
          </p:nvPr>
        </p:nvSpPr>
        <p:spPr>
          <a:noFill/>
          <a:ln/>
        </p:spPr>
        <p:txBody>
          <a:bodyPr/>
          <a:lstStyle/>
          <a:p>
            <a:r>
              <a:rPr lang="en-US">
                <a:latin typeface="Times New Roman" pitchFamily="18" charset="0"/>
              </a:rPr>
              <a:t>See page 108 in </a:t>
            </a:r>
            <a:r>
              <a:rPr lang="en-US" i="1">
                <a:latin typeface="Times New Roman" pitchFamily="18" charset="0"/>
              </a:rPr>
              <a:t>The Craft of Editing</a:t>
            </a:r>
            <a:r>
              <a:rPr lang="en-US">
                <a:latin typeface="Times New Roman" pitchFamily="18" charset="0"/>
              </a:rPr>
              <a:t> or pages 141-144 in </a:t>
            </a:r>
            <a:r>
              <a:rPr lang="en-US" i="1">
                <a:latin typeface="Times New Roman" pitchFamily="18" charset="0"/>
              </a:rPr>
              <a:t>The Craft of Scientific Writing.</a:t>
            </a:r>
            <a:endParaRPr lang="en-US">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ChangeArrowheads="1" noTextEdit="1"/>
          </p:cNvSpPr>
          <p:nvPr>
            <p:ph type="sldImg"/>
          </p:nvPr>
        </p:nvSpPr>
        <p:spPr>
          <a:ln cap="flat"/>
        </p:spPr>
      </p:sp>
      <p:sp>
        <p:nvSpPr>
          <p:cNvPr id="347142" name="Rectangle 6"/>
          <p:cNvSpPr>
            <a:spLocks noGrp="1" noChangeArrowheads="1"/>
          </p:cNvSpPr>
          <p:nvPr>
            <p:ph type="body" idx="1"/>
          </p:nvPr>
        </p:nvSpPr>
        <p:spPr>
          <a:noFill/>
          <a:ln/>
        </p:spPr>
        <p:txBody>
          <a:bodyPr/>
          <a:lstStyle/>
          <a:p>
            <a:r>
              <a:rPr lang="en-US">
                <a:latin typeface="Times New Roman" pitchFamily="18" charset="0"/>
              </a:rPr>
              <a:t>See page 106 in </a:t>
            </a:r>
            <a:r>
              <a:rPr lang="en-US" i="1">
                <a:latin typeface="Times New Roman" pitchFamily="18" charset="0"/>
              </a:rPr>
              <a:t>The Craft of Editing</a:t>
            </a:r>
            <a:r>
              <a:rPr lang="en-US">
                <a:latin typeface="Times New Roman" pitchFamily="18" charset="0"/>
              </a:rPr>
              <a:t> or pages 265-266 in </a:t>
            </a:r>
            <a:r>
              <a:rPr lang="en-US" i="1">
                <a:latin typeface="Times New Roman" pitchFamily="18" charset="0"/>
              </a:rPr>
              <a:t>The Craft of Scientific Writing.</a:t>
            </a:r>
            <a:endParaRPr lang="en-US">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ChangeArrowheads="1" noTextEdit="1"/>
          </p:cNvSpPr>
          <p:nvPr>
            <p:ph type="sldImg"/>
          </p:nvPr>
        </p:nvSpPr>
        <p:spPr>
          <a:ln cap="flat"/>
        </p:spPr>
      </p:sp>
      <p:sp>
        <p:nvSpPr>
          <p:cNvPr id="349187" name="Rectangle 3"/>
          <p:cNvSpPr>
            <a:spLocks noGrp="1" noChangeArrowheads="1"/>
          </p:cNvSpPr>
          <p:nvPr>
            <p:ph type="body" idx="1"/>
          </p:nvPr>
        </p:nvSpPr>
        <p:spPr>
          <a:noFill/>
          <a:ln/>
        </p:spPr>
        <p:txBody>
          <a:bodyPr/>
          <a:lstStyle/>
          <a:p>
            <a:r>
              <a:rPr lang="en-US">
                <a:latin typeface="Times New Roman" pitchFamily="18" charset="0"/>
              </a:rPr>
              <a:t>See page 103 in </a:t>
            </a:r>
            <a:r>
              <a:rPr lang="en-US" i="1">
                <a:latin typeface="Times New Roman" pitchFamily="18" charset="0"/>
              </a:rPr>
              <a:t>The Craft of Editing</a:t>
            </a:r>
            <a:r>
              <a:rPr lang="en-US">
                <a:latin typeface="Times New Roman" pitchFamily="18" charset="0"/>
              </a:rPr>
              <a:t> or page 263 in </a:t>
            </a:r>
            <a:r>
              <a:rPr lang="en-US" i="1">
                <a:latin typeface="Times New Roman" pitchFamily="18" charset="0"/>
              </a:rPr>
              <a:t>The Craft of Scientific Writing.</a:t>
            </a:r>
            <a:endParaRPr lang="en-US">
              <a:latin typeface="Times New Roman" pitchFamily="18" charset="0"/>
            </a:endParaRPr>
          </a:p>
          <a:p>
            <a:endParaRPr lang="en-US">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ChangeArrowheads="1" noTextEdit="1"/>
          </p:cNvSpPr>
          <p:nvPr>
            <p:ph type="sldImg"/>
          </p:nvPr>
        </p:nvSpPr>
        <p:spPr>
          <a:ln cap="flat"/>
        </p:spPr>
      </p:sp>
      <p:sp>
        <p:nvSpPr>
          <p:cNvPr id="363523" name="Rectangle 3"/>
          <p:cNvSpPr>
            <a:spLocks noGrp="1" noChangeArrowheads="1"/>
          </p:cNvSpPr>
          <p:nvPr>
            <p:ph type="body" idx="1"/>
          </p:nvPr>
        </p:nvSpPr>
        <p:spPr>
          <a:noFill/>
          <a:ln/>
        </p:spPr>
        <p:txBody>
          <a:bodyPr/>
          <a:lstStyle/>
          <a:p>
            <a:r>
              <a:rPr lang="en-US">
                <a:latin typeface="Times New Roman" pitchFamily="18" charset="0"/>
              </a:rPr>
              <a:t>See page 103 in </a:t>
            </a:r>
            <a:r>
              <a:rPr lang="en-US" i="1">
                <a:latin typeface="Times New Roman" pitchFamily="18" charset="0"/>
              </a:rPr>
              <a:t>The Craft of Editing.</a:t>
            </a:r>
            <a:endParaRPr lang="en-US">
              <a:latin typeface="Times New Roman" pitchFamily="18" charset="0"/>
            </a:endParaRPr>
          </a:p>
          <a:p>
            <a:endParaRPr lang="en-US">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ChangeArrowheads="1" noTextEdit="1"/>
          </p:cNvSpPr>
          <p:nvPr>
            <p:ph type="sldImg"/>
          </p:nvPr>
        </p:nvSpPr>
        <p:spPr>
          <a:ln cap="flat"/>
        </p:spPr>
      </p:sp>
      <p:sp>
        <p:nvSpPr>
          <p:cNvPr id="365571" name="Rectangle 3"/>
          <p:cNvSpPr>
            <a:spLocks noGrp="1" noChangeArrowheads="1"/>
          </p:cNvSpPr>
          <p:nvPr>
            <p:ph type="body" idx="1"/>
          </p:nvPr>
        </p:nvSpPr>
        <p:spPr>
          <a:noFill/>
          <a:ln/>
        </p:spPr>
        <p:txBody>
          <a:bodyPr/>
          <a:lstStyle/>
          <a:p>
            <a:r>
              <a:rPr lang="en-US">
                <a:latin typeface="Times New Roman" pitchFamily="18" charset="0"/>
              </a:rPr>
              <a:t>See page 104 in </a:t>
            </a:r>
            <a:r>
              <a:rPr lang="en-US" i="1">
                <a:latin typeface="Times New Roman" pitchFamily="18" charset="0"/>
              </a:rPr>
              <a:t>The Craft of Editing</a:t>
            </a:r>
            <a:r>
              <a:rPr lang="en-US">
                <a:latin typeface="Times New Roman" pitchFamily="18" charset="0"/>
              </a:rPr>
              <a:t> or page 263 in </a:t>
            </a:r>
            <a:r>
              <a:rPr lang="en-US" i="1">
                <a:latin typeface="Times New Roman" pitchFamily="18" charset="0"/>
              </a:rPr>
              <a:t>The Craft of Scientific Writing.</a:t>
            </a:r>
            <a:r>
              <a:rPr lang="en-US">
                <a:latin typeface="Times New Roman" pitchFamily="18" charset="0"/>
              </a:rPr>
              <a:t> Note that the rules for punctuation a list are different for Europe. In Europe, unless an ambiguity exists, lists are punctuated </a:t>
            </a:r>
            <a:r>
              <a:rPr lang="en-US" i="1">
                <a:latin typeface="Times New Roman" pitchFamily="18" charset="0"/>
              </a:rPr>
              <a:t>A, B and C.</a:t>
            </a:r>
            <a:r>
              <a:rPr lang="en-US">
                <a:latin typeface="Times New Roman" pitchFamily="18" charset="0"/>
              </a:rPr>
              <a:t> In scientific and engineering documents in the United States, you are likely to see </a:t>
            </a:r>
            <a:r>
              <a:rPr lang="en-US" i="1">
                <a:latin typeface="Times New Roman" pitchFamily="18" charset="0"/>
              </a:rPr>
              <a:t>A, B, and C</a:t>
            </a:r>
            <a:r>
              <a:rPr lang="en-US">
                <a:latin typeface="Times New Roman" pitchFamily="18" charset="0"/>
              </a:rPr>
              <a:t>. The reasoning is that it is easier for the reader if the author is consistent on the punctuation because generally in a scientific or engineering document there will be at least one list in which an ambiguity would exist without the additional comma. Note that newspapers and literature in the United States do not follow this convention. </a:t>
            </a:r>
          </a:p>
          <a:p>
            <a:endParaRPr lang="en-US">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ChangeArrowheads="1" noTextEdit="1"/>
          </p:cNvSpPr>
          <p:nvPr>
            <p:ph type="sldImg"/>
          </p:nvPr>
        </p:nvSpPr>
        <p:spPr>
          <a:ln cap="flat"/>
        </p:spPr>
      </p:sp>
      <p:sp>
        <p:nvSpPr>
          <p:cNvPr id="369668"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Opening slide for discussion of usage. Many teachers and students consider discussion of these topics as trivial, but it is interesting how some of these rules change over the years and how some of these rules depend upon location. These changes cause all sorts of disputes, especially in engineering and science because many engineers and scientists look for rules without exceptions. English is a language of exceptions. Also interesting to note is that students often complain about grammar, but English has few grammatical rules compared with other languages such as German. Strictly speaking, grammar refers to the order of words to produce meaningful sentences. What’s probably most difficult about English is usage because English is such a hodgepodge of other languages. (</a:t>
            </a:r>
            <a:r>
              <a:rPr lang="en-US" i="1">
                <a:latin typeface="Times New Roman" pitchFamily="18" charset="0"/>
              </a:rPr>
              <a:t>Craft of Scientific Writing, </a:t>
            </a:r>
            <a:r>
              <a:rPr lang="en-US">
                <a:latin typeface="Times New Roman" pitchFamily="18" charset="0"/>
              </a:rPr>
              <a:t>Appendix B; </a:t>
            </a:r>
            <a:r>
              <a:rPr lang="en-US" i="1">
                <a:latin typeface="Times New Roman" pitchFamily="18" charset="0"/>
              </a:rPr>
              <a:t>Craft of Editing, Chapter 3, </a:t>
            </a:r>
            <a:r>
              <a:rPr lang="en-US">
                <a:latin typeface="Times New Roman" pitchFamily="18" charset="0"/>
              </a:rPr>
              <a:t>Appendix) </a:t>
            </a:r>
            <a:endParaRPr lang="en-US" i="1">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ChangeArrowheads="1" noTextEdit="1"/>
          </p:cNvSpPr>
          <p:nvPr>
            <p:ph type="sldImg"/>
          </p:nvPr>
        </p:nvSpPr>
        <p:spPr>
          <a:ln cap="flat"/>
        </p:spPr>
      </p:sp>
      <p:sp>
        <p:nvSpPr>
          <p:cNvPr id="357379" name="Rectangle 3"/>
          <p:cNvSpPr>
            <a:spLocks noGrp="1" noChangeArrowheads="1"/>
          </p:cNvSpPr>
          <p:nvPr>
            <p:ph type="body" idx="1"/>
          </p:nvPr>
        </p:nvSpPr>
        <p:spPr>
          <a:noFill/>
          <a:ln/>
        </p:spPr>
        <p:txBody>
          <a:bodyPr/>
          <a:lstStyle/>
          <a:p>
            <a:r>
              <a:rPr lang="en-US">
                <a:latin typeface="Times New Roman" pitchFamily="18" charset="0"/>
              </a:rPr>
              <a:t>Not all mechanical errors are created equal. (</a:t>
            </a:r>
            <a:r>
              <a:rPr lang="en-US" i="1">
                <a:latin typeface="Times New Roman" pitchFamily="18" charset="0"/>
              </a:rPr>
              <a:t>The Craft of Editing, </a:t>
            </a:r>
            <a:r>
              <a:rPr lang="en-US">
                <a:latin typeface="Times New Roman" pitchFamily="18" charset="0"/>
              </a:rPr>
              <a:t>Chapter 3)</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ChangeArrowheads="1" noTextEdit="1"/>
          </p:cNvSpPr>
          <p:nvPr>
            <p:ph type="sldImg"/>
          </p:nvPr>
        </p:nvSpPr>
        <p:spPr>
          <a:ln cap="flat"/>
        </p:spPr>
      </p:sp>
      <p:sp>
        <p:nvSpPr>
          <p:cNvPr id="371715" name="Rectangle 3"/>
          <p:cNvSpPr>
            <a:spLocks noGrp="1" noChangeArrowheads="1"/>
          </p:cNvSpPr>
          <p:nvPr>
            <p:ph type="body" idx="1"/>
          </p:nvPr>
        </p:nvSpPr>
        <p:spPr>
          <a:noFill/>
          <a:ln/>
        </p:spPr>
        <p:txBody>
          <a:bodyPr/>
          <a:lstStyle/>
          <a:p>
            <a:r>
              <a:rPr lang="en-US">
                <a:latin typeface="Times New Roman" pitchFamily="18" charset="0"/>
              </a:rPr>
              <a:t>See pages 35-37 in </a:t>
            </a:r>
            <a:r>
              <a:rPr lang="en-US" i="1">
                <a:latin typeface="Times New Roman" pitchFamily="18" charset="0"/>
              </a:rPr>
              <a:t>The Craft of Editing.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ChangeArrowheads="1" noTextEdit="1"/>
          </p:cNvSpPr>
          <p:nvPr>
            <p:ph type="sldImg"/>
          </p:nvPr>
        </p:nvSpPr>
        <p:spPr>
          <a:ln cap="flat"/>
        </p:spPr>
      </p:sp>
      <p:sp>
        <p:nvSpPr>
          <p:cNvPr id="373763" name="Rectangle 3"/>
          <p:cNvSpPr>
            <a:spLocks noGrp="1" noChangeArrowheads="1"/>
          </p:cNvSpPr>
          <p:nvPr>
            <p:ph type="body" idx="1"/>
          </p:nvPr>
        </p:nvSpPr>
        <p:spPr>
          <a:noFill/>
          <a:ln/>
        </p:spPr>
        <p:txBody>
          <a:bodyPr/>
          <a:lstStyle/>
          <a:p>
            <a:r>
              <a:rPr lang="en-US">
                <a:latin typeface="Times New Roman" pitchFamily="18" charset="0"/>
              </a:rPr>
              <a:t>See pages 37-38 in </a:t>
            </a:r>
            <a:r>
              <a:rPr lang="en-US" i="1">
                <a:latin typeface="Times New Roman" pitchFamily="18" charset="0"/>
              </a:rPr>
              <a:t>The Craft of Editing.</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ChangeArrowheads="1" noTextEdit="1"/>
          </p:cNvSpPr>
          <p:nvPr>
            <p:ph type="sldImg"/>
          </p:nvPr>
        </p:nvSpPr>
        <p:spPr>
          <a:ln cap="flat"/>
        </p:spPr>
      </p:sp>
      <p:sp>
        <p:nvSpPr>
          <p:cNvPr id="375811" name="Rectangle 3"/>
          <p:cNvSpPr>
            <a:spLocks noGrp="1" noChangeArrowheads="1"/>
          </p:cNvSpPr>
          <p:nvPr>
            <p:ph type="body" idx="1"/>
          </p:nvPr>
        </p:nvSpPr>
        <p:spPr>
          <a:noFill/>
          <a:ln/>
        </p:spPr>
        <p:txBody>
          <a:bodyPr/>
          <a:lstStyle/>
          <a:p>
            <a:r>
              <a:rPr lang="en-US">
                <a:latin typeface="Times New Roman" pitchFamily="18" charset="0"/>
              </a:rPr>
              <a:t>Not all mechanical errors are created equal. (</a:t>
            </a:r>
            <a:r>
              <a:rPr lang="en-US" i="1">
                <a:latin typeface="Times New Roman" pitchFamily="18" charset="0"/>
              </a:rPr>
              <a:t>The Craft of Editing, </a:t>
            </a:r>
            <a:r>
              <a:rPr lang="en-US">
                <a:latin typeface="Times New Roman" pitchFamily="18" charset="0"/>
              </a:rPr>
              <a:t>Chapter 3)</a:t>
            </a:r>
          </a:p>
          <a:p>
            <a:endParaRPr lang="en-US">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ChangeArrowheads="1" noTextEdit="1"/>
          </p:cNvSpPr>
          <p:nvPr>
            <p:ph type="sldImg"/>
          </p:nvPr>
        </p:nvSpPr>
        <p:spPr>
          <a:ln cap="flat"/>
        </p:spPr>
      </p:sp>
      <p:sp>
        <p:nvSpPr>
          <p:cNvPr id="377859"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This slide shows two types of common usage errors: possessive errors and subject-verb disagreements (sometimes catalogued under grammatical errors). In showing this slide, I cover up the revisions and the X’s, and ask the students to identify where in the following sentences there are subject-verb disagreements or possessive errors. Discussions of these errors can be found on pages 260-261 and 271-272. </a:t>
            </a:r>
          </a:p>
          <a:p>
            <a:pPr>
              <a:tabLst>
                <a:tab pos="0" algn="l"/>
              </a:tabLst>
            </a:pPr>
            <a:r>
              <a:rPr lang="en-US">
                <a:latin typeface="Times New Roman" pitchFamily="18" charset="0"/>
              </a:rPr>
              <a:t>Note that non-native speakers of English have particular problems with subject-verb disagreements and should seek advice from an English as a Second Language (ESL) text. Also note that these students have different problems depending on what their native language is. An interactive web exercise on subject-verb disagreements (Grammar #2) can be found at the “Writing Exercises” link on the “Writing Guidelines for Engineering and Science Students” (http://writing.eng.vt.edu/).</a:t>
            </a:r>
            <a:endParaRPr lang="en-US" sz="1000">
              <a:latin typeface="Times New Roman" pitchFamily="18" charset="0"/>
            </a:endParaRPr>
          </a:p>
          <a:p>
            <a:pPr>
              <a:tabLst>
                <a:tab pos="0" algn="l"/>
              </a:tabLst>
            </a:pPr>
            <a:r>
              <a:rPr lang="en-US">
                <a:latin typeface="Times New Roman" pitchFamily="18" charset="0"/>
              </a:rPr>
              <a:t>Americans of German or Scandinavian descent often have problems with possessives. An interactive web exercise on possessives occurs at the same web address as given above.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ChangeArrowheads="1"/>
          </p:cNvSpPr>
          <p:nvPr/>
        </p:nvSpPr>
        <p:spPr bwMode="auto">
          <a:xfrm>
            <a:off x="4138613" y="0"/>
            <a:ext cx="3163887" cy="479425"/>
          </a:xfrm>
          <a:prstGeom prst="rect">
            <a:avLst/>
          </a:prstGeom>
          <a:noFill/>
          <a:ln w="12700">
            <a:noFill/>
            <a:miter lim="800000"/>
            <a:headEnd/>
            <a:tailEnd/>
          </a:ln>
          <a:effectLst/>
        </p:spPr>
        <p:txBody>
          <a:bodyPr wrap="none" anchor="ctr"/>
          <a:lstStyle/>
          <a:p>
            <a:endParaRPr lang="en-US"/>
          </a:p>
        </p:txBody>
      </p:sp>
      <p:sp>
        <p:nvSpPr>
          <p:cNvPr id="379907" name="Rectangle 3"/>
          <p:cNvSpPr>
            <a:spLocks noChangeArrowheads="1"/>
          </p:cNvSpPr>
          <p:nvPr/>
        </p:nvSpPr>
        <p:spPr bwMode="auto">
          <a:xfrm>
            <a:off x="4138613" y="9107488"/>
            <a:ext cx="3163887" cy="479425"/>
          </a:xfrm>
          <a:prstGeom prst="rect">
            <a:avLst/>
          </a:prstGeom>
          <a:noFill/>
          <a:ln w="12700">
            <a:noFill/>
            <a:miter lim="800000"/>
            <a:headEnd/>
            <a:tailEnd/>
          </a:ln>
          <a:effectLst/>
        </p:spPr>
        <p:txBody>
          <a:bodyPr lIns="95501" tIns="46913" rIns="95501" bIns="46913" anchor="b"/>
          <a:lstStyle/>
          <a:p>
            <a:pPr algn="r" defTabSz="965200"/>
            <a:r>
              <a:rPr lang="en-US" sz="1300" b="0"/>
              <a:t>2</a:t>
            </a:r>
          </a:p>
        </p:txBody>
      </p:sp>
      <p:sp>
        <p:nvSpPr>
          <p:cNvPr id="379908" name="Rectangle 4"/>
          <p:cNvSpPr>
            <a:spLocks noChangeArrowheads="1"/>
          </p:cNvSpPr>
          <p:nvPr/>
        </p:nvSpPr>
        <p:spPr bwMode="auto">
          <a:xfrm>
            <a:off x="0" y="9107488"/>
            <a:ext cx="3163888" cy="479425"/>
          </a:xfrm>
          <a:prstGeom prst="rect">
            <a:avLst/>
          </a:prstGeom>
          <a:noFill/>
          <a:ln w="12700">
            <a:noFill/>
            <a:miter lim="800000"/>
            <a:headEnd/>
            <a:tailEnd/>
          </a:ln>
          <a:effectLst/>
        </p:spPr>
        <p:txBody>
          <a:bodyPr wrap="none" anchor="ctr"/>
          <a:lstStyle/>
          <a:p>
            <a:endParaRPr lang="en-US"/>
          </a:p>
        </p:txBody>
      </p:sp>
      <p:sp>
        <p:nvSpPr>
          <p:cNvPr id="379909" name="Rectangle 5"/>
          <p:cNvSpPr>
            <a:spLocks noChangeArrowheads="1"/>
          </p:cNvSpPr>
          <p:nvPr/>
        </p:nvSpPr>
        <p:spPr bwMode="auto">
          <a:xfrm>
            <a:off x="0" y="0"/>
            <a:ext cx="3163888" cy="479425"/>
          </a:xfrm>
          <a:prstGeom prst="rect">
            <a:avLst/>
          </a:prstGeom>
          <a:noFill/>
          <a:ln w="12700">
            <a:noFill/>
            <a:miter lim="800000"/>
            <a:headEnd/>
            <a:tailEnd/>
          </a:ln>
          <a:effectLst/>
        </p:spPr>
        <p:txBody>
          <a:bodyPr wrap="none" anchor="ctr"/>
          <a:lstStyle/>
          <a:p>
            <a:endParaRPr lang="en-US"/>
          </a:p>
        </p:txBody>
      </p:sp>
      <p:sp>
        <p:nvSpPr>
          <p:cNvPr id="379910" name="Rectangle 6"/>
          <p:cNvSpPr>
            <a:spLocks noChangeArrowheads="1" noTextEdit="1"/>
          </p:cNvSpPr>
          <p:nvPr>
            <p:ph type="sldImg"/>
          </p:nvPr>
        </p:nvSpPr>
        <p:spPr>
          <a:ln cap="flat"/>
        </p:spPr>
      </p:sp>
      <p:sp>
        <p:nvSpPr>
          <p:cNvPr id="379911" name="Rectangle 7"/>
          <p:cNvSpPr>
            <a:spLocks noGrp="1" noChangeArrowheads="1"/>
          </p:cNvSpPr>
          <p:nvPr>
            <p:ph type="body" idx="1"/>
          </p:nvPr>
        </p:nvSpPr>
        <p:spPr>
          <a:noFill/>
          <a:ln/>
        </p:spPr>
        <p:txBody>
          <a:bodyPr/>
          <a:lstStyle/>
          <a:p>
            <a:r>
              <a:rPr lang="en-US">
                <a:latin typeface="Times New Roman" pitchFamily="18" charset="0"/>
              </a:rPr>
              <a:t>See page 139 in </a:t>
            </a:r>
            <a:r>
              <a:rPr lang="en-US" i="1">
                <a:latin typeface="Times New Roman" pitchFamily="18" charset="0"/>
              </a:rPr>
              <a:t>The Craft of Editing</a:t>
            </a:r>
            <a:r>
              <a:rPr lang="en-US">
                <a:latin typeface="Times New Roman" pitchFamily="18" charset="0"/>
              </a:rPr>
              <a:t> or page 261 in </a:t>
            </a:r>
            <a:r>
              <a:rPr lang="en-US" i="1">
                <a:latin typeface="Times New Roman" pitchFamily="18" charset="0"/>
              </a:rPr>
              <a:t>The Craft of Scientific Writing. </a:t>
            </a:r>
            <a:r>
              <a:rPr lang="en-US">
                <a:latin typeface="Times New Roman" pitchFamily="18" charset="0"/>
              </a:rPr>
              <a:t>Although the “VT” in the flag stands for Virginia Tech, which is my university, you can tell your students that it represents “verb tense.”</a:t>
            </a:r>
          </a:p>
          <a:p>
            <a:endParaRPr lang="en-US">
              <a:latin typeface="Times New Roman"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ChangeArrowheads="1"/>
          </p:cNvSpPr>
          <p:nvPr/>
        </p:nvSpPr>
        <p:spPr bwMode="auto">
          <a:xfrm>
            <a:off x="4138613" y="0"/>
            <a:ext cx="3163887" cy="479425"/>
          </a:xfrm>
          <a:prstGeom prst="rect">
            <a:avLst/>
          </a:prstGeom>
          <a:noFill/>
          <a:ln w="12700">
            <a:noFill/>
            <a:miter lim="800000"/>
            <a:headEnd/>
            <a:tailEnd/>
          </a:ln>
          <a:effectLst/>
        </p:spPr>
        <p:txBody>
          <a:bodyPr wrap="none" anchor="ctr"/>
          <a:lstStyle/>
          <a:p>
            <a:endParaRPr lang="en-US"/>
          </a:p>
        </p:txBody>
      </p:sp>
      <p:sp>
        <p:nvSpPr>
          <p:cNvPr id="381955" name="Rectangle 3"/>
          <p:cNvSpPr>
            <a:spLocks noChangeArrowheads="1"/>
          </p:cNvSpPr>
          <p:nvPr/>
        </p:nvSpPr>
        <p:spPr bwMode="auto">
          <a:xfrm>
            <a:off x="4138613" y="9107488"/>
            <a:ext cx="3163887" cy="479425"/>
          </a:xfrm>
          <a:prstGeom prst="rect">
            <a:avLst/>
          </a:prstGeom>
          <a:noFill/>
          <a:ln w="12700">
            <a:noFill/>
            <a:miter lim="800000"/>
            <a:headEnd/>
            <a:tailEnd/>
          </a:ln>
          <a:effectLst/>
        </p:spPr>
        <p:txBody>
          <a:bodyPr lIns="95501" tIns="46913" rIns="95501" bIns="46913" anchor="b"/>
          <a:lstStyle/>
          <a:p>
            <a:pPr algn="r" defTabSz="965200"/>
            <a:r>
              <a:rPr lang="en-US" sz="1300" b="0"/>
              <a:t>2</a:t>
            </a:r>
          </a:p>
        </p:txBody>
      </p:sp>
      <p:sp>
        <p:nvSpPr>
          <p:cNvPr id="381956" name="Rectangle 4"/>
          <p:cNvSpPr>
            <a:spLocks noChangeArrowheads="1"/>
          </p:cNvSpPr>
          <p:nvPr/>
        </p:nvSpPr>
        <p:spPr bwMode="auto">
          <a:xfrm>
            <a:off x="0" y="9107488"/>
            <a:ext cx="3163888" cy="479425"/>
          </a:xfrm>
          <a:prstGeom prst="rect">
            <a:avLst/>
          </a:prstGeom>
          <a:noFill/>
          <a:ln w="12700">
            <a:noFill/>
            <a:miter lim="800000"/>
            <a:headEnd/>
            <a:tailEnd/>
          </a:ln>
          <a:effectLst/>
        </p:spPr>
        <p:txBody>
          <a:bodyPr wrap="none" anchor="ctr"/>
          <a:lstStyle/>
          <a:p>
            <a:endParaRPr lang="en-US"/>
          </a:p>
        </p:txBody>
      </p:sp>
      <p:sp>
        <p:nvSpPr>
          <p:cNvPr id="381957" name="Rectangle 5"/>
          <p:cNvSpPr>
            <a:spLocks noChangeArrowheads="1"/>
          </p:cNvSpPr>
          <p:nvPr/>
        </p:nvSpPr>
        <p:spPr bwMode="auto">
          <a:xfrm>
            <a:off x="0" y="0"/>
            <a:ext cx="3163888" cy="479425"/>
          </a:xfrm>
          <a:prstGeom prst="rect">
            <a:avLst/>
          </a:prstGeom>
          <a:noFill/>
          <a:ln w="12700">
            <a:noFill/>
            <a:miter lim="800000"/>
            <a:headEnd/>
            <a:tailEnd/>
          </a:ln>
          <a:effectLst/>
        </p:spPr>
        <p:txBody>
          <a:bodyPr wrap="none" anchor="ctr"/>
          <a:lstStyle/>
          <a:p>
            <a:endParaRPr lang="en-US"/>
          </a:p>
        </p:txBody>
      </p:sp>
      <p:sp>
        <p:nvSpPr>
          <p:cNvPr id="381958" name="Rectangle 6"/>
          <p:cNvSpPr>
            <a:spLocks noChangeArrowheads="1" noTextEdit="1"/>
          </p:cNvSpPr>
          <p:nvPr>
            <p:ph type="sldImg"/>
          </p:nvPr>
        </p:nvSpPr>
        <p:spPr>
          <a:ln cap="flat"/>
        </p:spPr>
      </p:sp>
      <p:sp>
        <p:nvSpPr>
          <p:cNvPr id="381959" name="Rectangle 7"/>
          <p:cNvSpPr>
            <a:spLocks noGrp="1" noChangeArrowheads="1"/>
          </p:cNvSpPr>
          <p:nvPr>
            <p:ph type="body" idx="1"/>
          </p:nvPr>
        </p:nvSpPr>
        <p:spPr>
          <a:noFill/>
          <a:ln/>
        </p:spPr>
        <p:txBody>
          <a:bodyPr/>
          <a:lstStyle/>
          <a:p>
            <a:r>
              <a:rPr lang="en-US">
                <a:latin typeface="Times New Roman" pitchFamily="18" charset="0"/>
              </a:rPr>
              <a:t>See page 139 in </a:t>
            </a:r>
            <a:r>
              <a:rPr lang="en-US" i="1">
                <a:latin typeface="Times New Roman" pitchFamily="18" charset="0"/>
              </a:rPr>
              <a:t>The Craft of Editing</a:t>
            </a:r>
            <a:r>
              <a:rPr lang="en-US">
                <a:latin typeface="Times New Roman" pitchFamily="18" charset="0"/>
              </a:rPr>
              <a:t> or page 261 in </a:t>
            </a:r>
            <a:r>
              <a:rPr lang="en-US" i="1">
                <a:latin typeface="Times New Roman" pitchFamily="18" charset="0"/>
              </a:rPr>
              <a:t>The Craft of Scientific Writing.</a:t>
            </a:r>
            <a:endParaRPr lang="en-US">
              <a:latin typeface="Times New Roman" pitchFamily="18" charset="0"/>
            </a:endParaRPr>
          </a:p>
          <a:p>
            <a:endParaRPr lang="en-US">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ChangeArrowheads="1" noTextEdit="1"/>
          </p:cNvSpPr>
          <p:nvPr>
            <p:ph type="sldImg"/>
          </p:nvPr>
        </p:nvSpPr>
        <p:spPr>
          <a:ln cap="flat"/>
        </p:spPr>
      </p:sp>
      <p:sp>
        <p:nvSpPr>
          <p:cNvPr id="384003" name="Rectangle 3"/>
          <p:cNvSpPr>
            <a:spLocks noGrp="1" noChangeArrowheads="1"/>
          </p:cNvSpPr>
          <p:nvPr>
            <p:ph type="body" idx="1"/>
          </p:nvPr>
        </p:nvSpPr>
        <p:spPr>
          <a:noFill/>
          <a:ln/>
        </p:spPr>
        <p:txBody>
          <a:bodyPr/>
          <a:lstStyle/>
          <a:p>
            <a:r>
              <a:rPr lang="en-US">
                <a:latin typeface="Times New Roman" pitchFamily="18" charset="0"/>
              </a:rPr>
              <a:t>See page 121 in </a:t>
            </a:r>
            <a:r>
              <a:rPr lang="en-US" i="1">
                <a:latin typeface="Times New Roman" pitchFamily="18" charset="0"/>
              </a:rPr>
              <a:t>The Craft of Editing</a:t>
            </a:r>
            <a:r>
              <a:rPr lang="en-US">
                <a:latin typeface="Times New Roman" pitchFamily="18" charset="0"/>
              </a:rPr>
              <a:t> or page 140 in </a:t>
            </a:r>
            <a:r>
              <a:rPr lang="en-US" i="1">
                <a:latin typeface="Times New Roman" pitchFamily="18" charset="0"/>
              </a:rPr>
              <a:t>The Craft of Scientific Writing.</a:t>
            </a:r>
            <a:endParaRPr lang="en-US">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ChangeArrowheads="1" noTextEdit="1"/>
          </p:cNvSpPr>
          <p:nvPr>
            <p:ph type="sldImg"/>
          </p:nvPr>
        </p:nvSpPr>
        <p:spPr>
          <a:ln cap="flat"/>
        </p:spPr>
      </p:sp>
      <p:sp>
        <p:nvSpPr>
          <p:cNvPr id="386051"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This slide shows common usage errors that occur in engineering and science. In showing this slide, I cover up the answers on the right, and ask the students to identify which word is correct in each of the sentences. Discussions of these errors can be found in Appendix B. </a:t>
            </a:r>
          </a:p>
          <a:p>
            <a:pPr>
              <a:tabLst>
                <a:tab pos="0" algn="l"/>
              </a:tabLst>
            </a:pPr>
            <a:r>
              <a:rPr lang="en-US">
                <a:latin typeface="Times New Roman" pitchFamily="18" charset="0"/>
              </a:rPr>
              <a:t>Moreover, an interactive web exercise on usage can be found at the “Writing Exercises” link on the “Writing Guidelines for Engineering and Science Students” (http://writing.eng.vt.edu/).</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ChangeArrowheads="1" noTextEdit="1"/>
          </p:cNvSpPr>
          <p:nvPr>
            <p:ph type="sldImg"/>
          </p:nvPr>
        </p:nvSpPr>
        <p:spPr>
          <a:ln cap="flat"/>
        </p:spPr>
      </p:sp>
      <p:sp>
        <p:nvSpPr>
          <p:cNvPr id="388099"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This slide shows more common usage errors that occur in engineering and science. In showing this slide, I cover up the answers on the right, and ask the students to identify which word is correct in each of the sentences. Discussions of these errors can be found in Appendix B. </a:t>
            </a:r>
          </a:p>
          <a:p>
            <a:pPr>
              <a:tabLst>
                <a:tab pos="0" algn="l"/>
              </a:tabLst>
            </a:pPr>
            <a:r>
              <a:rPr lang="en-US">
                <a:latin typeface="Times New Roman" pitchFamily="18" charset="0"/>
              </a:rPr>
              <a:t>Moreover, an interactive web exercise on usage can be found at the “Writing Exercises” link on the “Writing Guidelines for Engineering and Science Students” (http://writing.eng.vt.edu/).</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ChangeArrowheads="1" noTextEdit="1"/>
          </p:cNvSpPr>
          <p:nvPr>
            <p:ph type="sldImg"/>
          </p:nvPr>
        </p:nvSpPr>
        <p:spPr>
          <a:ln cap="flat"/>
        </p:spPr>
      </p:sp>
      <p:sp>
        <p:nvSpPr>
          <p:cNvPr id="390147"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This slide shows more misuses of language that occur in engineering and science. In showing this slide, I cover up the answers on the right, and ask the students to identify which word is correct in each of the sentences. Discussions of these errors can be found in Appendix B. Note that </a:t>
            </a:r>
            <a:r>
              <a:rPr lang="en-US" i="1">
                <a:latin typeface="Times New Roman" pitchFamily="18" charset="0"/>
              </a:rPr>
              <a:t>all right</a:t>
            </a:r>
            <a:r>
              <a:rPr lang="en-US">
                <a:latin typeface="Times New Roman" pitchFamily="18" charset="0"/>
              </a:rPr>
              <a:t> and </a:t>
            </a:r>
            <a:r>
              <a:rPr lang="en-US" i="1">
                <a:latin typeface="Times New Roman" pitchFamily="18" charset="0"/>
              </a:rPr>
              <a:t>a lot</a:t>
            </a:r>
            <a:r>
              <a:rPr lang="en-US">
                <a:latin typeface="Times New Roman" pitchFamily="18" charset="0"/>
              </a:rPr>
              <a:t> are too informal for many writing situations in engineering and science.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ChangeArrowheads="1" noTextEdit="1"/>
          </p:cNvSpPr>
          <p:nvPr>
            <p:ph type="sldImg"/>
          </p:nvPr>
        </p:nvSpPr>
        <p:spPr>
          <a:ln cap="flat"/>
        </p:spPr>
      </p:sp>
      <p:sp>
        <p:nvSpPr>
          <p:cNvPr id="281604" name="Rectangle 4"/>
          <p:cNvSpPr>
            <a:spLocks noGrp="1" noChangeArrowheads="1"/>
          </p:cNvSpPr>
          <p:nvPr>
            <p:ph type="body" idx="1"/>
          </p:nvPr>
        </p:nvSpPr>
        <p:spPr>
          <a:noFill/>
          <a:ln/>
        </p:spPr>
        <p:txBody>
          <a:bodyPr/>
          <a:lstStyle/>
          <a:p>
            <a:r>
              <a:rPr lang="en-US">
                <a:latin typeface="Times New Roman" pitchFamily="18" charset="0"/>
              </a:rPr>
              <a:t>Information about eliminating run-on sentences and fragments in scientific writing can be found on pages 111 and 129 in </a:t>
            </a:r>
            <a:r>
              <a:rPr lang="en-US" i="1">
                <a:latin typeface="Times New Roman" pitchFamily="18" charset="0"/>
              </a:rPr>
              <a:t>The Craft of Editing</a:t>
            </a:r>
            <a:r>
              <a:rPr lang="en-US">
                <a:latin typeface="Times New Roman" pitchFamily="18" charset="0"/>
              </a:rPr>
              <a:t> and page 259 in </a:t>
            </a:r>
            <a:r>
              <a:rPr lang="en-US" i="1">
                <a:latin typeface="Times New Roman" pitchFamily="18" charset="0"/>
              </a:rPr>
              <a:t>The Craft of Scientific Writing</a:t>
            </a:r>
            <a:r>
              <a:rPr lang="en-US">
                <a:latin typeface="Times New Roman" pitchFamily="18" charset="0"/>
              </a:rPr>
              <a:t>. Grammar exercises #1 and #3 focus on these errors (http://writing.eng.vt.edu/exercises/).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noTextEdit="1"/>
          </p:cNvSpPr>
          <p:nvPr>
            <p:ph type="sldImg"/>
          </p:nvPr>
        </p:nvSpPr>
        <p:spPr>
          <a:ln cap="flat"/>
        </p:spPr>
      </p:sp>
      <p:sp>
        <p:nvSpPr>
          <p:cNvPr id="285700"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With mechanics (grammar, punctuation, and usage), I have a bias as far as the most egregious error that a student can make, and that error is not understanding what constitutes a sentence. The sentence is the fundamental unit of expression in professional writing. If a student does not understand what constitutes a sentence, then he or she is far behind as being able to communicate as a professional. The most common mistake as far as running on a sentence occurs in the top example. Here, the student does not recognize that “however” is an adverb, and therefore cannot join two independent clauses. </a:t>
            </a:r>
          </a:p>
          <a:p>
            <a:pPr>
              <a:tabLst>
                <a:tab pos="0" algn="l"/>
              </a:tabLst>
            </a:pPr>
            <a:r>
              <a:rPr lang="en-US">
                <a:latin typeface="Times New Roman" pitchFamily="18" charset="0"/>
              </a:rPr>
              <a:t>In showing this slide, I cover up the column on the right and ask the students what each group of words is: a sentence, a run-on, or a fragment. Information about eliminating run-on sentences and fragments in scientific writing can be found on pages 111 and 129 in </a:t>
            </a:r>
            <a:r>
              <a:rPr lang="en-US" i="1">
                <a:latin typeface="Times New Roman" pitchFamily="18" charset="0"/>
              </a:rPr>
              <a:t>The Craft of Editing</a:t>
            </a:r>
            <a:r>
              <a:rPr lang="en-US">
                <a:latin typeface="Times New Roman" pitchFamily="18" charset="0"/>
              </a:rPr>
              <a:t> and page 259 in </a:t>
            </a:r>
            <a:r>
              <a:rPr lang="en-US" i="1">
                <a:latin typeface="Times New Roman" pitchFamily="18" charset="0"/>
              </a:rPr>
              <a:t>The Craft of Scientific Writing</a:t>
            </a:r>
            <a:r>
              <a:rPr lang="en-US">
                <a:latin typeface="Times New Roman" pitchFamily="18" charset="0"/>
              </a:rPr>
              <a:t>. Grammar exercises #1 and #3 focus on these errors (http://writing.eng.vt.edu/exercises/).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ChangeArrowheads="1" noTextEdit="1"/>
          </p:cNvSpPr>
          <p:nvPr>
            <p:ph type="sldImg"/>
          </p:nvPr>
        </p:nvSpPr>
        <p:spPr>
          <a:ln cap="flat"/>
        </p:spPr>
      </p:sp>
      <p:sp>
        <p:nvSpPr>
          <p:cNvPr id="399363"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Possible corrections of errors on previous slide.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ChangeArrowheads="1" noTextEdit="1"/>
          </p:cNvSpPr>
          <p:nvPr>
            <p:ph type="sldImg"/>
          </p:nvPr>
        </p:nvSpPr>
        <p:spPr>
          <a:ln cap="flat"/>
        </p:spPr>
      </p:sp>
      <p:sp>
        <p:nvSpPr>
          <p:cNvPr id="397315" name="Rectangle 3"/>
          <p:cNvSpPr>
            <a:spLocks noGrp="1" noChangeArrowheads="1"/>
          </p:cNvSpPr>
          <p:nvPr>
            <p:ph type="body" idx="1"/>
          </p:nvPr>
        </p:nvSpPr>
        <p:spPr>
          <a:noFill/>
          <a:ln/>
        </p:spPr>
        <p:txBody>
          <a:bodyPr/>
          <a:lstStyle/>
          <a:p>
            <a:pPr>
              <a:tabLst>
                <a:tab pos="0" algn="l"/>
              </a:tabLst>
            </a:pPr>
            <a:r>
              <a:rPr lang="en-US">
                <a:latin typeface="Times New Roman" pitchFamily="18" charset="0"/>
              </a:rPr>
              <a:t>Alternative corrections of first error.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ChangeArrowheads="1" noTextEdit="1"/>
          </p:cNvSpPr>
          <p:nvPr>
            <p:ph type="sldImg"/>
          </p:nvPr>
        </p:nvSpPr>
        <p:spPr>
          <a:ln cap="flat"/>
        </p:spPr>
      </p:sp>
      <p:sp>
        <p:nvSpPr>
          <p:cNvPr id="310276"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Another common grammatical error is faulty parallelism. This error commonly occurs with lists. In showing this slide, I cover up the revision, and ask the students to identify where in the following sentence there is a parallelism error. A brief discussion can be found on pages 37-40 and 259 of </a:t>
            </a:r>
            <a:r>
              <a:rPr lang="en-US" i="1">
                <a:latin typeface="Times New Roman" pitchFamily="18" charset="0"/>
              </a:rPr>
              <a:t>The Craft of Scientific Writing </a:t>
            </a:r>
            <a:r>
              <a:rPr lang="en-US">
                <a:latin typeface="Times New Roman" pitchFamily="18" charset="0"/>
              </a:rPr>
              <a:t>and page 123 of </a:t>
            </a:r>
            <a:r>
              <a:rPr lang="en-US" i="1">
                <a:latin typeface="Times New Roman" pitchFamily="18" charset="0"/>
              </a:rPr>
              <a:t>The Craft of Editing</a:t>
            </a:r>
            <a:r>
              <a:rPr lang="en-US">
                <a:latin typeface="Times New Roman" pitchFamily="18" charset="0"/>
              </a:rPr>
              <a:t>. </a:t>
            </a:r>
          </a:p>
          <a:p>
            <a:pPr>
              <a:tabLst>
                <a:tab pos="0" algn="l"/>
              </a:tabLst>
            </a:pPr>
            <a:r>
              <a:rPr lang="en-US">
                <a:latin typeface="Times New Roman" pitchFamily="18" charset="0"/>
              </a:rPr>
              <a:t>Moreover, an interactive web exercise on faulty parallelism (Grammar #2) can be found at the “Writing Exercises” link on the “Writing Guidelines for Engineering and Science Students” (http://writing.eng.vt.edu/).</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ChangeArrowheads="1" noTextEdit="1"/>
          </p:cNvSpPr>
          <p:nvPr>
            <p:ph type="sldImg"/>
          </p:nvPr>
        </p:nvSpPr>
        <p:spPr>
          <a:ln cap="flat"/>
        </p:spPr>
      </p:sp>
      <p:sp>
        <p:nvSpPr>
          <p:cNvPr id="314372"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Another common grammatical error is faulty parallelism. This error commonly occurs with lists. In showing this slide, I cover up the revisions and ask the students to identify where in the following sentence there is a parallelism error. A brief discussion can be found on pages 37-40 and 259 of </a:t>
            </a:r>
            <a:r>
              <a:rPr lang="en-US" i="1">
                <a:latin typeface="Times New Roman" pitchFamily="18" charset="0"/>
              </a:rPr>
              <a:t>The Craft of Scientific Writing </a:t>
            </a:r>
            <a:r>
              <a:rPr lang="en-US">
                <a:latin typeface="Times New Roman" pitchFamily="18" charset="0"/>
              </a:rPr>
              <a:t>and page 123 of </a:t>
            </a:r>
            <a:r>
              <a:rPr lang="en-US" i="1">
                <a:latin typeface="Times New Roman" pitchFamily="18" charset="0"/>
              </a:rPr>
              <a:t>The Craft of Editing</a:t>
            </a:r>
            <a:r>
              <a:rPr lang="en-US">
                <a:latin typeface="Times New Roman" pitchFamily="18" charset="0"/>
              </a:rPr>
              <a:t>. </a:t>
            </a:r>
          </a:p>
          <a:p>
            <a:pPr>
              <a:tabLst>
                <a:tab pos="0" algn="l"/>
              </a:tabLst>
            </a:pPr>
            <a:r>
              <a:rPr lang="en-US">
                <a:latin typeface="Times New Roman" pitchFamily="18" charset="0"/>
              </a:rPr>
              <a:t>Moreover, an interactive web exercise on faulty parallelism (Grammar #2) can be found at the “Writing Exercises” link on the “Writing Guidelines for Engineering and Science Students” (http://writing.eng.vt.edu/).</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ChangeArrowheads="1" noTextEdit="1"/>
          </p:cNvSpPr>
          <p:nvPr>
            <p:ph type="sldImg"/>
          </p:nvPr>
        </p:nvSpPr>
        <p:spPr>
          <a:ln cap="flat"/>
        </p:spPr>
      </p:sp>
      <p:sp>
        <p:nvSpPr>
          <p:cNvPr id="320516" name="Rectangle 4"/>
          <p:cNvSpPr>
            <a:spLocks noGrp="1" noChangeArrowheads="1"/>
          </p:cNvSpPr>
          <p:nvPr>
            <p:ph type="body" idx="1"/>
          </p:nvPr>
        </p:nvSpPr>
        <p:spPr>
          <a:noFill/>
          <a:ln/>
        </p:spPr>
        <p:txBody>
          <a:bodyPr/>
          <a:lstStyle/>
          <a:p>
            <a:pPr>
              <a:tabLst>
                <a:tab pos="0" algn="l"/>
              </a:tabLst>
            </a:pPr>
            <a:r>
              <a:rPr lang="en-US">
                <a:latin typeface="Times New Roman" pitchFamily="18" charset="0"/>
              </a:rPr>
              <a:t>Another common grammatical error is the misplacement of modifying phrases or words. Termed a misplace modifier or dangling modifier, this error commonly occurs with introductory participial and prepositional phrases. It also commonly occurs with the word “only.” In showing this slide, I cover up the revisions, and ask the students to identify where in the following sentences there are errors as far as placement of modifiers. A brief discussion can be found on pages 92-93 in </a:t>
            </a:r>
            <a:r>
              <a:rPr lang="en-US" i="1">
                <a:latin typeface="Times New Roman" pitchFamily="18" charset="0"/>
              </a:rPr>
              <a:t>The Craft of Scientific Writing</a:t>
            </a:r>
            <a:r>
              <a:rPr lang="en-US">
                <a:latin typeface="Times New Roman" pitchFamily="18" charset="0"/>
              </a:rPr>
              <a:t> and pages 119-120 in </a:t>
            </a:r>
            <a:r>
              <a:rPr lang="en-US" i="1">
                <a:latin typeface="Times New Roman" pitchFamily="18" charset="0"/>
              </a:rPr>
              <a:t>The Craft of Editing</a:t>
            </a:r>
            <a:r>
              <a:rPr lang="en-US">
                <a:latin typeface="Times New Roman" pitchFamily="18" charset="0"/>
              </a:rPr>
              <a:t>. </a:t>
            </a:r>
          </a:p>
          <a:p>
            <a:pPr>
              <a:tabLst>
                <a:tab pos="0" algn="l"/>
              </a:tabLst>
            </a:pPr>
            <a:r>
              <a:rPr lang="en-US">
                <a:latin typeface="Times New Roman" pitchFamily="18" charset="0"/>
              </a:rPr>
              <a:t>Moreover, an interactive web exercise on placement of modifiers (Grammar #2) can be found at the “Writing Exercises” link on the “Writing Guidelines for Engineering and Science Students” (http://writing.eng.vt.edu/).</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6050" y="228600"/>
            <a:ext cx="19621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28600"/>
            <a:ext cx="57340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812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9812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5000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28600"/>
            <a:ext cx="7848600" cy="1143000"/>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981200"/>
            <a:ext cx="78486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Book Antiqua" pitchFamily="18" charset="0"/>
        </a:defRPr>
      </a:lvl2pPr>
      <a:lvl3pPr algn="ctr" rtl="0" eaLnBrk="0" fontAlgn="base" hangingPunct="0">
        <a:spcBef>
          <a:spcPct val="0"/>
        </a:spcBef>
        <a:spcAft>
          <a:spcPct val="0"/>
        </a:spcAft>
        <a:defRPr sz="4400">
          <a:solidFill>
            <a:schemeClr val="tx2"/>
          </a:solidFill>
          <a:latin typeface="Book Antiqua" pitchFamily="18" charset="0"/>
        </a:defRPr>
      </a:lvl3pPr>
      <a:lvl4pPr algn="ctr" rtl="0" eaLnBrk="0" fontAlgn="base" hangingPunct="0">
        <a:spcBef>
          <a:spcPct val="0"/>
        </a:spcBef>
        <a:spcAft>
          <a:spcPct val="0"/>
        </a:spcAft>
        <a:defRPr sz="4400">
          <a:solidFill>
            <a:schemeClr val="tx2"/>
          </a:solidFill>
          <a:latin typeface="Book Antiqua" pitchFamily="18" charset="0"/>
        </a:defRPr>
      </a:lvl4pPr>
      <a:lvl5pPr algn="ctr" rtl="0" eaLnBrk="0" fontAlgn="base" hangingPunct="0">
        <a:spcBef>
          <a:spcPct val="0"/>
        </a:spcBef>
        <a:spcAft>
          <a:spcPct val="0"/>
        </a:spcAft>
        <a:defRPr sz="4400">
          <a:solidFill>
            <a:schemeClr val="tx2"/>
          </a:solidFill>
          <a:latin typeface="Book Antiqua" pitchFamily="18" charset="0"/>
        </a:defRPr>
      </a:lvl5pPr>
      <a:lvl6pPr marL="457200" algn="ctr" rtl="0" eaLnBrk="0" fontAlgn="base" hangingPunct="0">
        <a:spcBef>
          <a:spcPct val="0"/>
        </a:spcBef>
        <a:spcAft>
          <a:spcPct val="0"/>
        </a:spcAft>
        <a:defRPr sz="4400">
          <a:solidFill>
            <a:schemeClr val="tx2"/>
          </a:solidFill>
          <a:latin typeface="Book Antiqua" pitchFamily="18" charset="0"/>
        </a:defRPr>
      </a:lvl6pPr>
      <a:lvl7pPr marL="914400" algn="ctr" rtl="0" eaLnBrk="0" fontAlgn="base" hangingPunct="0">
        <a:spcBef>
          <a:spcPct val="0"/>
        </a:spcBef>
        <a:spcAft>
          <a:spcPct val="0"/>
        </a:spcAft>
        <a:defRPr sz="4400">
          <a:solidFill>
            <a:schemeClr val="tx2"/>
          </a:solidFill>
          <a:latin typeface="Book Antiqua" pitchFamily="18" charset="0"/>
        </a:defRPr>
      </a:lvl7pPr>
      <a:lvl8pPr marL="1371600" algn="ctr" rtl="0" eaLnBrk="0" fontAlgn="base" hangingPunct="0">
        <a:spcBef>
          <a:spcPct val="0"/>
        </a:spcBef>
        <a:spcAft>
          <a:spcPct val="0"/>
        </a:spcAft>
        <a:defRPr sz="4400">
          <a:solidFill>
            <a:schemeClr val="tx2"/>
          </a:solidFill>
          <a:latin typeface="Book Antiqua" pitchFamily="18" charset="0"/>
        </a:defRPr>
      </a:lvl8pPr>
      <a:lvl9pPr marL="1828800" algn="ctr" rtl="0" eaLnBrk="0" fontAlgn="base" hangingPunct="0">
        <a:spcBef>
          <a:spcPct val="0"/>
        </a:spcBef>
        <a:spcAft>
          <a:spcPct val="0"/>
        </a:spcAft>
        <a:defRPr sz="4400">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accent2"/>
        </a:buClr>
        <a:buSzPct val="75000"/>
        <a:buChar char="_"/>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Char char="_"/>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folHlink"/>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folHlink"/>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folHlink"/>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folHlink"/>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ChangeArrowheads="1"/>
          </p:cNvSpPr>
          <p:nvPr/>
        </p:nvSpPr>
        <p:spPr bwMode="auto">
          <a:xfrm>
            <a:off x="225425" y="552450"/>
            <a:ext cx="5946775" cy="5695950"/>
          </a:xfrm>
          <a:prstGeom prst="rect">
            <a:avLst/>
          </a:prstGeom>
          <a:noFill/>
          <a:ln w="12700">
            <a:noFill/>
            <a:miter lim="800000"/>
            <a:headEnd/>
            <a:tailEnd/>
          </a:ln>
          <a:effectLst/>
        </p:spPr>
        <p:txBody>
          <a:bodyPr lIns="63500" tIns="25400" rIns="63500" bIns="25400">
            <a:spAutoFit/>
          </a:bodyPr>
          <a:lstStyle/>
          <a:p>
            <a:pPr>
              <a:lnSpc>
                <a:spcPct val="125000"/>
              </a:lnSpc>
              <a:tabLst>
                <a:tab pos="0" algn="l"/>
              </a:tabLst>
            </a:pPr>
            <a:r>
              <a:rPr lang="en-US" sz="3600">
                <a:solidFill>
                  <a:schemeClr val="tx2"/>
                </a:solidFill>
              </a:rPr>
              <a:t>Avoiding Common Errors of Grammar</a:t>
            </a:r>
            <a:endParaRPr lang="en-US" sz="3600"/>
          </a:p>
          <a:p>
            <a:pPr>
              <a:lnSpc>
                <a:spcPct val="125000"/>
              </a:lnSpc>
              <a:tabLst>
                <a:tab pos="0" algn="l"/>
              </a:tabLst>
            </a:pPr>
            <a:endParaRPr lang="en-US" sz="3600"/>
          </a:p>
          <a:p>
            <a:pPr>
              <a:lnSpc>
                <a:spcPct val="125000"/>
              </a:lnSpc>
              <a:tabLst>
                <a:tab pos="0" algn="l"/>
              </a:tabLst>
            </a:pPr>
            <a:endParaRPr lang="en-US" sz="3600"/>
          </a:p>
          <a:p>
            <a:pPr>
              <a:lnSpc>
                <a:spcPct val="125000"/>
              </a:lnSpc>
              <a:tabLst>
                <a:tab pos="0" algn="l"/>
              </a:tabLst>
            </a:pPr>
            <a:endParaRPr lang="en-US" sz="3600"/>
          </a:p>
          <a:p>
            <a:pPr>
              <a:lnSpc>
                <a:spcPct val="110000"/>
              </a:lnSpc>
              <a:tabLst>
                <a:tab pos="0" algn="l"/>
              </a:tabLst>
            </a:pPr>
            <a:r>
              <a:rPr lang="en-US" sz="2000"/>
              <a:t>One of the most important skills a writer can have is the ability to compose clear, complete sentences. The sentence is the basic unit of communication in all forms of English.</a:t>
            </a:r>
          </a:p>
          <a:p>
            <a:pPr>
              <a:lnSpc>
                <a:spcPct val="110000"/>
              </a:lnSpc>
              <a:spcBef>
                <a:spcPct val="50000"/>
              </a:spcBef>
              <a:tabLst>
                <a:tab pos="0" algn="l"/>
              </a:tabLst>
            </a:pPr>
            <a:r>
              <a:rPr lang="en-US" sz="2000"/>
              <a:t>		Funk, McMahan, and Day</a:t>
            </a:r>
          </a:p>
          <a:p>
            <a:pPr>
              <a:spcBef>
                <a:spcPct val="25000"/>
              </a:spcBef>
              <a:tabLst>
                <a:tab pos="0" algn="l"/>
              </a:tabLst>
            </a:pPr>
            <a:r>
              <a:rPr lang="en-US" sz="2000"/>
              <a:t>		</a:t>
            </a:r>
            <a:r>
              <a:rPr lang="en-US" sz="2000" i="1"/>
              <a:t>Elements of Grammar</a:t>
            </a:r>
            <a:endParaRPr lang="en-US" sz="2000"/>
          </a:p>
        </p:txBody>
      </p:sp>
      <p:grpSp>
        <p:nvGrpSpPr>
          <p:cNvPr id="278536" name="Group 8"/>
          <p:cNvGrpSpPr>
            <a:grpSpLocks/>
          </p:cNvGrpSpPr>
          <p:nvPr/>
        </p:nvGrpSpPr>
        <p:grpSpPr bwMode="auto">
          <a:xfrm>
            <a:off x="5162550" y="838200"/>
            <a:ext cx="3470275" cy="2590800"/>
            <a:chOff x="3264" y="768"/>
            <a:chExt cx="2186" cy="1632"/>
          </a:xfrm>
        </p:grpSpPr>
        <p:grpSp>
          <p:nvGrpSpPr>
            <p:cNvPr id="278537" name="Group 9"/>
            <p:cNvGrpSpPr>
              <a:grpSpLocks/>
            </p:cNvGrpSpPr>
            <p:nvPr/>
          </p:nvGrpSpPr>
          <p:grpSpPr bwMode="auto">
            <a:xfrm>
              <a:off x="3264" y="768"/>
              <a:ext cx="2156" cy="1632"/>
              <a:chOff x="3108" y="696"/>
              <a:chExt cx="2156" cy="1632"/>
            </a:xfrm>
          </p:grpSpPr>
          <p:sp>
            <p:nvSpPr>
              <p:cNvPr id="278538" name="Line 10"/>
              <p:cNvSpPr>
                <a:spLocks noChangeShapeType="1"/>
              </p:cNvSpPr>
              <p:nvPr/>
            </p:nvSpPr>
            <p:spPr bwMode="auto">
              <a:xfrm>
                <a:off x="3324" y="2184"/>
                <a:ext cx="1312" cy="0"/>
              </a:xfrm>
              <a:prstGeom prst="line">
                <a:avLst/>
              </a:prstGeom>
              <a:noFill/>
              <a:ln w="50800">
                <a:solidFill>
                  <a:schemeClr val="hlink"/>
                </a:solidFill>
                <a:round/>
                <a:headEnd/>
                <a:tailEnd/>
              </a:ln>
              <a:effectLst/>
            </p:spPr>
            <p:txBody>
              <a:bodyPr wrap="none" anchor="ctr"/>
              <a:lstStyle/>
              <a:p>
                <a:endParaRPr lang="en-US"/>
              </a:p>
            </p:txBody>
          </p:sp>
          <p:sp>
            <p:nvSpPr>
              <p:cNvPr id="278539" name="Rectangle 11" descr="Wide upward diagonal"/>
              <p:cNvSpPr>
                <a:spLocks noChangeArrowheads="1"/>
              </p:cNvSpPr>
              <p:nvPr/>
            </p:nvSpPr>
            <p:spPr bwMode="auto">
              <a:xfrm>
                <a:off x="3108" y="2200"/>
                <a:ext cx="1800" cy="128"/>
              </a:xfrm>
              <a:prstGeom prst="rect">
                <a:avLst/>
              </a:prstGeom>
              <a:pattFill prst="wdUpDiag">
                <a:fgClr>
                  <a:schemeClr val="hlink"/>
                </a:fgClr>
                <a:bgClr>
                  <a:schemeClr val="bg1"/>
                </a:bgClr>
              </a:pattFill>
              <a:ln w="25400">
                <a:noFill/>
                <a:miter lim="800000"/>
                <a:headEnd/>
                <a:tailEnd/>
              </a:ln>
              <a:effectLst/>
            </p:spPr>
            <p:txBody>
              <a:bodyPr wrap="none" anchor="ctr"/>
              <a:lstStyle/>
              <a:p>
                <a:endParaRPr lang="en-US"/>
              </a:p>
            </p:txBody>
          </p:sp>
          <p:pic>
            <p:nvPicPr>
              <p:cNvPr id="278540" name="Picture 12"/>
              <p:cNvPicPr>
                <a:picLocks noChangeArrowheads="1"/>
              </p:cNvPicPr>
              <p:nvPr/>
            </p:nvPicPr>
            <p:blipFill>
              <a:blip r:embed="rId3"/>
              <a:srcRect/>
              <a:stretch>
                <a:fillRect/>
              </a:stretch>
            </p:blipFill>
            <p:spPr bwMode="auto">
              <a:xfrm>
                <a:off x="3819" y="696"/>
                <a:ext cx="1445" cy="1452"/>
              </a:xfrm>
              <a:prstGeom prst="rect">
                <a:avLst/>
              </a:prstGeom>
              <a:noFill/>
              <a:ln w="50800">
                <a:noFill/>
                <a:miter lim="800000"/>
                <a:headEnd/>
                <a:tailEnd/>
              </a:ln>
              <a:effectLst/>
            </p:spPr>
          </p:pic>
        </p:grpSp>
        <p:sp>
          <p:nvSpPr>
            <p:cNvPr id="278541" name="Rectangle 13" descr="Wide upward diagonal"/>
            <p:cNvSpPr>
              <a:spLocks noChangeArrowheads="1"/>
            </p:cNvSpPr>
            <p:nvPr/>
          </p:nvSpPr>
          <p:spPr bwMode="auto">
            <a:xfrm>
              <a:off x="3264" y="2256"/>
              <a:ext cx="1824" cy="144"/>
            </a:xfrm>
            <a:prstGeom prst="rect">
              <a:avLst/>
            </a:prstGeom>
            <a:pattFill prst="wdUpDiag">
              <a:fgClr>
                <a:schemeClr val="accent1"/>
              </a:fgClr>
              <a:bgClr>
                <a:schemeClr val="bg1"/>
              </a:bgClr>
            </a:pattFill>
            <a:ln w="12700">
              <a:noFill/>
              <a:miter lim="800000"/>
              <a:headEnd/>
              <a:tailEnd/>
            </a:ln>
            <a:effectLst/>
          </p:spPr>
          <p:txBody>
            <a:bodyPr wrap="none" anchor="ctr"/>
            <a:lstStyle/>
            <a:p>
              <a:endParaRPr lang="en-US"/>
            </a:p>
          </p:txBody>
        </p:sp>
        <p:sp>
          <p:nvSpPr>
            <p:cNvPr id="278542" name="Line 14"/>
            <p:cNvSpPr>
              <a:spLocks noChangeShapeType="1"/>
            </p:cNvSpPr>
            <p:nvPr/>
          </p:nvSpPr>
          <p:spPr bwMode="auto">
            <a:xfrm>
              <a:off x="3456" y="2256"/>
              <a:ext cx="1344" cy="0"/>
            </a:xfrm>
            <a:prstGeom prst="line">
              <a:avLst/>
            </a:prstGeom>
            <a:noFill/>
            <a:ln w="50800">
              <a:solidFill>
                <a:schemeClr val="accent1"/>
              </a:solidFill>
              <a:round/>
              <a:headEnd/>
              <a:tailEnd/>
            </a:ln>
            <a:effectLst/>
          </p:spPr>
          <p:txBody>
            <a:bodyPr wrap="none" anchor="ctr"/>
            <a:lstStyle/>
            <a:p>
              <a:endParaRPr lang="en-US"/>
            </a:p>
          </p:txBody>
        </p:sp>
        <p:sp>
          <p:nvSpPr>
            <p:cNvPr id="278543" name="Rectangle 15"/>
            <p:cNvSpPr>
              <a:spLocks noChangeArrowheads="1"/>
            </p:cNvSpPr>
            <p:nvPr/>
          </p:nvSpPr>
          <p:spPr bwMode="auto">
            <a:xfrm rot="-13375046">
              <a:off x="4398" y="1649"/>
              <a:ext cx="165" cy="125"/>
            </a:xfrm>
            <a:prstGeom prst="rect">
              <a:avLst/>
            </a:prstGeom>
            <a:solidFill>
              <a:schemeClr val="accent1"/>
            </a:solidFill>
            <a:ln w="3175">
              <a:solidFill>
                <a:srgbClr val="000000"/>
              </a:solidFill>
              <a:miter lim="800000"/>
              <a:headEnd/>
              <a:tailEnd/>
            </a:ln>
            <a:effectLst/>
          </p:spPr>
          <p:txBody>
            <a:bodyPr wrap="none" anchor="ctr"/>
            <a:lstStyle/>
            <a:p>
              <a:endParaRPr lang="en-US"/>
            </a:p>
          </p:txBody>
        </p:sp>
        <p:sp>
          <p:nvSpPr>
            <p:cNvPr id="278544" name="Line 16"/>
            <p:cNvSpPr>
              <a:spLocks noChangeShapeType="1"/>
            </p:cNvSpPr>
            <p:nvPr/>
          </p:nvSpPr>
          <p:spPr bwMode="auto">
            <a:xfrm flipV="1">
              <a:off x="4377" y="1632"/>
              <a:ext cx="240" cy="240"/>
            </a:xfrm>
            <a:prstGeom prst="line">
              <a:avLst/>
            </a:prstGeom>
            <a:noFill/>
            <a:ln w="44450">
              <a:solidFill>
                <a:schemeClr val="bg1"/>
              </a:solidFill>
              <a:round/>
              <a:headEnd/>
              <a:tailEnd/>
            </a:ln>
            <a:effectLst/>
          </p:spPr>
          <p:txBody>
            <a:bodyPr wrap="none" anchor="ctr"/>
            <a:lstStyle/>
            <a:p>
              <a:endParaRPr lang="en-US"/>
            </a:p>
          </p:txBody>
        </p:sp>
        <p:sp>
          <p:nvSpPr>
            <p:cNvPr id="278545" name="AutoShape 17"/>
            <p:cNvSpPr>
              <a:spLocks noChangeArrowheads="1"/>
            </p:cNvSpPr>
            <p:nvPr/>
          </p:nvSpPr>
          <p:spPr bwMode="auto">
            <a:xfrm rot="-8101631">
              <a:off x="5321" y="785"/>
              <a:ext cx="129"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accent1"/>
            </a:solidFill>
            <a:ln w="3175">
              <a:solidFill>
                <a:srgbClr val="000000"/>
              </a:solidFill>
              <a:miter lim="800000"/>
              <a:headEnd/>
              <a:tailEnd/>
            </a:ln>
            <a:effectLst/>
          </p:spPr>
          <p:txBody>
            <a:bodyPr wrap="none" anchor="ctr"/>
            <a:lstStyle/>
            <a:p>
              <a:endParaRPr lang="en-US"/>
            </a:p>
          </p:txBody>
        </p:sp>
      </p:grpSp>
      <p:pic>
        <p:nvPicPr>
          <p:cNvPr id="278546" name="Picture 18" descr="cover"/>
          <p:cNvPicPr>
            <a:picLocks noChangeAspect="1" noChangeArrowheads="1"/>
          </p:cNvPicPr>
          <p:nvPr/>
        </p:nvPicPr>
        <p:blipFill>
          <a:blip r:embed="rId4"/>
          <a:srcRect/>
          <a:stretch>
            <a:fillRect/>
          </a:stretch>
        </p:blipFill>
        <p:spPr bwMode="auto">
          <a:xfrm>
            <a:off x="8529638" y="6019800"/>
            <a:ext cx="538162" cy="819150"/>
          </a:xfrm>
          <a:prstGeom prst="rect">
            <a:avLst/>
          </a:prstGeom>
          <a:noFill/>
          <a:ln w="12700">
            <a:solidFill>
              <a:srgbClr val="000000"/>
            </a:solidFill>
            <a:miter lim="800000"/>
            <a:headEnd/>
            <a:tailEnd/>
          </a:ln>
        </p:spPr>
      </p:pic>
      <p:pic>
        <p:nvPicPr>
          <p:cNvPr id="278547" name="Picture 19"/>
          <p:cNvPicPr>
            <a:picLocks noChangeAspect="1" noChangeArrowheads="1"/>
          </p:cNvPicPr>
          <p:nvPr/>
        </p:nvPicPr>
        <p:blipFill>
          <a:blip r:embed="rId5" cstate="print"/>
          <a:srcRect/>
          <a:stretch>
            <a:fillRect/>
          </a:stretch>
        </p:blipFill>
        <p:spPr bwMode="auto">
          <a:xfrm>
            <a:off x="7924800" y="6018213"/>
            <a:ext cx="542925" cy="820737"/>
          </a:xfrm>
          <a:prstGeom prst="rect">
            <a:avLst/>
          </a:prstGeom>
          <a:noFill/>
          <a:ln w="12700">
            <a:solidFill>
              <a:srgbClr val="000000"/>
            </a:solidFill>
            <a:miter lim="800000"/>
            <a:headEnd/>
            <a:tailEnd/>
          </a:ln>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304800" y="228600"/>
            <a:ext cx="8153400" cy="503238"/>
          </a:xfrm>
          <a:noFill/>
          <a:ln/>
        </p:spPr>
        <p:txBody>
          <a:bodyPr anchor="t">
            <a:spAutoFit/>
          </a:bodyPr>
          <a:lstStyle/>
          <a:p>
            <a:pPr algn="l">
              <a:lnSpc>
                <a:spcPct val="97000"/>
              </a:lnSpc>
            </a:pPr>
            <a:r>
              <a:rPr lang="en-US" sz="2800" b="1">
                <a:latin typeface="Arial" charset="0"/>
              </a:rPr>
              <a:t>Unclear pronoun references cause ambiguities</a:t>
            </a:r>
            <a:endParaRPr lang="en-US" sz="2400" b="1">
              <a:latin typeface="Arial" charset="0"/>
            </a:endParaRPr>
          </a:p>
        </p:txBody>
      </p:sp>
      <p:sp>
        <p:nvSpPr>
          <p:cNvPr id="323588" name="Rectangle 4"/>
          <p:cNvSpPr>
            <a:spLocks noChangeArrowheads="1"/>
          </p:cNvSpPr>
          <p:nvPr/>
        </p:nvSpPr>
        <p:spPr bwMode="auto">
          <a:xfrm>
            <a:off x="7753350" y="2035175"/>
            <a:ext cx="990600" cy="454025"/>
          </a:xfrm>
          <a:prstGeom prst="rect">
            <a:avLst/>
          </a:prstGeom>
          <a:noFill/>
          <a:ln w="12700">
            <a:noFill/>
            <a:miter lim="800000"/>
            <a:headEnd/>
            <a:tailEnd/>
          </a:ln>
          <a:effectLst/>
        </p:spPr>
        <p:txBody>
          <a:bodyPr lIns="90488" tIns="44450" rIns="90488" bIns="44450">
            <a:spAutoFit/>
          </a:bodyPr>
          <a:lstStyle/>
          <a:p>
            <a:r>
              <a:rPr lang="en-US" i="1">
                <a:solidFill>
                  <a:schemeClr val="tx2"/>
                </a:solidFill>
              </a:rPr>
              <a:t>it???</a:t>
            </a:r>
            <a:endParaRPr lang="en-US" i="1">
              <a:solidFill>
                <a:schemeClr val="accent2"/>
              </a:solidFill>
            </a:endParaRPr>
          </a:p>
        </p:txBody>
      </p:sp>
      <p:sp>
        <p:nvSpPr>
          <p:cNvPr id="323589" name="Rectangle 5"/>
          <p:cNvSpPr>
            <a:spLocks noChangeArrowheads="1"/>
          </p:cNvSpPr>
          <p:nvPr/>
        </p:nvSpPr>
        <p:spPr bwMode="auto">
          <a:xfrm>
            <a:off x="304800" y="1752600"/>
            <a:ext cx="7162800" cy="3962400"/>
          </a:xfrm>
          <a:prstGeom prst="rect">
            <a:avLst/>
          </a:prstGeom>
          <a:noFill/>
          <a:ln w="12700">
            <a:noFill/>
            <a:miter lim="800000"/>
            <a:headEnd/>
            <a:tailEnd/>
          </a:ln>
          <a:effectLst/>
        </p:spPr>
        <p:txBody>
          <a:bodyPr lIns="90488" tIns="44450" rIns="90488" bIns="44450">
            <a:spAutoFit/>
          </a:bodyPr>
          <a:lstStyle/>
          <a:p>
            <a:pPr>
              <a:lnSpc>
                <a:spcPct val="87000"/>
              </a:lnSpc>
            </a:pPr>
            <a:r>
              <a:rPr lang="en-US"/>
              <a:t>Because the receiver presented the radiometer with a high flux environment, it was mounted in a silver-plated stainless steel container.</a:t>
            </a:r>
            <a:endParaRPr lang="en-US">
              <a:solidFill>
                <a:schemeClr val="tx2"/>
              </a:solidFill>
            </a:endParaRPr>
          </a:p>
          <a:p>
            <a:endParaRPr lang="en-US" b="0">
              <a:latin typeface="Times New Roman" pitchFamily="18" charset="0"/>
            </a:endParaRPr>
          </a:p>
          <a:p>
            <a:endParaRPr lang="en-US" b="0">
              <a:latin typeface="Times New Roman" pitchFamily="18" charset="0"/>
            </a:endParaRPr>
          </a:p>
          <a:p>
            <a:endParaRPr lang="en-US" b="0">
              <a:latin typeface="Times New Roman" pitchFamily="18" charset="0"/>
            </a:endParaRPr>
          </a:p>
          <a:p>
            <a:r>
              <a:rPr lang="en-US"/>
              <a:t>If you receive an e-mail titled  "Win A Holiday," do </a:t>
            </a:r>
            <a:r>
              <a:rPr lang="en-US" i="1"/>
              <a:t>not</a:t>
            </a:r>
            <a:r>
              <a:rPr lang="en-US"/>
              <a:t> open it. It will erase everything on your hard drive.  Forward this e-mail out to as many people as you can. This is a very malicious virus and not many people know  about it. </a:t>
            </a:r>
          </a:p>
        </p:txBody>
      </p:sp>
      <p:sp>
        <p:nvSpPr>
          <p:cNvPr id="323591" name="Text Box 7"/>
          <p:cNvSpPr txBox="1">
            <a:spLocks noChangeArrowheads="1"/>
          </p:cNvSpPr>
          <p:nvPr/>
        </p:nvSpPr>
        <p:spPr bwMode="auto">
          <a:xfrm>
            <a:off x="7791450" y="4854575"/>
            <a:ext cx="1366838" cy="457200"/>
          </a:xfrm>
          <a:prstGeom prst="rect">
            <a:avLst/>
          </a:prstGeom>
          <a:noFill/>
          <a:ln w="12700">
            <a:noFill/>
            <a:miter lim="800000"/>
            <a:headEnd/>
            <a:tailEnd/>
          </a:ln>
          <a:effectLst/>
        </p:spPr>
        <p:txBody>
          <a:bodyPr wrap="none">
            <a:spAutoFit/>
          </a:bodyPr>
          <a:lstStyle/>
          <a:p>
            <a:r>
              <a:rPr lang="en-US" i="1">
                <a:solidFill>
                  <a:schemeClr val="tx2"/>
                </a:solidFill>
              </a:rPr>
              <a:t>This???</a:t>
            </a:r>
            <a:endParaRPr lang="en-US" i="1">
              <a:solidFill>
                <a:schemeClr val="accent2"/>
              </a:solidFill>
            </a:endParaRPr>
          </a:p>
        </p:txBody>
      </p:sp>
      <p:sp>
        <p:nvSpPr>
          <p:cNvPr id="323593" name="Text Box 9"/>
          <p:cNvSpPr txBox="1">
            <a:spLocks noChangeArrowheads="1"/>
          </p:cNvSpPr>
          <p:nvPr/>
        </p:nvSpPr>
        <p:spPr bwMode="auto">
          <a:xfrm>
            <a:off x="7823200" y="4492625"/>
            <a:ext cx="1282700" cy="457200"/>
          </a:xfrm>
          <a:prstGeom prst="rect">
            <a:avLst/>
          </a:prstGeom>
          <a:noFill/>
          <a:ln w="12700">
            <a:noFill/>
            <a:miter lim="800000"/>
            <a:headEnd/>
            <a:tailEnd/>
          </a:ln>
          <a:effectLst/>
        </p:spPr>
        <p:txBody>
          <a:bodyPr wrap="none">
            <a:spAutoFit/>
          </a:bodyPr>
          <a:lstStyle/>
          <a:p>
            <a:r>
              <a:rPr lang="en-US" i="1">
                <a:solidFill>
                  <a:schemeClr val="tx2"/>
                </a:solidFill>
              </a:rPr>
              <a:t>this???</a:t>
            </a:r>
            <a:endParaRPr lang="en-US" i="1">
              <a:solidFill>
                <a:schemeClr val="accent2"/>
              </a:solidFill>
            </a:endParaRPr>
          </a:p>
        </p:txBody>
      </p:sp>
      <p:pic>
        <p:nvPicPr>
          <p:cNvPr id="323595" name="Picture 11"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3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35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35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8" grpId="0" autoUpdateAnimBg="0"/>
      <p:bldP spid="323591" grpId="0" autoUpdateAnimBg="0"/>
      <p:bldP spid="32359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1026"/>
          <p:cNvSpPr>
            <a:spLocks noChangeArrowheads="1"/>
          </p:cNvSpPr>
          <p:nvPr/>
        </p:nvSpPr>
        <p:spPr bwMode="auto">
          <a:xfrm>
            <a:off x="219075" y="546100"/>
            <a:ext cx="6035675" cy="5845175"/>
          </a:xfrm>
          <a:prstGeom prst="rect">
            <a:avLst/>
          </a:prstGeom>
          <a:noFill/>
          <a:ln w="12700">
            <a:noFill/>
            <a:miter lim="800000"/>
            <a:headEnd/>
            <a:tailEnd/>
          </a:ln>
          <a:effectLst/>
        </p:spPr>
        <p:txBody>
          <a:bodyPr lIns="63500" tIns="25400" rIns="63500" bIns="25400">
            <a:spAutoFit/>
          </a:bodyPr>
          <a:lstStyle/>
          <a:p>
            <a:pPr>
              <a:lnSpc>
                <a:spcPct val="125000"/>
              </a:lnSpc>
              <a:tabLst>
                <a:tab pos="0" algn="l"/>
              </a:tabLst>
            </a:pPr>
            <a:r>
              <a:rPr lang="en-US" sz="3600">
                <a:solidFill>
                  <a:schemeClr val="tx2"/>
                </a:solidFill>
              </a:rPr>
              <a:t>Avoiding Common Errors of Punctuation</a:t>
            </a:r>
            <a:endParaRPr lang="en-US" sz="3600"/>
          </a:p>
          <a:p>
            <a:pPr>
              <a:lnSpc>
                <a:spcPct val="125000"/>
              </a:lnSpc>
              <a:tabLst>
                <a:tab pos="0" algn="l"/>
              </a:tabLst>
            </a:pPr>
            <a:endParaRPr lang="en-US" i="1">
              <a:solidFill>
                <a:schemeClr val="tx2"/>
              </a:solidFill>
            </a:endParaRPr>
          </a:p>
          <a:p>
            <a:pPr>
              <a:lnSpc>
                <a:spcPct val="125000"/>
              </a:lnSpc>
              <a:tabLst>
                <a:tab pos="0" algn="l"/>
              </a:tabLst>
            </a:pPr>
            <a:endParaRPr lang="en-US" i="1">
              <a:solidFill>
                <a:schemeClr val="tx2"/>
              </a:solidFill>
            </a:endParaRPr>
          </a:p>
          <a:p>
            <a:pPr>
              <a:lnSpc>
                <a:spcPct val="125000"/>
              </a:lnSpc>
              <a:tabLst>
                <a:tab pos="0" algn="l"/>
              </a:tabLst>
            </a:pPr>
            <a:endParaRPr lang="en-US" i="1">
              <a:solidFill>
                <a:schemeClr val="tx2"/>
              </a:solidFill>
            </a:endParaRPr>
          </a:p>
          <a:p>
            <a:pPr>
              <a:tabLst>
                <a:tab pos="0" algn="l"/>
              </a:tabLst>
            </a:pPr>
            <a:r>
              <a:rPr lang="en-US" sz="2000"/>
              <a:t>Punctuation marks are the traffic signs and signals placed along the reader’s road. They tell him when to slow down and when to stop, and sometimes they warn him of the nature of the road ahead. Traffic engineers do not always agree on what signs should be used and where they should be placed, and neither do writers or editors.</a:t>
            </a:r>
          </a:p>
          <a:p>
            <a:pPr>
              <a:tabLst>
                <a:tab pos="0" algn="l"/>
              </a:tabLst>
            </a:pPr>
            <a:r>
              <a:rPr lang="en-US" sz="2000"/>
              <a:t>			Theodore M. Bernstein</a:t>
            </a:r>
          </a:p>
          <a:p>
            <a:pPr>
              <a:tabLst>
                <a:tab pos="0" algn="l"/>
              </a:tabLst>
            </a:pPr>
            <a:r>
              <a:rPr lang="en-US" sz="2000"/>
              <a:t>			</a:t>
            </a:r>
            <a:r>
              <a:rPr lang="en-US" sz="2000" i="1"/>
              <a:t>The Careful Writer</a:t>
            </a:r>
            <a:endParaRPr lang="en-US" sz="2000"/>
          </a:p>
        </p:txBody>
      </p:sp>
      <p:sp>
        <p:nvSpPr>
          <p:cNvPr id="339972" name="Line 1028"/>
          <p:cNvSpPr>
            <a:spLocks noChangeShapeType="1"/>
          </p:cNvSpPr>
          <p:nvPr/>
        </p:nvSpPr>
        <p:spPr bwMode="auto">
          <a:xfrm>
            <a:off x="7696200" y="1828800"/>
            <a:ext cx="0" cy="1262063"/>
          </a:xfrm>
          <a:prstGeom prst="line">
            <a:avLst/>
          </a:prstGeom>
          <a:noFill/>
          <a:ln w="101600">
            <a:solidFill>
              <a:schemeClr val="tx1"/>
            </a:solidFill>
            <a:round/>
            <a:headEnd/>
            <a:tailEnd/>
          </a:ln>
          <a:effectLst/>
        </p:spPr>
        <p:txBody>
          <a:bodyPr wrap="none" anchor="ctr"/>
          <a:lstStyle/>
          <a:p>
            <a:endParaRPr lang="en-US"/>
          </a:p>
        </p:txBody>
      </p:sp>
      <p:sp>
        <p:nvSpPr>
          <p:cNvPr id="339974" name="Line 1030"/>
          <p:cNvSpPr>
            <a:spLocks noChangeShapeType="1"/>
          </p:cNvSpPr>
          <p:nvPr/>
        </p:nvSpPr>
        <p:spPr bwMode="auto">
          <a:xfrm>
            <a:off x="7677150" y="5467350"/>
            <a:ext cx="0" cy="950913"/>
          </a:xfrm>
          <a:prstGeom prst="line">
            <a:avLst/>
          </a:prstGeom>
          <a:noFill/>
          <a:ln w="76200">
            <a:solidFill>
              <a:schemeClr val="tx1"/>
            </a:solidFill>
            <a:round/>
            <a:headEnd/>
            <a:tailEnd/>
          </a:ln>
          <a:effectLst/>
        </p:spPr>
        <p:txBody>
          <a:bodyPr wrap="none" anchor="ctr"/>
          <a:lstStyle/>
          <a:p>
            <a:endParaRPr lang="en-US"/>
          </a:p>
        </p:txBody>
      </p:sp>
      <p:sp>
        <p:nvSpPr>
          <p:cNvPr id="339979" name="AutoShape 1035"/>
          <p:cNvSpPr>
            <a:spLocks noChangeArrowheads="1"/>
          </p:cNvSpPr>
          <p:nvPr/>
        </p:nvSpPr>
        <p:spPr bwMode="auto">
          <a:xfrm flipV="1">
            <a:off x="6877050" y="4114800"/>
            <a:ext cx="1600200" cy="1447800"/>
          </a:xfrm>
          <a:prstGeom prst="triangle">
            <a:avLst>
              <a:gd name="adj" fmla="val 50000"/>
            </a:avLst>
          </a:prstGeom>
          <a:solidFill>
            <a:schemeClr val="tx1"/>
          </a:solidFill>
          <a:ln w="12700">
            <a:noFill/>
            <a:miter lim="800000"/>
            <a:headEnd/>
            <a:tailEnd/>
          </a:ln>
          <a:effectLst/>
        </p:spPr>
        <p:txBody>
          <a:bodyPr wrap="none" anchor="ctr"/>
          <a:lstStyle/>
          <a:p>
            <a:endParaRPr lang="en-US"/>
          </a:p>
        </p:txBody>
      </p:sp>
      <p:sp>
        <p:nvSpPr>
          <p:cNvPr id="339980" name="AutoShape 1036"/>
          <p:cNvSpPr>
            <a:spLocks noChangeArrowheads="1"/>
          </p:cNvSpPr>
          <p:nvPr/>
        </p:nvSpPr>
        <p:spPr bwMode="auto">
          <a:xfrm flipV="1">
            <a:off x="7296150" y="4305300"/>
            <a:ext cx="762000" cy="685800"/>
          </a:xfrm>
          <a:prstGeom prst="triangle">
            <a:avLst>
              <a:gd name="adj" fmla="val 50000"/>
            </a:avLst>
          </a:prstGeom>
          <a:solidFill>
            <a:schemeClr val="bg1"/>
          </a:solidFill>
          <a:ln w="12700">
            <a:noFill/>
            <a:miter lim="800000"/>
            <a:headEnd/>
            <a:tailEnd/>
          </a:ln>
          <a:effectLst/>
        </p:spPr>
        <p:txBody>
          <a:bodyPr wrap="none" anchor="ctr"/>
          <a:lstStyle/>
          <a:p>
            <a:endParaRPr lang="en-US"/>
          </a:p>
        </p:txBody>
      </p:sp>
      <p:sp>
        <p:nvSpPr>
          <p:cNvPr id="339975" name="Rectangle 1031"/>
          <p:cNvSpPr>
            <a:spLocks noChangeArrowheads="1"/>
          </p:cNvSpPr>
          <p:nvPr/>
        </p:nvSpPr>
        <p:spPr bwMode="auto">
          <a:xfrm>
            <a:off x="7467600" y="3333750"/>
            <a:ext cx="519113" cy="1552575"/>
          </a:xfrm>
          <a:prstGeom prst="rect">
            <a:avLst/>
          </a:prstGeom>
          <a:noFill/>
          <a:ln w="12700">
            <a:noFill/>
            <a:miter lim="800000"/>
            <a:headEnd/>
            <a:tailEnd/>
          </a:ln>
          <a:effectLst/>
        </p:spPr>
        <p:txBody>
          <a:bodyPr wrap="none" lIns="90488" tIns="44450" rIns="90488" bIns="44450">
            <a:spAutoFit/>
          </a:bodyPr>
          <a:lstStyle/>
          <a:p>
            <a:r>
              <a:rPr lang="en-US" sz="9600" b="0" i="1"/>
              <a:t>,</a:t>
            </a:r>
          </a:p>
        </p:txBody>
      </p:sp>
      <p:sp>
        <p:nvSpPr>
          <p:cNvPr id="339981" name="AutoShape 1037"/>
          <p:cNvSpPr>
            <a:spLocks noChangeArrowheads="1"/>
          </p:cNvSpPr>
          <p:nvPr/>
        </p:nvSpPr>
        <p:spPr bwMode="auto">
          <a:xfrm>
            <a:off x="6781800" y="381000"/>
            <a:ext cx="1752600" cy="1676400"/>
          </a:xfrm>
          <a:prstGeom prst="octagon">
            <a:avLst>
              <a:gd name="adj" fmla="val 29287"/>
            </a:avLst>
          </a:prstGeom>
          <a:solidFill>
            <a:schemeClr val="tx1"/>
          </a:solidFill>
          <a:ln w="12700">
            <a:noFill/>
            <a:miter lim="800000"/>
            <a:headEnd/>
            <a:tailEnd/>
          </a:ln>
          <a:effectLst/>
        </p:spPr>
        <p:txBody>
          <a:bodyPr wrap="none" anchor="ctr"/>
          <a:lstStyle/>
          <a:p>
            <a:endParaRPr lang="en-US"/>
          </a:p>
        </p:txBody>
      </p:sp>
      <p:sp>
        <p:nvSpPr>
          <p:cNvPr id="339973" name="Oval 1029"/>
          <p:cNvSpPr>
            <a:spLocks noChangeArrowheads="1"/>
          </p:cNvSpPr>
          <p:nvPr/>
        </p:nvSpPr>
        <p:spPr bwMode="auto">
          <a:xfrm>
            <a:off x="7562850" y="1104900"/>
            <a:ext cx="254000" cy="254000"/>
          </a:xfrm>
          <a:prstGeom prst="ellipse">
            <a:avLst/>
          </a:prstGeom>
          <a:solidFill>
            <a:schemeClr val="bg1"/>
          </a:solidFill>
          <a:ln w="12700">
            <a:noFill/>
            <a:round/>
            <a:headEnd/>
            <a:tailEnd/>
          </a:ln>
          <a:effectLst/>
        </p:spPr>
        <p:txBody>
          <a:bodyPr wrap="none" anchor="ctr"/>
          <a:lstStyle/>
          <a:p>
            <a:endParaRPr lang="en-US"/>
          </a:p>
        </p:txBody>
      </p:sp>
      <p:pic>
        <p:nvPicPr>
          <p:cNvPr id="339983" name="Picture 1039"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a:xfrm>
            <a:off x="180975" y="82550"/>
            <a:ext cx="7950200" cy="917575"/>
          </a:xfrm>
          <a:noFill/>
          <a:ln/>
        </p:spPr>
        <p:txBody>
          <a:bodyPr anchor="t">
            <a:spAutoFit/>
          </a:bodyPr>
          <a:lstStyle/>
          <a:p>
            <a:pPr algn="l">
              <a:lnSpc>
                <a:spcPct val="97000"/>
              </a:lnSpc>
            </a:pPr>
            <a:r>
              <a:rPr lang="en-US" sz="2800" b="1">
                <a:latin typeface="Arial" charset="0"/>
              </a:rPr>
              <a:t>Punctuation rules are designed to have sentences be read one way</a:t>
            </a:r>
            <a:endParaRPr lang="en-US" sz="3600" b="1">
              <a:latin typeface="Arial" charset="0"/>
            </a:endParaRPr>
          </a:p>
        </p:txBody>
      </p:sp>
      <p:sp>
        <p:nvSpPr>
          <p:cNvPr id="342020" name="Rectangle 4"/>
          <p:cNvSpPr>
            <a:spLocks noChangeArrowheads="1"/>
          </p:cNvSpPr>
          <p:nvPr/>
        </p:nvSpPr>
        <p:spPr bwMode="auto">
          <a:xfrm>
            <a:off x="457200" y="1695450"/>
            <a:ext cx="7494588" cy="4154488"/>
          </a:xfrm>
          <a:prstGeom prst="rect">
            <a:avLst/>
          </a:prstGeom>
          <a:noFill/>
          <a:ln w="12700">
            <a:noFill/>
            <a:miter lim="800000"/>
            <a:headEnd/>
            <a:tailEnd/>
          </a:ln>
          <a:effectLst/>
        </p:spPr>
        <p:txBody>
          <a:bodyPr lIns="63500" tIns="25400" rIns="63500" bIns="25400">
            <a:spAutoFit/>
          </a:bodyPr>
          <a:lstStyle/>
          <a:p>
            <a:pPr marL="677863" indent="-677863">
              <a:lnSpc>
                <a:spcPct val="102000"/>
              </a:lnSpc>
            </a:pPr>
            <a:r>
              <a:rPr lang="en-US">
                <a:solidFill>
                  <a:schemeClr val="accent2"/>
                </a:solidFill>
              </a:rPr>
              <a:t>Colon:</a:t>
            </a:r>
            <a:r>
              <a:rPr lang="en-US"/>
              <a:t> a colon introduces a formal list, long quotation, equation, or definition.</a:t>
            </a:r>
          </a:p>
          <a:p>
            <a:pPr marL="677863" indent="-677863">
              <a:lnSpc>
                <a:spcPct val="102000"/>
              </a:lnSpc>
            </a:pPr>
            <a:endParaRPr lang="en-US"/>
          </a:p>
          <a:p>
            <a:pPr marL="677863" indent="-677863">
              <a:lnSpc>
                <a:spcPct val="102000"/>
              </a:lnSpc>
            </a:pPr>
            <a:r>
              <a:rPr lang="en-US">
                <a:solidFill>
                  <a:schemeClr val="accent2"/>
                </a:solidFill>
              </a:rPr>
              <a:t>Semi-Colon: </a:t>
            </a:r>
            <a:r>
              <a:rPr lang="en-US"/>
              <a:t>a semi-colon either joins two independent clauses (closely linked in thought) or separates complex items in a list.</a:t>
            </a:r>
          </a:p>
          <a:p>
            <a:pPr marL="677863" indent="-677863">
              <a:lnSpc>
                <a:spcPct val="102000"/>
              </a:lnSpc>
            </a:pPr>
            <a:endParaRPr lang="en-US"/>
          </a:p>
          <a:p>
            <a:pPr marL="677863" indent="-677863">
              <a:lnSpc>
                <a:spcPct val="102000"/>
              </a:lnSpc>
            </a:pPr>
            <a:r>
              <a:rPr lang="en-US">
                <a:solidFill>
                  <a:schemeClr val="accent2"/>
                </a:solidFill>
              </a:rPr>
              <a:t>Dash: </a:t>
            </a:r>
            <a:r>
              <a:rPr lang="en-US"/>
              <a:t>a dash acts as a parenthesis to separate items that cannot be separated by commas.</a:t>
            </a:r>
          </a:p>
          <a:p>
            <a:pPr marL="677863" indent="-677863">
              <a:lnSpc>
                <a:spcPct val="102000"/>
              </a:lnSpc>
            </a:pPr>
            <a:endParaRPr lang="en-US"/>
          </a:p>
          <a:p>
            <a:pPr marL="677863" indent="-677863">
              <a:lnSpc>
                <a:spcPct val="102000"/>
              </a:lnSpc>
            </a:pPr>
            <a:r>
              <a:rPr lang="en-US">
                <a:solidFill>
                  <a:schemeClr val="accent2"/>
                </a:solidFill>
              </a:rPr>
              <a:t>Comma: </a:t>
            </a:r>
            <a:r>
              <a:rPr lang="en-US"/>
              <a:t>a comma separates details in a sentence.</a:t>
            </a:r>
          </a:p>
        </p:txBody>
      </p:sp>
      <p:pic>
        <p:nvPicPr>
          <p:cNvPr id="342023" name="Picture 7"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1026"/>
          <p:cNvSpPr>
            <a:spLocks noGrp="1" noChangeArrowheads="1"/>
          </p:cNvSpPr>
          <p:nvPr>
            <p:ph type="title"/>
          </p:nvPr>
        </p:nvSpPr>
        <p:spPr>
          <a:xfrm>
            <a:off x="219075" y="120650"/>
            <a:ext cx="7248525" cy="917575"/>
          </a:xfrm>
          <a:noFill/>
          <a:ln/>
        </p:spPr>
        <p:txBody>
          <a:bodyPr anchor="t">
            <a:spAutoFit/>
          </a:bodyPr>
          <a:lstStyle/>
          <a:p>
            <a:pPr algn="l">
              <a:lnSpc>
                <a:spcPct val="97000"/>
              </a:lnSpc>
            </a:pPr>
            <a:r>
              <a:rPr lang="en-US" sz="2800" b="1">
                <a:latin typeface="Arial" charset="0"/>
              </a:rPr>
              <a:t>A colon introduces a formal list, long quotation, equation, or definition</a:t>
            </a:r>
            <a:endParaRPr lang="en-US" sz="3600" b="1">
              <a:latin typeface="Arial" charset="0"/>
            </a:endParaRPr>
          </a:p>
        </p:txBody>
      </p:sp>
      <p:sp>
        <p:nvSpPr>
          <p:cNvPr id="344068" name="Rectangle 1028"/>
          <p:cNvSpPr>
            <a:spLocks noChangeArrowheads="1"/>
          </p:cNvSpPr>
          <p:nvPr/>
        </p:nvSpPr>
        <p:spPr bwMode="auto">
          <a:xfrm>
            <a:off x="476250" y="1581150"/>
            <a:ext cx="7494588" cy="2289175"/>
          </a:xfrm>
          <a:prstGeom prst="rect">
            <a:avLst/>
          </a:prstGeom>
          <a:noFill/>
          <a:ln w="12700">
            <a:noFill/>
            <a:miter lim="800000"/>
            <a:headEnd/>
            <a:tailEnd/>
          </a:ln>
          <a:effectLst/>
        </p:spPr>
        <p:txBody>
          <a:bodyPr lIns="63500" tIns="25400" rIns="63500" bIns="25400">
            <a:spAutoFit/>
          </a:bodyPr>
          <a:lstStyle/>
          <a:p>
            <a:pPr>
              <a:lnSpc>
                <a:spcPct val="102000"/>
              </a:lnSpc>
            </a:pPr>
            <a:r>
              <a:rPr lang="en-US"/>
              <a:t>We studied five types of marsupials: opossums, bandicoots, koalas, wombats, and kangaroos.</a:t>
            </a:r>
          </a:p>
          <a:p>
            <a:pPr>
              <a:lnSpc>
                <a:spcPct val="102000"/>
              </a:lnSpc>
            </a:pPr>
            <a:endParaRPr lang="en-US"/>
          </a:p>
          <a:p>
            <a:pPr>
              <a:lnSpc>
                <a:spcPct val="102000"/>
              </a:lnSpc>
            </a:pPr>
            <a:r>
              <a:rPr lang="en-US"/>
              <a:t>The laboratory growth of this crystal made possible a new astronomical tool: a gamma-ray detector with high-energy resolution.</a:t>
            </a:r>
          </a:p>
        </p:txBody>
      </p:sp>
      <p:sp>
        <p:nvSpPr>
          <p:cNvPr id="344069" name="Rectangle 1029"/>
          <p:cNvSpPr>
            <a:spLocks noChangeArrowheads="1"/>
          </p:cNvSpPr>
          <p:nvPr/>
        </p:nvSpPr>
        <p:spPr bwMode="auto">
          <a:xfrm>
            <a:off x="381000" y="4622800"/>
            <a:ext cx="7620000" cy="1549400"/>
          </a:xfrm>
          <a:prstGeom prst="rect">
            <a:avLst/>
          </a:prstGeom>
          <a:noFill/>
          <a:ln w="12700">
            <a:noFill/>
            <a:miter lim="800000"/>
            <a:headEnd/>
            <a:tailEnd/>
          </a:ln>
          <a:effectLst/>
        </p:spPr>
        <p:txBody>
          <a:bodyPr lIns="90488" tIns="44450" rIns="90488" bIns="44450">
            <a:spAutoFit/>
          </a:bodyPr>
          <a:lstStyle/>
          <a:p>
            <a:pPr algn="ctr"/>
            <a:r>
              <a:rPr lang="en-US" i="1">
                <a:solidFill>
                  <a:schemeClr val="accent2"/>
                </a:solidFill>
              </a:rPr>
              <a:t>In formal writing, what is on the left side of the colon should stand alone as a separate sentence.</a:t>
            </a:r>
          </a:p>
          <a:p>
            <a:pPr algn="ctr"/>
            <a:endParaRPr lang="en-US" i="1">
              <a:solidFill>
                <a:schemeClr val="accent2"/>
              </a:solidFill>
            </a:endParaRPr>
          </a:p>
          <a:p>
            <a:pPr algn="ctr"/>
            <a:r>
              <a:rPr lang="en-US" i="1">
                <a:solidFill>
                  <a:schemeClr val="accent2"/>
                </a:solidFill>
              </a:rPr>
              <a:t>Once the list ends, the sentence ends.</a:t>
            </a:r>
          </a:p>
        </p:txBody>
      </p:sp>
      <p:pic>
        <p:nvPicPr>
          <p:cNvPr id="344072" name="Picture 1032"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40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406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1026"/>
          <p:cNvSpPr>
            <a:spLocks noGrp="1" noChangeArrowheads="1"/>
          </p:cNvSpPr>
          <p:nvPr>
            <p:ph type="title"/>
          </p:nvPr>
        </p:nvSpPr>
        <p:spPr>
          <a:xfrm>
            <a:off x="219075" y="120650"/>
            <a:ext cx="8924925" cy="917575"/>
          </a:xfrm>
          <a:noFill/>
          <a:ln/>
        </p:spPr>
        <p:txBody>
          <a:bodyPr anchor="t">
            <a:spAutoFit/>
          </a:bodyPr>
          <a:lstStyle/>
          <a:p>
            <a:pPr algn="l">
              <a:lnSpc>
                <a:spcPct val="97000"/>
              </a:lnSpc>
            </a:pPr>
            <a:r>
              <a:rPr lang="en-US" sz="2800" b="1">
                <a:latin typeface="Arial" charset="0"/>
              </a:rPr>
              <a:t>Although equations are separated by white space, they should be treated as part of the sentence</a:t>
            </a:r>
            <a:endParaRPr lang="en-US" sz="3600" b="1">
              <a:latin typeface="Arial" charset="0"/>
            </a:endParaRPr>
          </a:p>
        </p:txBody>
      </p:sp>
      <p:grpSp>
        <p:nvGrpSpPr>
          <p:cNvPr id="359427" name="Group 1027"/>
          <p:cNvGrpSpPr>
            <a:grpSpLocks/>
          </p:cNvGrpSpPr>
          <p:nvPr/>
        </p:nvGrpSpPr>
        <p:grpSpPr bwMode="auto">
          <a:xfrm>
            <a:off x="838200" y="2286000"/>
            <a:ext cx="7102475" cy="2803525"/>
            <a:chOff x="518" y="937"/>
            <a:chExt cx="4474" cy="1766"/>
          </a:xfrm>
        </p:grpSpPr>
        <p:sp>
          <p:nvSpPr>
            <p:cNvPr id="359428" name="Rectangle 1028"/>
            <p:cNvSpPr>
              <a:spLocks noChangeArrowheads="1"/>
            </p:cNvSpPr>
            <p:nvPr/>
          </p:nvSpPr>
          <p:spPr bwMode="auto">
            <a:xfrm>
              <a:off x="3688" y="1320"/>
              <a:ext cx="16" cy="336"/>
            </a:xfrm>
            <a:prstGeom prst="rect">
              <a:avLst/>
            </a:prstGeom>
            <a:noFill/>
            <a:ln w="12700">
              <a:noFill/>
              <a:miter lim="800000"/>
              <a:headEnd/>
              <a:tailEnd/>
            </a:ln>
            <a:effectLst/>
          </p:spPr>
          <p:txBody>
            <a:bodyPr wrap="none" anchor="ctr"/>
            <a:lstStyle/>
            <a:p>
              <a:endParaRPr lang="en-US"/>
            </a:p>
          </p:txBody>
        </p:sp>
        <p:sp>
          <p:nvSpPr>
            <p:cNvPr id="359429" name="Text Box 1029"/>
            <p:cNvSpPr txBox="1">
              <a:spLocks noChangeArrowheads="1"/>
            </p:cNvSpPr>
            <p:nvPr/>
          </p:nvSpPr>
          <p:spPr bwMode="auto">
            <a:xfrm>
              <a:off x="518" y="937"/>
              <a:ext cx="4474" cy="1766"/>
            </a:xfrm>
            <a:prstGeom prst="rect">
              <a:avLst/>
            </a:prstGeom>
            <a:noFill/>
            <a:ln w="12700">
              <a:noFill/>
              <a:miter lim="800000"/>
              <a:headEnd/>
              <a:tailEnd/>
            </a:ln>
            <a:effectLst/>
          </p:spPr>
          <p:txBody>
            <a:bodyPr>
              <a:spAutoFit/>
            </a:bodyPr>
            <a:lstStyle/>
            <a:p>
              <a:r>
                <a:rPr lang="en-US"/>
                <a:t>To calculate the strain, </a:t>
              </a:r>
              <a:r>
                <a:rPr lang="en-US" sz="2800">
                  <a:sym typeface="Symbol" pitchFamily="18" charset="2"/>
                </a:rPr>
                <a:t></a:t>
              </a:r>
              <a:r>
                <a:rPr lang="en-US">
                  <a:sym typeface="Symbol" pitchFamily="18" charset="2"/>
                </a:rPr>
                <a:t>, </a:t>
              </a:r>
              <a:r>
                <a:rPr lang="en-US"/>
                <a:t>we used equation 1:</a:t>
              </a:r>
            </a:p>
            <a:p>
              <a:endParaRPr lang="en-US" sz="1200"/>
            </a:p>
            <a:p>
              <a:endParaRPr lang="en-US"/>
            </a:p>
            <a:p>
              <a:endParaRPr lang="en-US"/>
            </a:p>
            <a:p>
              <a:endParaRPr lang="en-US"/>
            </a:p>
            <a:p>
              <a:pPr>
                <a:spcBef>
                  <a:spcPct val="50000"/>
                </a:spcBef>
              </a:pPr>
              <a:r>
                <a:rPr lang="en-US"/>
                <a:t>where </a:t>
              </a:r>
              <a:r>
                <a:rPr lang="en-US" sz="2800">
                  <a:sym typeface="Symbol" pitchFamily="18" charset="2"/>
                </a:rPr>
                <a:t></a:t>
              </a:r>
              <a:r>
                <a:rPr lang="en-US">
                  <a:sym typeface="Symbol" pitchFamily="18" charset="2"/>
                </a:rPr>
                <a:t> is the stress estimated by FEPC and </a:t>
              </a:r>
              <a:r>
                <a:rPr lang="en-US" i="1">
                  <a:sym typeface="Symbol" pitchFamily="18" charset="2"/>
                </a:rPr>
                <a:t>E</a:t>
              </a:r>
              <a:r>
                <a:rPr lang="en-US">
                  <a:sym typeface="Symbol" pitchFamily="18" charset="2"/>
                </a:rPr>
                <a:t> is the modulus of elasticity of aluminum. </a:t>
              </a:r>
            </a:p>
          </p:txBody>
        </p:sp>
        <p:sp>
          <p:nvSpPr>
            <p:cNvPr id="359430" name="Text Box 1030"/>
            <p:cNvSpPr txBox="1">
              <a:spLocks noChangeArrowheads="1"/>
            </p:cNvSpPr>
            <p:nvPr/>
          </p:nvSpPr>
          <p:spPr bwMode="auto">
            <a:xfrm>
              <a:off x="2016" y="1632"/>
              <a:ext cx="215" cy="327"/>
            </a:xfrm>
            <a:prstGeom prst="rect">
              <a:avLst/>
            </a:prstGeom>
            <a:noFill/>
            <a:ln w="12700">
              <a:noFill/>
              <a:miter lim="800000"/>
              <a:headEnd/>
              <a:tailEnd/>
            </a:ln>
            <a:effectLst/>
          </p:spPr>
          <p:txBody>
            <a:bodyPr wrap="none">
              <a:spAutoFit/>
            </a:bodyPr>
            <a:lstStyle/>
            <a:p>
              <a:r>
                <a:rPr lang="en-US" sz="2800">
                  <a:sym typeface="Symbol" pitchFamily="18" charset="2"/>
                </a:rPr>
                <a:t></a:t>
              </a:r>
              <a:endParaRPr lang="en-US">
                <a:sym typeface="Symbol" pitchFamily="18" charset="2"/>
              </a:endParaRPr>
            </a:p>
          </p:txBody>
        </p:sp>
        <p:sp>
          <p:nvSpPr>
            <p:cNvPr id="359431" name="Text Box 1031"/>
            <p:cNvSpPr txBox="1">
              <a:spLocks noChangeArrowheads="1"/>
            </p:cNvSpPr>
            <p:nvPr/>
          </p:nvSpPr>
          <p:spPr bwMode="auto">
            <a:xfrm>
              <a:off x="2304" y="1680"/>
              <a:ext cx="228" cy="288"/>
            </a:xfrm>
            <a:prstGeom prst="rect">
              <a:avLst/>
            </a:prstGeom>
            <a:noFill/>
            <a:ln w="12700">
              <a:noFill/>
              <a:miter lim="800000"/>
              <a:headEnd/>
              <a:tailEnd/>
            </a:ln>
            <a:effectLst/>
          </p:spPr>
          <p:txBody>
            <a:bodyPr wrap="none">
              <a:spAutoFit/>
            </a:bodyPr>
            <a:lstStyle/>
            <a:p>
              <a:r>
                <a:rPr lang="en-US"/>
                <a:t>=</a:t>
              </a:r>
            </a:p>
          </p:txBody>
        </p:sp>
        <p:sp>
          <p:nvSpPr>
            <p:cNvPr id="359432" name="Line 1032"/>
            <p:cNvSpPr>
              <a:spLocks noChangeShapeType="1"/>
            </p:cNvSpPr>
            <p:nvPr/>
          </p:nvSpPr>
          <p:spPr bwMode="auto">
            <a:xfrm>
              <a:off x="2640" y="1824"/>
              <a:ext cx="528" cy="0"/>
            </a:xfrm>
            <a:prstGeom prst="line">
              <a:avLst/>
            </a:prstGeom>
            <a:noFill/>
            <a:ln w="38100">
              <a:solidFill>
                <a:schemeClr val="tx1"/>
              </a:solidFill>
              <a:round/>
              <a:headEnd/>
              <a:tailEnd/>
            </a:ln>
            <a:effectLst/>
          </p:spPr>
          <p:txBody>
            <a:bodyPr wrap="none" anchor="ctr"/>
            <a:lstStyle/>
            <a:p>
              <a:endParaRPr lang="en-US"/>
            </a:p>
          </p:txBody>
        </p:sp>
        <p:sp>
          <p:nvSpPr>
            <p:cNvPr id="359433" name="Text Box 1033"/>
            <p:cNvSpPr txBox="1">
              <a:spLocks noChangeArrowheads="1"/>
            </p:cNvSpPr>
            <p:nvPr/>
          </p:nvSpPr>
          <p:spPr bwMode="auto">
            <a:xfrm>
              <a:off x="2762" y="1478"/>
              <a:ext cx="251" cy="327"/>
            </a:xfrm>
            <a:prstGeom prst="rect">
              <a:avLst/>
            </a:prstGeom>
            <a:noFill/>
            <a:ln w="12700">
              <a:noFill/>
              <a:miter lim="800000"/>
              <a:headEnd/>
              <a:tailEnd/>
            </a:ln>
            <a:effectLst/>
          </p:spPr>
          <p:txBody>
            <a:bodyPr wrap="none">
              <a:spAutoFit/>
            </a:bodyPr>
            <a:lstStyle/>
            <a:p>
              <a:r>
                <a:rPr lang="en-US" sz="2800">
                  <a:sym typeface="Symbol" pitchFamily="18" charset="2"/>
                </a:rPr>
                <a:t></a:t>
              </a:r>
            </a:p>
          </p:txBody>
        </p:sp>
        <p:sp>
          <p:nvSpPr>
            <p:cNvPr id="359434" name="Text Box 1034"/>
            <p:cNvSpPr txBox="1">
              <a:spLocks noChangeArrowheads="1"/>
            </p:cNvSpPr>
            <p:nvPr/>
          </p:nvSpPr>
          <p:spPr bwMode="auto">
            <a:xfrm>
              <a:off x="2750" y="1837"/>
              <a:ext cx="244" cy="288"/>
            </a:xfrm>
            <a:prstGeom prst="rect">
              <a:avLst/>
            </a:prstGeom>
            <a:noFill/>
            <a:ln w="12700">
              <a:noFill/>
              <a:miter lim="800000"/>
              <a:headEnd/>
              <a:tailEnd/>
            </a:ln>
            <a:effectLst/>
          </p:spPr>
          <p:txBody>
            <a:bodyPr wrap="none">
              <a:spAutoFit/>
            </a:bodyPr>
            <a:lstStyle/>
            <a:p>
              <a:r>
                <a:rPr lang="en-US" i="1">
                  <a:sym typeface="Symbol" pitchFamily="18" charset="2"/>
                </a:rPr>
                <a:t>E</a:t>
              </a:r>
            </a:p>
          </p:txBody>
        </p:sp>
        <p:sp>
          <p:nvSpPr>
            <p:cNvPr id="359435" name="Text Box 1035"/>
            <p:cNvSpPr txBox="1">
              <a:spLocks noChangeArrowheads="1"/>
            </p:cNvSpPr>
            <p:nvPr/>
          </p:nvSpPr>
          <p:spPr bwMode="auto">
            <a:xfrm>
              <a:off x="4382" y="1657"/>
              <a:ext cx="351" cy="288"/>
            </a:xfrm>
            <a:prstGeom prst="rect">
              <a:avLst/>
            </a:prstGeom>
            <a:noFill/>
            <a:ln w="12700">
              <a:noFill/>
              <a:miter lim="800000"/>
              <a:headEnd/>
              <a:tailEnd/>
            </a:ln>
            <a:effectLst/>
          </p:spPr>
          <p:txBody>
            <a:bodyPr wrap="none">
              <a:spAutoFit/>
            </a:bodyPr>
            <a:lstStyle/>
            <a:p>
              <a:r>
                <a:rPr lang="en-US"/>
                <a:t>(1)</a:t>
              </a:r>
            </a:p>
          </p:txBody>
        </p:sp>
        <p:sp>
          <p:nvSpPr>
            <p:cNvPr id="359436" name="Text Box 1036"/>
            <p:cNvSpPr txBox="1">
              <a:spLocks noChangeArrowheads="1"/>
            </p:cNvSpPr>
            <p:nvPr/>
          </p:nvSpPr>
          <p:spPr bwMode="auto">
            <a:xfrm>
              <a:off x="3216" y="1632"/>
              <a:ext cx="169" cy="288"/>
            </a:xfrm>
            <a:prstGeom prst="rect">
              <a:avLst/>
            </a:prstGeom>
            <a:noFill/>
            <a:ln w="12700">
              <a:noFill/>
              <a:miter lim="800000"/>
              <a:headEnd/>
              <a:tailEnd/>
            </a:ln>
            <a:effectLst/>
          </p:spPr>
          <p:txBody>
            <a:bodyPr wrap="none">
              <a:spAutoFit/>
            </a:bodyPr>
            <a:lstStyle/>
            <a:p>
              <a:r>
                <a:rPr lang="en-US"/>
                <a:t>,</a:t>
              </a:r>
            </a:p>
          </p:txBody>
        </p:sp>
      </p:grpSp>
      <p:pic>
        <p:nvPicPr>
          <p:cNvPr id="359439" name="Picture 1039"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2"/>
          <p:cNvSpPr>
            <a:spLocks noGrp="1" noChangeArrowheads="1"/>
          </p:cNvSpPr>
          <p:nvPr>
            <p:ph type="title"/>
          </p:nvPr>
        </p:nvSpPr>
        <p:spPr>
          <a:xfrm>
            <a:off x="219075" y="120650"/>
            <a:ext cx="7781925" cy="917575"/>
          </a:xfrm>
          <a:noFill/>
          <a:ln/>
        </p:spPr>
        <p:txBody>
          <a:bodyPr anchor="t">
            <a:spAutoFit/>
          </a:bodyPr>
          <a:lstStyle/>
          <a:p>
            <a:pPr algn="l">
              <a:lnSpc>
                <a:spcPct val="97000"/>
              </a:lnSpc>
            </a:pPr>
            <a:r>
              <a:rPr lang="en-US" sz="2800" b="1">
                <a:latin typeface="Arial" charset="0"/>
              </a:rPr>
              <a:t>Em-dashes act as parentheses to separate items that commas cannot</a:t>
            </a:r>
            <a:endParaRPr lang="en-US" sz="3600" b="1">
              <a:latin typeface="Arial" charset="0"/>
            </a:endParaRPr>
          </a:p>
        </p:txBody>
      </p:sp>
      <p:sp>
        <p:nvSpPr>
          <p:cNvPr id="346116" name="Rectangle 4"/>
          <p:cNvSpPr>
            <a:spLocks noChangeArrowheads="1"/>
          </p:cNvSpPr>
          <p:nvPr/>
        </p:nvSpPr>
        <p:spPr bwMode="auto">
          <a:xfrm>
            <a:off x="361950" y="1600200"/>
            <a:ext cx="8129588" cy="1917700"/>
          </a:xfrm>
          <a:prstGeom prst="rect">
            <a:avLst/>
          </a:prstGeom>
          <a:noFill/>
          <a:ln w="12700">
            <a:noFill/>
            <a:miter lim="800000"/>
            <a:headEnd/>
            <a:tailEnd/>
          </a:ln>
          <a:effectLst/>
        </p:spPr>
        <p:txBody>
          <a:bodyPr lIns="63500" tIns="25400" rIns="63500" bIns="25400">
            <a:spAutoFit/>
          </a:bodyPr>
          <a:lstStyle/>
          <a:p>
            <a:pPr>
              <a:lnSpc>
                <a:spcPct val="102000"/>
              </a:lnSpc>
            </a:pPr>
            <a:r>
              <a:rPr lang="en-US" sz="2000"/>
              <a:t>Because two isotopes of hydrogen—deuterium and tritium—are lightweight, can be produced easily, and require little energy, they are prime candidates to begin the fusion process.</a:t>
            </a:r>
          </a:p>
          <a:p>
            <a:pPr>
              <a:lnSpc>
                <a:spcPct val="102000"/>
              </a:lnSpc>
            </a:pPr>
            <a:endParaRPr lang="en-US" sz="2000"/>
          </a:p>
          <a:p>
            <a:pPr>
              <a:lnSpc>
                <a:spcPct val="102000"/>
              </a:lnSpc>
            </a:pPr>
            <a:r>
              <a:rPr lang="en-US" sz="2000"/>
              <a:t>After one year, we measured mirror reflectivity at 96 percent—a high percentage, but not as high as originally expected.</a:t>
            </a:r>
          </a:p>
        </p:txBody>
      </p:sp>
      <p:sp>
        <p:nvSpPr>
          <p:cNvPr id="346117" name="Text Box 5"/>
          <p:cNvSpPr txBox="1">
            <a:spLocks noChangeArrowheads="1"/>
          </p:cNvSpPr>
          <p:nvPr/>
        </p:nvSpPr>
        <p:spPr bwMode="auto">
          <a:xfrm>
            <a:off x="361950" y="3810000"/>
            <a:ext cx="8016875" cy="2603500"/>
          </a:xfrm>
          <a:prstGeom prst="rect">
            <a:avLst/>
          </a:prstGeom>
          <a:noFill/>
          <a:ln w="12700">
            <a:noFill/>
            <a:miter lim="800000"/>
            <a:headEnd/>
            <a:tailEnd/>
          </a:ln>
          <a:effectLst/>
        </p:spPr>
        <p:txBody>
          <a:bodyPr>
            <a:spAutoFit/>
          </a:bodyPr>
          <a:lstStyle/>
          <a:p>
            <a:pPr>
              <a:lnSpc>
                <a:spcPct val="102000"/>
              </a:lnSpc>
            </a:pPr>
            <a:endParaRPr lang="en-US" sz="1800">
              <a:solidFill>
                <a:schemeClr val="tx2"/>
              </a:solidFill>
            </a:endParaRPr>
          </a:p>
          <a:p>
            <a:pPr>
              <a:lnSpc>
                <a:spcPct val="102000"/>
              </a:lnSpc>
            </a:pPr>
            <a:r>
              <a:rPr lang="en-US" sz="2000">
                <a:solidFill>
                  <a:schemeClr val="accent2"/>
                </a:solidFill>
              </a:rPr>
              <a:t>Because two isotopes of hydrogen (deuterium and tritium) are lightweight, can be produced easily, and require little energy, they are prime candidates to begin the fusion process.</a:t>
            </a:r>
          </a:p>
          <a:p>
            <a:pPr>
              <a:lnSpc>
                <a:spcPct val="102000"/>
              </a:lnSpc>
            </a:pPr>
            <a:endParaRPr lang="en-US" sz="2000">
              <a:solidFill>
                <a:schemeClr val="accent2"/>
              </a:solidFill>
            </a:endParaRPr>
          </a:p>
          <a:p>
            <a:pPr>
              <a:lnSpc>
                <a:spcPct val="102000"/>
              </a:lnSpc>
            </a:pPr>
            <a:r>
              <a:rPr lang="en-US" sz="2000">
                <a:solidFill>
                  <a:schemeClr val="accent2"/>
                </a:solidFill>
              </a:rPr>
              <a:t>After one year, we measured mirror reflectivity at 96 percent (a high percentage, but not as high as originally expected).</a:t>
            </a:r>
          </a:p>
          <a:p>
            <a:endParaRPr lang="en-US" i="1"/>
          </a:p>
        </p:txBody>
      </p:sp>
      <p:pic>
        <p:nvPicPr>
          <p:cNvPr id="346120" name="Picture 8"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61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6117"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a:xfrm>
            <a:off x="196850" y="228600"/>
            <a:ext cx="7804150" cy="917575"/>
          </a:xfrm>
          <a:noFill/>
          <a:ln/>
        </p:spPr>
        <p:txBody>
          <a:bodyPr anchor="t">
            <a:spAutoFit/>
          </a:bodyPr>
          <a:lstStyle/>
          <a:p>
            <a:pPr algn="l">
              <a:lnSpc>
                <a:spcPct val="97000"/>
              </a:lnSpc>
            </a:pPr>
            <a:r>
              <a:rPr lang="en-US" sz="2800" b="1">
                <a:latin typeface="Arial" charset="0"/>
              </a:rPr>
              <a:t>Commas separate introductory phrases and clauses</a:t>
            </a:r>
            <a:endParaRPr lang="en-US" b="1" i="1">
              <a:latin typeface="Arial" charset="0"/>
            </a:endParaRPr>
          </a:p>
        </p:txBody>
      </p:sp>
      <p:sp>
        <p:nvSpPr>
          <p:cNvPr id="348164" name="Rectangle 4"/>
          <p:cNvSpPr>
            <a:spLocks noChangeArrowheads="1"/>
          </p:cNvSpPr>
          <p:nvPr/>
        </p:nvSpPr>
        <p:spPr bwMode="auto">
          <a:xfrm>
            <a:off x="533400" y="2133600"/>
            <a:ext cx="8128000" cy="423863"/>
          </a:xfrm>
          <a:prstGeom prst="rect">
            <a:avLst/>
          </a:prstGeom>
          <a:noFill/>
          <a:ln w="12700">
            <a:noFill/>
            <a:miter lim="800000"/>
            <a:headEnd/>
            <a:tailEnd/>
          </a:ln>
          <a:effectLst/>
        </p:spPr>
        <p:txBody>
          <a:bodyPr lIns="63500" tIns="25400" rIns="63500" bIns="25400">
            <a:spAutoFit/>
          </a:bodyPr>
          <a:lstStyle/>
          <a:p>
            <a:pPr>
              <a:lnSpc>
                <a:spcPct val="102000"/>
              </a:lnSpc>
              <a:tabLst>
                <a:tab pos="0" algn="l"/>
              </a:tabLst>
            </a:pPr>
            <a:r>
              <a:rPr lang="en-US"/>
              <a:t>After cooling the exhaust gases continue to expand.</a:t>
            </a:r>
          </a:p>
        </p:txBody>
      </p:sp>
      <p:grpSp>
        <p:nvGrpSpPr>
          <p:cNvPr id="348172" name="Group 12"/>
          <p:cNvGrpSpPr>
            <a:grpSpLocks/>
          </p:cNvGrpSpPr>
          <p:nvPr/>
        </p:nvGrpSpPr>
        <p:grpSpPr bwMode="auto">
          <a:xfrm>
            <a:off x="609600" y="3429000"/>
            <a:ext cx="8128000" cy="1852613"/>
            <a:chOff x="384" y="2160"/>
            <a:chExt cx="5120" cy="1167"/>
          </a:xfrm>
        </p:grpSpPr>
        <p:sp>
          <p:nvSpPr>
            <p:cNvPr id="348166" name="AutoShape 6"/>
            <p:cNvSpPr>
              <a:spLocks noChangeArrowheads="1"/>
            </p:cNvSpPr>
            <p:nvPr/>
          </p:nvSpPr>
          <p:spPr bwMode="auto">
            <a:xfrm rot="16200000" flipH="1">
              <a:off x="2322" y="2298"/>
              <a:ext cx="448" cy="172"/>
            </a:xfrm>
            <a:prstGeom prst="rightArrow">
              <a:avLst>
                <a:gd name="adj1" fmla="val 50000"/>
                <a:gd name="adj2" fmla="val 130281"/>
              </a:avLst>
            </a:prstGeom>
            <a:solidFill>
              <a:schemeClr val="tx1"/>
            </a:solidFill>
            <a:ln w="12700">
              <a:solidFill>
                <a:schemeClr val="tx1"/>
              </a:solidFill>
              <a:miter lim="800000"/>
              <a:headEnd/>
              <a:tailEnd/>
            </a:ln>
            <a:effectLst/>
          </p:spPr>
          <p:txBody>
            <a:bodyPr wrap="none" anchor="ctr"/>
            <a:lstStyle/>
            <a:p>
              <a:endParaRPr lang="en-US"/>
            </a:p>
          </p:txBody>
        </p:sp>
        <p:sp>
          <p:nvSpPr>
            <p:cNvPr id="348167" name="Rectangle 7"/>
            <p:cNvSpPr>
              <a:spLocks noChangeArrowheads="1"/>
            </p:cNvSpPr>
            <p:nvPr/>
          </p:nvSpPr>
          <p:spPr bwMode="auto">
            <a:xfrm>
              <a:off x="384" y="3060"/>
              <a:ext cx="5120" cy="267"/>
            </a:xfrm>
            <a:prstGeom prst="rect">
              <a:avLst/>
            </a:prstGeom>
            <a:noFill/>
            <a:ln w="12700">
              <a:noFill/>
              <a:miter lim="800000"/>
              <a:headEnd/>
              <a:tailEnd/>
            </a:ln>
            <a:effectLst/>
          </p:spPr>
          <p:txBody>
            <a:bodyPr lIns="63500" tIns="25400" rIns="63500" bIns="25400">
              <a:spAutoFit/>
            </a:bodyPr>
            <a:lstStyle/>
            <a:p>
              <a:pPr>
                <a:lnSpc>
                  <a:spcPct val="102000"/>
                </a:lnSpc>
                <a:tabLst>
                  <a:tab pos="0" algn="l"/>
                </a:tabLst>
              </a:pPr>
              <a:r>
                <a:rPr lang="en-US"/>
                <a:t>After </a:t>
              </a:r>
              <a:r>
                <a:rPr lang="en-US">
                  <a:solidFill>
                    <a:schemeClr val="tx2"/>
                  </a:solidFill>
                </a:rPr>
                <a:t>cooling, the</a:t>
              </a:r>
              <a:r>
                <a:rPr lang="en-US"/>
                <a:t> exhaust gases continue to expand.</a:t>
              </a:r>
            </a:p>
          </p:txBody>
        </p:sp>
      </p:grpSp>
      <p:pic>
        <p:nvPicPr>
          <p:cNvPr id="348170" name="Picture 10"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1026"/>
          <p:cNvSpPr>
            <a:spLocks noGrp="1" noChangeArrowheads="1"/>
          </p:cNvSpPr>
          <p:nvPr>
            <p:ph type="title"/>
          </p:nvPr>
        </p:nvSpPr>
        <p:spPr>
          <a:xfrm>
            <a:off x="196850" y="228600"/>
            <a:ext cx="7804150" cy="503238"/>
          </a:xfrm>
          <a:noFill/>
          <a:ln/>
        </p:spPr>
        <p:txBody>
          <a:bodyPr anchor="t">
            <a:spAutoFit/>
          </a:bodyPr>
          <a:lstStyle/>
          <a:p>
            <a:pPr algn="l">
              <a:lnSpc>
                <a:spcPct val="97000"/>
              </a:lnSpc>
            </a:pPr>
            <a:r>
              <a:rPr lang="en-US" sz="2800" b="1">
                <a:latin typeface="Arial" charset="0"/>
              </a:rPr>
              <a:t>Commas separate parenthetical details</a:t>
            </a:r>
            <a:endParaRPr lang="en-US" b="1" i="1">
              <a:latin typeface="Arial" charset="0"/>
            </a:endParaRPr>
          </a:p>
        </p:txBody>
      </p:sp>
      <p:sp>
        <p:nvSpPr>
          <p:cNvPr id="362499" name="Rectangle 1027"/>
          <p:cNvSpPr>
            <a:spLocks noChangeArrowheads="1"/>
          </p:cNvSpPr>
          <p:nvPr/>
        </p:nvSpPr>
        <p:spPr bwMode="auto">
          <a:xfrm>
            <a:off x="457200" y="2133600"/>
            <a:ext cx="7696200" cy="796925"/>
          </a:xfrm>
          <a:prstGeom prst="rect">
            <a:avLst/>
          </a:prstGeom>
          <a:noFill/>
          <a:ln w="12700">
            <a:noFill/>
            <a:miter lim="800000"/>
            <a:headEnd/>
            <a:tailEnd/>
          </a:ln>
          <a:effectLst/>
        </p:spPr>
        <p:txBody>
          <a:bodyPr lIns="63500" tIns="25400" rIns="63500" bIns="25400">
            <a:spAutoFit/>
          </a:bodyPr>
          <a:lstStyle/>
          <a:p>
            <a:pPr>
              <a:lnSpc>
                <a:spcPct val="102000"/>
              </a:lnSpc>
              <a:tabLst>
                <a:tab pos="0" algn="l"/>
              </a:tabLst>
            </a:pPr>
            <a:r>
              <a:rPr lang="en-US"/>
              <a:t>X-ray backscatter systems, which are relatively inexpensive require the operator’s attention.</a:t>
            </a:r>
          </a:p>
        </p:txBody>
      </p:sp>
      <p:grpSp>
        <p:nvGrpSpPr>
          <p:cNvPr id="362507" name="Group 1035"/>
          <p:cNvGrpSpPr>
            <a:grpSpLocks/>
          </p:cNvGrpSpPr>
          <p:nvPr/>
        </p:nvGrpSpPr>
        <p:grpSpPr bwMode="auto">
          <a:xfrm>
            <a:off x="533400" y="3429000"/>
            <a:ext cx="7696200" cy="1958975"/>
            <a:chOff x="336" y="2160"/>
            <a:chExt cx="4848" cy="1234"/>
          </a:xfrm>
        </p:grpSpPr>
        <p:sp>
          <p:nvSpPr>
            <p:cNvPr id="362501" name="AutoShape 1029"/>
            <p:cNvSpPr>
              <a:spLocks noChangeArrowheads="1"/>
            </p:cNvSpPr>
            <p:nvPr/>
          </p:nvSpPr>
          <p:spPr bwMode="auto">
            <a:xfrm rot="16200000" flipH="1">
              <a:off x="2322" y="2298"/>
              <a:ext cx="448" cy="172"/>
            </a:xfrm>
            <a:prstGeom prst="rightArrow">
              <a:avLst>
                <a:gd name="adj1" fmla="val 50000"/>
                <a:gd name="adj2" fmla="val 130281"/>
              </a:avLst>
            </a:prstGeom>
            <a:solidFill>
              <a:schemeClr val="tx1"/>
            </a:solidFill>
            <a:ln w="12700">
              <a:solidFill>
                <a:schemeClr val="tx1"/>
              </a:solidFill>
              <a:miter lim="800000"/>
              <a:headEnd/>
              <a:tailEnd/>
            </a:ln>
            <a:effectLst/>
          </p:spPr>
          <p:txBody>
            <a:bodyPr wrap="none" anchor="ctr"/>
            <a:lstStyle/>
            <a:p>
              <a:endParaRPr lang="en-US"/>
            </a:p>
          </p:txBody>
        </p:sp>
        <p:sp>
          <p:nvSpPr>
            <p:cNvPr id="362502" name="Rectangle 1030"/>
            <p:cNvSpPr>
              <a:spLocks noChangeArrowheads="1"/>
            </p:cNvSpPr>
            <p:nvPr/>
          </p:nvSpPr>
          <p:spPr bwMode="auto">
            <a:xfrm>
              <a:off x="336" y="2892"/>
              <a:ext cx="4848" cy="502"/>
            </a:xfrm>
            <a:prstGeom prst="rect">
              <a:avLst/>
            </a:prstGeom>
            <a:noFill/>
            <a:ln w="12700">
              <a:noFill/>
              <a:miter lim="800000"/>
              <a:headEnd/>
              <a:tailEnd/>
            </a:ln>
            <a:effectLst/>
          </p:spPr>
          <p:txBody>
            <a:bodyPr lIns="63500" tIns="25400" rIns="63500" bIns="25400">
              <a:spAutoFit/>
            </a:bodyPr>
            <a:lstStyle/>
            <a:p>
              <a:pPr>
                <a:lnSpc>
                  <a:spcPct val="102000"/>
                </a:lnSpc>
                <a:tabLst>
                  <a:tab pos="0" algn="l"/>
                </a:tabLst>
              </a:pPr>
              <a:r>
                <a:rPr lang="en-US"/>
                <a:t>X-ray backscatter systems, which are relatively </a:t>
              </a:r>
              <a:r>
                <a:rPr lang="en-US">
                  <a:solidFill>
                    <a:schemeClr val="tx2"/>
                  </a:solidFill>
                </a:rPr>
                <a:t>inexpensive, require</a:t>
              </a:r>
              <a:r>
                <a:rPr lang="en-US"/>
                <a:t> the operator’s attention.</a:t>
              </a:r>
            </a:p>
          </p:txBody>
        </p:sp>
      </p:grpSp>
      <p:pic>
        <p:nvPicPr>
          <p:cNvPr id="362505" name="Picture 1033"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2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ChangeArrowheads="1"/>
          </p:cNvSpPr>
          <p:nvPr>
            <p:ph type="title"/>
          </p:nvPr>
        </p:nvSpPr>
        <p:spPr>
          <a:xfrm>
            <a:off x="215900" y="133350"/>
            <a:ext cx="7804150" cy="503238"/>
          </a:xfrm>
          <a:noFill/>
          <a:ln/>
        </p:spPr>
        <p:txBody>
          <a:bodyPr anchor="t">
            <a:spAutoFit/>
          </a:bodyPr>
          <a:lstStyle/>
          <a:p>
            <a:pPr algn="l">
              <a:lnSpc>
                <a:spcPct val="97000"/>
              </a:lnSpc>
            </a:pPr>
            <a:r>
              <a:rPr lang="en-US" sz="2800" b="1">
                <a:latin typeface="Arial" charset="0"/>
              </a:rPr>
              <a:t>Commas separate items in a list</a:t>
            </a:r>
            <a:endParaRPr lang="en-US" b="1" i="1">
              <a:latin typeface="Arial" charset="0"/>
            </a:endParaRPr>
          </a:p>
        </p:txBody>
      </p:sp>
      <p:sp>
        <p:nvSpPr>
          <p:cNvPr id="364547" name="Rectangle 3"/>
          <p:cNvSpPr>
            <a:spLocks noChangeArrowheads="1"/>
          </p:cNvSpPr>
          <p:nvPr/>
        </p:nvSpPr>
        <p:spPr bwMode="auto">
          <a:xfrm>
            <a:off x="342900" y="1257300"/>
            <a:ext cx="8128000" cy="1916113"/>
          </a:xfrm>
          <a:prstGeom prst="rect">
            <a:avLst/>
          </a:prstGeom>
          <a:noFill/>
          <a:ln w="12700">
            <a:noFill/>
            <a:miter lim="800000"/>
            <a:headEnd/>
            <a:tailEnd/>
          </a:ln>
          <a:effectLst/>
        </p:spPr>
        <p:txBody>
          <a:bodyPr lIns="63500" tIns="25400" rIns="63500" bIns="25400">
            <a:spAutoFit/>
          </a:bodyPr>
          <a:lstStyle/>
          <a:p>
            <a:pPr>
              <a:lnSpc>
                <a:spcPct val="102000"/>
              </a:lnSpc>
              <a:tabLst>
                <a:tab pos="0" algn="l"/>
              </a:tabLst>
            </a:pPr>
            <a:r>
              <a:rPr lang="en-US"/>
              <a:t>Discharges of these hazardous substances occurred through spills when loading vehicles, spills and over-spills when filling the tanks, leaks from supply pipes and corroded welds, rust holes and cracks in the seams of the tanks themselves.</a:t>
            </a:r>
          </a:p>
        </p:txBody>
      </p:sp>
      <p:grpSp>
        <p:nvGrpSpPr>
          <p:cNvPr id="364555" name="Group 11"/>
          <p:cNvGrpSpPr>
            <a:grpSpLocks/>
          </p:cNvGrpSpPr>
          <p:nvPr/>
        </p:nvGrpSpPr>
        <p:grpSpPr bwMode="auto">
          <a:xfrm>
            <a:off x="304800" y="3409950"/>
            <a:ext cx="8128000" cy="2849563"/>
            <a:chOff x="192" y="2148"/>
            <a:chExt cx="5120" cy="1795"/>
          </a:xfrm>
        </p:grpSpPr>
        <p:sp>
          <p:nvSpPr>
            <p:cNvPr id="364549" name="AutoShape 5"/>
            <p:cNvSpPr>
              <a:spLocks noChangeArrowheads="1"/>
            </p:cNvSpPr>
            <p:nvPr/>
          </p:nvSpPr>
          <p:spPr bwMode="auto">
            <a:xfrm rot="16200000" flipH="1">
              <a:off x="2310" y="2286"/>
              <a:ext cx="448" cy="172"/>
            </a:xfrm>
            <a:prstGeom prst="rightArrow">
              <a:avLst>
                <a:gd name="adj1" fmla="val 50000"/>
                <a:gd name="adj2" fmla="val 130281"/>
              </a:avLst>
            </a:prstGeom>
            <a:solidFill>
              <a:schemeClr val="tx1"/>
            </a:solidFill>
            <a:ln w="12700">
              <a:solidFill>
                <a:schemeClr val="tx1"/>
              </a:solidFill>
              <a:miter lim="800000"/>
              <a:headEnd/>
              <a:tailEnd/>
            </a:ln>
            <a:effectLst/>
          </p:spPr>
          <p:txBody>
            <a:bodyPr wrap="none" anchor="ctr"/>
            <a:lstStyle/>
            <a:p>
              <a:endParaRPr lang="en-US"/>
            </a:p>
          </p:txBody>
        </p:sp>
        <p:sp>
          <p:nvSpPr>
            <p:cNvPr id="364550" name="Rectangle 6"/>
            <p:cNvSpPr>
              <a:spLocks noChangeArrowheads="1"/>
            </p:cNvSpPr>
            <p:nvPr/>
          </p:nvSpPr>
          <p:spPr bwMode="auto">
            <a:xfrm>
              <a:off x="192" y="2736"/>
              <a:ext cx="5120" cy="1207"/>
            </a:xfrm>
            <a:prstGeom prst="rect">
              <a:avLst/>
            </a:prstGeom>
            <a:noFill/>
            <a:ln w="12700">
              <a:noFill/>
              <a:miter lim="800000"/>
              <a:headEnd/>
              <a:tailEnd/>
            </a:ln>
            <a:effectLst/>
          </p:spPr>
          <p:txBody>
            <a:bodyPr lIns="63500" tIns="25400" rIns="63500" bIns="25400">
              <a:spAutoFit/>
            </a:bodyPr>
            <a:lstStyle/>
            <a:p>
              <a:pPr>
                <a:lnSpc>
                  <a:spcPct val="102000"/>
                </a:lnSpc>
                <a:tabLst>
                  <a:tab pos="0" algn="l"/>
                </a:tabLst>
              </a:pPr>
              <a:r>
                <a:rPr lang="en-US"/>
                <a:t>Discharges of these hazardous substances occurred through </a:t>
              </a:r>
              <a:r>
                <a:rPr lang="en-US">
                  <a:solidFill>
                    <a:schemeClr val="tx2"/>
                  </a:solidFill>
                </a:rPr>
                <a:t>the following:</a:t>
              </a:r>
              <a:r>
                <a:rPr lang="en-US"/>
                <a:t> spills when loading </a:t>
              </a:r>
              <a:r>
                <a:rPr lang="en-US">
                  <a:solidFill>
                    <a:schemeClr val="tx2"/>
                  </a:solidFill>
                </a:rPr>
                <a:t>vehicles;</a:t>
              </a:r>
              <a:r>
                <a:rPr lang="en-US"/>
                <a:t> spills and over-spills when filling the </a:t>
              </a:r>
              <a:r>
                <a:rPr lang="en-US">
                  <a:solidFill>
                    <a:schemeClr val="tx2"/>
                  </a:solidFill>
                </a:rPr>
                <a:t>tanks;</a:t>
              </a:r>
              <a:r>
                <a:rPr lang="en-US"/>
                <a:t> leaks from supply </a:t>
              </a:r>
              <a:r>
                <a:rPr lang="en-US">
                  <a:solidFill>
                    <a:schemeClr val="tx2"/>
                  </a:solidFill>
                </a:rPr>
                <a:t>pipes;</a:t>
              </a:r>
              <a:r>
                <a:rPr lang="en-US"/>
                <a:t> and corroded welds, rust </a:t>
              </a:r>
              <a:r>
                <a:rPr lang="en-US">
                  <a:solidFill>
                    <a:schemeClr val="tx2"/>
                  </a:solidFill>
                </a:rPr>
                <a:t>holes,</a:t>
              </a:r>
              <a:r>
                <a:rPr lang="en-US"/>
                <a:t> and cracks in the seams of the tanks themselves.</a:t>
              </a:r>
            </a:p>
          </p:txBody>
        </p:sp>
      </p:grpSp>
      <p:pic>
        <p:nvPicPr>
          <p:cNvPr id="364553" name="Picture 9"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45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1026"/>
          <p:cNvSpPr>
            <a:spLocks noChangeArrowheads="1"/>
          </p:cNvSpPr>
          <p:nvPr/>
        </p:nvSpPr>
        <p:spPr bwMode="auto">
          <a:xfrm>
            <a:off x="215900" y="371475"/>
            <a:ext cx="5880100" cy="3892550"/>
          </a:xfrm>
          <a:prstGeom prst="rect">
            <a:avLst/>
          </a:prstGeom>
          <a:noFill/>
          <a:ln w="12700">
            <a:noFill/>
            <a:miter lim="800000"/>
            <a:headEnd/>
            <a:tailEnd/>
          </a:ln>
          <a:effectLst/>
        </p:spPr>
        <p:txBody>
          <a:bodyPr lIns="63500" tIns="25400" rIns="63500" bIns="25400">
            <a:spAutoFit/>
          </a:bodyPr>
          <a:lstStyle/>
          <a:p>
            <a:pPr>
              <a:tabLst>
                <a:tab pos="0" algn="l"/>
              </a:tabLst>
            </a:pPr>
            <a:r>
              <a:rPr lang="en-US" sz="3600">
                <a:solidFill>
                  <a:schemeClr val="tx2"/>
                </a:solidFill>
              </a:rPr>
              <a:t>Avoiding Common Errors of Usage</a:t>
            </a:r>
          </a:p>
          <a:p>
            <a:pPr>
              <a:lnSpc>
                <a:spcPct val="125000"/>
              </a:lnSpc>
              <a:tabLst>
                <a:tab pos="0" algn="l"/>
              </a:tabLst>
            </a:pPr>
            <a:endParaRPr lang="en-US" sz="2000">
              <a:solidFill>
                <a:schemeClr val="tx2"/>
              </a:solidFill>
            </a:endParaRPr>
          </a:p>
          <a:p>
            <a:pPr>
              <a:lnSpc>
                <a:spcPct val="125000"/>
              </a:lnSpc>
              <a:tabLst>
                <a:tab pos="0" algn="l"/>
              </a:tabLst>
            </a:pPr>
            <a:endParaRPr lang="en-US" sz="2000">
              <a:solidFill>
                <a:schemeClr val="tx2"/>
              </a:solidFill>
            </a:endParaRPr>
          </a:p>
          <a:p>
            <a:pPr>
              <a:lnSpc>
                <a:spcPct val="125000"/>
              </a:lnSpc>
              <a:tabLst>
                <a:tab pos="0" algn="l"/>
              </a:tabLst>
            </a:pPr>
            <a:r>
              <a:rPr lang="en-US" sz="2000"/>
              <a:t>Choose the right word, not its second cousin. The difference between the right word and the almost right word is the difference between “lightning” and “lightning-bug.”</a:t>
            </a:r>
          </a:p>
          <a:p>
            <a:pPr>
              <a:spcBef>
                <a:spcPct val="50000"/>
              </a:spcBef>
              <a:tabLst>
                <a:tab pos="0" algn="l"/>
              </a:tabLst>
            </a:pPr>
            <a:r>
              <a:rPr lang="en-US" sz="2000"/>
              <a:t>			Mark Twain</a:t>
            </a:r>
          </a:p>
        </p:txBody>
      </p:sp>
      <p:sp>
        <p:nvSpPr>
          <p:cNvPr id="368643" name="Oval 1027"/>
          <p:cNvSpPr>
            <a:spLocks noChangeArrowheads="1"/>
          </p:cNvSpPr>
          <p:nvPr/>
        </p:nvSpPr>
        <p:spPr bwMode="auto">
          <a:xfrm>
            <a:off x="6096000" y="4267200"/>
            <a:ext cx="2017713" cy="674688"/>
          </a:xfrm>
          <a:prstGeom prst="ellipse">
            <a:avLst/>
          </a:prstGeom>
          <a:solidFill>
            <a:schemeClr val="tx2"/>
          </a:solidFill>
          <a:ln w="12700">
            <a:solidFill>
              <a:schemeClr val="tx1"/>
            </a:solidFill>
            <a:round/>
            <a:headEnd/>
            <a:tailEnd/>
          </a:ln>
          <a:effectLst/>
        </p:spPr>
        <p:txBody>
          <a:bodyPr wrap="none" anchor="ctr"/>
          <a:lstStyle/>
          <a:p>
            <a:endParaRPr lang="en-US"/>
          </a:p>
        </p:txBody>
      </p:sp>
      <p:sp>
        <p:nvSpPr>
          <p:cNvPr id="368644" name="Rectangle 1028"/>
          <p:cNvSpPr>
            <a:spLocks noChangeArrowheads="1"/>
          </p:cNvSpPr>
          <p:nvPr/>
        </p:nvSpPr>
        <p:spPr bwMode="auto">
          <a:xfrm>
            <a:off x="6338888" y="4391025"/>
            <a:ext cx="1668462" cy="454025"/>
          </a:xfrm>
          <a:prstGeom prst="rect">
            <a:avLst/>
          </a:prstGeom>
          <a:noFill/>
          <a:ln w="12700">
            <a:noFill/>
            <a:miter lim="800000"/>
            <a:headEnd/>
            <a:tailEnd/>
          </a:ln>
          <a:effectLst/>
        </p:spPr>
        <p:txBody>
          <a:bodyPr wrap="none" lIns="90488" tIns="44450" rIns="90488" bIns="44450">
            <a:spAutoFit/>
          </a:bodyPr>
          <a:lstStyle/>
          <a:p>
            <a:r>
              <a:rPr lang="en-US">
                <a:solidFill>
                  <a:schemeClr val="bg1"/>
                </a:solidFill>
              </a:rPr>
              <a:t>right word</a:t>
            </a:r>
          </a:p>
        </p:txBody>
      </p:sp>
      <p:grpSp>
        <p:nvGrpSpPr>
          <p:cNvPr id="368645" name="Group 1029"/>
          <p:cNvGrpSpPr>
            <a:grpSpLocks/>
          </p:cNvGrpSpPr>
          <p:nvPr/>
        </p:nvGrpSpPr>
        <p:grpSpPr bwMode="auto">
          <a:xfrm>
            <a:off x="5429250" y="3524250"/>
            <a:ext cx="1492250" cy="615950"/>
            <a:chOff x="3408" y="2448"/>
            <a:chExt cx="940" cy="388"/>
          </a:xfrm>
        </p:grpSpPr>
        <p:sp useBgFill="1">
          <p:nvSpPr>
            <p:cNvPr id="368646" name="Oval 1030"/>
            <p:cNvSpPr>
              <a:spLocks noChangeArrowheads="1"/>
            </p:cNvSpPr>
            <p:nvPr/>
          </p:nvSpPr>
          <p:spPr bwMode="auto">
            <a:xfrm>
              <a:off x="3408" y="2448"/>
              <a:ext cx="940" cy="388"/>
            </a:xfrm>
            <a:prstGeom prst="ellipse">
              <a:avLst/>
            </a:prstGeom>
            <a:ln w="12700">
              <a:solidFill>
                <a:schemeClr val="tx1"/>
              </a:solidFill>
              <a:round/>
              <a:headEnd/>
              <a:tailEnd/>
            </a:ln>
            <a:effectLst/>
          </p:spPr>
          <p:txBody>
            <a:bodyPr wrap="none" anchor="ctr"/>
            <a:lstStyle/>
            <a:p>
              <a:endParaRPr lang="en-US"/>
            </a:p>
          </p:txBody>
        </p:sp>
        <p:sp>
          <p:nvSpPr>
            <p:cNvPr id="368647" name="Rectangle 1031"/>
            <p:cNvSpPr>
              <a:spLocks noChangeArrowheads="1"/>
            </p:cNvSpPr>
            <p:nvPr/>
          </p:nvSpPr>
          <p:spPr bwMode="auto">
            <a:xfrm>
              <a:off x="3623" y="2519"/>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grpSp>
        <p:nvGrpSpPr>
          <p:cNvPr id="368648" name="Group 1032"/>
          <p:cNvGrpSpPr>
            <a:grpSpLocks/>
          </p:cNvGrpSpPr>
          <p:nvPr/>
        </p:nvGrpSpPr>
        <p:grpSpPr bwMode="auto">
          <a:xfrm>
            <a:off x="7331075" y="3403600"/>
            <a:ext cx="1492250" cy="615950"/>
            <a:chOff x="4606" y="2372"/>
            <a:chExt cx="940" cy="388"/>
          </a:xfrm>
        </p:grpSpPr>
        <p:sp useBgFill="1">
          <p:nvSpPr>
            <p:cNvPr id="368649" name="Oval 1033"/>
            <p:cNvSpPr>
              <a:spLocks noChangeArrowheads="1"/>
            </p:cNvSpPr>
            <p:nvPr/>
          </p:nvSpPr>
          <p:spPr bwMode="auto">
            <a:xfrm>
              <a:off x="4606" y="2372"/>
              <a:ext cx="940" cy="388"/>
            </a:xfrm>
            <a:prstGeom prst="ellipse">
              <a:avLst/>
            </a:prstGeom>
            <a:ln w="12700">
              <a:solidFill>
                <a:schemeClr val="tx1"/>
              </a:solidFill>
              <a:round/>
              <a:headEnd/>
              <a:tailEnd/>
            </a:ln>
            <a:effectLst/>
          </p:spPr>
          <p:txBody>
            <a:bodyPr wrap="none" anchor="ctr"/>
            <a:lstStyle/>
            <a:p>
              <a:endParaRPr lang="en-US"/>
            </a:p>
          </p:txBody>
        </p:sp>
        <p:sp>
          <p:nvSpPr>
            <p:cNvPr id="368650" name="Rectangle 1034"/>
            <p:cNvSpPr>
              <a:spLocks noChangeArrowheads="1"/>
            </p:cNvSpPr>
            <p:nvPr/>
          </p:nvSpPr>
          <p:spPr bwMode="auto">
            <a:xfrm>
              <a:off x="4821" y="2443"/>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grpSp>
        <p:nvGrpSpPr>
          <p:cNvPr id="368651" name="Group 1035"/>
          <p:cNvGrpSpPr>
            <a:grpSpLocks/>
          </p:cNvGrpSpPr>
          <p:nvPr/>
        </p:nvGrpSpPr>
        <p:grpSpPr bwMode="auto">
          <a:xfrm>
            <a:off x="7651750" y="4876800"/>
            <a:ext cx="1492250" cy="615950"/>
            <a:chOff x="4656" y="3504"/>
            <a:chExt cx="940" cy="388"/>
          </a:xfrm>
        </p:grpSpPr>
        <p:sp useBgFill="1">
          <p:nvSpPr>
            <p:cNvPr id="368652" name="Oval 1036"/>
            <p:cNvSpPr>
              <a:spLocks noChangeArrowheads="1"/>
            </p:cNvSpPr>
            <p:nvPr/>
          </p:nvSpPr>
          <p:spPr bwMode="auto">
            <a:xfrm>
              <a:off x="4656" y="3504"/>
              <a:ext cx="940" cy="388"/>
            </a:xfrm>
            <a:prstGeom prst="ellipse">
              <a:avLst/>
            </a:prstGeom>
            <a:ln w="12700">
              <a:solidFill>
                <a:schemeClr val="tx1"/>
              </a:solidFill>
              <a:round/>
              <a:headEnd/>
              <a:tailEnd/>
            </a:ln>
            <a:effectLst/>
          </p:spPr>
          <p:txBody>
            <a:bodyPr wrap="none" anchor="ctr"/>
            <a:lstStyle/>
            <a:p>
              <a:endParaRPr lang="en-US"/>
            </a:p>
          </p:txBody>
        </p:sp>
        <p:sp>
          <p:nvSpPr>
            <p:cNvPr id="368653" name="Rectangle 1037"/>
            <p:cNvSpPr>
              <a:spLocks noChangeArrowheads="1"/>
            </p:cNvSpPr>
            <p:nvPr/>
          </p:nvSpPr>
          <p:spPr bwMode="auto">
            <a:xfrm>
              <a:off x="4871" y="3575"/>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grpSp>
        <p:nvGrpSpPr>
          <p:cNvPr id="368654" name="Group 1038"/>
          <p:cNvGrpSpPr>
            <a:grpSpLocks/>
          </p:cNvGrpSpPr>
          <p:nvPr/>
        </p:nvGrpSpPr>
        <p:grpSpPr bwMode="auto">
          <a:xfrm>
            <a:off x="4514850" y="4514850"/>
            <a:ext cx="1492250" cy="615950"/>
            <a:chOff x="2832" y="3072"/>
            <a:chExt cx="940" cy="388"/>
          </a:xfrm>
        </p:grpSpPr>
        <p:sp useBgFill="1">
          <p:nvSpPr>
            <p:cNvPr id="368655" name="Oval 1039"/>
            <p:cNvSpPr>
              <a:spLocks noChangeArrowheads="1"/>
            </p:cNvSpPr>
            <p:nvPr/>
          </p:nvSpPr>
          <p:spPr bwMode="auto">
            <a:xfrm>
              <a:off x="2832" y="3072"/>
              <a:ext cx="940" cy="388"/>
            </a:xfrm>
            <a:prstGeom prst="ellipse">
              <a:avLst/>
            </a:prstGeom>
            <a:ln w="12700">
              <a:solidFill>
                <a:schemeClr val="tx1"/>
              </a:solidFill>
              <a:round/>
              <a:headEnd/>
              <a:tailEnd/>
            </a:ln>
            <a:effectLst/>
          </p:spPr>
          <p:txBody>
            <a:bodyPr wrap="none" anchor="ctr"/>
            <a:lstStyle/>
            <a:p>
              <a:endParaRPr lang="en-US"/>
            </a:p>
          </p:txBody>
        </p:sp>
        <p:sp>
          <p:nvSpPr>
            <p:cNvPr id="368656" name="Rectangle 1040"/>
            <p:cNvSpPr>
              <a:spLocks noChangeArrowheads="1"/>
            </p:cNvSpPr>
            <p:nvPr/>
          </p:nvSpPr>
          <p:spPr bwMode="auto">
            <a:xfrm>
              <a:off x="3047" y="3143"/>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grpSp>
        <p:nvGrpSpPr>
          <p:cNvPr id="368657" name="Group 1041"/>
          <p:cNvGrpSpPr>
            <a:grpSpLocks/>
          </p:cNvGrpSpPr>
          <p:nvPr/>
        </p:nvGrpSpPr>
        <p:grpSpPr bwMode="auto">
          <a:xfrm>
            <a:off x="3524250" y="5276850"/>
            <a:ext cx="1492250" cy="615950"/>
            <a:chOff x="2208" y="3552"/>
            <a:chExt cx="940" cy="388"/>
          </a:xfrm>
        </p:grpSpPr>
        <p:sp useBgFill="1">
          <p:nvSpPr>
            <p:cNvPr id="368658" name="Oval 1042"/>
            <p:cNvSpPr>
              <a:spLocks noChangeArrowheads="1"/>
            </p:cNvSpPr>
            <p:nvPr/>
          </p:nvSpPr>
          <p:spPr bwMode="auto">
            <a:xfrm>
              <a:off x="2208" y="3552"/>
              <a:ext cx="940" cy="388"/>
            </a:xfrm>
            <a:prstGeom prst="ellipse">
              <a:avLst/>
            </a:prstGeom>
            <a:ln w="12700">
              <a:solidFill>
                <a:schemeClr val="tx1"/>
              </a:solidFill>
              <a:round/>
              <a:headEnd/>
              <a:tailEnd/>
            </a:ln>
            <a:effectLst/>
          </p:spPr>
          <p:txBody>
            <a:bodyPr wrap="none" anchor="ctr"/>
            <a:lstStyle/>
            <a:p>
              <a:endParaRPr lang="en-US"/>
            </a:p>
          </p:txBody>
        </p:sp>
        <p:sp>
          <p:nvSpPr>
            <p:cNvPr id="368659" name="Rectangle 1043"/>
            <p:cNvSpPr>
              <a:spLocks noChangeArrowheads="1"/>
            </p:cNvSpPr>
            <p:nvPr/>
          </p:nvSpPr>
          <p:spPr bwMode="auto">
            <a:xfrm>
              <a:off x="2423" y="3623"/>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grpSp>
        <p:nvGrpSpPr>
          <p:cNvPr id="368660" name="Group 1044"/>
          <p:cNvGrpSpPr>
            <a:grpSpLocks/>
          </p:cNvGrpSpPr>
          <p:nvPr/>
        </p:nvGrpSpPr>
        <p:grpSpPr bwMode="auto">
          <a:xfrm>
            <a:off x="6496050" y="2686050"/>
            <a:ext cx="1492250" cy="615950"/>
            <a:chOff x="4080" y="1920"/>
            <a:chExt cx="940" cy="388"/>
          </a:xfrm>
        </p:grpSpPr>
        <p:sp useBgFill="1">
          <p:nvSpPr>
            <p:cNvPr id="368661" name="Oval 1045"/>
            <p:cNvSpPr>
              <a:spLocks noChangeArrowheads="1"/>
            </p:cNvSpPr>
            <p:nvPr/>
          </p:nvSpPr>
          <p:spPr bwMode="auto">
            <a:xfrm>
              <a:off x="4080" y="1920"/>
              <a:ext cx="940" cy="388"/>
            </a:xfrm>
            <a:prstGeom prst="ellipse">
              <a:avLst/>
            </a:prstGeom>
            <a:ln w="12700">
              <a:solidFill>
                <a:schemeClr val="tx1"/>
              </a:solidFill>
              <a:round/>
              <a:headEnd/>
              <a:tailEnd/>
            </a:ln>
            <a:effectLst/>
          </p:spPr>
          <p:txBody>
            <a:bodyPr wrap="none" anchor="ctr"/>
            <a:lstStyle/>
            <a:p>
              <a:endParaRPr lang="en-US"/>
            </a:p>
          </p:txBody>
        </p:sp>
        <p:sp>
          <p:nvSpPr>
            <p:cNvPr id="368662" name="Rectangle 1046"/>
            <p:cNvSpPr>
              <a:spLocks noChangeArrowheads="1"/>
            </p:cNvSpPr>
            <p:nvPr/>
          </p:nvSpPr>
          <p:spPr bwMode="auto">
            <a:xfrm>
              <a:off x="4295" y="1991"/>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grpSp>
        <p:nvGrpSpPr>
          <p:cNvPr id="368663" name="Group 1047"/>
          <p:cNvGrpSpPr>
            <a:grpSpLocks/>
          </p:cNvGrpSpPr>
          <p:nvPr/>
        </p:nvGrpSpPr>
        <p:grpSpPr bwMode="auto">
          <a:xfrm>
            <a:off x="5505450" y="5276850"/>
            <a:ext cx="1492250" cy="615950"/>
            <a:chOff x="3456" y="3552"/>
            <a:chExt cx="940" cy="388"/>
          </a:xfrm>
        </p:grpSpPr>
        <p:sp useBgFill="1">
          <p:nvSpPr>
            <p:cNvPr id="368664" name="Oval 1048"/>
            <p:cNvSpPr>
              <a:spLocks noChangeArrowheads="1"/>
            </p:cNvSpPr>
            <p:nvPr/>
          </p:nvSpPr>
          <p:spPr bwMode="auto">
            <a:xfrm>
              <a:off x="3456" y="3552"/>
              <a:ext cx="940" cy="388"/>
            </a:xfrm>
            <a:prstGeom prst="ellipse">
              <a:avLst/>
            </a:prstGeom>
            <a:ln w="12700">
              <a:solidFill>
                <a:schemeClr val="tx1"/>
              </a:solidFill>
              <a:round/>
              <a:headEnd/>
              <a:tailEnd/>
            </a:ln>
            <a:effectLst/>
          </p:spPr>
          <p:txBody>
            <a:bodyPr wrap="none" anchor="ctr"/>
            <a:lstStyle/>
            <a:p>
              <a:endParaRPr lang="en-US"/>
            </a:p>
          </p:txBody>
        </p:sp>
        <p:sp>
          <p:nvSpPr>
            <p:cNvPr id="368665" name="Rectangle 1049"/>
            <p:cNvSpPr>
              <a:spLocks noChangeArrowheads="1"/>
            </p:cNvSpPr>
            <p:nvPr/>
          </p:nvSpPr>
          <p:spPr bwMode="auto">
            <a:xfrm>
              <a:off x="3671" y="3623"/>
              <a:ext cx="572" cy="286"/>
            </a:xfrm>
            <a:prstGeom prst="rect">
              <a:avLst/>
            </a:prstGeom>
            <a:noFill/>
            <a:ln w="12700">
              <a:noFill/>
              <a:miter lim="800000"/>
              <a:headEnd/>
              <a:tailEnd/>
            </a:ln>
            <a:effectLst/>
          </p:spPr>
          <p:txBody>
            <a:bodyPr wrap="none" lIns="90488" tIns="44450" rIns="90488" bIns="44450">
              <a:spAutoFit/>
            </a:bodyPr>
            <a:lstStyle/>
            <a:p>
              <a:r>
                <a:rPr lang="en-US"/>
                <a:t>word</a:t>
              </a:r>
            </a:p>
          </p:txBody>
        </p:sp>
      </p:grpSp>
      <p:pic>
        <p:nvPicPr>
          <p:cNvPr id="368668" name="Picture 1052"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3074"/>
          <p:cNvSpPr>
            <a:spLocks noGrp="1" noChangeArrowheads="1"/>
          </p:cNvSpPr>
          <p:nvPr>
            <p:ph type="title"/>
          </p:nvPr>
        </p:nvSpPr>
        <p:spPr>
          <a:xfrm>
            <a:off x="57150" y="457200"/>
            <a:ext cx="7334250" cy="568325"/>
          </a:xfrm>
          <a:noFill/>
          <a:ln/>
        </p:spPr>
        <p:txBody>
          <a:bodyPr/>
          <a:lstStyle/>
          <a:p>
            <a:pPr algn="l"/>
            <a:r>
              <a:rPr lang="en-US" sz="2800" b="1">
                <a:latin typeface="Arial" charset="0"/>
              </a:rPr>
              <a:t>Not all mechanical errors bother readers in the same way</a:t>
            </a:r>
            <a:endParaRPr lang="en-US" sz="3600" b="1">
              <a:latin typeface="Arial" charset="0"/>
            </a:endParaRPr>
          </a:p>
        </p:txBody>
      </p:sp>
      <p:sp>
        <p:nvSpPr>
          <p:cNvPr id="356358" name="Rectangle 3078"/>
          <p:cNvSpPr>
            <a:spLocks noChangeArrowheads="1"/>
          </p:cNvSpPr>
          <p:nvPr/>
        </p:nvSpPr>
        <p:spPr bwMode="auto">
          <a:xfrm>
            <a:off x="3276600" y="1409700"/>
            <a:ext cx="1524000" cy="4495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356359" name="Rectangle 3079" descr="50%"/>
          <p:cNvSpPr>
            <a:spLocks noChangeArrowheads="1"/>
          </p:cNvSpPr>
          <p:nvPr/>
        </p:nvSpPr>
        <p:spPr bwMode="auto">
          <a:xfrm>
            <a:off x="3276600" y="4686300"/>
            <a:ext cx="1524000" cy="1428750"/>
          </a:xfrm>
          <a:prstGeom prst="rect">
            <a:avLst/>
          </a:prstGeom>
          <a:pattFill prst="pct50">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356360" name="Rectangle 3080" descr="75%"/>
          <p:cNvSpPr>
            <a:spLocks noChangeArrowheads="1"/>
          </p:cNvSpPr>
          <p:nvPr/>
        </p:nvSpPr>
        <p:spPr bwMode="auto">
          <a:xfrm>
            <a:off x="3276600" y="2781300"/>
            <a:ext cx="1524000" cy="2133600"/>
          </a:xfrm>
          <a:prstGeom prst="rect">
            <a:avLst/>
          </a:prstGeom>
          <a:pattFill prst="pct75">
            <a:fgClr>
              <a:schemeClr val="accent1"/>
            </a:fgClr>
            <a:bgClr>
              <a:schemeClr val="bg1"/>
            </a:bgClr>
          </a:pattFill>
          <a:ln w="12700">
            <a:solidFill>
              <a:schemeClr val="tx1"/>
            </a:solidFill>
            <a:miter lim="800000"/>
            <a:headEnd/>
            <a:tailEnd/>
          </a:ln>
          <a:effectLst/>
        </p:spPr>
        <p:txBody>
          <a:bodyPr wrap="none" anchor="ctr"/>
          <a:lstStyle/>
          <a:p>
            <a:endParaRPr lang="en-US"/>
          </a:p>
        </p:txBody>
      </p:sp>
      <p:grpSp>
        <p:nvGrpSpPr>
          <p:cNvPr id="356366" name="Group 3086"/>
          <p:cNvGrpSpPr>
            <a:grpSpLocks/>
          </p:cNvGrpSpPr>
          <p:nvPr/>
        </p:nvGrpSpPr>
        <p:grpSpPr bwMode="auto">
          <a:xfrm>
            <a:off x="323850" y="1562100"/>
            <a:ext cx="8667750" cy="1181100"/>
            <a:chOff x="204" y="984"/>
            <a:chExt cx="5460" cy="744"/>
          </a:xfrm>
        </p:grpSpPr>
        <p:sp>
          <p:nvSpPr>
            <p:cNvPr id="356355" name="Rectangle 3075"/>
            <p:cNvSpPr>
              <a:spLocks noChangeArrowheads="1"/>
            </p:cNvSpPr>
            <p:nvPr/>
          </p:nvSpPr>
          <p:spPr bwMode="auto">
            <a:xfrm>
              <a:off x="204" y="1082"/>
              <a:ext cx="1644" cy="502"/>
            </a:xfrm>
            <a:prstGeom prst="rect">
              <a:avLst/>
            </a:prstGeom>
            <a:noFill/>
            <a:ln w="12700">
              <a:noFill/>
              <a:miter lim="800000"/>
              <a:headEnd/>
              <a:tailEnd/>
            </a:ln>
            <a:effectLst/>
          </p:spPr>
          <p:txBody>
            <a:bodyPr lIns="63500" tIns="25400" rIns="63500" bIns="25400"/>
            <a:lstStyle/>
            <a:p>
              <a:pPr>
                <a:lnSpc>
                  <a:spcPct val="94000"/>
                </a:lnSpc>
              </a:pPr>
              <a:r>
                <a:rPr lang="en-US"/>
                <a:t>Errors that</a:t>
              </a:r>
            </a:p>
            <a:p>
              <a:pPr>
                <a:lnSpc>
                  <a:spcPct val="94000"/>
                </a:lnSpc>
              </a:pPr>
              <a:r>
                <a:rPr lang="en-US"/>
                <a:t>disturb</a:t>
              </a:r>
            </a:p>
          </p:txBody>
        </p:sp>
        <p:sp>
          <p:nvSpPr>
            <p:cNvPr id="356361" name="Rectangle 3081"/>
            <p:cNvSpPr>
              <a:spLocks noChangeArrowheads="1"/>
            </p:cNvSpPr>
            <p:nvPr/>
          </p:nvSpPr>
          <p:spPr bwMode="auto">
            <a:xfrm>
              <a:off x="3456" y="984"/>
              <a:ext cx="2208" cy="744"/>
            </a:xfrm>
            <a:prstGeom prst="rect">
              <a:avLst/>
            </a:prstGeom>
            <a:noFill/>
            <a:ln w="12700">
              <a:noFill/>
              <a:miter lim="800000"/>
              <a:headEnd/>
              <a:tailEnd/>
            </a:ln>
            <a:effectLst/>
          </p:spPr>
          <p:txBody>
            <a:bodyPr lIns="63500" tIns="25400" rIns="63500" bIns="25400"/>
            <a:lstStyle/>
            <a:p>
              <a:pPr>
                <a:lnSpc>
                  <a:spcPct val="94000"/>
                </a:lnSpc>
              </a:pPr>
              <a:r>
                <a:rPr lang="en-US"/>
                <a:t>run-on sentence</a:t>
              </a:r>
            </a:p>
            <a:p>
              <a:pPr>
                <a:lnSpc>
                  <a:spcPct val="94000"/>
                </a:lnSpc>
              </a:pPr>
              <a:r>
                <a:rPr lang="en-US"/>
                <a:t>its/it’s</a:t>
              </a:r>
            </a:p>
            <a:p>
              <a:pPr>
                <a:lnSpc>
                  <a:spcPct val="94000"/>
                </a:lnSpc>
              </a:pPr>
              <a:r>
                <a:rPr lang="en-US"/>
                <a:t>spell checker ignored</a:t>
              </a:r>
            </a:p>
          </p:txBody>
        </p:sp>
      </p:grpSp>
      <p:grpSp>
        <p:nvGrpSpPr>
          <p:cNvPr id="356367" name="Group 3087"/>
          <p:cNvGrpSpPr>
            <a:grpSpLocks/>
          </p:cNvGrpSpPr>
          <p:nvPr/>
        </p:nvGrpSpPr>
        <p:grpSpPr bwMode="auto">
          <a:xfrm>
            <a:off x="323850" y="3298825"/>
            <a:ext cx="8394700" cy="1120775"/>
            <a:chOff x="204" y="2078"/>
            <a:chExt cx="5288" cy="706"/>
          </a:xfrm>
        </p:grpSpPr>
        <p:sp>
          <p:nvSpPr>
            <p:cNvPr id="356356" name="Rectangle 3076"/>
            <p:cNvSpPr>
              <a:spLocks noChangeArrowheads="1"/>
            </p:cNvSpPr>
            <p:nvPr/>
          </p:nvSpPr>
          <p:spPr bwMode="auto">
            <a:xfrm>
              <a:off x="204" y="2184"/>
              <a:ext cx="1332" cy="502"/>
            </a:xfrm>
            <a:prstGeom prst="rect">
              <a:avLst/>
            </a:prstGeom>
            <a:noFill/>
            <a:ln w="12700">
              <a:noFill/>
              <a:miter lim="800000"/>
              <a:headEnd/>
              <a:tailEnd/>
            </a:ln>
            <a:effectLst/>
          </p:spPr>
          <p:txBody>
            <a:bodyPr lIns="63500" tIns="25400" rIns="63500" bIns="25400"/>
            <a:lstStyle/>
            <a:p>
              <a:pPr>
                <a:lnSpc>
                  <a:spcPct val="94000"/>
                </a:lnSpc>
              </a:pPr>
              <a:r>
                <a:rPr lang="en-US"/>
                <a:t>Errors that</a:t>
              </a:r>
            </a:p>
            <a:p>
              <a:pPr>
                <a:lnSpc>
                  <a:spcPct val="94000"/>
                </a:lnSpc>
              </a:pPr>
              <a:r>
                <a:rPr lang="en-US"/>
                <a:t>distract</a:t>
              </a:r>
            </a:p>
          </p:txBody>
        </p:sp>
        <p:sp>
          <p:nvSpPr>
            <p:cNvPr id="356364" name="Text Box 3084"/>
            <p:cNvSpPr txBox="1">
              <a:spLocks noChangeArrowheads="1"/>
            </p:cNvSpPr>
            <p:nvPr/>
          </p:nvSpPr>
          <p:spPr bwMode="auto">
            <a:xfrm>
              <a:off x="3446" y="2078"/>
              <a:ext cx="2046" cy="706"/>
            </a:xfrm>
            <a:prstGeom prst="rect">
              <a:avLst/>
            </a:prstGeom>
            <a:noFill/>
            <a:ln w="12700">
              <a:noFill/>
              <a:miter lim="800000"/>
              <a:headEnd/>
              <a:tailEnd/>
            </a:ln>
            <a:effectLst/>
          </p:spPr>
          <p:txBody>
            <a:bodyPr wrap="none">
              <a:spAutoFit/>
            </a:bodyPr>
            <a:lstStyle/>
            <a:p>
              <a:pPr>
                <a:lnSpc>
                  <a:spcPct val="94000"/>
                </a:lnSpc>
              </a:pPr>
              <a:r>
                <a:rPr lang="en-US"/>
                <a:t>missing intro comma</a:t>
              </a:r>
            </a:p>
            <a:p>
              <a:pPr>
                <a:lnSpc>
                  <a:spcPct val="94000"/>
                </a:lnSpc>
              </a:pPr>
              <a:r>
                <a:rPr lang="en-US"/>
                <a:t>faulty parallelism</a:t>
              </a:r>
            </a:p>
            <a:p>
              <a:pPr>
                <a:lnSpc>
                  <a:spcPct val="94000"/>
                </a:lnSpc>
              </a:pPr>
              <a:r>
                <a:rPr lang="en-US"/>
                <a:t>unclear pronoun ref</a:t>
              </a:r>
            </a:p>
          </p:txBody>
        </p:sp>
      </p:grpSp>
      <p:grpSp>
        <p:nvGrpSpPr>
          <p:cNvPr id="356368" name="Group 3088"/>
          <p:cNvGrpSpPr>
            <a:grpSpLocks/>
          </p:cNvGrpSpPr>
          <p:nvPr/>
        </p:nvGrpSpPr>
        <p:grpSpPr bwMode="auto">
          <a:xfrm>
            <a:off x="323850" y="5029200"/>
            <a:ext cx="7981950" cy="1120775"/>
            <a:chOff x="204" y="3168"/>
            <a:chExt cx="5028" cy="706"/>
          </a:xfrm>
        </p:grpSpPr>
        <p:sp>
          <p:nvSpPr>
            <p:cNvPr id="356357" name="Rectangle 3077"/>
            <p:cNvSpPr>
              <a:spLocks noChangeArrowheads="1"/>
            </p:cNvSpPr>
            <p:nvPr/>
          </p:nvSpPr>
          <p:spPr bwMode="auto">
            <a:xfrm>
              <a:off x="204" y="3252"/>
              <a:ext cx="1620" cy="502"/>
            </a:xfrm>
            <a:prstGeom prst="rect">
              <a:avLst/>
            </a:prstGeom>
            <a:noFill/>
            <a:ln w="12700">
              <a:noFill/>
              <a:miter lim="800000"/>
              <a:headEnd/>
              <a:tailEnd/>
            </a:ln>
            <a:effectLst/>
          </p:spPr>
          <p:txBody>
            <a:bodyPr lIns="63500" tIns="25400" rIns="63500" bIns="25400"/>
            <a:lstStyle/>
            <a:p>
              <a:pPr>
                <a:lnSpc>
                  <a:spcPct val="94000"/>
                </a:lnSpc>
              </a:pPr>
              <a:r>
                <a:rPr lang="en-US"/>
                <a:t>Errors that few even notice</a:t>
              </a:r>
            </a:p>
          </p:txBody>
        </p:sp>
        <p:sp>
          <p:nvSpPr>
            <p:cNvPr id="356365" name="Text Box 3085"/>
            <p:cNvSpPr txBox="1">
              <a:spLocks noChangeArrowheads="1"/>
            </p:cNvSpPr>
            <p:nvPr/>
          </p:nvSpPr>
          <p:spPr bwMode="auto">
            <a:xfrm>
              <a:off x="3410" y="3168"/>
              <a:ext cx="1822" cy="706"/>
            </a:xfrm>
            <a:prstGeom prst="rect">
              <a:avLst/>
            </a:prstGeom>
            <a:noFill/>
            <a:ln w="12700">
              <a:noFill/>
              <a:miter lim="800000"/>
              <a:headEnd/>
              <a:tailEnd/>
            </a:ln>
            <a:effectLst/>
          </p:spPr>
          <p:txBody>
            <a:bodyPr wrap="none">
              <a:spAutoFit/>
            </a:bodyPr>
            <a:lstStyle/>
            <a:p>
              <a:pPr>
                <a:lnSpc>
                  <a:spcPct val="94000"/>
                </a:lnSpc>
              </a:pPr>
              <a:r>
                <a:rPr lang="en-US"/>
                <a:t>different from/than</a:t>
              </a:r>
            </a:p>
            <a:p>
              <a:pPr>
                <a:lnSpc>
                  <a:spcPct val="94000"/>
                </a:lnSpc>
              </a:pPr>
              <a:r>
                <a:rPr lang="en-US"/>
                <a:t>contraction</a:t>
              </a:r>
            </a:p>
            <a:p>
              <a:pPr>
                <a:lnSpc>
                  <a:spcPct val="94000"/>
                </a:lnSpc>
              </a:pPr>
              <a:r>
                <a:rPr lang="en-US"/>
                <a:t>split infinitive</a:t>
              </a:r>
            </a:p>
          </p:txBody>
        </p:sp>
      </p:grpSp>
      <p:pic>
        <p:nvPicPr>
          <p:cNvPr id="356373" name="Picture 3093"/>
          <p:cNvPicPr>
            <a:picLocks noChangeAspect="1" noChangeArrowheads="1"/>
          </p:cNvPicPr>
          <p:nvPr/>
        </p:nvPicPr>
        <p:blipFill>
          <a:blip r:embed="rId3" cstate="print"/>
          <a:srcRect/>
          <a:stretch>
            <a:fillRect/>
          </a:stretch>
        </p:blipFill>
        <p:spPr bwMode="auto">
          <a:xfrm>
            <a:off x="8524875" y="6018213"/>
            <a:ext cx="542925" cy="820737"/>
          </a:xfrm>
          <a:prstGeom prst="rect">
            <a:avLst/>
          </a:prstGeom>
          <a:noFill/>
          <a:ln w="12700">
            <a:solidFill>
              <a:srgbClr val="000000"/>
            </a:solid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5636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563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2"/>
          <p:cNvSpPr>
            <a:spLocks noGrp="1" noChangeArrowheads="1"/>
          </p:cNvSpPr>
          <p:nvPr>
            <p:ph type="title"/>
          </p:nvPr>
        </p:nvSpPr>
        <p:spPr>
          <a:xfrm>
            <a:off x="365125" y="95250"/>
            <a:ext cx="5883275" cy="1025525"/>
          </a:xfrm>
          <a:noFill/>
          <a:ln/>
        </p:spPr>
        <p:txBody>
          <a:bodyPr/>
          <a:lstStyle/>
          <a:p>
            <a:pPr algn="l"/>
            <a:r>
              <a:rPr lang="en-US" sz="2800" b="1">
                <a:latin typeface="Arial" charset="0"/>
              </a:rPr>
              <a:t>Not all usage rules are constant with respect to time</a:t>
            </a:r>
            <a:endParaRPr lang="en-US" sz="3600" b="1">
              <a:latin typeface="Arial" charset="0"/>
            </a:endParaRPr>
          </a:p>
        </p:txBody>
      </p:sp>
      <p:sp>
        <p:nvSpPr>
          <p:cNvPr id="370691" name="Rectangle 3"/>
          <p:cNvSpPr>
            <a:spLocks noChangeArrowheads="1"/>
          </p:cNvSpPr>
          <p:nvPr/>
        </p:nvSpPr>
        <p:spPr bwMode="auto">
          <a:xfrm>
            <a:off x="323850" y="5475288"/>
            <a:ext cx="6575425" cy="1257300"/>
          </a:xfrm>
          <a:prstGeom prst="rect">
            <a:avLst/>
          </a:prstGeom>
          <a:noFill/>
          <a:ln w="12700">
            <a:noFill/>
            <a:miter lim="800000"/>
            <a:headEnd/>
            <a:tailEnd/>
          </a:ln>
          <a:effectLst/>
        </p:spPr>
        <p:txBody>
          <a:bodyPr lIns="63500" tIns="25400" rIns="63500" bIns="25400"/>
          <a:lstStyle/>
          <a:p>
            <a:pPr marL="3709988" indent="-3709988">
              <a:lnSpc>
                <a:spcPct val="94000"/>
              </a:lnSpc>
            </a:pPr>
            <a:r>
              <a:rPr lang="en-US">
                <a:solidFill>
                  <a:schemeClr val="accent2"/>
                </a:solidFill>
              </a:rPr>
              <a:t>C &amp; E News (1985):	the </a:t>
            </a:r>
            <a:r>
              <a:rPr lang="en-US"/>
              <a:t>1980’s (plural)</a:t>
            </a:r>
          </a:p>
          <a:p>
            <a:pPr marL="3709988" indent="-3709988">
              <a:lnSpc>
                <a:spcPct val="150000"/>
              </a:lnSpc>
            </a:pPr>
            <a:r>
              <a:rPr lang="en-US">
                <a:solidFill>
                  <a:schemeClr val="accent2"/>
                </a:solidFill>
              </a:rPr>
              <a:t>C &amp; E News (1995):</a:t>
            </a:r>
            <a:r>
              <a:rPr lang="en-US"/>
              <a:t>	the 1980s (plural)</a:t>
            </a:r>
          </a:p>
        </p:txBody>
      </p:sp>
      <p:sp>
        <p:nvSpPr>
          <p:cNvPr id="370692" name="Rectangle 4"/>
          <p:cNvSpPr>
            <a:spLocks noChangeArrowheads="1"/>
          </p:cNvSpPr>
          <p:nvPr/>
        </p:nvSpPr>
        <p:spPr bwMode="auto">
          <a:xfrm>
            <a:off x="400050" y="1793875"/>
            <a:ext cx="7812088" cy="1214438"/>
          </a:xfrm>
          <a:prstGeom prst="rect">
            <a:avLst/>
          </a:prstGeom>
          <a:noFill/>
          <a:ln w="12700">
            <a:noFill/>
            <a:miter lim="800000"/>
            <a:headEnd/>
            <a:tailEnd/>
          </a:ln>
          <a:effectLst/>
        </p:spPr>
        <p:txBody>
          <a:bodyPr lIns="63500" tIns="25400" rIns="63500" bIns="25400"/>
          <a:lstStyle/>
          <a:p>
            <a:pPr marL="1376363" indent="-1376363">
              <a:lnSpc>
                <a:spcPct val="94000"/>
              </a:lnSpc>
            </a:pPr>
            <a:r>
              <a:rPr lang="en-US">
                <a:solidFill>
                  <a:schemeClr val="accent2"/>
                </a:solidFill>
              </a:rPr>
              <a:t>1700s:  				</a:t>
            </a:r>
            <a:r>
              <a:rPr lang="en-US"/>
              <a:t>“an historical...”</a:t>
            </a:r>
          </a:p>
          <a:p>
            <a:pPr marL="1376363" indent="-1376363">
              <a:lnSpc>
                <a:spcPct val="150000"/>
              </a:lnSpc>
            </a:pPr>
            <a:r>
              <a:rPr lang="en-US">
                <a:solidFill>
                  <a:schemeClr val="accent2"/>
                </a:solidFill>
              </a:rPr>
              <a:t>1900s:  				</a:t>
            </a:r>
            <a:r>
              <a:rPr lang="en-US"/>
              <a:t>“a historical...”</a:t>
            </a:r>
          </a:p>
        </p:txBody>
      </p:sp>
      <p:sp>
        <p:nvSpPr>
          <p:cNvPr id="370693" name="Rectangle 5"/>
          <p:cNvSpPr>
            <a:spLocks noChangeArrowheads="1"/>
          </p:cNvSpPr>
          <p:nvPr/>
        </p:nvSpPr>
        <p:spPr bwMode="auto">
          <a:xfrm>
            <a:off x="396875" y="3133725"/>
            <a:ext cx="6184900" cy="1214438"/>
          </a:xfrm>
          <a:prstGeom prst="rect">
            <a:avLst/>
          </a:prstGeom>
          <a:noFill/>
          <a:ln w="12700">
            <a:noFill/>
            <a:miter lim="800000"/>
            <a:headEnd/>
            <a:tailEnd/>
          </a:ln>
          <a:effectLst/>
        </p:spPr>
        <p:txBody>
          <a:bodyPr lIns="63500" tIns="25400" rIns="63500" bIns="25400"/>
          <a:lstStyle/>
          <a:p>
            <a:pPr marL="3662363" indent="-3662363">
              <a:lnSpc>
                <a:spcPct val="150000"/>
              </a:lnSpc>
            </a:pPr>
            <a:r>
              <a:rPr lang="en-US">
                <a:solidFill>
                  <a:schemeClr val="accent2"/>
                </a:solidFill>
              </a:rPr>
              <a:t>1900:  	</a:t>
            </a:r>
            <a:r>
              <a:rPr lang="en-US"/>
              <a:t>X rays</a:t>
            </a:r>
          </a:p>
          <a:p>
            <a:pPr marL="3662363" indent="-3662363">
              <a:lnSpc>
                <a:spcPct val="150000"/>
              </a:lnSpc>
            </a:pPr>
            <a:r>
              <a:rPr lang="en-US">
                <a:solidFill>
                  <a:schemeClr val="accent2"/>
                </a:solidFill>
              </a:rPr>
              <a:t>1950:</a:t>
            </a:r>
            <a:r>
              <a:rPr lang="en-US"/>
              <a:t>	X-rays</a:t>
            </a:r>
          </a:p>
          <a:p>
            <a:pPr marL="3662363" indent="-3662363">
              <a:lnSpc>
                <a:spcPct val="150000"/>
              </a:lnSpc>
            </a:pPr>
            <a:r>
              <a:rPr lang="en-US">
                <a:solidFill>
                  <a:schemeClr val="accent2"/>
                </a:solidFill>
              </a:rPr>
              <a:t>1995:  	</a:t>
            </a:r>
            <a:r>
              <a:rPr lang="en-US"/>
              <a:t>x-rays</a:t>
            </a:r>
          </a:p>
        </p:txBody>
      </p:sp>
      <p:pic>
        <p:nvPicPr>
          <p:cNvPr id="370699" name="Picture 11"/>
          <p:cNvPicPr>
            <a:picLocks noChangeAspect="1" noChangeArrowheads="1"/>
          </p:cNvPicPr>
          <p:nvPr/>
        </p:nvPicPr>
        <p:blipFill>
          <a:blip r:embed="rId3" cstate="print"/>
          <a:srcRect/>
          <a:stretch>
            <a:fillRect/>
          </a:stretch>
        </p:blipFill>
        <p:spPr bwMode="auto">
          <a:xfrm>
            <a:off x="8524875" y="6018213"/>
            <a:ext cx="542925" cy="820737"/>
          </a:xfrm>
          <a:prstGeom prst="rect">
            <a:avLst/>
          </a:prstGeom>
          <a:noFill/>
          <a:ln w="12700">
            <a:solidFill>
              <a:srgbClr val="000000"/>
            </a:solid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06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06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1" grpId="0" autoUpdateAnimBg="0"/>
      <p:bldP spid="37069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1026"/>
          <p:cNvSpPr>
            <a:spLocks noGrp="1" noChangeArrowheads="1"/>
          </p:cNvSpPr>
          <p:nvPr>
            <p:ph type="title"/>
          </p:nvPr>
        </p:nvSpPr>
        <p:spPr>
          <a:xfrm>
            <a:off x="236538" y="242888"/>
            <a:ext cx="6164262" cy="762000"/>
          </a:xfrm>
          <a:noFill/>
          <a:ln/>
        </p:spPr>
        <p:txBody>
          <a:bodyPr/>
          <a:lstStyle/>
          <a:p>
            <a:pPr algn="l"/>
            <a:r>
              <a:rPr lang="en-US" sz="2800" b="1">
                <a:latin typeface="Arial" charset="0"/>
              </a:rPr>
              <a:t>Not all usage rules are constant with respect to position</a:t>
            </a:r>
            <a:endParaRPr lang="en-US" sz="3600" b="1">
              <a:latin typeface="Arial" charset="0"/>
            </a:endParaRPr>
          </a:p>
        </p:txBody>
      </p:sp>
      <p:sp>
        <p:nvSpPr>
          <p:cNvPr id="372739" name="Rectangle 1027"/>
          <p:cNvSpPr>
            <a:spLocks noChangeArrowheads="1"/>
          </p:cNvSpPr>
          <p:nvPr/>
        </p:nvSpPr>
        <p:spPr bwMode="auto">
          <a:xfrm>
            <a:off x="247650" y="1885950"/>
            <a:ext cx="8650288" cy="3941763"/>
          </a:xfrm>
          <a:prstGeom prst="rect">
            <a:avLst/>
          </a:prstGeom>
          <a:noFill/>
          <a:ln w="12700">
            <a:noFill/>
            <a:miter lim="800000"/>
            <a:headEnd/>
            <a:tailEnd/>
          </a:ln>
          <a:effectLst/>
        </p:spPr>
        <p:txBody>
          <a:bodyPr lIns="63500" tIns="25400" rIns="63500" bIns="25400"/>
          <a:lstStyle/>
          <a:p>
            <a:pPr marL="909638" indent="-909638">
              <a:lnSpc>
                <a:spcPct val="94000"/>
              </a:lnSpc>
            </a:pPr>
            <a:r>
              <a:rPr lang="en-US">
                <a:solidFill>
                  <a:schemeClr val="accent2"/>
                </a:solidFill>
              </a:rPr>
              <a:t>William Strunk and E. B. White,</a:t>
            </a:r>
            <a:r>
              <a:rPr lang="en-US" i="1">
                <a:solidFill>
                  <a:schemeClr val="accent2"/>
                </a:solidFill>
              </a:rPr>
              <a:t>The Elements of Style:</a:t>
            </a:r>
            <a:endParaRPr lang="en-US">
              <a:solidFill>
                <a:schemeClr val="accent2"/>
              </a:solidFill>
            </a:endParaRPr>
          </a:p>
          <a:p>
            <a:pPr marL="909638" indent="-909638">
              <a:lnSpc>
                <a:spcPct val="94000"/>
              </a:lnSpc>
              <a:spcBef>
                <a:spcPct val="50000"/>
              </a:spcBef>
            </a:pPr>
            <a:r>
              <a:rPr lang="en-US"/>
              <a:t>	</a:t>
            </a:r>
            <a:r>
              <a:rPr lang="en-US" i="1"/>
              <a:t>Data:  </a:t>
            </a:r>
            <a:r>
              <a:rPr lang="en-US"/>
              <a:t>A plural, like </a:t>
            </a:r>
            <a:r>
              <a:rPr lang="en-US" i="1"/>
              <a:t>phenomena</a:t>
            </a:r>
            <a:r>
              <a:rPr lang="en-US"/>
              <a:t> and </a:t>
            </a:r>
            <a:r>
              <a:rPr lang="en-US" i="1"/>
              <a:t>strata</a:t>
            </a:r>
            <a:r>
              <a:rPr lang="en-US"/>
              <a:t>.</a:t>
            </a:r>
          </a:p>
          <a:p>
            <a:pPr marL="909638" indent="-909638">
              <a:lnSpc>
                <a:spcPct val="94000"/>
              </a:lnSpc>
            </a:pPr>
            <a:endParaRPr lang="en-US"/>
          </a:p>
          <a:p>
            <a:pPr marL="909638" indent="-909638">
              <a:lnSpc>
                <a:spcPct val="94000"/>
              </a:lnSpc>
            </a:pPr>
            <a:endParaRPr lang="en-US"/>
          </a:p>
          <a:p>
            <a:pPr marL="909638" indent="-909638">
              <a:lnSpc>
                <a:spcPct val="94000"/>
              </a:lnSpc>
            </a:pPr>
            <a:endParaRPr lang="en-US"/>
          </a:p>
          <a:p>
            <a:pPr marL="909638" indent="-909638">
              <a:lnSpc>
                <a:spcPct val="94000"/>
              </a:lnSpc>
            </a:pPr>
            <a:endParaRPr lang="en-US"/>
          </a:p>
          <a:p>
            <a:pPr marL="909638" indent="-909638">
              <a:lnSpc>
                <a:spcPct val="94000"/>
              </a:lnSpc>
            </a:pPr>
            <a:r>
              <a:rPr lang="en-US" i="1">
                <a:solidFill>
                  <a:schemeClr val="accent2"/>
                </a:solidFill>
              </a:rPr>
              <a:t>Merriam-Webster Dictionary of English Usage:</a:t>
            </a:r>
            <a:r>
              <a:rPr lang="en-US">
                <a:solidFill>
                  <a:schemeClr val="accent2"/>
                </a:solidFill>
              </a:rPr>
              <a:t>	</a:t>
            </a:r>
          </a:p>
          <a:p>
            <a:pPr marL="909638" indent="-909638">
              <a:lnSpc>
                <a:spcPct val="94000"/>
              </a:lnSpc>
              <a:spcBef>
                <a:spcPct val="50000"/>
              </a:spcBef>
            </a:pPr>
            <a:r>
              <a:rPr lang="en-US"/>
              <a:t>	In its current use, </a:t>
            </a:r>
            <a:r>
              <a:rPr lang="en-US" i="1"/>
              <a:t>data</a:t>
            </a:r>
            <a:r>
              <a:rPr lang="en-US"/>
              <a:t> occurs in two constructions:  as a plural noun (like </a:t>
            </a:r>
            <a:r>
              <a:rPr lang="en-US" i="1"/>
              <a:t>earnings</a:t>
            </a:r>
            <a:r>
              <a:rPr lang="en-US"/>
              <a:t>) taking a plural verb…and as an abstract mass noun (like </a:t>
            </a:r>
            <a:r>
              <a:rPr lang="en-US" i="1"/>
              <a:t>information</a:t>
            </a:r>
            <a:r>
              <a:rPr lang="en-US"/>
              <a:t>) taking a singular verb…</a:t>
            </a:r>
          </a:p>
        </p:txBody>
      </p:sp>
      <p:pic>
        <p:nvPicPr>
          <p:cNvPr id="372745" name="Picture 1033"/>
          <p:cNvPicPr>
            <a:picLocks noChangeAspect="1" noChangeArrowheads="1"/>
          </p:cNvPicPr>
          <p:nvPr/>
        </p:nvPicPr>
        <p:blipFill>
          <a:blip r:embed="rId3" cstate="print"/>
          <a:srcRect/>
          <a:stretch>
            <a:fillRect/>
          </a:stretch>
        </p:blipFill>
        <p:spPr bwMode="auto">
          <a:xfrm>
            <a:off x="8524875" y="6018213"/>
            <a:ext cx="542925" cy="820737"/>
          </a:xfrm>
          <a:prstGeom prst="rect">
            <a:avLst/>
          </a:prstGeom>
          <a:noFill/>
          <a:ln w="12700">
            <a:solidFill>
              <a:srgbClr val="000000"/>
            </a:solidFill>
            <a:miter lim="800000"/>
            <a:headEnd/>
            <a:tailEnd/>
          </a:ln>
          <a:effec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361950" y="457200"/>
            <a:ext cx="6267450" cy="568325"/>
          </a:xfrm>
          <a:noFill/>
          <a:ln/>
        </p:spPr>
        <p:txBody>
          <a:bodyPr/>
          <a:lstStyle/>
          <a:p>
            <a:pPr algn="l"/>
            <a:r>
              <a:rPr lang="en-US" sz="2800" b="1">
                <a:latin typeface="Arial" charset="0"/>
              </a:rPr>
              <a:t>Not all usage errors bother readers in the same way</a:t>
            </a:r>
            <a:endParaRPr lang="en-US" sz="3600" b="1">
              <a:latin typeface="Arial" charset="0"/>
            </a:endParaRPr>
          </a:p>
        </p:txBody>
      </p:sp>
      <p:sp>
        <p:nvSpPr>
          <p:cNvPr id="374787" name="Rectangle 3"/>
          <p:cNvSpPr>
            <a:spLocks noChangeArrowheads="1"/>
          </p:cNvSpPr>
          <p:nvPr/>
        </p:nvSpPr>
        <p:spPr bwMode="auto">
          <a:xfrm>
            <a:off x="323850" y="1717675"/>
            <a:ext cx="2609850" cy="796925"/>
          </a:xfrm>
          <a:prstGeom prst="rect">
            <a:avLst/>
          </a:prstGeom>
          <a:noFill/>
          <a:ln w="12700">
            <a:noFill/>
            <a:miter lim="800000"/>
            <a:headEnd/>
            <a:tailEnd/>
          </a:ln>
          <a:effectLst/>
        </p:spPr>
        <p:txBody>
          <a:bodyPr lIns="63500" tIns="25400" rIns="63500" bIns="25400"/>
          <a:lstStyle/>
          <a:p>
            <a:pPr>
              <a:lnSpc>
                <a:spcPct val="94000"/>
              </a:lnSpc>
            </a:pPr>
            <a:r>
              <a:rPr lang="en-US"/>
              <a:t>Errors that</a:t>
            </a:r>
          </a:p>
          <a:p>
            <a:pPr>
              <a:lnSpc>
                <a:spcPct val="94000"/>
              </a:lnSpc>
            </a:pPr>
            <a:r>
              <a:rPr lang="en-US"/>
              <a:t>disturb</a:t>
            </a:r>
          </a:p>
        </p:txBody>
      </p:sp>
      <p:sp>
        <p:nvSpPr>
          <p:cNvPr id="374788" name="Rectangle 4"/>
          <p:cNvSpPr>
            <a:spLocks noChangeArrowheads="1"/>
          </p:cNvSpPr>
          <p:nvPr/>
        </p:nvSpPr>
        <p:spPr bwMode="auto">
          <a:xfrm>
            <a:off x="323850" y="3467100"/>
            <a:ext cx="2114550" cy="796925"/>
          </a:xfrm>
          <a:prstGeom prst="rect">
            <a:avLst/>
          </a:prstGeom>
          <a:noFill/>
          <a:ln w="12700">
            <a:noFill/>
            <a:miter lim="800000"/>
            <a:headEnd/>
            <a:tailEnd/>
          </a:ln>
          <a:effectLst/>
        </p:spPr>
        <p:txBody>
          <a:bodyPr lIns="63500" tIns="25400" rIns="63500" bIns="25400"/>
          <a:lstStyle/>
          <a:p>
            <a:pPr>
              <a:lnSpc>
                <a:spcPct val="94000"/>
              </a:lnSpc>
            </a:pPr>
            <a:r>
              <a:rPr lang="en-US"/>
              <a:t>Errors that</a:t>
            </a:r>
          </a:p>
          <a:p>
            <a:pPr>
              <a:lnSpc>
                <a:spcPct val="94000"/>
              </a:lnSpc>
            </a:pPr>
            <a:r>
              <a:rPr lang="en-US"/>
              <a:t>distract</a:t>
            </a:r>
          </a:p>
        </p:txBody>
      </p:sp>
      <p:sp>
        <p:nvSpPr>
          <p:cNvPr id="374789" name="Rectangle 5"/>
          <p:cNvSpPr>
            <a:spLocks noChangeArrowheads="1"/>
          </p:cNvSpPr>
          <p:nvPr/>
        </p:nvSpPr>
        <p:spPr bwMode="auto">
          <a:xfrm>
            <a:off x="323850" y="5162550"/>
            <a:ext cx="2571750" cy="796925"/>
          </a:xfrm>
          <a:prstGeom prst="rect">
            <a:avLst/>
          </a:prstGeom>
          <a:noFill/>
          <a:ln w="12700">
            <a:noFill/>
            <a:miter lim="800000"/>
            <a:headEnd/>
            <a:tailEnd/>
          </a:ln>
          <a:effectLst/>
        </p:spPr>
        <p:txBody>
          <a:bodyPr lIns="63500" tIns="25400" rIns="63500" bIns="25400"/>
          <a:lstStyle/>
          <a:p>
            <a:pPr>
              <a:lnSpc>
                <a:spcPct val="94000"/>
              </a:lnSpc>
            </a:pPr>
            <a:r>
              <a:rPr lang="en-US"/>
              <a:t>Errors that few even notice</a:t>
            </a:r>
          </a:p>
        </p:txBody>
      </p:sp>
      <p:sp>
        <p:nvSpPr>
          <p:cNvPr id="374790" name="Rectangle 6"/>
          <p:cNvSpPr>
            <a:spLocks noChangeArrowheads="1"/>
          </p:cNvSpPr>
          <p:nvPr/>
        </p:nvSpPr>
        <p:spPr bwMode="auto">
          <a:xfrm>
            <a:off x="3276600" y="1409700"/>
            <a:ext cx="1524000" cy="4495800"/>
          </a:xfrm>
          <a:prstGeom prst="rect">
            <a:avLst/>
          </a:prstGeom>
          <a:solidFill>
            <a:schemeClr val="accent1"/>
          </a:solidFill>
          <a:ln w="12700">
            <a:solidFill>
              <a:schemeClr val="tx1"/>
            </a:solidFill>
            <a:miter lim="800000"/>
            <a:headEnd/>
            <a:tailEnd/>
          </a:ln>
          <a:effectLst/>
        </p:spPr>
        <p:txBody>
          <a:bodyPr wrap="none" anchor="ctr"/>
          <a:lstStyle/>
          <a:p>
            <a:endParaRPr lang="en-US"/>
          </a:p>
        </p:txBody>
      </p:sp>
      <p:sp>
        <p:nvSpPr>
          <p:cNvPr id="374791" name="Rectangle 7" descr="50%"/>
          <p:cNvSpPr>
            <a:spLocks noChangeArrowheads="1"/>
          </p:cNvSpPr>
          <p:nvPr/>
        </p:nvSpPr>
        <p:spPr bwMode="auto">
          <a:xfrm>
            <a:off x="3276600" y="4686300"/>
            <a:ext cx="1524000" cy="1428750"/>
          </a:xfrm>
          <a:prstGeom prst="rect">
            <a:avLst/>
          </a:prstGeom>
          <a:pattFill prst="pct50">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374792" name="Rectangle 8" descr="75%"/>
          <p:cNvSpPr>
            <a:spLocks noChangeArrowheads="1"/>
          </p:cNvSpPr>
          <p:nvPr/>
        </p:nvSpPr>
        <p:spPr bwMode="auto">
          <a:xfrm>
            <a:off x="3276600" y="2781300"/>
            <a:ext cx="1524000" cy="2133600"/>
          </a:xfrm>
          <a:prstGeom prst="rect">
            <a:avLst/>
          </a:prstGeom>
          <a:pattFill prst="pct75">
            <a:fgClr>
              <a:schemeClr val="accent1"/>
            </a:fgClr>
            <a:bgClr>
              <a:schemeClr val="bg1"/>
            </a:bgClr>
          </a:pattFill>
          <a:ln w="12700">
            <a:solidFill>
              <a:schemeClr val="tx1"/>
            </a:solidFill>
            <a:miter lim="800000"/>
            <a:headEnd/>
            <a:tailEnd/>
          </a:ln>
          <a:effectLst/>
        </p:spPr>
        <p:txBody>
          <a:bodyPr wrap="none" anchor="ctr"/>
          <a:lstStyle/>
          <a:p>
            <a:endParaRPr lang="en-US"/>
          </a:p>
        </p:txBody>
      </p:sp>
      <p:sp>
        <p:nvSpPr>
          <p:cNvPr id="374793" name="Rectangle 9"/>
          <p:cNvSpPr>
            <a:spLocks noChangeArrowheads="1"/>
          </p:cNvSpPr>
          <p:nvPr/>
        </p:nvSpPr>
        <p:spPr bwMode="auto">
          <a:xfrm>
            <a:off x="5486400" y="1562100"/>
            <a:ext cx="3505200" cy="4495800"/>
          </a:xfrm>
          <a:prstGeom prst="rect">
            <a:avLst/>
          </a:prstGeom>
          <a:noFill/>
          <a:ln w="12700">
            <a:noFill/>
            <a:miter lim="800000"/>
            <a:headEnd/>
            <a:tailEnd/>
          </a:ln>
          <a:effectLst/>
        </p:spPr>
        <p:txBody>
          <a:bodyPr lIns="63500" tIns="25400" rIns="63500" bIns="25400"/>
          <a:lstStyle/>
          <a:p>
            <a:pPr>
              <a:lnSpc>
                <a:spcPct val="94000"/>
              </a:lnSpc>
            </a:pPr>
            <a:r>
              <a:rPr lang="en-US"/>
              <a:t>affect/effect</a:t>
            </a:r>
          </a:p>
          <a:p>
            <a:pPr>
              <a:lnSpc>
                <a:spcPct val="94000"/>
              </a:lnSpc>
            </a:pPr>
            <a:r>
              <a:rPr lang="en-US"/>
              <a:t>its/it’s</a:t>
            </a:r>
          </a:p>
          <a:p>
            <a:pPr>
              <a:lnSpc>
                <a:spcPct val="94000"/>
              </a:lnSpc>
            </a:pPr>
            <a:endParaRPr lang="en-US"/>
          </a:p>
          <a:p>
            <a:pPr>
              <a:lnSpc>
                <a:spcPct val="94000"/>
              </a:lnSpc>
            </a:pPr>
            <a:endParaRPr lang="en-US"/>
          </a:p>
          <a:p>
            <a:pPr>
              <a:lnSpc>
                <a:spcPct val="94000"/>
              </a:lnSpc>
            </a:pPr>
            <a:r>
              <a:rPr lang="en-US"/>
              <a:t>verb disagreement</a:t>
            </a:r>
          </a:p>
          <a:p>
            <a:pPr>
              <a:lnSpc>
                <a:spcPct val="94000"/>
              </a:lnSpc>
            </a:pPr>
            <a:r>
              <a:rPr lang="en-US"/>
              <a:t>verb tense</a:t>
            </a:r>
          </a:p>
          <a:p>
            <a:pPr>
              <a:lnSpc>
                <a:spcPct val="94000"/>
              </a:lnSpc>
            </a:pPr>
            <a:r>
              <a:rPr lang="en-US"/>
              <a:t>comprise/compose</a:t>
            </a:r>
          </a:p>
          <a:p>
            <a:pPr>
              <a:lnSpc>
                <a:spcPct val="94000"/>
              </a:lnSpc>
            </a:pPr>
            <a:r>
              <a:rPr lang="en-US"/>
              <a:t>possessive</a:t>
            </a:r>
          </a:p>
          <a:p>
            <a:pPr>
              <a:lnSpc>
                <a:spcPct val="94000"/>
              </a:lnSpc>
            </a:pPr>
            <a:endParaRPr lang="en-US"/>
          </a:p>
          <a:p>
            <a:pPr>
              <a:lnSpc>
                <a:spcPct val="94000"/>
              </a:lnSpc>
            </a:pPr>
            <a:endParaRPr lang="en-US"/>
          </a:p>
          <a:p>
            <a:pPr>
              <a:lnSpc>
                <a:spcPct val="94000"/>
              </a:lnSpc>
            </a:pPr>
            <a:endParaRPr lang="en-US" sz="1200"/>
          </a:p>
          <a:p>
            <a:pPr>
              <a:lnSpc>
                <a:spcPct val="94000"/>
              </a:lnSpc>
            </a:pPr>
            <a:r>
              <a:rPr lang="en-US"/>
              <a:t>different from/than</a:t>
            </a:r>
          </a:p>
          <a:p>
            <a:pPr>
              <a:lnSpc>
                <a:spcPct val="94000"/>
              </a:lnSpc>
            </a:pPr>
            <a:r>
              <a:rPr lang="en-US"/>
              <a:t>compare with/to</a:t>
            </a:r>
          </a:p>
        </p:txBody>
      </p:sp>
      <p:pic>
        <p:nvPicPr>
          <p:cNvPr id="374799" name="Picture 15"/>
          <p:cNvPicPr>
            <a:picLocks noChangeAspect="1" noChangeArrowheads="1"/>
          </p:cNvPicPr>
          <p:nvPr/>
        </p:nvPicPr>
        <p:blipFill>
          <a:blip r:embed="rId3" cstate="print"/>
          <a:srcRect/>
          <a:stretch>
            <a:fillRect/>
          </a:stretch>
        </p:blipFill>
        <p:spPr bwMode="auto">
          <a:xfrm>
            <a:off x="8524875" y="6018213"/>
            <a:ext cx="542925" cy="820737"/>
          </a:xfrm>
          <a:prstGeom prst="rect">
            <a:avLst/>
          </a:prstGeom>
          <a:noFill/>
          <a:ln w="12700">
            <a:solidFill>
              <a:srgbClr val="000000"/>
            </a:solidFill>
            <a:miter lim="800000"/>
            <a:headEnd/>
            <a:tailEnd/>
          </a:ln>
          <a:effec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ChangeArrowheads="1"/>
          </p:cNvSpPr>
          <p:nvPr/>
        </p:nvSpPr>
        <p:spPr bwMode="auto">
          <a:xfrm>
            <a:off x="320675" y="2225675"/>
            <a:ext cx="6845300" cy="3473450"/>
          </a:xfrm>
          <a:prstGeom prst="rect">
            <a:avLst/>
          </a:prstGeom>
          <a:noFill/>
          <a:ln w="12700">
            <a:noFill/>
            <a:miter lim="800000"/>
            <a:headEnd/>
            <a:tailEnd/>
          </a:ln>
          <a:effectLst/>
        </p:spPr>
        <p:txBody>
          <a:bodyPr lIns="63500" tIns="25400" rIns="63500" bIns="25400">
            <a:spAutoFit/>
          </a:bodyPr>
          <a:lstStyle/>
          <a:p>
            <a:pPr>
              <a:lnSpc>
                <a:spcPct val="102000"/>
              </a:lnSpc>
            </a:pPr>
            <a:r>
              <a:rPr lang="en-US" sz="2000"/>
              <a:t>The criteria for assessing the environmental effects of acid rain (are / is) given in the next section.</a:t>
            </a:r>
          </a:p>
          <a:p>
            <a:pPr>
              <a:lnSpc>
                <a:spcPct val="102000"/>
              </a:lnSpc>
            </a:pPr>
            <a:endParaRPr lang="en-US" sz="2000"/>
          </a:p>
          <a:p>
            <a:pPr>
              <a:lnSpc>
                <a:spcPct val="102000"/>
              </a:lnSpc>
            </a:pPr>
            <a:r>
              <a:rPr lang="en-US" sz="2000"/>
              <a:t>So far, the daily number of engineers applying (has / have) remained constant. </a:t>
            </a:r>
          </a:p>
          <a:p>
            <a:pPr>
              <a:lnSpc>
                <a:spcPct val="102000"/>
              </a:lnSpc>
            </a:pPr>
            <a:endParaRPr lang="en-US" sz="2000"/>
          </a:p>
          <a:p>
            <a:pPr>
              <a:lnSpc>
                <a:spcPct val="102000"/>
              </a:lnSpc>
            </a:pPr>
            <a:r>
              <a:rPr lang="en-US" sz="2000"/>
              <a:t>The goggles protect a (persons / person’s) eyes from any damaging effects that a laser could cause.</a:t>
            </a:r>
          </a:p>
          <a:p>
            <a:pPr>
              <a:lnSpc>
                <a:spcPct val="102000"/>
              </a:lnSpc>
            </a:pPr>
            <a:endParaRPr lang="en-US" sz="2000"/>
          </a:p>
          <a:p>
            <a:pPr>
              <a:lnSpc>
                <a:spcPct val="102000"/>
              </a:lnSpc>
            </a:pPr>
            <a:r>
              <a:rPr lang="en-US" sz="2000"/>
              <a:t>In accordance with my (boss’ / boss’s) schedule, the first series of computers was replaced.</a:t>
            </a:r>
          </a:p>
        </p:txBody>
      </p:sp>
      <p:sp>
        <p:nvSpPr>
          <p:cNvPr id="376835" name="Rectangle 3"/>
          <p:cNvSpPr>
            <a:spLocks noChangeArrowheads="1"/>
          </p:cNvSpPr>
          <p:nvPr/>
        </p:nvSpPr>
        <p:spPr bwMode="auto">
          <a:xfrm>
            <a:off x="7453313" y="2544763"/>
            <a:ext cx="1490662" cy="393700"/>
          </a:xfrm>
          <a:prstGeom prst="rect">
            <a:avLst/>
          </a:prstGeom>
          <a:noFill/>
          <a:ln w="12700">
            <a:noFill/>
            <a:miter lim="800000"/>
            <a:headEnd/>
            <a:tailEnd/>
          </a:ln>
          <a:effectLst/>
        </p:spPr>
        <p:txBody>
          <a:bodyPr lIns="90488" tIns="44450" rIns="90488" bIns="44450">
            <a:spAutoFit/>
          </a:bodyPr>
          <a:lstStyle/>
          <a:p>
            <a:r>
              <a:rPr lang="en-US" sz="2000" i="1">
                <a:solidFill>
                  <a:schemeClr val="tx2"/>
                </a:solidFill>
              </a:rPr>
              <a:t>are</a:t>
            </a:r>
          </a:p>
        </p:txBody>
      </p:sp>
      <p:sp>
        <p:nvSpPr>
          <p:cNvPr id="376836" name="Rectangle 4"/>
          <p:cNvSpPr>
            <a:spLocks noGrp="1" noChangeArrowheads="1"/>
          </p:cNvSpPr>
          <p:nvPr>
            <p:ph type="title"/>
          </p:nvPr>
        </p:nvSpPr>
        <p:spPr>
          <a:xfrm>
            <a:off x="228600" y="304800"/>
            <a:ext cx="8305800" cy="917575"/>
          </a:xfrm>
          <a:noFill/>
          <a:ln/>
        </p:spPr>
        <p:txBody>
          <a:bodyPr anchor="t">
            <a:spAutoFit/>
          </a:bodyPr>
          <a:lstStyle/>
          <a:p>
            <a:pPr algn="l">
              <a:lnSpc>
                <a:spcPct val="97000"/>
              </a:lnSpc>
            </a:pPr>
            <a:r>
              <a:rPr lang="en-US" sz="2800" b="1">
                <a:latin typeface="Arial" charset="0"/>
              </a:rPr>
              <a:t>Two common usage errors are possessives and subject-verb disagreements</a:t>
            </a:r>
            <a:endParaRPr lang="en-US" sz="2400" b="1">
              <a:latin typeface="Arial" charset="0"/>
            </a:endParaRPr>
          </a:p>
        </p:txBody>
      </p:sp>
      <p:sp>
        <p:nvSpPr>
          <p:cNvPr id="376837" name="Text Box 5"/>
          <p:cNvSpPr txBox="1">
            <a:spLocks noChangeArrowheads="1"/>
          </p:cNvSpPr>
          <p:nvPr/>
        </p:nvSpPr>
        <p:spPr bwMode="auto">
          <a:xfrm>
            <a:off x="7451725" y="3211513"/>
            <a:ext cx="622300" cy="396875"/>
          </a:xfrm>
          <a:prstGeom prst="rect">
            <a:avLst/>
          </a:prstGeom>
          <a:noFill/>
          <a:ln w="12700">
            <a:noFill/>
            <a:miter lim="800000"/>
            <a:headEnd/>
            <a:tailEnd/>
          </a:ln>
          <a:effectLst/>
        </p:spPr>
        <p:txBody>
          <a:bodyPr wrap="none">
            <a:spAutoFit/>
          </a:bodyPr>
          <a:lstStyle/>
          <a:p>
            <a:r>
              <a:rPr lang="en-US" sz="2000" i="1">
                <a:solidFill>
                  <a:schemeClr val="tx2"/>
                </a:solidFill>
              </a:rPr>
              <a:t>has</a:t>
            </a:r>
            <a:endParaRPr lang="en-US">
              <a:solidFill>
                <a:schemeClr val="tx2"/>
              </a:solidFill>
            </a:endParaRPr>
          </a:p>
        </p:txBody>
      </p:sp>
      <p:sp>
        <p:nvSpPr>
          <p:cNvPr id="376838" name="Text Box 6"/>
          <p:cNvSpPr txBox="1">
            <a:spLocks noChangeArrowheads="1"/>
          </p:cNvSpPr>
          <p:nvPr/>
        </p:nvSpPr>
        <p:spPr bwMode="auto">
          <a:xfrm>
            <a:off x="7451725" y="4049713"/>
            <a:ext cx="1243013" cy="396875"/>
          </a:xfrm>
          <a:prstGeom prst="rect">
            <a:avLst/>
          </a:prstGeom>
          <a:noFill/>
          <a:ln w="12700">
            <a:noFill/>
            <a:miter lim="800000"/>
            <a:headEnd/>
            <a:tailEnd/>
          </a:ln>
          <a:effectLst/>
        </p:spPr>
        <p:txBody>
          <a:bodyPr wrap="none">
            <a:spAutoFit/>
          </a:bodyPr>
          <a:lstStyle/>
          <a:p>
            <a:r>
              <a:rPr lang="en-US" sz="2000" i="1">
                <a:solidFill>
                  <a:schemeClr val="tx2"/>
                </a:solidFill>
              </a:rPr>
              <a:t>person’s</a:t>
            </a:r>
            <a:endParaRPr lang="en-US">
              <a:solidFill>
                <a:schemeClr val="tx2"/>
              </a:solidFill>
            </a:endParaRPr>
          </a:p>
        </p:txBody>
      </p:sp>
      <p:sp>
        <p:nvSpPr>
          <p:cNvPr id="376839" name="Text Box 7"/>
          <p:cNvSpPr txBox="1">
            <a:spLocks noChangeArrowheads="1"/>
          </p:cNvSpPr>
          <p:nvPr/>
        </p:nvSpPr>
        <p:spPr bwMode="auto">
          <a:xfrm>
            <a:off x="7385050" y="5002213"/>
            <a:ext cx="989013" cy="396875"/>
          </a:xfrm>
          <a:prstGeom prst="rect">
            <a:avLst/>
          </a:prstGeom>
          <a:noFill/>
          <a:ln w="12700">
            <a:noFill/>
            <a:miter lim="800000"/>
            <a:headEnd/>
            <a:tailEnd/>
          </a:ln>
          <a:effectLst/>
        </p:spPr>
        <p:txBody>
          <a:bodyPr wrap="none">
            <a:spAutoFit/>
          </a:bodyPr>
          <a:lstStyle/>
          <a:p>
            <a:r>
              <a:rPr lang="en-US" sz="2000" i="1">
                <a:solidFill>
                  <a:schemeClr val="tx2"/>
                </a:solidFill>
              </a:rPr>
              <a:t>boss’s</a:t>
            </a:r>
          </a:p>
        </p:txBody>
      </p:sp>
      <p:pic>
        <p:nvPicPr>
          <p:cNvPr id="376842" name="Picture 10"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68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68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68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768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5" grpId="0" autoUpdateAnimBg="0"/>
      <p:bldP spid="376837" grpId="0" autoUpdateAnimBg="0"/>
      <p:bldP spid="376838" grpId="0" autoUpdateAnimBg="0"/>
      <p:bldP spid="37683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ChangeArrowheads="1"/>
          </p:cNvSpPr>
          <p:nvPr/>
        </p:nvSpPr>
        <p:spPr bwMode="auto">
          <a:xfrm>
            <a:off x="127000" y="107950"/>
            <a:ext cx="8388350" cy="879475"/>
          </a:xfrm>
          <a:prstGeom prst="rect">
            <a:avLst/>
          </a:prstGeom>
          <a:noFill/>
          <a:ln w="12700">
            <a:noFill/>
            <a:miter lim="800000"/>
            <a:headEnd/>
            <a:tailEnd/>
          </a:ln>
          <a:effectLst/>
        </p:spPr>
        <p:txBody>
          <a:bodyPr lIns="63500" tIns="25400" rIns="63500" bIns="25400">
            <a:spAutoFit/>
          </a:bodyPr>
          <a:lstStyle/>
          <a:p>
            <a:pPr>
              <a:lnSpc>
                <a:spcPct val="97000"/>
              </a:lnSpc>
            </a:pPr>
            <a:r>
              <a:rPr lang="en-US" sz="2800">
                <a:solidFill>
                  <a:schemeClr val="tx2"/>
                </a:solidFill>
              </a:rPr>
              <a:t>To decide upon the verb tense in a document, you first plant a reference flag for t=0</a:t>
            </a:r>
            <a:r>
              <a:rPr lang="en-US"/>
              <a:t> </a:t>
            </a:r>
          </a:p>
        </p:txBody>
      </p:sp>
      <p:sp>
        <p:nvSpPr>
          <p:cNvPr id="378883" name="Line 3"/>
          <p:cNvSpPr>
            <a:spLocks noChangeShapeType="1"/>
          </p:cNvSpPr>
          <p:nvPr/>
        </p:nvSpPr>
        <p:spPr bwMode="auto">
          <a:xfrm>
            <a:off x="12700" y="4295775"/>
            <a:ext cx="9067800" cy="9525"/>
          </a:xfrm>
          <a:prstGeom prst="line">
            <a:avLst/>
          </a:prstGeom>
          <a:noFill/>
          <a:ln w="57150">
            <a:solidFill>
              <a:schemeClr val="tx1"/>
            </a:solidFill>
            <a:round/>
            <a:headEnd/>
            <a:tailEnd type="triangle" w="med" len="med"/>
          </a:ln>
          <a:effectLst/>
        </p:spPr>
        <p:txBody>
          <a:bodyPr wrap="none" anchor="ctr"/>
          <a:lstStyle/>
          <a:p>
            <a:endParaRPr lang="en-US"/>
          </a:p>
        </p:txBody>
      </p:sp>
      <p:sp>
        <p:nvSpPr>
          <p:cNvPr id="378884" name="Text Box 4"/>
          <p:cNvSpPr txBox="1">
            <a:spLocks noChangeArrowheads="1"/>
          </p:cNvSpPr>
          <p:nvPr/>
        </p:nvSpPr>
        <p:spPr bwMode="auto">
          <a:xfrm>
            <a:off x="171450" y="1409700"/>
            <a:ext cx="2190750" cy="1281113"/>
          </a:xfrm>
          <a:prstGeom prst="rect">
            <a:avLst/>
          </a:prstGeom>
          <a:noFill/>
          <a:ln w="12700">
            <a:noFill/>
            <a:miter lim="800000"/>
            <a:headEnd/>
            <a:tailEnd/>
          </a:ln>
          <a:effectLst/>
        </p:spPr>
        <p:txBody>
          <a:bodyPr>
            <a:spAutoFit/>
          </a:bodyPr>
          <a:lstStyle/>
          <a:p>
            <a:r>
              <a:rPr lang="en-US">
                <a:solidFill>
                  <a:schemeClr val="tx2"/>
                </a:solidFill>
              </a:rPr>
              <a:t>Past Tense:</a:t>
            </a:r>
            <a:endParaRPr lang="en-US">
              <a:solidFill>
                <a:schemeClr val="accent1"/>
              </a:solidFill>
            </a:endParaRPr>
          </a:p>
          <a:p>
            <a:r>
              <a:rPr lang="en-US" sz="1800"/>
              <a:t>Events that have already occurred</a:t>
            </a:r>
          </a:p>
          <a:p>
            <a:endParaRPr lang="en-US" sz="1800"/>
          </a:p>
        </p:txBody>
      </p:sp>
      <p:sp>
        <p:nvSpPr>
          <p:cNvPr id="378885" name="Text Box 5"/>
          <p:cNvSpPr txBox="1">
            <a:spLocks noChangeArrowheads="1"/>
          </p:cNvSpPr>
          <p:nvPr/>
        </p:nvSpPr>
        <p:spPr bwMode="auto">
          <a:xfrm>
            <a:off x="28575" y="4913313"/>
            <a:ext cx="2828925" cy="1465262"/>
          </a:xfrm>
          <a:prstGeom prst="rect">
            <a:avLst/>
          </a:prstGeom>
          <a:noFill/>
          <a:ln w="12700">
            <a:noFill/>
            <a:miter lim="800000"/>
            <a:headEnd/>
            <a:tailEnd/>
          </a:ln>
          <a:effectLst/>
        </p:spPr>
        <p:txBody>
          <a:bodyPr>
            <a:spAutoFit/>
          </a:bodyPr>
          <a:lstStyle/>
          <a:p>
            <a:pPr marL="457200" indent="-457200"/>
            <a:r>
              <a:rPr lang="en-US" sz="1800" i="1"/>
              <a:t>The pressure </a:t>
            </a:r>
            <a:r>
              <a:rPr lang="en-US" sz="1800" i="1">
                <a:solidFill>
                  <a:schemeClr val="tx2"/>
                </a:solidFill>
              </a:rPr>
              <a:t>was</a:t>
            </a:r>
            <a:r>
              <a:rPr lang="en-US" sz="1800" i="1"/>
              <a:t>...</a:t>
            </a:r>
          </a:p>
          <a:p>
            <a:pPr marL="457200" indent="-457200"/>
            <a:r>
              <a:rPr lang="en-US" sz="1800" i="1"/>
              <a:t>For the experiment, we </a:t>
            </a:r>
            <a:r>
              <a:rPr lang="en-US" sz="1800" i="1">
                <a:solidFill>
                  <a:schemeClr val="tx2"/>
                </a:solidFill>
              </a:rPr>
              <a:t>assumed</a:t>
            </a:r>
            <a:r>
              <a:rPr lang="en-US" sz="1800" i="1"/>
              <a:t>…</a:t>
            </a:r>
          </a:p>
          <a:p>
            <a:pPr marL="457200" indent="-457200"/>
            <a:r>
              <a:rPr lang="en-US" sz="1800" i="1"/>
              <a:t>As </a:t>
            </a:r>
            <a:r>
              <a:rPr lang="en-US" sz="1800" i="1">
                <a:solidFill>
                  <a:schemeClr val="tx2"/>
                </a:solidFill>
              </a:rPr>
              <a:t>was shown</a:t>
            </a:r>
            <a:r>
              <a:rPr lang="en-US" sz="1800" i="1"/>
              <a:t> back in Figure 1...</a:t>
            </a:r>
            <a:r>
              <a:rPr lang="en-US" sz="1800"/>
              <a:t> </a:t>
            </a:r>
          </a:p>
        </p:txBody>
      </p:sp>
      <p:sp>
        <p:nvSpPr>
          <p:cNvPr id="378886" name="Text Box 6"/>
          <p:cNvSpPr txBox="1">
            <a:spLocks noChangeArrowheads="1"/>
          </p:cNvSpPr>
          <p:nvPr/>
        </p:nvSpPr>
        <p:spPr bwMode="auto">
          <a:xfrm>
            <a:off x="3028950" y="4914900"/>
            <a:ext cx="3181350" cy="1190625"/>
          </a:xfrm>
          <a:prstGeom prst="rect">
            <a:avLst/>
          </a:prstGeom>
          <a:noFill/>
          <a:ln w="12700">
            <a:noFill/>
            <a:miter lim="800000"/>
            <a:headEnd/>
            <a:tailEnd/>
          </a:ln>
          <a:effectLst/>
        </p:spPr>
        <p:txBody>
          <a:bodyPr>
            <a:spAutoFit/>
          </a:bodyPr>
          <a:lstStyle/>
          <a:p>
            <a:pPr marL="457200" indent="-457200"/>
            <a:r>
              <a:rPr lang="en-US" sz="1800" i="1"/>
              <a:t>Air </a:t>
            </a:r>
            <a:r>
              <a:rPr lang="en-US" sz="1800" i="1">
                <a:solidFill>
                  <a:schemeClr val="tx2"/>
                </a:solidFill>
              </a:rPr>
              <a:t>is</a:t>
            </a:r>
            <a:r>
              <a:rPr lang="en-US" sz="1800" i="1"/>
              <a:t> 79 percent nitrogen.</a:t>
            </a:r>
          </a:p>
          <a:p>
            <a:pPr marL="457200" indent="-457200"/>
            <a:r>
              <a:rPr lang="en-US" sz="1800" i="1"/>
              <a:t>Figure 1 </a:t>
            </a:r>
            <a:r>
              <a:rPr lang="en-US" sz="1800" i="1">
                <a:solidFill>
                  <a:schemeClr val="tx2"/>
                </a:solidFill>
              </a:rPr>
              <a:t>shows</a:t>
            </a:r>
            <a:r>
              <a:rPr lang="en-US" sz="1800" i="1"/>
              <a:t>…</a:t>
            </a:r>
          </a:p>
          <a:p>
            <a:pPr marL="457200" indent="-457200"/>
            <a:r>
              <a:rPr lang="en-US" sz="1800" i="1"/>
              <a:t>The computer code in Appendix B </a:t>
            </a:r>
            <a:r>
              <a:rPr lang="en-US" sz="1800" i="1">
                <a:solidFill>
                  <a:schemeClr val="tx2"/>
                </a:solidFill>
              </a:rPr>
              <a:t>includes</a:t>
            </a:r>
            <a:r>
              <a:rPr lang="en-US" sz="1800" i="1"/>
              <a:t>...</a:t>
            </a:r>
            <a:endParaRPr lang="en-US" sz="1800"/>
          </a:p>
        </p:txBody>
      </p:sp>
      <p:sp>
        <p:nvSpPr>
          <p:cNvPr id="378887" name="Line 7"/>
          <p:cNvSpPr>
            <a:spLocks noChangeShapeType="1"/>
          </p:cNvSpPr>
          <p:nvPr/>
        </p:nvSpPr>
        <p:spPr bwMode="auto">
          <a:xfrm>
            <a:off x="4191000" y="2514600"/>
            <a:ext cx="0" cy="2381250"/>
          </a:xfrm>
          <a:prstGeom prst="line">
            <a:avLst/>
          </a:prstGeom>
          <a:noFill/>
          <a:ln w="12700">
            <a:solidFill>
              <a:schemeClr val="tx1"/>
            </a:solidFill>
            <a:round/>
            <a:headEnd/>
            <a:tailEnd/>
          </a:ln>
          <a:effectLst/>
        </p:spPr>
        <p:txBody>
          <a:bodyPr wrap="none" anchor="ctr"/>
          <a:lstStyle/>
          <a:p>
            <a:endParaRPr lang="en-US"/>
          </a:p>
        </p:txBody>
      </p:sp>
      <p:sp>
        <p:nvSpPr>
          <p:cNvPr id="378888" name="Text Box 8"/>
          <p:cNvSpPr txBox="1">
            <a:spLocks noChangeArrowheads="1"/>
          </p:cNvSpPr>
          <p:nvPr/>
        </p:nvSpPr>
        <p:spPr bwMode="auto">
          <a:xfrm>
            <a:off x="3219450" y="1409700"/>
            <a:ext cx="2990850" cy="1006475"/>
          </a:xfrm>
          <a:prstGeom prst="rect">
            <a:avLst/>
          </a:prstGeom>
          <a:noFill/>
          <a:ln w="12700">
            <a:noFill/>
            <a:miter lim="800000"/>
            <a:headEnd/>
            <a:tailEnd/>
          </a:ln>
          <a:effectLst/>
        </p:spPr>
        <p:txBody>
          <a:bodyPr>
            <a:spAutoFit/>
          </a:bodyPr>
          <a:lstStyle/>
          <a:p>
            <a:r>
              <a:rPr lang="en-US">
                <a:solidFill>
                  <a:schemeClr val="tx2"/>
                </a:solidFill>
              </a:rPr>
              <a:t>Present Tense:</a:t>
            </a:r>
            <a:endParaRPr lang="en-US">
              <a:solidFill>
                <a:schemeClr val="accent1"/>
              </a:solidFill>
            </a:endParaRPr>
          </a:p>
          <a:p>
            <a:r>
              <a:rPr lang="en-US" sz="1800"/>
              <a:t>Timeless details or details at time of reading</a:t>
            </a:r>
          </a:p>
        </p:txBody>
      </p:sp>
      <p:sp>
        <p:nvSpPr>
          <p:cNvPr id="378889" name="Text Box 9"/>
          <p:cNvSpPr txBox="1">
            <a:spLocks noChangeArrowheads="1"/>
          </p:cNvSpPr>
          <p:nvPr/>
        </p:nvSpPr>
        <p:spPr bwMode="auto">
          <a:xfrm>
            <a:off x="6534150" y="1409700"/>
            <a:ext cx="2609850" cy="1006475"/>
          </a:xfrm>
          <a:prstGeom prst="rect">
            <a:avLst/>
          </a:prstGeom>
          <a:noFill/>
          <a:ln w="12700">
            <a:noFill/>
            <a:miter lim="800000"/>
            <a:headEnd/>
            <a:tailEnd/>
          </a:ln>
          <a:effectLst/>
        </p:spPr>
        <p:txBody>
          <a:bodyPr>
            <a:spAutoFit/>
          </a:bodyPr>
          <a:lstStyle/>
          <a:p>
            <a:r>
              <a:rPr lang="en-US">
                <a:solidFill>
                  <a:schemeClr val="tx2"/>
                </a:solidFill>
              </a:rPr>
              <a:t>Future Tense:</a:t>
            </a:r>
            <a:endParaRPr lang="en-US">
              <a:solidFill>
                <a:schemeClr val="accent1"/>
              </a:solidFill>
            </a:endParaRPr>
          </a:p>
          <a:p>
            <a:r>
              <a:rPr lang="en-US" sz="1800"/>
              <a:t>Events that will occur after project</a:t>
            </a:r>
          </a:p>
        </p:txBody>
      </p:sp>
      <p:sp>
        <p:nvSpPr>
          <p:cNvPr id="378890" name="Line 10"/>
          <p:cNvSpPr>
            <a:spLocks noChangeShapeType="1"/>
          </p:cNvSpPr>
          <p:nvPr/>
        </p:nvSpPr>
        <p:spPr bwMode="auto">
          <a:xfrm>
            <a:off x="990600" y="2647950"/>
            <a:ext cx="0" cy="2209800"/>
          </a:xfrm>
          <a:prstGeom prst="line">
            <a:avLst/>
          </a:prstGeom>
          <a:noFill/>
          <a:ln w="12700">
            <a:solidFill>
              <a:schemeClr val="tx1"/>
            </a:solidFill>
            <a:round/>
            <a:headEnd/>
            <a:tailEnd/>
          </a:ln>
          <a:effectLst/>
        </p:spPr>
        <p:txBody>
          <a:bodyPr wrap="none" anchor="ctr"/>
          <a:lstStyle/>
          <a:p>
            <a:endParaRPr lang="en-US"/>
          </a:p>
        </p:txBody>
      </p:sp>
      <p:sp>
        <p:nvSpPr>
          <p:cNvPr id="378891" name="Line 11"/>
          <p:cNvSpPr>
            <a:spLocks noChangeShapeType="1"/>
          </p:cNvSpPr>
          <p:nvPr/>
        </p:nvSpPr>
        <p:spPr bwMode="auto">
          <a:xfrm>
            <a:off x="7696200" y="2667000"/>
            <a:ext cx="0" cy="2209800"/>
          </a:xfrm>
          <a:prstGeom prst="line">
            <a:avLst/>
          </a:prstGeom>
          <a:noFill/>
          <a:ln w="12700">
            <a:solidFill>
              <a:schemeClr val="tx1"/>
            </a:solidFill>
            <a:round/>
            <a:headEnd/>
            <a:tailEnd/>
          </a:ln>
          <a:effectLst/>
        </p:spPr>
        <p:txBody>
          <a:bodyPr wrap="none" anchor="ctr"/>
          <a:lstStyle/>
          <a:p>
            <a:endParaRPr lang="en-US"/>
          </a:p>
        </p:txBody>
      </p:sp>
      <p:sp>
        <p:nvSpPr>
          <p:cNvPr id="378892" name="Text Box 12"/>
          <p:cNvSpPr txBox="1">
            <a:spLocks noChangeArrowheads="1"/>
          </p:cNvSpPr>
          <p:nvPr/>
        </p:nvSpPr>
        <p:spPr bwMode="auto">
          <a:xfrm>
            <a:off x="6667500" y="4914900"/>
            <a:ext cx="2495550" cy="915988"/>
          </a:xfrm>
          <a:prstGeom prst="rect">
            <a:avLst/>
          </a:prstGeom>
          <a:noFill/>
          <a:ln w="12700">
            <a:noFill/>
            <a:miter lim="800000"/>
            <a:headEnd/>
            <a:tailEnd/>
          </a:ln>
          <a:effectLst/>
        </p:spPr>
        <p:txBody>
          <a:bodyPr>
            <a:spAutoFit/>
          </a:bodyPr>
          <a:lstStyle/>
          <a:p>
            <a:pPr marL="457200" indent="-457200"/>
            <a:r>
              <a:rPr lang="en-US" sz="1800" i="1"/>
              <a:t>Future work </a:t>
            </a:r>
            <a:r>
              <a:rPr lang="en-US" sz="1800" i="1">
                <a:solidFill>
                  <a:schemeClr val="tx2"/>
                </a:solidFill>
              </a:rPr>
              <a:t>will focus</a:t>
            </a:r>
            <a:r>
              <a:rPr lang="en-US" sz="1800" i="1"/>
              <a:t> on....</a:t>
            </a:r>
          </a:p>
          <a:p>
            <a:pPr marL="457200" indent="-457200"/>
            <a:endParaRPr lang="en-US" sz="1800"/>
          </a:p>
        </p:txBody>
      </p:sp>
      <p:sp>
        <p:nvSpPr>
          <p:cNvPr id="378894" name="Text Box 14"/>
          <p:cNvSpPr txBox="1">
            <a:spLocks noChangeArrowheads="1"/>
          </p:cNvSpPr>
          <p:nvPr/>
        </p:nvSpPr>
        <p:spPr bwMode="auto">
          <a:xfrm>
            <a:off x="4175125" y="3849688"/>
            <a:ext cx="801688" cy="457200"/>
          </a:xfrm>
          <a:prstGeom prst="rect">
            <a:avLst/>
          </a:prstGeom>
          <a:noFill/>
          <a:ln w="12700">
            <a:noFill/>
            <a:miter lim="800000"/>
            <a:headEnd/>
            <a:tailEnd/>
          </a:ln>
          <a:effectLst/>
        </p:spPr>
        <p:txBody>
          <a:bodyPr wrap="none">
            <a:spAutoFit/>
          </a:bodyPr>
          <a:lstStyle/>
          <a:p>
            <a:r>
              <a:rPr lang="en-US" i="1"/>
              <a:t>t</a:t>
            </a:r>
            <a:r>
              <a:rPr lang="en-US"/>
              <a:t> = 0</a:t>
            </a:r>
          </a:p>
        </p:txBody>
      </p:sp>
      <p:sp>
        <p:nvSpPr>
          <p:cNvPr id="378895" name="Text Box 15"/>
          <p:cNvSpPr txBox="1">
            <a:spLocks noChangeArrowheads="1"/>
          </p:cNvSpPr>
          <p:nvPr/>
        </p:nvSpPr>
        <p:spPr bwMode="auto">
          <a:xfrm>
            <a:off x="8823325" y="4383088"/>
            <a:ext cx="285750" cy="457200"/>
          </a:xfrm>
          <a:prstGeom prst="rect">
            <a:avLst/>
          </a:prstGeom>
          <a:noFill/>
          <a:ln w="12700">
            <a:noFill/>
            <a:miter lim="800000"/>
            <a:headEnd/>
            <a:tailEnd/>
          </a:ln>
          <a:effectLst/>
        </p:spPr>
        <p:txBody>
          <a:bodyPr wrap="none">
            <a:spAutoFit/>
          </a:bodyPr>
          <a:lstStyle/>
          <a:p>
            <a:r>
              <a:rPr lang="en-US" i="1"/>
              <a:t>t</a:t>
            </a:r>
          </a:p>
        </p:txBody>
      </p:sp>
      <p:pic>
        <p:nvPicPr>
          <p:cNvPr id="378896" name="Picture 16" descr="D:\My Documents\presentation visuals\flag.jpg"/>
          <p:cNvPicPr>
            <a:picLocks noChangeAspect="1" noChangeArrowheads="1"/>
          </p:cNvPicPr>
          <p:nvPr/>
        </p:nvPicPr>
        <p:blipFill>
          <a:blip r:embed="rId3"/>
          <a:srcRect l="9697" t="27948" r="7878" b="34935"/>
          <a:stretch>
            <a:fillRect/>
          </a:stretch>
        </p:blipFill>
        <p:spPr bwMode="auto">
          <a:xfrm>
            <a:off x="4210050" y="2628900"/>
            <a:ext cx="1295400" cy="809625"/>
          </a:xfrm>
          <a:prstGeom prst="rect">
            <a:avLst/>
          </a:prstGeom>
          <a:noFill/>
        </p:spPr>
      </p:pic>
      <p:pic>
        <p:nvPicPr>
          <p:cNvPr id="378899" name="Picture 19" descr="D:\My Documents\web pages\pictures\cover.gif"/>
          <p:cNvPicPr>
            <a:picLocks noChangeAspect="1" noChangeArrowheads="1"/>
          </p:cNvPicPr>
          <p:nvPr/>
        </p:nvPicPr>
        <p:blipFill>
          <a:blip r:embed="rId4"/>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888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788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788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5" grpId="0" autoUpdateAnimBg="0"/>
      <p:bldP spid="378886" grpId="0" autoUpdateAnimBg="0"/>
      <p:bldP spid="37889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ChangeArrowheads="1"/>
          </p:cNvSpPr>
          <p:nvPr/>
        </p:nvSpPr>
        <p:spPr bwMode="auto">
          <a:xfrm>
            <a:off x="685800" y="6248400"/>
            <a:ext cx="1905000" cy="457200"/>
          </a:xfrm>
          <a:prstGeom prst="rect">
            <a:avLst/>
          </a:prstGeom>
          <a:noFill/>
          <a:ln w="12700">
            <a:noFill/>
            <a:miter lim="800000"/>
            <a:headEnd/>
            <a:tailEnd/>
          </a:ln>
          <a:effectLst/>
        </p:spPr>
        <p:txBody>
          <a:bodyPr wrap="none" anchor="ctr"/>
          <a:lstStyle/>
          <a:p>
            <a:endParaRPr lang="en-US"/>
          </a:p>
        </p:txBody>
      </p:sp>
      <p:sp>
        <p:nvSpPr>
          <p:cNvPr id="380931" name="Rectangle 3"/>
          <p:cNvSpPr>
            <a:spLocks noChangeArrowheads="1"/>
          </p:cNvSpPr>
          <p:nvPr/>
        </p:nvSpPr>
        <p:spPr bwMode="auto">
          <a:xfrm>
            <a:off x="3124200" y="6248400"/>
            <a:ext cx="2895600" cy="457200"/>
          </a:xfrm>
          <a:prstGeom prst="rect">
            <a:avLst/>
          </a:prstGeom>
          <a:noFill/>
          <a:ln w="12700">
            <a:noFill/>
            <a:miter lim="800000"/>
            <a:headEnd/>
            <a:tailEnd/>
          </a:ln>
          <a:effectLst/>
        </p:spPr>
        <p:txBody>
          <a:bodyPr wrap="none" anchor="ctr"/>
          <a:lstStyle/>
          <a:p>
            <a:endParaRPr lang="en-US"/>
          </a:p>
        </p:txBody>
      </p:sp>
      <p:sp>
        <p:nvSpPr>
          <p:cNvPr id="380932" name="Rectangle 4"/>
          <p:cNvSpPr>
            <a:spLocks noChangeArrowheads="1"/>
          </p:cNvSpPr>
          <p:nvPr/>
        </p:nvSpPr>
        <p:spPr bwMode="auto">
          <a:xfrm>
            <a:off x="88900" y="241300"/>
            <a:ext cx="8921750" cy="879475"/>
          </a:xfrm>
          <a:prstGeom prst="rect">
            <a:avLst/>
          </a:prstGeom>
          <a:noFill/>
          <a:ln w="12700">
            <a:noFill/>
            <a:miter lim="800000"/>
            <a:headEnd/>
            <a:tailEnd/>
          </a:ln>
          <a:effectLst/>
        </p:spPr>
        <p:txBody>
          <a:bodyPr lIns="63500" tIns="25400" rIns="63500" bIns="25400">
            <a:spAutoFit/>
          </a:bodyPr>
          <a:lstStyle/>
          <a:p>
            <a:pPr>
              <a:lnSpc>
                <a:spcPct val="97000"/>
              </a:lnSpc>
            </a:pPr>
            <a:r>
              <a:rPr lang="en-US" sz="2800">
                <a:solidFill>
                  <a:schemeClr val="tx2"/>
                </a:solidFill>
              </a:rPr>
              <a:t>The verb tenses of sentences that refer to the document depend upon position</a:t>
            </a:r>
            <a:endParaRPr lang="en-US"/>
          </a:p>
        </p:txBody>
      </p:sp>
      <p:sp>
        <p:nvSpPr>
          <p:cNvPr id="380933" name="Rectangle 5"/>
          <p:cNvSpPr>
            <a:spLocks noChangeArrowheads="1"/>
          </p:cNvSpPr>
          <p:nvPr/>
        </p:nvSpPr>
        <p:spPr bwMode="auto">
          <a:xfrm>
            <a:off x="76200" y="1638300"/>
            <a:ext cx="4572000" cy="1206500"/>
          </a:xfrm>
          <a:prstGeom prst="rect">
            <a:avLst/>
          </a:prstGeom>
          <a:noFill/>
          <a:ln w="12700">
            <a:noFill/>
            <a:miter lim="800000"/>
            <a:headEnd/>
            <a:tailEnd/>
          </a:ln>
          <a:effectLst/>
        </p:spPr>
        <p:txBody>
          <a:bodyPr lIns="90488" tIns="44450" rIns="90488" bIns="44450">
            <a:spAutoFit/>
          </a:bodyPr>
          <a:lstStyle/>
          <a:p>
            <a:pPr defTabSz="457200">
              <a:lnSpc>
                <a:spcPct val="87000"/>
              </a:lnSpc>
            </a:pPr>
            <a:r>
              <a:rPr lang="en-US" sz="1800"/>
              <a:t>Introduction</a:t>
            </a:r>
          </a:p>
          <a:p>
            <a:pPr defTabSz="457200">
              <a:lnSpc>
                <a:spcPct val="87000"/>
              </a:lnSpc>
            </a:pPr>
            <a:endParaRPr lang="en-US" sz="1200"/>
          </a:p>
          <a:p>
            <a:pPr defTabSz="457200">
              <a:lnSpc>
                <a:spcPct val="87000"/>
              </a:lnSpc>
            </a:pPr>
            <a:r>
              <a:rPr lang="en-US" sz="1800"/>
              <a:t>	This report </a:t>
            </a:r>
            <a:r>
              <a:rPr lang="en-US" sz="1800" i="1">
                <a:solidFill>
                  <a:schemeClr val="tx2"/>
                </a:solidFill>
              </a:rPr>
              <a:t>presents</a:t>
            </a:r>
            <a:r>
              <a:rPr lang="en-US" sz="1800">
                <a:solidFill>
                  <a:schemeClr val="accent1"/>
                </a:solidFill>
              </a:rPr>
              <a:t> </a:t>
            </a:r>
            <a:r>
              <a:rPr lang="en-US" sz="1800"/>
              <a:t>a design for connecting light emitting diodes to the HC11 microcontroller.</a:t>
            </a:r>
          </a:p>
        </p:txBody>
      </p:sp>
      <p:sp>
        <p:nvSpPr>
          <p:cNvPr id="380934" name="Rectangle 6"/>
          <p:cNvSpPr>
            <a:spLocks noChangeArrowheads="1"/>
          </p:cNvSpPr>
          <p:nvPr/>
        </p:nvSpPr>
        <p:spPr bwMode="auto">
          <a:xfrm>
            <a:off x="2019300" y="3143250"/>
            <a:ext cx="4876800" cy="1206500"/>
          </a:xfrm>
          <a:prstGeom prst="rect">
            <a:avLst/>
          </a:prstGeom>
          <a:noFill/>
          <a:ln w="12700">
            <a:noFill/>
            <a:miter lim="800000"/>
            <a:headEnd/>
            <a:tailEnd/>
          </a:ln>
          <a:effectLst/>
        </p:spPr>
        <p:txBody>
          <a:bodyPr lIns="90488" tIns="44450" rIns="90488" bIns="44450">
            <a:spAutoFit/>
          </a:bodyPr>
          <a:lstStyle/>
          <a:p>
            <a:pPr defTabSz="457200">
              <a:lnSpc>
                <a:spcPct val="87000"/>
              </a:lnSpc>
            </a:pPr>
            <a:r>
              <a:rPr lang="en-US" sz="1800"/>
              <a:t>Results and Discussion</a:t>
            </a:r>
          </a:p>
          <a:p>
            <a:pPr defTabSz="457200">
              <a:lnSpc>
                <a:spcPct val="87000"/>
              </a:lnSpc>
            </a:pPr>
            <a:endParaRPr lang="en-US" sz="1200"/>
          </a:p>
          <a:p>
            <a:pPr defTabSz="457200">
              <a:lnSpc>
                <a:spcPct val="87000"/>
              </a:lnSpc>
            </a:pPr>
            <a:r>
              <a:rPr lang="en-US" sz="1800"/>
              <a:t>...Figure 1 </a:t>
            </a:r>
            <a:r>
              <a:rPr lang="en-US" sz="1800" i="1">
                <a:solidFill>
                  <a:schemeClr val="tx2"/>
                </a:solidFill>
              </a:rPr>
              <a:t>shows</a:t>
            </a:r>
            <a:r>
              <a:rPr lang="en-US" sz="1800"/>
              <a:t> the circuit that connects the light emitting diodes to the HC11 microcontroller.</a:t>
            </a:r>
          </a:p>
        </p:txBody>
      </p:sp>
      <p:sp>
        <p:nvSpPr>
          <p:cNvPr id="380935" name="Rectangle 7"/>
          <p:cNvSpPr>
            <a:spLocks noChangeArrowheads="1"/>
          </p:cNvSpPr>
          <p:nvPr/>
        </p:nvSpPr>
        <p:spPr bwMode="auto">
          <a:xfrm>
            <a:off x="4210050" y="4457700"/>
            <a:ext cx="4876800" cy="1446213"/>
          </a:xfrm>
          <a:prstGeom prst="rect">
            <a:avLst/>
          </a:prstGeom>
          <a:noFill/>
          <a:ln w="12700">
            <a:noFill/>
            <a:miter lim="800000"/>
            <a:headEnd/>
            <a:tailEnd/>
          </a:ln>
          <a:effectLst/>
        </p:spPr>
        <p:txBody>
          <a:bodyPr lIns="90488" tIns="44450" rIns="90488" bIns="44450">
            <a:spAutoFit/>
          </a:bodyPr>
          <a:lstStyle/>
          <a:p>
            <a:pPr defTabSz="457200">
              <a:lnSpc>
                <a:spcPct val="87000"/>
              </a:lnSpc>
            </a:pPr>
            <a:r>
              <a:rPr lang="en-US" sz="1800"/>
              <a:t>Conclusions</a:t>
            </a:r>
          </a:p>
          <a:p>
            <a:pPr defTabSz="457200">
              <a:lnSpc>
                <a:spcPct val="87000"/>
              </a:lnSpc>
            </a:pPr>
            <a:endParaRPr lang="en-US" sz="1200"/>
          </a:p>
          <a:p>
            <a:pPr defTabSz="457200">
              <a:lnSpc>
                <a:spcPct val="87000"/>
              </a:lnSpc>
            </a:pPr>
            <a:r>
              <a:rPr lang="en-US" sz="1800"/>
              <a:t>	This report </a:t>
            </a:r>
            <a:r>
              <a:rPr lang="en-US" sz="1800" i="1">
                <a:solidFill>
                  <a:schemeClr val="tx2"/>
                </a:solidFill>
              </a:rPr>
              <a:t>has presented</a:t>
            </a:r>
            <a:r>
              <a:rPr lang="en-US" sz="1800"/>
              <a:t> a design for connecting light emitting diodes to the HC11 microcontroller. As </a:t>
            </a:r>
            <a:r>
              <a:rPr lang="en-US" sz="1800">
                <a:solidFill>
                  <a:schemeClr val="tx2"/>
                </a:solidFill>
              </a:rPr>
              <a:t>was shown</a:t>
            </a:r>
            <a:r>
              <a:rPr lang="en-US" sz="1800"/>
              <a:t> in Figure 1, the circuit...</a:t>
            </a:r>
          </a:p>
        </p:txBody>
      </p:sp>
      <p:pic>
        <p:nvPicPr>
          <p:cNvPr id="380938" name="Picture 10"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09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09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4" grpId="0" autoUpdateAnimBg="0"/>
      <p:bldP spid="380935"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219075" y="120650"/>
            <a:ext cx="8620125" cy="503238"/>
          </a:xfrm>
          <a:noFill/>
          <a:ln/>
        </p:spPr>
        <p:txBody>
          <a:bodyPr anchor="t">
            <a:spAutoFit/>
          </a:bodyPr>
          <a:lstStyle/>
          <a:p>
            <a:pPr algn="l">
              <a:lnSpc>
                <a:spcPct val="97000"/>
              </a:lnSpc>
            </a:pPr>
            <a:r>
              <a:rPr lang="en-US" sz="2800" b="1">
                <a:latin typeface="Arial" charset="0"/>
              </a:rPr>
              <a:t>Use numerals when referring to measurements</a:t>
            </a:r>
            <a:endParaRPr lang="en-US" sz="3600" b="1">
              <a:latin typeface="Arial" charset="0"/>
            </a:endParaRPr>
          </a:p>
        </p:txBody>
      </p:sp>
      <p:sp>
        <p:nvSpPr>
          <p:cNvPr id="382979" name="Rectangle 3"/>
          <p:cNvSpPr>
            <a:spLocks noChangeArrowheads="1"/>
          </p:cNvSpPr>
          <p:nvPr/>
        </p:nvSpPr>
        <p:spPr bwMode="auto">
          <a:xfrm>
            <a:off x="5870575" y="2589213"/>
            <a:ext cx="25400" cy="533400"/>
          </a:xfrm>
          <a:prstGeom prst="rect">
            <a:avLst/>
          </a:prstGeom>
          <a:noFill/>
          <a:ln w="12700">
            <a:noFill/>
            <a:miter lim="800000"/>
            <a:headEnd/>
            <a:tailEnd/>
          </a:ln>
          <a:effectLst/>
        </p:spPr>
        <p:txBody>
          <a:bodyPr wrap="none" anchor="ctr"/>
          <a:lstStyle/>
          <a:p>
            <a:endParaRPr lang="en-US"/>
          </a:p>
        </p:txBody>
      </p:sp>
      <p:sp>
        <p:nvSpPr>
          <p:cNvPr id="382980" name="Text Box 4"/>
          <p:cNvSpPr txBox="1">
            <a:spLocks noChangeArrowheads="1"/>
          </p:cNvSpPr>
          <p:nvPr/>
        </p:nvSpPr>
        <p:spPr bwMode="auto">
          <a:xfrm>
            <a:off x="219075" y="4229100"/>
            <a:ext cx="7620000" cy="2100263"/>
          </a:xfrm>
          <a:prstGeom prst="rect">
            <a:avLst/>
          </a:prstGeom>
          <a:noFill/>
          <a:ln w="12700">
            <a:noFill/>
            <a:miter lim="800000"/>
            <a:headEnd/>
            <a:tailEnd/>
          </a:ln>
          <a:effectLst/>
        </p:spPr>
        <p:txBody>
          <a:bodyPr>
            <a:spAutoFit/>
          </a:bodyPr>
          <a:lstStyle/>
          <a:p>
            <a:pPr>
              <a:tabLst>
                <a:tab pos="4572000" algn="l"/>
              </a:tabLst>
            </a:pPr>
            <a:r>
              <a:rPr lang="en-US">
                <a:solidFill>
                  <a:schemeClr val="tx2"/>
                </a:solidFill>
              </a:rPr>
              <a:t>When to write out numbers</a:t>
            </a:r>
            <a:endParaRPr lang="en-US"/>
          </a:p>
          <a:p>
            <a:pPr>
              <a:spcBef>
                <a:spcPct val="50000"/>
              </a:spcBef>
              <a:tabLst>
                <a:tab pos="4572000" algn="l"/>
              </a:tabLst>
            </a:pPr>
            <a:r>
              <a:rPr lang="en-US"/>
              <a:t>Counting (one or two words)	twenty-three gages</a:t>
            </a:r>
          </a:p>
          <a:p>
            <a:pPr>
              <a:spcBef>
                <a:spcPct val="50000"/>
              </a:spcBef>
              <a:tabLst>
                <a:tab pos="4572000" algn="l"/>
              </a:tabLst>
            </a:pPr>
            <a:r>
              <a:rPr lang="en-US"/>
              <a:t>Informal measurements	two hours</a:t>
            </a:r>
          </a:p>
          <a:p>
            <a:pPr>
              <a:spcBef>
                <a:spcPct val="50000"/>
              </a:spcBef>
              <a:tabLst>
                <a:tab pos="4572000" algn="l"/>
              </a:tabLst>
            </a:pPr>
            <a:r>
              <a:rPr lang="en-US"/>
              <a:t>First word of sentence	Thirty-three...	</a:t>
            </a:r>
          </a:p>
        </p:txBody>
      </p:sp>
      <p:sp>
        <p:nvSpPr>
          <p:cNvPr id="382982" name="Text Box 6"/>
          <p:cNvSpPr txBox="1">
            <a:spLocks noChangeArrowheads="1"/>
          </p:cNvSpPr>
          <p:nvPr/>
        </p:nvSpPr>
        <p:spPr bwMode="auto">
          <a:xfrm>
            <a:off x="219075" y="1066800"/>
            <a:ext cx="8763000" cy="2647950"/>
          </a:xfrm>
          <a:prstGeom prst="rect">
            <a:avLst/>
          </a:prstGeom>
          <a:noFill/>
          <a:ln w="12700">
            <a:noFill/>
            <a:miter lim="800000"/>
            <a:headEnd/>
            <a:tailEnd/>
          </a:ln>
          <a:effectLst/>
        </p:spPr>
        <p:txBody>
          <a:bodyPr>
            <a:spAutoFit/>
          </a:bodyPr>
          <a:lstStyle/>
          <a:p>
            <a:pPr>
              <a:tabLst>
                <a:tab pos="4572000" algn="l"/>
              </a:tabLst>
            </a:pPr>
            <a:r>
              <a:rPr lang="en-US">
                <a:solidFill>
                  <a:schemeClr val="tx2"/>
                </a:solidFill>
              </a:rPr>
              <a:t>When to use numerals</a:t>
            </a:r>
            <a:endParaRPr lang="en-US"/>
          </a:p>
          <a:p>
            <a:pPr>
              <a:spcBef>
                <a:spcPct val="50000"/>
              </a:spcBef>
              <a:tabLst>
                <a:tab pos="4572000" algn="l"/>
              </a:tabLst>
            </a:pPr>
            <a:r>
              <a:rPr lang="en-US"/>
              <a:t>Specific measurements	3 volts, 2 seconds, 1 m/s</a:t>
            </a:r>
          </a:p>
          <a:p>
            <a:pPr>
              <a:spcBef>
                <a:spcPct val="50000"/>
              </a:spcBef>
              <a:tabLst>
                <a:tab pos="4572000" algn="l"/>
              </a:tabLst>
            </a:pPr>
            <a:r>
              <a:rPr lang="en-US"/>
              <a:t>Percentages	15 percent</a:t>
            </a:r>
          </a:p>
          <a:p>
            <a:pPr>
              <a:spcBef>
                <a:spcPct val="50000"/>
              </a:spcBef>
              <a:tabLst>
                <a:tab pos="4572000" algn="l"/>
              </a:tabLst>
            </a:pPr>
            <a:r>
              <a:rPr lang="en-US"/>
              <a:t>Monetary figures	$3000</a:t>
            </a:r>
          </a:p>
          <a:p>
            <a:pPr>
              <a:spcBef>
                <a:spcPct val="50000"/>
              </a:spcBef>
              <a:tabLst>
                <a:tab pos="4572000" algn="l"/>
              </a:tabLst>
            </a:pPr>
            <a:r>
              <a:rPr lang="en-US"/>
              <a:t>Large numerals	5 million</a:t>
            </a:r>
          </a:p>
        </p:txBody>
      </p:sp>
      <p:pic>
        <p:nvPicPr>
          <p:cNvPr id="382984" name="Picture 8"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29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80"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1026"/>
          <p:cNvSpPr>
            <a:spLocks noChangeArrowheads="1"/>
          </p:cNvSpPr>
          <p:nvPr/>
        </p:nvSpPr>
        <p:spPr bwMode="auto">
          <a:xfrm>
            <a:off x="266700" y="1550988"/>
            <a:ext cx="6294438" cy="4960937"/>
          </a:xfrm>
          <a:prstGeom prst="rect">
            <a:avLst/>
          </a:prstGeom>
          <a:noFill/>
          <a:ln w="12700">
            <a:noFill/>
            <a:miter lim="800000"/>
            <a:headEnd/>
            <a:tailEnd/>
          </a:ln>
          <a:effectLst/>
        </p:spPr>
        <p:txBody>
          <a:bodyPr lIns="63500" tIns="25400" rIns="63500" bIns="25400">
            <a:spAutoFit/>
          </a:bodyPr>
          <a:lstStyle/>
          <a:p>
            <a:pPr>
              <a:tabLst>
                <a:tab pos="0" algn="l"/>
              </a:tabLst>
            </a:pPr>
            <a:r>
              <a:rPr lang="en-US" sz="2000"/>
              <a:t>We produced a small (amount, number) of autos this year, even (fewer, less) than last year.</a:t>
            </a:r>
          </a:p>
          <a:p>
            <a:pPr>
              <a:lnSpc>
                <a:spcPct val="115000"/>
              </a:lnSpc>
              <a:tabLst>
                <a:tab pos="0" algn="l"/>
              </a:tabLst>
            </a:pPr>
            <a:endParaRPr lang="en-US" sz="2000"/>
          </a:p>
          <a:p>
            <a:pPr>
              <a:lnSpc>
                <a:spcPct val="115000"/>
              </a:lnSpc>
              <a:spcBef>
                <a:spcPct val="75000"/>
              </a:spcBef>
              <a:tabLst>
                <a:tab pos="0" algn="l"/>
              </a:tabLst>
            </a:pPr>
            <a:r>
              <a:rPr lang="en-US" sz="2000"/>
              <a:t>A company’s success depends on (its / it's) employees.</a:t>
            </a:r>
          </a:p>
          <a:p>
            <a:pPr>
              <a:lnSpc>
                <a:spcPct val="115000"/>
              </a:lnSpc>
              <a:spcBef>
                <a:spcPct val="75000"/>
              </a:spcBef>
              <a:tabLst>
                <a:tab pos="0" algn="l"/>
              </a:tabLst>
            </a:pPr>
            <a:endParaRPr lang="en-US" sz="2000"/>
          </a:p>
          <a:p>
            <a:pPr>
              <a:lnSpc>
                <a:spcPct val="115000"/>
              </a:lnSpc>
              <a:spcBef>
                <a:spcPct val="75000"/>
              </a:spcBef>
              <a:tabLst>
                <a:tab pos="0" algn="l"/>
              </a:tabLst>
            </a:pPr>
            <a:r>
              <a:rPr lang="en-US" sz="2000"/>
              <a:t>The new material is</a:t>
            </a:r>
            <a:r>
              <a:rPr lang="en-US" sz="2000">
                <a:solidFill>
                  <a:schemeClr val="tx2"/>
                </a:solidFill>
              </a:rPr>
              <a:t> </a:t>
            </a:r>
            <a:r>
              <a:rPr lang="en-US" sz="2000"/>
              <a:t>(composed</a:t>
            </a:r>
            <a:r>
              <a:rPr lang="en-US" sz="2000">
                <a:solidFill>
                  <a:schemeClr val="tx2"/>
                </a:solidFill>
              </a:rPr>
              <a:t> </a:t>
            </a:r>
            <a:r>
              <a:rPr lang="en-US" sz="2000"/>
              <a:t>/ comprised) of plastic and iodine.</a:t>
            </a:r>
          </a:p>
          <a:p>
            <a:pPr>
              <a:lnSpc>
                <a:spcPct val="115000"/>
              </a:lnSpc>
              <a:spcBef>
                <a:spcPct val="75000"/>
              </a:spcBef>
              <a:tabLst>
                <a:tab pos="0" algn="l"/>
              </a:tabLst>
            </a:pPr>
            <a:endParaRPr lang="en-US" sz="2000"/>
          </a:p>
          <a:p>
            <a:pPr>
              <a:lnSpc>
                <a:spcPct val="115000"/>
              </a:lnSpc>
              <a:spcBef>
                <a:spcPct val="75000"/>
              </a:spcBef>
              <a:tabLst>
                <a:tab pos="0" algn="l"/>
              </a:tabLst>
            </a:pPr>
            <a:r>
              <a:rPr lang="en-US" sz="2000"/>
              <a:t>It appears (as if, like) the Department of Energy will choose the third option.</a:t>
            </a:r>
          </a:p>
        </p:txBody>
      </p:sp>
      <p:sp>
        <p:nvSpPr>
          <p:cNvPr id="385027" name="Rectangle 1027"/>
          <p:cNvSpPr>
            <a:spLocks noChangeArrowheads="1"/>
          </p:cNvSpPr>
          <p:nvPr/>
        </p:nvSpPr>
        <p:spPr bwMode="auto">
          <a:xfrm>
            <a:off x="7221538" y="1497013"/>
            <a:ext cx="1490662" cy="698500"/>
          </a:xfrm>
          <a:prstGeom prst="rect">
            <a:avLst/>
          </a:prstGeom>
          <a:noFill/>
          <a:ln w="12700">
            <a:noFill/>
            <a:miter lim="800000"/>
            <a:headEnd/>
            <a:tailEnd/>
          </a:ln>
          <a:effectLst/>
        </p:spPr>
        <p:txBody>
          <a:bodyPr lIns="90488" tIns="44450" rIns="90488" bIns="44450">
            <a:spAutoFit/>
          </a:bodyPr>
          <a:lstStyle/>
          <a:p>
            <a:r>
              <a:rPr lang="en-US" sz="2000" i="1">
                <a:solidFill>
                  <a:schemeClr val="tx2"/>
                </a:solidFill>
              </a:rPr>
              <a:t>number</a:t>
            </a:r>
          </a:p>
          <a:p>
            <a:r>
              <a:rPr lang="en-US" sz="2000" i="1">
                <a:solidFill>
                  <a:schemeClr val="tx2"/>
                </a:solidFill>
              </a:rPr>
              <a:t>fewer</a:t>
            </a:r>
          </a:p>
        </p:txBody>
      </p:sp>
      <p:sp>
        <p:nvSpPr>
          <p:cNvPr id="385028" name="Rectangle 1028"/>
          <p:cNvSpPr>
            <a:spLocks noGrp="1" noChangeArrowheads="1"/>
          </p:cNvSpPr>
          <p:nvPr>
            <p:ph type="title"/>
          </p:nvPr>
        </p:nvSpPr>
        <p:spPr>
          <a:xfrm>
            <a:off x="228600" y="304800"/>
            <a:ext cx="8675688" cy="503238"/>
          </a:xfrm>
          <a:noFill/>
          <a:ln/>
        </p:spPr>
        <p:txBody>
          <a:bodyPr anchor="t">
            <a:spAutoFit/>
          </a:bodyPr>
          <a:lstStyle/>
          <a:p>
            <a:pPr algn="l">
              <a:lnSpc>
                <a:spcPct val="97000"/>
              </a:lnSpc>
            </a:pPr>
            <a:r>
              <a:rPr lang="en-US" sz="2800" b="1">
                <a:latin typeface="Arial" charset="0"/>
              </a:rPr>
              <a:t>Certain words are commonly misused</a:t>
            </a:r>
            <a:endParaRPr lang="en-US" b="1">
              <a:solidFill>
                <a:schemeClr val="accent2"/>
              </a:solidFill>
              <a:latin typeface="Arial" charset="0"/>
            </a:endParaRPr>
          </a:p>
        </p:txBody>
      </p:sp>
      <p:sp>
        <p:nvSpPr>
          <p:cNvPr id="385029" name="Text Box 1029"/>
          <p:cNvSpPr txBox="1">
            <a:spLocks noChangeArrowheads="1"/>
          </p:cNvSpPr>
          <p:nvPr/>
        </p:nvSpPr>
        <p:spPr bwMode="auto">
          <a:xfrm>
            <a:off x="7223125" y="2754313"/>
            <a:ext cx="479425" cy="396875"/>
          </a:xfrm>
          <a:prstGeom prst="rect">
            <a:avLst/>
          </a:prstGeom>
          <a:noFill/>
          <a:ln w="12700">
            <a:noFill/>
            <a:miter lim="800000"/>
            <a:headEnd/>
            <a:tailEnd/>
          </a:ln>
          <a:effectLst/>
        </p:spPr>
        <p:txBody>
          <a:bodyPr wrap="none">
            <a:spAutoFit/>
          </a:bodyPr>
          <a:lstStyle/>
          <a:p>
            <a:r>
              <a:rPr lang="en-US" sz="2000" i="1">
                <a:solidFill>
                  <a:schemeClr val="tx2"/>
                </a:solidFill>
              </a:rPr>
              <a:t>its</a:t>
            </a:r>
          </a:p>
        </p:txBody>
      </p:sp>
      <p:sp>
        <p:nvSpPr>
          <p:cNvPr id="385030" name="Text Box 1030"/>
          <p:cNvSpPr txBox="1">
            <a:spLocks noChangeArrowheads="1"/>
          </p:cNvSpPr>
          <p:nvPr/>
        </p:nvSpPr>
        <p:spPr bwMode="auto">
          <a:xfrm>
            <a:off x="7183438" y="4318000"/>
            <a:ext cx="1455737" cy="396875"/>
          </a:xfrm>
          <a:prstGeom prst="rect">
            <a:avLst/>
          </a:prstGeom>
          <a:noFill/>
          <a:ln w="12700">
            <a:noFill/>
            <a:miter lim="800000"/>
            <a:headEnd/>
            <a:tailEnd/>
          </a:ln>
          <a:effectLst/>
        </p:spPr>
        <p:txBody>
          <a:bodyPr wrap="none">
            <a:spAutoFit/>
          </a:bodyPr>
          <a:lstStyle/>
          <a:p>
            <a:r>
              <a:rPr lang="en-US" sz="2000" i="1">
                <a:solidFill>
                  <a:schemeClr val="tx2"/>
                </a:solidFill>
              </a:rPr>
              <a:t>composed</a:t>
            </a:r>
            <a:endParaRPr lang="en-US">
              <a:solidFill>
                <a:schemeClr val="tx2"/>
              </a:solidFill>
            </a:endParaRPr>
          </a:p>
        </p:txBody>
      </p:sp>
      <p:sp>
        <p:nvSpPr>
          <p:cNvPr id="385031" name="Text Box 1031"/>
          <p:cNvSpPr txBox="1">
            <a:spLocks noChangeArrowheads="1"/>
          </p:cNvSpPr>
          <p:nvPr/>
        </p:nvSpPr>
        <p:spPr bwMode="auto">
          <a:xfrm>
            <a:off x="7234238" y="5773738"/>
            <a:ext cx="690562" cy="396875"/>
          </a:xfrm>
          <a:prstGeom prst="rect">
            <a:avLst/>
          </a:prstGeom>
          <a:noFill/>
          <a:ln w="12700">
            <a:noFill/>
            <a:miter lim="800000"/>
            <a:headEnd/>
            <a:tailEnd/>
          </a:ln>
          <a:effectLst/>
        </p:spPr>
        <p:txBody>
          <a:bodyPr wrap="none">
            <a:spAutoFit/>
          </a:bodyPr>
          <a:lstStyle/>
          <a:p>
            <a:r>
              <a:rPr lang="en-US" sz="2000" i="1">
                <a:solidFill>
                  <a:schemeClr val="tx2"/>
                </a:solidFill>
              </a:rPr>
              <a:t>as if</a:t>
            </a:r>
            <a:endParaRPr lang="en-US">
              <a:solidFill>
                <a:schemeClr val="tx2"/>
              </a:solidFill>
            </a:endParaRPr>
          </a:p>
        </p:txBody>
      </p:sp>
      <p:pic>
        <p:nvPicPr>
          <p:cNvPr id="385034" name="Picture 1034"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50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50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50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50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7" grpId="0" autoUpdateAnimBg="0"/>
      <p:bldP spid="385029" grpId="0" autoUpdateAnimBg="0"/>
      <p:bldP spid="385030" grpId="0" autoUpdateAnimBg="0"/>
      <p:bldP spid="385031"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ChangeArrowheads="1"/>
          </p:cNvSpPr>
          <p:nvPr/>
        </p:nvSpPr>
        <p:spPr bwMode="auto">
          <a:xfrm>
            <a:off x="352425" y="1123950"/>
            <a:ext cx="6897688" cy="5657850"/>
          </a:xfrm>
          <a:prstGeom prst="rect">
            <a:avLst/>
          </a:prstGeom>
          <a:noFill/>
          <a:ln w="12700">
            <a:noFill/>
            <a:miter lim="800000"/>
            <a:headEnd/>
            <a:tailEnd/>
          </a:ln>
          <a:effectLst/>
        </p:spPr>
        <p:txBody>
          <a:bodyPr lIns="63500" tIns="25400" rIns="63500" bIns="25400">
            <a:spAutoFit/>
          </a:bodyPr>
          <a:lstStyle/>
          <a:p>
            <a:pPr>
              <a:lnSpc>
                <a:spcPct val="115000"/>
              </a:lnSpc>
              <a:tabLst>
                <a:tab pos="0" algn="l"/>
              </a:tabLst>
            </a:pPr>
            <a:r>
              <a:rPr lang="en-US" sz="2000"/>
              <a:t>Reduced weight was the (principal / principle) reason for choosing aluminum.</a:t>
            </a:r>
            <a:r>
              <a:rPr lang="en-US" sz="2000">
                <a:solidFill>
                  <a:schemeClr val="accent2"/>
                </a:solidFill>
              </a:rPr>
              <a:t> </a:t>
            </a:r>
          </a:p>
          <a:p>
            <a:pPr>
              <a:lnSpc>
                <a:spcPct val="115000"/>
              </a:lnSpc>
              <a:tabLst>
                <a:tab pos="0" algn="l"/>
              </a:tabLst>
            </a:pPr>
            <a:endParaRPr lang="en-US" sz="2000">
              <a:solidFill>
                <a:schemeClr val="accent2"/>
              </a:solidFill>
            </a:endParaRPr>
          </a:p>
          <a:p>
            <a:pPr>
              <a:lnSpc>
                <a:spcPct val="115000"/>
              </a:lnSpc>
              <a:spcBef>
                <a:spcPct val="25000"/>
              </a:spcBef>
              <a:tabLst>
                <a:tab pos="0" algn="l"/>
              </a:tabLst>
            </a:pPr>
            <a:r>
              <a:rPr lang="en-US" sz="2000"/>
              <a:t>The talk centered (around / on) the (principal / principle) of virtual work.</a:t>
            </a:r>
          </a:p>
          <a:p>
            <a:pPr>
              <a:lnSpc>
                <a:spcPct val="115000"/>
              </a:lnSpc>
              <a:spcBef>
                <a:spcPct val="25000"/>
              </a:spcBef>
              <a:tabLst>
                <a:tab pos="0" algn="l"/>
              </a:tabLst>
            </a:pPr>
            <a:endParaRPr lang="en-US" sz="2000"/>
          </a:p>
          <a:p>
            <a:pPr>
              <a:lnSpc>
                <a:spcPct val="115000"/>
              </a:lnSpc>
              <a:spcBef>
                <a:spcPct val="25000"/>
              </a:spcBef>
              <a:tabLst>
                <a:tab pos="0" algn="l"/>
              </a:tabLst>
            </a:pPr>
            <a:r>
              <a:rPr lang="en-US" sz="2000"/>
              <a:t>(Regrettably / Regretfully), the launch was delayed because of thunderstorms.</a:t>
            </a:r>
          </a:p>
          <a:p>
            <a:pPr>
              <a:lnSpc>
                <a:spcPct val="115000"/>
              </a:lnSpc>
              <a:spcBef>
                <a:spcPct val="25000"/>
              </a:spcBef>
              <a:tabLst>
                <a:tab pos="0" algn="l"/>
              </a:tabLst>
            </a:pPr>
            <a:endParaRPr lang="en-US" sz="2000"/>
          </a:p>
          <a:p>
            <a:pPr>
              <a:lnSpc>
                <a:spcPct val="115000"/>
              </a:lnSpc>
              <a:spcBef>
                <a:spcPct val="25000"/>
              </a:spcBef>
              <a:tabLst>
                <a:tab pos="0" algn="l"/>
              </a:tabLst>
            </a:pPr>
            <a:r>
              <a:rPr lang="en-US" sz="2000"/>
              <a:t>You need not proceed any (farther / further) on your test.</a:t>
            </a:r>
          </a:p>
          <a:p>
            <a:pPr>
              <a:lnSpc>
                <a:spcPct val="115000"/>
              </a:lnSpc>
              <a:spcBef>
                <a:spcPct val="25000"/>
              </a:spcBef>
              <a:tabLst>
                <a:tab pos="0" algn="l"/>
              </a:tabLst>
            </a:pPr>
            <a:endParaRPr lang="en-US" sz="2000"/>
          </a:p>
          <a:p>
            <a:pPr>
              <a:lnSpc>
                <a:spcPct val="115000"/>
              </a:lnSpc>
              <a:spcBef>
                <a:spcPct val="25000"/>
              </a:spcBef>
              <a:tabLst>
                <a:tab pos="0" algn="l"/>
              </a:tabLst>
            </a:pPr>
            <a:r>
              <a:rPr lang="en-US" sz="2000"/>
              <a:t>The serum had serious side (affects / effects).</a:t>
            </a:r>
            <a:endParaRPr lang="en-US"/>
          </a:p>
          <a:p>
            <a:pPr latinLnBrk="1">
              <a:lnSpc>
                <a:spcPct val="115000"/>
              </a:lnSpc>
              <a:spcBef>
                <a:spcPct val="25000"/>
              </a:spcBef>
              <a:tabLst>
                <a:tab pos="0" algn="l"/>
              </a:tabLst>
            </a:pPr>
            <a:endParaRPr lang="en-US"/>
          </a:p>
        </p:txBody>
      </p:sp>
      <p:sp>
        <p:nvSpPr>
          <p:cNvPr id="387075" name="Rectangle 3"/>
          <p:cNvSpPr>
            <a:spLocks noChangeArrowheads="1"/>
          </p:cNvSpPr>
          <p:nvPr/>
        </p:nvSpPr>
        <p:spPr bwMode="auto">
          <a:xfrm>
            <a:off x="7239000" y="1138238"/>
            <a:ext cx="1673225" cy="393700"/>
          </a:xfrm>
          <a:prstGeom prst="rect">
            <a:avLst/>
          </a:prstGeom>
          <a:noFill/>
          <a:ln w="12700">
            <a:noFill/>
            <a:miter lim="800000"/>
            <a:headEnd/>
            <a:tailEnd/>
          </a:ln>
          <a:effectLst/>
        </p:spPr>
        <p:txBody>
          <a:bodyPr lIns="90488" tIns="44450" rIns="90488" bIns="44450">
            <a:spAutoFit/>
          </a:bodyPr>
          <a:lstStyle/>
          <a:p>
            <a:r>
              <a:rPr lang="en-US" sz="2000" i="1">
                <a:solidFill>
                  <a:schemeClr val="tx2"/>
                </a:solidFill>
              </a:rPr>
              <a:t>principal</a:t>
            </a:r>
            <a:endParaRPr lang="en-US" sz="1400" i="1">
              <a:solidFill>
                <a:schemeClr val="tx2"/>
              </a:solidFill>
            </a:endParaRPr>
          </a:p>
        </p:txBody>
      </p:sp>
      <p:sp>
        <p:nvSpPr>
          <p:cNvPr id="387076" name="Rectangle 4"/>
          <p:cNvSpPr>
            <a:spLocks noGrp="1" noChangeArrowheads="1"/>
          </p:cNvSpPr>
          <p:nvPr>
            <p:ph type="title"/>
          </p:nvPr>
        </p:nvSpPr>
        <p:spPr>
          <a:xfrm>
            <a:off x="209550" y="95250"/>
            <a:ext cx="8034338" cy="503238"/>
          </a:xfrm>
          <a:noFill/>
          <a:ln/>
        </p:spPr>
        <p:txBody>
          <a:bodyPr anchor="t">
            <a:spAutoFit/>
          </a:bodyPr>
          <a:lstStyle/>
          <a:p>
            <a:pPr algn="l">
              <a:lnSpc>
                <a:spcPct val="97000"/>
              </a:lnSpc>
            </a:pPr>
            <a:r>
              <a:rPr lang="en-US" sz="2800" b="1">
                <a:latin typeface="Arial" charset="0"/>
              </a:rPr>
              <a:t>Certain words are commonly misused</a:t>
            </a:r>
            <a:endParaRPr lang="en-US" sz="2400" b="1">
              <a:solidFill>
                <a:schemeClr val="accent2"/>
              </a:solidFill>
              <a:latin typeface="Arial" charset="0"/>
            </a:endParaRPr>
          </a:p>
        </p:txBody>
      </p:sp>
      <p:sp>
        <p:nvSpPr>
          <p:cNvPr id="387077" name="Text Box 5"/>
          <p:cNvSpPr txBox="1">
            <a:spLocks noChangeArrowheads="1"/>
          </p:cNvSpPr>
          <p:nvPr/>
        </p:nvSpPr>
        <p:spPr bwMode="auto">
          <a:xfrm>
            <a:off x="7267575" y="2287588"/>
            <a:ext cx="1241425" cy="701675"/>
          </a:xfrm>
          <a:prstGeom prst="rect">
            <a:avLst/>
          </a:prstGeom>
          <a:noFill/>
          <a:ln w="12700">
            <a:noFill/>
            <a:miter lim="800000"/>
            <a:headEnd/>
            <a:tailEnd/>
          </a:ln>
          <a:effectLst/>
        </p:spPr>
        <p:txBody>
          <a:bodyPr wrap="none">
            <a:spAutoFit/>
          </a:bodyPr>
          <a:lstStyle/>
          <a:p>
            <a:r>
              <a:rPr lang="en-US" sz="2000" i="1">
                <a:solidFill>
                  <a:schemeClr val="tx2"/>
                </a:solidFill>
              </a:rPr>
              <a:t>on</a:t>
            </a:r>
          </a:p>
          <a:p>
            <a:r>
              <a:rPr lang="en-US" sz="2000" i="1">
                <a:solidFill>
                  <a:schemeClr val="tx2"/>
                </a:solidFill>
              </a:rPr>
              <a:t>principle</a:t>
            </a:r>
            <a:endParaRPr lang="en-US">
              <a:solidFill>
                <a:schemeClr val="tx2"/>
              </a:solidFill>
            </a:endParaRPr>
          </a:p>
        </p:txBody>
      </p:sp>
      <p:sp>
        <p:nvSpPr>
          <p:cNvPr id="387078" name="Text Box 6"/>
          <p:cNvSpPr txBox="1">
            <a:spLocks noChangeArrowheads="1"/>
          </p:cNvSpPr>
          <p:nvPr/>
        </p:nvSpPr>
        <p:spPr bwMode="auto">
          <a:xfrm>
            <a:off x="7267575" y="3506788"/>
            <a:ext cx="1581150" cy="396875"/>
          </a:xfrm>
          <a:prstGeom prst="rect">
            <a:avLst/>
          </a:prstGeom>
          <a:noFill/>
          <a:ln w="12700">
            <a:noFill/>
            <a:miter lim="800000"/>
            <a:headEnd/>
            <a:tailEnd/>
          </a:ln>
          <a:effectLst/>
        </p:spPr>
        <p:txBody>
          <a:bodyPr wrap="none">
            <a:spAutoFit/>
          </a:bodyPr>
          <a:lstStyle/>
          <a:p>
            <a:r>
              <a:rPr lang="en-US" sz="2000" i="1">
                <a:solidFill>
                  <a:schemeClr val="tx2"/>
                </a:solidFill>
              </a:rPr>
              <a:t>Regrettably</a:t>
            </a:r>
            <a:endParaRPr lang="en-US">
              <a:solidFill>
                <a:schemeClr val="tx2"/>
              </a:solidFill>
            </a:endParaRPr>
          </a:p>
        </p:txBody>
      </p:sp>
      <p:sp>
        <p:nvSpPr>
          <p:cNvPr id="387079" name="Text Box 7"/>
          <p:cNvSpPr txBox="1">
            <a:spLocks noChangeArrowheads="1"/>
          </p:cNvSpPr>
          <p:nvPr/>
        </p:nvSpPr>
        <p:spPr bwMode="auto">
          <a:xfrm>
            <a:off x="7267575" y="4725988"/>
            <a:ext cx="1001713" cy="396875"/>
          </a:xfrm>
          <a:prstGeom prst="rect">
            <a:avLst/>
          </a:prstGeom>
          <a:noFill/>
          <a:ln w="12700">
            <a:noFill/>
            <a:miter lim="800000"/>
            <a:headEnd/>
            <a:tailEnd/>
          </a:ln>
          <a:effectLst/>
        </p:spPr>
        <p:txBody>
          <a:bodyPr wrap="none">
            <a:spAutoFit/>
          </a:bodyPr>
          <a:lstStyle/>
          <a:p>
            <a:r>
              <a:rPr lang="en-US" sz="2000" i="1">
                <a:solidFill>
                  <a:schemeClr val="tx2"/>
                </a:solidFill>
              </a:rPr>
              <a:t>further</a:t>
            </a:r>
          </a:p>
        </p:txBody>
      </p:sp>
      <p:sp>
        <p:nvSpPr>
          <p:cNvPr id="387080" name="Text Box 8"/>
          <p:cNvSpPr txBox="1">
            <a:spLocks noChangeArrowheads="1"/>
          </p:cNvSpPr>
          <p:nvPr/>
        </p:nvSpPr>
        <p:spPr bwMode="auto">
          <a:xfrm>
            <a:off x="7283450" y="5857875"/>
            <a:ext cx="1001713" cy="396875"/>
          </a:xfrm>
          <a:prstGeom prst="rect">
            <a:avLst/>
          </a:prstGeom>
          <a:noFill/>
          <a:ln w="12700">
            <a:noFill/>
            <a:miter lim="800000"/>
            <a:headEnd/>
            <a:tailEnd/>
          </a:ln>
          <a:effectLst/>
        </p:spPr>
        <p:txBody>
          <a:bodyPr wrap="none">
            <a:spAutoFit/>
          </a:bodyPr>
          <a:lstStyle/>
          <a:p>
            <a:r>
              <a:rPr lang="en-US" sz="2000" i="1">
                <a:solidFill>
                  <a:schemeClr val="tx2"/>
                </a:solidFill>
              </a:rPr>
              <a:t>effects</a:t>
            </a:r>
          </a:p>
        </p:txBody>
      </p:sp>
      <p:pic>
        <p:nvPicPr>
          <p:cNvPr id="387083" name="Picture 11"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70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70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70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70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870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7075" grpId="0" autoUpdateAnimBg="0"/>
      <p:bldP spid="387077" grpId="0" autoUpdateAnimBg="0"/>
      <p:bldP spid="387078" grpId="0" autoUpdateAnimBg="0"/>
      <p:bldP spid="387079" grpId="0" autoUpdateAnimBg="0"/>
      <p:bldP spid="387080"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a:xfrm>
            <a:off x="228600" y="228600"/>
            <a:ext cx="7848600" cy="917575"/>
          </a:xfrm>
          <a:noFill/>
          <a:ln/>
        </p:spPr>
        <p:txBody>
          <a:bodyPr anchor="t">
            <a:spAutoFit/>
          </a:bodyPr>
          <a:lstStyle/>
          <a:p>
            <a:pPr algn="l">
              <a:lnSpc>
                <a:spcPct val="97000"/>
              </a:lnSpc>
            </a:pPr>
            <a:r>
              <a:rPr lang="en-US" sz="2800" b="1">
                <a:latin typeface="Arial" charset="0"/>
              </a:rPr>
              <a:t>Non-words and nonsensical groupings</a:t>
            </a:r>
            <a:br>
              <a:rPr lang="en-US" sz="2800" b="1">
                <a:latin typeface="Arial" charset="0"/>
              </a:rPr>
            </a:br>
            <a:r>
              <a:rPr lang="en-US" sz="2800" b="1">
                <a:latin typeface="Arial" charset="0"/>
              </a:rPr>
              <a:t>of words also cause problems</a:t>
            </a:r>
            <a:endParaRPr lang="en-US" sz="2400" b="1">
              <a:latin typeface="Arial" charset="0"/>
            </a:endParaRPr>
          </a:p>
        </p:txBody>
      </p:sp>
      <p:sp>
        <p:nvSpPr>
          <p:cNvPr id="389123" name="Rectangle 3"/>
          <p:cNvSpPr>
            <a:spLocks noChangeArrowheads="1"/>
          </p:cNvSpPr>
          <p:nvPr/>
        </p:nvSpPr>
        <p:spPr bwMode="auto">
          <a:xfrm>
            <a:off x="336550" y="1871663"/>
            <a:ext cx="6831013" cy="3559175"/>
          </a:xfrm>
          <a:prstGeom prst="rect">
            <a:avLst/>
          </a:prstGeom>
          <a:noFill/>
          <a:ln w="12700">
            <a:noFill/>
            <a:miter lim="800000"/>
            <a:headEnd/>
            <a:tailEnd/>
          </a:ln>
          <a:effectLst/>
        </p:spPr>
        <p:txBody>
          <a:bodyPr lIns="63500" tIns="25400" rIns="63500" bIns="25400">
            <a:spAutoFit/>
          </a:bodyPr>
          <a:lstStyle/>
          <a:p>
            <a:pPr>
              <a:lnSpc>
                <a:spcPct val="115000"/>
              </a:lnSpc>
              <a:tabLst>
                <a:tab pos="0" algn="l"/>
              </a:tabLst>
            </a:pPr>
            <a:r>
              <a:rPr lang="en-US" sz="2000"/>
              <a:t>Whichever design you choose is (alright / all right) with me.</a:t>
            </a:r>
          </a:p>
          <a:p>
            <a:pPr>
              <a:lnSpc>
                <a:spcPct val="115000"/>
              </a:lnSpc>
              <a:tabLst>
                <a:tab pos="0" algn="l"/>
              </a:tabLst>
            </a:pPr>
            <a:endParaRPr lang="en-US" sz="2000"/>
          </a:p>
          <a:p>
            <a:pPr>
              <a:lnSpc>
                <a:spcPct val="115000"/>
              </a:lnSpc>
              <a:tabLst>
                <a:tab pos="0" algn="l"/>
              </a:tabLst>
            </a:pPr>
            <a:r>
              <a:rPr lang="en-US" sz="2000"/>
              <a:t>(Irregardless / Regardless) of the shipping delay, the work will stop because of the strike.</a:t>
            </a:r>
          </a:p>
          <a:p>
            <a:pPr>
              <a:lnSpc>
                <a:spcPct val="115000"/>
              </a:lnSpc>
              <a:tabLst>
                <a:tab pos="0" algn="l"/>
              </a:tabLst>
            </a:pPr>
            <a:endParaRPr lang="en-US" sz="2000"/>
          </a:p>
          <a:p>
            <a:pPr>
              <a:lnSpc>
                <a:spcPct val="115000"/>
              </a:lnSpc>
              <a:tabLst>
                <a:tab pos="0" algn="l"/>
              </a:tabLst>
            </a:pPr>
            <a:r>
              <a:rPr lang="en-US" sz="2000"/>
              <a:t>Applying that set of constraints is a (most unique / unique / very unique) way to approach the problem.</a:t>
            </a:r>
          </a:p>
          <a:p>
            <a:pPr>
              <a:lnSpc>
                <a:spcPct val="115000"/>
              </a:lnSpc>
              <a:tabLst>
                <a:tab pos="0" algn="l"/>
              </a:tabLst>
            </a:pPr>
            <a:endParaRPr lang="en-US" sz="2000"/>
          </a:p>
          <a:p>
            <a:pPr>
              <a:lnSpc>
                <a:spcPct val="115000"/>
              </a:lnSpc>
              <a:tabLst>
                <a:tab pos="0" algn="l"/>
              </a:tabLst>
            </a:pPr>
            <a:r>
              <a:rPr lang="en-US" sz="2000"/>
              <a:t>The serum had (alot / a lot) of side effects.</a:t>
            </a:r>
          </a:p>
        </p:txBody>
      </p:sp>
      <p:sp>
        <p:nvSpPr>
          <p:cNvPr id="389124" name="Rectangle 4"/>
          <p:cNvSpPr>
            <a:spLocks noChangeArrowheads="1"/>
          </p:cNvSpPr>
          <p:nvPr/>
        </p:nvSpPr>
        <p:spPr bwMode="auto">
          <a:xfrm>
            <a:off x="7302500" y="1952625"/>
            <a:ext cx="1673225" cy="393700"/>
          </a:xfrm>
          <a:prstGeom prst="rect">
            <a:avLst/>
          </a:prstGeom>
          <a:noFill/>
          <a:ln w="12700">
            <a:noFill/>
            <a:miter lim="800000"/>
            <a:headEnd/>
            <a:tailEnd/>
          </a:ln>
          <a:effectLst/>
        </p:spPr>
        <p:txBody>
          <a:bodyPr lIns="90488" tIns="44450" rIns="90488" bIns="44450">
            <a:spAutoFit/>
          </a:bodyPr>
          <a:lstStyle/>
          <a:p>
            <a:r>
              <a:rPr lang="en-US" sz="2000" i="1">
                <a:solidFill>
                  <a:schemeClr val="tx2"/>
                </a:solidFill>
              </a:rPr>
              <a:t>all right</a:t>
            </a:r>
          </a:p>
        </p:txBody>
      </p:sp>
      <p:sp>
        <p:nvSpPr>
          <p:cNvPr id="389125" name="Text Box 5"/>
          <p:cNvSpPr txBox="1">
            <a:spLocks noChangeArrowheads="1"/>
          </p:cNvSpPr>
          <p:nvPr/>
        </p:nvSpPr>
        <p:spPr bwMode="auto">
          <a:xfrm>
            <a:off x="7307263" y="2982913"/>
            <a:ext cx="1554162" cy="396875"/>
          </a:xfrm>
          <a:prstGeom prst="rect">
            <a:avLst/>
          </a:prstGeom>
          <a:noFill/>
          <a:ln w="12700">
            <a:noFill/>
            <a:miter lim="800000"/>
            <a:headEnd/>
            <a:tailEnd/>
          </a:ln>
          <a:effectLst/>
        </p:spPr>
        <p:txBody>
          <a:bodyPr wrap="none">
            <a:spAutoFit/>
          </a:bodyPr>
          <a:lstStyle/>
          <a:p>
            <a:r>
              <a:rPr lang="en-US" sz="2000" i="1">
                <a:solidFill>
                  <a:schemeClr val="tx2"/>
                </a:solidFill>
              </a:rPr>
              <a:t>Regardless</a:t>
            </a:r>
            <a:endParaRPr lang="en-US">
              <a:solidFill>
                <a:schemeClr val="tx2"/>
              </a:solidFill>
            </a:endParaRPr>
          </a:p>
        </p:txBody>
      </p:sp>
      <p:sp>
        <p:nvSpPr>
          <p:cNvPr id="389126" name="Text Box 6"/>
          <p:cNvSpPr txBox="1">
            <a:spLocks noChangeArrowheads="1"/>
          </p:cNvSpPr>
          <p:nvPr/>
        </p:nvSpPr>
        <p:spPr bwMode="auto">
          <a:xfrm>
            <a:off x="7308850" y="3973513"/>
            <a:ext cx="1017588" cy="396875"/>
          </a:xfrm>
          <a:prstGeom prst="rect">
            <a:avLst/>
          </a:prstGeom>
          <a:noFill/>
          <a:ln w="12700">
            <a:noFill/>
            <a:miter lim="800000"/>
            <a:headEnd/>
            <a:tailEnd/>
          </a:ln>
          <a:effectLst/>
        </p:spPr>
        <p:txBody>
          <a:bodyPr wrap="none">
            <a:spAutoFit/>
          </a:bodyPr>
          <a:lstStyle/>
          <a:p>
            <a:r>
              <a:rPr lang="en-US" sz="2000" i="1">
                <a:solidFill>
                  <a:schemeClr val="tx2"/>
                </a:solidFill>
              </a:rPr>
              <a:t>unique</a:t>
            </a:r>
          </a:p>
        </p:txBody>
      </p:sp>
      <p:sp>
        <p:nvSpPr>
          <p:cNvPr id="389127" name="Text Box 7"/>
          <p:cNvSpPr txBox="1">
            <a:spLocks noChangeArrowheads="1"/>
          </p:cNvSpPr>
          <p:nvPr/>
        </p:nvSpPr>
        <p:spPr bwMode="auto">
          <a:xfrm>
            <a:off x="7412038" y="5029200"/>
            <a:ext cx="704850" cy="396875"/>
          </a:xfrm>
          <a:prstGeom prst="rect">
            <a:avLst/>
          </a:prstGeom>
          <a:noFill/>
          <a:ln w="12700">
            <a:noFill/>
            <a:miter lim="800000"/>
            <a:headEnd/>
            <a:tailEnd/>
          </a:ln>
          <a:effectLst/>
        </p:spPr>
        <p:txBody>
          <a:bodyPr wrap="none">
            <a:spAutoFit/>
          </a:bodyPr>
          <a:lstStyle/>
          <a:p>
            <a:r>
              <a:rPr lang="en-US" sz="2000" i="1">
                <a:solidFill>
                  <a:schemeClr val="tx2"/>
                </a:solidFill>
              </a:rPr>
              <a:t>a lot</a:t>
            </a:r>
          </a:p>
        </p:txBody>
      </p:sp>
      <p:pic>
        <p:nvPicPr>
          <p:cNvPr id="389130" name="Picture 10"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91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9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4" grpId="0" autoUpdateAnimBg="0"/>
      <p:bldP spid="389125" grpId="0" autoUpdateAnimBg="0"/>
      <p:bldP spid="389126" grpId="0" autoUpdateAnimBg="0"/>
      <p:bldP spid="38912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1026"/>
          <p:cNvSpPr>
            <a:spLocks noGrp="1" noChangeArrowheads="1"/>
          </p:cNvSpPr>
          <p:nvPr>
            <p:ph type="title"/>
          </p:nvPr>
        </p:nvSpPr>
        <p:spPr>
          <a:xfrm>
            <a:off x="231775" y="95250"/>
            <a:ext cx="6788150" cy="917575"/>
          </a:xfrm>
          <a:noFill/>
          <a:ln/>
        </p:spPr>
        <p:txBody>
          <a:bodyPr wrap="none" anchor="t">
            <a:spAutoFit/>
          </a:bodyPr>
          <a:lstStyle/>
          <a:p>
            <a:pPr algn="l">
              <a:lnSpc>
                <a:spcPct val="97000"/>
              </a:lnSpc>
            </a:pPr>
            <a:r>
              <a:rPr lang="en-US" sz="2800" b="1">
                <a:latin typeface="Arial" charset="0"/>
              </a:rPr>
              <a:t>The most important aspect of grammar</a:t>
            </a:r>
            <a:br>
              <a:rPr lang="en-US" sz="2800" b="1">
                <a:latin typeface="Arial" charset="0"/>
              </a:rPr>
            </a:br>
            <a:r>
              <a:rPr lang="en-US" sz="2800" b="1">
                <a:latin typeface="Arial" charset="0"/>
              </a:rPr>
              <a:t>is understanding what a sentence</a:t>
            </a:r>
            <a:r>
              <a:rPr lang="en-US" sz="2800" b="1">
                <a:solidFill>
                  <a:schemeClr val="tx1"/>
                </a:solidFill>
                <a:latin typeface="Arial" charset="0"/>
              </a:rPr>
              <a:t> </a:t>
            </a:r>
            <a:r>
              <a:rPr lang="en-US" sz="2800" b="1">
                <a:latin typeface="Arial" charset="0"/>
              </a:rPr>
              <a:t>is</a:t>
            </a:r>
            <a:endParaRPr lang="en-US" sz="2400" b="1">
              <a:solidFill>
                <a:schemeClr val="accent2"/>
              </a:solidFill>
              <a:latin typeface="Arial" charset="0"/>
            </a:endParaRPr>
          </a:p>
        </p:txBody>
      </p:sp>
      <p:sp>
        <p:nvSpPr>
          <p:cNvPr id="280579" name="Rectangle 1027"/>
          <p:cNvSpPr>
            <a:spLocks noChangeArrowheads="1"/>
          </p:cNvSpPr>
          <p:nvPr/>
        </p:nvSpPr>
        <p:spPr bwMode="auto">
          <a:xfrm>
            <a:off x="8826500" y="6578600"/>
            <a:ext cx="325438" cy="265113"/>
          </a:xfrm>
          <a:prstGeom prst="rect">
            <a:avLst/>
          </a:prstGeom>
          <a:noFill/>
          <a:ln w="12700">
            <a:noFill/>
            <a:miter lim="800000"/>
            <a:headEnd/>
            <a:tailEnd/>
          </a:ln>
          <a:effectLst/>
        </p:spPr>
        <p:txBody>
          <a:bodyPr wrap="none" anchor="ctr"/>
          <a:lstStyle/>
          <a:p>
            <a:endParaRPr lang="en-US"/>
          </a:p>
        </p:txBody>
      </p:sp>
      <p:sp>
        <p:nvSpPr>
          <p:cNvPr id="280580" name="Rectangle 1028"/>
          <p:cNvSpPr>
            <a:spLocks noChangeArrowheads="1"/>
          </p:cNvSpPr>
          <p:nvPr/>
        </p:nvSpPr>
        <p:spPr bwMode="auto">
          <a:xfrm>
            <a:off x="163513" y="1597025"/>
            <a:ext cx="8501062" cy="1184275"/>
          </a:xfrm>
          <a:prstGeom prst="rect">
            <a:avLst/>
          </a:prstGeom>
          <a:noFill/>
          <a:ln w="12700">
            <a:noFill/>
            <a:miter lim="800000"/>
            <a:headEnd/>
            <a:tailEnd/>
          </a:ln>
          <a:effectLst/>
        </p:spPr>
        <p:txBody>
          <a:bodyPr lIns="90488" tIns="44450" rIns="90488" bIns="44450">
            <a:spAutoFit/>
          </a:bodyPr>
          <a:lstStyle/>
          <a:p>
            <a:pPr marL="1778000" indent="-1778000"/>
            <a:r>
              <a:rPr lang="en-US">
                <a:solidFill>
                  <a:schemeClr val="accent2"/>
                </a:solidFill>
              </a:rPr>
              <a:t>Sentence:</a:t>
            </a:r>
            <a:r>
              <a:rPr lang="en-US"/>
              <a:t>	A sentence is group of words with a subject and a verb that expresses a complete thought.</a:t>
            </a:r>
          </a:p>
        </p:txBody>
      </p:sp>
      <p:sp>
        <p:nvSpPr>
          <p:cNvPr id="280581" name="Rectangle 1029"/>
          <p:cNvSpPr>
            <a:spLocks noChangeArrowheads="1"/>
          </p:cNvSpPr>
          <p:nvPr/>
        </p:nvSpPr>
        <p:spPr bwMode="auto">
          <a:xfrm>
            <a:off x="104775" y="3101975"/>
            <a:ext cx="8501063" cy="1184275"/>
          </a:xfrm>
          <a:prstGeom prst="rect">
            <a:avLst/>
          </a:prstGeom>
          <a:noFill/>
          <a:ln w="12700">
            <a:noFill/>
            <a:miter lim="800000"/>
            <a:headEnd/>
            <a:tailEnd/>
          </a:ln>
          <a:effectLst/>
        </p:spPr>
        <p:txBody>
          <a:bodyPr lIns="90488" tIns="44450" rIns="90488" bIns="44450">
            <a:spAutoFit/>
          </a:bodyPr>
          <a:lstStyle/>
          <a:p>
            <a:pPr marL="1778000" indent="-1778000"/>
            <a:r>
              <a:rPr lang="en-US">
                <a:solidFill>
                  <a:schemeClr val="accent2"/>
                </a:solidFill>
              </a:rPr>
              <a:t>Fragment:</a:t>
            </a:r>
            <a:r>
              <a:rPr lang="en-US"/>
              <a:t>	A fragment being a group of words that either is missing a subject or a verb or does not express a complete thought.</a:t>
            </a:r>
          </a:p>
        </p:txBody>
      </p:sp>
      <p:sp>
        <p:nvSpPr>
          <p:cNvPr id="280582" name="Rectangle 1030"/>
          <p:cNvSpPr>
            <a:spLocks noChangeArrowheads="1"/>
          </p:cNvSpPr>
          <p:nvPr/>
        </p:nvSpPr>
        <p:spPr bwMode="auto">
          <a:xfrm>
            <a:off x="236538" y="4695825"/>
            <a:ext cx="8237537" cy="1549400"/>
          </a:xfrm>
          <a:prstGeom prst="rect">
            <a:avLst/>
          </a:prstGeom>
          <a:noFill/>
          <a:ln w="12700">
            <a:noFill/>
            <a:miter lim="800000"/>
            <a:headEnd/>
            <a:tailEnd/>
          </a:ln>
          <a:effectLst/>
        </p:spPr>
        <p:txBody>
          <a:bodyPr lIns="90488" tIns="44450" rIns="90488" bIns="44450">
            <a:spAutoFit/>
          </a:bodyPr>
          <a:lstStyle/>
          <a:p>
            <a:pPr marL="1778000" indent="-1778000"/>
            <a:r>
              <a:rPr lang="en-US">
                <a:solidFill>
                  <a:schemeClr val="accent2"/>
                </a:solidFill>
              </a:rPr>
              <a:t>Run-on:</a:t>
            </a:r>
            <a:r>
              <a:rPr lang="en-US"/>
              <a:t>	A run-on is two or more independent clauses that are not joined properly, for instance, a common mistake is to have a comma between the clauses.   </a:t>
            </a:r>
          </a:p>
        </p:txBody>
      </p:sp>
      <p:pic>
        <p:nvPicPr>
          <p:cNvPr id="280585" name="Picture 1033" descr="D:\My Documents\web pages\pictures\cover.gif"/>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05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0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81" grpId="0" autoUpdateAnimBg="0"/>
      <p:bldP spid="28058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219075" y="120650"/>
            <a:ext cx="6967538" cy="917575"/>
          </a:xfrm>
          <a:noFill/>
          <a:ln/>
        </p:spPr>
        <p:txBody>
          <a:bodyPr wrap="none" anchor="t">
            <a:spAutoFit/>
          </a:bodyPr>
          <a:lstStyle/>
          <a:p>
            <a:pPr algn="l">
              <a:lnSpc>
                <a:spcPct val="97000"/>
              </a:lnSpc>
            </a:pPr>
            <a:r>
              <a:rPr lang="en-US" sz="2800" b="1">
                <a:latin typeface="Arial" charset="0"/>
              </a:rPr>
              <a:t>Which are sentences (S), fragments (F), </a:t>
            </a:r>
            <a:br>
              <a:rPr lang="en-US" sz="2800" b="1">
                <a:latin typeface="Arial" charset="0"/>
              </a:rPr>
            </a:br>
            <a:r>
              <a:rPr lang="en-US" sz="2800" b="1">
                <a:latin typeface="Arial" charset="0"/>
              </a:rPr>
              <a:t>or run-ons (RO)?</a:t>
            </a:r>
            <a:endParaRPr lang="en-US" sz="2400" b="1">
              <a:solidFill>
                <a:schemeClr val="accent2"/>
              </a:solidFill>
              <a:latin typeface="Arial" charset="0"/>
            </a:endParaRPr>
          </a:p>
        </p:txBody>
      </p:sp>
      <p:sp>
        <p:nvSpPr>
          <p:cNvPr id="284675" name="Rectangle 3"/>
          <p:cNvSpPr>
            <a:spLocks noChangeArrowheads="1"/>
          </p:cNvSpPr>
          <p:nvPr/>
        </p:nvSpPr>
        <p:spPr bwMode="auto">
          <a:xfrm>
            <a:off x="5549900" y="2171700"/>
            <a:ext cx="25400" cy="533400"/>
          </a:xfrm>
          <a:prstGeom prst="rect">
            <a:avLst/>
          </a:prstGeom>
          <a:noFill/>
          <a:ln w="12700">
            <a:noFill/>
            <a:miter lim="800000"/>
            <a:headEnd/>
            <a:tailEnd/>
          </a:ln>
          <a:effectLst/>
        </p:spPr>
        <p:txBody>
          <a:bodyPr wrap="none" anchor="ctr"/>
          <a:lstStyle/>
          <a:p>
            <a:endParaRPr lang="en-US"/>
          </a:p>
        </p:txBody>
      </p:sp>
      <p:sp>
        <p:nvSpPr>
          <p:cNvPr id="284676" name="Rectangle 4"/>
          <p:cNvSpPr>
            <a:spLocks noChangeArrowheads="1"/>
          </p:cNvSpPr>
          <p:nvPr/>
        </p:nvSpPr>
        <p:spPr bwMode="auto">
          <a:xfrm>
            <a:off x="192088" y="1927225"/>
            <a:ext cx="7594600" cy="4105275"/>
          </a:xfrm>
          <a:prstGeom prst="rect">
            <a:avLst/>
          </a:prstGeom>
          <a:noFill/>
          <a:ln w="12700">
            <a:noFill/>
            <a:miter lim="800000"/>
            <a:headEnd/>
            <a:tailEnd/>
          </a:ln>
          <a:effectLst/>
        </p:spPr>
        <p:txBody>
          <a:bodyPr lIns="90488" tIns="44450" rIns="90488" bIns="44450">
            <a:spAutoFit/>
          </a:bodyPr>
          <a:lstStyle/>
          <a:p>
            <a:r>
              <a:rPr lang="en-US"/>
              <a:t>Rubidium has no major</a:t>
            </a:r>
            <a:r>
              <a:rPr lang="en-US">
                <a:solidFill>
                  <a:schemeClr val="tx2"/>
                </a:solidFill>
              </a:rPr>
              <a:t> </a:t>
            </a:r>
            <a:r>
              <a:rPr lang="en-US"/>
              <a:t>uses, however,</a:t>
            </a:r>
            <a:r>
              <a:rPr lang="en-US">
                <a:solidFill>
                  <a:schemeClr val="tx2"/>
                </a:solidFill>
              </a:rPr>
              <a:t> </a:t>
            </a:r>
            <a:r>
              <a:rPr lang="en-US"/>
              <a:t>it is more common in the earth than zinc, copper, or nickel.</a:t>
            </a:r>
          </a:p>
          <a:p>
            <a:endParaRPr lang="en-US"/>
          </a:p>
          <a:p>
            <a:r>
              <a:rPr lang="en-US"/>
              <a:t>Although carbon dioxide occurs naturally, man has dramatically increased its concentration this past century.</a:t>
            </a:r>
          </a:p>
          <a:p>
            <a:endParaRPr lang="en-US"/>
          </a:p>
          <a:p>
            <a:r>
              <a:rPr lang="en-US"/>
              <a:t>Several systems can detect plastic explosives.  For example, thermal neutron activation systems, nitrogen sniffer systems, and enhanced x-ray systems.</a:t>
            </a:r>
          </a:p>
        </p:txBody>
      </p:sp>
      <p:sp>
        <p:nvSpPr>
          <p:cNvPr id="284678" name="Rectangle 6"/>
          <p:cNvSpPr>
            <a:spLocks noChangeArrowheads="1"/>
          </p:cNvSpPr>
          <p:nvPr/>
        </p:nvSpPr>
        <p:spPr bwMode="auto">
          <a:xfrm>
            <a:off x="8091488" y="2133600"/>
            <a:ext cx="638175" cy="454025"/>
          </a:xfrm>
          <a:prstGeom prst="rect">
            <a:avLst/>
          </a:prstGeom>
          <a:noFill/>
          <a:ln w="12700">
            <a:noFill/>
            <a:miter lim="800000"/>
            <a:headEnd/>
            <a:tailEnd/>
          </a:ln>
          <a:effectLst/>
        </p:spPr>
        <p:txBody>
          <a:bodyPr wrap="none" lIns="90488" tIns="44450" rIns="90488" bIns="44450">
            <a:spAutoFit/>
          </a:bodyPr>
          <a:lstStyle/>
          <a:p>
            <a:pPr algn="ctr"/>
            <a:r>
              <a:rPr lang="en-US">
                <a:solidFill>
                  <a:schemeClr val="accent2"/>
                </a:solidFill>
              </a:rPr>
              <a:t>RO</a:t>
            </a:r>
          </a:p>
        </p:txBody>
      </p:sp>
      <p:sp>
        <p:nvSpPr>
          <p:cNvPr id="284679" name="Text Box 7"/>
          <p:cNvSpPr txBox="1">
            <a:spLocks noChangeArrowheads="1"/>
          </p:cNvSpPr>
          <p:nvPr/>
        </p:nvSpPr>
        <p:spPr bwMode="auto">
          <a:xfrm>
            <a:off x="8289925" y="3429000"/>
            <a:ext cx="387350" cy="457200"/>
          </a:xfrm>
          <a:prstGeom prst="rect">
            <a:avLst/>
          </a:prstGeom>
          <a:noFill/>
          <a:ln w="12700">
            <a:noFill/>
            <a:miter lim="800000"/>
            <a:headEnd/>
            <a:tailEnd/>
          </a:ln>
          <a:effectLst/>
        </p:spPr>
        <p:txBody>
          <a:bodyPr wrap="none">
            <a:spAutoFit/>
          </a:bodyPr>
          <a:lstStyle/>
          <a:p>
            <a:r>
              <a:rPr lang="en-US"/>
              <a:t>S</a:t>
            </a:r>
            <a:endParaRPr lang="en-US">
              <a:solidFill>
                <a:schemeClr val="accent2"/>
              </a:solidFill>
            </a:endParaRPr>
          </a:p>
        </p:txBody>
      </p:sp>
      <p:sp>
        <p:nvSpPr>
          <p:cNvPr id="284680" name="Text Box 8"/>
          <p:cNvSpPr txBox="1">
            <a:spLocks noChangeArrowheads="1"/>
          </p:cNvSpPr>
          <p:nvPr/>
        </p:nvSpPr>
        <p:spPr bwMode="auto">
          <a:xfrm>
            <a:off x="8137525" y="4876800"/>
            <a:ext cx="825500" cy="457200"/>
          </a:xfrm>
          <a:prstGeom prst="rect">
            <a:avLst/>
          </a:prstGeom>
          <a:noFill/>
          <a:ln w="12700">
            <a:noFill/>
            <a:miter lim="800000"/>
            <a:headEnd/>
            <a:tailEnd/>
          </a:ln>
          <a:effectLst/>
        </p:spPr>
        <p:txBody>
          <a:bodyPr wrap="none">
            <a:spAutoFit/>
          </a:bodyPr>
          <a:lstStyle/>
          <a:p>
            <a:r>
              <a:rPr lang="en-US">
                <a:solidFill>
                  <a:schemeClr val="accent2"/>
                </a:solidFill>
              </a:rPr>
              <a:t>S / F</a:t>
            </a:r>
            <a:endParaRPr lang="en-US"/>
          </a:p>
        </p:txBody>
      </p:sp>
      <p:pic>
        <p:nvPicPr>
          <p:cNvPr id="284683" name="Picture 11"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46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46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46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8" grpId="0" autoUpdateAnimBg="0"/>
      <p:bldP spid="284679" grpId="0" autoUpdateAnimBg="0"/>
      <p:bldP spid="28468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1026"/>
          <p:cNvSpPr>
            <a:spLocks noGrp="1" noChangeArrowheads="1"/>
          </p:cNvSpPr>
          <p:nvPr>
            <p:ph type="title"/>
          </p:nvPr>
        </p:nvSpPr>
        <p:spPr>
          <a:xfrm>
            <a:off x="219075" y="120650"/>
            <a:ext cx="8239125" cy="917575"/>
          </a:xfrm>
          <a:noFill/>
          <a:ln/>
        </p:spPr>
        <p:txBody>
          <a:bodyPr anchor="t">
            <a:spAutoFit/>
          </a:bodyPr>
          <a:lstStyle/>
          <a:p>
            <a:pPr algn="l">
              <a:lnSpc>
                <a:spcPct val="97000"/>
              </a:lnSpc>
            </a:pPr>
            <a:r>
              <a:rPr lang="en-US" sz="2800" b="1">
                <a:latin typeface="Arial" charset="0"/>
              </a:rPr>
              <a:t>Shown in yellow are corrections to the errors from the previous slide</a:t>
            </a:r>
            <a:endParaRPr lang="en-US" sz="2400" b="1">
              <a:solidFill>
                <a:schemeClr val="accent2"/>
              </a:solidFill>
              <a:latin typeface="Arial" charset="0"/>
            </a:endParaRPr>
          </a:p>
        </p:txBody>
      </p:sp>
      <p:sp>
        <p:nvSpPr>
          <p:cNvPr id="398339" name="Rectangle 1027"/>
          <p:cNvSpPr>
            <a:spLocks noChangeArrowheads="1"/>
          </p:cNvSpPr>
          <p:nvPr/>
        </p:nvSpPr>
        <p:spPr bwMode="auto">
          <a:xfrm>
            <a:off x="5549900" y="2171700"/>
            <a:ext cx="25400" cy="533400"/>
          </a:xfrm>
          <a:prstGeom prst="rect">
            <a:avLst/>
          </a:prstGeom>
          <a:noFill/>
          <a:ln w="12700">
            <a:noFill/>
            <a:miter lim="800000"/>
            <a:headEnd/>
            <a:tailEnd/>
          </a:ln>
          <a:effectLst/>
        </p:spPr>
        <p:txBody>
          <a:bodyPr wrap="none" anchor="ctr"/>
          <a:lstStyle/>
          <a:p>
            <a:endParaRPr lang="en-US"/>
          </a:p>
        </p:txBody>
      </p:sp>
      <p:sp>
        <p:nvSpPr>
          <p:cNvPr id="398340" name="Rectangle 1028"/>
          <p:cNvSpPr>
            <a:spLocks noChangeArrowheads="1"/>
          </p:cNvSpPr>
          <p:nvPr/>
        </p:nvSpPr>
        <p:spPr bwMode="auto">
          <a:xfrm>
            <a:off x="152400" y="1781175"/>
            <a:ext cx="7594600" cy="819150"/>
          </a:xfrm>
          <a:prstGeom prst="rect">
            <a:avLst/>
          </a:prstGeom>
          <a:noFill/>
          <a:ln w="12700">
            <a:noFill/>
            <a:miter lim="800000"/>
            <a:headEnd/>
            <a:tailEnd/>
          </a:ln>
          <a:effectLst/>
        </p:spPr>
        <p:txBody>
          <a:bodyPr lIns="90488" tIns="44450" rIns="90488" bIns="44450">
            <a:spAutoFit/>
          </a:bodyPr>
          <a:lstStyle/>
          <a:p>
            <a:r>
              <a:rPr lang="en-US">
                <a:solidFill>
                  <a:schemeClr val="tx2"/>
                </a:solidFill>
              </a:rPr>
              <a:t>Although</a:t>
            </a:r>
            <a:r>
              <a:rPr lang="en-US">
                <a:solidFill>
                  <a:schemeClr val="accent2"/>
                </a:solidFill>
              </a:rPr>
              <a:t> rubidium has no major uses</a:t>
            </a:r>
            <a:r>
              <a:rPr lang="en-US">
                <a:solidFill>
                  <a:schemeClr val="tx2"/>
                </a:solidFill>
              </a:rPr>
              <a:t>, it is</a:t>
            </a:r>
            <a:r>
              <a:rPr lang="en-US">
                <a:solidFill>
                  <a:schemeClr val="accent2"/>
                </a:solidFill>
              </a:rPr>
              <a:t> more common in the earth than zinc, copper, or nickel.</a:t>
            </a:r>
          </a:p>
        </p:txBody>
      </p:sp>
      <p:sp>
        <p:nvSpPr>
          <p:cNvPr id="398342" name="Rectangle 1030"/>
          <p:cNvSpPr>
            <a:spLocks noChangeArrowheads="1"/>
          </p:cNvSpPr>
          <p:nvPr/>
        </p:nvSpPr>
        <p:spPr bwMode="auto">
          <a:xfrm>
            <a:off x="177800" y="3235325"/>
            <a:ext cx="7594600" cy="1184275"/>
          </a:xfrm>
          <a:prstGeom prst="rect">
            <a:avLst/>
          </a:prstGeom>
          <a:noFill/>
          <a:ln w="12700">
            <a:noFill/>
            <a:miter lim="800000"/>
            <a:headEnd/>
            <a:tailEnd/>
          </a:ln>
          <a:effectLst/>
        </p:spPr>
        <p:txBody>
          <a:bodyPr lIns="90488" tIns="44450" rIns="90488" bIns="44450">
            <a:spAutoFit/>
          </a:bodyPr>
          <a:lstStyle/>
          <a:p>
            <a:r>
              <a:rPr lang="en-US"/>
              <a:t>Although carbon dioxide occurs naturally, man has dramatically increased its concentration this past century.</a:t>
            </a:r>
          </a:p>
        </p:txBody>
      </p:sp>
      <p:sp>
        <p:nvSpPr>
          <p:cNvPr id="398343" name="Rectangle 1031"/>
          <p:cNvSpPr>
            <a:spLocks noChangeArrowheads="1"/>
          </p:cNvSpPr>
          <p:nvPr/>
        </p:nvSpPr>
        <p:spPr bwMode="auto">
          <a:xfrm>
            <a:off x="152400" y="4724400"/>
            <a:ext cx="7594600" cy="1549400"/>
          </a:xfrm>
          <a:prstGeom prst="rect">
            <a:avLst/>
          </a:prstGeom>
          <a:noFill/>
          <a:ln w="12700">
            <a:noFill/>
            <a:miter lim="800000"/>
            <a:headEnd/>
            <a:tailEnd/>
          </a:ln>
          <a:effectLst/>
        </p:spPr>
        <p:txBody>
          <a:bodyPr lIns="90488" tIns="44450" rIns="90488" bIns="44450">
            <a:spAutoFit/>
          </a:bodyPr>
          <a:lstStyle/>
          <a:p>
            <a:r>
              <a:rPr lang="en-US"/>
              <a:t>Several systems can detect plastic explosives.  </a:t>
            </a:r>
            <a:r>
              <a:rPr lang="en-US">
                <a:solidFill>
                  <a:schemeClr val="tx2"/>
                </a:solidFill>
              </a:rPr>
              <a:t>Examples include</a:t>
            </a:r>
            <a:r>
              <a:rPr lang="en-US">
                <a:solidFill>
                  <a:schemeClr val="accent2"/>
                </a:solidFill>
              </a:rPr>
              <a:t> thermal neutron activation systems, nitrogen sniffer systems, and enhanced x-ray systems.</a:t>
            </a:r>
          </a:p>
        </p:txBody>
      </p:sp>
      <p:pic>
        <p:nvPicPr>
          <p:cNvPr id="398344" name="Picture 1032"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1026"/>
          <p:cNvSpPr>
            <a:spLocks noGrp="1" noChangeArrowheads="1"/>
          </p:cNvSpPr>
          <p:nvPr>
            <p:ph type="title"/>
          </p:nvPr>
        </p:nvSpPr>
        <p:spPr>
          <a:xfrm>
            <a:off x="219075" y="120650"/>
            <a:ext cx="5724525" cy="917575"/>
          </a:xfrm>
          <a:noFill/>
          <a:ln/>
        </p:spPr>
        <p:txBody>
          <a:bodyPr wrap="none" anchor="t">
            <a:spAutoFit/>
          </a:bodyPr>
          <a:lstStyle/>
          <a:p>
            <a:pPr algn="l">
              <a:lnSpc>
                <a:spcPct val="97000"/>
              </a:lnSpc>
            </a:pPr>
            <a:r>
              <a:rPr lang="en-US" sz="2800" b="1">
                <a:latin typeface="Arial" charset="0"/>
              </a:rPr>
              <a:t>Note that there are several ways </a:t>
            </a:r>
            <a:br>
              <a:rPr lang="en-US" sz="2800" b="1">
                <a:latin typeface="Arial" charset="0"/>
              </a:rPr>
            </a:br>
            <a:r>
              <a:rPr lang="en-US" sz="2800" b="1">
                <a:latin typeface="Arial" charset="0"/>
              </a:rPr>
              <a:t>to correct each of these errors</a:t>
            </a:r>
            <a:endParaRPr lang="en-US" sz="2400" b="1">
              <a:solidFill>
                <a:schemeClr val="accent2"/>
              </a:solidFill>
              <a:latin typeface="Arial" charset="0"/>
            </a:endParaRPr>
          </a:p>
        </p:txBody>
      </p:sp>
      <p:sp>
        <p:nvSpPr>
          <p:cNvPr id="396291" name="Rectangle 1027"/>
          <p:cNvSpPr>
            <a:spLocks noChangeArrowheads="1"/>
          </p:cNvSpPr>
          <p:nvPr/>
        </p:nvSpPr>
        <p:spPr bwMode="auto">
          <a:xfrm>
            <a:off x="5549900" y="2171700"/>
            <a:ext cx="25400" cy="533400"/>
          </a:xfrm>
          <a:prstGeom prst="rect">
            <a:avLst/>
          </a:prstGeom>
          <a:noFill/>
          <a:ln w="12700">
            <a:noFill/>
            <a:miter lim="800000"/>
            <a:headEnd/>
            <a:tailEnd/>
          </a:ln>
          <a:effectLst/>
        </p:spPr>
        <p:txBody>
          <a:bodyPr wrap="none" anchor="ctr"/>
          <a:lstStyle/>
          <a:p>
            <a:endParaRPr lang="en-US"/>
          </a:p>
        </p:txBody>
      </p:sp>
      <p:sp>
        <p:nvSpPr>
          <p:cNvPr id="396292" name="Rectangle 1028"/>
          <p:cNvSpPr>
            <a:spLocks noChangeArrowheads="1"/>
          </p:cNvSpPr>
          <p:nvPr/>
        </p:nvSpPr>
        <p:spPr bwMode="auto">
          <a:xfrm>
            <a:off x="192088" y="1927225"/>
            <a:ext cx="7594600" cy="4105275"/>
          </a:xfrm>
          <a:prstGeom prst="rect">
            <a:avLst/>
          </a:prstGeom>
          <a:noFill/>
          <a:ln w="12700">
            <a:noFill/>
            <a:miter lim="800000"/>
            <a:headEnd/>
            <a:tailEnd/>
          </a:ln>
          <a:effectLst/>
        </p:spPr>
        <p:txBody>
          <a:bodyPr lIns="90488" tIns="44450" rIns="90488" bIns="44450">
            <a:spAutoFit/>
          </a:bodyPr>
          <a:lstStyle/>
          <a:p>
            <a:r>
              <a:rPr lang="en-US"/>
              <a:t>Rubidium has no major </a:t>
            </a:r>
            <a:r>
              <a:rPr lang="en-US">
                <a:solidFill>
                  <a:schemeClr val="tx2"/>
                </a:solidFill>
              </a:rPr>
              <a:t>uses; however,</a:t>
            </a:r>
            <a:r>
              <a:rPr lang="en-US"/>
              <a:t> it is more common in the earth than zinc, copper, or nickel.</a:t>
            </a:r>
          </a:p>
          <a:p>
            <a:endParaRPr lang="en-US"/>
          </a:p>
          <a:p>
            <a:endParaRPr lang="en-US"/>
          </a:p>
          <a:p>
            <a:r>
              <a:rPr lang="en-US"/>
              <a:t>Rubidium has no major </a:t>
            </a:r>
            <a:r>
              <a:rPr lang="en-US">
                <a:solidFill>
                  <a:schemeClr val="tx2"/>
                </a:solidFill>
              </a:rPr>
              <a:t>uses, but</a:t>
            </a:r>
            <a:r>
              <a:rPr lang="en-US"/>
              <a:t> it is more common in the earth than zinc, copper, or nickel.</a:t>
            </a:r>
          </a:p>
          <a:p>
            <a:endParaRPr lang="en-US"/>
          </a:p>
          <a:p>
            <a:endParaRPr lang="en-US"/>
          </a:p>
          <a:p>
            <a:r>
              <a:rPr lang="en-US"/>
              <a:t>Rubidium has no major </a:t>
            </a:r>
            <a:r>
              <a:rPr lang="en-US">
                <a:solidFill>
                  <a:schemeClr val="tx2"/>
                </a:solidFill>
              </a:rPr>
              <a:t>uses. This metal, however,</a:t>
            </a:r>
            <a:r>
              <a:rPr lang="en-US"/>
              <a:t> is more common in the earth than zinc, copper, or nickel.</a:t>
            </a:r>
          </a:p>
        </p:txBody>
      </p:sp>
      <p:pic>
        <p:nvPicPr>
          <p:cNvPr id="396294" name="Picture 1030"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239713" y="120650"/>
            <a:ext cx="8675687" cy="917575"/>
          </a:xfrm>
          <a:noFill/>
          <a:ln/>
        </p:spPr>
        <p:txBody>
          <a:bodyPr anchor="t">
            <a:spAutoFit/>
          </a:bodyPr>
          <a:lstStyle/>
          <a:p>
            <a:pPr algn="l">
              <a:lnSpc>
                <a:spcPct val="97000"/>
              </a:lnSpc>
            </a:pPr>
            <a:r>
              <a:rPr lang="en-US" sz="2800" b="1">
                <a:latin typeface="Arial" charset="0"/>
              </a:rPr>
              <a:t>Making lists parallel is another important aspect of grammar</a:t>
            </a:r>
            <a:endParaRPr lang="en-US" sz="2400" b="1">
              <a:solidFill>
                <a:schemeClr val="accent2"/>
              </a:solidFill>
              <a:latin typeface="Arial" charset="0"/>
            </a:endParaRPr>
          </a:p>
        </p:txBody>
      </p:sp>
      <p:sp>
        <p:nvSpPr>
          <p:cNvPr id="309252" name="Rectangle 4"/>
          <p:cNvSpPr>
            <a:spLocks noChangeArrowheads="1"/>
          </p:cNvSpPr>
          <p:nvPr/>
        </p:nvSpPr>
        <p:spPr bwMode="auto">
          <a:xfrm>
            <a:off x="314325" y="1836738"/>
            <a:ext cx="7958138" cy="1184275"/>
          </a:xfrm>
          <a:prstGeom prst="rect">
            <a:avLst/>
          </a:prstGeom>
          <a:noFill/>
          <a:ln w="12700">
            <a:noFill/>
            <a:miter lim="800000"/>
            <a:headEnd/>
            <a:tailEnd/>
          </a:ln>
          <a:effectLst/>
        </p:spPr>
        <p:txBody>
          <a:bodyPr lIns="90488" tIns="44450" rIns="90488" bIns="44450">
            <a:spAutoFit/>
          </a:bodyPr>
          <a:lstStyle/>
          <a:p>
            <a:r>
              <a:rPr lang="en-US"/>
              <a:t>Printed circuit board relays are limited to small coil voltages, contact ratings, and lack multi-pole configurations.</a:t>
            </a:r>
          </a:p>
        </p:txBody>
      </p:sp>
      <p:grpSp>
        <p:nvGrpSpPr>
          <p:cNvPr id="309260" name="Group 12"/>
          <p:cNvGrpSpPr>
            <a:grpSpLocks/>
          </p:cNvGrpSpPr>
          <p:nvPr/>
        </p:nvGrpSpPr>
        <p:grpSpPr bwMode="auto">
          <a:xfrm>
            <a:off x="381000" y="3352800"/>
            <a:ext cx="7483475" cy="2317750"/>
            <a:chOff x="624" y="2112"/>
            <a:chExt cx="4714" cy="1460"/>
          </a:xfrm>
        </p:grpSpPr>
        <p:sp>
          <p:nvSpPr>
            <p:cNvPr id="309253" name="Text Box 5"/>
            <p:cNvSpPr txBox="1">
              <a:spLocks noChangeArrowheads="1"/>
            </p:cNvSpPr>
            <p:nvPr/>
          </p:nvSpPr>
          <p:spPr bwMode="auto">
            <a:xfrm>
              <a:off x="624" y="2824"/>
              <a:ext cx="4714" cy="748"/>
            </a:xfrm>
            <a:prstGeom prst="rect">
              <a:avLst/>
            </a:prstGeom>
            <a:noFill/>
            <a:ln w="12700">
              <a:noFill/>
              <a:miter lim="800000"/>
              <a:headEnd/>
              <a:tailEnd/>
            </a:ln>
            <a:effectLst/>
          </p:spPr>
          <p:txBody>
            <a:bodyPr>
              <a:spAutoFit/>
            </a:bodyPr>
            <a:lstStyle/>
            <a:p>
              <a:r>
                <a:rPr lang="en-US"/>
                <a:t>Printed circuit board relays are limited to small coil </a:t>
              </a:r>
              <a:r>
                <a:rPr lang="en-US">
                  <a:solidFill>
                    <a:schemeClr val="tx2"/>
                  </a:solidFill>
                </a:rPr>
                <a:t>voltages and contact ratings, and lack</a:t>
              </a:r>
              <a:r>
                <a:rPr lang="en-US"/>
                <a:t> multi-pole configurations.</a:t>
              </a:r>
            </a:p>
          </p:txBody>
        </p:sp>
        <p:sp>
          <p:nvSpPr>
            <p:cNvPr id="309255" name="AutoShape 7"/>
            <p:cNvSpPr>
              <a:spLocks noChangeArrowheads="1"/>
            </p:cNvSpPr>
            <p:nvPr/>
          </p:nvSpPr>
          <p:spPr bwMode="auto">
            <a:xfrm rot="16200000" flipH="1">
              <a:off x="2646" y="2250"/>
              <a:ext cx="448" cy="172"/>
            </a:xfrm>
            <a:prstGeom prst="rightArrow">
              <a:avLst>
                <a:gd name="adj1" fmla="val 50000"/>
                <a:gd name="adj2" fmla="val 130281"/>
              </a:avLst>
            </a:prstGeom>
            <a:solidFill>
              <a:schemeClr val="tx1"/>
            </a:solidFill>
            <a:ln w="12700">
              <a:solidFill>
                <a:schemeClr val="tx1"/>
              </a:solidFill>
              <a:miter lim="800000"/>
              <a:headEnd/>
              <a:tailEnd/>
            </a:ln>
            <a:effectLst/>
          </p:spPr>
          <p:txBody>
            <a:bodyPr wrap="none" anchor="ctr"/>
            <a:lstStyle/>
            <a:p>
              <a:endParaRPr lang="en-US"/>
            </a:p>
          </p:txBody>
        </p:sp>
      </p:grpSp>
      <p:pic>
        <p:nvPicPr>
          <p:cNvPr id="309258" name="Picture 10"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92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a:xfrm>
            <a:off x="239713" y="120650"/>
            <a:ext cx="8751887" cy="917575"/>
          </a:xfrm>
          <a:noFill/>
          <a:ln/>
        </p:spPr>
        <p:txBody>
          <a:bodyPr anchor="t">
            <a:spAutoFit/>
          </a:bodyPr>
          <a:lstStyle/>
          <a:p>
            <a:pPr algn="l">
              <a:lnSpc>
                <a:spcPct val="97000"/>
              </a:lnSpc>
            </a:pPr>
            <a:r>
              <a:rPr lang="en-US" sz="2800" b="1">
                <a:latin typeface="Arial" charset="0"/>
              </a:rPr>
              <a:t>Making lists parallel is another important aspect of grammar</a:t>
            </a:r>
            <a:endParaRPr lang="en-US" sz="2400" b="1">
              <a:solidFill>
                <a:schemeClr val="accent2"/>
              </a:solidFill>
              <a:latin typeface="Arial" charset="0"/>
            </a:endParaRPr>
          </a:p>
        </p:txBody>
      </p:sp>
      <p:sp>
        <p:nvSpPr>
          <p:cNvPr id="313347" name="Rectangle 3"/>
          <p:cNvSpPr>
            <a:spLocks noChangeArrowheads="1"/>
          </p:cNvSpPr>
          <p:nvPr/>
        </p:nvSpPr>
        <p:spPr bwMode="auto">
          <a:xfrm>
            <a:off x="5207000" y="1866900"/>
            <a:ext cx="25400" cy="533400"/>
          </a:xfrm>
          <a:prstGeom prst="rect">
            <a:avLst/>
          </a:prstGeom>
          <a:noFill/>
          <a:ln w="12700">
            <a:noFill/>
            <a:miter lim="800000"/>
            <a:headEnd/>
            <a:tailEnd/>
          </a:ln>
          <a:effectLst/>
        </p:spPr>
        <p:txBody>
          <a:bodyPr wrap="none" anchor="ctr"/>
          <a:lstStyle/>
          <a:p>
            <a:endParaRPr lang="en-US"/>
          </a:p>
        </p:txBody>
      </p:sp>
      <p:sp>
        <p:nvSpPr>
          <p:cNvPr id="313348" name="Rectangle 4"/>
          <p:cNvSpPr>
            <a:spLocks noChangeArrowheads="1"/>
          </p:cNvSpPr>
          <p:nvPr/>
        </p:nvSpPr>
        <p:spPr bwMode="auto">
          <a:xfrm>
            <a:off x="76200" y="1598613"/>
            <a:ext cx="7069138" cy="1184275"/>
          </a:xfrm>
          <a:prstGeom prst="rect">
            <a:avLst/>
          </a:prstGeom>
          <a:noFill/>
          <a:ln w="12700">
            <a:noFill/>
            <a:miter lim="800000"/>
            <a:headEnd/>
            <a:tailEnd/>
          </a:ln>
          <a:effectLst/>
        </p:spPr>
        <p:txBody>
          <a:bodyPr lIns="90488" tIns="44450" rIns="90488" bIns="44450">
            <a:spAutoFit/>
          </a:bodyPr>
          <a:lstStyle/>
          <a:p>
            <a:pPr marL="677863" indent="-677863"/>
            <a:r>
              <a:rPr lang="en-US"/>
              <a:t>	Animals that come in contact with oil can develop rashes, sores, and may leave the area. </a:t>
            </a:r>
          </a:p>
        </p:txBody>
      </p:sp>
      <p:sp>
        <p:nvSpPr>
          <p:cNvPr id="313350" name="Rectangle 6"/>
          <p:cNvSpPr>
            <a:spLocks noChangeArrowheads="1"/>
          </p:cNvSpPr>
          <p:nvPr/>
        </p:nvSpPr>
        <p:spPr bwMode="auto">
          <a:xfrm>
            <a:off x="814388" y="4930775"/>
            <a:ext cx="7059612" cy="1187450"/>
          </a:xfrm>
          <a:prstGeom prst="rect">
            <a:avLst/>
          </a:prstGeom>
          <a:noFill/>
          <a:ln w="12700">
            <a:noFill/>
            <a:miter lim="800000"/>
            <a:headEnd/>
            <a:tailEnd/>
          </a:ln>
          <a:effectLst/>
        </p:spPr>
        <p:txBody>
          <a:bodyPr wrap="none" anchor="ctr"/>
          <a:lstStyle/>
          <a:p>
            <a:endParaRPr lang="en-US"/>
          </a:p>
        </p:txBody>
      </p:sp>
      <p:sp>
        <p:nvSpPr>
          <p:cNvPr id="313352" name="Text Box 8"/>
          <p:cNvSpPr txBox="1">
            <a:spLocks noChangeArrowheads="1"/>
          </p:cNvSpPr>
          <p:nvPr/>
        </p:nvSpPr>
        <p:spPr bwMode="auto">
          <a:xfrm>
            <a:off x="846138" y="5334000"/>
            <a:ext cx="6188075" cy="1187450"/>
          </a:xfrm>
          <a:prstGeom prst="rect">
            <a:avLst/>
          </a:prstGeom>
          <a:noFill/>
          <a:ln w="12700">
            <a:noFill/>
            <a:miter lim="800000"/>
            <a:headEnd/>
            <a:tailEnd/>
          </a:ln>
          <a:effectLst/>
        </p:spPr>
        <p:txBody>
          <a:bodyPr>
            <a:spAutoFit/>
          </a:bodyPr>
          <a:lstStyle/>
          <a:p>
            <a:r>
              <a:rPr lang="en-US"/>
              <a:t>Animals that come in contact with oil can develop </a:t>
            </a:r>
            <a:r>
              <a:rPr lang="en-US">
                <a:solidFill>
                  <a:schemeClr val="tx2"/>
                </a:solidFill>
              </a:rPr>
              <a:t>rashes and sores, and may leave the area.</a:t>
            </a:r>
            <a:endParaRPr lang="en-US"/>
          </a:p>
        </p:txBody>
      </p:sp>
      <p:grpSp>
        <p:nvGrpSpPr>
          <p:cNvPr id="313358" name="Group 14"/>
          <p:cNvGrpSpPr>
            <a:grpSpLocks/>
          </p:cNvGrpSpPr>
          <p:nvPr/>
        </p:nvGrpSpPr>
        <p:grpSpPr bwMode="auto">
          <a:xfrm>
            <a:off x="788988" y="2971800"/>
            <a:ext cx="6416675" cy="1930400"/>
            <a:chOff x="890" y="1872"/>
            <a:chExt cx="4042" cy="1216"/>
          </a:xfrm>
        </p:grpSpPr>
        <p:sp>
          <p:nvSpPr>
            <p:cNvPr id="313351" name="Text Box 7"/>
            <p:cNvSpPr txBox="1">
              <a:spLocks noChangeArrowheads="1"/>
            </p:cNvSpPr>
            <p:nvPr/>
          </p:nvSpPr>
          <p:spPr bwMode="auto">
            <a:xfrm>
              <a:off x="890" y="2340"/>
              <a:ext cx="4042" cy="748"/>
            </a:xfrm>
            <a:prstGeom prst="rect">
              <a:avLst/>
            </a:prstGeom>
            <a:noFill/>
            <a:ln w="12700">
              <a:noFill/>
              <a:miter lim="800000"/>
              <a:headEnd/>
              <a:tailEnd/>
            </a:ln>
            <a:effectLst/>
          </p:spPr>
          <p:txBody>
            <a:bodyPr>
              <a:spAutoFit/>
            </a:bodyPr>
            <a:lstStyle/>
            <a:p>
              <a:r>
                <a:rPr lang="en-US"/>
                <a:t>Animals that come in contact with oil can develop rashes, sores, </a:t>
              </a:r>
              <a:r>
                <a:rPr lang="en-US">
                  <a:solidFill>
                    <a:schemeClr val="tx2"/>
                  </a:solidFill>
                </a:rPr>
                <a:t>and wandering tendencies.</a:t>
              </a:r>
              <a:r>
                <a:rPr lang="en-US"/>
                <a:t> </a:t>
              </a:r>
            </a:p>
          </p:txBody>
        </p:sp>
        <p:sp>
          <p:nvSpPr>
            <p:cNvPr id="313354" name="AutoShape 10"/>
            <p:cNvSpPr>
              <a:spLocks noChangeArrowheads="1"/>
            </p:cNvSpPr>
            <p:nvPr/>
          </p:nvSpPr>
          <p:spPr bwMode="auto">
            <a:xfrm rot="16200000" flipH="1">
              <a:off x="2790" y="2010"/>
              <a:ext cx="448" cy="172"/>
            </a:xfrm>
            <a:prstGeom prst="rightArrow">
              <a:avLst>
                <a:gd name="adj1" fmla="val 50000"/>
                <a:gd name="adj2" fmla="val 130281"/>
              </a:avLst>
            </a:prstGeom>
            <a:solidFill>
              <a:schemeClr val="tx1"/>
            </a:solidFill>
            <a:ln w="12700">
              <a:solidFill>
                <a:schemeClr val="tx1"/>
              </a:solidFill>
              <a:miter lim="800000"/>
              <a:headEnd/>
              <a:tailEnd/>
            </a:ln>
            <a:effectLst/>
          </p:spPr>
          <p:txBody>
            <a:bodyPr wrap="none" anchor="ctr"/>
            <a:lstStyle/>
            <a:p>
              <a:endParaRPr lang="en-US"/>
            </a:p>
          </p:txBody>
        </p:sp>
      </p:grpSp>
      <p:pic>
        <p:nvPicPr>
          <p:cNvPr id="313356" name="Picture 12"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33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33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5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a:xfrm>
            <a:off x="219075" y="120650"/>
            <a:ext cx="8308975" cy="917575"/>
          </a:xfrm>
          <a:noFill/>
          <a:ln/>
        </p:spPr>
        <p:txBody>
          <a:bodyPr anchor="t">
            <a:spAutoFit/>
          </a:bodyPr>
          <a:lstStyle/>
          <a:p>
            <a:pPr algn="l">
              <a:lnSpc>
                <a:spcPct val="97000"/>
              </a:lnSpc>
            </a:pPr>
            <a:r>
              <a:rPr lang="en-US" sz="2800" b="1">
                <a:latin typeface="Arial" charset="0"/>
              </a:rPr>
              <a:t>Placing a modifier in its appropriate place is also important in grammar</a:t>
            </a:r>
            <a:endParaRPr lang="en-US" sz="2400" b="1">
              <a:solidFill>
                <a:schemeClr val="accent2"/>
              </a:solidFill>
              <a:latin typeface="Arial" charset="0"/>
            </a:endParaRPr>
          </a:p>
        </p:txBody>
      </p:sp>
      <p:sp>
        <p:nvSpPr>
          <p:cNvPr id="319491" name="Rectangle 3"/>
          <p:cNvSpPr>
            <a:spLocks noChangeArrowheads="1"/>
          </p:cNvSpPr>
          <p:nvPr/>
        </p:nvSpPr>
        <p:spPr bwMode="auto">
          <a:xfrm>
            <a:off x="219075" y="1401763"/>
            <a:ext cx="7924800" cy="819150"/>
          </a:xfrm>
          <a:prstGeom prst="rect">
            <a:avLst/>
          </a:prstGeom>
          <a:noFill/>
          <a:ln w="12700">
            <a:noFill/>
            <a:miter lim="800000"/>
            <a:headEnd/>
            <a:tailEnd/>
          </a:ln>
          <a:effectLst/>
        </p:spPr>
        <p:txBody>
          <a:bodyPr lIns="90488" tIns="44450" rIns="90488" bIns="44450">
            <a:spAutoFit/>
          </a:bodyPr>
          <a:lstStyle/>
          <a:p>
            <a:r>
              <a:rPr lang="en-US"/>
              <a:t>These proteins indicate to the body what hormones should be given off among other things.</a:t>
            </a:r>
            <a:r>
              <a:rPr lang="en-US" b="0">
                <a:latin typeface="Times New Roman" pitchFamily="18" charset="0"/>
              </a:rPr>
              <a:t> </a:t>
            </a:r>
          </a:p>
        </p:txBody>
      </p:sp>
      <p:sp>
        <p:nvSpPr>
          <p:cNvPr id="319492" name="Rectangle 4"/>
          <p:cNvSpPr>
            <a:spLocks noChangeArrowheads="1"/>
          </p:cNvSpPr>
          <p:nvPr/>
        </p:nvSpPr>
        <p:spPr bwMode="auto">
          <a:xfrm>
            <a:off x="663575" y="3924300"/>
            <a:ext cx="7788275" cy="822325"/>
          </a:xfrm>
          <a:prstGeom prst="rect">
            <a:avLst/>
          </a:prstGeom>
          <a:noFill/>
          <a:ln w="12700">
            <a:noFill/>
            <a:miter lim="800000"/>
            <a:headEnd/>
            <a:tailEnd/>
          </a:ln>
          <a:effectLst/>
        </p:spPr>
        <p:txBody>
          <a:bodyPr wrap="none" anchor="ctr"/>
          <a:lstStyle/>
          <a:p>
            <a:endParaRPr lang="en-US"/>
          </a:p>
        </p:txBody>
      </p:sp>
      <p:sp>
        <p:nvSpPr>
          <p:cNvPr id="319494" name="Rectangle 6"/>
          <p:cNvSpPr>
            <a:spLocks noChangeArrowheads="1"/>
          </p:cNvSpPr>
          <p:nvPr/>
        </p:nvSpPr>
        <p:spPr bwMode="auto">
          <a:xfrm>
            <a:off x="668338" y="5218113"/>
            <a:ext cx="7788275" cy="822325"/>
          </a:xfrm>
          <a:prstGeom prst="rect">
            <a:avLst/>
          </a:prstGeom>
          <a:noFill/>
          <a:ln w="12700">
            <a:noFill/>
            <a:miter lim="800000"/>
            <a:headEnd/>
            <a:tailEnd/>
          </a:ln>
          <a:effectLst/>
        </p:spPr>
        <p:txBody>
          <a:bodyPr wrap="none" anchor="ctr"/>
          <a:lstStyle/>
          <a:p>
            <a:endParaRPr lang="en-US"/>
          </a:p>
        </p:txBody>
      </p:sp>
      <p:sp>
        <p:nvSpPr>
          <p:cNvPr id="319496" name="Text Box 8"/>
          <p:cNvSpPr txBox="1">
            <a:spLocks noChangeArrowheads="1"/>
          </p:cNvSpPr>
          <p:nvPr/>
        </p:nvSpPr>
        <p:spPr bwMode="auto">
          <a:xfrm>
            <a:off x="219075" y="2400300"/>
            <a:ext cx="7829550" cy="822325"/>
          </a:xfrm>
          <a:prstGeom prst="rect">
            <a:avLst/>
          </a:prstGeom>
          <a:noFill/>
          <a:ln w="12700">
            <a:noFill/>
            <a:miter lim="800000"/>
            <a:headEnd/>
            <a:tailEnd/>
          </a:ln>
          <a:effectLst/>
        </p:spPr>
        <p:txBody>
          <a:bodyPr>
            <a:spAutoFit/>
          </a:bodyPr>
          <a:lstStyle/>
          <a:p>
            <a:r>
              <a:rPr lang="en-US"/>
              <a:t>These proteins indicate</a:t>
            </a:r>
            <a:r>
              <a:rPr lang="en-US">
                <a:solidFill>
                  <a:schemeClr val="tx2"/>
                </a:solidFill>
              </a:rPr>
              <a:t>, among other things,</a:t>
            </a:r>
            <a:r>
              <a:rPr lang="en-US"/>
              <a:t> to the body what hormones should be given off.</a:t>
            </a:r>
          </a:p>
        </p:txBody>
      </p:sp>
      <p:sp>
        <p:nvSpPr>
          <p:cNvPr id="319497" name="Text Box 9"/>
          <p:cNvSpPr txBox="1">
            <a:spLocks noChangeArrowheads="1"/>
          </p:cNvSpPr>
          <p:nvPr/>
        </p:nvSpPr>
        <p:spPr bwMode="auto">
          <a:xfrm>
            <a:off x="219075" y="4054475"/>
            <a:ext cx="7486650" cy="822325"/>
          </a:xfrm>
          <a:prstGeom prst="rect">
            <a:avLst/>
          </a:prstGeom>
          <a:noFill/>
          <a:ln w="12700">
            <a:noFill/>
            <a:miter lim="800000"/>
            <a:headEnd/>
            <a:tailEnd/>
          </a:ln>
          <a:effectLst/>
        </p:spPr>
        <p:txBody>
          <a:bodyPr>
            <a:spAutoFit/>
          </a:bodyPr>
          <a:lstStyle/>
          <a:p>
            <a:r>
              <a:rPr lang="en-US"/>
              <a:t>In meeting the staff of the Parks Department, the greatest problem was that of water leakage.</a:t>
            </a:r>
          </a:p>
        </p:txBody>
      </p:sp>
      <p:sp>
        <p:nvSpPr>
          <p:cNvPr id="319498" name="Text Box 10"/>
          <p:cNvSpPr txBox="1">
            <a:spLocks noChangeArrowheads="1"/>
          </p:cNvSpPr>
          <p:nvPr/>
        </p:nvSpPr>
        <p:spPr bwMode="auto">
          <a:xfrm>
            <a:off x="219075" y="5145088"/>
            <a:ext cx="8093075" cy="822325"/>
          </a:xfrm>
          <a:prstGeom prst="rect">
            <a:avLst/>
          </a:prstGeom>
          <a:noFill/>
          <a:ln w="12700">
            <a:noFill/>
            <a:miter lim="800000"/>
            <a:headEnd/>
            <a:tailEnd/>
          </a:ln>
          <a:effectLst/>
        </p:spPr>
        <p:txBody>
          <a:bodyPr>
            <a:spAutoFit/>
          </a:bodyPr>
          <a:lstStyle/>
          <a:p>
            <a:r>
              <a:rPr lang="en-US">
                <a:solidFill>
                  <a:schemeClr val="tx2"/>
                </a:solidFill>
              </a:rPr>
              <a:t>From</a:t>
            </a:r>
            <a:r>
              <a:rPr lang="en-US">
                <a:solidFill>
                  <a:schemeClr val="accent1"/>
                </a:solidFill>
              </a:rPr>
              <a:t> </a:t>
            </a:r>
            <a:r>
              <a:rPr lang="en-US"/>
              <a:t>the staff of the Parks Department, </a:t>
            </a:r>
            <a:r>
              <a:rPr lang="en-US">
                <a:solidFill>
                  <a:schemeClr val="tx2"/>
                </a:solidFill>
              </a:rPr>
              <a:t>we learned that</a:t>
            </a:r>
            <a:r>
              <a:rPr lang="en-US"/>
              <a:t> the greatest problem was that of water leakage.</a:t>
            </a:r>
          </a:p>
        </p:txBody>
      </p:sp>
      <p:pic>
        <p:nvPicPr>
          <p:cNvPr id="319501" name="Picture 13" descr="cover"/>
          <p:cNvPicPr>
            <a:picLocks noChangeAspect="1" noChangeArrowheads="1"/>
          </p:cNvPicPr>
          <p:nvPr/>
        </p:nvPicPr>
        <p:blipFill>
          <a:blip r:embed="rId3"/>
          <a:srcRect/>
          <a:stretch>
            <a:fillRect/>
          </a:stretch>
        </p:blipFill>
        <p:spPr bwMode="auto">
          <a:xfrm>
            <a:off x="8529638" y="6019800"/>
            <a:ext cx="538162" cy="819150"/>
          </a:xfrm>
          <a:prstGeom prst="rect">
            <a:avLst/>
          </a:prstGeom>
          <a:noFill/>
          <a:ln w="12700">
            <a:solidFill>
              <a:srgbClr val="000000"/>
            </a:solid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94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949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94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9496" grpId="0" autoUpdateAnimBg="0"/>
      <p:bldP spid="319497" grpId="0" autoUpdateAnimBg="0"/>
      <p:bldP spid="319498" grpId="0" autoUpdateAnimBg="0"/>
    </p:bldLst>
  </p:timing>
</p:sld>
</file>

<file path=ppt/theme/theme1.xml><?xml version="1.0" encoding="utf-8"?>
<a:theme xmlns:a="http://schemas.openxmlformats.org/drawingml/2006/main" name="3½ Floppy (A:)">
  <a:themeElements>
    <a:clrScheme name="">
      <a:dk1>
        <a:srgbClr val="4D4D4D"/>
      </a:dk1>
      <a:lt1>
        <a:srgbClr val="FFFFFF"/>
      </a:lt1>
      <a:dk2>
        <a:srgbClr val="000099"/>
      </a:dk2>
      <a:lt2>
        <a:srgbClr val="FFFF00"/>
      </a:lt2>
      <a:accent1>
        <a:srgbClr val="990000"/>
      </a:accent1>
      <a:accent2>
        <a:srgbClr val="FFFFFF"/>
      </a:accent2>
      <a:accent3>
        <a:srgbClr val="AAAACA"/>
      </a:accent3>
      <a:accent4>
        <a:srgbClr val="DADADA"/>
      </a:accent4>
      <a:accent5>
        <a:srgbClr val="CAAAAA"/>
      </a:accent5>
      <a:accent6>
        <a:srgbClr val="E7E7E7"/>
      </a:accent6>
      <a:hlink>
        <a:srgbClr val="FE9B03"/>
      </a:hlink>
      <a:folHlink>
        <a:srgbClr val="FFFFFF"/>
      </a:folHlink>
    </a:clrScheme>
    <a:fontScheme name="3½ Floppy (A:)">
      <a:majorFont>
        <a:latin typeface="Book Antiqu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3½ Floppy (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½ Floppy (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½ Floppy (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½ Floppy (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½ Floppy (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½ Floppy (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½ Floppy (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3½ Floppy (A:) 8">
        <a:dk1>
          <a:srgbClr val="0000FF"/>
        </a:dk1>
        <a:lt1>
          <a:srgbClr val="FFFFFF"/>
        </a:lt1>
        <a:dk2>
          <a:srgbClr val="0000FF"/>
        </a:dk2>
        <a:lt2>
          <a:srgbClr val="0000FF"/>
        </a:lt2>
        <a:accent1>
          <a:srgbClr val="990000"/>
        </a:accent1>
        <a:accent2>
          <a:srgbClr val="990000"/>
        </a:accent2>
        <a:accent3>
          <a:srgbClr val="FFFFFF"/>
        </a:accent3>
        <a:accent4>
          <a:srgbClr val="0000DA"/>
        </a:accent4>
        <a:accent5>
          <a:srgbClr val="CAAAAA"/>
        </a:accent5>
        <a:accent6>
          <a:srgbClr val="8A0000"/>
        </a:accent6>
        <a:hlink>
          <a:srgbClr val="FE9B03"/>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37</Pages>
  <Words>3561</Words>
  <Application>Microsoft PowerPoint 4.0</Application>
  <PresentationFormat>On-screen Show (4:3)</PresentationFormat>
  <Paragraphs>302</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Times New Roman</vt:lpstr>
      <vt:lpstr>Book Antiqua</vt:lpstr>
      <vt:lpstr>Arial</vt:lpstr>
      <vt:lpstr>Symbol</vt:lpstr>
      <vt:lpstr>3½ Floppy (A:)</vt:lpstr>
      <vt:lpstr>Slide 1</vt:lpstr>
      <vt:lpstr>Not all mechanical errors bother readers in the same way</vt:lpstr>
      <vt:lpstr>The most important aspect of grammar is understanding what a sentence is</vt:lpstr>
      <vt:lpstr>Which are sentences (S), fragments (F),  or run-ons (RO)?</vt:lpstr>
      <vt:lpstr>Shown in yellow are corrections to the errors from the previous slide</vt:lpstr>
      <vt:lpstr>Note that there are several ways  to correct each of these errors</vt:lpstr>
      <vt:lpstr>Making lists parallel is another important aspect of grammar</vt:lpstr>
      <vt:lpstr>Making lists parallel is another important aspect of grammar</vt:lpstr>
      <vt:lpstr>Placing a modifier in its appropriate place is also important in grammar</vt:lpstr>
      <vt:lpstr>Unclear pronoun references cause ambiguities</vt:lpstr>
      <vt:lpstr>Slide 11</vt:lpstr>
      <vt:lpstr>Punctuation rules are designed to have sentences be read one way</vt:lpstr>
      <vt:lpstr>A colon introduces a formal list, long quotation, equation, or definition</vt:lpstr>
      <vt:lpstr>Although equations are separated by white space, they should be treated as part of the sentence</vt:lpstr>
      <vt:lpstr>Em-dashes act as parentheses to separate items that commas cannot</vt:lpstr>
      <vt:lpstr>Commas separate introductory phrases and clauses</vt:lpstr>
      <vt:lpstr>Commas separate parenthetical details</vt:lpstr>
      <vt:lpstr>Commas separate items in a list</vt:lpstr>
      <vt:lpstr>Slide 19</vt:lpstr>
      <vt:lpstr>Not all usage rules are constant with respect to time</vt:lpstr>
      <vt:lpstr>Not all usage rules are constant with respect to position</vt:lpstr>
      <vt:lpstr>Not all usage errors bother readers in the same way</vt:lpstr>
      <vt:lpstr>Two common usage errors are possessives and subject-verb disagreements</vt:lpstr>
      <vt:lpstr>Slide 24</vt:lpstr>
      <vt:lpstr>Slide 25</vt:lpstr>
      <vt:lpstr>Use numerals when referring to measurements</vt:lpstr>
      <vt:lpstr>Certain words are commonly misused</vt:lpstr>
      <vt:lpstr>Certain words are commonly misused</vt:lpstr>
      <vt:lpstr>Non-words and nonsensical groupings of words also cause problems</vt:lpstr>
    </vt:vector>
  </TitlesOfParts>
  <Company>Virginia Tech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Writing (Mechanics)</dc:title>
  <dc:subject/>
  <dc:creator>Michael Alley</dc:creator>
  <cp:keywords/>
  <dc:description/>
  <cp:lastModifiedBy>laura.stanley</cp:lastModifiedBy>
  <cp:revision>173</cp:revision>
  <cp:lastPrinted>2002-01-30T16:07:26Z</cp:lastPrinted>
  <dcterms:created xsi:type="dcterms:W3CDTF">1601-01-01T00:00:00Z</dcterms:created>
  <dcterms:modified xsi:type="dcterms:W3CDTF">2008-10-10T16:59:36Z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alley@vt.edu</vt:lpwstr>
  </property>
  <property fmtid="{D5CDD505-2E9C-101B-9397-08002B2CF9AE}" pid="8" name="HomePage">
    <vt:lpwstr>http://www.me.vt.edu/writing/</vt:lpwstr>
  </property>
  <property fmtid="{D5CDD505-2E9C-101B-9397-08002B2CF9AE}" pid="9" name="Other">
    <vt:lpwstr>Virginia Tech</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4</vt:i4>
  </property>
  <property fmtid="{D5CDD505-2E9C-101B-9397-08002B2CF9AE}" pid="21" name="OutputDir">
    <vt:lpwstr>D:\My Documents\web pages\handbook\visuals\</vt:lpwstr>
  </property>
</Properties>
</file>