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362" r:id="rId2"/>
    <p:sldId id="446" r:id="rId3"/>
    <p:sldId id="455" r:id="rId4"/>
    <p:sldId id="444" r:id="rId5"/>
    <p:sldId id="445" r:id="rId6"/>
    <p:sldId id="417" r:id="rId7"/>
    <p:sldId id="418" r:id="rId8"/>
    <p:sldId id="419" r:id="rId9"/>
    <p:sldId id="456" r:id="rId10"/>
    <p:sldId id="457" r:id="rId11"/>
    <p:sldId id="425" r:id="rId12"/>
    <p:sldId id="458" r:id="rId13"/>
    <p:sldId id="459" r:id="rId14"/>
    <p:sldId id="428" r:id="rId15"/>
    <p:sldId id="461" r:id="rId16"/>
    <p:sldId id="430" r:id="rId17"/>
    <p:sldId id="463" r:id="rId18"/>
    <p:sldId id="433" r:id="rId19"/>
    <p:sldId id="436" r:id="rId20"/>
    <p:sldId id="437" r:id="rId21"/>
    <p:sldId id="438" r:id="rId22"/>
    <p:sldId id="447" r:id="rId23"/>
  </p:sldIdLst>
  <p:sldSz cx="9144000" cy="6858000" type="screen4x3"/>
  <p:notesSz cx="7302500" cy="958691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474747"/>
    <a:srgbClr val="790015"/>
    <a:srgbClr val="FC0128"/>
    <a:srgbClr val="919191"/>
    <a:srgbClr val="438E00"/>
    <a:srgbClr val="316501"/>
    <a:srgbClr val="618FFD"/>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15620"/>
    <p:restoredTop sz="94660"/>
  </p:normalViewPr>
  <p:slideViewPr>
    <p:cSldViewPr>
      <p:cViewPr>
        <p:scale>
          <a:sx n="50" d="100"/>
          <a:sy n="50" d="100"/>
        </p:scale>
        <p:origin x="-864" y="-12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286" y="-72"/>
      </p:cViewPr>
      <p:guideLst>
        <p:guide orient="horz" pos="3019"/>
        <p:guide pos="23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575050" y="9067800"/>
            <a:ext cx="277813" cy="230188"/>
          </a:xfrm>
          <a:prstGeom prst="rect">
            <a:avLst/>
          </a:prstGeom>
          <a:noFill/>
          <a:ln w="12700">
            <a:noFill/>
            <a:miter lim="800000"/>
            <a:headEnd/>
            <a:tailEnd/>
          </a:ln>
          <a:effectLst/>
        </p:spPr>
        <p:txBody>
          <a:bodyPr wrap="none" anchor="ctr"/>
          <a:lstStyle/>
          <a:p>
            <a:endParaRPr lang="en-US"/>
          </a:p>
        </p:txBody>
      </p:sp>
      <p:sp>
        <p:nvSpPr>
          <p:cNvPr id="3075" name="Rectangle 3"/>
          <p:cNvSpPr>
            <a:spLocks noChangeArrowheads="1"/>
          </p:cNvSpPr>
          <p:nvPr/>
        </p:nvSpPr>
        <p:spPr bwMode="auto">
          <a:xfrm>
            <a:off x="2216150" y="187325"/>
            <a:ext cx="2795588" cy="608013"/>
          </a:xfrm>
          <a:prstGeom prst="rect">
            <a:avLst/>
          </a:prstGeom>
          <a:noFill/>
          <a:ln w="12700">
            <a:noFill/>
            <a:miter lim="800000"/>
            <a:headEnd/>
            <a:tailEnd/>
          </a:ln>
          <a:effectLst/>
        </p:spPr>
        <p:txBody>
          <a:bodyPr wrap="none" anchor="ctr"/>
          <a:lstStyle/>
          <a:p>
            <a:endParaRPr lang="en-US"/>
          </a:p>
        </p:txBody>
      </p:sp>
      <p:sp>
        <p:nvSpPr>
          <p:cNvPr id="3076" name="Rectangle 4"/>
          <p:cNvSpPr>
            <a:spLocks noChangeArrowheads="1"/>
          </p:cNvSpPr>
          <p:nvPr/>
        </p:nvSpPr>
        <p:spPr bwMode="auto">
          <a:xfrm>
            <a:off x="3552825" y="8942388"/>
            <a:ext cx="277813" cy="288925"/>
          </a:xfrm>
          <a:prstGeom prst="rect">
            <a:avLst/>
          </a:prstGeom>
          <a:noFill/>
          <a:ln w="12700">
            <a:noFill/>
            <a:miter lim="800000"/>
            <a:headEnd/>
            <a:tailEnd/>
          </a:ln>
          <a:effectLst/>
        </p:spPr>
        <p:txBody>
          <a:bodyPr wrap="none" anchor="ctr"/>
          <a:lstStyle/>
          <a:p>
            <a:endParaRPr lang="en-US"/>
          </a:p>
        </p:txBody>
      </p:sp>
      <p:sp>
        <p:nvSpPr>
          <p:cNvPr id="3077" name="Rectangle 5"/>
          <p:cNvSpPr>
            <a:spLocks noChangeArrowheads="1"/>
          </p:cNvSpPr>
          <p:nvPr/>
        </p:nvSpPr>
        <p:spPr bwMode="auto">
          <a:xfrm>
            <a:off x="2225675" y="14288"/>
            <a:ext cx="2797175" cy="608012"/>
          </a:xfrm>
          <a:prstGeom prst="rect">
            <a:avLst/>
          </a:prstGeom>
          <a:noFill/>
          <a:ln w="12700">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54538"/>
            <a:ext cx="5356225" cy="4313237"/>
          </a:xfrm>
          <a:prstGeom prst="rect">
            <a:avLst/>
          </a:prstGeom>
          <a:noFill/>
          <a:ln w="12700">
            <a:noFill/>
            <a:miter lim="800000"/>
            <a:headEnd/>
            <a:tailEnd/>
          </a:ln>
          <a:effectLst/>
        </p:spPr>
        <p:txBody>
          <a:bodyPr vert="horz" wrap="square" lIns="95501" tIns="46913" rIns="95501" bIns="46913"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ChangeArrowheads="1" noTextEdit="1"/>
          </p:cNvSpPr>
          <p:nvPr>
            <p:ph type="sldImg" idx="2"/>
          </p:nvPr>
        </p:nvSpPr>
        <p:spPr bwMode="auto">
          <a:xfrm>
            <a:off x="1263650" y="725488"/>
            <a:ext cx="4775200" cy="35814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0375" y="9169400"/>
            <a:ext cx="423863" cy="323850"/>
          </a:xfrm>
          <a:prstGeom prst="rect">
            <a:avLst/>
          </a:prstGeom>
          <a:noFill/>
          <a:ln w="12700">
            <a:noFill/>
            <a:miter lim="800000"/>
            <a:headEnd/>
            <a:tailEnd/>
          </a:ln>
          <a:effectLst/>
        </p:spPr>
        <p:txBody>
          <a:bodyPr wrap="none" lIns="95501" tIns="46913" rIns="95501" bIns="46913" anchor="ctr">
            <a:spAutoFit/>
          </a:bodyPr>
          <a:lstStyle/>
          <a:p>
            <a:pPr algn="r" defTabSz="965200"/>
            <a:fld id="{F1C3C832-5F87-47CE-BD50-4B4F019FA653}" type="slidenum">
              <a:rPr lang="en-US" sz="1500" b="0"/>
              <a:pPr algn="r" defTabSz="965200"/>
              <a:t>‹#›</a:t>
            </a:fld>
            <a:endParaRPr lang="en-US" sz="1500" b="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noTextEdit="1"/>
          </p:cNvSpPr>
          <p:nvPr>
            <p:ph type="sldImg"/>
          </p:nvPr>
        </p:nvSpPr>
        <p:spPr>
          <a:ln cap="flat"/>
        </p:spPr>
      </p:sp>
      <p:sp>
        <p:nvSpPr>
          <p:cNvPr id="236547" name="Rectangle 3"/>
          <p:cNvSpPr>
            <a:spLocks noGrp="1" noChangeArrowheads="1"/>
          </p:cNvSpPr>
          <p:nvPr>
            <p:ph type="body" idx="1"/>
          </p:nvPr>
        </p:nvSpPr>
        <p:spPr>
          <a:noFill/>
          <a:ln/>
        </p:spPr>
        <p:txBody>
          <a:bodyPr/>
          <a:lstStyle/>
          <a:p>
            <a:r>
              <a:rPr lang="en-US">
                <a:latin typeface="Times New Roman" pitchFamily="18" charset="0"/>
              </a:rPr>
              <a:t>On these notes pages, the page and chapter numbers refer to </a:t>
            </a:r>
            <a:r>
              <a:rPr lang="en-US" i="1">
                <a:latin typeface="Times New Roman" pitchFamily="18" charset="0"/>
              </a:rPr>
              <a:t>The Craft of Scientific Writing</a:t>
            </a:r>
            <a:r>
              <a:rPr lang="en-US">
                <a:latin typeface="Times New Roman" pitchFamily="18" charset="0"/>
              </a:rPr>
              <a:t>, 3rd edition (Springer-Verlag, 1996). Also referred to is the “Writing Guidelines for Engineering and Science Students,” which can be found at the following address:</a:t>
            </a:r>
          </a:p>
          <a:p>
            <a:pPr>
              <a:lnSpc>
                <a:spcPct val="125000"/>
              </a:lnSpc>
              <a:spcBef>
                <a:spcPct val="50000"/>
              </a:spcBef>
            </a:pPr>
            <a:r>
              <a:rPr lang="en-US">
                <a:latin typeface="Times New Roman" pitchFamily="18" charset="0"/>
              </a:rPr>
              <a:t>http://writing.eng.vt.edu/exercises/	</a:t>
            </a:r>
          </a:p>
          <a:p>
            <a:pPr>
              <a:spcBef>
                <a:spcPct val="50000"/>
              </a:spcBef>
            </a:pPr>
            <a:r>
              <a:rPr lang="en-US">
                <a:latin typeface="Times New Roman" pitchFamily="18" charset="0"/>
              </a:rPr>
              <a:t>At that page, you will find links to the “Writing Exercises for Engineers and Scientists” and to the “Handbook for Instructors.” If you would like a 60-day evaluation copy of </a:t>
            </a:r>
            <a:r>
              <a:rPr lang="en-US" i="1">
                <a:latin typeface="Times New Roman" pitchFamily="18" charset="0"/>
              </a:rPr>
              <a:t>The Craft of Scientific Writing</a:t>
            </a:r>
            <a:r>
              <a:rPr lang="en-US">
                <a:latin typeface="Times New Roman" pitchFamily="18" charset="0"/>
              </a:rPr>
              <a:t>, please go to the following web page:</a:t>
            </a:r>
          </a:p>
          <a:p>
            <a:r>
              <a:rPr lang="en-US">
                <a:latin typeface="Times New Roman" pitchFamily="18" charset="0"/>
              </a:rPr>
              <a:t>http://www.springer.de/textbooks/textbook_inspect.html </a:t>
            </a:r>
          </a:p>
          <a:p>
            <a:r>
              <a:rPr lang="en-US">
                <a:latin typeface="Times New Roman" pitchFamily="18" charset="0"/>
              </a:rPr>
              <a:t>This first slide is a title slide for a discussion about the structure for a general document. Note that structure comprises not only organization, which students have studied in other writing courses, but also emphasis, depth, and transition between sections (aspects they have probably not studied). Corresponding discussions of these definitions are in Chapter 2 and Chapter 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ChangeArrowheads="1" noTextEdit="1"/>
          </p:cNvSpPr>
          <p:nvPr>
            <p:ph type="sldImg"/>
          </p:nvPr>
        </p:nvSpPr>
        <p:spPr>
          <a:ln>
            <a:noFill/>
          </a:ln>
        </p:spPr>
      </p:sp>
      <p:sp>
        <p:nvSpPr>
          <p:cNvPr id="425987" name="Rectangle 3"/>
          <p:cNvSpPr>
            <a:spLocks noGrp="1" noChangeArrowheads="1"/>
          </p:cNvSpPr>
          <p:nvPr>
            <p:ph type="body" idx="1"/>
          </p:nvPr>
        </p:nvSpPr>
        <p:spPr>
          <a:noFill/>
          <a:ln/>
        </p:spPr>
        <p:txBody>
          <a:bodyPr/>
          <a:lstStyle/>
          <a:p>
            <a:r>
              <a:rPr lang="en-US">
                <a:latin typeface="Times New Roman" pitchFamily="18" charset="0"/>
              </a:rPr>
              <a:t>Pages 29-30.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ChangeArrowheads="1" noTextEdit="1"/>
          </p:cNvSpPr>
          <p:nvPr>
            <p:ph type="sldImg"/>
          </p:nvPr>
        </p:nvSpPr>
        <p:spPr>
          <a:ln>
            <a:noFill/>
          </a:ln>
        </p:spPr>
      </p:sp>
      <p:sp>
        <p:nvSpPr>
          <p:cNvPr id="363523" name="Rectangle 3"/>
          <p:cNvSpPr>
            <a:spLocks noGrp="1" noChangeArrowheads="1"/>
          </p:cNvSpPr>
          <p:nvPr>
            <p:ph type="body" idx="1"/>
          </p:nvPr>
        </p:nvSpPr>
        <p:spPr>
          <a:noFill/>
          <a:ln/>
        </p:spPr>
        <p:txBody>
          <a:bodyPr/>
          <a:lstStyle/>
          <a:p>
            <a:r>
              <a:rPr lang="en-US">
                <a:latin typeface="Times New Roman" pitchFamily="18" charset="0"/>
              </a:rPr>
              <a:t>Mapping slide for discussion of middles in scientific documents.</a:t>
            </a:r>
          </a:p>
          <a:p>
            <a:endParaRPr lang="en-US">
              <a:latin typeface="Times New Roman" pitchFamily="18" charset="0"/>
            </a:endParaRPr>
          </a:p>
          <a:p>
            <a:r>
              <a:rPr lang="en-US">
                <a:latin typeface="Times New Roman" pitchFamily="18" charset="0"/>
              </a:rPr>
              <a:t>Citation for picture: VanDevender, P. “Ion-Beam Focusing: A Step Toward Fusion,” </a:t>
            </a:r>
            <a:r>
              <a:rPr lang="en-US" i="1">
                <a:latin typeface="Times New Roman" pitchFamily="18" charset="0"/>
              </a:rPr>
              <a:t>Sandia Technology</a:t>
            </a:r>
            <a:r>
              <a:rPr lang="en-US">
                <a:latin typeface="Times New Roman" pitchFamily="18" charset="0"/>
              </a:rPr>
              <a:t>, vol. 9, no. 4 (December 19850, pp. 2-13.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body" idx="1"/>
          </p:nvPr>
        </p:nvSpPr>
        <p:spPr>
          <a:noFill/>
          <a:ln/>
        </p:spPr>
        <p:txBody>
          <a:bodyPr/>
          <a:lstStyle/>
          <a:p>
            <a:pPr>
              <a:tabLst>
                <a:tab pos="0" algn="l"/>
              </a:tabLst>
            </a:pPr>
            <a:r>
              <a:rPr lang="en-US">
                <a:latin typeface="Times New Roman" pitchFamily="18" charset="0"/>
              </a:rPr>
              <a:t>This slide encompasses much information, but I usually don’t spend a lot of time on it because the students have studied this material (the organizational strategies) time and again in their high school and freshman writing classes. I usually begin by asking what the common organizational strategies are in engineering and science. The students almost always remember a chronological strategy. In showing that strategy, I mention that when engineers or scientists describe a laboratory procedure or a process (as exemplified by the evolution of man in the top picture), they usually follow that strategy. I also mention that when engineers or scientists describe a piece of equipment they often use a spatial strategy. For example, in discussing the Pratt &amp; Whitney turbine engine in the bottom picture, a spacial strategy would be left to right.  (Pages 33-37)</a:t>
            </a:r>
          </a:p>
          <a:p>
            <a:pPr>
              <a:tabLst>
                <a:tab pos="0" algn="l"/>
              </a:tabLst>
            </a:pPr>
            <a:endParaRPr lang="en-US">
              <a:latin typeface="Times New Roman" pitchFamily="18" charset="0"/>
            </a:endParaRPr>
          </a:p>
          <a:p>
            <a:pPr>
              <a:tabLst>
                <a:tab pos="0" algn="l"/>
              </a:tabLst>
            </a:pPr>
            <a:r>
              <a:rPr lang="en-US">
                <a:latin typeface="Times New Roman" pitchFamily="18" charset="0"/>
              </a:rPr>
              <a:t>Citation for top picture: Maizels, Deborah Jane, http://www.zoobotanica.u-net.com/GIF%20files/Palaeontological/Evolman.GIF</a:t>
            </a:r>
          </a:p>
          <a:p>
            <a:pPr>
              <a:tabLst>
                <a:tab pos="0" algn="l"/>
              </a:tabLst>
            </a:pPr>
            <a:endParaRPr lang="en-US">
              <a:latin typeface="Times New Roman" pitchFamily="18" charset="0"/>
            </a:endParaRPr>
          </a:p>
          <a:p>
            <a:pPr>
              <a:tabLst>
                <a:tab pos="0" algn="l"/>
              </a:tabLst>
            </a:pPr>
            <a:endParaRPr lang="en-US">
              <a:latin typeface="Times New Roman" pitchFamily="18" charset="0"/>
            </a:endParaRPr>
          </a:p>
          <a:p>
            <a:pPr>
              <a:tabLst>
                <a:tab pos="0" algn="l"/>
              </a:tabLst>
            </a:pPr>
            <a:endParaRPr lang="en-US">
              <a:latin typeface="Times New Roman" pitchFamily="18" charset="0"/>
            </a:endParaRPr>
          </a:p>
        </p:txBody>
      </p:sp>
      <p:sp>
        <p:nvSpPr>
          <p:cNvPr id="428035" name="Rectangle 3"/>
          <p:cNvSpPr>
            <a:spLocks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body" idx="1"/>
          </p:nvPr>
        </p:nvSpPr>
        <p:spPr>
          <a:noFill/>
          <a:ln/>
        </p:spPr>
        <p:txBody>
          <a:bodyPr/>
          <a:lstStyle/>
          <a:p>
            <a:pPr>
              <a:tabLst>
                <a:tab pos="0" algn="l"/>
              </a:tabLst>
            </a:pPr>
            <a:r>
              <a:rPr lang="en-US">
                <a:latin typeface="Times New Roman" pitchFamily="18" charset="0"/>
              </a:rPr>
              <a:t>With this slide, I mention that a parallel parts strategy is common, particularly at the major heading level. The example given here is the types of reptiles found in a particular nature reserve (images from the Corel Corporation). I also mention that the flow of a variable through a system, such as the flow of energy through the nuclear fusion experiment at Sandia National Laboratories(see page 35). This strategy would involve beginning with the electrical energy as it charges up the Marx generators on the outer ring and following that energy as it becomes an electrical line pulse that produces a particle beam. This particle beam is focused onto deuterium-tritium pellets in the center to produce fusion energy. In concluding this discussion, I mention that most engineers and scientists usually choose an appropriate strategy in their writing; what they often fail to do, though, is to reveal that strategy with their headings, subheadings, and transitional phrases. (Pages 33-37)</a:t>
            </a:r>
          </a:p>
          <a:p>
            <a:pPr>
              <a:tabLst>
                <a:tab pos="0" algn="l"/>
              </a:tabLst>
            </a:pPr>
            <a:endParaRPr lang="en-US">
              <a:latin typeface="Times New Roman" pitchFamily="18" charset="0"/>
            </a:endParaRPr>
          </a:p>
          <a:p>
            <a:pPr>
              <a:tabLst>
                <a:tab pos="0" algn="l"/>
              </a:tabLst>
            </a:pPr>
            <a:r>
              <a:rPr lang="en-US">
                <a:latin typeface="Times New Roman" pitchFamily="18" charset="0"/>
              </a:rPr>
              <a:t>Citation for bottom picture: VanDevender, P. “Ion-Beam Focusing: A Step Toward Fusion,” </a:t>
            </a:r>
            <a:r>
              <a:rPr lang="en-US" i="1">
                <a:latin typeface="Times New Roman" pitchFamily="18" charset="0"/>
              </a:rPr>
              <a:t>Sandia Technology</a:t>
            </a:r>
            <a:r>
              <a:rPr lang="en-US">
                <a:latin typeface="Times New Roman" pitchFamily="18" charset="0"/>
              </a:rPr>
              <a:t>, vol. 9, no. 4 (December 19850, pp. 2-13.</a:t>
            </a:r>
          </a:p>
        </p:txBody>
      </p:sp>
      <p:sp>
        <p:nvSpPr>
          <p:cNvPr id="430083" name="Rectangle 3"/>
          <p:cNvSpPr>
            <a:spLocks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ChangeArrowheads="1" noTextEdit="1"/>
          </p:cNvSpPr>
          <p:nvPr>
            <p:ph type="sldImg"/>
          </p:nvPr>
        </p:nvSpPr>
        <p:spPr>
          <a:ln cap="flat"/>
        </p:spPr>
      </p:sp>
      <p:sp>
        <p:nvSpPr>
          <p:cNvPr id="369667" name="Rectangle 3"/>
          <p:cNvSpPr>
            <a:spLocks noGrp="1" noChangeArrowheads="1"/>
          </p:cNvSpPr>
          <p:nvPr>
            <p:ph type="body" idx="1"/>
          </p:nvPr>
        </p:nvSpPr>
        <p:spPr>
          <a:noFill/>
          <a:ln/>
        </p:spPr>
        <p:txBody>
          <a:bodyPr/>
          <a:lstStyle/>
          <a:p>
            <a:pPr>
              <a:tabLst>
                <a:tab pos="0" algn="l"/>
              </a:tabLst>
            </a:pPr>
            <a:r>
              <a:rPr lang="en-US">
                <a:latin typeface="Times New Roman" pitchFamily="18" charset="0"/>
              </a:rPr>
              <a:t>This slide discusses the headings and subheadings that students should create when the format does not already dictate what those headings and subheadings should be. The students should note that for a document such as a laboratory report that has prescribed headings and subheadings, the audience has certain expectations for what those sections and subsections will contain. For that reason, while “Background” might be appropriate as a heading in a laboratory report in which the audience expects a certain type of background information for that section, “Background” might not be a particularly strong heading for a design report in which the audience has no expectations for what that section would contain. In such a case, the students would do better to choose parallel descriptive phrase as in the slide. (Pages 37-40)</a:t>
            </a: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ChangeArrowheads="1" noTextEdit="1"/>
          </p:cNvSpPr>
          <p:nvPr>
            <p:ph type="sldImg"/>
          </p:nvPr>
        </p:nvSpPr>
        <p:spPr>
          <a:ln cap="flat"/>
        </p:spPr>
      </p:sp>
      <p:sp>
        <p:nvSpPr>
          <p:cNvPr id="436227" name="Rectangle 3"/>
          <p:cNvSpPr>
            <a:spLocks noGrp="1" noChangeArrowheads="1"/>
          </p:cNvSpPr>
          <p:nvPr>
            <p:ph type="body" idx="1"/>
          </p:nvPr>
        </p:nvSpPr>
        <p:spPr>
          <a:noFill/>
          <a:ln/>
        </p:spPr>
        <p:txBody>
          <a:bodyPr lIns="95490" tIns="46907" rIns="95490" bIns="46907"/>
          <a:lstStyle/>
          <a:p>
            <a:pPr>
              <a:tabLst>
                <a:tab pos="0" algn="l"/>
              </a:tabLst>
            </a:pPr>
            <a:r>
              <a:rPr lang="en-US">
                <a:latin typeface="Times New Roman" pitchFamily="18" charset="0"/>
              </a:rPr>
              <a:t>This slide works through a simple example to point out the expectations by the audience of parallelism in headings. View  the slide in the slideshow mode to see the sequence. (Pages 37-40)</a:t>
            </a: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ChangeArrowheads="1" noTextEdit="1"/>
          </p:cNvSpPr>
          <p:nvPr>
            <p:ph type="sldImg"/>
          </p:nvPr>
        </p:nvSpPr>
        <p:spPr>
          <a:ln cap="flat"/>
        </p:spPr>
      </p:sp>
      <p:sp>
        <p:nvSpPr>
          <p:cNvPr id="373763" name="Rectangle 3"/>
          <p:cNvSpPr>
            <a:spLocks noGrp="1" noChangeArrowheads="1"/>
          </p:cNvSpPr>
          <p:nvPr>
            <p:ph type="body" idx="1"/>
          </p:nvPr>
        </p:nvSpPr>
        <p:spPr>
          <a:noFill/>
          <a:ln/>
        </p:spPr>
        <p:txBody>
          <a:bodyPr/>
          <a:lstStyle/>
          <a:p>
            <a:pPr>
              <a:tabLst>
                <a:tab pos="0" algn="l"/>
              </a:tabLst>
            </a:pPr>
            <a:r>
              <a:rPr lang="en-US">
                <a:latin typeface="Times New Roman" pitchFamily="18" charset="0"/>
              </a:rPr>
              <a:t>This slide discusses the importance of hierarchy in headings and subheadings. The slide also reveals that having a long list of headings is not memorable for the reader. (Pages 37-40)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ChangeArrowheads="1" noTextEdit="1"/>
          </p:cNvSpPr>
          <p:nvPr>
            <p:ph type="sldImg"/>
          </p:nvPr>
        </p:nvSpPr>
        <p:spPr>
          <a:ln>
            <a:noFill/>
          </a:ln>
        </p:spPr>
      </p:sp>
      <p:sp>
        <p:nvSpPr>
          <p:cNvPr id="440323" name="Rectangle 3"/>
          <p:cNvSpPr>
            <a:spLocks noGrp="1" noChangeArrowheads="1"/>
          </p:cNvSpPr>
          <p:nvPr>
            <p:ph type="body" idx="1"/>
          </p:nvPr>
        </p:nvSpPr>
        <p:spPr>
          <a:noFill/>
          <a:ln/>
        </p:spPr>
        <p:txBody>
          <a:bodyPr/>
          <a:lstStyle/>
          <a:p>
            <a:r>
              <a:rPr lang="en-US">
                <a:latin typeface="Times New Roman" pitchFamily="18" charset="0"/>
              </a:rPr>
              <a:t>In the biological sciences, most journal articles follow a set organization for the headings and subheadings: Introduction, Materials and Methods, and Results and Discussion.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body" idx="1"/>
          </p:nvPr>
        </p:nvSpPr>
        <p:spPr>
          <a:noFill/>
          <a:ln/>
        </p:spPr>
        <p:txBody>
          <a:bodyPr/>
          <a:lstStyle/>
          <a:p>
            <a:pPr>
              <a:tabLst>
                <a:tab pos="0" algn="l"/>
              </a:tabLst>
            </a:pPr>
            <a:r>
              <a:rPr lang="en-US">
                <a:latin typeface="Times New Roman" pitchFamily="18" charset="0"/>
              </a:rPr>
              <a:t>This slide is a springboard for a discussion of conclusion sections. It is difficult to characterize what conclusion sections do for all reports and say something specific enough to benefit all the students. The first part, analyzing results from an overall perspective, holds true for most documents, but the second part, providing a future perspective, occurs in several forms: making recommendations, discussing future work, and raising questions about the subject. The conclusion section is one of the most difficult sections for the students to write because it contains the most analysis. The students also have to evaluate which details (or results) are more important and emphasize those details (or results). </a:t>
            </a:r>
          </a:p>
          <a:p>
            <a:pPr>
              <a:spcBef>
                <a:spcPct val="50000"/>
              </a:spcBef>
              <a:tabLst>
                <a:tab pos="0" algn="l"/>
              </a:tabLst>
            </a:pPr>
            <a:r>
              <a:rPr lang="en-US">
                <a:latin typeface="Times New Roman" pitchFamily="18" charset="0"/>
              </a:rPr>
              <a:t>On this slide, I usually point out to the students that in this conclusion section, the document is referred to in a different tense (“This report has shown…”) from how the document is referred to in the “Introduction” and “Summary” where the writer should use the present tense (“This report presents…”). (Pages 40-45)</a:t>
            </a:r>
          </a:p>
        </p:txBody>
      </p:sp>
      <p:sp>
        <p:nvSpPr>
          <p:cNvPr id="378883" name="Rectangle 3"/>
          <p:cNvSpPr>
            <a:spLocks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body" idx="1"/>
          </p:nvPr>
        </p:nvSpPr>
        <p:spPr>
          <a:noFill/>
          <a:ln/>
        </p:spPr>
        <p:txBody>
          <a:bodyPr/>
          <a:lstStyle/>
          <a:p>
            <a:pPr>
              <a:tabLst>
                <a:tab pos="0" algn="l"/>
              </a:tabLst>
            </a:pPr>
            <a:r>
              <a:rPr lang="en-US">
                <a:latin typeface="Times New Roman" pitchFamily="18" charset="0"/>
              </a:rPr>
              <a:t>This slide introduces one kind of appendix that engineers and scientists often have to write—namely one that presents primary information (necessary for understanding or accepting the work) to a secondary audience. Another type is one that presents secondary information (perhaps tangential information) to a primary audience. </a:t>
            </a:r>
          </a:p>
          <a:p>
            <a:pPr>
              <a:spcBef>
                <a:spcPct val="50000"/>
              </a:spcBef>
              <a:tabLst>
                <a:tab pos="0" algn="l"/>
              </a:tabLst>
            </a:pPr>
            <a:r>
              <a:rPr lang="en-US">
                <a:latin typeface="Times New Roman" pitchFamily="18" charset="0"/>
              </a:rPr>
              <a:t>Note that many students don’t realize that while in some cases, you write appendices that are informal (perhaps just a title and an illustration), in other situations you write appendices that are formal (standing alone and having beginnings, middles, and endings). On assignments in which you want formal appendices, you should specify that to the students. (Pages 46-48)</a:t>
            </a:r>
          </a:p>
        </p:txBody>
      </p:sp>
      <p:sp>
        <p:nvSpPr>
          <p:cNvPr id="385027" name="Rectangle 3"/>
          <p:cNvSpPr>
            <a:spLocks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ChangeArrowheads="1" noTextEdit="1"/>
          </p:cNvSpPr>
          <p:nvPr>
            <p:ph type="sldImg"/>
          </p:nvPr>
        </p:nvSpPr>
        <p:spPr>
          <a:ln cap="flat"/>
        </p:spPr>
      </p:sp>
      <p:sp>
        <p:nvSpPr>
          <p:cNvPr id="402436" name="Rectangle 4"/>
          <p:cNvSpPr>
            <a:spLocks noGrp="1" noChangeArrowheads="1"/>
          </p:cNvSpPr>
          <p:nvPr>
            <p:ph type="body" idx="1"/>
          </p:nvPr>
        </p:nvSpPr>
        <p:spPr>
          <a:noFill/>
          <a:ln/>
        </p:spPr>
        <p:txBody>
          <a:bodyPr/>
          <a:lstStyle/>
          <a:p>
            <a:r>
              <a:rPr lang="en-US">
                <a:latin typeface="Times New Roman" pitchFamily="18" charset="0"/>
              </a:rPr>
              <a:t>This slide maps a discussion of organization for a general scientific document that is to follow. In this discussion, a general scientific document is considered. Other discussions exist for the stylistic peculiarities of specific scientific documents, such as proposals, lab reports, and correspondence.</a:t>
            </a:r>
          </a:p>
          <a:p>
            <a:endParaRPr 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body" idx="1"/>
          </p:nvPr>
        </p:nvSpPr>
        <p:spPr>
          <a:noFill/>
          <a:ln/>
        </p:spPr>
        <p:txBody>
          <a:bodyPr/>
          <a:lstStyle/>
          <a:p>
            <a:pPr>
              <a:tabLst>
                <a:tab pos="0" algn="l"/>
              </a:tabLst>
            </a:pPr>
            <a:r>
              <a:rPr lang="en-US">
                <a:latin typeface="Times New Roman" pitchFamily="18" charset="0"/>
              </a:rPr>
              <a:t>This slide introduces one kind of appendix that engineers and scientists often have to write—namely one that presents secondary information (perhaps tangential information) to a primary audience. Another type is one that presents primary information (necessary for understanding or accepting the work) to a secondary audience. (Pages 48-49)</a:t>
            </a:r>
          </a:p>
        </p:txBody>
      </p:sp>
      <p:sp>
        <p:nvSpPr>
          <p:cNvPr id="387075" name="Rectangle 3"/>
          <p:cNvSpPr>
            <a:spLocks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body" idx="1"/>
          </p:nvPr>
        </p:nvSpPr>
        <p:spPr>
          <a:noFill/>
          <a:ln/>
        </p:spPr>
        <p:txBody>
          <a:bodyPr/>
          <a:lstStyle/>
          <a:p>
            <a:pPr>
              <a:tabLst>
                <a:tab pos="0" algn="l"/>
              </a:tabLst>
            </a:pPr>
            <a:r>
              <a:rPr lang="en-US">
                <a:latin typeface="Times New Roman" pitchFamily="18" charset="0"/>
              </a:rPr>
              <a:t>This slide presents an example “Glossary,” which is essentially a special type of appendix. Several ways exist to format and incorporate a glossary—the “Writing Guidelines” introduces one. Note that the definitions in a glossary should be formal definitions, which are discussed in Chapter 7. Also note that you might have terms in a glossary that you have already defined in the document if the term is used in more than one section in the document and you believe an audience might turn to one of those sections without reading the section where it is defined. You might also have a term appearing in the glossary that is also defined in the text, if the glossary definition contains more information than the text definition. (Pages 49-51)</a:t>
            </a:r>
          </a:p>
        </p:txBody>
      </p:sp>
      <p:sp>
        <p:nvSpPr>
          <p:cNvPr id="389123" name="Rectangle 3"/>
          <p:cNvSpPr>
            <a:spLocks noChangeArrowheads="1" noTextEdit="1"/>
          </p:cNvSpPr>
          <p:nvPr>
            <p:ph type="sldImg"/>
          </p:nvPr>
        </p:nvSpPr>
        <p:spPr>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ChangeArrowheads="1" noTextEdit="1"/>
          </p:cNvSpPr>
          <p:nvPr>
            <p:ph type="sldImg"/>
          </p:nvPr>
        </p:nvSpPr>
        <p:spPr>
          <a:ln>
            <a:noFill/>
          </a:ln>
        </p:spPr>
      </p:sp>
      <p:sp>
        <p:nvSpPr>
          <p:cNvPr id="404483" name="Rectangle 3"/>
          <p:cNvSpPr>
            <a:spLocks noGrp="1" noChangeArrowheads="1"/>
          </p:cNvSpPr>
          <p:nvPr>
            <p:ph type="body" idx="1"/>
          </p:nvPr>
        </p:nvSpPr>
        <p:spPr>
          <a:noFill/>
          <a:ln/>
        </p:spPr>
        <p:txBody>
          <a:bodyPr/>
          <a:lstStyle/>
          <a:p>
            <a:pPr>
              <a:tabLst>
                <a:tab pos="0" algn="l"/>
              </a:tabLst>
            </a:pPr>
            <a:r>
              <a:rPr lang="en-US">
                <a:latin typeface="Times New Roman" pitchFamily="18" charset="0"/>
              </a:rPr>
              <a:t>This slide presents an opportunity to discuss citing and documenting reference. When doing so, I stress that failing to cite the contributions of others is perhaps the single worst error that an engineer or scientist can make because it can ruin your reputation. Linus Pauling was accused by Lawrence Bragg and others of failing to cite the work of others (see Anthony Serafini, </a:t>
            </a:r>
            <a:r>
              <a:rPr lang="en-US" i="1">
                <a:latin typeface="Times New Roman" pitchFamily="18" charset="0"/>
              </a:rPr>
              <a:t>Linus Pauling: A Man and His Science</a:t>
            </a:r>
            <a:r>
              <a:rPr lang="en-US">
                <a:latin typeface="Times New Roman" pitchFamily="18" charset="0"/>
              </a:rPr>
              <a:t> (New York: Paragon House, 1989)). Those accusations damaged his reputation. James Watson, who with Francis Crick was credited with the discovery of DNA, was also accused of slighting the contribution of Rosalind Franklin, whose DNA photograph Watson surreptitiously used (see </a:t>
            </a:r>
            <a:r>
              <a:rPr lang="en-US">
                <a:latin typeface="Book Antiqua" pitchFamily="18" charset="0"/>
              </a:rPr>
              <a:t>Sharon Bertsch McGrayne, </a:t>
            </a:r>
            <a:r>
              <a:rPr lang="en-US" i="1">
                <a:latin typeface="Book Antiqua" pitchFamily="18" charset="0"/>
              </a:rPr>
              <a:t>Nobel Prize Women in Science</a:t>
            </a:r>
            <a:r>
              <a:rPr lang="en-US">
                <a:latin typeface="Book Antiqua" pitchFamily="18" charset="0"/>
              </a:rPr>
              <a:t> (Seacaucus, NJ: Citadel Press Book, 1998)). </a:t>
            </a:r>
          </a:p>
          <a:p>
            <a:pPr>
              <a:tabLst>
                <a:tab pos="0" algn="l"/>
              </a:tabLst>
            </a:pPr>
            <a:endParaRPr lang="en-US">
              <a:latin typeface="Book Antiqua" pitchFamily="18" charset="0"/>
            </a:endParaRPr>
          </a:p>
          <a:p>
            <a:pPr>
              <a:tabLst>
                <a:tab pos="0" algn="l"/>
              </a:tabLst>
            </a:pPr>
            <a:r>
              <a:rPr lang="en-US">
                <a:latin typeface="Book Antiqua" pitchFamily="18" charset="0"/>
              </a:rPr>
              <a:t>Photo on left: Rosalind Franklin and R.G. Gosling, </a:t>
            </a:r>
            <a:r>
              <a:rPr lang="en-US">
                <a:latin typeface="Times New Roman" pitchFamily="18" charset="0"/>
              </a:rPr>
              <a:t>"Evidence for a 2-chain Helix in the Crystalline Structure of Sodium Deoxyribonucleate," </a:t>
            </a:r>
            <a:r>
              <a:rPr lang="en-US" i="1">
                <a:latin typeface="Times New Roman" pitchFamily="18" charset="0"/>
              </a:rPr>
              <a:t>Nature, </a:t>
            </a:r>
            <a:r>
              <a:rPr lang="en-US">
                <a:latin typeface="Times New Roman" pitchFamily="18" charset="0"/>
              </a:rPr>
              <a:t>vol. 172, no. 156 (1953).</a:t>
            </a:r>
            <a:endParaRPr lang="en-US"/>
          </a:p>
          <a:p>
            <a:pPr>
              <a:tabLst>
                <a:tab pos="0" algn="l"/>
              </a:tabLst>
            </a:pPr>
            <a:endParaRPr lang="en-US">
              <a:latin typeface="Book Antiqua" pitchFamily="18" charset="0"/>
            </a:endParaRPr>
          </a:p>
          <a:p>
            <a:pPr>
              <a:tabLst>
                <a:tab pos="0" algn="l"/>
              </a:tabLst>
            </a:pPr>
            <a:r>
              <a:rPr lang="en-US">
                <a:latin typeface="Book Antiqua" pitchFamily="18" charset="0"/>
              </a:rPr>
              <a:t>Franklin Photo taken by Vittorio Luzzati, 1950. For more information about Rosalind Franklin, read Anne Piper, “Light on a Dark Lady,” </a:t>
            </a:r>
            <a:r>
              <a:rPr lang="en-US">
                <a:latin typeface="Times New Roman" pitchFamily="18" charset="0"/>
              </a:rPr>
              <a:t>http://www.physics.ucla.edu/~cwp/articles/franklin/piper.html (Los Angeles: UCLA, 2002).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a:noFill/>
          <a:ln/>
        </p:spPr>
        <p:txBody>
          <a:bodyPr/>
          <a:lstStyle/>
          <a:p>
            <a:pPr>
              <a:tabLst>
                <a:tab pos="0" algn="l"/>
              </a:tabLst>
            </a:pPr>
            <a:r>
              <a:rPr lang="en-US">
                <a:latin typeface="Times New Roman" pitchFamily="18" charset="0"/>
              </a:rPr>
              <a:t>This slide presents the major parts to the beginning of a scientific document: titles, summaries, and introductions.Note that you might have other elements in a document’s beginning: table of contents, acknowledgments, and definitions of key abbreviations. These you might want to mention on this slide. The three presented here are ones that present significant writing challenges to the students because there are several different approaches for each.</a:t>
            </a:r>
          </a:p>
        </p:txBody>
      </p:sp>
      <p:sp>
        <p:nvSpPr>
          <p:cNvPr id="421891" name="Rectangle 3"/>
          <p:cNvSpPr>
            <a:spLocks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ChangeArrowheads="1" noTextEdit="1"/>
          </p:cNvSpPr>
          <p:nvPr>
            <p:ph type="sldImg"/>
          </p:nvPr>
        </p:nvSpPr>
        <p:spPr>
          <a:ln cap="flat"/>
        </p:spPr>
      </p:sp>
      <p:sp>
        <p:nvSpPr>
          <p:cNvPr id="398339" name="Rectangle 3"/>
          <p:cNvSpPr>
            <a:spLocks noGrp="1" noChangeArrowheads="1"/>
          </p:cNvSpPr>
          <p:nvPr>
            <p:ph type="body" idx="1"/>
          </p:nvPr>
        </p:nvSpPr>
        <p:spPr>
          <a:noFill/>
          <a:ln/>
        </p:spPr>
        <p:txBody>
          <a:bodyPr/>
          <a:lstStyle/>
          <a:p>
            <a:r>
              <a:rPr lang="en-US">
                <a:latin typeface="Times New Roman" pitchFamily="18" charset="0"/>
              </a:rPr>
              <a:t>When presenting this slide and the next, I ask the students to critique the title on the left. Often I ask what type of avalanche is the writer discussing. Most students, after prodding, will assume that it’s a snow or rock avalanche which makes the point that the title does not identify the area of work. Then I advance the animation to bring in the revision. (Pages 17-18)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ChangeArrowheads="1" noTextEdit="1"/>
          </p:cNvSpPr>
          <p:nvPr>
            <p:ph type="sldImg"/>
          </p:nvPr>
        </p:nvSpPr>
        <p:spPr>
          <a:ln cap="flat"/>
        </p:spPr>
      </p:sp>
      <p:sp>
        <p:nvSpPr>
          <p:cNvPr id="400387" name="Rectangle 3"/>
          <p:cNvSpPr>
            <a:spLocks noGrp="1" noChangeArrowheads="1"/>
          </p:cNvSpPr>
          <p:nvPr>
            <p:ph type="body" idx="1"/>
          </p:nvPr>
        </p:nvSpPr>
        <p:spPr>
          <a:noFill/>
          <a:ln/>
        </p:spPr>
        <p:txBody>
          <a:bodyPr/>
          <a:lstStyle/>
          <a:p>
            <a:r>
              <a:rPr lang="en-US">
                <a:latin typeface="Times New Roman" pitchFamily="18" charset="0"/>
              </a:rPr>
              <a:t>This slide presents another “before” and “after” example of a title. Note that although the ideal title separates one’s work from everyone else’s, such a title is often not possible to create in only three or four details. As the book points out, titles with too many details are difficult to understand. For that reason, engineers and scientists often have to balance precision with conciseness. (Pages 18-19)</a:t>
            </a:r>
          </a:p>
          <a:p>
            <a:endParaRPr 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a:noFill/>
          <a:ln/>
        </p:spPr>
        <p:txBody>
          <a:bodyPr/>
          <a:lstStyle/>
          <a:p>
            <a:pPr>
              <a:tabLst>
                <a:tab pos="0" algn="l"/>
              </a:tabLst>
            </a:pPr>
            <a:r>
              <a:rPr lang="en-US">
                <a:latin typeface="Times New Roman" pitchFamily="18" charset="0"/>
              </a:rPr>
              <a:t>This slide presents names for the many varieties of summaries that exist. The “Writing Guidelines”</a:t>
            </a:r>
            <a:r>
              <a:rPr lang="en-US" i="1">
                <a:latin typeface="Times New Roman" pitchFamily="18" charset="0"/>
              </a:rPr>
              <a:t> </a:t>
            </a:r>
            <a:r>
              <a:rPr lang="en-US">
                <a:latin typeface="Times New Roman" pitchFamily="18" charset="0"/>
              </a:rPr>
              <a:t>discusses some of the differences, and the textbook discusses the two main approaches. You will probably have your students write summaries of the type that you see most often in your discipline. This slide then is a starting point for that discussion. (Pages 20-27)</a:t>
            </a:r>
          </a:p>
        </p:txBody>
      </p:sp>
      <p:sp>
        <p:nvSpPr>
          <p:cNvPr id="347139" name="Rectangle 3"/>
          <p:cNvSpPr>
            <a:spLocks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body" idx="1"/>
          </p:nvPr>
        </p:nvSpPr>
        <p:spPr>
          <a:noFill/>
          <a:ln/>
        </p:spPr>
        <p:txBody>
          <a:bodyPr/>
          <a:lstStyle/>
          <a:p>
            <a:pPr>
              <a:tabLst>
                <a:tab pos="0" algn="l"/>
              </a:tabLst>
            </a:pPr>
            <a:r>
              <a:rPr lang="en-US">
                <a:latin typeface="Times New Roman" pitchFamily="18" charset="0"/>
              </a:rPr>
              <a:t>This slide shows examples of two common approaches for writing summaries. Consider using these two approaches as a springboard to describe the type of summary that you desire for documents in your course. (Pages 20-27)</a:t>
            </a:r>
          </a:p>
        </p:txBody>
      </p:sp>
      <p:sp>
        <p:nvSpPr>
          <p:cNvPr id="349187" name="Rectangle 3"/>
          <p:cNvSpPr>
            <a:spLocks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body" idx="1"/>
          </p:nvPr>
        </p:nvSpPr>
        <p:spPr>
          <a:noFill/>
          <a:ln/>
        </p:spPr>
        <p:txBody>
          <a:bodyPr/>
          <a:lstStyle/>
          <a:p>
            <a:pPr>
              <a:tabLst>
                <a:tab pos="0" algn="l"/>
              </a:tabLst>
            </a:pPr>
            <a:r>
              <a:rPr lang="en-US">
                <a:latin typeface="Times New Roman" pitchFamily="18" charset="0"/>
              </a:rPr>
              <a:t>This slide shows the questions that should be answered for the readers once they finish reading the “Introduction.” In showing this slide, I begin by asking the students what questions they have about a topic when they are first introduced to it. The analogy I use is that an introduction section is like a car or bus ride to a place where the readers will learn something. I ask the students to imagine that I am leading them out the door to a parked car or bus that will take them someplace where they will learn something. I then ask what questions they have as they are walking out the door. The students will guess the first two questions right off (“what topic are we going to learn about?” and “why is that topic important?”) and after prodding will get the fourth one (“how long will this trip take?” or “will we come back in time for our next class?”). Although they rarely guess the third question (“what information do I need to know to understand this subject?”), the third question makes sense to them because they usually associate “background” with “introduction.” I usually remind them that in this section, the document is referred to in the present tense (“This report presents…”). (Pages 27-33)</a:t>
            </a:r>
          </a:p>
        </p:txBody>
      </p:sp>
      <p:sp>
        <p:nvSpPr>
          <p:cNvPr id="351235" name="Rectangle 3"/>
          <p:cNvSpPr>
            <a:spLocks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ChangeArrowheads="1" noTextEdit="1"/>
          </p:cNvSpPr>
          <p:nvPr>
            <p:ph type="sldImg"/>
          </p:nvPr>
        </p:nvSpPr>
        <p:spPr>
          <a:ln cap="flat"/>
        </p:spPr>
      </p:sp>
      <p:sp>
        <p:nvSpPr>
          <p:cNvPr id="423939" name="Rectangle 3"/>
          <p:cNvSpPr>
            <a:spLocks noGrp="1" noChangeArrowheads="1"/>
          </p:cNvSpPr>
          <p:nvPr>
            <p:ph type="body" idx="1"/>
          </p:nvPr>
        </p:nvSpPr>
        <p:spPr>
          <a:noFill/>
          <a:ln/>
        </p:spPr>
        <p:txBody>
          <a:bodyPr/>
          <a:lstStyle/>
          <a:p>
            <a:r>
              <a:rPr lang="en-US">
                <a:latin typeface="Times New Roman" pitchFamily="18" charset="0"/>
              </a:rPr>
              <a:t>Page 28.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9621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7340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28600"/>
            <a:ext cx="7848600" cy="11430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981200"/>
            <a:ext cx="78486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0" fontAlgn="base" hangingPunct="0">
        <a:spcBef>
          <a:spcPct val="0"/>
        </a:spcBef>
        <a:spcAft>
          <a:spcPct val="0"/>
        </a:spcAft>
        <a:defRPr sz="4400">
          <a:solidFill>
            <a:schemeClr val="tx2"/>
          </a:solidFill>
          <a:latin typeface="Book Antiqua" pitchFamily="18" charset="0"/>
        </a:defRPr>
      </a:lvl6pPr>
      <a:lvl7pPr marL="914400" algn="ctr" rtl="0" eaLnBrk="0" fontAlgn="base" hangingPunct="0">
        <a:spcBef>
          <a:spcPct val="0"/>
        </a:spcBef>
        <a:spcAft>
          <a:spcPct val="0"/>
        </a:spcAft>
        <a:defRPr sz="4400">
          <a:solidFill>
            <a:schemeClr val="tx2"/>
          </a:solidFill>
          <a:latin typeface="Book Antiqua" pitchFamily="18" charset="0"/>
        </a:defRPr>
      </a:lvl7pPr>
      <a:lvl8pPr marL="1371600" algn="ctr" rtl="0" eaLnBrk="0" fontAlgn="base" hangingPunct="0">
        <a:spcBef>
          <a:spcPct val="0"/>
        </a:spcBef>
        <a:spcAft>
          <a:spcPct val="0"/>
        </a:spcAft>
        <a:defRPr sz="4400">
          <a:solidFill>
            <a:schemeClr val="tx2"/>
          </a:solidFill>
          <a:latin typeface="Book Antiqua" pitchFamily="18" charset="0"/>
        </a:defRPr>
      </a:lvl8pPr>
      <a:lvl9pPr marL="1828800" algn="ctr" rtl="0" eaLnBrk="0" fontAlgn="base" hangingPunct="0">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accent2"/>
        </a:buClr>
        <a:buSzPct val="75000"/>
        <a:buChar char="_"/>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Char char="_"/>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9105900" y="6388100"/>
            <a:ext cx="25400" cy="457200"/>
          </a:xfrm>
          <a:prstGeom prst="rect">
            <a:avLst/>
          </a:prstGeom>
          <a:noFill/>
          <a:ln w="12700">
            <a:noFill/>
            <a:miter lim="800000"/>
            <a:headEnd/>
            <a:tailEnd/>
          </a:ln>
          <a:effectLst/>
        </p:spPr>
        <p:txBody>
          <a:bodyPr wrap="none" anchor="ctr"/>
          <a:lstStyle/>
          <a:p>
            <a:endParaRPr lang="en-US"/>
          </a:p>
        </p:txBody>
      </p:sp>
      <p:sp>
        <p:nvSpPr>
          <p:cNvPr id="235523" name="Rectangle 3"/>
          <p:cNvSpPr>
            <a:spLocks noChangeArrowheads="1"/>
          </p:cNvSpPr>
          <p:nvPr/>
        </p:nvSpPr>
        <p:spPr bwMode="auto">
          <a:xfrm>
            <a:off x="250825" y="434975"/>
            <a:ext cx="4546600" cy="1309688"/>
          </a:xfrm>
          <a:prstGeom prst="rect">
            <a:avLst/>
          </a:prstGeom>
          <a:noFill/>
          <a:ln w="12700">
            <a:noFill/>
            <a:miter lim="800000"/>
            <a:headEnd/>
            <a:tailEnd/>
          </a:ln>
          <a:effectLst/>
        </p:spPr>
        <p:txBody>
          <a:bodyPr wrap="none" lIns="63500" tIns="25400" rIns="63500" bIns="25400">
            <a:spAutoFit/>
          </a:bodyPr>
          <a:lstStyle/>
          <a:p>
            <a:pPr>
              <a:lnSpc>
                <a:spcPct val="97000"/>
              </a:lnSpc>
            </a:pPr>
            <a:r>
              <a:rPr lang="en-US" sz="4800">
                <a:solidFill>
                  <a:schemeClr val="tx2"/>
                </a:solidFill>
              </a:rPr>
              <a:t>Structure: </a:t>
            </a:r>
            <a:endParaRPr lang="en-US" sz="3600">
              <a:solidFill>
                <a:schemeClr val="tx2"/>
              </a:solidFill>
            </a:endParaRPr>
          </a:p>
          <a:p>
            <a:r>
              <a:rPr lang="en-US" sz="3600">
                <a:solidFill>
                  <a:schemeClr val="tx2"/>
                </a:solidFill>
              </a:rPr>
              <a:t>the Strategy of Style</a:t>
            </a:r>
          </a:p>
        </p:txBody>
      </p:sp>
      <p:sp>
        <p:nvSpPr>
          <p:cNvPr id="235524" name="Line 4"/>
          <p:cNvSpPr>
            <a:spLocks noChangeShapeType="1"/>
          </p:cNvSpPr>
          <p:nvPr/>
        </p:nvSpPr>
        <p:spPr bwMode="auto">
          <a:xfrm flipV="1">
            <a:off x="2795588" y="1423988"/>
            <a:ext cx="5097462" cy="5478462"/>
          </a:xfrm>
          <a:prstGeom prst="line">
            <a:avLst/>
          </a:prstGeom>
          <a:noFill/>
          <a:ln w="127000">
            <a:solidFill>
              <a:schemeClr val="tx1"/>
            </a:solidFill>
            <a:round/>
            <a:headEnd/>
            <a:tailEnd/>
          </a:ln>
          <a:effectLst/>
        </p:spPr>
        <p:txBody>
          <a:bodyPr wrap="none" anchor="ctr"/>
          <a:lstStyle/>
          <a:p>
            <a:endParaRPr lang="en-US"/>
          </a:p>
        </p:txBody>
      </p:sp>
      <p:sp>
        <p:nvSpPr>
          <p:cNvPr id="235525" name="Line 5"/>
          <p:cNvSpPr>
            <a:spLocks noChangeShapeType="1"/>
          </p:cNvSpPr>
          <p:nvPr/>
        </p:nvSpPr>
        <p:spPr bwMode="auto">
          <a:xfrm>
            <a:off x="7993063" y="1566863"/>
            <a:ext cx="277812" cy="404812"/>
          </a:xfrm>
          <a:prstGeom prst="line">
            <a:avLst/>
          </a:prstGeom>
          <a:noFill/>
          <a:ln w="76200">
            <a:solidFill>
              <a:schemeClr val="tx1"/>
            </a:solidFill>
            <a:round/>
            <a:headEnd/>
            <a:tailEnd/>
          </a:ln>
          <a:effectLst/>
        </p:spPr>
        <p:txBody>
          <a:bodyPr wrap="none" anchor="ctr"/>
          <a:lstStyle/>
          <a:p>
            <a:endParaRPr lang="en-US"/>
          </a:p>
        </p:txBody>
      </p:sp>
      <p:sp>
        <p:nvSpPr>
          <p:cNvPr id="235526" name="Line 6"/>
          <p:cNvSpPr>
            <a:spLocks noChangeShapeType="1"/>
          </p:cNvSpPr>
          <p:nvPr/>
        </p:nvSpPr>
        <p:spPr bwMode="auto">
          <a:xfrm flipV="1">
            <a:off x="8383588" y="1592263"/>
            <a:ext cx="74612" cy="506412"/>
          </a:xfrm>
          <a:prstGeom prst="line">
            <a:avLst/>
          </a:prstGeom>
          <a:noFill/>
          <a:ln w="101600">
            <a:solidFill>
              <a:schemeClr val="tx1"/>
            </a:solidFill>
            <a:round/>
            <a:headEnd/>
            <a:tailEnd/>
          </a:ln>
          <a:effectLst/>
        </p:spPr>
        <p:txBody>
          <a:bodyPr wrap="none" anchor="ctr"/>
          <a:lstStyle/>
          <a:p>
            <a:endParaRPr lang="en-US"/>
          </a:p>
        </p:txBody>
      </p:sp>
      <p:sp>
        <p:nvSpPr>
          <p:cNvPr id="235527" name="Rectangle 7"/>
          <p:cNvSpPr>
            <a:spLocks noChangeArrowheads="1"/>
          </p:cNvSpPr>
          <p:nvPr/>
        </p:nvSpPr>
        <p:spPr bwMode="auto">
          <a:xfrm>
            <a:off x="3868738" y="5956300"/>
            <a:ext cx="1614487" cy="368300"/>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t>Beginning</a:t>
            </a:r>
            <a:endParaRPr lang="en-US" sz="2000"/>
          </a:p>
        </p:txBody>
      </p:sp>
      <p:sp>
        <p:nvSpPr>
          <p:cNvPr id="235528" name="Rectangle 8"/>
          <p:cNvSpPr>
            <a:spLocks noChangeArrowheads="1"/>
          </p:cNvSpPr>
          <p:nvPr/>
        </p:nvSpPr>
        <p:spPr bwMode="auto">
          <a:xfrm>
            <a:off x="6892925" y="2744788"/>
            <a:ext cx="1157288" cy="368300"/>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t>Ending</a:t>
            </a:r>
          </a:p>
        </p:txBody>
      </p:sp>
      <p:sp>
        <p:nvSpPr>
          <p:cNvPr id="235529" name="Line 9"/>
          <p:cNvSpPr>
            <a:spLocks noChangeShapeType="1"/>
          </p:cNvSpPr>
          <p:nvPr/>
        </p:nvSpPr>
        <p:spPr bwMode="auto">
          <a:xfrm>
            <a:off x="8570913" y="1704975"/>
            <a:ext cx="484187" cy="981075"/>
          </a:xfrm>
          <a:prstGeom prst="line">
            <a:avLst/>
          </a:prstGeom>
          <a:noFill/>
          <a:ln w="76200">
            <a:solidFill>
              <a:schemeClr val="tx1"/>
            </a:solidFill>
            <a:round/>
            <a:headEnd/>
            <a:tailEnd/>
          </a:ln>
          <a:effectLst/>
        </p:spPr>
        <p:txBody>
          <a:bodyPr wrap="none" anchor="ctr"/>
          <a:lstStyle/>
          <a:p>
            <a:endParaRPr lang="en-US"/>
          </a:p>
        </p:txBody>
      </p:sp>
      <p:sp>
        <p:nvSpPr>
          <p:cNvPr id="235530" name="Line 10"/>
          <p:cNvSpPr>
            <a:spLocks noChangeShapeType="1"/>
          </p:cNvSpPr>
          <p:nvPr/>
        </p:nvSpPr>
        <p:spPr bwMode="auto">
          <a:xfrm flipV="1">
            <a:off x="4710113" y="5600700"/>
            <a:ext cx="2973387" cy="990600"/>
          </a:xfrm>
          <a:prstGeom prst="line">
            <a:avLst/>
          </a:prstGeom>
          <a:noFill/>
          <a:ln w="76200" cmpd="tri">
            <a:solidFill>
              <a:schemeClr val="tx1"/>
            </a:solidFill>
            <a:prstDash val="dash"/>
            <a:round/>
            <a:headEnd/>
            <a:tailEnd/>
          </a:ln>
          <a:effectLst/>
        </p:spPr>
        <p:txBody>
          <a:bodyPr wrap="none" anchor="ctr"/>
          <a:lstStyle/>
          <a:p>
            <a:endParaRPr lang="en-US"/>
          </a:p>
        </p:txBody>
      </p:sp>
      <p:sp>
        <p:nvSpPr>
          <p:cNvPr id="235531" name="Line 11"/>
          <p:cNvSpPr>
            <a:spLocks noChangeShapeType="1"/>
          </p:cNvSpPr>
          <p:nvPr/>
        </p:nvSpPr>
        <p:spPr bwMode="auto">
          <a:xfrm flipH="1" flipV="1">
            <a:off x="5688013" y="4816475"/>
            <a:ext cx="2081212" cy="862013"/>
          </a:xfrm>
          <a:prstGeom prst="line">
            <a:avLst/>
          </a:prstGeom>
          <a:noFill/>
          <a:ln w="76200" cmpd="tri">
            <a:solidFill>
              <a:schemeClr val="tx1"/>
            </a:solidFill>
            <a:prstDash val="dash"/>
            <a:round/>
            <a:headEnd/>
            <a:tailEnd/>
          </a:ln>
          <a:effectLst/>
        </p:spPr>
        <p:txBody>
          <a:bodyPr wrap="none" anchor="ctr"/>
          <a:lstStyle/>
          <a:p>
            <a:endParaRPr lang="en-US"/>
          </a:p>
        </p:txBody>
      </p:sp>
      <p:sp>
        <p:nvSpPr>
          <p:cNvPr id="235532" name="Line 12"/>
          <p:cNvSpPr>
            <a:spLocks noChangeShapeType="1"/>
          </p:cNvSpPr>
          <p:nvPr/>
        </p:nvSpPr>
        <p:spPr bwMode="auto">
          <a:xfrm flipV="1">
            <a:off x="5827713" y="3648075"/>
            <a:ext cx="2944812" cy="1243013"/>
          </a:xfrm>
          <a:prstGeom prst="line">
            <a:avLst/>
          </a:prstGeom>
          <a:noFill/>
          <a:ln w="76200" cmpd="tri">
            <a:solidFill>
              <a:schemeClr val="tx1"/>
            </a:solidFill>
            <a:prstDash val="dash"/>
            <a:round/>
            <a:headEnd/>
            <a:tailEnd/>
          </a:ln>
          <a:effectLst/>
        </p:spPr>
        <p:txBody>
          <a:bodyPr wrap="none" anchor="ctr"/>
          <a:lstStyle/>
          <a:p>
            <a:endParaRPr lang="en-US"/>
          </a:p>
        </p:txBody>
      </p:sp>
      <p:sp>
        <p:nvSpPr>
          <p:cNvPr id="235533" name="Line 13"/>
          <p:cNvSpPr>
            <a:spLocks noChangeShapeType="1"/>
          </p:cNvSpPr>
          <p:nvPr/>
        </p:nvSpPr>
        <p:spPr bwMode="auto">
          <a:xfrm flipH="1" flipV="1">
            <a:off x="7821613" y="2632075"/>
            <a:ext cx="1065212" cy="1065213"/>
          </a:xfrm>
          <a:prstGeom prst="line">
            <a:avLst/>
          </a:prstGeom>
          <a:noFill/>
          <a:ln w="76200" cmpd="tri">
            <a:solidFill>
              <a:schemeClr val="tx1"/>
            </a:solidFill>
            <a:prstDash val="dash"/>
            <a:round/>
            <a:headEnd/>
            <a:tailEnd/>
          </a:ln>
          <a:effectLst/>
        </p:spPr>
        <p:txBody>
          <a:bodyPr wrap="none" anchor="ctr"/>
          <a:lstStyle/>
          <a:p>
            <a:endParaRPr lang="en-US"/>
          </a:p>
        </p:txBody>
      </p:sp>
      <p:sp>
        <p:nvSpPr>
          <p:cNvPr id="235534" name="Rectangle 14"/>
          <p:cNvSpPr>
            <a:spLocks noChangeArrowheads="1"/>
          </p:cNvSpPr>
          <p:nvPr/>
        </p:nvSpPr>
        <p:spPr bwMode="auto">
          <a:xfrm>
            <a:off x="7310438" y="4584700"/>
            <a:ext cx="1090612" cy="368300"/>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t>Middle</a:t>
            </a:r>
            <a:endParaRPr lang="en-US" sz="2000">
              <a:solidFill>
                <a:schemeClr val="accent2"/>
              </a:solidFill>
            </a:endParaRPr>
          </a:p>
        </p:txBody>
      </p:sp>
      <p:sp>
        <p:nvSpPr>
          <p:cNvPr id="235535" name="Rectangle 15"/>
          <p:cNvSpPr>
            <a:spLocks noChangeArrowheads="1"/>
          </p:cNvSpPr>
          <p:nvPr/>
        </p:nvSpPr>
        <p:spPr bwMode="auto">
          <a:xfrm>
            <a:off x="144463" y="2657475"/>
            <a:ext cx="4967287" cy="1003300"/>
          </a:xfrm>
          <a:prstGeom prst="rect">
            <a:avLst/>
          </a:prstGeom>
          <a:noFill/>
          <a:ln w="12700">
            <a:noFill/>
            <a:miter lim="800000"/>
            <a:headEnd/>
            <a:tailEnd/>
          </a:ln>
          <a:effectLst/>
        </p:spPr>
        <p:txBody>
          <a:bodyPr lIns="90488" tIns="44450" rIns="90488" bIns="44450">
            <a:spAutoFit/>
          </a:bodyPr>
          <a:lstStyle/>
          <a:p>
            <a:r>
              <a:rPr lang="en-US" sz="1800"/>
              <a:t>If a man can group his ideas, then he is a writer</a:t>
            </a:r>
            <a:r>
              <a:rPr lang="en-US" sz="1800" i="1"/>
              <a:t>.</a:t>
            </a:r>
            <a:r>
              <a:rPr lang="en-US" sz="1800"/>
              <a:t/>
            </a:r>
            <a:br>
              <a:rPr lang="en-US" sz="1800"/>
            </a:br>
            <a:r>
              <a:rPr lang="en-US">
                <a:solidFill>
                  <a:schemeClr val="tx2"/>
                </a:solidFill>
              </a:rPr>
              <a:t>		</a:t>
            </a:r>
            <a:r>
              <a:rPr lang="en-US" sz="1800"/>
              <a:t>Robert Louis Stevenson</a:t>
            </a:r>
            <a:endParaRPr lang="en-US" sz="1800">
              <a:solidFill>
                <a:schemeClr val="tx2"/>
              </a:solidFill>
            </a:endParaRPr>
          </a:p>
        </p:txBody>
      </p:sp>
      <p:sp>
        <p:nvSpPr>
          <p:cNvPr id="235536" name="Oval 16"/>
          <p:cNvSpPr>
            <a:spLocks noChangeArrowheads="1"/>
          </p:cNvSpPr>
          <p:nvPr/>
        </p:nvSpPr>
        <p:spPr bwMode="auto">
          <a:xfrm>
            <a:off x="4508500" y="6464300"/>
            <a:ext cx="152400" cy="127000"/>
          </a:xfrm>
          <a:prstGeom prst="ellipse">
            <a:avLst/>
          </a:prstGeom>
          <a:solidFill>
            <a:schemeClr val="tx1"/>
          </a:solidFill>
          <a:ln w="76200">
            <a:solidFill>
              <a:schemeClr val="tx1"/>
            </a:solidFill>
            <a:round/>
            <a:headEnd/>
            <a:tailEnd/>
          </a:ln>
          <a:effectLst/>
        </p:spPr>
        <p:txBody>
          <a:bodyPr wrap="none" anchor="ctr"/>
          <a:lstStyle/>
          <a:p>
            <a:endParaRPr lang="en-US"/>
          </a:p>
        </p:txBody>
      </p:sp>
      <p:sp>
        <p:nvSpPr>
          <p:cNvPr id="235537" name="Oval 17"/>
          <p:cNvSpPr>
            <a:spLocks noChangeArrowheads="1"/>
          </p:cNvSpPr>
          <p:nvPr/>
        </p:nvSpPr>
        <p:spPr bwMode="auto">
          <a:xfrm>
            <a:off x="5753100" y="4762500"/>
            <a:ext cx="152400" cy="127000"/>
          </a:xfrm>
          <a:prstGeom prst="ellipse">
            <a:avLst/>
          </a:prstGeom>
          <a:solidFill>
            <a:schemeClr val="tx1"/>
          </a:solidFill>
          <a:ln w="76200">
            <a:solidFill>
              <a:schemeClr val="tx1"/>
            </a:solidFill>
            <a:round/>
            <a:headEnd/>
            <a:tailEnd/>
          </a:ln>
          <a:effectLst/>
        </p:spPr>
        <p:txBody>
          <a:bodyPr wrap="none" anchor="ctr"/>
          <a:lstStyle/>
          <a:p>
            <a:endParaRPr lang="en-US"/>
          </a:p>
        </p:txBody>
      </p:sp>
      <p:sp>
        <p:nvSpPr>
          <p:cNvPr id="235538" name="Oval 18"/>
          <p:cNvSpPr>
            <a:spLocks noChangeArrowheads="1"/>
          </p:cNvSpPr>
          <p:nvPr/>
        </p:nvSpPr>
        <p:spPr bwMode="auto">
          <a:xfrm>
            <a:off x="8778875" y="3581400"/>
            <a:ext cx="152400" cy="127000"/>
          </a:xfrm>
          <a:prstGeom prst="ellipse">
            <a:avLst/>
          </a:prstGeom>
          <a:solidFill>
            <a:schemeClr val="tx1"/>
          </a:solidFill>
          <a:ln w="76200">
            <a:solidFill>
              <a:schemeClr val="tx1"/>
            </a:solidFill>
            <a:round/>
            <a:headEnd/>
            <a:tailEnd/>
          </a:ln>
          <a:effectLst/>
        </p:spPr>
        <p:txBody>
          <a:bodyPr wrap="none" anchor="ctr"/>
          <a:lstStyle/>
          <a:p>
            <a:endParaRPr lang="en-US"/>
          </a:p>
        </p:txBody>
      </p:sp>
      <p:sp>
        <p:nvSpPr>
          <p:cNvPr id="235539" name="Oval 19"/>
          <p:cNvSpPr>
            <a:spLocks noChangeArrowheads="1"/>
          </p:cNvSpPr>
          <p:nvPr/>
        </p:nvSpPr>
        <p:spPr bwMode="auto">
          <a:xfrm>
            <a:off x="7856538" y="2640013"/>
            <a:ext cx="152400" cy="127000"/>
          </a:xfrm>
          <a:prstGeom prst="ellipse">
            <a:avLst/>
          </a:prstGeom>
          <a:solidFill>
            <a:schemeClr val="tx1"/>
          </a:solidFill>
          <a:ln w="76200">
            <a:solidFill>
              <a:schemeClr val="tx1"/>
            </a:solidFill>
            <a:round/>
            <a:headEnd/>
            <a:tailEnd/>
          </a:ln>
          <a:effectLst/>
        </p:spPr>
        <p:txBody>
          <a:bodyPr wrap="none" anchor="ctr"/>
          <a:lstStyle/>
          <a:p>
            <a:endParaRPr lang="en-US"/>
          </a:p>
        </p:txBody>
      </p:sp>
      <p:sp>
        <p:nvSpPr>
          <p:cNvPr id="235540" name="Oval 20"/>
          <p:cNvSpPr>
            <a:spLocks noChangeArrowheads="1"/>
          </p:cNvSpPr>
          <p:nvPr/>
        </p:nvSpPr>
        <p:spPr bwMode="auto">
          <a:xfrm>
            <a:off x="7651750" y="5575300"/>
            <a:ext cx="152400" cy="127000"/>
          </a:xfrm>
          <a:prstGeom prst="ellipse">
            <a:avLst/>
          </a:prstGeom>
          <a:solidFill>
            <a:schemeClr val="tx1"/>
          </a:solidFill>
          <a:ln w="76200">
            <a:solidFill>
              <a:schemeClr val="tx1"/>
            </a:solidFill>
            <a:round/>
            <a:headEnd/>
            <a:tailEnd/>
          </a:ln>
          <a:effectLst/>
        </p:spPr>
        <p:txBody>
          <a:bodyPr wrap="none" anchor="ctr"/>
          <a:lstStyle/>
          <a:p>
            <a:endParaRPr lang="en-US"/>
          </a:p>
        </p:txBody>
      </p:sp>
      <p:pic>
        <p:nvPicPr>
          <p:cNvPr id="235544" name="Picture 24" descr="cover"/>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4963" name="Rectangle 2051"/>
          <p:cNvSpPr>
            <a:spLocks noChangeArrowheads="1"/>
          </p:cNvSpPr>
          <p:nvPr/>
        </p:nvSpPr>
        <p:spPr bwMode="auto">
          <a:xfrm>
            <a:off x="419100" y="185738"/>
            <a:ext cx="5962650" cy="77787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2800">
                <a:solidFill>
                  <a:srgbClr val="FFFF00"/>
                </a:solidFill>
              </a:rPr>
              <a:t>A strong introduction tells readers</a:t>
            </a:r>
          </a:p>
          <a:p>
            <a:pPr>
              <a:lnSpc>
                <a:spcPct val="85000"/>
              </a:lnSpc>
            </a:pPr>
            <a:r>
              <a:rPr lang="en-US" sz="2800">
                <a:solidFill>
                  <a:srgbClr val="FFFF00"/>
                </a:solidFill>
              </a:rPr>
              <a:t>why the research is important</a:t>
            </a:r>
            <a:endParaRPr lang="en-US" sz="3600"/>
          </a:p>
        </p:txBody>
      </p:sp>
      <p:sp>
        <p:nvSpPr>
          <p:cNvPr id="424964" name="Rectangle 2052"/>
          <p:cNvSpPr>
            <a:spLocks noChangeArrowheads="1"/>
          </p:cNvSpPr>
          <p:nvPr/>
        </p:nvSpPr>
        <p:spPr bwMode="auto">
          <a:xfrm>
            <a:off x="450850" y="1562100"/>
            <a:ext cx="6330950" cy="4405313"/>
          </a:xfrm>
          <a:prstGeom prst="rect">
            <a:avLst/>
          </a:prstGeom>
          <a:noFill/>
          <a:ln w="76200" cmpd="tri">
            <a:solidFill>
              <a:schemeClr val="tx1"/>
            </a:solidFill>
            <a:prstDash val="dash"/>
            <a:miter lim="800000"/>
            <a:headEnd/>
            <a:tailEnd/>
          </a:ln>
          <a:effectLst/>
        </p:spPr>
        <p:txBody>
          <a:bodyPr lIns="63500" tIns="25400" rIns="63500" bIns="25400">
            <a:spAutoFit/>
          </a:bodyPr>
          <a:lstStyle/>
          <a:p>
            <a:r>
              <a:rPr lang="en-US"/>
              <a:t>     </a:t>
            </a:r>
            <a:r>
              <a:rPr lang="en-US" sz="1800"/>
              <a:t>This paper presents a design for a platinum catalytic igniter in hydrogen-air mixtures.  This igniter has application in nuclear reactors.  One danger at a nuclear reactor is a loss-of-coolant accident.  Such an accident can produce large quantities of hydrogen gas when hot water and steam react with zirconium fuel rods.  In a serious accident, the evolution of hydrogen may be so rapid that it produces an explosive hydrogen-air mixture in the reactor containment building.  This mixture could breach the containment walls and allow radiation to escape.</a:t>
            </a:r>
          </a:p>
          <a:p>
            <a:pPr>
              <a:spcBef>
                <a:spcPct val="25000"/>
              </a:spcBef>
            </a:pPr>
            <a:r>
              <a:rPr lang="en-US" sz="1800"/>
              <a:t>     Our method to eliminate this danger is to intentionally ignite the hydrogen-air mixture at concentrations below those for which any serious  damage might result.</a:t>
            </a:r>
          </a:p>
        </p:txBody>
      </p:sp>
      <p:sp>
        <p:nvSpPr>
          <p:cNvPr id="424965" name="Rectangle 2053"/>
          <p:cNvSpPr>
            <a:spLocks noChangeArrowheads="1"/>
          </p:cNvSpPr>
          <p:nvPr/>
        </p:nvSpPr>
        <p:spPr bwMode="auto">
          <a:xfrm>
            <a:off x="304800" y="6692900"/>
            <a:ext cx="7727950" cy="6350"/>
          </a:xfrm>
          <a:prstGeom prst="rect">
            <a:avLst/>
          </a:prstGeom>
          <a:solidFill>
            <a:schemeClr val="tx1"/>
          </a:solidFill>
          <a:ln w="127000">
            <a:solidFill>
              <a:schemeClr val="tx1"/>
            </a:solidFill>
            <a:miter lim="800000"/>
            <a:headEnd/>
            <a:tailEnd/>
          </a:ln>
          <a:effectLst/>
        </p:spPr>
        <p:txBody>
          <a:bodyPr wrap="none" anchor="ctr"/>
          <a:lstStyle/>
          <a:p>
            <a:endParaRPr lang="en-US"/>
          </a:p>
        </p:txBody>
      </p:sp>
      <p:sp>
        <p:nvSpPr>
          <p:cNvPr id="424966" name="Rectangle 2054"/>
          <p:cNvSpPr>
            <a:spLocks noChangeArrowheads="1"/>
          </p:cNvSpPr>
          <p:nvPr/>
        </p:nvSpPr>
        <p:spPr bwMode="auto">
          <a:xfrm>
            <a:off x="7874000" y="4483100"/>
            <a:ext cx="139700" cy="2082800"/>
          </a:xfrm>
          <a:prstGeom prst="rect">
            <a:avLst/>
          </a:prstGeom>
          <a:solidFill>
            <a:schemeClr val="tx1"/>
          </a:solidFill>
          <a:ln w="127000">
            <a:solidFill>
              <a:schemeClr val="tx1"/>
            </a:solidFill>
            <a:miter lim="800000"/>
            <a:headEnd/>
            <a:tailEnd/>
          </a:ln>
          <a:effectLst/>
        </p:spPr>
        <p:txBody>
          <a:bodyPr wrap="none" anchor="ctr"/>
          <a:lstStyle/>
          <a:p>
            <a:endParaRPr lang="en-US"/>
          </a:p>
        </p:txBody>
      </p:sp>
      <p:sp>
        <p:nvSpPr>
          <p:cNvPr id="424967" name="Oval 2055"/>
          <p:cNvSpPr>
            <a:spLocks noChangeArrowheads="1"/>
          </p:cNvSpPr>
          <p:nvPr/>
        </p:nvSpPr>
        <p:spPr bwMode="auto">
          <a:xfrm>
            <a:off x="7048500" y="2705100"/>
            <a:ext cx="1778000" cy="1676400"/>
          </a:xfrm>
          <a:prstGeom prst="ellipse">
            <a:avLst/>
          </a:prstGeom>
          <a:noFill/>
          <a:ln w="127000">
            <a:solidFill>
              <a:schemeClr val="tx1"/>
            </a:solidFill>
            <a:round/>
            <a:headEnd/>
            <a:tailEnd/>
          </a:ln>
          <a:effectLst/>
        </p:spPr>
        <p:txBody>
          <a:bodyPr wrap="none" anchor="ctr"/>
          <a:lstStyle/>
          <a:p>
            <a:endParaRPr lang="en-US"/>
          </a:p>
        </p:txBody>
      </p:sp>
      <p:sp>
        <p:nvSpPr>
          <p:cNvPr id="424968" name="Line 2056"/>
          <p:cNvSpPr>
            <a:spLocks noChangeShapeType="1"/>
          </p:cNvSpPr>
          <p:nvPr/>
        </p:nvSpPr>
        <p:spPr bwMode="auto">
          <a:xfrm flipV="1">
            <a:off x="8002588" y="3100388"/>
            <a:ext cx="455612" cy="633412"/>
          </a:xfrm>
          <a:prstGeom prst="line">
            <a:avLst/>
          </a:prstGeom>
          <a:noFill/>
          <a:ln w="50800">
            <a:solidFill>
              <a:schemeClr val="tx1"/>
            </a:solidFill>
            <a:round/>
            <a:headEnd/>
            <a:tailEnd type="triangle" w="med" len="med"/>
          </a:ln>
          <a:effectLst/>
        </p:spPr>
        <p:txBody>
          <a:bodyPr wrap="none" anchor="ctr"/>
          <a:lstStyle/>
          <a:p>
            <a:endParaRPr lang="en-US"/>
          </a:p>
        </p:txBody>
      </p:sp>
      <p:sp useBgFill="1">
        <p:nvSpPr>
          <p:cNvPr id="424969" name="Rectangle 2057"/>
          <p:cNvSpPr>
            <a:spLocks noChangeArrowheads="1"/>
          </p:cNvSpPr>
          <p:nvPr/>
        </p:nvSpPr>
        <p:spPr bwMode="auto">
          <a:xfrm>
            <a:off x="7302500" y="3505200"/>
            <a:ext cx="1358900" cy="284163"/>
          </a:xfrm>
          <a:prstGeom prst="rect">
            <a:avLst/>
          </a:prstGeom>
          <a:ln w="12700">
            <a:noFill/>
            <a:miter lim="800000"/>
            <a:headEnd/>
            <a:tailEnd/>
          </a:ln>
          <a:effectLst/>
        </p:spPr>
        <p:txBody>
          <a:bodyPr wrap="none" lIns="63500" tIns="25400" rIns="63500" bIns="25400">
            <a:spAutoFit/>
          </a:bodyPr>
          <a:lstStyle/>
          <a:p>
            <a:pPr>
              <a:lnSpc>
                <a:spcPct val="85000"/>
              </a:lnSpc>
            </a:pPr>
            <a:r>
              <a:rPr lang="en-US" sz="1800"/>
              <a:t>importance</a:t>
            </a:r>
          </a:p>
        </p:txBody>
      </p:sp>
      <p:pic>
        <p:nvPicPr>
          <p:cNvPr id="424971" name="Picture 2059" descr="cover"/>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2499" name="Rectangle 3"/>
          <p:cNvSpPr>
            <a:spLocks noChangeArrowheads="1"/>
          </p:cNvSpPr>
          <p:nvPr/>
        </p:nvSpPr>
        <p:spPr bwMode="auto">
          <a:xfrm>
            <a:off x="533400" y="381000"/>
            <a:ext cx="5207000" cy="77787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2800">
                <a:solidFill>
                  <a:schemeClr val="tx2"/>
                </a:solidFill>
              </a:rPr>
              <a:t>In the middle of a report, you  </a:t>
            </a:r>
          </a:p>
          <a:p>
            <a:pPr>
              <a:lnSpc>
                <a:spcPct val="85000"/>
              </a:lnSpc>
            </a:pPr>
            <a:r>
              <a:rPr lang="en-US" sz="2800">
                <a:solidFill>
                  <a:schemeClr val="tx2"/>
                </a:solidFill>
              </a:rPr>
              <a:t>present your work</a:t>
            </a:r>
            <a:endParaRPr lang="en-US" sz="2800"/>
          </a:p>
        </p:txBody>
      </p:sp>
      <p:sp>
        <p:nvSpPr>
          <p:cNvPr id="362500" name="Rectangle 4"/>
          <p:cNvSpPr>
            <a:spLocks noChangeArrowheads="1"/>
          </p:cNvSpPr>
          <p:nvPr/>
        </p:nvSpPr>
        <p:spPr bwMode="auto">
          <a:xfrm>
            <a:off x="8081963" y="3754438"/>
            <a:ext cx="25400" cy="254000"/>
          </a:xfrm>
          <a:prstGeom prst="rect">
            <a:avLst/>
          </a:prstGeom>
          <a:noFill/>
          <a:ln w="12700">
            <a:noFill/>
            <a:miter lim="800000"/>
            <a:headEnd/>
            <a:tailEnd/>
          </a:ln>
          <a:effectLst/>
        </p:spPr>
        <p:txBody>
          <a:bodyPr wrap="none" anchor="ctr"/>
          <a:lstStyle/>
          <a:p>
            <a:endParaRPr lang="en-US"/>
          </a:p>
        </p:txBody>
      </p:sp>
      <p:sp>
        <p:nvSpPr>
          <p:cNvPr id="362501" name="Rectangle 5"/>
          <p:cNvSpPr>
            <a:spLocks noChangeArrowheads="1"/>
          </p:cNvSpPr>
          <p:nvPr/>
        </p:nvSpPr>
        <p:spPr bwMode="auto">
          <a:xfrm>
            <a:off x="1047750" y="2068513"/>
            <a:ext cx="2546350" cy="685800"/>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t>Choose a logical</a:t>
            </a:r>
          </a:p>
          <a:p>
            <a:pPr algn="ctr">
              <a:lnSpc>
                <a:spcPct val="87000"/>
              </a:lnSpc>
            </a:pPr>
            <a:r>
              <a:rPr lang="en-US"/>
              <a:t>strategy</a:t>
            </a:r>
          </a:p>
        </p:txBody>
      </p:sp>
      <p:sp>
        <p:nvSpPr>
          <p:cNvPr id="362502" name="Rectangle 6"/>
          <p:cNvSpPr>
            <a:spLocks noChangeArrowheads="1"/>
          </p:cNvSpPr>
          <p:nvPr/>
        </p:nvSpPr>
        <p:spPr bwMode="auto">
          <a:xfrm>
            <a:off x="6173788" y="2044700"/>
            <a:ext cx="2530475" cy="685800"/>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t>Make sections</a:t>
            </a:r>
          </a:p>
          <a:p>
            <a:pPr algn="ctr">
              <a:lnSpc>
                <a:spcPct val="87000"/>
              </a:lnSpc>
            </a:pPr>
            <a:r>
              <a:rPr lang="en-US"/>
              <a:t>and subsections</a:t>
            </a:r>
          </a:p>
        </p:txBody>
      </p:sp>
      <p:sp>
        <p:nvSpPr>
          <p:cNvPr id="362507" name="Text Box 11"/>
          <p:cNvSpPr txBox="1">
            <a:spLocks noChangeArrowheads="1"/>
          </p:cNvSpPr>
          <p:nvPr/>
        </p:nvSpPr>
        <p:spPr bwMode="auto">
          <a:xfrm>
            <a:off x="6384925" y="3217863"/>
            <a:ext cx="1949450" cy="2289175"/>
          </a:xfrm>
          <a:prstGeom prst="rect">
            <a:avLst/>
          </a:prstGeom>
          <a:noFill/>
          <a:ln w="12700">
            <a:noFill/>
            <a:miter lim="800000"/>
            <a:headEnd/>
            <a:tailEnd/>
          </a:ln>
          <a:effectLst/>
        </p:spPr>
        <p:txBody>
          <a:bodyPr wrap="none">
            <a:spAutoFit/>
          </a:bodyPr>
          <a:lstStyle/>
          <a:p>
            <a:pPr defTabSz="457200"/>
            <a:r>
              <a:rPr lang="en-US" sz="1800"/>
              <a:t>Heading</a:t>
            </a:r>
          </a:p>
          <a:p>
            <a:pPr defTabSz="457200"/>
            <a:r>
              <a:rPr lang="en-US" sz="1800"/>
              <a:t>	Subheading</a:t>
            </a:r>
          </a:p>
          <a:p>
            <a:pPr defTabSz="457200"/>
            <a:r>
              <a:rPr lang="en-US" sz="1800"/>
              <a:t>	Subheading</a:t>
            </a:r>
          </a:p>
          <a:p>
            <a:pPr defTabSz="457200"/>
            <a:r>
              <a:rPr lang="en-US" sz="1800"/>
              <a:t>Heading</a:t>
            </a:r>
          </a:p>
          <a:p>
            <a:pPr defTabSz="457200"/>
            <a:r>
              <a:rPr lang="en-US" sz="1800"/>
              <a:t>	Subheading</a:t>
            </a:r>
          </a:p>
          <a:p>
            <a:pPr defTabSz="457200"/>
            <a:r>
              <a:rPr lang="en-US" sz="1800"/>
              <a:t>	Subheading</a:t>
            </a:r>
          </a:p>
          <a:p>
            <a:pPr defTabSz="457200"/>
            <a:r>
              <a:rPr lang="en-US" sz="1800"/>
              <a:t>	Subheading</a:t>
            </a:r>
          </a:p>
          <a:p>
            <a:pPr defTabSz="457200"/>
            <a:r>
              <a:rPr lang="en-US" sz="1800"/>
              <a:t>Heading</a:t>
            </a:r>
            <a:endParaRPr lang="en-US" b="0"/>
          </a:p>
        </p:txBody>
      </p:sp>
      <p:grpSp>
        <p:nvGrpSpPr>
          <p:cNvPr id="362508" name="Group 12"/>
          <p:cNvGrpSpPr>
            <a:grpSpLocks/>
          </p:cNvGrpSpPr>
          <p:nvPr/>
        </p:nvGrpSpPr>
        <p:grpSpPr bwMode="auto">
          <a:xfrm>
            <a:off x="1257300" y="3276600"/>
            <a:ext cx="2057400" cy="609600"/>
            <a:chOff x="432" y="3600"/>
            <a:chExt cx="1296" cy="384"/>
          </a:xfrm>
        </p:grpSpPr>
        <p:sp>
          <p:nvSpPr>
            <p:cNvPr id="362509" name="Line 13"/>
            <p:cNvSpPr>
              <a:spLocks noChangeShapeType="1"/>
            </p:cNvSpPr>
            <p:nvPr/>
          </p:nvSpPr>
          <p:spPr bwMode="auto">
            <a:xfrm>
              <a:off x="432" y="3984"/>
              <a:ext cx="576" cy="0"/>
            </a:xfrm>
            <a:prstGeom prst="line">
              <a:avLst/>
            </a:prstGeom>
            <a:noFill/>
            <a:ln w="38100">
              <a:solidFill>
                <a:schemeClr val="tx1"/>
              </a:solidFill>
              <a:round/>
              <a:headEnd/>
              <a:tailEnd/>
            </a:ln>
            <a:effectLst/>
          </p:spPr>
          <p:txBody>
            <a:bodyPr wrap="none" anchor="ctr"/>
            <a:lstStyle/>
            <a:p>
              <a:endParaRPr lang="en-US"/>
            </a:p>
          </p:txBody>
        </p:sp>
        <p:sp>
          <p:nvSpPr>
            <p:cNvPr id="362510" name="Line 14"/>
            <p:cNvSpPr>
              <a:spLocks noChangeShapeType="1"/>
            </p:cNvSpPr>
            <p:nvPr/>
          </p:nvSpPr>
          <p:spPr bwMode="auto">
            <a:xfrm>
              <a:off x="1008" y="3600"/>
              <a:ext cx="0" cy="384"/>
            </a:xfrm>
            <a:prstGeom prst="line">
              <a:avLst/>
            </a:prstGeom>
            <a:noFill/>
            <a:ln w="38100">
              <a:solidFill>
                <a:schemeClr val="tx1"/>
              </a:solidFill>
              <a:round/>
              <a:headEnd/>
              <a:tailEnd/>
            </a:ln>
            <a:effectLst/>
          </p:spPr>
          <p:txBody>
            <a:bodyPr wrap="none" anchor="ctr"/>
            <a:lstStyle/>
            <a:p>
              <a:endParaRPr lang="en-US"/>
            </a:p>
          </p:txBody>
        </p:sp>
        <p:sp>
          <p:nvSpPr>
            <p:cNvPr id="362511" name="Line 15"/>
            <p:cNvSpPr>
              <a:spLocks noChangeShapeType="1"/>
            </p:cNvSpPr>
            <p:nvPr/>
          </p:nvSpPr>
          <p:spPr bwMode="auto">
            <a:xfrm flipH="1">
              <a:off x="1008" y="3600"/>
              <a:ext cx="720" cy="0"/>
            </a:xfrm>
            <a:prstGeom prst="line">
              <a:avLst/>
            </a:prstGeom>
            <a:noFill/>
            <a:ln w="38100">
              <a:solidFill>
                <a:schemeClr val="tx1"/>
              </a:solidFill>
              <a:round/>
              <a:headEnd type="triangle" w="med" len="med"/>
              <a:tailEnd/>
            </a:ln>
            <a:effectLst/>
          </p:spPr>
          <p:txBody>
            <a:bodyPr wrap="none" anchor="ctr"/>
            <a:lstStyle/>
            <a:p>
              <a:endParaRPr lang="en-US"/>
            </a:p>
          </p:txBody>
        </p:sp>
      </p:grpSp>
      <p:grpSp>
        <p:nvGrpSpPr>
          <p:cNvPr id="362521" name="Group 25"/>
          <p:cNvGrpSpPr>
            <a:grpSpLocks/>
          </p:cNvGrpSpPr>
          <p:nvPr/>
        </p:nvGrpSpPr>
        <p:grpSpPr bwMode="auto">
          <a:xfrm>
            <a:off x="685800" y="4038600"/>
            <a:ext cx="3613150" cy="2489200"/>
            <a:chOff x="432" y="2544"/>
            <a:chExt cx="2276" cy="1568"/>
          </a:xfrm>
        </p:grpSpPr>
        <p:grpSp>
          <p:nvGrpSpPr>
            <p:cNvPr id="362514" name="Group 18"/>
            <p:cNvGrpSpPr>
              <a:grpSpLocks/>
            </p:cNvGrpSpPr>
            <p:nvPr/>
          </p:nvGrpSpPr>
          <p:grpSpPr bwMode="auto">
            <a:xfrm>
              <a:off x="432" y="2544"/>
              <a:ext cx="2276" cy="1568"/>
              <a:chOff x="2248" y="1582"/>
              <a:chExt cx="3476" cy="2395"/>
            </a:xfrm>
          </p:grpSpPr>
          <p:pic>
            <p:nvPicPr>
              <p:cNvPr id="362515" name="Picture 19" descr="fusion2"/>
              <p:cNvPicPr>
                <a:picLocks noChangeAspect="1" noChangeArrowheads="1"/>
              </p:cNvPicPr>
              <p:nvPr/>
            </p:nvPicPr>
            <p:blipFill>
              <a:blip r:embed="rId3"/>
              <a:srcRect t="4185" b="6511"/>
              <a:stretch>
                <a:fillRect/>
              </a:stretch>
            </p:blipFill>
            <p:spPr bwMode="auto">
              <a:xfrm>
                <a:off x="2248" y="1582"/>
                <a:ext cx="3476" cy="2395"/>
              </a:xfrm>
              <a:prstGeom prst="rect">
                <a:avLst/>
              </a:prstGeom>
              <a:noFill/>
            </p:spPr>
          </p:pic>
          <p:sp>
            <p:nvSpPr>
              <p:cNvPr id="362516" name="Rectangle 20"/>
              <p:cNvSpPr>
                <a:spLocks noChangeArrowheads="1"/>
              </p:cNvSpPr>
              <p:nvPr/>
            </p:nvSpPr>
            <p:spPr bwMode="auto">
              <a:xfrm>
                <a:off x="2448" y="3552"/>
                <a:ext cx="672" cy="336"/>
              </a:xfrm>
              <a:prstGeom prst="rect">
                <a:avLst/>
              </a:prstGeom>
              <a:solidFill>
                <a:schemeClr val="tx1"/>
              </a:solidFill>
              <a:ln w="9525">
                <a:noFill/>
                <a:miter lim="800000"/>
                <a:headEnd/>
                <a:tailEnd/>
              </a:ln>
              <a:effectLst/>
            </p:spPr>
            <p:txBody>
              <a:bodyPr wrap="none" anchor="ctr"/>
              <a:lstStyle/>
              <a:p>
                <a:endParaRPr lang="en-US"/>
              </a:p>
            </p:txBody>
          </p:sp>
        </p:grpSp>
        <p:sp>
          <p:nvSpPr>
            <p:cNvPr id="362517" name="Text Box 21"/>
            <p:cNvSpPr txBox="1">
              <a:spLocks noChangeArrowheads="1"/>
            </p:cNvSpPr>
            <p:nvPr/>
          </p:nvSpPr>
          <p:spPr bwMode="auto">
            <a:xfrm>
              <a:off x="470" y="3909"/>
              <a:ext cx="761" cy="173"/>
            </a:xfrm>
            <a:prstGeom prst="rect">
              <a:avLst/>
            </a:prstGeom>
            <a:noFill/>
            <a:ln w="12700">
              <a:noFill/>
              <a:miter lim="800000"/>
              <a:headEnd/>
              <a:tailEnd/>
            </a:ln>
            <a:effectLst/>
          </p:spPr>
          <p:txBody>
            <a:bodyPr wrap="none">
              <a:spAutoFit/>
            </a:bodyPr>
            <a:lstStyle/>
            <a:p>
              <a:r>
                <a:rPr lang="en-US" sz="1200">
                  <a:solidFill>
                    <a:schemeClr val="bg1"/>
                  </a:solidFill>
                </a:rPr>
                <a:t>[Sandia, 1985]</a:t>
              </a:r>
            </a:p>
          </p:txBody>
        </p:sp>
      </p:grpSp>
      <p:pic>
        <p:nvPicPr>
          <p:cNvPr id="362519" name="Picture 23" descr="cover"/>
          <p:cNvPicPr>
            <a:picLocks noChangeAspect="1" noChangeArrowheads="1"/>
          </p:cNvPicPr>
          <p:nvPr/>
        </p:nvPicPr>
        <p:blipFill>
          <a:blip r:embed="rId4"/>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7010" name="Rectangle 2"/>
          <p:cNvSpPr>
            <a:spLocks noChangeArrowheads="1"/>
          </p:cNvSpPr>
          <p:nvPr/>
        </p:nvSpPr>
        <p:spPr bwMode="auto">
          <a:xfrm>
            <a:off x="168275" y="255588"/>
            <a:ext cx="6081713" cy="77787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2800">
                <a:solidFill>
                  <a:schemeClr val="tx2"/>
                </a:solidFill>
              </a:rPr>
              <a:t>Common strategies exist </a:t>
            </a:r>
          </a:p>
          <a:p>
            <a:pPr>
              <a:lnSpc>
                <a:spcPct val="85000"/>
              </a:lnSpc>
            </a:pPr>
            <a:r>
              <a:rPr lang="en-US" sz="2800">
                <a:solidFill>
                  <a:schemeClr val="tx2"/>
                </a:solidFill>
              </a:rPr>
              <a:t>for the middles of scientific reports</a:t>
            </a:r>
            <a:endParaRPr lang="en-US"/>
          </a:p>
        </p:txBody>
      </p:sp>
      <p:grpSp>
        <p:nvGrpSpPr>
          <p:cNvPr id="427029" name="Group 21"/>
          <p:cNvGrpSpPr>
            <a:grpSpLocks/>
          </p:cNvGrpSpPr>
          <p:nvPr/>
        </p:nvGrpSpPr>
        <p:grpSpPr bwMode="auto">
          <a:xfrm>
            <a:off x="414338" y="1828800"/>
            <a:ext cx="8424862" cy="1951038"/>
            <a:chOff x="261" y="1152"/>
            <a:chExt cx="5307" cy="1229"/>
          </a:xfrm>
        </p:grpSpPr>
        <p:grpSp>
          <p:nvGrpSpPr>
            <p:cNvPr id="427027" name="Group 19"/>
            <p:cNvGrpSpPr>
              <a:grpSpLocks/>
            </p:cNvGrpSpPr>
            <p:nvPr/>
          </p:nvGrpSpPr>
          <p:grpSpPr bwMode="auto">
            <a:xfrm>
              <a:off x="261" y="1152"/>
              <a:ext cx="5307" cy="1092"/>
              <a:chOff x="261" y="1152"/>
              <a:chExt cx="5307" cy="1092"/>
            </a:xfrm>
          </p:grpSpPr>
          <p:sp>
            <p:nvSpPr>
              <p:cNvPr id="427012" name="Rectangle 4"/>
              <p:cNvSpPr>
                <a:spLocks noChangeArrowheads="1"/>
              </p:cNvSpPr>
              <p:nvPr/>
            </p:nvSpPr>
            <p:spPr bwMode="auto">
              <a:xfrm>
                <a:off x="261" y="1512"/>
                <a:ext cx="1369" cy="248"/>
              </a:xfrm>
              <a:prstGeom prst="rect">
                <a:avLst/>
              </a:prstGeom>
              <a:noFill/>
              <a:ln w="12700">
                <a:noFill/>
                <a:miter lim="800000"/>
                <a:headEnd/>
                <a:tailEnd/>
              </a:ln>
              <a:effectLst/>
            </p:spPr>
            <p:txBody>
              <a:bodyPr wrap="none" lIns="63500" tIns="25400" rIns="63500" bIns="25400">
                <a:spAutoFit/>
              </a:bodyPr>
              <a:lstStyle/>
              <a:p>
                <a:pPr>
                  <a:lnSpc>
                    <a:spcPct val="94000"/>
                  </a:lnSpc>
                </a:pPr>
                <a:r>
                  <a:rPr lang="en-US"/>
                  <a:t>Chronological</a:t>
                </a:r>
              </a:p>
            </p:txBody>
          </p:sp>
          <p:pic>
            <p:nvPicPr>
              <p:cNvPr id="427018" name="Picture 10" descr="Evolman"/>
              <p:cNvPicPr>
                <a:picLocks noChangeAspect="1" noChangeArrowheads="1"/>
              </p:cNvPicPr>
              <p:nvPr/>
            </p:nvPicPr>
            <p:blipFill>
              <a:blip r:embed="rId3"/>
              <a:srcRect/>
              <a:stretch>
                <a:fillRect/>
              </a:stretch>
            </p:blipFill>
            <p:spPr bwMode="auto">
              <a:xfrm>
                <a:off x="1728" y="1152"/>
                <a:ext cx="3840" cy="1092"/>
              </a:xfrm>
              <a:prstGeom prst="rect">
                <a:avLst/>
              </a:prstGeom>
              <a:noFill/>
            </p:spPr>
          </p:pic>
        </p:grpSp>
        <p:sp>
          <p:nvSpPr>
            <p:cNvPr id="427028" name="Text Box 20"/>
            <p:cNvSpPr txBox="1">
              <a:spLocks noChangeArrowheads="1"/>
            </p:cNvSpPr>
            <p:nvPr/>
          </p:nvSpPr>
          <p:spPr bwMode="auto">
            <a:xfrm>
              <a:off x="4704" y="2208"/>
              <a:ext cx="787" cy="173"/>
            </a:xfrm>
            <a:prstGeom prst="rect">
              <a:avLst/>
            </a:prstGeom>
            <a:noFill/>
            <a:ln w="12700">
              <a:noFill/>
              <a:miter lim="800000"/>
              <a:headEnd/>
              <a:tailEnd/>
            </a:ln>
            <a:effectLst/>
          </p:spPr>
          <p:txBody>
            <a:bodyPr wrap="none">
              <a:spAutoFit/>
            </a:bodyPr>
            <a:lstStyle/>
            <a:p>
              <a:pPr algn="r"/>
              <a:r>
                <a:rPr lang="en-US" sz="1200"/>
                <a:t>[Maizels, 2001]</a:t>
              </a:r>
            </a:p>
          </p:txBody>
        </p:sp>
      </p:grpSp>
      <p:grpSp>
        <p:nvGrpSpPr>
          <p:cNvPr id="427041" name="Group 33"/>
          <p:cNvGrpSpPr>
            <a:grpSpLocks/>
          </p:cNvGrpSpPr>
          <p:nvPr/>
        </p:nvGrpSpPr>
        <p:grpSpPr bwMode="auto">
          <a:xfrm>
            <a:off x="935038" y="4419600"/>
            <a:ext cx="6929437" cy="2212975"/>
            <a:chOff x="589" y="2784"/>
            <a:chExt cx="4365" cy="1394"/>
          </a:xfrm>
        </p:grpSpPr>
        <p:sp>
          <p:nvSpPr>
            <p:cNvPr id="427033" name="Rectangle 25"/>
            <p:cNvSpPr>
              <a:spLocks noChangeArrowheads="1"/>
            </p:cNvSpPr>
            <p:nvPr/>
          </p:nvSpPr>
          <p:spPr bwMode="auto">
            <a:xfrm>
              <a:off x="589" y="3420"/>
              <a:ext cx="709" cy="248"/>
            </a:xfrm>
            <a:prstGeom prst="rect">
              <a:avLst/>
            </a:prstGeom>
            <a:noFill/>
            <a:ln w="12700">
              <a:noFill/>
              <a:miter lim="800000"/>
              <a:headEnd/>
              <a:tailEnd/>
            </a:ln>
            <a:effectLst/>
          </p:spPr>
          <p:txBody>
            <a:bodyPr wrap="none" lIns="63500" tIns="25400" rIns="63500" bIns="25400">
              <a:spAutoFit/>
            </a:bodyPr>
            <a:lstStyle/>
            <a:p>
              <a:pPr>
                <a:lnSpc>
                  <a:spcPct val="94000"/>
                </a:lnSpc>
              </a:pPr>
              <a:r>
                <a:rPr lang="en-US"/>
                <a:t>Spatial</a:t>
              </a:r>
            </a:p>
          </p:txBody>
        </p:sp>
        <p:grpSp>
          <p:nvGrpSpPr>
            <p:cNvPr id="427038" name="Group 30"/>
            <p:cNvGrpSpPr>
              <a:grpSpLocks/>
            </p:cNvGrpSpPr>
            <p:nvPr/>
          </p:nvGrpSpPr>
          <p:grpSpPr bwMode="auto">
            <a:xfrm>
              <a:off x="1488" y="2784"/>
              <a:ext cx="3466" cy="1394"/>
              <a:chOff x="1488" y="2784"/>
              <a:chExt cx="3466" cy="1394"/>
            </a:xfrm>
          </p:grpSpPr>
          <p:pic>
            <p:nvPicPr>
              <p:cNvPr id="427039" name="Picture 31" descr="f119"/>
              <p:cNvPicPr>
                <a:picLocks noChangeAspect="1" noChangeArrowheads="1"/>
              </p:cNvPicPr>
              <p:nvPr/>
            </p:nvPicPr>
            <p:blipFill>
              <a:blip r:embed="rId4"/>
              <a:srcRect t="22966"/>
              <a:stretch>
                <a:fillRect/>
              </a:stretch>
            </p:blipFill>
            <p:spPr bwMode="auto">
              <a:xfrm>
                <a:off x="1488" y="2784"/>
                <a:ext cx="3456" cy="1181"/>
              </a:xfrm>
              <a:prstGeom prst="rect">
                <a:avLst/>
              </a:prstGeom>
              <a:noFill/>
            </p:spPr>
          </p:pic>
          <p:sp>
            <p:nvSpPr>
              <p:cNvPr id="427040" name="Text Box 32"/>
              <p:cNvSpPr txBox="1">
                <a:spLocks noChangeArrowheads="1"/>
              </p:cNvSpPr>
              <p:nvPr/>
            </p:nvSpPr>
            <p:spPr bwMode="auto">
              <a:xfrm>
                <a:off x="3793" y="4005"/>
                <a:ext cx="1161" cy="173"/>
              </a:xfrm>
              <a:prstGeom prst="rect">
                <a:avLst/>
              </a:prstGeom>
              <a:noFill/>
              <a:ln w="12700">
                <a:noFill/>
                <a:miter lim="800000"/>
                <a:headEnd/>
                <a:tailEnd/>
              </a:ln>
              <a:effectLst/>
            </p:spPr>
            <p:txBody>
              <a:bodyPr wrap="none">
                <a:spAutoFit/>
              </a:bodyPr>
              <a:lstStyle/>
              <a:p>
                <a:pPr algn="r"/>
                <a:r>
                  <a:rPr lang="en-US" sz="1200"/>
                  <a:t>[Pratt &amp; Whitney, 2000]</a:t>
                </a:r>
              </a:p>
            </p:txBody>
          </p:sp>
        </p:grpSp>
      </p:grpSp>
      <p:pic>
        <p:nvPicPr>
          <p:cNvPr id="427042" name="Picture 34" descr="cover"/>
          <p:cNvPicPr>
            <a:picLocks noChangeAspect="1" noChangeArrowheads="1"/>
          </p:cNvPicPr>
          <p:nvPr/>
        </p:nvPicPr>
        <p:blipFill>
          <a:blip r:embed="rId5"/>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7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9058" name="Rectangle 1026"/>
          <p:cNvSpPr>
            <a:spLocks noChangeArrowheads="1"/>
          </p:cNvSpPr>
          <p:nvPr/>
        </p:nvSpPr>
        <p:spPr bwMode="auto">
          <a:xfrm>
            <a:off x="168275" y="255588"/>
            <a:ext cx="6081713" cy="77787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2800">
                <a:solidFill>
                  <a:schemeClr val="tx2"/>
                </a:solidFill>
              </a:rPr>
              <a:t>Common strategies exist </a:t>
            </a:r>
          </a:p>
          <a:p>
            <a:pPr>
              <a:lnSpc>
                <a:spcPct val="85000"/>
              </a:lnSpc>
            </a:pPr>
            <a:r>
              <a:rPr lang="en-US" sz="2800">
                <a:solidFill>
                  <a:schemeClr val="tx2"/>
                </a:solidFill>
              </a:rPr>
              <a:t>for the middles of scientific reports</a:t>
            </a:r>
            <a:endParaRPr lang="en-US"/>
          </a:p>
        </p:txBody>
      </p:sp>
      <p:grpSp>
        <p:nvGrpSpPr>
          <p:cNvPr id="429059" name="Group 1027"/>
          <p:cNvGrpSpPr>
            <a:grpSpLocks/>
          </p:cNvGrpSpPr>
          <p:nvPr/>
        </p:nvGrpSpPr>
        <p:grpSpPr bwMode="auto">
          <a:xfrm>
            <a:off x="95250" y="1619250"/>
            <a:ext cx="8902700" cy="1808163"/>
            <a:chOff x="60" y="1020"/>
            <a:chExt cx="5608" cy="1139"/>
          </a:xfrm>
        </p:grpSpPr>
        <p:sp>
          <p:nvSpPr>
            <p:cNvPr id="429060" name="Rectangle 1028"/>
            <p:cNvSpPr>
              <a:spLocks noChangeArrowheads="1"/>
            </p:cNvSpPr>
            <p:nvPr/>
          </p:nvSpPr>
          <p:spPr bwMode="auto">
            <a:xfrm>
              <a:off x="60" y="1344"/>
              <a:ext cx="816" cy="464"/>
            </a:xfrm>
            <a:prstGeom prst="rect">
              <a:avLst/>
            </a:prstGeom>
            <a:noFill/>
            <a:ln w="12700">
              <a:noFill/>
              <a:miter lim="800000"/>
              <a:headEnd/>
              <a:tailEnd/>
            </a:ln>
            <a:effectLst/>
          </p:spPr>
          <p:txBody>
            <a:bodyPr wrap="none" lIns="63500" tIns="25400" rIns="63500" bIns="25400">
              <a:spAutoFit/>
            </a:bodyPr>
            <a:lstStyle/>
            <a:p>
              <a:pPr>
                <a:lnSpc>
                  <a:spcPct val="94000"/>
                </a:lnSpc>
              </a:pPr>
              <a:r>
                <a:rPr lang="en-US"/>
                <a:t>Parallel </a:t>
              </a:r>
            </a:p>
            <a:p>
              <a:pPr>
                <a:lnSpc>
                  <a:spcPct val="94000"/>
                </a:lnSpc>
              </a:pPr>
              <a:r>
                <a:rPr lang="en-US"/>
                <a:t>Parts</a:t>
              </a:r>
            </a:p>
          </p:txBody>
        </p:sp>
        <p:grpSp>
          <p:nvGrpSpPr>
            <p:cNvPr id="429061" name="Group 1029"/>
            <p:cNvGrpSpPr>
              <a:grpSpLocks/>
            </p:cNvGrpSpPr>
            <p:nvPr/>
          </p:nvGrpSpPr>
          <p:grpSpPr bwMode="auto">
            <a:xfrm>
              <a:off x="1080" y="1020"/>
              <a:ext cx="4588" cy="1139"/>
              <a:chOff x="1056" y="2707"/>
              <a:chExt cx="4588" cy="1139"/>
            </a:xfrm>
          </p:grpSpPr>
          <p:pic>
            <p:nvPicPr>
              <p:cNvPr id="429062" name="Picture 1030" descr="reptiles"/>
              <p:cNvPicPr>
                <a:picLocks noChangeAspect="1" noChangeArrowheads="1"/>
              </p:cNvPicPr>
              <p:nvPr/>
            </p:nvPicPr>
            <p:blipFill>
              <a:blip r:embed="rId3"/>
              <a:srcRect/>
              <a:stretch>
                <a:fillRect/>
              </a:stretch>
            </p:blipFill>
            <p:spPr bwMode="auto">
              <a:xfrm>
                <a:off x="1056" y="2707"/>
                <a:ext cx="4588" cy="1139"/>
              </a:xfrm>
              <a:prstGeom prst="rect">
                <a:avLst/>
              </a:prstGeom>
              <a:noFill/>
            </p:spPr>
          </p:pic>
          <p:sp>
            <p:nvSpPr>
              <p:cNvPr id="429063" name="Text Box 1031"/>
              <p:cNvSpPr txBox="1">
                <a:spLocks noChangeArrowheads="1"/>
              </p:cNvSpPr>
              <p:nvPr/>
            </p:nvSpPr>
            <p:spPr bwMode="auto">
              <a:xfrm>
                <a:off x="4475" y="3648"/>
                <a:ext cx="1103" cy="192"/>
              </a:xfrm>
              <a:prstGeom prst="rect">
                <a:avLst/>
              </a:prstGeom>
              <a:noFill/>
              <a:ln w="12700">
                <a:noFill/>
                <a:miter lim="800000"/>
                <a:headEnd/>
                <a:tailEnd/>
              </a:ln>
              <a:effectLst/>
            </p:spPr>
            <p:txBody>
              <a:bodyPr wrap="none">
                <a:spAutoFit/>
              </a:bodyPr>
              <a:lstStyle/>
              <a:p>
                <a:pPr algn="r"/>
                <a:r>
                  <a:rPr lang="en-US" sz="1400">
                    <a:solidFill>
                      <a:schemeClr val="bg1"/>
                    </a:solidFill>
                  </a:rPr>
                  <a:t>Corel  Corporation</a:t>
                </a:r>
              </a:p>
            </p:txBody>
          </p:sp>
        </p:grpSp>
      </p:grpSp>
      <p:grpSp>
        <p:nvGrpSpPr>
          <p:cNvPr id="429088" name="Group 1056"/>
          <p:cNvGrpSpPr>
            <a:grpSpLocks/>
          </p:cNvGrpSpPr>
          <p:nvPr/>
        </p:nvGrpSpPr>
        <p:grpSpPr bwMode="auto">
          <a:xfrm>
            <a:off x="850900" y="3886200"/>
            <a:ext cx="6692900" cy="2698750"/>
            <a:chOff x="536" y="2448"/>
            <a:chExt cx="4216" cy="1700"/>
          </a:xfrm>
        </p:grpSpPr>
        <p:sp>
          <p:nvSpPr>
            <p:cNvPr id="429078" name="Rectangle 1046"/>
            <p:cNvSpPr>
              <a:spLocks noChangeArrowheads="1"/>
            </p:cNvSpPr>
            <p:nvPr/>
          </p:nvSpPr>
          <p:spPr bwMode="auto">
            <a:xfrm>
              <a:off x="536" y="3264"/>
              <a:ext cx="516" cy="248"/>
            </a:xfrm>
            <a:prstGeom prst="rect">
              <a:avLst/>
            </a:prstGeom>
            <a:noFill/>
            <a:ln w="12700">
              <a:noFill/>
              <a:miter lim="800000"/>
              <a:headEnd/>
              <a:tailEnd/>
            </a:ln>
            <a:effectLst/>
          </p:spPr>
          <p:txBody>
            <a:bodyPr wrap="none" lIns="63500" tIns="25400" rIns="63500" bIns="25400">
              <a:spAutoFit/>
            </a:bodyPr>
            <a:lstStyle/>
            <a:p>
              <a:pPr>
                <a:lnSpc>
                  <a:spcPct val="94000"/>
                </a:lnSpc>
              </a:pPr>
              <a:r>
                <a:rPr lang="en-US"/>
                <a:t>Flow</a:t>
              </a:r>
            </a:p>
          </p:txBody>
        </p:sp>
        <p:grpSp>
          <p:nvGrpSpPr>
            <p:cNvPr id="429084" name="Group 1052"/>
            <p:cNvGrpSpPr>
              <a:grpSpLocks/>
            </p:cNvGrpSpPr>
            <p:nvPr/>
          </p:nvGrpSpPr>
          <p:grpSpPr bwMode="auto">
            <a:xfrm>
              <a:off x="2284" y="2448"/>
              <a:ext cx="2468" cy="1700"/>
              <a:chOff x="2248" y="1582"/>
              <a:chExt cx="3476" cy="2395"/>
            </a:xfrm>
          </p:grpSpPr>
          <p:pic>
            <p:nvPicPr>
              <p:cNvPr id="429085" name="Picture 1053" descr="fusion2"/>
              <p:cNvPicPr>
                <a:picLocks noChangeAspect="1" noChangeArrowheads="1"/>
              </p:cNvPicPr>
              <p:nvPr/>
            </p:nvPicPr>
            <p:blipFill>
              <a:blip r:embed="rId4"/>
              <a:srcRect t="4185" b="6511"/>
              <a:stretch>
                <a:fillRect/>
              </a:stretch>
            </p:blipFill>
            <p:spPr bwMode="auto">
              <a:xfrm>
                <a:off x="2248" y="1582"/>
                <a:ext cx="3476" cy="2395"/>
              </a:xfrm>
              <a:prstGeom prst="rect">
                <a:avLst/>
              </a:prstGeom>
              <a:noFill/>
            </p:spPr>
          </p:pic>
          <p:sp>
            <p:nvSpPr>
              <p:cNvPr id="429086" name="Rectangle 1054"/>
              <p:cNvSpPr>
                <a:spLocks noChangeArrowheads="1"/>
              </p:cNvSpPr>
              <p:nvPr/>
            </p:nvSpPr>
            <p:spPr bwMode="auto">
              <a:xfrm>
                <a:off x="2448" y="3552"/>
                <a:ext cx="672" cy="336"/>
              </a:xfrm>
              <a:prstGeom prst="rect">
                <a:avLst/>
              </a:prstGeom>
              <a:solidFill>
                <a:schemeClr val="tx1"/>
              </a:solidFill>
              <a:ln w="9525">
                <a:noFill/>
                <a:miter lim="800000"/>
                <a:headEnd/>
                <a:tailEnd/>
              </a:ln>
              <a:effectLst/>
            </p:spPr>
            <p:txBody>
              <a:bodyPr wrap="none" anchor="ctr"/>
              <a:lstStyle/>
              <a:p>
                <a:endParaRPr lang="en-US"/>
              </a:p>
            </p:txBody>
          </p:sp>
        </p:grpSp>
        <p:sp>
          <p:nvSpPr>
            <p:cNvPr id="429087" name="Text Box 1055"/>
            <p:cNvSpPr txBox="1">
              <a:spLocks noChangeArrowheads="1"/>
            </p:cNvSpPr>
            <p:nvPr/>
          </p:nvSpPr>
          <p:spPr bwMode="auto">
            <a:xfrm>
              <a:off x="2339" y="3909"/>
              <a:ext cx="761" cy="173"/>
            </a:xfrm>
            <a:prstGeom prst="rect">
              <a:avLst/>
            </a:prstGeom>
            <a:noFill/>
            <a:ln w="12700">
              <a:noFill/>
              <a:miter lim="800000"/>
              <a:headEnd/>
              <a:tailEnd/>
            </a:ln>
            <a:effectLst/>
          </p:spPr>
          <p:txBody>
            <a:bodyPr wrap="none">
              <a:spAutoFit/>
            </a:bodyPr>
            <a:lstStyle/>
            <a:p>
              <a:r>
                <a:rPr lang="en-US" sz="1200">
                  <a:solidFill>
                    <a:schemeClr val="bg1"/>
                  </a:solidFill>
                </a:rPr>
                <a:t>[Sandia, 1985]</a:t>
              </a:r>
            </a:p>
          </p:txBody>
        </p:sp>
      </p:grpSp>
      <p:pic>
        <p:nvPicPr>
          <p:cNvPr id="429089" name="Picture 1057" descr="cover"/>
          <p:cNvPicPr>
            <a:picLocks noChangeAspect="1" noChangeArrowheads="1"/>
          </p:cNvPicPr>
          <p:nvPr/>
        </p:nvPicPr>
        <p:blipFill>
          <a:blip r:embed="rId5"/>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9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42" name="Rectangle 2"/>
          <p:cNvSpPr>
            <a:spLocks noChangeArrowheads="1"/>
          </p:cNvSpPr>
          <p:nvPr/>
        </p:nvSpPr>
        <p:spPr bwMode="auto">
          <a:xfrm>
            <a:off x="41275" y="76200"/>
            <a:ext cx="9026525" cy="414338"/>
          </a:xfrm>
          <a:prstGeom prst="rect">
            <a:avLst/>
          </a:prstGeom>
          <a:noFill/>
          <a:ln w="12700">
            <a:noFill/>
            <a:miter lim="800000"/>
            <a:headEnd/>
            <a:tailEnd/>
          </a:ln>
          <a:effectLst/>
        </p:spPr>
        <p:txBody>
          <a:bodyPr lIns="63500" tIns="25400" rIns="63500" bIns="25400">
            <a:spAutoFit/>
          </a:bodyPr>
          <a:lstStyle/>
          <a:p>
            <a:pPr>
              <a:lnSpc>
                <a:spcPct val="85000"/>
              </a:lnSpc>
            </a:pPr>
            <a:r>
              <a:rPr lang="en-US" sz="2800">
                <a:solidFill>
                  <a:schemeClr val="tx2"/>
                </a:solidFill>
              </a:rPr>
              <a:t>Section headings should be descriptive and parallel</a:t>
            </a:r>
            <a:endParaRPr lang="en-US"/>
          </a:p>
        </p:txBody>
      </p:sp>
      <p:sp>
        <p:nvSpPr>
          <p:cNvPr id="368643" name="Rectangle 3"/>
          <p:cNvSpPr>
            <a:spLocks noChangeArrowheads="1"/>
          </p:cNvSpPr>
          <p:nvPr/>
        </p:nvSpPr>
        <p:spPr bwMode="auto">
          <a:xfrm>
            <a:off x="457200" y="1371600"/>
            <a:ext cx="2465388" cy="708025"/>
          </a:xfrm>
          <a:prstGeom prst="rect">
            <a:avLst/>
          </a:prstGeom>
          <a:noFill/>
          <a:ln w="12700">
            <a:noFill/>
            <a:miter lim="800000"/>
            <a:headEnd/>
            <a:tailEnd/>
          </a:ln>
          <a:effectLst/>
        </p:spPr>
        <p:txBody>
          <a:bodyPr wrap="none" lIns="63500" tIns="25400" rIns="63500" bIns="25400">
            <a:spAutoFit/>
          </a:bodyPr>
          <a:lstStyle/>
          <a:p>
            <a:pPr>
              <a:lnSpc>
                <a:spcPct val="90000"/>
              </a:lnSpc>
            </a:pPr>
            <a:r>
              <a:rPr lang="en-US"/>
              <a:t>Non-Parallel</a:t>
            </a:r>
          </a:p>
          <a:p>
            <a:pPr>
              <a:lnSpc>
                <a:spcPct val="90000"/>
              </a:lnSpc>
            </a:pPr>
            <a:r>
              <a:rPr lang="en-US"/>
              <a:t>Non-Descriptive</a:t>
            </a:r>
          </a:p>
        </p:txBody>
      </p:sp>
      <p:sp>
        <p:nvSpPr>
          <p:cNvPr id="368644" name="Rectangle 4"/>
          <p:cNvSpPr>
            <a:spLocks noChangeArrowheads="1"/>
          </p:cNvSpPr>
          <p:nvPr/>
        </p:nvSpPr>
        <p:spPr bwMode="auto">
          <a:xfrm>
            <a:off x="444500" y="2482850"/>
            <a:ext cx="2468563" cy="2392363"/>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63500" tIns="25400" rIns="63500" bIns="25400">
            <a:spAutoFit/>
          </a:bodyPr>
          <a:lstStyle/>
          <a:p>
            <a:pPr>
              <a:lnSpc>
                <a:spcPct val="85000"/>
              </a:lnSpc>
            </a:pPr>
            <a:r>
              <a:rPr lang="en-US" sz="2000"/>
              <a:t>Introduction</a:t>
            </a:r>
          </a:p>
          <a:p>
            <a:pPr>
              <a:lnSpc>
                <a:spcPct val="85000"/>
              </a:lnSpc>
            </a:pPr>
            <a:r>
              <a:rPr lang="en-US" sz="2000"/>
              <a:t>Background</a:t>
            </a:r>
          </a:p>
          <a:p>
            <a:pPr>
              <a:lnSpc>
                <a:spcPct val="85000"/>
              </a:lnSpc>
            </a:pPr>
            <a:r>
              <a:rPr lang="en-US" sz="2000"/>
              <a:t>Marx Generators</a:t>
            </a:r>
          </a:p>
          <a:p>
            <a:pPr>
              <a:lnSpc>
                <a:spcPct val="85000"/>
              </a:lnSpc>
            </a:pPr>
            <a:r>
              <a:rPr lang="en-US" sz="2000"/>
              <a:t>Line Pulse</a:t>
            </a:r>
          </a:p>
          <a:p>
            <a:pPr>
              <a:lnSpc>
                <a:spcPct val="85000"/>
              </a:lnSpc>
            </a:pPr>
            <a:r>
              <a:rPr lang="en-US" sz="2000"/>
              <a:t>Beam Generation</a:t>
            </a:r>
          </a:p>
          <a:p>
            <a:pPr>
              <a:lnSpc>
                <a:spcPct val="85000"/>
              </a:lnSpc>
            </a:pPr>
            <a:r>
              <a:rPr lang="en-US" sz="2000"/>
              <a:t>Transporting Beam</a:t>
            </a:r>
          </a:p>
          <a:p>
            <a:pPr>
              <a:lnSpc>
                <a:spcPct val="85000"/>
              </a:lnSpc>
            </a:pPr>
            <a:r>
              <a:rPr lang="en-US" sz="2000"/>
              <a:t>Pellets</a:t>
            </a:r>
          </a:p>
          <a:p>
            <a:pPr>
              <a:lnSpc>
                <a:spcPct val="85000"/>
              </a:lnSpc>
            </a:pPr>
            <a:r>
              <a:rPr lang="en-US" sz="2000"/>
              <a:t>Results</a:t>
            </a:r>
          </a:p>
          <a:p>
            <a:pPr>
              <a:lnSpc>
                <a:spcPct val="85000"/>
              </a:lnSpc>
            </a:pPr>
            <a:r>
              <a:rPr lang="en-US" sz="2000"/>
              <a:t>Conclusions</a:t>
            </a:r>
          </a:p>
        </p:txBody>
      </p:sp>
      <p:grpSp>
        <p:nvGrpSpPr>
          <p:cNvPr id="368645" name="Group 5"/>
          <p:cNvGrpSpPr>
            <a:grpSpLocks/>
          </p:cNvGrpSpPr>
          <p:nvPr/>
        </p:nvGrpSpPr>
        <p:grpSpPr bwMode="auto">
          <a:xfrm>
            <a:off x="3429000" y="1371600"/>
            <a:ext cx="4986338" cy="4746625"/>
            <a:chOff x="2304" y="912"/>
            <a:chExt cx="3141" cy="2990"/>
          </a:xfrm>
        </p:grpSpPr>
        <p:sp>
          <p:nvSpPr>
            <p:cNvPr id="368646" name="Rectangle 6"/>
            <p:cNvSpPr>
              <a:spLocks noChangeArrowheads="1"/>
            </p:cNvSpPr>
            <p:nvPr/>
          </p:nvSpPr>
          <p:spPr bwMode="auto">
            <a:xfrm>
              <a:off x="2908" y="912"/>
              <a:ext cx="1116" cy="446"/>
            </a:xfrm>
            <a:prstGeom prst="rect">
              <a:avLst/>
            </a:prstGeom>
            <a:noFill/>
            <a:ln w="12700">
              <a:noFill/>
              <a:miter lim="800000"/>
              <a:headEnd/>
              <a:tailEnd/>
            </a:ln>
            <a:effectLst/>
          </p:spPr>
          <p:txBody>
            <a:bodyPr wrap="none" lIns="63500" tIns="25400" rIns="63500" bIns="25400">
              <a:spAutoFit/>
            </a:bodyPr>
            <a:lstStyle/>
            <a:p>
              <a:pPr>
                <a:lnSpc>
                  <a:spcPct val="90000"/>
                </a:lnSpc>
              </a:pPr>
              <a:r>
                <a:rPr lang="en-US"/>
                <a:t>Parallel</a:t>
              </a:r>
            </a:p>
            <a:p>
              <a:pPr>
                <a:lnSpc>
                  <a:spcPct val="90000"/>
                </a:lnSpc>
              </a:pPr>
              <a:r>
                <a:rPr lang="en-US"/>
                <a:t>Descriptive</a:t>
              </a:r>
            </a:p>
          </p:txBody>
        </p:sp>
        <p:sp>
          <p:nvSpPr>
            <p:cNvPr id="368647" name="Rectangle 7"/>
            <p:cNvSpPr>
              <a:spLocks noChangeArrowheads="1"/>
            </p:cNvSpPr>
            <p:nvPr/>
          </p:nvSpPr>
          <p:spPr bwMode="auto">
            <a:xfrm>
              <a:off x="2304" y="1580"/>
              <a:ext cx="3141" cy="232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63500" tIns="25400" rIns="63500" bIns="25400">
              <a:spAutoFit/>
            </a:bodyPr>
            <a:lstStyle/>
            <a:p>
              <a:pPr marL="450850" indent="-450850">
                <a:lnSpc>
                  <a:spcPct val="85000"/>
                </a:lnSpc>
              </a:pPr>
              <a:r>
                <a:rPr lang="en-US" sz="2000"/>
                <a:t>Introduction</a:t>
              </a:r>
            </a:p>
            <a:p>
              <a:pPr marL="450850" indent="-450850">
                <a:lnSpc>
                  <a:spcPct val="85000"/>
                </a:lnSpc>
              </a:pPr>
              <a:endParaRPr lang="en-US" sz="2000"/>
            </a:p>
            <a:p>
              <a:pPr marL="450850" indent="-450850">
                <a:lnSpc>
                  <a:spcPct val="85000"/>
                </a:lnSpc>
              </a:pPr>
              <a:r>
                <a:rPr lang="en-US" sz="2000"/>
                <a:t>Past Designs for Particle Beam Fusion</a:t>
              </a:r>
            </a:p>
            <a:p>
              <a:pPr marL="450850" indent="-450850">
                <a:lnSpc>
                  <a:spcPct val="85000"/>
                </a:lnSpc>
              </a:pPr>
              <a:endParaRPr lang="en-US" sz="2000"/>
            </a:p>
            <a:p>
              <a:pPr marL="450850" indent="-450850">
                <a:lnSpc>
                  <a:spcPct val="85000"/>
                </a:lnSpc>
              </a:pPr>
              <a:r>
                <a:rPr lang="en-US" sz="2000"/>
                <a:t>New Design for Particle Beam Fusion</a:t>
              </a:r>
            </a:p>
            <a:p>
              <a:pPr marL="450850" indent="-450850">
                <a:lnSpc>
                  <a:spcPct val="85000"/>
                </a:lnSpc>
              </a:pPr>
              <a:r>
                <a:rPr lang="en-US" sz="2000"/>
                <a:t>	Charging Marx Generators</a:t>
              </a:r>
            </a:p>
            <a:p>
              <a:pPr marL="450850" indent="-450850">
                <a:lnSpc>
                  <a:spcPct val="85000"/>
                </a:lnSpc>
              </a:pPr>
              <a:r>
                <a:rPr lang="en-US" sz="2000"/>
                <a:t>	Forming Line Pulse</a:t>
              </a:r>
            </a:p>
            <a:p>
              <a:pPr marL="450850" indent="-450850">
                <a:lnSpc>
                  <a:spcPct val="85000"/>
                </a:lnSpc>
              </a:pPr>
              <a:r>
                <a:rPr lang="en-US" sz="2000"/>
                <a:t>	Generating Particle Beam</a:t>
              </a:r>
            </a:p>
            <a:p>
              <a:pPr marL="450850" indent="-450850">
                <a:lnSpc>
                  <a:spcPct val="85000"/>
                </a:lnSpc>
              </a:pPr>
              <a:r>
                <a:rPr lang="en-US" sz="2000"/>
                <a:t>	Transporting Particle Beam</a:t>
              </a:r>
            </a:p>
            <a:p>
              <a:pPr marL="450850" indent="-450850">
                <a:lnSpc>
                  <a:spcPct val="85000"/>
                </a:lnSpc>
              </a:pPr>
              <a:r>
                <a:rPr lang="en-US" sz="2000"/>
                <a:t>	Irradiating Deuterium-Tritium Pellets</a:t>
              </a:r>
            </a:p>
            <a:p>
              <a:pPr marL="450850" indent="-450850">
                <a:lnSpc>
                  <a:spcPct val="85000"/>
                </a:lnSpc>
              </a:pPr>
              <a:endParaRPr lang="en-US" sz="2000"/>
            </a:p>
            <a:p>
              <a:pPr marL="450850" indent="-450850">
                <a:lnSpc>
                  <a:spcPct val="85000"/>
                </a:lnSpc>
              </a:pPr>
              <a:r>
                <a:rPr lang="en-US" sz="2000"/>
                <a:t>Results of New Design</a:t>
              </a:r>
            </a:p>
            <a:p>
              <a:pPr marL="450850" indent="-450850">
                <a:lnSpc>
                  <a:spcPct val="85000"/>
                </a:lnSpc>
              </a:pPr>
              <a:endParaRPr lang="en-US" sz="2000"/>
            </a:p>
            <a:p>
              <a:pPr marL="450850" indent="-450850">
                <a:lnSpc>
                  <a:spcPct val="85000"/>
                </a:lnSpc>
              </a:pPr>
              <a:r>
                <a:rPr lang="en-US" sz="2000"/>
                <a:t>Conclusions and Recommendations</a:t>
              </a:r>
              <a:endParaRPr lang="en-US" sz="1800"/>
            </a:p>
          </p:txBody>
        </p:sp>
      </p:grpSp>
      <p:pic>
        <p:nvPicPr>
          <p:cNvPr id="368650" name="Picture 10" descr="D:\My Documents\web pages\pictures\cover.gif"/>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68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5202" name="Picture 2" descr="D:\My Documents\photos\odds and ends\pie1.jpg"/>
          <p:cNvPicPr>
            <a:picLocks noChangeAspect="1" noChangeArrowheads="1"/>
          </p:cNvPicPr>
          <p:nvPr/>
        </p:nvPicPr>
        <p:blipFill>
          <a:blip r:embed="rId3"/>
          <a:srcRect/>
          <a:stretch>
            <a:fillRect/>
          </a:stretch>
        </p:blipFill>
        <p:spPr bwMode="auto">
          <a:xfrm>
            <a:off x="7086600" y="1676400"/>
            <a:ext cx="1828800" cy="1828800"/>
          </a:xfrm>
          <a:prstGeom prst="rect">
            <a:avLst/>
          </a:prstGeom>
          <a:noFill/>
        </p:spPr>
      </p:pic>
      <p:sp>
        <p:nvSpPr>
          <p:cNvPr id="435203" name="Rectangle 3"/>
          <p:cNvSpPr>
            <a:spLocks noChangeArrowheads="1"/>
          </p:cNvSpPr>
          <p:nvPr/>
        </p:nvSpPr>
        <p:spPr bwMode="auto">
          <a:xfrm>
            <a:off x="304800" y="228600"/>
            <a:ext cx="7807325" cy="777875"/>
          </a:xfrm>
          <a:prstGeom prst="rect">
            <a:avLst/>
          </a:prstGeom>
          <a:noFill/>
          <a:ln w="12700">
            <a:noFill/>
            <a:miter lim="800000"/>
            <a:headEnd/>
            <a:tailEnd/>
          </a:ln>
          <a:effectLst/>
        </p:spPr>
        <p:txBody>
          <a:bodyPr lIns="63500" tIns="25400" rIns="63500" bIns="25400">
            <a:spAutoFit/>
          </a:bodyPr>
          <a:lstStyle/>
          <a:p>
            <a:pPr>
              <a:lnSpc>
                <a:spcPct val="85000"/>
              </a:lnSpc>
            </a:pPr>
            <a:r>
              <a:rPr lang="en-US" sz="2800">
                <a:solidFill>
                  <a:schemeClr val="tx2"/>
                </a:solidFill>
              </a:rPr>
              <a:t>When you divide a section into subsections, all the pieces should be of the same pie</a:t>
            </a:r>
            <a:endParaRPr lang="en-US">
              <a:solidFill>
                <a:schemeClr val="accent2"/>
              </a:solidFill>
            </a:endParaRPr>
          </a:p>
        </p:txBody>
      </p:sp>
      <p:sp>
        <p:nvSpPr>
          <p:cNvPr id="435204" name="Rectangle 4"/>
          <p:cNvSpPr>
            <a:spLocks noChangeArrowheads="1"/>
          </p:cNvSpPr>
          <p:nvPr/>
        </p:nvSpPr>
        <p:spPr bwMode="auto">
          <a:xfrm>
            <a:off x="228600" y="1981200"/>
            <a:ext cx="4625975" cy="2120900"/>
          </a:xfrm>
          <a:prstGeom prst="rect">
            <a:avLst/>
          </a:prstGeom>
          <a:noFill/>
          <a:ln w="12700">
            <a:noFill/>
            <a:miter lim="800000"/>
            <a:headEnd/>
            <a:tailEnd/>
          </a:ln>
          <a:effectLst/>
        </p:spPr>
        <p:txBody>
          <a:bodyPr wrap="none" lIns="63500" tIns="25400" rIns="63500" bIns="25400">
            <a:spAutoFit/>
          </a:bodyPr>
          <a:lstStyle/>
          <a:p>
            <a:pPr marL="342900" indent="-342900">
              <a:lnSpc>
                <a:spcPct val="85000"/>
              </a:lnSpc>
            </a:pPr>
            <a:endParaRPr lang="en-US" sz="2000"/>
          </a:p>
          <a:p>
            <a:pPr marL="342900" indent="-342900">
              <a:lnSpc>
                <a:spcPct val="85000"/>
              </a:lnSpc>
            </a:pPr>
            <a:r>
              <a:rPr lang="en-US" sz="2000"/>
              <a:t>New Design for Particle Beam Fusion</a:t>
            </a:r>
          </a:p>
          <a:p>
            <a:pPr marL="342900" indent="-342900">
              <a:lnSpc>
                <a:spcPct val="85000"/>
              </a:lnSpc>
            </a:pPr>
            <a:endParaRPr lang="en-US" sz="2000"/>
          </a:p>
          <a:p>
            <a:pPr marL="342900" indent="-342900">
              <a:lnSpc>
                <a:spcPct val="85000"/>
              </a:lnSpc>
            </a:pPr>
            <a:r>
              <a:rPr lang="en-US" sz="2000"/>
              <a:t>	Charging Marx Generators</a:t>
            </a:r>
          </a:p>
          <a:p>
            <a:pPr marL="342900" indent="-342900">
              <a:lnSpc>
                <a:spcPct val="85000"/>
              </a:lnSpc>
            </a:pPr>
            <a:endParaRPr lang="en-US" sz="2000"/>
          </a:p>
          <a:p>
            <a:pPr marL="342900" indent="-342900">
              <a:lnSpc>
                <a:spcPct val="85000"/>
              </a:lnSpc>
            </a:pPr>
            <a:r>
              <a:rPr lang="en-US" sz="2000"/>
              <a:t>	Generating Particle Beam</a:t>
            </a:r>
          </a:p>
          <a:p>
            <a:pPr marL="342900" indent="-342900">
              <a:lnSpc>
                <a:spcPct val="85000"/>
              </a:lnSpc>
            </a:pPr>
            <a:endParaRPr lang="en-US" sz="2000"/>
          </a:p>
          <a:p>
            <a:pPr marL="342900" indent="-342900">
              <a:lnSpc>
                <a:spcPct val="85000"/>
              </a:lnSpc>
            </a:pPr>
            <a:r>
              <a:rPr lang="en-US" sz="2000"/>
              <a:t>	Pellets</a:t>
            </a:r>
          </a:p>
        </p:txBody>
      </p:sp>
      <p:pic>
        <p:nvPicPr>
          <p:cNvPr id="435205" name="Picture 5" descr="D:\My Documents\photos\odds and ends\pie1.jpg"/>
          <p:cNvPicPr>
            <a:picLocks noChangeAspect="1" noChangeArrowheads="1"/>
          </p:cNvPicPr>
          <p:nvPr/>
        </p:nvPicPr>
        <p:blipFill>
          <a:blip r:embed="rId3"/>
          <a:srcRect/>
          <a:stretch>
            <a:fillRect/>
          </a:stretch>
        </p:blipFill>
        <p:spPr bwMode="auto">
          <a:xfrm>
            <a:off x="5791200" y="3276600"/>
            <a:ext cx="1828800" cy="1828800"/>
          </a:xfrm>
          <a:prstGeom prst="rect">
            <a:avLst/>
          </a:prstGeom>
          <a:noFill/>
        </p:spPr>
      </p:pic>
      <p:pic>
        <p:nvPicPr>
          <p:cNvPr id="435206" name="Picture 6" descr="D:\My Documents\photos\odds and ends\pie3.bmp"/>
          <p:cNvPicPr>
            <a:picLocks noChangeAspect="1" noChangeArrowheads="1"/>
          </p:cNvPicPr>
          <p:nvPr/>
        </p:nvPicPr>
        <p:blipFill>
          <a:blip r:embed="rId4"/>
          <a:srcRect/>
          <a:stretch>
            <a:fillRect/>
          </a:stretch>
        </p:blipFill>
        <p:spPr bwMode="auto">
          <a:xfrm>
            <a:off x="4267200" y="4895850"/>
            <a:ext cx="1828800" cy="1828800"/>
          </a:xfrm>
          <a:prstGeom prst="rect">
            <a:avLst/>
          </a:prstGeom>
          <a:noFill/>
          <a:ln w="38100">
            <a:solidFill>
              <a:srgbClr val="000000"/>
            </a:solidFill>
            <a:miter lim="800000"/>
            <a:headEnd/>
            <a:tailEnd/>
          </a:ln>
        </p:spPr>
      </p:pic>
      <p:sp useBgFill="1">
        <p:nvSpPr>
          <p:cNvPr id="435207" name="Rectangle 7"/>
          <p:cNvSpPr>
            <a:spLocks noChangeArrowheads="1"/>
          </p:cNvSpPr>
          <p:nvPr/>
        </p:nvSpPr>
        <p:spPr bwMode="auto">
          <a:xfrm>
            <a:off x="228600" y="1905000"/>
            <a:ext cx="4865688" cy="2120900"/>
          </a:xfrm>
          <a:prstGeom prst="rect">
            <a:avLst/>
          </a:prstGeom>
          <a:ln w="12700">
            <a:noFill/>
            <a:miter lim="800000"/>
            <a:headEnd/>
            <a:tailEnd/>
          </a:ln>
          <a:effectLst/>
        </p:spPr>
        <p:txBody>
          <a:bodyPr wrap="none" lIns="63500" tIns="25400" rIns="63500" bIns="25400">
            <a:spAutoFit/>
          </a:bodyPr>
          <a:lstStyle/>
          <a:p>
            <a:pPr marL="342900" indent="-342900">
              <a:lnSpc>
                <a:spcPct val="85000"/>
              </a:lnSpc>
            </a:pPr>
            <a:endParaRPr lang="en-US" sz="2000"/>
          </a:p>
          <a:p>
            <a:pPr marL="342900" indent="-342900">
              <a:lnSpc>
                <a:spcPct val="85000"/>
              </a:lnSpc>
            </a:pPr>
            <a:r>
              <a:rPr lang="en-US" sz="2000"/>
              <a:t>New Design for Particle Beam Fusion</a:t>
            </a:r>
          </a:p>
          <a:p>
            <a:pPr marL="342900" indent="-342900">
              <a:lnSpc>
                <a:spcPct val="85000"/>
              </a:lnSpc>
            </a:pPr>
            <a:endParaRPr lang="en-US" sz="2000"/>
          </a:p>
          <a:p>
            <a:pPr marL="342900" indent="-342900">
              <a:lnSpc>
                <a:spcPct val="85000"/>
              </a:lnSpc>
            </a:pPr>
            <a:r>
              <a:rPr lang="en-US" sz="2000"/>
              <a:t>	Charging Marx Generators</a:t>
            </a:r>
          </a:p>
          <a:p>
            <a:pPr marL="342900" indent="-342900">
              <a:lnSpc>
                <a:spcPct val="85000"/>
              </a:lnSpc>
            </a:pPr>
            <a:endParaRPr lang="en-US" sz="2000"/>
          </a:p>
          <a:p>
            <a:pPr marL="342900" indent="-342900">
              <a:lnSpc>
                <a:spcPct val="85000"/>
              </a:lnSpc>
            </a:pPr>
            <a:r>
              <a:rPr lang="en-US" sz="2000"/>
              <a:t>	Generating Particle Beam</a:t>
            </a:r>
          </a:p>
          <a:p>
            <a:pPr marL="342900" indent="-342900">
              <a:lnSpc>
                <a:spcPct val="85000"/>
              </a:lnSpc>
            </a:pPr>
            <a:endParaRPr lang="en-US" sz="2000"/>
          </a:p>
          <a:p>
            <a:pPr marL="342900" indent="-342900">
              <a:lnSpc>
                <a:spcPct val="85000"/>
              </a:lnSpc>
            </a:pPr>
            <a:r>
              <a:rPr lang="en-US" sz="2000"/>
              <a:t>	Irradiating Deuterium-Tritium Pellets</a:t>
            </a:r>
          </a:p>
        </p:txBody>
      </p:sp>
      <p:pic>
        <p:nvPicPr>
          <p:cNvPr id="435208" name="Picture 8" descr="D:\My Documents\photos\odds and ends\pie1.jpg"/>
          <p:cNvPicPr>
            <a:picLocks noChangeAspect="1" noChangeArrowheads="1"/>
          </p:cNvPicPr>
          <p:nvPr/>
        </p:nvPicPr>
        <p:blipFill>
          <a:blip r:embed="rId3"/>
          <a:srcRect/>
          <a:stretch>
            <a:fillRect/>
          </a:stretch>
        </p:blipFill>
        <p:spPr bwMode="auto">
          <a:xfrm>
            <a:off x="4267200" y="4895850"/>
            <a:ext cx="1828800" cy="1828800"/>
          </a:xfrm>
          <a:prstGeom prst="rect">
            <a:avLst/>
          </a:prstGeom>
          <a:noFill/>
        </p:spPr>
      </p:pic>
      <p:pic>
        <p:nvPicPr>
          <p:cNvPr id="435210" name="Picture 10" descr="D:\My Documents\web pages\pictures\cover.gif"/>
          <p:cNvPicPr>
            <a:picLocks noChangeAspect="1" noChangeArrowheads="1"/>
          </p:cNvPicPr>
          <p:nvPr/>
        </p:nvPicPr>
        <p:blipFill>
          <a:blip r:embed="rId5"/>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35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35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35206"/>
                                        </p:tgtEl>
                                        <p:attrNameLst>
                                          <p:attrName>style.visibility</p:attrName>
                                        </p:attrNameLst>
                                      </p:cBhvr>
                                      <p:to>
                                        <p:strVal val="visible"/>
                                      </p:to>
                                    </p:set>
                                  </p:childTnLst>
                                  <p:subTnLst>
                                    <p:set>
                                      <p:cBhvr override="childStyle">
                                        <p:cTn dur="1" fill="hold" display="0" masterRel="nextClick" afterEffect="1"/>
                                        <p:tgtEl>
                                          <p:spTgt spid="43520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52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35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41275" y="209550"/>
            <a:ext cx="9026525" cy="777875"/>
          </a:xfrm>
          <a:prstGeom prst="rect">
            <a:avLst/>
          </a:prstGeom>
          <a:noFill/>
          <a:ln w="12700">
            <a:noFill/>
            <a:miter lim="800000"/>
            <a:headEnd/>
            <a:tailEnd/>
          </a:ln>
          <a:effectLst/>
        </p:spPr>
        <p:txBody>
          <a:bodyPr lIns="63500" tIns="25400" rIns="63500" bIns="25400">
            <a:spAutoFit/>
          </a:bodyPr>
          <a:lstStyle/>
          <a:p>
            <a:pPr>
              <a:lnSpc>
                <a:spcPct val="85000"/>
              </a:lnSpc>
            </a:pPr>
            <a:r>
              <a:rPr lang="en-US" sz="2800">
                <a:solidFill>
                  <a:schemeClr val="tx2"/>
                </a:solidFill>
              </a:rPr>
              <a:t>Organization is hidden when headings occur in a long list without secondary headings</a:t>
            </a:r>
            <a:endParaRPr lang="en-US"/>
          </a:p>
        </p:txBody>
      </p:sp>
      <p:sp>
        <p:nvSpPr>
          <p:cNvPr id="372739" name="Rectangle 3"/>
          <p:cNvSpPr>
            <a:spLocks noChangeArrowheads="1"/>
          </p:cNvSpPr>
          <p:nvPr/>
        </p:nvSpPr>
        <p:spPr bwMode="auto">
          <a:xfrm>
            <a:off x="120650" y="1473200"/>
            <a:ext cx="3937000" cy="4068763"/>
          </a:xfrm>
          <a:prstGeom prst="rect">
            <a:avLst/>
          </a:prstGeom>
          <a:noFill/>
          <a:ln w="12700">
            <a:noFill/>
            <a:miter lim="800000"/>
            <a:headEnd/>
            <a:tailEnd/>
          </a:ln>
          <a:effectLst/>
        </p:spPr>
        <p:txBody>
          <a:bodyPr wrap="none" lIns="63500" tIns="25400" rIns="63500" bIns="25400">
            <a:spAutoFit/>
          </a:bodyPr>
          <a:lstStyle/>
          <a:p>
            <a:pPr>
              <a:lnSpc>
                <a:spcPct val="90000"/>
              </a:lnSpc>
            </a:pPr>
            <a:r>
              <a:rPr lang="en-US"/>
              <a:t>Performance of</a:t>
            </a:r>
          </a:p>
          <a:p>
            <a:pPr>
              <a:lnSpc>
                <a:spcPct val="90000"/>
              </a:lnSpc>
            </a:pPr>
            <a:r>
              <a:rPr lang="en-US"/>
              <a:t>the Solar One Receiver</a:t>
            </a:r>
            <a:r>
              <a:rPr lang="en-US" sz="2000"/>
              <a:t> </a:t>
            </a:r>
          </a:p>
          <a:p>
            <a:pPr>
              <a:lnSpc>
                <a:spcPct val="90000"/>
              </a:lnSpc>
            </a:pPr>
            <a:endParaRPr lang="en-US" sz="2000"/>
          </a:p>
          <a:p>
            <a:pPr>
              <a:lnSpc>
                <a:spcPct val="125000"/>
              </a:lnSpc>
            </a:pPr>
            <a:r>
              <a:rPr lang="en-US" sz="1800"/>
              <a:t>Introduction</a:t>
            </a:r>
          </a:p>
          <a:p>
            <a:pPr>
              <a:lnSpc>
                <a:spcPct val="125000"/>
              </a:lnSpc>
            </a:pPr>
            <a:r>
              <a:rPr lang="en-US" sz="1800"/>
              <a:t>Steady State Efficiency</a:t>
            </a:r>
          </a:p>
          <a:p>
            <a:pPr>
              <a:lnSpc>
                <a:spcPct val="125000"/>
              </a:lnSpc>
            </a:pPr>
            <a:r>
              <a:rPr lang="en-US" sz="1800"/>
              <a:t>Average Efficiency</a:t>
            </a:r>
          </a:p>
          <a:p>
            <a:pPr>
              <a:lnSpc>
                <a:spcPct val="125000"/>
              </a:lnSpc>
            </a:pPr>
            <a:r>
              <a:rPr lang="en-US" sz="1800"/>
              <a:t>Start-Up Time</a:t>
            </a:r>
          </a:p>
          <a:p>
            <a:pPr>
              <a:lnSpc>
                <a:spcPct val="125000"/>
              </a:lnSpc>
            </a:pPr>
            <a:r>
              <a:rPr lang="en-US" sz="1800"/>
              <a:t>Operation Time</a:t>
            </a:r>
          </a:p>
          <a:p>
            <a:pPr>
              <a:lnSpc>
                <a:spcPct val="125000"/>
              </a:lnSpc>
            </a:pPr>
            <a:r>
              <a:rPr lang="en-US" sz="1800"/>
              <a:t>Operation During Cloud Transients</a:t>
            </a:r>
          </a:p>
          <a:p>
            <a:pPr>
              <a:lnSpc>
                <a:spcPct val="125000"/>
              </a:lnSpc>
            </a:pPr>
            <a:r>
              <a:rPr lang="en-US" sz="1800"/>
              <a:t>Panel Mechanical Supports</a:t>
            </a:r>
          </a:p>
          <a:p>
            <a:pPr>
              <a:lnSpc>
                <a:spcPct val="125000"/>
              </a:lnSpc>
            </a:pPr>
            <a:r>
              <a:rPr lang="en-US" sz="1800"/>
              <a:t>Tube Leaks</a:t>
            </a:r>
          </a:p>
          <a:p>
            <a:pPr>
              <a:lnSpc>
                <a:spcPct val="125000"/>
              </a:lnSpc>
            </a:pPr>
            <a:r>
              <a:rPr lang="en-US" sz="1800"/>
              <a:t>Conclusion</a:t>
            </a:r>
          </a:p>
        </p:txBody>
      </p:sp>
      <p:sp>
        <p:nvSpPr>
          <p:cNvPr id="372740" name="Rectangle 4"/>
          <p:cNvSpPr>
            <a:spLocks noChangeArrowheads="1"/>
          </p:cNvSpPr>
          <p:nvPr/>
        </p:nvSpPr>
        <p:spPr bwMode="auto">
          <a:xfrm>
            <a:off x="4591050" y="1447800"/>
            <a:ext cx="4394200" cy="5097463"/>
          </a:xfrm>
          <a:prstGeom prst="rect">
            <a:avLst/>
          </a:prstGeom>
          <a:noFill/>
          <a:ln w="12700">
            <a:noFill/>
            <a:miter lim="800000"/>
            <a:headEnd/>
            <a:tailEnd/>
          </a:ln>
          <a:effectLst/>
        </p:spPr>
        <p:txBody>
          <a:bodyPr wrap="none" lIns="63500" tIns="25400" rIns="63500" bIns="25400">
            <a:spAutoFit/>
          </a:bodyPr>
          <a:lstStyle/>
          <a:p>
            <a:pPr>
              <a:lnSpc>
                <a:spcPct val="90000"/>
              </a:lnSpc>
              <a:tabLst>
                <a:tab pos="457200" algn="l"/>
              </a:tabLst>
            </a:pPr>
            <a:r>
              <a:rPr lang="en-US"/>
              <a:t>Performance of</a:t>
            </a:r>
          </a:p>
          <a:p>
            <a:pPr>
              <a:lnSpc>
                <a:spcPct val="90000"/>
              </a:lnSpc>
              <a:tabLst>
                <a:tab pos="457200" algn="l"/>
              </a:tabLst>
            </a:pPr>
            <a:r>
              <a:rPr lang="en-US"/>
              <a:t>the Solar One Receiver</a:t>
            </a:r>
            <a:r>
              <a:rPr lang="en-US" sz="2000"/>
              <a:t> </a:t>
            </a:r>
          </a:p>
          <a:p>
            <a:pPr>
              <a:lnSpc>
                <a:spcPct val="90000"/>
              </a:lnSpc>
              <a:tabLst>
                <a:tab pos="457200" algn="l"/>
              </a:tabLst>
            </a:pPr>
            <a:endParaRPr lang="en-US" sz="2000"/>
          </a:p>
          <a:p>
            <a:pPr>
              <a:lnSpc>
                <a:spcPct val="125000"/>
              </a:lnSpc>
              <a:tabLst>
                <a:tab pos="457200" algn="l"/>
              </a:tabLst>
            </a:pPr>
            <a:r>
              <a:rPr lang="en-US" sz="1800"/>
              <a:t>Introduction</a:t>
            </a:r>
          </a:p>
          <a:p>
            <a:pPr>
              <a:lnSpc>
                <a:spcPct val="125000"/>
              </a:lnSpc>
              <a:tabLst>
                <a:tab pos="457200" algn="l"/>
              </a:tabLst>
            </a:pPr>
            <a:r>
              <a:rPr lang="en-US" sz="1800"/>
              <a:t>Receiver’s Efficiency</a:t>
            </a:r>
          </a:p>
          <a:p>
            <a:pPr>
              <a:lnSpc>
                <a:spcPct val="125000"/>
              </a:lnSpc>
              <a:tabLst>
                <a:tab pos="457200" algn="l"/>
              </a:tabLst>
            </a:pPr>
            <a:r>
              <a:rPr lang="en-US" sz="1800"/>
              <a:t>	Steady State Efficiency</a:t>
            </a:r>
          </a:p>
          <a:p>
            <a:pPr>
              <a:lnSpc>
                <a:spcPct val="125000"/>
              </a:lnSpc>
              <a:tabLst>
                <a:tab pos="457200" algn="l"/>
              </a:tabLst>
            </a:pPr>
            <a:r>
              <a:rPr lang="en-US" sz="1800"/>
              <a:t>	Average Efficiency</a:t>
            </a:r>
          </a:p>
          <a:p>
            <a:pPr>
              <a:lnSpc>
                <a:spcPct val="125000"/>
              </a:lnSpc>
              <a:tabLst>
                <a:tab pos="457200" algn="l"/>
              </a:tabLst>
            </a:pPr>
            <a:r>
              <a:rPr lang="en-US" sz="1800"/>
              <a:t>Receiver’s Operation Cycle</a:t>
            </a:r>
          </a:p>
          <a:p>
            <a:pPr>
              <a:lnSpc>
                <a:spcPct val="125000"/>
              </a:lnSpc>
              <a:tabLst>
                <a:tab pos="457200" algn="l"/>
              </a:tabLst>
            </a:pPr>
            <a:r>
              <a:rPr lang="en-US" sz="1800"/>
              <a:t>	Start-Up Time</a:t>
            </a:r>
          </a:p>
          <a:p>
            <a:pPr>
              <a:lnSpc>
                <a:spcPct val="125000"/>
              </a:lnSpc>
              <a:tabLst>
                <a:tab pos="457200" algn="l"/>
              </a:tabLst>
            </a:pPr>
            <a:r>
              <a:rPr lang="en-US" sz="1800"/>
              <a:t>	Operation Time</a:t>
            </a:r>
          </a:p>
          <a:p>
            <a:pPr>
              <a:lnSpc>
                <a:spcPct val="125000"/>
              </a:lnSpc>
              <a:tabLst>
                <a:tab pos="457200" algn="l"/>
              </a:tabLst>
            </a:pPr>
            <a:r>
              <a:rPr lang="en-US" sz="1800"/>
              <a:t>	Operation During Cloud Transients</a:t>
            </a:r>
          </a:p>
          <a:p>
            <a:pPr>
              <a:lnSpc>
                <a:spcPct val="125000"/>
              </a:lnSpc>
              <a:tabLst>
                <a:tab pos="457200" algn="l"/>
              </a:tabLst>
            </a:pPr>
            <a:r>
              <a:rPr lang="en-US" sz="1800"/>
              <a:t>Receiver’s Mechanical Wear</a:t>
            </a:r>
          </a:p>
          <a:p>
            <a:pPr>
              <a:lnSpc>
                <a:spcPct val="125000"/>
              </a:lnSpc>
              <a:tabLst>
                <a:tab pos="457200" algn="l"/>
              </a:tabLst>
            </a:pPr>
            <a:r>
              <a:rPr lang="en-US" sz="1800"/>
              <a:t>	Panel Mechanical Supports</a:t>
            </a:r>
          </a:p>
          <a:p>
            <a:pPr>
              <a:lnSpc>
                <a:spcPct val="125000"/>
              </a:lnSpc>
              <a:tabLst>
                <a:tab pos="457200" algn="l"/>
              </a:tabLst>
            </a:pPr>
            <a:r>
              <a:rPr lang="en-US" sz="1800"/>
              <a:t>	Tube Leaks</a:t>
            </a:r>
          </a:p>
          <a:p>
            <a:pPr>
              <a:lnSpc>
                <a:spcPct val="125000"/>
              </a:lnSpc>
              <a:tabLst>
                <a:tab pos="457200" algn="l"/>
              </a:tabLst>
            </a:pPr>
            <a:r>
              <a:rPr lang="en-US" sz="1800"/>
              <a:t>Conclusion</a:t>
            </a:r>
          </a:p>
        </p:txBody>
      </p:sp>
      <p:pic>
        <p:nvPicPr>
          <p:cNvPr id="372743" name="Picture 7" descr="D:\My Documents\web pages\pictures\cover.gif"/>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2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9298" name="AutoShape 2"/>
          <p:cNvSpPr>
            <a:spLocks noChangeArrowheads="1"/>
          </p:cNvSpPr>
          <p:nvPr/>
        </p:nvSpPr>
        <p:spPr bwMode="auto">
          <a:xfrm>
            <a:off x="381000" y="1447800"/>
            <a:ext cx="3048000" cy="1752600"/>
          </a:xfrm>
          <a:prstGeom prst="horizontalScroll">
            <a:avLst>
              <a:gd name="adj" fmla="val 12500"/>
            </a:avLst>
          </a:prstGeom>
          <a:solidFill>
            <a:schemeClr val="tx1"/>
          </a:solidFill>
          <a:ln w="31750">
            <a:solidFill>
              <a:schemeClr val="tx1"/>
            </a:solidFill>
            <a:round/>
            <a:headEnd/>
            <a:tailEnd/>
          </a:ln>
          <a:effectLst/>
        </p:spPr>
        <p:txBody>
          <a:bodyPr wrap="none" anchor="ctr"/>
          <a:lstStyle/>
          <a:p>
            <a:endParaRPr lang="en-US"/>
          </a:p>
        </p:txBody>
      </p:sp>
      <p:sp>
        <p:nvSpPr>
          <p:cNvPr id="439299" name="Rectangle 3"/>
          <p:cNvSpPr>
            <a:spLocks noGrp="1" noChangeArrowheads="1"/>
          </p:cNvSpPr>
          <p:nvPr>
            <p:ph type="title"/>
          </p:nvPr>
        </p:nvSpPr>
        <p:spPr>
          <a:xfrm>
            <a:off x="266700" y="133350"/>
            <a:ext cx="8648700" cy="815975"/>
          </a:xfrm>
          <a:noFill/>
          <a:ln/>
        </p:spPr>
        <p:txBody>
          <a:bodyPr anchor="t">
            <a:spAutoFit/>
          </a:bodyPr>
          <a:lstStyle/>
          <a:p>
            <a:pPr algn="l">
              <a:lnSpc>
                <a:spcPct val="85000"/>
              </a:lnSpc>
            </a:pPr>
            <a:r>
              <a:rPr lang="en-US" sz="2800" b="1">
                <a:latin typeface="Arial" charset="0"/>
              </a:rPr>
              <a:t>Many journal articles follow a set organization named IMRaD</a:t>
            </a:r>
            <a:endParaRPr lang="en-US" sz="3600" b="1">
              <a:latin typeface="Arial" charset="0"/>
            </a:endParaRPr>
          </a:p>
        </p:txBody>
      </p:sp>
      <p:grpSp>
        <p:nvGrpSpPr>
          <p:cNvPr id="439300" name="Group 4"/>
          <p:cNvGrpSpPr>
            <a:grpSpLocks/>
          </p:cNvGrpSpPr>
          <p:nvPr/>
        </p:nvGrpSpPr>
        <p:grpSpPr bwMode="auto">
          <a:xfrm>
            <a:off x="5181600" y="1733550"/>
            <a:ext cx="3771900" cy="1828800"/>
            <a:chOff x="3264" y="1092"/>
            <a:chExt cx="2376" cy="1152"/>
          </a:xfrm>
        </p:grpSpPr>
        <p:sp>
          <p:nvSpPr>
            <p:cNvPr id="439301" name="AutoShape 5"/>
            <p:cNvSpPr>
              <a:spLocks noChangeArrowheads="1"/>
            </p:cNvSpPr>
            <p:nvPr/>
          </p:nvSpPr>
          <p:spPr bwMode="auto">
            <a:xfrm>
              <a:off x="3264" y="1092"/>
              <a:ext cx="2376" cy="1152"/>
            </a:xfrm>
            <a:prstGeom prst="rightArrow">
              <a:avLst>
                <a:gd name="adj1" fmla="val 50000"/>
                <a:gd name="adj2" fmla="val 51563"/>
              </a:avLst>
            </a:prstGeom>
            <a:solidFill>
              <a:schemeClr val="tx1"/>
            </a:solidFill>
            <a:ln w="38100">
              <a:solidFill>
                <a:schemeClr val="tx1"/>
              </a:solidFill>
              <a:miter lim="800000"/>
              <a:headEnd/>
              <a:tailEnd/>
            </a:ln>
            <a:effectLst/>
          </p:spPr>
          <p:txBody>
            <a:bodyPr wrap="none" anchor="ctr"/>
            <a:lstStyle/>
            <a:p>
              <a:endParaRPr lang="en-US"/>
            </a:p>
          </p:txBody>
        </p:sp>
        <p:sp>
          <p:nvSpPr>
            <p:cNvPr id="439302" name="Rectangle 6"/>
            <p:cNvSpPr>
              <a:spLocks noChangeArrowheads="1"/>
            </p:cNvSpPr>
            <p:nvPr/>
          </p:nvSpPr>
          <p:spPr bwMode="auto">
            <a:xfrm>
              <a:off x="3312" y="1536"/>
              <a:ext cx="2149" cy="232"/>
            </a:xfrm>
            <a:prstGeom prst="rect">
              <a:avLst/>
            </a:prstGeom>
            <a:solidFill>
              <a:schemeClr val="tx1"/>
            </a:solidFill>
            <a:ln w="38100">
              <a:noFill/>
              <a:miter lim="800000"/>
              <a:headEnd/>
              <a:tailEnd/>
            </a:ln>
            <a:effectLst/>
          </p:spPr>
          <p:txBody>
            <a:bodyPr wrap="none" lIns="63500" tIns="25400" rIns="63500" bIns="25400">
              <a:spAutoFit/>
            </a:bodyPr>
            <a:lstStyle/>
            <a:p>
              <a:pPr>
                <a:lnSpc>
                  <a:spcPct val="87000"/>
                </a:lnSpc>
              </a:pPr>
              <a:r>
                <a:rPr lang="en-US">
                  <a:solidFill>
                    <a:schemeClr val="bg1"/>
                  </a:solidFill>
                </a:rPr>
                <a:t>Materials and Methods</a:t>
              </a:r>
            </a:p>
          </p:txBody>
        </p:sp>
      </p:grpSp>
      <p:grpSp>
        <p:nvGrpSpPr>
          <p:cNvPr id="439303" name="Group 7"/>
          <p:cNvGrpSpPr>
            <a:grpSpLocks/>
          </p:cNvGrpSpPr>
          <p:nvPr/>
        </p:nvGrpSpPr>
        <p:grpSpPr bwMode="auto">
          <a:xfrm>
            <a:off x="685800" y="4114800"/>
            <a:ext cx="3638550" cy="2443163"/>
            <a:chOff x="480" y="2352"/>
            <a:chExt cx="2292" cy="1539"/>
          </a:xfrm>
        </p:grpSpPr>
        <p:sp>
          <p:nvSpPr>
            <p:cNvPr id="439304" name="Line 8"/>
            <p:cNvSpPr>
              <a:spLocks noChangeShapeType="1"/>
            </p:cNvSpPr>
            <p:nvPr/>
          </p:nvSpPr>
          <p:spPr bwMode="auto">
            <a:xfrm flipV="1">
              <a:off x="505" y="3005"/>
              <a:ext cx="315" cy="859"/>
            </a:xfrm>
            <a:prstGeom prst="line">
              <a:avLst/>
            </a:prstGeom>
            <a:noFill/>
            <a:ln w="101600">
              <a:solidFill>
                <a:schemeClr val="tx1"/>
              </a:solidFill>
              <a:round/>
              <a:headEnd/>
              <a:tailEnd/>
            </a:ln>
            <a:effectLst/>
          </p:spPr>
          <p:txBody>
            <a:bodyPr wrap="none" anchor="ctr"/>
            <a:lstStyle/>
            <a:p>
              <a:endParaRPr lang="en-US"/>
            </a:p>
          </p:txBody>
        </p:sp>
        <p:sp>
          <p:nvSpPr>
            <p:cNvPr id="439305" name="Line 9"/>
            <p:cNvSpPr>
              <a:spLocks noChangeShapeType="1"/>
            </p:cNvSpPr>
            <p:nvPr/>
          </p:nvSpPr>
          <p:spPr bwMode="auto">
            <a:xfrm>
              <a:off x="798" y="2988"/>
              <a:ext cx="390" cy="390"/>
            </a:xfrm>
            <a:prstGeom prst="line">
              <a:avLst/>
            </a:prstGeom>
            <a:noFill/>
            <a:ln w="101600">
              <a:solidFill>
                <a:schemeClr val="tx1"/>
              </a:solidFill>
              <a:round/>
              <a:headEnd/>
              <a:tailEnd/>
            </a:ln>
            <a:effectLst/>
          </p:spPr>
          <p:txBody>
            <a:bodyPr wrap="none" anchor="ctr"/>
            <a:lstStyle/>
            <a:p>
              <a:endParaRPr lang="en-US"/>
            </a:p>
          </p:txBody>
        </p:sp>
        <p:sp>
          <p:nvSpPr>
            <p:cNvPr id="439306" name="Line 10"/>
            <p:cNvSpPr>
              <a:spLocks noChangeShapeType="1"/>
            </p:cNvSpPr>
            <p:nvPr/>
          </p:nvSpPr>
          <p:spPr bwMode="auto">
            <a:xfrm flipV="1">
              <a:off x="1188" y="2652"/>
              <a:ext cx="351" cy="711"/>
            </a:xfrm>
            <a:prstGeom prst="line">
              <a:avLst/>
            </a:prstGeom>
            <a:noFill/>
            <a:ln w="101600">
              <a:solidFill>
                <a:schemeClr val="tx1"/>
              </a:solidFill>
              <a:round/>
              <a:headEnd/>
              <a:tailEnd/>
            </a:ln>
            <a:effectLst/>
          </p:spPr>
          <p:txBody>
            <a:bodyPr wrap="none" anchor="ctr"/>
            <a:lstStyle/>
            <a:p>
              <a:endParaRPr lang="en-US"/>
            </a:p>
          </p:txBody>
        </p:sp>
        <p:sp>
          <p:nvSpPr>
            <p:cNvPr id="439307" name="Line 11"/>
            <p:cNvSpPr>
              <a:spLocks noChangeShapeType="1"/>
            </p:cNvSpPr>
            <p:nvPr/>
          </p:nvSpPr>
          <p:spPr bwMode="auto">
            <a:xfrm>
              <a:off x="1524" y="2652"/>
              <a:ext cx="623" cy="3"/>
            </a:xfrm>
            <a:prstGeom prst="line">
              <a:avLst/>
            </a:prstGeom>
            <a:noFill/>
            <a:ln w="101600">
              <a:solidFill>
                <a:schemeClr val="tx1"/>
              </a:solidFill>
              <a:round/>
              <a:headEnd/>
              <a:tailEnd/>
            </a:ln>
            <a:effectLst/>
          </p:spPr>
          <p:txBody>
            <a:bodyPr wrap="none" anchor="ctr"/>
            <a:lstStyle/>
            <a:p>
              <a:endParaRPr lang="en-US"/>
            </a:p>
          </p:txBody>
        </p:sp>
        <p:sp>
          <p:nvSpPr>
            <p:cNvPr id="439308" name="Rectangle 12"/>
            <p:cNvSpPr>
              <a:spLocks noChangeArrowheads="1"/>
            </p:cNvSpPr>
            <p:nvPr/>
          </p:nvSpPr>
          <p:spPr bwMode="auto">
            <a:xfrm>
              <a:off x="1452" y="3356"/>
              <a:ext cx="774" cy="232"/>
            </a:xfrm>
            <a:prstGeom prst="rect">
              <a:avLst/>
            </a:prstGeom>
            <a:noFill/>
            <a:ln w="12700">
              <a:noFill/>
              <a:miter lim="800000"/>
              <a:headEnd/>
              <a:tailEnd/>
            </a:ln>
            <a:effectLst/>
          </p:spPr>
          <p:txBody>
            <a:bodyPr wrap="none" lIns="63500" tIns="25400" rIns="63500" bIns="25400">
              <a:spAutoFit/>
            </a:bodyPr>
            <a:lstStyle/>
            <a:p>
              <a:pPr>
                <a:lnSpc>
                  <a:spcPct val="87000"/>
                </a:lnSpc>
              </a:pPr>
              <a:r>
                <a:rPr lang="en-US"/>
                <a:t>Results</a:t>
              </a:r>
              <a:endParaRPr lang="en-US">
                <a:solidFill>
                  <a:schemeClr val="bg1"/>
                </a:solidFill>
              </a:endParaRPr>
            </a:p>
          </p:txBody>
        </p:sp>
        <p:sp>
          <p:nvSpPr>
            <p:cNvPr id="439309" name="Line 13"/>
            <p:cNvSpPr>
              <a:spLocks noChangeShapeType="1"/>
            </p:cNvSpPr>
            <p:nvPr/>
          </p:nvSpPr>
          <p:spPr bwMode="auto">
            <a:xfrm flipH="1" flipV="1">
              <a:off x="480" y="2352"/>
              <a:ext cx="0" cy="1539"/>
            </a:xfrm>
            <a:prstGeom prst="line">
              <a:avLst/>
            </a:prstGeom>
            <a:noFill/>
            <a:ln w="76200">
              <a:solidFill>
                <a:schemeClr val="tx1"/>
              </a:solidFill>
              <a:round/>
              <a:headEnd/>
              <a:tailEnd type="triangle" w="med" len="med"/>
            </a:ln>
            <a:effectLst/>
          </p:spPr>
          <p:txBody>
            <a:bodyPr wrap="none" anchor="ctr"/>
            <a:lstStyle/>
            <a:p>
              <a:endParaRPr lang="en-US"/>
            </a:p>
          </p:txBody>
        </p:sp>
        <p:sp>
          <p:nvSpPr>
            <p:cNvPr id="439310" name="Line 14"/>
            <p:cNvSpPr>
              <a:spLocks noChangeShapeType="1"/>
            </p:cNvSpPr>
            <p:nvPr/>
          </p:nvSpPr>
          <p:spPr bwMode="auto">
            <a:xfrm>
              <a:off x="501" y="3868"/>
              <a:ext cx="2271" cy="0"/>
            </a:xfrm>
            <a:prstGeom prst="line">
              <a:avLst/>
            </a:prstGeom>
            <a:noFill/>
            <a:ln w="76200">
              <a:solidFill>
                <a:schemeClr val="tx1"/>
              </a:solidFill>
              <a:round/>
              <a:headEnd/>
              <a:tailEnd type="triangle" w="med" len="med"/>
            </a:ln>
            <a:effectLst/>
          </p:spPr>
          <p:txBody>
            <a:bodyPr wrap="none" anchor="ctr"/>
            <a:lstStyle/>
            <a:p>
              <a:endParaRPr lang="en-US"/>
            </a:p>
          </p:txBody>
        </p:sp>
      </p:grpSp>
      <p:grpSp>
        <p:nvGrpSpPr>
          <p:cNvPr id="439311" name="Group 15"/>
          <p:cNvGrpSpPr>
            <a:grpSpLocks/>
          </p:cNvGrpSpPr>
          <p:nvPr/>
        </p:nvGrpSpPr>
        <p:grpSpPr bwMode="auto">
          <a:xfrm>
            <a:off x="5791200" y="3962400"/>
            <a:ext cx="3352800" cy="2057400"/>
            <a:chOff x="3648" y="2496"/>
            <a:chExt cx="2112" cy="1296"/>
          </a:xfrm>
        </p:grpSpPr>
        <p:sp>
          <p:nvSpPr>
            <p:cNvPr id="439312" name="AutoShape 16"/>
            <p:cNvSpPr>
              <a:spLocks noChangeArrowheads="1"/>
            </p:cNvSpPr>
            <p:nvPr/>
          </p:nvSpPr>
          <p:spPr bwMode="auto">
            <a:xfrm>
              <a:off x="3648" y="2496"/>
              <a:ext cx="2112" cy="1296"/>
            </a:xfrm>
            <a:prstGeom prst="wedgeEllipseCallout">
              <a:avLst>
                <a:gd name="adj1" fmla="val -61931"/>
                <a:gd name="adj2" fmla="val 72764"/>
              </a:avLst>
            </a:prstGeom>
            <a:solidFill>
              <a:schemeClr val="tx1"/>
            </a:solidFill>
            <a:ln w="31750">
              <a:solidFill>
                <a:schemeClr val="tx1"/>
              </a:solidFill>
              <a:miter lim="800000"/>
              <a:headEnd/>
              <a:tailEnd/>
            </a:ln>
            <a:effectLst/>
          </p:spPr>
          <p:txBody>
            <a:bodyPr wrap="none" anchor="ctr"/>
            <a:lstStyle/>
            <a:p>
              <a:pPr algn="ctr"/>
              <a:endParaRPr lang="en-US" i="1">
                <a:solidFill>
                  <a:schemeClr val="bg1"/>
                </a:solidFill>
              </a:endParaRPr>
            </a:p>
          </p:txBody>
        </p:sp>
        <p:sp>
          <p:nvSpPr>
            <p:cNvPr id="439313" name="Rectangle 17"/>
            <p:cNvSpPr>
              <a:spLocks noChangeArrowheads="1"/>
            </p:cNvSpPr>
            <p:nvPr/>
          </p:nvSpPr>
          <p:spPr bwMode="auto">
            <a:xfrm>
              <a:off x="4224" y="3024"/>
              <a:ext cx="1104" cy="232"/>
            </a:xfrm>
            <a:prstGeom prst="rect">
              <a:avLst/>
            </a:prstGeom>
            <a:solidFill>
              <a:schemeClr val="tx1"/>
            </a:solidFill>
            <a:ln w="12700">
              <a:noFill/>
              <a:miter lim="800000"/>
              <a:headEnd/>
              <a:tailEnd/>
            </a:ln>
            <a:effectLst/>
          </p:spPr>
          <p:txBody>
            <a:bodyPr wrap="none" lIns="63500" tIns="25400" rIns="63500" bIns="25400">
              <a:spAutoFit/>
            </a:bodyPr>
            <a:lstStyle/>
            <a:p>
              <a:pPr>
                <a:lnSpc>
                  <a:spcPct val="87000"/>
                </a:lnSpc>
              </a:pPr>
              <a:r>
                <a:rPr lang="en-US">
                  <a:solidFill>
                    <a:schemeClr val="bg1"/>
                  </a:solidFill>
                </a:rPr>
                <a:t>Discussion</a:t>
              </a:r>
            </a:p>
          </p:txBody>
        </p:sp>
      </p:grpSp>
      <p:sp>
        <p:nvSpPr>
          <p:cNvPr id="439314" name="Rectangle 18"/>
          <p:cNvSpPr>
            <a:spLocks noChangeArrowheads="1"/>
          </p:cNvSpPr>
          <p:nvPr/>
        </p:nvSpPr>
        <p:spPr bwMode="auto">
          <a:xfrm>
            <a:off x="1066800" y="2171700"/>
            <a:ext cx="1901825" cy="368300"/>
          </a:xfrm>
          <a:prstGeom prst="rect">
            <a:avLst/>
          </a:prstGeom>
          <a:noFill/>
          <a:ln w="12700">
            <a:noFill/>
            <a:miter lim="800000"/>
            <a:headEnd/>
            <a:tailEnd/>
          </a:ln>
          <a:effectLst/>
        </p:spPr>
        <p:txBody>
          <a:bodyPr wrap="none" lIns="63500" tIns="25400" rIns="63500" bIns="25400">
            <a:spAutoFit/>
          </a:bodyPr>
          <a:lstStyle/>
          <a:p>
            <a:pPr>
              <a:lnSpc>
                <a:spcPct val="87000"/>
              </a:lnSpc>
            </a:pPr>
            <a:r>
              <a:rPr lang="en-US">
                <a:solidFill>
                  <a:schemeClr val="bg1"/>
                </a:solidFill>
              </a:rPr>
              <a:t>Introduction</a:t>
            </a:r>
          </a:p>
        </p:txBody>
      </p:sp>
      <p:sp>
        <p:nvSpPr>
          <p:cNvPr id="439315" name="Line 19"/>
          <p:cNvSpPr>
            <a:spLocks noChangeShapeType="1"/>
          </p:cNvSpPr>
          <p:nvPr/>
        </p:nvSpPr>
        <p:spPr bwMode="auto">
          <a:xfrm>
            <a:off x="2286000" y="3486150"/>
            <a:ext cx="0" cy="0"/>
          </a:xfrm>
          <a:prstGeom prst="line">
            <a:avLst/>
          </a:prstGeom>
          <a:noFill/>
          <a:ln w="12700">
            <a:solidFill>
              <a:schemeClr val="tx1"/>
            </a:solidFill>
            <a:round/>
            <a:headEnd/>
            <a:tailEnd/>
          </a:ln>
          <a:effectLst/>
        </p:spPr>
        <p:txBody>
          <a:bodyPr wrap="none" anchor="ctr"/>
          <a:lstStyle/>
          <a:p>
            <a:endParaRPr lang="en-US"/>
          </a:p>
        </p:txBody>
      </p:sp>
      <p:pic>
        <p:nvPicPr>
          <p:cNvPr id="439317" name="Picture 21" descr="cover"/>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39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39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39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53988" y="152400"/>
            <a:ext cx="6748462" cy="815975"/>
          </a:xfrm>
          <a:noFill/>
          <a:ln/>
        </p:spPr>
        <p:txBody>
          <a:bodyPr wrap="none" anchor="t">
            <a:spAutoFit/>
          </a:bodyPr>
          <a:lstStyle/>
          <a:p>
            <a:pPr algn="l">
              <a:lnSpc>
                <a:spcPct val="85000"/>
              </a:lnSpc>
            </a:pPr>
            <a:r>
              <a:rPr lang="en-US" sz="2800" b="1">
                <a:latin typeface="Arial" charset="0"/>
              </a:rPr>
              <a:t>In a strong ending, you analyze results</a:t>
            </a:r>
            <a:br>
              <a:rPr lang="en-US" sz="2800" b="1">
                <a:latin typeface="Arial" charset="0"/>
              </a:rPr>
            </a:br>
            <a:r>
              <a:rPr lang="en-US" sz="2800" b="1">
                <a:latin typeface="Arial" charset="0"/>
              </a:rPr>
              <a:t>and give a future perspective</a:t>
            </a:r>
            <a:endParaRPr lang="en-US" sz="2400" b="1"/>
          </a:p>
        </p:txBody>
      </p:sp>
      <p:sp>
        <p:nvSpPr>
          <p:cNvPr id="377859" name="Rectangle 3"/>
          <p:cNvSpPr>
            <a:spLocks noChangeArrowheads="1"/>
          </p:cNvSpPr>
          <p:nvPr/>
        </p:nvSpPr>
        <p:spPr bwMode="auto">
          <a:xfrm>
            <a:off x="3124200" y="2133600"/>
            <a:ext cx="3657600" cy="685800"/>
          </a:xfrm>
          <a:prstGeom prst="rect">
            <a:avLst/>
          </a:prstGeom>
          <a:noFill/>
          <a:ln w="12700">
            <a:noFill/>
            <a:miter lim="800000"/>
            <a:headEnd/>
            <a:tailEnd/>
          </a:ln>
          <a:effectLst/>
        </p:spPr>
        <p:txBody>
          <a:bodyPr lIns="63500" tIns="25400" rIns="63500" bIns="25400">
            <a:spAutoFit/>
          </a:bodyPr>
          <a:lstStyle/>
          <a:p>
            <a:pPr>
              <a:lnSpc>
                <a:spcPct val="87000"/>
              </a:lnSpc>
            </a:pPr>
            <a:r>
              <a:rPr lang="en-US" i="1"/>
              <a:t>Analyze results from overall perspective</a:t>
            </a:r>
            <a:endParaRPr lang="en-US" sz="1800" i="1"/>
          </a:p>
        </p:txBody>
      </p:sp>
      <p:sp>
        <p:nvSpPr>
          <p:cNvPr id="377860" name="Rectangle 4"/>
          <p:cNvSpPr>
            <a:spLocks noChangeArrowheads="1"/>
          </p:cNvSpPr>
          <p:nvPr/>
        </p:nvSpPr>
        <p:spPr bwMode="auto">
          <a:xfrm>
            <a:off x="50800" y="1479550"/>
            <a:ext cx="2971800" cy="3365500"/>
          </a:xfrm>
          <a:prstGeom prst="rect">
            <a:avLst/>
          </a:prstGeom>
          <a:noFill/>
          <a:ln w="12700">
            <a:solidFill>
              <a:schemeClr val="tx1"/>
            </a:solidFill>
            <a:miter lim="800000"/>
            <a:headEnd/>
            <a:tailEnd/>
          </a:ln>
          <a:effectLst/>
        </p:spPr>
        <p:txBody>
          <a:bodyPr wrap="none" anchor="ctr"/>
          <a:lstStyle/>
          <a:p>
            <a:endParaRPr lang="en-US"/>
          </a:p>
        </p:txBody>
      </p:sp>
      <p:sp>
        <p:nvSpPr>
          <p:cNvPr id="377861" name="Rectangle 5"/>
          <p:cNvSpPr>
            <a:spLocks noChangeArrowheads="1"/>
          </p:cNvSpPr>
          <p:nvPr/>
        </p:nvSpPr>
        <p:spPr bwMode="auto">
          <a:xfrm>
            <a:off x="574675" y="1606550"/>
            <a:ext cx="1954213" cy="368300"/>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t>Conclusions</a:t>
            </a:r>
          </a:p>
        </p:txBody>
      </p:sp>
      <p:sp>
        <p:nvSpPr>
          <p:cNvPr id="377862" name="Rectangle 6"/>
          <p:cNvSpPr>
            <a:spLocks noChangeArrowheads="1"/>
          </p:cNvSpPr>
          <p:nvPr/>
        </p:nvSpPr>
        <p:spPr bwMode="auto">
          <a:xfrm>
            <a:off x="92075" y="2166938"/>
            <a:ext cx="2235200" cy="284162"/>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1800"/>
              <a:t>Analysis of Results</a:t>
            </a:r>
          </a:p>
        </p:txBody>
      </p:sp>
      <p:sp>
        <p:nvSpPr>
          <p:cNvPr id="377863" name="Rectangle 7" descr="Narrow horizontal"/>
          <p:cNvSpPr>
            <a:spLocks noChangeArrowheads="1"/>
          </p:cNvSpPr>
          <p:nvPr/>
        </p:nvSpPr>
        <p:spPr bwMode="auto">
          <a:xfrm>
            <a:off x="153988" y="2590800"/>
            <a:ext cx="2692400" cy="2032000"/>
          </a:xfrm>
          <a:prstGeom prst="rect">
            <a:avLst/>
          </a:prstGeom>
          <a:pattFill prst="narHorz">
            <a:fgClr>
              <a:schemeClr val="bg1"/>
            </a:fgClr>
            <a:bgClr>
              <a:schemeClr val="tx1"/>
            </a:bgClr>
          </a:pattFill>
          <a:ln w="12700">
            <a:pattFill prst="narHorz">
              <a:fgClr>
                <a:schemeClr val="bg1"/>
              </a:fgClr>
              <a:bgClr>
                <a:srgbClr val="FFFFFF"/>
              </a:bgClr>
            </a:pattFill>
            <a:miter lim="800000"/>
            <a:headEnd/>
            <a:tailEnd/>
          </a:ln>
          <a:effectLst/>
        </p:spPr>
        <p:txBody>
          <a:bodyPr wrap="none" anchor="ctr"/>
          <a:lstStyle/>
          <a:p>
            <a:endParaRPr lang="en-US"/>
          </a:p>
        </p:txBody>
      </p:sp>
      <p:sp>
        <p:nvSpPr>
          <p:cNvPr id="377864" name="Rectangle 8"/>
          <p:cNvSpPr>
            <a:spLocks noChangeArrowheads="1"/>
          </p:cNvSpPr>
          <p:nvPr/>
        </p:nvSpPr>
        <p:spPr bwMode="auto">
          <a:xfrm>
            <a:off x="5543550" y="4191000"/>
            <a:ext cx="3600450" cy="1320800"/>
          </a:xfrm>
          <a:prstGeom prst="rect">
            <a:avLst/>
          </a:prstGeom>
          <a:noFill/>
          <a:ln w="12700">
            <a:noFill/>
            <a:miter lim="800000"/>
            <a:headEnd/>
            <a:tailEnd/>
          </a:ln>
          <a:effectLst/>
        </p:spPr>
        <p:txBody>
          <a:bodyPr wrap="none" lIns="63500" tIns="25400" rIns="63500" bIns="25400">
            <a:spAutoFit/>
          </a:bodyPr>
          <a:lstStyle/>
          <a:p>
            <a:pPr>
              <a:lnSpc>
                <a:spcPct val="87000"/>
              </a:lnSpc>
            </a:pPr>
            <a:r>
              <a:rPr lang="en-US" i="1"/>
              <a:t>Several options:</a:t>
            </a:r>
          </a:p>
          <a:p>
            <a:pPr>
              <a:lnSpc>
                <a:spcPct val="87000"/>
              </a:lnSpc>
            </a:pPr>
            <a:r>
              <a:rPr lang="en-US" i="1"/>
              <a:t>Make recommendations</a:t>
            </a:r>
          </a:p>
          <a:p>
            <a:pPr>
              <a:lnSpc>
                <a:spcPct val="87000"/>
              </a:lnSpc>
            </a:pPr>
            <a:r>
              <a:rPr lang="en-US" i="1"/>
              <a:t>Discuss future work</a:t>
            </a:r>
          </a:p>
          <a:p>
            <a:pPr>
              <a:lnSpc>
                <a:spcPct val="87000"/>
              </a:lnSpc>
            </a:pPr>
            <a:r>
              <a:rPr lang="en-US" i="1"/>
              <a:t>Repeat limitations</a:t>
            </a:r>
            <a:endParaRPr lang="en-US" sz="1800" i="1"/>
          </a:p>
        </p:txBody>
      </p:sp>
      <p:sp useBgFill="1">
        <p:nvSpPr>
          <p:cNvPr id="377865" name="Rectangle 9"/>
          <p:cNvSpPr>
            <a:spLocks noChangeArrowheads="1"/>
          </p:cNvSpPr>
          <p:nvPr/>
        </p:nvSpPr>
        <p:spPr bwMode="auto">
          <a:xfrm>
            <a:off x="2514600" y="3492500"/>
            <a:ext cx="2892425" cy="3365500"/>
          </a:xfrm>
          <a:prstGeom prst="rect">
            <a:avLst/>
          </a:prstGeom>
          <a:ln w="12700">
            <a:solidFill>
              <a:schemeClr val="tx1"/>
            </a:solidFill>
            <a:miter lim="800000"/>
            <a:headEnd/>
            <a:tailEnd/>
          </a:ln>
          <a:effectLst/>
        </p:spPr>
        <p:txBody>
          <a:bodyPr wrap="none" anchor="ctr"/>
          <a:lstStyle/>
          <a:p>
            <a:endParaRPr lang="en-US"/>
          </a:p>
        </p:txBody>
      </p:sp>
      <p:sp>
        <p:nvSpPr>
          <p:cNvPr id="377866" name="Rectangle 10"/>
          <p:cNvSpPr>
            <a:spLocks noChangeArrowheads="1"/>
          </p:cNvSpPr>
          <p:nvPr/>
        </p:nvSpPr>
        <p:spPr bwMode="auto">
          <a:xfrm>
            <a:off x="2590800" y="3771900"/>
            <a:ext cx="2184400" cy="28416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1800"/>
              <a:t>Future Perspective</a:t>
            </a:r>
          </a:p>
        </p:txBody>
      </p:sp>
      <p:sp>
        <p:nvSpPr>
          <p:cNvPr id="377867" name="Rectangle 11" descr="Narrow horizontal"/>
          <p:cNvSpPr>
            <a:spLocks noChangeArrowheads="1"/>
          </p:cNvSpPr>
          <p:nvPr/>
        </p:nvSpPr>
        <p:spPr bwMode="auto">
          <a:xfrm>
            <a:off x="2668588" y="4229100"/>
            <a:ext cx="2590800" cy="2438400"/>
          </a:xfrm>
          <a:prstGeom prst="rect">
            <a:avLst/>
          </a:prstGeom>
          <a:pattFill prst="narHorz">
            <a:fgClr>
              <a:schemeClr val="bg1"/>
            </a:fgClr>
            <a:bgClr>
              <a:schemeClr val="accent2"/>
            </a:bgClr>
          </a:pattFill>
          <a:ln w="12700">
            <a:noFill/>
            <a:miter lim="800000"/>
            <a:headEnd/>
            <a:tailEnd/>
          </a:ln>
          <a:effectLst/>
        </p:spPr>
        <p:txBody>
          <a:bodyPr wrap="none" anchor="ctr"/>
          <a:lstStyle/>
          <a:p>
            <a:endParaRPr lang="en-US"/>
          </a:p>
        </p:txBody>
      </p:sp>
      <p:pic>
        <p:nvPicPr>
          <p:cNvPr id="377871" name="Picture 15" descr="D:\My Documents\web pages\pictures\cover.gif"/>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7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7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autoUpdateAnimBg="0"/>
      <p:bldP spid="37786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303213" y="293688"/>
            <a:ext cx="6711950" cy="815975"/>
          </a:xfrm>
          <a:noFill/>
          <a:ln/>
        </p:spPr>
        <p:txBody>
          <a:bodyPr wrap="none" anchor="t">
            <a:spAutoFit/>
          </a:bodyPr>
          <a:lstStyle/>
          <a:p>
            <a:pPr algn="l">
              <a:lnSpc>
                <a:spcPct val="85000"/>
              </a:lnSpc>
            </a:pPr>
            <a:r>
              <a:rPr lang="en-US" sz="2800" b="1">
                <a:latin typeface="Arial" charset="0"/>
              </a:rPr>
              <a:t>Use appendices to supply background</a:t>
            </a:r>
            <a:br>
              <a:rPr lang="en-US" sz="2800" b="1">
                <a:latin typeface="Arial" charset="0"/>
              </a:rPr>
            </a:br>
            <a:r>
              <a:rPr lang="en-US" sz="2800" b="1">
                <a:latin typeface="Arial" charset="0"/>
              </a:rPr>
              <a:t>for secondary audiences</a:t>
            </a:r>
            <a:endParaRPr lang="en-US" sz="2400" b="1"/>
          </a:p>
        </p:txBody>
      </p:sp>
      <p:sp>
        <p:nvSpPr>
          <p:cNvPr id="384003" name="Rectangle 3"/>
          <p:cNvSpPr>
            <a:spLocks noChangeArrowheads="1"/>
          </p:cNvSpPr>
          <p:nvPr/>
        </p:nvSpPr>
        <p:spPr bwMode="auto">
          <a:xfrm>
            <a:off x="441325" y="1974850"/>
            <a:ext cx="5662613" cy="67310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a:t>Appendix A</a:t>
            </a:r>
          </a:p>
          <a:p>
            <a:pPr>
              <a:lnSpc>
                <a:spcPct val="85000"/>
              </a:lnSpc>
            </a:pPr>
            <a:r>
              <a:rPr lang="en-US"/>
              <a:t>Concern About the Greenhouse Effect</a:t>
            </a:r>
            <a:endParaRPr lang="en-US" sz="1800"/>
          </a:p>
        </p:txBody>
      </p:sp>
      <p:sp>
        <p:nvSpPr>
          <p:cNvPr id="384004" name="Rectangle 4"/>
          <p:cNvSpPr>
            <a:spLocks noGrp="1" noChangeArrowheads="1"/>
          </p:cNvSpPr>
          <p:nvPr>
            <p:ph type="body" idx="1"/>
          </p:nvPr>
        </p:nvSpPr>
        <p:spPr>
          <a:xfrm>
            <a:off x="381000" y="3167063"/>
            <a:ext cx="8001000" cy="3328987"/>
          </a:xfrm>
          <a:noFill/>
          <a:ln/>
        </p:spPr>
        <p:txBody>
          <a:bodyPr/>
          <a:lstStyle/>
          <a:p>
            <a:pPr marL="0" indent="0">
              <a:buFontTx/>
              <a:buNone/>
              <a:tabLst>
                <a:tab pos="0" algn="l"/>
              </a:tabLst>
            </a:pPr>
            <a:r>
              <a:rPr lang="en-US" sz="2400" b="1"/>
              <a:t>	For almost a hundred years, experts have been concerned with the increasing concentrations of gases such as carbon dioxide, methane, and nitrogen oxides in the earth's lower atmosphere.  These gases are natural by-products of combustion.  Figure A-1 illustrates the correlation between global temperature and carbon dioxide concentrations... </a:t>
            </a:r>
          </a:p>
          <a:p>
            <a:pPr marL="0" indent="0">
              <a:buFontTx/>
              <a:buNone/>
              <a:tabLst>
                <a:tab pos="0" algn="l"/>
              </a:tabLst>
            </a:pPr>
            <a:r>
              <a:rPr lang="en-US" sz="2400" b="1"/>
              <a:t>	</a:t>
            </a:r>
          </a:p>
        </p:txBody>
      </p:sp>
      <p:pic>
        <p:nvPicPr>
          <p:cNvPr id="384007" name="Picture 7" descr="D:\My Documents\web pages\pictures\cover.gif"/>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410" name="Rectangle 1026"/>
          <p:cNvSpPr>
            <a:spLocks noChangeArrowheads="1"/>
          </p:cNvSpPr>
          <p:nvPr/>
        </p:nvSpPr>
        <p:spPr bwMode="auto">
          <a:xfrm>
            <a:off x="9105900" y="6388100"/>
            <a:ext cx="25400" cy="457200"/>
          </a:xfrm>
          <a:prstGeom prst="rect">
            <a:avLst/>
          </a:prstGeom>
          <a:noFill/>
          <a:ln w="12700">
            <a:noFill/>
            <a:miter lim="800000"/>
            <a:headEnd/>
            <a:tailEnd/>
          </a:ln>
          <a:effectLst/>
        </p:spPr>
        <p:txBody>
          <a:bodyPr wrap="none" anchor="ctr"/>
          <a:lstStyle/>
          <a:p>
            <a:endParaRPr lang="en-US"/>
          </a:p>
        </p:txBody>
      </p:sp>
      <p:sp>
        <p:nvSpPr>
          <p:cNvPr id="401411" name="Line 1027"/>
          <p:cNvSpPr>
            <a:spLocks noChangeShapeType="1"/>
          </p:cNvSpPr>
          <p:nvPr/>
        </p:nvSpPr>
        <p:spPr bwMode="auto">
          <a:xfrm flipV="1">
            <a:off x="2795588" y="1423988"/>
            <a:ext cx="5097462" cy="5478462"/>
          </a:xfrm>
          <a:prstGeom prst="line">
            <a:avLst/>
          </a:prstGeom>
          <a:noFill/>
          <a:ln w="127000">
            <a:solidFill>
              <a:schemeClr val="tx1"/>
            </a:solidFill>
            <a:round/>
            <a:headEnd/>
            <a:tailEnd/>
          </a:ln>
          <a:effectLst/>
        </p:spPr>
        <p:txBody>
          <a:bodyPr wrap="none" anchor="ctr"/>
          <a:lstStyle/>
          <a:p>
            <a:endParaRPr lang="en-US"/>
          </a:p>
        </p:txBody>
      </p:sp>
      <p:sp>
        <p:nvSpPr>
          <p:cNvPr id="401412" name="Line 1028"/>
          <p:cNvSpPr>
            <a:spLocks noChangeShapeType="1"/>
          </p:cNvSpPr>
          <p:nvPr/>
        </p:nvSpPr>
        <p:spPr bwMode="auto">
          <a:xfrm>
            <a:off x="7993063" y="1566863"/>
            <a:ext cx="277812" cy="404812"/>
          </a:xfrm>
          <a:prstGeom prst="line">
            <a:avLst/>
          </a:prstGeom>
          <a:noFill/>
          <a:ln w="76200">
            <a:solidFill>
              <a:schemeClr val="tx1"/>
            </a:solidFill>
            <a:round/>
            <a:headEnd/>
            <a:tailEnd/>
          </a:ln>
          <a:effectLst/>
        </p:spPr>
        <p:txBody>
          <a:bodyPr wrap="none" anchor="ctr"/>
          <a:lstStyle/>
          <a:p>
            <a:endParaRPr lang="en-US"/>
          </a:p>
        </p:txBody>
      </p:sp>
      <p:sp>
        <p:nvSpPr>
          <p:cNvPr id="401413" name="Line 1029"/>
          <p:cNvSpPr>
            <a:spLocks noChangeShapeType="1"/>
          </p:cNvSpPr>
          <p:nvPr/>
        </p:nvSpPr>
        <p:spPr bwMode="auto">
          <a:xfrm flipV="1">
            <a:off x="8383588" y="1592263"/>
            <a:ext cx="74612" cy="506412"/>
          </a:xfrm>
          <a:prstGeom prst="line">
            <a:avLst/>
          </a:prstGeom>
          <a:noFill/>
          <a:ln w="101600">
            <a:solidFill>
              <a:schemeClr val="tx1"/>
            </a:solidFill>
            <a:round/>
            <a:headEnd/>
            <a:tailEnd/>
          </a:ln>
          <a:effectLst/>
        </p:spPr>
        <p:txBody>
          <a:bodyPr wrap="none" anchor="ctr"/>
          <a:lstStyle/>
          <a:p>
            <a:endParaRPr lang="en-US"/>
          </a:p>
        </p:txBody>
      </p:sp>
      <p:sp>
        <p:nvSpPr>
          <p:cNvPr id="401414" name="Rectangle 1030"/>
          <p:cNvSpPr>
            <a:spLocks noChangeArrowheads="1"/>
          </p:cNvSpPr>
          <p:nvPr/>
        </p:nvSpPr>
        <p:spPr bwMode="auto">
          <a:xfrm>
            <a:off x="4002088" y="5867400"/>
            <a:ext cx="1614487" cy="368300"/>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solidFill>
                  <a:schemeClr val="tx2"/>
                </a:solidFill>
              </a:rPr>
              <a:t>Beginning</a:t>
            </a:r>
          </a:p>
        </p:txBody>
      </p:sp>
      <p:sp>
        <p:nvSpPr>
          <p:cNvPr id="401415" name="Rectangle 1031"/>
          <p:cNvSpPr>
            <a:spLocks noChangeArrowheads="1"/>
          </p:cNvSpPr>
          <p:nvPr/>
        </p:nvSpPr>
        <p:spPr bwMode="auto">
          <a:xfrm>
            <a:off x="6892925" y="2744788"/>
            <a:ext cx="1157288" cy="368300"/>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solidFill>
                  <a:schemeClr val="tx2"/>
                </a:solidFill>
              </a:rPr>
              <a:t>Ending</a:t>
            </a:r>
          </a:p>
        </p:txBody>
      </p:sp>
      <p:sp>
        <p:nvSpPr>
          <p:cNvPr id="401416" name="Line 1032"/>
          <p:cNvSpPr>
            <a:spLocks noChangeShapeType="1"/>
          </p:cNvSpPr>
          <p:nvPr/>
        </p:nvSpPr>
        <p:spPr bwMode="auto">
          <a:xfrm>
            <a:off x="8570913" y="1704975"/>
            <a:ext cx="484187" cy="981075"/>
          </a:xfrm>
          <a:prstGeom prst="line">
            <a:avLst/>
          </a:prstGeom>
          <a:noFill/>
          <a:ln w="76200">
            <a:solidFill>
              <a:schemeClr val="tx1"/>
            </a:solidFill>
            <a:round/>
            <a:headEnd/>
            <a:tailEnd/>
          </a:ln>
          <a:effectLst/>
        </p:spPr>
        <p:txBody>
          <a:bodyPr wrap="none" anchor="ctr"/>
          <a:lstStyle/>
          <a:p>
            <a:endParaRPr lang="en-US"/>
          </a:p>
        </p:txBody>
      </p:sp>
      <p:sp>
        <p:nvSpPr>
          <p:cNvPr id="401417" name="Line 1033"/>
          <p:cNvSpPr>
            <a:spLocks noChangeShapeType="1"/>
          </p:cNvSpPr>
          <p:nvPr/>
        </p:nvSpPr>
        <p:spPr bwMode="auto">
          <a:xfrm flipV="1">
            <a:off x="4710113" y="5600700"/>
            <a:ext cx="2973387" cy="990600"/>
          </a:xfrm>
          <a:prstGeom prst="line">
            <a:avLst/>
          </a:prstGeom>
          <a:noFill/>
          <a:ln w="76200" cmpd="tri">
            <a:solidFill>
              <a:schemeClr val="tx1"/>
            </a:solidFill>
            <a:prstDash val="dash"/>
            <a:round/>
            <a:headEnd/>
            <a:tailEnd/>
          </a:ln>
          <a:effectLst/>
        </p:spPr>
        <p:txBody>
          <a:bodyPr wrap="none" anchor="ctr"/>
          <a:lstStyle/>
          <a:p>
            <a:endParaRPr lang="en-US"/>
          </a:p>
        </p:txBody>
      </p:sp>
      <p:sp>
        <p:nvSpPr>
          <p:cNvPr id="401418" name="Line 1034"/>
          <p:cNvSpPr>
            <a:spLocks noChangeShapeType="1"/>
          </p:cNvSpPr>
          <p:nvPr/>
        </p:nvSpPr>
        <p:spPr bwMode="auto">
          <a:xfrm flipH="1" flipV="1">
            <a:off x="5688013" y="4816475"/>
            <a:ext cx="2081212" cy="862013"/>
          </a:xfrm>
          <a:prstGeom prst="line">
            <a:avLst/>
          </a:prstGeom>
          <a:noFill/>
          <a:ln w="76200" cmpd="tri">
            <a:solidFill>
              <a:schemeClr val="tx1"/>
            </a:solidFill>
            <a:prstDash val="dash"/>
            <a:round/>
            <a:headEnd/>
            <a:tailEnd/>
          </a:ln>
          <a:effectLst/>
        </p:spPr>
        <p:txBody>
          <a:bodyPr wrap="none" anchor="ctr"/>
          <a:lstStyle/>
          <a:p>
            <a:endParaRPr lang="en-US"/>
          </a:p>
        </p:txBody>
      </p:sp>
      <p:sp>
        <p:nvSpPr>
          <p:cNvPr id="401419" name="Line 1035"/>
          <p:cNvSpPr>
            <a:spLocks noChangeShapeType="1"/>
          </p:cNvSpPr>
          <p:nvPr/>
        </p:nvSpPr>
        <p:spPr bwMode="auto">
          <a:xfrm flipV="1">
            <a:off x="5827713" y="3648075"/>
            <a:ext cx="2944812" cy="1243013"/>
          </a:xfrm>
          <a:prstGeom prst="line">
            <a:avLst/>
          </a:prstGeom>
          <a:noFill/>
          <a:ln w="76200" cmpd="tri">
            <a:solidFill>
              <a:schemeClr val="tx1"/>
            </a:solidFill>
            <a:prstDash val="dash"/>
            <a:round/>
            <a:headEnd/>
            <a:tailEnd/>
          </a:ln>
          <a:effectLst/>
        </p:spPr>
        <p:txBody>
          <a:bodyPr wrap="none" anchor="ctr"/>
          <a:lstStyle/>
          <a:p>
            <a:endParaRPr lang="en-US"/>
          </a:p>
        </p:txBody>
      </p:sp>
      <p:sp>
        <p:nvSpPr>
          <p:cNvPr id="401420" name="Line 1036"/>
          <p:cNvSpPr>
            <a:spLocks noChangeShapeType="1"/>
          </p:cNvSpPr>
          <p:nvPr/>
        </p:nvSpPr>
        <p:spPr bwMode="auto">
          <a:xfrm flipH="1" flipV="1">
            <a:off x="7821613" y="2632075"/>
            <a:ext cx="1065212" cy="1065213"/>
          </a:xfrm>
          <a:prstGeom prst="line">
            <a:avLst/>
          </a:prstGeom>
          <a:noFill/>
          <a:ln w="76200" cmpd="tri">
            <a:solidFill>
              <a:schemeClr val="tx1"/>
            </a:solidFill>
            <a:prstDash val="dash"/>
            <a:round/>
            <a:headEnd/>
            <a:tailEnd/>
          </a:ln>
          <a:effectLst/>
        </p:spPr>
        <p:txBody>
          <a:bodyPr wrap="none" anchor="ctr"/>
          <a:lstStyle/>
          <a:p>
            <a:endParaRPr lang="en-US"/>
          </a:p>
        </p:txBody>
      </p:sp>
      <p:sp>
        <p:nvSpPr>
          <p:cNvPr id="401421" name="Rectangle 1037"/>
          <p:cNvSpPr>
            <a:spLocks noChangeArrowheads="1"/>
          </p:cNvSpPr>
          <p:nvPr/>
        </p:nvSpPr>
        <p:spPr bwMode="auto">
          <a:xfrm>
            <a:off x="7310438" y="4454525"/>
            <a:ext cx="1090612" cy="633413"/>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solidFill>
                  <a:schemeClr val="tx2"/>
                </a:solidFill>
              </a:rPr>
              <a:t>Middle</a:t>
            </a:r>
          </a:p>
          <a:p>
            <a:pPr algn="ctr">
              <a:lnSpc>
                <a:spcPct val="87000"/>
              </a:lnSpc>
            </a:pPr>
            <a:endParaRPr lang="en-US" sz="2000">
              <a:solidFill>
                <a:schemeClr val="tx2"/>
              </a:solidFill>
            </a:endParaRPr>
          </a:p>
        </p:txBody>
      </p:sp>
      <p:sp>
        <p:nvSpPr>
          <p:cNvPr id="401422" name="Oval 1038"/>
          <p:cNvSpPr>
            <a:spLocks noChangeArrowheads="1"/>
          </p:cNvSpPr>
          <p:nvPr/>
        </p:nvSpPr>
        <p:spPr bwMode="auto">
          <a:xfrm>
            <a:off x="4508500" y="6464300"/>
            <a:ext cx="152400" cy="127000"/>
          </a:xfrm>
          <a:prstGeom prst="ellipse">
            <a:avLst/>
          </a:prstGeom>
          <a:solidFill>
            <a:schemeClr val="tx1"/>
          </a:solidFill>
          <a:ln w="76200">
            <a:solidFill>
              <a:schemeClr val="tx1"/>
            </a:solidFill>
            <a:round/>
            <a:headEnd/>
            <a:tailEnd/>
          </a:ln>
          <a:effectLst/>
        </p:spPr>
        <p:txBody>
          <a:bodyPr wrap="none" anchor="ctr"/>
          <a:lstStyle/>
          <a:p>
            <a:endParaRPr lang="en-US"/>
          </a:p>
        </p:txBody>
      </p:sp>
      <p:sp>
        <p:nvSpPr>
          <p:cNvPr id="401423" name="Oval 1039"/>
          <p:cNvSpPr>
            <a:spLocks noChangeArrowheads="1"/>
          </p:cNvSpPr>
          <p:nvPr/>
        </p:nvSpPr>
        <p:spPr bwMode="auto">
          <a:xfrm>
            <a:off x="5753100" y="4762500"/>
            <a:ext cx="152400" cy="127000"/>
          </a:xfrm>
          <a:prstGeom prst="ellipse">
            <a:avLst/>
          </a:prstGeom>
          <a:solidFill>
            <a:schemeClr val="tx1"/>
          </a:solidFill>
          <a:ln w="76200">
            <a:solidFill>
              <a:schemeClr val="tx1"/>
            </a:solidFill>
            <a:round/>
            <a:headEnd/>
            <a:tailEnd/>
          </a:ln>
          <a:effectLst/>
        </p:spPr>
        <p:txBody>
          <a:bodyPr wrap="none" anchor="ctr"/>
          <a:lstStyle/>
          <a:p>
            <a:endParaRPr lang="en-US"/>
          </a:p>
        </p:txBody>
      </p:sp>
      <p:sp>
        <p:nvSpPr>
          <p:cNvPr id="401424" name="Oval 1040"/>
          <p:cNvSpPr>
            <a:spLocks noChangeArrowheads="1"/>
          </p:cNvSpPr>
          <p:nvPr/>
        </p:nvSpPr>
        <p:spPr bwMode="auto">
          <a:xfrm>
            <a:off x="8778875" y="3581400"/>
            <a:ext cx="152400" cy="127000"/>
          </a:xfrm>
          <a:prstGeom prst="ellipse">
            <a:avLst/>
          </a:prstGeom>
          <a:solidFill>
            <a:schemeClr val="tx1"/>
          </a:solidFill>
          <a:ln w="76200">
            <a:solidFill>
              <a:schemeClr val="tx1"/>
            </a:solidFill>
            <a:round/>
            <a:headEnd/>
            <a:tailEnd/>
          </a:ln>
          <a:effectLst/>
        </p:spPr>
        <p:txBody>
          <a:bodyPr wrap="none" anchor="ctr"/>
          <a:lstStyle/>
          <a:p>
            <a:endParaRPr lang="en-US"/>
          </a:p>
        </p:txBody>
      </p:sp>
      <p:sp>
        <p:nvSpPr>
          <p:cNvPr id="401425" name="Oval 1041"/>
          <p:cNvSpPr>
            <a:spLocks noChangeArrowheads="1"/>
          </p:cNvSpPr>
          <p:nvPr/>
        </p:nvSpPr>
        <p:spPr bwMode="auto">
          <a:xfrm>
            <a:off x="7856538" y="2640013"/>
            <a:ext cx="152400" cy="127000"/>
          </a:xfrm>
          <a:prstGeom prst="ellipse">
            <a:avLst/>
          </a:prstGeom>
          <a:solidFill>
            <a:schemeClr val="tx1"/>
          </a:solidFill>
          <a:ln w="76200">
            <a:solidFill>
              <a:schemeClr val="tx1"/>
            </a:solidFill>
            <a:round/>
            <a:headEnd/>
            <a:tailEnd/>
          </a:ln>
          <a:effectLst/>
        </p:spPr>
        <p:txBody>
          <a:bodyPr wrap="none" anchor="ctr"/>
          <a:lstStyle/>
          <a:p>
            <a:endParaRPr lang="en-US"/>
          </a:p>
        </p:txBody>
      </p:sp>
      <p:sp>
        <p:nvSpPr>
          <p:cNvPr id="401426" name="Oval 1042"/>
          <p:cNvSpPr>
            <a:spLocks noChangeArrowheads="1"/>
          </p:cNvSpPr>
          <p:nvPr/>
        </p:nvSpPr>
        <p:spPr bwMode="auto">
          <a:xfrm>
            <a:off x="7651750" y="5575300"/>
            <a:ext cx="152400" cy="127000"/>
          </a:xfrm>
          <a:prstGeom prst="ellipse">
            <a:avLst/>
          </a:prstGeom>
          <a:solidFill>
            <a:schemeClr val="tx1"/>
          </a:solidFill>
          <a:ln w="76200">
            <a:solidFill>
              <a:schemeClr val="tx1"/>
            </a:solidFill>
            <a:round/>
            <a:headEnd/>
            <a:tailEnd/>
          </a:ln>
          <a:effectLst/>
        </p:spPr>
        <p:txBody>
          <a:bodyPr wrap="none" anchor="ctr"/>
          <a:lstStyle/>
          <a:p>
            <a:endParaRPr lang="en-US"/>
          </a:p>
        </p:txBody>
      </p:sp>
      <p:sp>
        <p:nvSpPr>
          <p:cNvPr id="401428" name="Rectangle 1044"/>
          <p:cNvSpPr>
            <a:spLocks noGrp="1" noChangeArrowheads="1"/>
          </p:cNvSpPr>
          <p:nvPr>
            <p:ph type="title"/>
          </p:nvPr>
        </p:nvSpPr>
        <p:spPr>
          <a:xfrm>
            <a:off x="73025" y="163513"/>
            <a:ext cx="8156575" cy="762000"/>
          </a:xfrm>
          <a:noFill/>
          <a:ln/>
        </p:spPr>
        <p:txBody>
          <a:bodyPr/>
          <a:lstStyle/>
          <a:p>
            <a:pPr algn="l"/>
            <a:r>
              <a:rPr lang="en-US" sz="2800" b="1">
                <a:latin typeface="Arial" charset="0"/>
              </a:rPr>
              <a:t>The organization of a scientific document can be viewed as a beginning, middle, and ending</a:t>
            </a:r>
            <a:endParaRPr lang="en-US" b="1"/>
          </a:p>
        </p:txBody>
      </p:sp>
      <p:sp>
        <p:nvSpPr>
          <p:cNvPr id="401429" name="Rectangle 1045"/>
          <p:cNvSpPr>
            <a:spLocks noChangeArrowheads="1"/>
          </p:cNvSpPr>
          <p:nvPr/>
        </p:nvSpPr>
        <p:spPr bwMode="auto">
          <a:xfrm>
            <a:off x="158750" y="5264150"/>
            <a:ext cx="1901825" cy="1169988"/>
          </a:xfrm>
          <a:prstGeom prst="rect">
            <a:avLst/>
          </a:prstGeom>
          <a:noFill/>
          <a:ln w="12700">
            <a:noFill/>
            <a:miter lim="800000"/>
            <a:headEnd/>
            <a:tailEnd/>
          </a:ln>
          <a:effectLst/>
        </p:spPr>
        <p:txBody>
          <a:bodyPr wrap="none" lIns="63500" tIns="25400" rIns="63500" bIns="25400">
            <a:spAutoFit/>
          </a:bodyPr>
          <a:lstStyle/>
          <a:p>
            <a:pPr>
              <a:lnSpc>
                <a:spcPct val="102000"/>
              </a:lnSpc>
            </a:pPr>
            <a:r>
              <a:rPr lang="en-US"/>
              <a:t>Title</a:t>
            </a:r>
          </a:p>
          <a:p>
            <a:pPr>
              <a:lnSpc>
                <a:spcPct val="102000"/>
              </a:lnSpc>
            </a:pPr>
            <a:r>
              <a:rPr lang="en-US"/>
              <a:t>Summary</a:t>
            </a:r>
            <a:endParaRPr lang="en-US" sz="1800"/>
          </a:p>
          <a:p>
            <a:pPr>
              <a:lnSpc>
                <a:spcPct val="102000"/>
              </a:lnSpc>
            </a:pPr>
            <a:r>
              <a:rPr lang="en-US"/>
              <a:t>Introduction</a:t>
            </a:r>
          </a:p>
        </p:txBody>
      </p:sp>
      <p:sp>
        <p:nvSpPr>
          <p:cNvPr id="401430" name="Rectangle 1046"/>
          <p:cNvSpPr>
            <a:spLocks noChangeArrowheads="1"/>
          </p:cNvSpPr>
          <p:nvPr/>
        </p:nvSpPr>
        <p:spPr bwMode="auto">
          <a:xfrm>
            <a:off x="1600200" y="3886200"/>
            <a:ext cx="2508250" cy="423863"/>
          </a:xfrm>
          <a:prstGeom prst="rect">
            <a:avLst/>
          </a:prstGeom>
          <a:noFill/>
          <a:ln w="12700">
            <a:noFill/>
            <a:miter lim="800000"/>
            <a:headEnd/>
            <a:tailEnd/>
          </a:ln>
          <a:effectLst/>
        </p:spPr>
        <p:txBody>
          <a:bodyPr lIns="63500" tIns="25400" rIns="63500" bIns="25400">
            <a:spAutoFit/>
          </a:bodyPr>
          <a:lstStyle/>
          <a:p>
            <a:pPr>
              <a:lnSpc>
                <a:spcPct val="102000"/>
              </a:lnSpc>
            </a:pPr>
            <a:r>
              <a:rPr lang="en-US"/>
              <a:t>Middle Sections</a:t>
            </a:r>
            <a:endParaRPr lang="en-US" sz="1800"/>
          </a:p>
        </p:txBody>
      </p:sp>
      <p:sp>
        <p:nvSpPr>
          <p:cNvPr id="401431" name="Rectangle 1047"/>
          <p:cNvSpPr>
            <a:spLocks noChangeArrowheads="1"/>
          </p:cNvSpPr>
          <p:nvPr/>
        </p:nvSpPr>
        <p:spPr bwMode="auto">
          <a:xfrm>
            <a:off x="3810000" y="2057400"/>
            <a:ext cx="1954213" cy="67310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a:t>Conclusions</a:t>
            </a:r>
          </a:p>
          <a:p>
            <a:pPr>
              <a:lnSpc>
                <a:spcPct val="85000"/>
              </a:lnSpc>
            </a:pPr>
            <a:r>
              <a:rPr lang="en-US"/>
              <a:t>Back Matter</a:t>
            </a:r>
          </a:p>
        </p:txBody>
      </p:sp>
      <p:pic>
        <p:nvPicPr>
          <p:cNvPr id="401433" name="Picture 1049" descr="cover"/>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14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1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30" grpId="0" autoUpdateAnimBg="0"/>
      <p:bldP spid="40143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152400" y="228600"/>
            <a:ext cx="7143750" cy="815975"/>
          </a:xfrm>
          <a:noFill/>
          <a:ln/>
        </p:spPr>
        <p:txBody>
          <a:bodyPr wrap="none" anchor="t">
            <a:spAutoFit/>
          </a:bodyPr>
          <a:lstStyle/>
          <a:p>
            <a:pPr>
              <a:lnSpc>
                <a:spcPct val="85000"/>
              </a:lnSpc>
            </a:pPr>
            <a:r>
              <a:rPr lang="en-US" sz="2800" b="1">
                <a:latin typeface="Arial" charset="0"/>
              </a:rPr>
              <a:t>Use appendices to supply secondary or </a:t>
            </a:r>
            <a:br>
              <a:rPr lang="en-US" sz="2800" b="1">
                <a:latin typeface="Arial" charset="0"/>
              </a:rPr>
            </a:br>
            <a:r>
              <a:rPr lang="en-US" sz="2800" b="1">
                <a:latin typeface="Arial" charset="0"/>
              </a:rPr>
              <a:t>tangential information to primary readers</a:t>
            </a:r>
            <a:endParaRPr lang="en-US" sz="2400" b="1"/>
          </a:p>
        </p:txBody>
      </p:sp>
      <p:sp>
        <p:nvSpPr>
          <p:cNvPr id="386051" name="Rectangle 3"/>
          <p:cNvSpPr>
            <a:spLocks noChangeArrowheads="1"/>
          </p:cNvSpPr>
          <p:nvPr/>
        </p:nvSpPr>
        <p:spPr bwMode="auto">
          <a:xfrm>
            <a:off x="228600" y="1416050"/>
            <a:ext cx="2701925" cy="67310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a:t>Appendix B</a:t>
            </a:r>
          </a:p>
          <a:p>
            <a:pPr>
              <a:lnSpc>
                <a:spcPct val="85000"/>
              </a:lnSpc>
            </a:pPr>
            <a:r>
              <a:rPr lang="en-US"/>
              <a:t>Project Stormfury</a:t>
            </a:r>
            <a:endParaRPr lang="en-US" sz="1800"/>
          </a:p>
        </p:txBody>
      </p:sp>
      <p:sp>
        <p:nvSpPr>
          <p:cNvPr id="386052" name="Rectangle 4"/>
          <p:cNvSpPr>
            <a:spLocks noChangeArrowheads="1"/>
          </p:cNvSpPr>
          <p:nvPr/>
        </p:nvSpPr>
        <p:spPr bwMode="auto">
          <a:xfrm>
            <a:off x="482600" y="2590800"/>
            <a:ext cx="3581400" cy="3784600"/>
          </a:xfrm>
          <a:prstGeom prst="rect">
            <a:avLst/>
          </a:prstGeom>
          <a:noFill/>
          <a:ln w="12700">
            <a:noFill/>
            <a:miter lim="800000"/>
            <a:headEnd/>
            <a:tailEnd/>
          </a:ln>
          <a:effectLst/>
        </p:spPr>
        <p:txBody>
          <a:bodyPr wrap="none" anchor="ctr"/>
          <a:lstStyle/>
          <a:p>
            <a:endParaRPr lang="en-US"/>
          </a:p>
        </p:txBody>
      </p:sp>
      <p:sp>
        <p:nvSpPr>
          <p:cNvPr id="386053" name="Rectangle 5"/>
          <p:cNvSpPr>
            <a:spLocks noChangeArrowheads="1"/>
          </p:cNvSpPr>
          <p:nvPr/>
        </p:nvSpPr>
        <p:spPr bwMode="auto">
          <a:xfrm>
            <a:off x="558800" y="2489200"/>
            <a:ext cx="3606800" cy="4038600"/>
          </a:xfrm>
          <a:prstGeom prst="rect">
            <a:avLst/>
          </a:prstGeom>
          <a:noFill/>
          <a:ln w="12700">
            <a:noFill/>
            <a:miter lim="800000"/>
            <a:headEnd/>
            <a:tailEnd/>
          </a:ln>
          <a:effectLst/>
        </p:spPr>
        <p:txBody>
          <a:bodyPr wrap="none" anchor="ctr"/>
          <a:lstStyle/>
          <a:p>
            <a:endParaRPr lang="en-US"/>
          </a:p>
        </p:txBody>
      </p:sp>
      <p:sp>
        <p:nvSpPr>
          <p:cNvPr id="386054" name="Rectangle 6"/>
          <p:cNvSpPr>
            <a:spLocks noGrp="1" noChangeArrowheads="1"/>
          </p:cNvSpPr>
          <p:nvPr>
            <p:ph type="body" idx="1"/>
          </p:nvPr>
        </p:nvSpPr>
        <p:spPr>
          <a:xfrm>
            <a:off x="233363" y="2406650"/>
            <a:ext cx="8605837" cy="3536950"/>
          </a:xfrm>
          <a:noFill/>
          <a:ln/>
        </p:spPr>
        <p:txBody>
          <a:bodyPr/>
          <a:lstStyle/>
          <a:p>
            <a:pPr marL="0" indent="0">
              <a:buFontTx/>
              <a:buNone/>
              <a:tabLst>
                <a:tab pos="0" algn="l"/>
              </a:tabLst>
            </a:pPr>
            <a:r>
              <a:rPr lang="en-US" sz="2400" b="1"/>
              <a:t>	In 1961, the United States Weather Bureau and the Department of Defense (Navy) began a project to reduce the strength of hurricanes.  The project, called Project Stormfury, uses cloud seeding, a process used to produce rainfall and reduce hail in thunderstorms.  In Project Stormfury, silver iodide crystals, similar in structure to ice, are dispersed by airplanes in the upper reaches of cloud formations just outside the hurricane's eye where the winds are highest.  Initial results showed that wind speeds decreased between 15–30% after seedings...</a:t>
            </a:r>
          </a:p>
        </p:txBody>
      </p:sp>
      <p:pic>
        <p:nvPicPr>
          <p:cNvPr id="386057" name="Picture 9" descr="D:\My Documents\web pages\pictures\cover.gif"/>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098" name="Rectangle 2"/>
          <p:cNvSpPr>
            <a:spLocks noChangeArrowheads="1"/>
          </p:cNvSpPr>
          <p:nvPr/>
        </p:nvSpPr>
        <p:spPr bwMode="auto">
          <a:xfrm>
            <a:off x="457200" y="1676400"/>
            <a:ext cx="7759700" cy="4406900"/>
          </a:xfrm>
          <a:prstGeom prst="rect">
            <a:avLst/>
          </a:prstGeom>
          <a:noFill/>
          <a:ln w="12700">
            <a:noFill/>
            <a:miter lim="800000"/>
            <a:headEnd/>
            <a:tailEnd/>
          </a:ln>
          <a:effectLst/>
        </p:spPr>
        <p:txBody>
          <a:bodyPr lIns="63500" tIns="25400" rIns="63500" bIns="25400">
            <a:spAutoFit/>
          </a:bodyPr>
          <a:lstStyle/>
          <a:p>
            <a:pPr marL="457200" indent="-457200">
              <a:lnSpc>
                <a:spcPct val="85000"/>
              </a:lnSpc>
              <a:tabLst>
                <a:tab pos="457200" algn="l"/>
              </a:tabLst>
            </a:pPr>
            <a:r>
              <a:rPr lang="en-US"/>
              <a:t>Glossary</a:t>
            </a:r>
          </a:p>
          <a:p>
            <a:pPr marL="457200" indent="-457200">
              <a:lnSpc>
                <a:spcPct val="85000"/>
              </a:lnSpc>
              <a:tabLst>
                <a:tab pos="457200" algn="l"/>
              </a:tabLst>
            </a:pPr>
            <a:endParaRPr lang="en-US"/>
          </a:p>
          <a:p>
            <a:pPr marL="457200" indent="-457200">
              <a:lnSpc>
                <a:spcPct val="85000"/>
              </a:lnSpc>
              <a:tabLst>
                <a:tab pos="457200" algn="l"/>
              </a:tabLst>
            </a:pPr>
            <a:endParaRPr lang="en-US"/>
          </a:p>
          <a:p>
            <a:pPr marL="457200" indent="-457200">
              <a:lnSpc>
                <a:spcPct val="85000"/>
              </a:lnSpc>
              <a:tabLst>
                <a:tab pos="457200" algn="l"/>
              </a:tabLst>
            </a:pPr>
            <a:r>
              <a:rPr lang="en-US" i="1"/>
              <a:t>burst point: </a:t>
            </a:r>
            <a:r>
              <a:rPr lang="en-US"/>
              <a:t> the exact point in space where an atomic bomb is detonated.</a:t>
            </a:r>
          </a:p>
          <a:p>
            <a:pPr marL="457200" indent="-457200">
              <a:lnSpc>
                <a:spcPct val="85000"/>
              </a:lnSpc>
              <a:tabLst>
                <a:tab pos="457200" algn="l"/>
              </a:tabLst>
            </a:pPr>
            <a:endParaRPr lang="en-US"/>
          </a:p>
          <a:p>
            <a:pPr marL="457200" indent="-457200">
              <a:lnSpc>
                <a:spcPct val="85000"/>
              </a:lnSpc>
              <a:tabLst>
                <a:tab pos="457200" algn="l"/>
              </a:tabLst>
            </a:pPr>
            <a:r>
              <a:rPr lang="en-US" i="1"/>
              <a:t>clear visibility: </a:t>
            </a:r>
            <a:r>
              <a:rPr lang="en-US"/>
              <a:t> a viewing range of twenty miles.</a:t>
            </a:r>
          </a:p>
          <a:p>
            <a:pPr marL="457200" indent="-457200">
              <a:lnSpc>
                <a:spcPct val="85000"/>
              </a:lnSpc>
              <a:tabLst>
                <a:tab pos="457200" algn="l"/>
              </a:tabLst>
            </a:pPr>
            <a:endParaRPr lang="en-US"/>
          </a:p>
          <a:p>
            <a:pPr marL="457200" indent="-457200">
              <a:lnSpc>
                <a:spcPct val="85000"/>
              </a:lnSpc>
              <a:tabLst>
                <a:tab pos="457200" algn="l"/>
              </a:tabLst>
            </a:pPr>
            <a:r>
              <a:rPr lang="en-US" i="1"/>
              <a:t>fallout: </a:t>
            </a:r>
            <a:r>
              <a:rPr lang="en-US"/>
              <a:t> the descent to the Earth's surface of radioactive particles from a cloud contaminated with the fission products of a nuclear explosion.</a:t>
            </a:r>
          </a:p>
          <a:p>
            <a:pPr marL="457200" indent="-457200">
              <a:lnSpc>
                <a:spcPct val="85000"/>
              </a:lnSpc>
              <a:tabLst>
                <a:tab pos="457200" algn="l"/>
              </a:tabLst>
            </a:pPr>
            <a:endParaRPr lang="en-US"/>
          </a:p>
          <a:p>
            <a:pPr marL="457200" indent="-457200">
              <a:lnSpc>
                <a:spcPct val="85000"/>
              </a:lnSpc>
              <a:tabLst>
                <a:tab pos="457200" algn="l"/>
              </a:tabLst>
            </a:pPr>
            <a:r>
              <a:rPr lang="en-US" i="1"/>
              <a:t>hypocenter:</a:t>
            </a:r>
            <a:r>
              <a:rPr lang="en-US"/>
              <a:t>  the point on the earth's surface directly below the burst point; also called ground zero.</a:t>
            </a:r>
          </a:p>
        </p:txBody>
      </p:sp>
      <p:sp>
        <p:nvSpPr>
          <p:cNvPr id="388099" name="Rectangle 3"/>
          <p:cNvSpPr>
            <a:spLocks noChangeArrowheads="1"/>
          </p:cNvSpPr>
          <p:nvPr/>
        </p:nvSpPr>
        <p:spPr bwMode="auto">
          <a:xfrm>
            <a:off x="447675" y="298450"/>
            <a:ext cx="6638925" cy="77787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2800">
                <a:solidFill>
                  <a:schemeClr val="tx2"/>
                </a:solidFill>
              </a:rPr>
              <a:t>For secondary readers, use a glossary</a:t>
            </a:r>
          </a:p>
          <a:p>
            <a:pPr>
              <a:lnSpc>
                <a:spcPct val="85000"/>
              </a:lnSpc>
            </a:pPr>
            <a:r>
              <a:rPr lang="en-US" sz="2800">
                <a:solidFill>
                  <a:schemeClr val="tx2"/>
                </a:solidFill>
              </a:rPr>
              <a:t>to define unfamiliar terms</a:t>
            </a:r>
            <a:r>
              <a:rPr lang="en-US"/>
              <a:t>  </a:t>
            </a:r>
          </a:p>
        </p:txBody>
      </p:sp>
      <p:pic>
        <p:nvPicPr>
          <p:cNvPr id="388102" name="Picture 6" descr="D:\My Documents\web pages\pictures\cover.gif"/>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3458" name="Rectangle 1026"/>
          <p:cNvSpPr>
            <a:spLocks noGrp="1" noChangeArrowheads="1"/>
          </p:cNvSpPr>
          <p:nvPr>
            <p:ph type="title"/>
          </p:nvPr>
        </p:nvSpPr>
        <p:spPr>
          <a:xfrm>
            <a:off x="204788" y="214313"/>
            <a:ext cx="8710612" cy="777875"/>
          </a:xfrm>
          <a:noFill/>
          <a:ln/>
        </p:spPr>
        <p:txBody>
          <a:bodyPr lIns="63500" tIns="25400" rIns="63500" bIns="25400" anchor="t">
            <a:spAutoFit/>
          </a:bodyPr>
          <a:lstStyle/>
          <a:p>
            <a:pPr algn="l">
              <a:lnSpc>
                <a:spcPct val="85000"/>
              </a:lnSpc>
            </a:pPr>
            <a:r>
              <a:rPr lang="en-US" sz="2800" b="1">
                <a:latin typeface="Arial" charset="0"/>
              </a:rPr>
              <a:t>Failing to cite the contribution of others can be a fatal flaw in your career</a:t>
            </a:r>
            <a:endParaRPr lang="en-US" sz="2400" b="1">
              <a:solidFill>
                <a:schemeClr val="accent2"/>
              </a:solidFill>
              <a:latin typeface="Arial" charset="0"/>
            </a:endParaRPr>
          </a:p>
        </p:txBody>
      </p:sp>
      <p:sp>
        <p:nvSpPr>
          <p:cNvPr id="403460" name="Rectangle 1028"/>
          <p:cNvSpPr>
            <a:spLocks noChangeArrowheads="1"/>
          </p:cNvSpPr>
          <p:nvPr/>
        </p:nvSpPr>
        <p:spPr bwMode="auto">
          <a:xfrm>
            <a:off x="8797925" y="6524625"/>
            <a:ext cx="265113" cy="304800"/>
          </a:xfrm>
          <a:prstGeom prst="rect">
            <a:avLst/>
          </a:prstGeom>
          <a:noFill/>
          <a:ln w="50800">
            <a:noFill/>
            <a:miter lim="800000"/>
            <a:headEnd/>
            <a:tailEnd/>
          </a:ln>
          <a:effectLst>
            <a:outerShdw dist="17961" dir="2700000" algn="ctr" rotWithShape="0">
              <a:srgbClr val="000000"/>
            </a:outerShdw>
          </a:effectLst>
        </p:spPr>
        <p:txBody>
          <a:bodyPr wrap="none" anchor="ctr"/>
          <a:lstStyle/>
          <a:p>
            <a:endParaRPr lang="en-US"/>
          </a:p>
        </p:txBody>
      </p:sp>
      <p:sp>
        <p:nvSpPr>
          <p:cNvPr id="403461" name="Rectangle 1029"/>
          <p:cNvSpPr>
            <a:spLocks noChangeArrowheads="1"/>
          </p:cNvSpPr>
          <p:nvPr/>
        </p:nvSpPr>
        <p:spPr bwMode="auto">
          <a:xfrm>
            <a:off x="304800" y="5334000"/>
            <a:ext cx="4114800" cy="517525"/>
          </a:xfrm>
          <a:prstGeom prst="rect">
            <a:avLst/>
          </a:prstGeom>
          <a:noFill/>
          <a:ln w="12700">
            <a:noFill/>
            <a:miter lim="800000"/>
            <a:headEnd/>
            <a:tailEnd/>
          </a:ln>
          <a:effectLst/>
        </p:spPr>
        <p:txBody>
          <a:bodyPr lIns="63500" tIns="25400" rIns="63500" bIns="25400">
            <a:spAutoFit/>
          </a:bodyPr>
          <a:lstStyle/>
          <a:p>
            <a:pPr>
              <a:lnSpc>
                <a:spcPct val="85000"/>
              </a:lnSpc>
            </a:pPr>
            <a:r>
              <a:rPr lang="en-US" sz="1800"/>
              <a:t>James Watson surreptitiously looked at Rosalind Franklin’s work</a:t>
            </a:r>
            <a:endParaRPr lang="en-US"/>
          </a:p>
        </p:txBody>
      </p:sp>
      <p:pic>
        <p:nvPicPr>
          <p:cNvPr id="403465" name="Picture 1033" descr="xray"/>
          <p:cNvPicPr>
            <a:picLocks noChangeAspect="1" noChangeArrowheads="1"/>
          </p:cNvPicPr>
          <p:nvPr/>
        </p:nvPicPr>
        <p:blipFill>
          <a:blip r:embed="rId3"/>
          <a:srcRect/>
          <a:stretch>
            <a:fillRect/>
          </a:stretch>
        </p:blipFill>
        <p:spPr bwMode="auto">
          <a:xfrm>
            <a:off x="381000" y="1295400"/>
            <a:ext cx="3621088" cy="3829050"/>
          </a:xfrm>
          <a:prstGeom prst="rect">
            <a:avLst/>
          </a:prstGeom>
          <a:noFill/>
        </p:spPr>
      </p:pic>
      <p:sp>
        <p:nvSpPr>
          <p:cNvPr id="403471" name="Text Box 1039"/>
          <p:cNvSpPr txBox="1">
            <a:spLocks noChangeArrowheads="1"/>
          </p:cNvSpPr>
          <p:nvPr/>
        </p:nvSpPr>
        <p:spPr bwMode="auto">
          <a:xfrm>
            <a:off x="2736850" y="4830763"/>
            <a:ext cx="1301750" cy="274637"/>
          </a:xfrm>
          <a:prstGeom prst="rect">
            <a:avLst/>
          </a:prstGeom>
          <a:noFill/>
          <a:ln w="12700">
            <a:noFill/>
            <a:miter lim="800000"/>
            <a:headEnd/>
            <a:tailEnd/>
          </a:ln>
          <a:effectLst/>
        </p:spPr>
        <p:txBody>
          <a:bodyPr wrap="none">
            <a:spAutoFit/>
          </a:bodyPr>
          <a:lstStyle/>
          <a:p>
            <a:pPr algn="r"/>
            <a:r>
              <a:rPr lang="en-US" sz="1200">
                <a:solidFill>
                  <a:srgbClr val="000000"/>
                </a:solidFill>
              </a:rPr>
              <a:t>[Franklin, 1952]</a:t>
            </a:r>
          </a:p>
        </p:txBody>
      </p:sp>
      <p:grpSp>
        <p:nvGrpSpPr>
          <p:cNvPr id="403473" name="Group 1041"/>
          <p:cNvGrpSpPr>
            <a:grpSpLocks/>
          </p:cNvGrpSpPr>
          <p:nvPr/>
        </p:nvGrpSpPr>
        <p:grpSpPr bwMode="auto">
          <a:xfrm>
            <a:off x="5029200" y="1295400"/>
            <a:ext cx="3581400" cy="4556125"/>
            <a:chOff x="3168" y="816"/>
            <a:chExt cx="2256" cy="2870"/>
          </a:xfrm>
        </p:grpSpPr>
        <p:grpSp>
          <p:nvGrpSpPr>
            <p:cNvPr id="403470" name="Group 1038"/>
            <p:cNvGrpSpPr>
              <a:grpSpLocks/>
            </p:cNvGrpSpPr>
            <p:nvPr/>
          </p:nvGrpSpPr>
          <p:grpSpPr bwMode="auto">
            <a:xfrm>
              <a:off x="3168" y="816"/>
              <a:ext cx="2256" cy="2870"/>
              <a:chOff x="3168" y="816"/>
              <a:chExt cx="2256" cy="2870"/>
            </a:xfrm>
          </p:grpSpPr>
          <p:sp>
            <p:nvSpPr>
              <p:cNvPr id="403463" name="Rectangle 1031"/>
              <p:cNvSpPr>
                <a:spLocks noChangeArrowheads="1"/>
              </p:cNvSpPr>
              <p:nvPr/>
            </p:nvSpPr>
            <p:spPr bwMode="auto">
              <a:xfrm>
                <a:off x="3288" y="3360"/>
                <a:ext cx="2136" cy="326"/>
              </a:xfrm>
              <a:prstGeom prst="rect">
                <a:avLst/>
              </a:prstGeom>
              <a:noFill/>
              <a:ln w="12700">
                <a:noFill/>
                <a:miter lim="800000"/>
                <a:headEnd/>
                <a:tailEnd/>
              </a:ln>
              <a:effectLst/>
            </p:spPr>
            <p:txBody>
              <a:bodyPr lIns="63500" tIns="25400" rIns="63500" bIns="25400">
                <a:spAutoFit/>
              </a:bodyPr>
              <a:lstStyle/>
              <a:p>
                <a:pPr>
                  <a:lnSpc>
                    <a:spcPct val="85000"/>
                  </a:lnSpc>
                </a:pPr>
                <a:r>
                  <a:rPr lang="en-US" sz="1800"/>
                  <a:t>Watson did not give enough credit to Franklin</a:t>
                </a:r>
                <a:endParaRPr lang="en-US"/>
              </a:p>
            </p:txBody>
          </p:sp>
          <p:pic>
            <p:nvPicPr>
              <p:cNvPr id="403469" name="Picture 1037" descr="2franklin"/>
              <p:cNvPicPr>
                <a:picLocks noChangeAspect="1" noChangeArrowheads="1"/>
              </p:cNvPicPr>
              <p:nvPr/>
            </p:nvPicPr>
            <p:blipFill>
              <a:blip r:embed="rId4"/>
              <a:srcRect l="3583" r="12239" b="7692"/>
              <a:stretch>
                <a:fillRect/>
              </a:stretch>
            </p:blipFill>
            <p:spPr bwMode="auto">
              <a:xfrm>
                <a:off x="3168" y="816"/>
                <a:ext cx="2256" cy="2448"/>
              </a:xfrm>
              <a:prstGeom prst="rect">
                <a:avLst/>
              </a:prstGeom>
              <a:noFill/>
            </p:spPr>
          </p:pic>
        </p:grpSp>
        <p:sp>
          <p:nvSpPr>
            <p:cNvPr id="403472" name="Text Box 1040"/>
            <p:cNvSpPr txBox="1">
              <a:spLocks noChangeArrowheads="1"/>
            </p:cNvSpPr>
            <p:nvPr/>
          </p:nvSpPr>
          <p:spPr bwMode="auto">
            <a:xfrm>
              <a:off x="3840" y="3091"/>
              <a:ext cx="772" cy="173"/>
            </a:xfrm>
            <a:prstGeom prst="rect">
              <a:avLst/>
            </a:prstGeom>
            <a:noFill/>
            <a:ln w="12700">
              <a:noFill/>
              <a:miter lim="800000"/>
              <a:headEnd/>
              <a:tailEnd/>
            </a:ln>
            <a:effectLst/>
          </p:spPr>
          <p:txBody>
            <a:bodyPr wrap="none">
              <a:spAutoFit/>
            </a:bodyPr>
            <a:lstStyle/>
            <a:p>
              <a:pPr algn="r"/>
              <a:r>
                <a:rPr lang="en-US" sz="1200">
                  <a:solidFill>
                    <a:srgbClr val="000000"/>
                  </a:solidFill>
                </a:rPr>
                <a:t>[Luzzati, 1950]</a:t>
              </a:r>
              <a:endParaRPr lang="en-US" sz="1200"/>
            </a:p>
          </p:txBody>
        </p:sp>
      </p:grpSp>
      <p:pic>
        <p:nvPicPr>
          <p:cNvPr id="403474" name="Picture 1042" descr="cover"/>
          <p:cNvPicPr>
            <a:picLocks noChangeAspect="1" noChangeArrowheads="1"/>
          </p:cNvPicPr>
          <p:nvPr/>
        </p:nvPicPr>
        <p:blipFill>
          <a:blip r:embed="rId5"/>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03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99">
                <a:gamma/>
                <a:shade val="46275"/>
                <a:invGamma/>
              </a:srgbClr>
            </a:gs>
            <a:gs pos="50000">
              <a:srgbClr val="000099"/>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304800" y="76200"/>
            <a:ext cx="5257800" cy="917575"/>
          </a:xfrm>
          <a:noFill/>
          <a:ln/>
        </p:spPr>
        <p:txBody>
          <a:bodyPr anchor="t">
            <a:spAutoFit/>
          </a:bodyPr>
          <a:lstStyle/>
          <a:p>
            <a:pPr algn="l">
              <a:lnSpc>
                <a:spcPct val="97000"/>
              </a:lnSpc>
            </a:pPr>
            <a:r>
              <a:rPr lang="en-US" sz="2800" b="1">
                <a:solidFill>
                  <a:srgbClr val="FFFF00"/>
                </a:solidFill>
                <a:latin typeface="Arial" charset="0"/>
              </a:rPr>
              <a:t>Beginnings prepare readers for understanding the work</a:t>
            </a:r>
            <a:endParaRPr lang="en-US" sz="2400" b="1">
              <a:solidFill>
                <a:srgbClr val="FFFF00"/>
              </a:solidFill>
            </a:endParaRPr>
          </a:p>
        </p:txBody>
      </p:sp>
      <p:grpSp>
        <p:nvGrpSpPr>
          <p:cNvPr id="420867" name="Group 1027"/>
          <p:cNvGrpSpPr>
            <a:grpSpLocks/>
          </p:cNvGrpSpPr>
          <p:nvPr/>
        </p:nvGrpSpPr>
        <p:grpSpPr bwMode="auto">
          <a:xfrm>
            <a:off x="411163" y="3448050"/>
            <a:ext cx="7704137" cy="1047750"/>
            <a:chOff x="259" y="2172"/>
            <a:chExt cx="4853" cy="660"/>
          </a:xfrm>
        </p:grpSpPr>
        <p:sp>
          <p:nvSpPr>
            <p:cNvPr id="420868" name="Rectangle 1028"/>
            <p:cNvSpPr>
              <a:spLocks noChangeArrowheads="1"/>
            </p:cNvSpPr>
            <p:nvPr/>
          </p:nvSpPr>
          <p:spPr bwMode="auto">
            <a:xfrm>
              <a:off x="259" y="2325"/>
              <a:ext cx="956" cy="271"/>
            </a:xfrm>
            <a:prstGeom prst="rect">
              <a:avLst/>
            </a:prstGeom>
            <a:noFill/>
            <a:ln w="12700">
              <a:noFill/>
              <a:miter lim="800000"/>
              <a:headEnd/>
              <a:tailEnd/>
            </a:ln>
            <a:effectLst/>
          </p:spPr>
          <p:txBody>
            <a:bodyPr wrap="none" lIns="63500" tIns="25400" rIns="63500" bIns="25400">
              <a:spAutoFit/>
            </a:bodyPr>
            <a:lstStyle/>
            <a:p>
              <a:pPr>
                <a:lnSpc>
                  <a:spcPct val="104000"/>
                </a:lnSpc>
              </a:pPr>
              <a:r>
                <a:rPr lang="en-US">
                  <a:solidFill>
                    <a:schemeClr val="bg1"/>
                  </a:solidFill>
                </a:rPr>
                <a:t>Summary</a:t>
              </a:r>
            </a:p>
          </p:txBody>
        </p:sp>
        <p:sp>
          <p:nvSpPr>
            <p:cNvPr id="420869" name="Rectangle 1029"/>
            <p:cNvSpPr>
              <a:spLocks noChangeArrowheads="1"/>
            </p:cNvSpPr>
            <p:nvPr/>
          </p:nvSpPr>
          <p:spPr bwMode="auto">
            <a:xfrm>
              <a:off x="1411" y="2261"/>
              <a:ext cx="2201" cy="478"/>
            </a:xfrm>
            <a:prstGeom prst="rect">
              <a:avLst/>
            </a:prstGeom>
            <a:noFill/>
            <a:ln w="12700">
              <a:noFill/>
              <a:miter lim="800000"/>
              <a:headEnd/>
              <a:tailEnd/>
            </a:ln>
            <a:effectLst/>
          </p:spPr>
          <p:txBody>
            <a:bodyPr lIns="63500" tIns="25400" rIns="63500" bIns="25400">
              <a:spAutoFit/>
            </a:bodyPr>
            <a:lstStyle/>
            <a:p>
              <a:pPr>
                <a:lnSpc>
                  <a:spcPct val="97000"/>
                </a:lnSpc>
              </a:pPr>
              <a:r>
                <a:rPr lang="en-US">
                  <a:solidFill>
                    <a:schemeClr val="bg1"/>
                  </a:solidFill>
                </a:rPr>
                <a:t>tells readers what</a:t>
              </a:r>
            </a:p>
            <a:p>
              <a:pPr>
                <a:lnSpc>
                  <a:spcPct val="97000"/>
                </a:lnSpc>
              </a:pPr>
              <a:r>
                <a:rPr lang="en-US">
                  <a:solidFill>
                    <a:schemeClr val="bg1"/>
                  </a:solidFill>
                </a:rPr>
                <a:t>happens in document</a:t>
              </a:r>
              <a:endParaRPr lang="en-US" sz="1800">
                <a:solidFill>
                  <a:schemeClr val="bg1"/>
                </a:solidFill>
              </a:endParaRPr>
            </a:p>
          </p:txBody>
        </p:sp>
        <p:pic>
          <p:nvPicPr>
            <p:cNvPr id="420870" name="Picture 1030" descr="D:\My Documents\photos\odds and ends\book.gif"/>
            <p:cNvPicPr>
              <a:picLocks noChangeAspect="1" noChangeArrowheads="1"/>
            </p:cNvPicPr>
            <p:nvPr/>
          </p:nvPicPr>
          <p:blipFill>
            <a:blip r:embed="rId4"/>
            <a:srcRect/>
            <a:stretch>
              <a:fillRect/>
            </a:stretch>
          </p:blipFill>
          <p:spPr bwMode="auto">
            <a:xfrm>
              <a:off x="3709" y="2172"/>
              <a:ext cx="1403" cy="660"/>
            </a:xfrm>
            <a:prstGeom prst="rect">
              <a:avLst/>
            </a:prstGeom>
            <a:noFill/>
          </p:spPr>
        </p:pic>
      </p:grpSp>
      <p:grpSp>
        <p:nvGrpSpPr>
          <p:cNvPr id="420871" name="Group 1031"/>
          <p:cNvGrpSpPr>
            <a:grpSpLocks/>
          </p:cNvGrpSpPr>
          <p:nvPr/>
        </p:nvGrpSpPr>
        <p:grpSpPr bwMode="auto">
          <a:xfrm>
            <a:off x="36513" y="4705350"/>
            <a:ext cx="8078787" cy="2133600"/>
            <a:chOff x="23" y="2964"/>
            <a:chExt cx="5089" cy="1344"/>
          </a:xfrm>
        </p:grpSpPr>
        <p:sp>
          <p:nvSpPr>
            <p:cNvPr id="420872" name="Rectangle 1032"/>
            <p:cNvSpPr>
              <a:spLocks noChangeArrowheads="1"/>
            </p:cNvSpPr>
            <p:nvPr/>
          </p:nvSpPr>
          <p:spPr bwMode="auto">
            <a:xfrm>
              <a:off x="23" y="3457"/>
              <a:ext cx="1198" cy="271"/>
            </a:xfrm>
            <a:prstGeom prst="rect">
              <a:avLst/>
            </a:prstGeom>
            <a:noFill/>
            <a:ln w="12700">
              <a:noFill/>
              <a:miter lim="800000"/>
              <a:headEnd/>
              <a:tailEnd/>
            </a:ln>
            <a:effectLst/>
          </p:spPr>
          <p:txBody>
            <a:bodyPr wrap="none" lIns="63500" tIns="25400" rIns="63500" bIns="25400">
              <a:spAutoFit/>
            </a:bodyPr>
            <a:lstStyle/>
            <a:p>
              <a:pPr>
                <a:lnSpc>
                  <a:spcPct val="104000"/>
                </a:lnSpc>
              </a:pPr>
              <a:r>
                <a:rPr lang="en-US">
                  <a:solidFill>
                    <a:schemeClr val="bg1"/>
                  </a:solidFill>
                </a:rPr>
                <a:t>Introduction</a:t>
              </a:r>
            </a:p>
          </p:txBody>
        </p:sp>
        <p:sp>
          <p:nvSpPr>
            <p:cNvPr id="420873" name="Rectangle 1033"/>
            <p:cNvSpPr>
              <a:spLocks noChangeArrowheads="1"/>
            </p:cNvSpPr>
            <p:nvPr/>
          </p:nvSpPr>
          <p:spPr bwMode="auto">
            <a:xfrm>
              <a:off x="1415" y="3421"/>
              <a:ext cx="1640" cy="478"/>
            </a:xfrm>
            <a:prstGeom prst="rect">
              <a:avLst/>
            </a:prstGeom>
            <a:noFill/>
            <a:ln w="12700">
              <a:noFill/>
              <a:miter lim="800000"/>
              <a:headEnd/>
              <a:tailEnd/>
            </a:ln>
            <a:effectLst/>
          </p:spPr>
          <p:txBody>
            <a:bodyPr wrap="none" lIns="63500" tIns="25400" rIns="63500" bIns="25400">
              <a:spAutoFit/>
            </a:bodyPr>
            <a:lstStyle/>
            <a:p>
              <a:pPr>
                <a:lnSpc>
                  <a:spcPct val="97000"/>
                </a:lnSpc>
              </a:pPr>
              <a:r>
                <a:rPr lang="en-US">
                  <a:solidFill>
                    <a:schemeClr val="bg1"/>
                  </a:solidFill>
                </a:rPr>
                <a:t>prepares readers</a:t>
              </a:r>
            </a:p>
            <a:p>
              <a:pPr>
                <a:lnSpc>
                  <a:spcPct val="97000"/>
                </a:lnSpc>
              </a:pPr>
              <a:r>
                <a:rPr lang="en-US">
                  <a:solidFill>
                    <a:schemeClr val="bg1"/>
                  </a:solidFill>
                </a:rPr>
                <a:t>for the middle</a:t>
              </a:r>
              <a:endParaRPr lang="en-US" sz="1800">
                <a:solidFill>
                  <a:schemeClr val="bg1"/>
                </a:solidFill>
              </a:endParaRPr>
            </a:p>
          </p:txBody>
        </p:sp>
        <p:pic>
          <p:nvPicPr>
            <p:cNvPr id="420874" name="Picture 1034" descr="D:\My Documents\photos\odds and ends\backpack.jpg"/>
            <p:cNvPicPr>
              <a:picLocks noChangeAspect="1" noChangeArrowheads="1"/>
            </p:cNvPicPr>
            <p:nvPr/>
          </p:nvPicPr>
          <p:blipFill>
            <a:blip r:embed="rId5"/>
            <a:srcRect/>
            <a:stretch>
              <a:fillRect/>
            </a:stretch>
          </p:blipFill>
          <p:spPr bwMode="auto">
            <a:xfrm>
              <a:off x="3768" y="2964"/>
              <a:ext cx="1344" cy="1344"/>
            </a:xfrm>
            <a:prstGeom prst="rect">
              <a:avLst/>
            </a:prstGeom>
            <a:noFill/>
          </p:spPr>
        </p:pic>
      </p:grpSp>
      <p:grpSp>
        <p:nvGrpSpPr>
          <p:cNvPr id="420875" name="Group 1035"/>
          <p:cNvGrpSpPr>
            <a:grpSpLocks/>
          </p:cNvGrpSpPr>
          <p:nvPr/>
        </p:nvGrpSpPr>
        <p:grpSpPr bwMode="auto">
          <a:xfrm>
            <a:off x="1198563" y="952500"/>
            <a:ext cx="7088187" cy="1962150"/>
            <a:chOff x="755" y="600"/>
            <a:chExt cx="4465" cy="1236"/>
          </a:xfrm>
        </p:grpSpPr>
        <p:sp>
          <p:nvSpPr>
            <p:cNvPr id="420876" name="Rectangle 1036"/>
            <p:cNvSpPr>
              <a:spLocks noChangeArrowheads="1"/>
            </p:cNvSpPr>
            <p:nvPr/>
          </p:nvSpPr>
          <p:spPr bwMode="auto">
            <a:xfrm>
              <a:off x="755" y="1105"/>
              <a:ext cx="474" cy="271"/>
            </a:xfrm>
            <a:prstGeom prst="rect">
              <a:avLst/>
            </a:prstGeom>
            <a:noFill/>
            <a:ln w="12700">
              <a:noFill/>
              <a:miter lim="800000"/>
              <a:headEnd/>
              <a:tailEnd/>
            </a:ln>
            <a:effectLst/>
          </p:spPr>
          <p:txBody>
            <a:bodyPr wrap="none" lIns="63500" tIns="25400" rIns="63500" bIns="25400">
              <a:spAutoFit/>
            </a:bodyPr>
            <a:lstStyle/>
            <a:p>
              <a:pPr>
                <a:lnSpc>
                  <a:spcPct val="104000"/>
                </a:lnSpc>
              </a:pPr>
              <a:r>
                <a:rPr lang="en-US">
                  <a:solidFill>
                    <a:schemeClr val="bg1"/>
                  </a:solidFill>
                </a:rPr>
                <a:t>Title</a:t>
              </a:r>
            </a:p>
          </p:txBody>
        </p:sp>
        <p:sp>
          <p:nvSpPr>
            <p:cNvPr id="420877" name="Rectangle 1037"/>
            <p:cNvSpPr>
              <a:spLocks noChangeArrowheads="1"/>
            </p:cNvSpPr>
            <p:nvPr/>
          </p:nvSpPr>
          <p:spPr bwMode="auto">
            <a:xfrm>
              <a:off x="1427" y="1037"/>
              <a:ext cx="1702" cy="478"/>
            </a:xfrm>
            <a:prstGeom prst="rect">
              <a:avLst/>
            </a:prstGeom>
            <a:noFill/>
            <a:ln w="12700">
              <a:noFill/>
              <a:miter lim="800000"/>
              <a:headEnd/>
              <a:tailEnd/>
            </a:ln>
            <a:effectLst/>
          </p:spPr>
          <p:txBody>
            <a:bodyPr wrap="none" lIns="63500" tIns="25400" rIns="63500" bIns="25400">
              <a:spAutoFit/>
            </a:bodyPr>
            <a:lstStyle/>
            <a:p>
              <a:pPr>
                <a:lnSpc>
                  <a:spcPct val="97000"/>
                </a:lnSpc>
              </a:pPr>
              <a:r>
                <a:rPr lang="en-US">
                  <a:solidFill>
                    <a:schemeClr val="bg1"/>
                  </a:solidFill>
                </a:rPr>
                <a:t>orients readers to</a:t>
              </a:r>
            </a:p>
            <a:p>
              <a:pPr>
                <a:lnSpc>
                  <a:spcPct val="97000"/>
                </a:lnSpc>
              </a:pPr>
              <a:r>
                <a:rPr lang="en-US">
                  <a:solidFill>
                    <a:schemeClr val="bg1"/>
                  </a:solidFill>
                </a:rPr>
                <a:t>document</a:t>
              </a:r>
            </a:p>
          </p:txBody>
        </p:sp>
        <p:pic>
          <p:nvPicPr>
            <p:cNvPr id="420878" name="Picture 1038" descr="D:\My Documents\photos\odds and ends\compass.jpg"/>
            <p:cNvPicPr>
              <a:picLocks noChangeAspect="1" noChangeArrowheads="1"/>
            </p:cNvPicPr>
            <p:nvPr/>
          </p:nvPicPr>
          <p:blipFill>
            <a:blip r:embed="rId6"/>
            <a:srcRect t="9375" b="11250"/>
            <a:stretch>
              <a:fillRect/>
            </a:stretch>
          </p:blipFill>
          <p:spPr bwMode="auto">
            <a:xfrm>
              <a:off x="3663" y="600"/>
              <a:ext cx="1557" cy="1236"/>
            </a:xfrm>
            <a:prstGeom prst="rect">
              <a:avLst/>
            </a:prstGeom>
            <a:noFill/>
          </p:spPr>
        </p:pic>
      </p:grpSp>
      <p:pic>
        <p:nvPicPr>
          <p:cNvPr id="420880" name="Picture 1040" descr="D:\My Documents\web pages\pictures\cover.gif"/>
          <p:cNvPicPr>
            <a:picLocks noChangeAspect="1" noChangeArrowheads="1"/>
          </p:cNvPicPr>
          <p:nvPr/>
        </p:nvPicPr>
        <p:blipFill>
          <a:blip r:embed="rId7"/>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0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20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314" name="Rectangle 1026"/>
          <p:cNvSpPr>
            <a:spLocks noChangeArrowheads="1"/>
          </p:cNvSpPr>
          <p:nvPr/>
        </p:nvSpPr>
        <p:spPr bwMode="auto">
          <a:xfrm>
            <a:off x="417513" y="139700"/>
            <a:ext cx="5429250" cy="879475"/>
          </a:xfrm>
          <a:prstGeom prst="rect">
            <a:avLst/>
          </a:prstGeom>
          <a:noFill/>
          <a:ln w="12700">
            <a:noFill/>
            <a:miter lim="800000"/>
            <a:headEnd/>
            <a:tailEnd/>
          </a:ln>
          <a:effectLst/>
        </p:spPr>
        <p:txBody>
          <a:bodyPr wrap="none" lIns="63500" tIns="25400" rIns="63500" bIns="25400">
            <a:spAutoFit/>
          </a:bodyPr>
          <a:lstStyle/>
          <a:p>
            <a:pPr>
              <a:lnSpc>
                <a:spcPct val="97000"/>
              </a:lnSpc>
            </a:pPr>
            <a:r>
              <a:rPr lang="en-US" sz="2800">
                <a:solidFill>
                  <a:schemeClr val="tx2"/>
                </a:solidFill>
              </a:rPr>
              <a:t>A strong title orients readers to</a:t>
            </a:r>
          </a:p>
          <a:p>
            <a:pPr>
              <a:lnSpc>
                <a:spcPct val="97000"/>
              </a:lnSpc>
            </a:pPr>
            <a:r>
              <a:rPr lang="en-US" sz="2800">
                <a:solidFill>
                  <a:schemeClr val="tx2"/>
                </a:solidFill>
              </a:rPr>
              <a:t>your area of work</a:t>
            </a:r>
            <a:endParaRPr lang="en-US" sz="2800"/>
          </a:p>
        </p:txBody>
      </p:sp>
      <p:sp>
        <p:nvSpPr>
          <p:cNvPr id="397315" name="Rectangle 1027"/>
          <p:cNvSpPr>
            <a:spLocks noChangeArrowheads="1"/>
          </p:cNvSpPr>
          <p:nvPr/>
        </p:nvSpPr>
        <p:spPr bwMode="auto">
          <a:xfrm>
            <a:off x="8797925" y="6524625"/>
            <a:ext cx="265113" cy="304800"/>
          </a:xfrm>
          <a:prstGeom prst="rect">
            <a:avLst/>
          </a:prstGeom>
          <a:noFill/>
          <a:ln w="12700">
            <a:noFill/>
            <a:miter lim="800000"/>
            <a:headEnd/>
            <a:tailEnd/>
          </a:ln>
          <a:effectLst/>
        </p:spPr>
        <p:txBody>
          <a:bodyPr wrap="none" anchor="ctr"/>
          <a:lstStyle/>
          <a:p>
            <a:endParaRPr lang="en-US"/>
          </a:p>
        </p:txBody>
      </p:sp>
      <p:sp>
        <p:nvSpPr>
          <p:cNvPr id="397316" name="Rectangle 1028"/>
          <p:cNvSpPr>
            <a:spLocks noChangeArrowheads="1"/>
          </p:cNvSpPr>
          <p:nvPr/>
        </p:nvSpPr>
        <p:spPr bwMode="auto">
          <a:xfrm>
            <a:off x="341313" y="1524000"/>
            <a:ext cx="3697287" cy="4425950"/>
          </a:xfrm>
          <a:prstGeom prst="rect">
            <a:avLst/>
          </a:prstGeom>
          <a:solidFill>
            <a:schemeClr val="accent1"/>
          </a:solidFill>
          <a:ln w="12700">
            <a:solidFill>
              <a:srgbClr val="000000"/>
            </a:solidFill>
            <a:miter lim="800000"/>
            <a:headEnd/>
            <a:tailEnd/>
          </a:ln>
          <a:effectLst>
            <a:outerShdw dist="107763" dir="2700000" algn="ctr" rotWithShape="0">
              <a:schemeClr val="bg2"/>
            </a:outerShdw>
          </a:effectLst>
        </p:spPr>
        <p:txBody>
          <a:bodyPr wrap="none" anchor="ctr"/>
          <a:lstStyle/>
          <a:p>
            <a:endParaRPr lang="en-US"/>
          </a:p>
        </p:txBody>
      </p:sp>
      <p:sp>
        <p:nvSpPr>
          <p:cNvPr id="397317" name="Rectangle 1029"/>
          <p:cNvSpPr>
            <a:spLocks noChangeArrowheads="1"/>
          </p:cNvSpPr>
          <p:nvPr/>
        </p:nvSpPr>
        <p:spPr bwMode="auto">
          <a:xfrm>
            <a:off x="684213" y="2005013"/>
            <a:ext cx="2903537" cy="993775"/>
          </a:xfrm>
          <a:prstGeom prst="rect">
            <a:avLst/>
          </a:prstGeom>
          <a:noFill/>
          <a:ln w="12700">
            <a:noFill/>
            <a:miter lim="800000"/>
            <a:headEnd/>
            <a:tailEnd/>
          </a:ln>
          <a:effectLst/>
        </p:spPr>
        <p:txBody>
          <a:bodyPr wrap="none" lIns="63500" tIns="25400" rIns="63500" bIns="25400">
            <a:spAutoFit/>
          </a:bodyPr>
          <a:lstStyle/>
          <a:p>
            <a:pPr algn="ctr">
              <a:lnSpc>
                <a:spcPct val="86000"/>
              </a:lnSpc>
            </a:pPr>
            <a:r>
              <a:rPr lang="en-US"/>
              <a:t>Effects of Humidity</a:t>
            </a:r>
          </a:p>
          <a:p>
            <a:pPr algn="ctr">
              <a:lnSpc>
                <a:spcPct val="86000"/>
              </a:lnSpc>
            </a:pPr>
            <a:r>
              <a:rPr lang="en-US"/>
              <a:t>on the Growth </a:t>
            </a:r>
          </a:p>
          <a:p>
            <a:pPr algn="ctr">
              <a:lnSpc>
                <a:spcPct val="86000"/>
              </a:lnSpc>
            </a:pPr>
            <a:r>
              <a:rPr lang="en-US"/>
              <a:t>of Avalanches</a:t>
            </a:r>
          </a:p>
        </p:txBody>
      </p:sp>
      <p:sp>
        <p:nvSpPr>
          <p:cNvPr id="397318" name="Rectangle 1030"/>
          <p:cNvSpPr>
            <a:spLocks noChangeArrowheads="1"/>
          </p:cNvSpPr>
          <p:nvPr/>
        </p:nvSpPr>
        <p:spPr bwMode="auto">
          <a:xfrm>
            <a:off x="930275" y="4473575"/>
            <a:ext cx="2239963" cy="457200"/>
          </a:xfrm>
          <a:prstGeom prst="rect">
            <a:avLst/>
          </a:prstGeom>
          <a:noFill/>
          <a:ln w="12700">
            <a:noFill/>
            <a:miter lim="800000"/>
            <a:headEnd/>
            <a:tailEnd/>
          </a:ln>
          <a:effectLst/>
        </p:spPr>
        <p:txBody>
          <a:bodyPr wrap="none" anchor="ctr"/>
          <a:lstStyle/>
          <a:p>
            <a:endParaRPr lang="en-US"/>
          </a:p>
        </p:txBody>
      </p:sp>
      <p:grpSp>
        <p:nvGrpSpPr>
          <p:cNvPr id="397326" name="Group 1038"/>
          <p:cNvGrpSpPr>
            <a:grpSpLocks/>
          </p:cNvGrpSpPr>
          <p:nvPr/>
        </p:nvGrpSpPr>
        <p:grpSpPr bwMode="auto">
          <a:xfrm>
            <a:off x="4419600" y="1543050"/>
            <a:ext cx="4419600" cy="4425950"/>
            <a:chOff x="2784" y="972"/>
            <a:chExt cx="2784" cy="2788"/>
          </a:xfrm>
        </p:grpSpPr>
        <p:sp>
          <p:nvSpPr>
            <p:cNvPr id="397320" name="Rectangle 1032"/>
            <p:cNvSpPr>
              <a:spLocks noChangeArrowheads="1"/>
            </p:cNvSpPr>
            <p:nvPr/>
          </p:nvSpPr>
          <p:spPr bwMode="auto">
            <a:xfrm>
              <a:off x="3259" y="972"/>
              <a:ext cx="2309" cy="2788"/>
            </a:xfrm>
            <a:prstGeom prst="rect">
              <a:avLst/>
            </a:prstGeom>
            <a:solidFill>
              <a:srgbClr val="316501"/>
            </a:solidFill>
            <a:ln w="12700">
              <a:solidFill>
                <a:srgbClr val="000000"/>
              </a:solidFill>
              <a:miter lim="800000"/>
              <a:headEnd/>
              <a:tailEnd/>
            </a:ln>
            <a:effectLst>
              <a:outerShdw dist="107763" dir="2700000" algn="ctr" rotWithShape="0">
                <a:schemeClr val="bg2"/>
              </a:outerShdw>
            </a:effectLst>
          </p:spPr>
          <p:txBody>
            <a:bodyPr wrap="none" anchor="ctr"/>
            <a:lstStyle/>
            <a:p>
              <a:endParaRPr lang="en-US"/>
            </a:p>
          </p:txBody>
        </p:sp>
        <p:sp>
          <p:nvSpPr>
            <p:cNvPr id="397321" name="Rectangle 1033"/>
            <p:cNvSpPr>
              <a:spLocks noChangeArrowheads="1"/>
            </p:cNvSpPr>
            <p:nvPr/>
          </p:nvSpPr>
          <p:spPr bwMode="auto">
            <a:xfrm>
              <a:off x="3275" y="1275"/>
              <a:ext cx="2229" cy="692"/>
            </a:xfrm>
            <a:prstGeom prst="rect">
              <a:avLst/>
            </a:prstGeom>
            <a:solidFill>
              <a:srgbClr val="316501"/>
            </a:solidFill>
            <a:ln w="12700">
              <a:noFill/>
              <a:miter lim="800000"/>
              <a:headEnd/>
              <a:tailEnd/>
            </a:ln>
            <a:effectLst/>
          </p:spPr>
          <p:txBody>
            <a:bodyPr wrap="none" lIns="63500" tIns="25400" rIns="63500" bIns="25400">
              <a:spAutoFit/>
            </a:bodyPr>
            <a:lstStyle/>
            <a:p>
              <a:pPr algn="ctr">
                <a:lnSpc>
                  <a:spcPct val="86000"/>
                </a:lnSpc>
              </a:pPr>
              <a:r>
                <a:rPr lang="en-US" sz="2000"/>
                <a:t>Effects of Humidity</a:t>
              </a:r>
            </a:p>
            <a:p>
              <a:pPr algn="ctr">
                <a:lnSpc>
                  <a:spcPct val="86000"/>
                </a:lnSpc>
              </a:pPr>
              <a:r>
                <a:rPr lang="en-US" sz="2000"/>
                <a:t>on the Growth </a:t>
              </a:r>
            </a:p>
            <a:p>
              <a:pPr algn="ctr">
                <a:lnSpc>
                  <a:spcPct val="86000"/>
                </a:lnSpc>
              </a:pPr>
              <a:r>
                <a:rPr lang="en-US" sz="2000"/>
                <a:t>of Electron Avalanches</a:t>
              </a:r>
            </a:p>
            <a:p>
              <a:pPr algn="ctr">
                <a:lnSpc>
                  <a:spcPct val="86000"/>
                </a:lnSpc>
              </a:pPr>
              <a:r>
                <a:rPr lang="en-US" sz="2000"/>
                <a:t>in Electrical Gas Discharges</a:t>
              </a:r>
              <a:endParaRPr lang="en-US">
                <a:solidFill>
                  <a:schemeClr val="bg1"/>
                </a:solidFill>
                <a:latin typeface="Arial Narrow" pitchFamily="34" charset="0"/>
              </a:endParaRPr>
            </a:p>
          </p:txBody>
        </p:sp>
        <p:sp>
          <p:nvSpPr>
            <p:cNvPr id="397322" name="Line 1034"/>
            <p:cNvSpPr>
              <a:spLocks noChangeShapeType="1"/>
            </p:cNvSpPr>
            <p:nvPr/>
          </p:nvSpPr>
          <p:spPr bwMode="auto">
            <a:xfrm>
              <a:off x="2784" y="1628"/>
              <a:ext cx="355" cy="0"/>
            </a:xfrm>
            <a:prstGeom prst="line">
              <a:avLst/>
            </a:prstGeom>
            <a:noFill/>
            <a:ln w="76200">
              <a:solidFill>
                <a:schemeClr val="tx1"/>
              </a:solidFill>
              <a:round/>
              <a:headEnd/>
              <a:tailEnd type="triangle" w="med" len="med"/>
            </a:ln>
            <a:effectLst/>
          </p:spPr>
          <p:txBody>
            <a:bodyPr wrap="none" anchor="ctr"/>
            <a:lstStyle/>
            <a:p>
              <a:endParaRPr lang="en-US"/>
            </a:p>
          </p:txBody>
        </p:sp>
      </p:grpSp>
      <p:pic>
        <p:nvPicPr>
          <p:cNvPr id="397325" name="Picture 1037" descr="cover"/>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62" name="Rectangle 1026"/>
          <p:cNvSpPr>
            <a:spLocks noChangeArrowheads="1"/>
          </p:cNvSpPr>
          <p:nvPr/>
        </p:nvSpPr>
        <p:spPr bwMode="auto">
          <a:xfrm>
            <a:off x="417513" y="139700"/>
            <a:ext cx="5767387" cy="879475"/>
          </a:xfrm>
          <a:prstGeom prst="rect">
            <a:avLst/>
          </a:prstGeom>
          <a:noFill/>
          <a:ln w="12700">
            <a:noFill/>
            <a:miter lim="800000"/>
            <a:headEnd/>
            <a:tailEnd/>
          </a:ln>
          <a:effectLst/>
        </p:spPr>
        <p:txBody>
          <a:bodyPr wrap="none" lIns="63500" tIns="25400" rIns="63500" bIns="25400">
            <a:spAutoFit/>
          </a:bodyPr>
          <a:lstStyle/>
          <a:p>
            <a:pPr>
              <a:lnSpc>
                <a:spcPct val="97000"/>
              </a:lnSpc>
            </a:pPr>
            <a:r>
              <a:rPr lang="en-US" sz="2800">
                <a:solidFill>
                  <a:schemeClr val="tx2"/>
                </a:solidFill>
              </a:rPr>
              <a:t>A strong title also separates your</a:t>
            </a:r>
          </a:p>
          <a:p>
            <a:pPr>
              <a:lnSpc>
                <a:spcPct val="97000"/>
              </a:lnSpc>
            </a:pPr>
            <a:r>
              <a:rPr lang="en-US" sz="2800">
                <a:solidFill>
                  <a:schemeClr val="tx2"/>
                </a:solidFill>
              </a:rPr>
              <a:t>work from everyone else's work</a:t>
            </a:r>
            <a:endParaRPr lang="en-US" sz="2800"/>
          </a:p>
        </p:txBody>
      </p:sp>
      <p:sp>
        <p:nvSpPr>
          <p:cNvPr id="399363" name="Rectangle 1027"/>
          <p:cNvSpPr>
            <a:spLocks noChangeArrowheads="1"/>
          </p:cNvSpPr>
          <p:nvPr/>
        </p:nvSpPr>
        <p:spPr bwMode="auto">
          <a:xfrm>
            <a:off x="8797925" y="6524625"/>
            <a:ext cx="265113" cy="304800"/>
          </a:xfrm>
          <a:prstGeom prst="rect">
            <a:avLst/>
          </a:prstGeom>
          <a:noFill/>
          <a:ln w="12700">
            <a:noFill/>
            <a:miter lim="800000"/>
            <a:headEnd/>
            <a:tailEnd/>
          </a:ln>
          <a:effectLst/>
        </p:spPr>
        <p:txBody>
          <a:bodyPr wrap="none" anchor="ctr"/>
          <a:lstStyle/>
          <a:p>
            <a:endParaRPr lang="en-US"/>
          </a:p>
        </p:txBody>
      </p:sp>
      <p:sp>
        <p:nvSpPr>
          <p:cNvPr id="399364" name="Rectangle 1028"/>
          <p:cNvSpPr>
            <a:spLocks noChangeArrowheads="1"/>
          </p:cNvSpPr>
          <p:nvPr/>
        </p:nvSpPr>
        <p:spPr bwMode="auto">
          <a:xfrm>
            <a:off x="341313" y="1638300"/>
            <a:ext cx="3697287" cy="4425950"/>
          </a:xfrm>
          <a:prstGeom prst="rect">
            <a:avLst/>
          </a:prstGeom>
          <a:solidFill>
            <a:schemeClr val="accent1"/>
          </a:solidFill>
          <a:ln w="12700">
            <a:solidFill>
              <a:srgbClr val="000000"/>
            </a:solidFill>
            <a:miter lim="800000"/>
            <a:headEnd/>
            <a:tailEnd/>
          </a:ln>
          <a:effectLst>
            <a:outerShdw dist="107763" dir="2700000" algn="ctr" rotWithShape="0">
              <a:schemeClr val="bg2"/>
            </a:outerShdw>
          </a:effectLst>
        </p:spPr>
        <p:txBody>
          <a:bodyPr wrap="none" anchor="ctr"/>
          <a:lstStyle/>
          <a:p>
            <a:endParaRPr lang="en-US"/>
          </a:p>
        </p:txBody>
      </p:sp>
      <p:sp>
        <p:nvSpPr>
          <p:cNvPr id="399365" name="Rectangle 1029"/>
          <p:cNvSpPr>
            <a:spLocks noChangeArrowheads="1"/>
          </p:cNvSpPr>
          <p:nvPr/>
        </p:nvSpPr>
        <p:spPr bwMode="auto">
          <a:xfrm>
            <a:off x="727075" y="2119313"/>
            <a:ext cx="2816225" cy="993775"/>
          </a:xfrm>
          <a:prstGeom prst="rect">
            <a:avLst/>
          </a:prstGeom>
          <a:noFill/>
          <a:ln w="12700">
            <a:noFill/>
            <a:miter lim="800000"/>
            <a:headEnd/>
            <a:tailEnd/>
          </a:ln>
          <a:effectLst/>
        </p:spPr>
        <p:txBody>
          <a:bodyPr wrap="none" lIns="63500" tIns="25400" rIns="63500" bIns="25400">
            <a:spAutoFit/>
          </a:bodyPr>
          <a:lstStyle/>
          <a:p>
            <a:pPr algn="ctr">
              <a:lnSpc>
                <a:spcPct val="86000"/>
              </a:lnSpc>
            </a:pPr>
            <a:r>
              <a:rPr lang="en-US"/>
              <a:t>Studies on the </a:t>
            </a:r>
          </a:p>
          <a:p>
            <a:pPr algn="ctr">
              <a:lnSpc>
                <a:spcPct val="86000"/>
              </a:lnSpc>
            </a:pPr>
            <a:r>
              <a:rPr lang="en-US"/>
              <a:t>Electrodeposition </a:t>
            </a:r>
          </a:p>
          <a:p>
            <a:pPr algn="ctr">
              <a:lnSpc>
                <a:spcPct val="86000"/>
              </a:lnSpc>
            </a:pPr>
            <a:r>
              <a:rPr lang="en-US"/>
              <a:t>of Lead on Copper</a:t>
            </a:r>
          </a:p>
        </p:txBody>
      </p:sp>
      <p:grpSp>
        <p:nvGrpSpPr>
          <p:cNvPr id="399374" name="Group 1038"/>
          <p:cNvGrpSpPr>
            <a:grpSpLocks/>
          </p:cNvGrpSpPr>
          <p:nvPr/>
        </p:nvGrpSpPr>
        <p:grpSpPr bwMode="auto">
          <a:xfrm>
            <a:off x="4419600" y="1657350"/>
            <a:ext cx="4435475" cy="4425950"/>
            <a:chOff x="2784" y="1044"/>
            <a:chExt cx="2794" cy="2788"/>
          </a:xfrm>
        </p:grpSpPr>
        <p:sp>
          <p:nvSpPr>
            <p:cNvPr id="399368" name="Rectangle 1032"/>
            <p:cNvSpPr>
              <a:spLocks noChangeArrowheads="1"/>
            </p:cNvSpPr>
            <p:nvPr/>
          </p:nvSpPr>
          <p:spPr bwMode="auto">
            <a:xfrm>
              <a:off x="3216" y="1044"/>
              <a:ext cx="2352" cy="2788"/>
            </a:xfrm>
            <a:prstGeom prst="rect">
              <a:avLst/>
            </a:prstGeom>
            <a:solidFill>
              <a:srgbClr val="316501"/>
            </a:solidFill>
            <a:ln w="12700">
              <a:solidFill>
                <a:srgbClr val="000000"/>
              </a:solidFill>
              <a:miter lim="800000"/>
              <a:headEnd/>
              <a:tailEnd/>
            </a:ln>
            <a:effectLst>
              <a:outerShdw dist="107763" dir="2700000" algn="ctr" rotWithShape="0">
                <a:schemeClr val="bg2"/>
              </a:outerShdw>
            </a:effectLst>
          </p:spPr>
          <p:txBody>
            <a:bodyPr wrap="none" anchor="ctr"/>
            <a:lstStyle/>
            <a:p>
              <a:endParaRPr lang="en-US"/>
            </a:p>
          </p:txBody>
        </p:sp>
        <p:sp>
          <p:nvSpPr>
            <p:cNvPr id="399369" name="Rectangle 1033"/>
            <p:cNvSpPr>
              <a:spLocks noChangeArrowheads="1"/>
            </p:cNvSpPr>
            <p:nvPr/>
          </p:nvSpPr>
          <p:spPr bwMode="auto">
            <a:xfrm>
              <a:off x="3250" y="1335"/>
              <a:ext cx="2328" cy="626"/>
            </a:xfrm>
            <a:prstGeom prst="rect">
              <a:avLst/>
            </a:prstGeom>
            <a:solidFill>
              <a:srgbClr val="316501"/>
            </a:solidFill>
            <a:ln w="12700">
              <a:noFill/>
              <a:miter lim="800000"/>
              <a:headEnd/>
              <a:tailEnd/>
            </a:ln>
            <a:effectLst/>
          </p:spPr>
          <p:txBody>
            <a:bodyPr wrap="none" lIns="63500" tIns="25400" rIns="63500" bIns="25400">
              <a:spAutoFit/>
            </a:bodyPr>
            <a:lstStyle/>
            <a:p>
              <a:pPr algn="ctr">
                <a:lnSpc>
                  <a:spcPct val="86000"/>
                </a:lnSpc>
              </a:pPr>
              <a:r>
                <a:rPr lang="en-US"/>
                <a:t>Effects of Rhodamine-B</a:t>
              </a:r>
            </a:p>
            <a:p>
              <a:pPr algn="ctr">
                <a:lnSpc>
                  <a:spcPct val="86000"/>
                </a:lnSpc>
              </a:pPr>
              <a:r>
                <a:rPr lang="en-US"/>
                <a:t>on the Electrodeposition</a:t>
              </a:r>
            </a:p>
            <a:p>
              <a:pPr algn="ctr">
                <a:lnSpc>
                  <a:spcPct val="86000"/>
                </a:lnSpc>
              </a:pPr>
              <a:r>
                <a:rPr lang="en-US"/>
                <a:t>of Lead on Copper</a:t>
              </a:r>
            </a:p>
          </p:txBody>
        </p:sp>
        <p:sp>
          <p:nvSpPr>
            <p:cNvPr id="399370" name="Line 1034"/>
            <p:cNvSpPr>
              <a:spLocks noChangeShapeType="1"/>
            </p:cNvSpPr>
            <p:nvPr/>
          </p:nvSpPr>
          <p:spPr bwMode="auto">
            <a:xfrm>
              <a:off x="2784" y="1700"/>
              <a:ext cx="355" cy="0"/>
            </a:xfrm>
            <a:prstGeom prst="line">
              <a:avLst/>
            </a:prstGeom>
            <a:noFill/>
            <a:ln w="76200">
              <a:solidFill>
                <a:schemeClr val="tx1"/>
              </a:solidFill>
              <a:round/>
              <a:headEnd/>
              <a:tailEnd type="triangle" w="med" len="med"/>
            </a:ln>
            <a:effectLst/>
          </p:spPr>
          <p:txBody>
            <a:bodyPr wrap="none" anchor="ctr"/>
            <a:lstStyle/>
            <a:p>
              <a:endParaRPr lang="en-US"/>
            </a:p>
          </p:txBody>
        </p:sp>
      </p:grpSp>
      <p:pic>
        <p:nvPicPr>
          <p:cNvPr id="399373" name="Picture 1037" descr="cover"/>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336550" y="203200"/>
            <a:ext cx="6137275" cy="452438"/>
          </a:xfrm>
          <a:noFill/>
          <a:ln/>
        </p:spPr>
        <p:txBody>
          <a:bodyPr wrap="none" anchor="t">
            <a:spAutoFit/>
          </a:bodyPr>
          <a:lstStyle/>
          <a:p>
            <a:pPr algn="l">
              <a:lnSpc>
                <a:spcPct val="85000"/>
              </a:lnSpc>
            </a:pPr>
            <a:r>
              <a:rPr lang="en-US" sz="2800" b="1">
                <a:latin typeface="Arial" charset="0"/>
              </a:rPr>
              <a:t>Several names for summaries exist</a:t>
            </a:r>
            <a:endParaRPr lang="en-US" sz="2400" b="1"/>
          </a:p>
        </p:txBody>
      </p:sp>
      <p:sp>
        <p:nvSpPr>
          <p:cNvPr id="346115" name="Rectangle 3"/>
          <p:cNvSpPr>
            <a:spLocks noChangeArrowheads="1"/>
          </p:cNvSpPr>
          <p:nvPr/>
        </p:nvSpPr>
        <p:spPr bwMode="auto">
          <a:xfrm>
            <a:off x="317500" y="1066800"/>
            <a:ext cx="1701800" cy="2006600"/>
          </a:xfrm>
          <a:prstGeom prst="rect">
            <a:avLst/>
          </a:prstGeom>
          <a:solidFill>
            <a:srgbClr val="316501"/>
          </a:solidFill>
          <a:ln w="254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46116" name="Rectangle 4"/>
          <p:cNvSpPr>
            <a:spLocks noChangeArrowheads="1"/>
          </p:cNvSpPr>
          <p:nvPr/>
        </p:nvSpPr>
        <p:spPr bwMode="auto">
          <a:xfrm>
            <a:off x="412750" y="1441450"/>
            <a:ext cx="1309688" cy="357188"/>
          </a:xfrm>
          <a:prstGeom prst="rect">
            <a:avLst/>
          </a:prstGeom>
          <a:noFill/>
          <a:ln w="25400">
            <a:solidFill>
              <a:schemeClr val="tx1"/>
            </a:solidFill>
            <a:miter lim="800000"/>
            <a:headEnd/>
            <a:tailEnd/>
          </a:ln>
          <a:effectLst/>
        </p:spPr>
        <p:txBody>
          <a:bodyPr wrap="none" lIns="63500" tIns="25400" rIns="63500" bIns="25400">
            <a:spAutoFit/>
          </a:bodyPr>
          <a:lstStyle/>
          <a:p>
            <a:pPr>
              <a:lnSpc>
                <a:spcPct val="92000"/>
              </a:lnSpc>
            </a:pPr>
            <a:r>
              <a:rPr lang="en-US" sz="2000"/>
              <a:t>Summary</a:t>
            </a:r>
            <a:endParaRPr lang="en-US"/>
          </a:p>
        </p:txBody>
      </p:sp>
      <p:sp>
        <p:nvSpPr>
          <p:cNvPr id="346117" name="Line 5"/>
          <p:cNvSpPr>
            <a:spLocks noChangeShapeType="1"/>
          </p:cNvSpPr>
          <p:nvPr/>
        </p:nvSpPr>
        <p:spPr bwMode="auto">
          <a:xfrm>
            <a:off x="304800" y="1171575"/>
            <a:ext cx="0" cy="1800225"/>
          </a:xfrm>
          <a:prstGeom prst="line">
            <a:avLst/>
          </a:prstGeom>
          <a:noFill/>
          <a:ln w="76200" cmpd="tri">
            <a:solidFill>
              <a:schemeClr val="tx1"/>
            </a:solidFill>
            <a:prstDash val="dash"/>
            <a:round/>
            <a:headEnd/>
            <a:tailEnd/>
          </a:ln>
          <a:effectLst/>
        </p:spPr>
        <p:txBody>
          <a:bodyPr wrap="none" anchor="ctr"/>
          <a:lstStyle/>
          <a:p>
            <a:endParaRPr lang="en-US"/>
          </a:p>
        </p:txBody>
      </p:sp>
      <p:sp>
        <p:nvSpPr>
          <p:cNvPr id="346118" name="Rectangle 6"/>
          <p:cNvSpPr>
            <a:spLocks noChangeArrowheads="1"/>
          </p:cNvSpPr>
          <p:nvPr/>
        </p:nvSpPr>
        <p:spPr bwMode="auto">
          <a:xfrm>
            <a:off x="603250" y="3524250"/>
            <a:ext cx="1701800" cy="2006600"/>
          </a:xfrm>
          <a:prstGeom prst="rect">
            <a:avLst/>
          </a:prstGeom>
          <a:solidFill>
            <a:srgbClr val="316501"/>
          </a:solidFill>
          <a:ln w="254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46119" name="Rectangle 7"/>
          <p:cNvSpPr>
            <a:spLocks noChangeArrowheads="1"/>
          </p:cNvSpPr>
          <p:nvPr/>
        </p:nvSpPr>
        <p:spPr bwMode="auto">
          <a:xfrm>
            <a:off x="762000" y="3911600"/>
            <a:ext cx="1182688" cy="357188"/>
          </a:xfrm>
          <a:prstGeom prst="rect">
            <a:avLst/>
          </a:prstGeom>
          <a:noFill/>
          <a:ln w="25400">
            <a:solidFill>
              <a:schemeClr val="tx1"/>
            </a:solidFill>
            <a:miter lim="800000"/>
            <a:headEnd/>
            <a:tailEnd/>
          </a:ln>
          <a:effectLst/>
        </p:spPr>
        <p:txBody>
          <a:bodyPr wrap="none" lIns="63500" tIns="25400" rIns="63500" bIns="25400">
            <a:spAutoFit/>
          </a:bodyPr>
          <a:lstStyle/>
          <a:p>
            <a:pPr>
              <a:lnSpc>
                <a:spcPct val="92000"/>
              </a:lnSpc>
            </a:pPr>
            <a:r>
              <a:rPr lang="en-US" sz="2000"/>
              <a:t>Abstract</a:t>
            </a:r>
            <a:endParaRPr lang="en-US"/>
          </a:p>
        </p:txBody>
      </p:sp>
      <p:sp>
        <p:nvSpPr>
          <p:cNvPr id="346120" name="Line 8"/>
          <p:cNvSpPr>
            <a:spLocks noChangeShapeType="1"/>
          </p:cNvSpPr>
          <p:nvPr/>
        </p:nvSpPr>
        <p:spPr bwMode="auto">
          <a:xfrm>
            <a:off x="590550" y="3629025"/>
            <a:ext cx="0" cy="1800225"/>
          </a:xfrm>
          <a:prstGeom prst="line">
            <a:avLst/>
          </a:prstGeom>
          <a:noFill/>
          <a:ln w="76200" cmpd="tri">
            <a:solidFill>
              <a:schemeClr val="tx1"/>
            </a:solidFill>
            <a:prstDash val="dash"/>
            <a:round/>
            <a:headEnd/>
            <a:tailEnd/>
          </a:ln>
          <a:effectLst/>
        </p:spPr>
        <p:txBody>
          <a:bodyPr wrap="none" anchor="ctr"/>
          <a:lstStyle/>
          <a:p>
            <a:endParaRPr lang="en-US"/>
          </a:p>
        </p:txBody>
      </p:sp>
      <p:sp>
        <p:nvSpPr>
          <p:cNvPr id="346121" name="Rectangle 9"/>
          <p:cNvSpPr>
            <a:spLocks noChangeArrowheads="1"/>
          </p:cNvSpPr>
          <p:nvPr/>
        </p:nvSpPr>
        <p:spPr bwMode="auto">
          <a:xfrm>
            <a:off x="3079750" y="1181100"/>
            <a:ext cx="1816100" cy="2006600"/>
          </a:xfrm>
          <a:prstGeom prst="rect">
            <a:avLst/>
          </a:prstGeom>
          <a:solidFill>
            <a:srgbClr val="316501"/>
          </a:solidFill>
          <a:ln w="254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46122" name="Rectangle 10"/>
          <p:cNvSpPr>
            <a:spLocks noChangeArrowheads="1"/>
          </p:cNvSpPr>
          <p:nvPr/>
        </p:nvSpPr>
        <p:spPr bwMode="auto">
          <a:xfrm>
            <a:off x="3325813" y="1574800"/>
            <a:ext cx="1323975" cy="638175"/>
          </a:xfrm>
          <a:prstGeom prst="rect">
            <a:avLst/>
          </a:prstGeom>
          <a:noFill/>
          <a:ln w="25400">
            <a:solidFill>
              <a:schemeClr val="tx1"/>
            </a:solidFill>
            <a:miter lim="800000"/>
            <a:headEnd/>
            <a:tailEnd/>
          </a:ln>
          <a:effectLst/>
        </p:spPr>
        <p:txBody>
          <a:bodyPr wrap="none" lIns="63500" tIns="25400" rIns="63500" bIns="25400">
            <a:spAutoFit/>
          </a:bodyPr>
          <a:lstStyle/>
          <a:p>
            <a:pPr algn="ctr">
              <a:lnSpc>
                <a:spcPct val="92000"/>
              </a:lnSpc>
            </a:pPr>
            <a:r>
              <a:rPr lang="en-US" sz="2000"/>
              <a:t>Technical</a:t>
            </a:r>
          </a:p>
          <a:p>
            <a:pPr algn="ctr">
              <a:lnSpc>
                <a:spcPct val="92000"/>
              </a:lnSpc>
            </a:pPr>
            <a:r>
              <a:rPr lang="en-US" sz="2000"/>
              <a:t>Abstract</a:t>
            </a:r>
            <a:endParaRPr lang="en-US" sz="1800"/>
          </a:p>
        </p:txBody>
      </p:sp>
      <p:sp>
        <p:nvSpPr>
          <p:cNvPr id="346123" name="Line 11"/>
          <p:cNvSpPr>
            <a:spLocks noChangeShapeType="1"/>
          </p:cNvSpPr>
          <p:nvPr/>
        </p:nvSpPr>
        <p:spPr bwMode="auto">
          <a:xfrm>
            <a:off x="3067050" y="1285875"/>
            <a:ext cx="0" cy="1800225"/>
          </a:xfrm>
          <a:prstGeom prst="line">
            <a:avLst/>
          </a:prstGeom>
          <a:noFill/>
          <a:ln w="76200" cmpd="tri">
            <a:solidFill>
              <a:schemeClr val="tx1"/>
            </a:solidFill>
            <a:prstDash val="dash"/>
            <a:round/>
            <a:headEnd/>
            <a:tailEnd/>
          </a:ln>
          <a:effectLst/>
        </p:spPr>
        <p:txBody>
          <a:bodyPr wrap="none" anchor="ctr"/>
          <a:lstStyle/>
          <a:p>
            <a:endParaRPr lang="en-US"/>
          </a:p>
        </p:txBody>
      </p:sp>
      <p:sp>
        <p:nvSpPr>
          <p:cNvPr id="346124" name="Rectangle 12"/>
          <p:cNvSpPr>
            <a:spLocks noChangeArrowheads="1"/>
          </p:cNvSpPr>
          <p:nvPr/>
        </p:nvSpPr>
        <p:spPr bwMode="auto">
          <a:xfrm>
            <a:off x="6242050" y="3810000"/>
            <a:ext cx="1797050" cy="2006600"/>
          </a:xfrm>
          <a:prstGeom prst="rect">
            <a:avLst/>
          </a:prstGeom>
          <a:solidFill>
            <a:srgbClr val="316501"/>
          </a:solidFill>
          <a:ln w="254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46125" name="Rectangle 13"/>
          <p:cNvSpPr>
            <a:spLocks noChangeArrowheads="1"/>
          </p:cNvSpPr>
          <p:nvPr/>
        </p:nvSpPr>
        <p:spPr bwMode="auto">
          <a:xfrm>
            <a:off x="6467475" y="4127500"/>
            <a:ext cx="1338263" cy="638175"/>
          </a:xfrm>
          <a:prstGeom prst="rect">
            <a:avLst/>
          </a:prstGeom>
          <a:noFill/>
          <a:ln w="25400">
            <a:solidFill>
              <a:schemeClr val="tx1"/>
            </a:solidFill>
            <a:miter lim="800000"/>
            <a:headEnd/>
            <a:tailEnd/>
          </a:ln>
          <a:effectLst/>
        </p:spPr>
        <p:txBody>
          <a:bodyPr wrap="none" lIns="63500" tIns="25400" rIns="63500" bIns="25400">
            <a:spAutoFit/>
          </a:bodyPr>
          <a:lstStyle/>
          <a:p>
            <a:pPr algn="ctr">
              <a:lnSpc>
                <a:spcPct val="92000"/>
              </a:lnSpc>
            </a:pPr>
            <a:r>
              <a:rPr lang="en-US" sz="2000"/>
              <a:t>Executive</a:t>
            </a:r>
          </a:p>
          <a:p>
            <a:pPr algn="ctr">
              <a:lnSpc>
                <a:spcPct val="92000"/>
              </a:lnSpc>
            </a:pPr>
            <a:r>
              <a:rPr lang="en-US" sz="2000"/>
              <a:t>Summary</a:t>
            </a:r>
            <a:endParaRPr lang="en-US" sz="1800"/>
          </a:p>
        </p:txBody>
      </p:sp>
      <p:sp>
        <p:nvSpPr>
          <p:cNvPr id="346126" name="Line 14"/>
          <p:cNvSpPr>
            <a:spLocks noChangeShapeType="1"/>
          </p:cNvSpPr>
          <p:nvPr/>
        </p:nvSpPr>
        <p:spPr bwMode="auto">
          <a:xfrm>
            <a:off x="6229350" y="3914775"/>
            <a:ext cx="0" cy="1800225"/>
          </a:xfrm>
          <a:prstGeom prst="line">
            <a:avLst/>
          </a:prstGeom>
          <a:noFill/>
          <a:ln w="76200" cmpd="tri">
            <a:solidFill>
              <a:schemeClr val="tx1"/>
            </a:solidFill>
            <a:prstDash val="dash"/>
            <a:round/>
            <a:headEnd/>
            <a:tailEnd/>
          </a:ln>
          <a:effectLst/>
        </p:spPr>
        <p:txBody>
          <a:bodyPr wrap="none" anchor="ctr"/>
          <a:lstStyle/>
          <a:p>
            <a:endParaRPr lang="en-US"/>
          </a:p>
        </p:txBody>
      </p:sp>
      <p:sp>
        <p:nvSpPr>
          <p:cNvPr id="346127" name="Rectangle 15"/>
          <p:cNvSpPr>
            <a:spLocks noChangeArrowheads="1"/>
          </p:cNvSpPr>
          <p:nvPr/>
        </p:nvSpPr>
        <p:spPr bwMode="auto">
          <a:xfrm>
            <a:off x="3327400" y="3657600"/>
            <a:ext cx="1835150" cy="2006600"/>
          </a:xfrm>
          <a:prstGeom prst="rect">
            <a:avLst/>
          </a:prstGeom>
          <a:solidFill>
            <a:srgbClr val="316501"/>
          </a:solidFill>
          <a:ln w="254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46128" name="Rectangle 16"/>
          <p:cNvSpPr>
            <a:spLocks noChangeArrowheads="1"/>
          </p:cNvSpPr>
          <p:nvPr/>
        </p:nvSpPr>
        <p:spPr bwMode="auto">
          <a:xfrm>
            <a:off x="3505200" y="4044950"/>
            <a:ext cx="1520825" cy="638175"/>
          </a:xfrm>
          <a:prstGeom prst="rect">
            <a:avLst/>
          </a:prstGeom>
          <a:noFill/>
          <a:ln w="25400">
            <a:solidFill>
              <a:schemeClr val="tx1"/>
            </a:solidFill>
            <a:miter lim="800000"/>
            <a:headEnd/>
            <a:tailEnd/>
          </a:ln>
          <a:effectLst/>
        </p:spPr>
        <p:txBody>
          <a:bodyPr wrap="none" lIns="63500" tIns="25400" rIns="63500" bIns="25400">
            <a:spAutoFit/>
          </a:bodyPr>
          <a:lstStyle/>
          <a:p>
            <a:pPr algn="ctr">
              <a:lnSpc>
                <a:spcPct val="92000"/>
              </a:lnSpc>
            </a:pPr>
            <a:r>
              <a:rPr lang="en-US" sz="2000"/>
              <a:t>Descriptive</a:t>
            </a:r>
          </a:p>
          <a:p>
            <a:pPr algn="ctr">
              <a:lnSpc>
                <a:spcPct val="92000"/>
              </a:lnSpc>
            </a:pPr>
            <a:r>
              <a:rPr lang="en-US" sz="2000"/>
              <a:t>Abstract</a:t>
            </a:r>
            <a:endParaRPr lang="en-US" sz="1800"/>
          </a:p>
        </p:txBody>
      </p:sp>
      <p:sp>
        <p:nvSpPr>
          <p:cNvPr id="346129" name="Line 17"/>
          <p:cNvSpPr>
            <a:spLocks noChangeShapeType="1"/>
          </p:cNvSpPr>
          <p:nvPr/>
        </p:nvSpPr>
        <p:spPr bwMode="auto">
          <a:xfrm>
            <a:off x="3314700" y="3762375"/>
            <a:ext cx="0" cy="1800225"/>
          </a:xfrm>
          <a:prstGeom prst="line">
            <a:avLst/>
          </a:prstGeom>
          <a:noFill/>
          <a:ln w="76200" cmpd="tri">
            <a:solidFill>
              <a:schemeClr val="tx1"/>
            </a:solidFill>
            <a:prstDash val="dash"/>
            <a:round/>
            <a:headEnd/>
            <a:tailEnd/>
          </a:ln>
          <a:effectLst/>
        </p:spPr>
        <p:txBody>
          <a:bodyPr wrap="none" anchor="ctr"/>
          <a:lstStyle/>
          <a:p>
            <a:endParaRPr lang="en-US"/>
          </a:p>
        </p:txBody>
      </p:sp>
      <p:sp>
        <p:nvSpPr>
          <p:cNvPr id="346130" name="Rectangle 18"/>
          <p:cNvSpPr>
            <a:spLocks noChangeArrowheads="1"/>
          </p:cNvSpPr>
          <p:nvPr/>
        </p:nvSpPr>
        <p:spPr bwMode="auto">
          <a:xfrm>
            <a:off x="5867400" y="1295400"/>
            <a:ext cx="1758950" cy="2006600"/>
          </a:xfrm>
          <a:prstGeom prst="rect">
            <a:avLst/>
          </a:prstGeom>
          <a:solidFill>
            <a:srgbClr val="316501"/>
          </a:solidFill>
          <a:ln w="254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46131" name="Rectangle 19"/>
          <p:cNvSpPr>
            <a:spLocks noChangeArrowheads="1"/>
          </p:cNvSpPr>
          <p:nvPr/>
        </p:nvSpPr>
        <p:spPr bwMode="auto">
          <a:xfrm>
            <a:off x="6013450" y="1689100"/>
            <a:ext cx="1519238" cy="638175"/>
          </a:xfrm>
          <a:prstGeom prst="rect">
            <a:avLst/>
          </a:prstGeom>
          <a:noFill/>
          <a:ln w="25400">
            <a:solidFill>
              <a:schemeClr val="tx1"/>
            </a:solidFill>
            <a:miter lim="800000"/>
            <a:headEnd/>
            <a:tailEnd/>
          </a:ln>
          <a:effectLst/>
        </p:spPr>
        <p:txBody>
          <a:bodyPr wrap="none" lIns="63500" tIns="25400" rIns="63500" bIns="25400">
            <a:spAutoFit/>
          </a:bodyPr>
          <a:lstStyle/>
          <a:p>
            <a:pPr algn="ctr">
              <a:lnSpc>
                <a:spcPct val="92000"/>
              </a:lnSpc>
            </a:pPr>
            <a:r>
              <a:rPr lang="en-US" sz="2000"/>
              <a:t>Informative</a:t>
            </a:r>
          </a:p>
          <a:p>
            <a:pPr algn="ctr">
              <a:lnSpc>
                <a:spcPct val="92000"/>
              </a:lnSpc>
            </a:pPr>
            <a:r>
              <a:rPr lang="en-US" sz="2000"/>
              <a:t>Abstract</a:t>
            </a:r>
            <a:endParaRPr lang="en-US" sz="1800"/>
          </a:p>
        </p:txBody>
      </p:sp>
      <p:sp>
        <p:nvSpPr>
          <p:cNvPr id="346132" name="Line 20"/>
          <p:cNvSpPr>
            <a:spLocks noChangeShapeType="1"/>
          </p:cNvSpPr>
          <p:nvPr/>
        </p:nvSpPr>
        <p:spPr bwMode="auto">
          <a:xfrm>
            <a:off x="5873750" y="1552575"/>
            <a:ext cx="0" cy="1800225"/>
          </a:xfrm>
          <a:prstGeom prst="line">
            <a:avLst/>
          </a:prstGeom>
          <a:noFill/>
          <a:ln w="76200" cmpd="tri">
            <a:solidFill>
              <a:schemeClr val="tx1"/>
            </a:solidFill>
            <a:prstDash val="dash"/>
            <a:round/>
            <a:headEnd/>
            <a:tailEnd/>
          </a:ln>
          <a:effectLst/>
        </p:spPr>
        <p:txBody>
          <a:bodyPr wrap="none" anchor="ctr"/>
          <a:lstStyle/>
          <a:p>
            <a:endParaRPr lang="en-US"/>
          </a:p>
        </p:txBody>
      </p:sp>
      <p:pic>
        <p:nvPicPr>
          <p:cNvPr id="346136" name="Picture 24" descr="cover"/>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62" name="Rectangle 2"/>
          <p:cNvSpPr>
            <a:spLocks noChangeArrowheads="1"/>
          </p:cNvSpPr>
          <p:nvPr/>
        </p:nvSpPr>
        <p:spPr bwMode="auto">
          <a:xfrm>
            <a:off x="261938" y="233363"/>
            <a:ext cx="7902575" cy="879475"/>
          </a:xfrm>
          <a:prstGeom prst="rect">
            <a:avLst/>
          </a:prstGeom>
          <a:noFill/>
          <a:ln w="12700">
            <a:noFill/>
            <a:miter lim="800000"/>
            <a:headEnd/>
            <a:tailEnd/>
          </a:ln>
          <a:effectLst/>
        </p:spPr>
        <p:txBody>
          <a:bodyPr wrap="none" lIns="63500" tIns="25400" rIns="63500" bIns="25400">
            <a:spAutoFit/>
          </a:bodyPr>
          <a:lstStyle/>
          <a:p>
            <a:pPr>
              <a:lnSpc>
                <a:spcPct val="97000"/>
              </a:lnSpc>
            </a:pPr>
            <a:r>
              <a:rPr lang="en-US" sz="2800">
                <a:solidFill>
                  <a:schemeClr val="tx2"/>
                </a:solidFill>
              </a:rPr>
              <a:t>Although several names exist for summaries, </a:t>
            </a:r>
          </a:p>
          <a:p>
            <a:pPr>
              <a:lnSpc>
                <a:spcPct val="97000"/>
              </a:lnSpc>
            </a:pPr>
            <a:r>
              <a:rPr lang="en-US" sz="2800">
                <a:solidFill>
                  <a:schemeClr val="tx2"/>
                </a:solidFill>
              </a:rPr>
              <a:t>there are essentially two approaches</a:t>
            </a:r>
            <a:endParaRPr lang="en-US"/>
          </a:p>
        </p:txBody>
      </p:sp>
      <p:sp>
        <p:nvSpPr>
          <p:cNvPr id="348163" name="Rectangle 3"/>
          <p:cNvSpPr>
            <a:spLocks noChangeArrowheads="1"/>
          </p:cNvSpPr>
          <p:nvPr/>
        </p:nvSpPr>
        <p:spPr bwMode="auto">
          <a:xfrm>
            <a:off x="144463" y="1446213"/>
            <a:ext cx="7246937" cy="1638300"/>
          </a:xfrm>
          <a:prstGeom prst="rect">
            <a:avLst/>
          </a:prstGeom>
          <a:noFill/>
          <a:ln w="12700">
            <a:noFill/>
            <a:miter lim="800000"/>
            <a:headEnd/>
            <a:tailEnd/>
          </a:ln>
          <a:effectLst/>
        </p:spPr>
        <p:txBody>
          <a:bodyPr lIns="63500" tIns="25400" rIns="63500" bIns="25400">
            <a:spAutoFit/>
          </a:bodyPr>
          <a:lstStyle/>
          <a:p>
            <a:pPr>
              <a:lnSpc>
                <a:spcPct val="104000"/>
              </a:lnSpc>
            </a:pPr>
            <a:r>
              <a:rPr lang="en-US" sz="1800"/>
              <a:t>     </a:t>
            </a:r>
            <a:r>
              <a:rPr lang="en-US" sz="2000"/>
              <a:t>This paper describes a new inertial navigation system for mapping oil and gas wells.  In this paper, we will compare the mapping accuracy and speed for this new system against the accuracy and speed for conventional systems.</a:t>
            </a:r>
            <a:endParaRPr lang="en-US" sz="1800"/>
          </a:p>
        </p:txBody>
      </p:sp>
      <p:sp>
        <p:nvSpPr>
          <p:cNvPr id="348164" name="Rectangle 4"/>
          <p:cNvSpPr>
            <a:spLocks noChangeArrowheads="1"/>
          </p:cNvSpPr>
          <p:nvPr/>
        </p:nvSpPr>
        <p:spPr bwMode="auto">
          <a:xfrm>
            <a:off x="7332663" y="1827213"/>
            <a:ext cx="1549400" cy="393700"/>
          </a:xfrm>
          <a:prstGeom prst="rect">
            <a:avLst/>
          </a:prstGeom>
          <a:noFill/>
          <a:ln w="12700">
            <a:noFill/>
            <a:miter lim="800000"/>
            <a:headEnd/>
            <a:tailEnd/>
          </a:ln>
          <a:effectLst/>
        </p:spPr>
        <p:txBody>
          <a:bodyPr wrap="none" lIns="90488" tIns="44450" rIns="90488" bIns="44450">
            <a:spAutoFit/>
          </a:bodyPr>
          <a:lstStyle/>
          <a:p>
            <a:r>
              <a:rPr lang="en-US" sz="2000" i="1"/>
              <a:t>Descriptive</a:t>
            </a:r>
            <a:endParaRPr lang="en-US" i="1">
              <a:solidFill>
                <a:schemeClr val="accent2"/>
              </a:solidFill>
            </a:endParaRPr>
          </a:p>
        </p:txBody>
      </p:sp>
      <p:grpSp>
        <p:nvGrpSpPr>
          <p:cNvPr id="348165" name="Group 5"/>
          <p:cNvGrpSpPr>
            <a:grpSpLocks/>
          </p:cNvGrpSpPr>
          <p:nvPr/>
        </p:nvGrpSpPr>
        <p:grpSpPr bwMode="auto">
          <a:xfrm>
            <a:off x="139700" y="3695700"/>
            <a:ext cx="8816975" cy="3162300"/>
            <a:chOff x="88" y="2172"/>
            <a:chExt cx="5554" cy="1992"/>
          </a:xfrm>
        </p:grpSpPr>
        <p:sp>
          <p:nvSpPr>
            <p:cNvPr id="348166" name="Rectangle 6"/>
            <p:cNvSpPr>
              <a:spLocks noChangeArrowheads="1"/>
            </p:cNvSpPr>
            <p:nvPr/>
          </p:nvSpPr>
          <p:spPr bwMode="auto">
            <a:xfrm>
              <a:off x="88" y="2172"/>
              <a:ext cx="4544" cy="1992"/>
            </a:xfrm>
            <a:prstGeom prst="rect">
              <a:avLst/>
            </a:prstGeom>
            <a:noFill/>
            <a:ln w="12700">
              <a:noFill/>
              <a:miter lim="800000"/>
              <a:headEnd/>
              <a:tailEnd/>
            </a:ln>
            <a:effectLst/>
          </p:spPr>
          <p:txBody>
            <a:bodyPr lIns="63500" tIns="25400" rIns="63500" bIns="25400">
              <a:spAutoFit/>
            </a:bodyPr>
            <a:lstStyle/>
            <a:p>
              <a:pPr>
                <a:lnSpc>
                  <a:spcPct val="103000"/>
                </a:lnSpc>
              </a:pPr>
              <a:r>
                <a:rPr lang="en-US" sz="1800"/>
                <a:t>    </a:t>
              </a:r>
              <a:r>
                <a:rPr lang="en-US" sz="2000"/>
                <a:t>This paper describes a new inertial navigation system that will increase the mapping accuracy of oil wells by a factor of ten.  The new system uses three-axis navigation that protects sensors from high-spin rates.  The system also processes its information by Kalman filtering (a statistical sampling technique) in an on-site computer.  Test results show the three-dimensional location accuracy is within 0.1 meters for every 100 meters of well depth, an accuracy ten times greater than conventional systems.</a:t>
              </a:r>
            </a:p>
            <a:p>
              <a:pPr eaLnBrk="1" hangingPunct="1">
                <a:lnSpc>
                  <a:spcPct val="103000"/>
                </a:lnSpc>
              </a:pPr>
              <a:endParaRPr lang="en-US" sz="1800"/>
            </a:p>
          </p:txBody>
        </p:sp>
        <p:sp>
          <p:nvSpPr>
            <p:cNvPr id="348167" name="Rectangle 7"/>
            <p:cNvSpPr>
              <a:spLocks noChangeArrowheads="1"/>
            </p:cNvSpPr>
            <p:nvPr/>
          </p:nvSpPr>
          <p:spPr bwMode="auto">
            <a:xfrm>
              <a:off x="4667" y="2783"/>
              <a:ext cx="975" cy="248"/>
            </a:xfrm>
            <a:prstGeom prst="rect">
              <a:avLst/>
            </a:prstGeom>
            <a:noFill/>
            <a:ln w="12700">
              <a:noFill/>
              <a:miter lim="800000"/>
              <a:headEnd/>
              <a:tailEnd/>
            </a:ln>
            <a:effectLst/>
          </p:spPr>
          <p:txBody>
            <a:bodyPr wrap="none" lIns="90488" tIns="44450" rIns="90488" bIns="44450">
              <a:spAutoFit/>
            </a:bodyPr>
            <a:lstStyle/>
            <a:p>
              <a:r>
                <a:rPr lang="en-US" sz="2000" i="1"/>
                <a:t>Informative</a:t>
              </a:r>
            </a:p>
          </p:txBody>
        </p:sp>
      </p:grpSp>
      <p:pic>
        <p:nvPicPr>
          <p:cNvPr id="348170" name="Picture 10" descr="D:\My Documents\web pages\pictures\cover.gif"/>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48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417513" y="323850"/>
            <a:ext cx="6397625" cy="815975"/>
          </a:xfrm>
          <a:noFill/>
          <a:ln/>
        </p:spPr>
        <p:txBody>
          <a:bodyPr wrap="none" anchor="t">
            <a:spAutoFit/>
          </a:bodyPr>
          <a:lstStyle/>
          <a:p>
            <a:pPr algn="l">
              <a:lnSpc>
                <a:spcPct val="85000"/>
              </a:lnSpc>
            </a:pPr>
            <a:r>
              <a:rPr lang="en-US" sz="2800" b="1">
                <a:latin typeface="Arial" charset="0"/>
              </a:rPr>
              <a:t>A document's introduction prepares </a:t>
            </a:r>
            <a:br>
              <a:rPr lang="en-US" sz="2800" b="1">
                <a:latin typeface="Arial" charset="0"/>
              </a:rPr>
            </a:br>
            <a:r>
              <a:rPr lang="en-US" sz="2800" b="1">
                <a:latin typeface="Arial" charset="0"/>
              </a:rPr>
              <a:t>readers for the discussion</a:t>
            </a:r>
            <a:endParaRPr lang="en-US" sz="2400" b="1"/>
          </a:p>
        </p:txBody>
      </p:sp>
      <p:sp>
        <p:nvSpPr>
          <p:cNvPr id="350211" name="Rectangle 3"/>
          <p:cNvSpPr>
            <a:spLocks noChangeArrowheads="1"/>
          </p:cNvSpPr>
          <p:nvPr/>
        </p:nvSpPr>
        <p:spPr bwMode="auto">
          <a:xfrm>
            <a:off x="1250950" y="2330450"/>
            <a:ext cx="1123950" cy="393700"/>
          </a:xfrm>
          <a:prstGeom prst="rect">
            <a:avLst/>
          </a:prstGeom>
          <a:noFill/>
          <a:ln w="31750">
            <a:noFill/>
            <a:miter lim="800000"/>
            <a:headEnd/>
            <a:tailEnd/>
          </a:ln>
          <a:effectLst/>
        </p:spPr>
        <p:txBody>
          <a:bodyPr wrap="none" lIns="63500" tIns="25400" rIns="63500" bIns="25400">
            <a:spAutoFit/>
          </a:bodyPr>
          <a:lstStyle/>
          <a:p>
            <a:pPr>
              <a:lnSpc>
                <a:spcPct val="94000"/>
              </a:lnSpc>
            </a:pPr>
            <a:r>
              <a:rPr lang="en-US"/>
              <a:t>Topic?</a:t>
            </a:r>
          </a:p>
        </p:txBody>
      </p:sp>
      <p:sp>
        <p:nvSpPr>
          <p:cNvPr id="350212" name="Rectangle 4"/>
          <p:cNvSpPr>
            <a:spLocks noChangeArrowheads="1"/>
          </p:cNvSpPr>
          <p:nvPr/>
        </p:nvSpPr>
        <p:spPr bwMode="auto">
          <a:xfrm>
            <a:off x="882650" y="2762250"/>
            <a:ext cx="1955800" cy="393700"/>
          </a:xfrm>
          <a:prstGeom prst="rect">
            <a:avLst/>
          </a:prstGeom>
          <a:noFill/>
          <a:ln w="31750">
            <a:noFill/>
            <a:miter lim="800000"/>
            <a:headEnd/>
            <a:tailEnd/>
          </a:ln>
          <a:effectLst/>
        </p:spPr>
        <p:txBody>
          <a:bodyPr wrap="none" lIns="63500" tIns="25400" rIns="63500" bIns="25400">
            <a:spAutoFit/>
          </a:bodyPr>
          <a:lstStyle/>
          <a:p>
            <a:pPr>
              <a:lnSpc>
                <a:spcPct val="94000"/>
              </a:lnSpc>
            </a:pPr>
            <a:r>
              <a:rPr lang="en-US"/>
              <a:t>Importance?</a:t>
            </a:r>
          </a:p>
        </p:txBody>
      </p:sp>
      <p:sp>
        <p:nvSpPr>
          <p:cNvPr id="350213" name="Line 5"/>
          <p:cNvSpPr>
            <a:spLocks noChangeShapeType="1"/>
          </p:cNvSpPr>
          <p:nvPr/>
        </p:nvSpPr>
        <p:spPr bwMode="auto">
          <a:xfrm>
            <a:off x="3495675" y="4724400"/>
            <a:ext cx="517525" cy="0"/>
          </a:xfrm>
          <a:prstGeom prst="line">
            <a:avLst/>
          </a:prstGeom>
          <a:noFill/>
          <a:ln w="50800">
            <a:solidFill>
              <a:schemeClr val="tx1"/>
            </a:solidFill>
            <a:round/>
            <a:headEnd/>
            <a:tailEnd/>
          </a:ln>
          <a:effectLst/>
        </p:spPr>
        <p:txBody>
          <a:bodyPr wrap="none" anchor="ctr"/>
          <a:lstStyle/>
          <a:p>
            <a:endParaRPr lang="en-US"/>
          </a:p>
        </p:txBody>
      </p:sp>
      <p:pic>
        <p:nvPicPr>
          <p:cNvPr id="350214" name="Picture 6"/>
          <p:cNvPicPr>
            <a:picLocks noChangeArrowheads="1"/>
          </p:cNvPicPr>
          <p:nvPr/>
        </p:nvPicPr>
        <p:blipFill>
          <a:blip r:embed="rId3"/>
          <a:srcRect/>
          <a:stretch>
            <a:fillRect/>
          </a:stretch>
        </p:blipFill>
        <p:spPr bwMode="auto">
          <a:xfrm>
            <a:off x="4051300" y="3695700"/>
            <a:ext cx="4699000" cy="1358900"/>
          </a:xfrm>
          <a:prstGeom prst="rect">
            <a:avLst/>
          </a:prstGeom>
          <a:noFill/>
          <a:ln w="12700">
            <a:noFill/>
            <a:miter lim="800000"/>
            <a:headEnd/>
            <a:tailEnd/>
          </a:ln>
          <a:effectLst/>
        </p:spPr>
      </p:pic>
      <p:sp>
        <p:nvSpPr>
          <p:cNvPr id="350215" name="Rectangle 7"/>
          <p:cNvSpPr>
            <a:spLocks noChangeArrowheads="1"/>
          </p:cNvSpPr>
          <p:nvPr/>
        </p:nvSpPr>
        <p:spPr bwMode="auto">
          <a:xfrm>
            <a:off x="5715000" y="4419600"/>
            <a:ext cx="1901825" cy="368300"/>
          </a:xfrm>
          <a:prstGeom prst="rect">
            <a:avLst/>
          </a:prstGeom>
          <a:solidFill>
            <a:schemeClr val="bg1"/>
          </a:solidFill>
          <a:ln w="12700">
            <a:noFill/>
            <a:miter lim="800000"/>
            <a:headEnd/>
            <a:tailEnd/>
          </a:ln>
          <a:effectLst/>
        </p:spPr>
        <p:txBody>
          <a:bodyPr wrap="none" lIns="63500" tIns="25400" rIns="63500" bIns="25400">
            <a:spAutoFit/>
          </a:bodyPr>
          <a:lstStyle/>
          <a:p>
            <a:pPr>
              <a:lnSpc>
                <a:spcPct val="87000"/>
              </a:lnSpc>
            </a:pPr>
            <a:r>
              <a:rPr lang="en-US"/>
              <a:t>Introduction</a:t>
            </a:r>
            <a:endParaRPr lang="en-US">
              <a:solidFill>
                <a:schemeClr val="bg2"/>
              </a:solidFill>
            </a:endParaRPr>
          </a:p>
        </p:txBody>
      </p:sp>
      <p:sp>
        <p:nvSpPr>
          <p:cNvPr id="350216" name="Oval 8"/>
          <p:cNvSpPr>
            <a:spLocks noChangeArrowheads="1"/>
          </p:cNvSpPr>
          <p:nvPr/>
        </p:nvSpPr>
        <p:spPr bwMode="auto">
          <a:xfrm>
            <a:off x="2667000" y="4546600"/>
            <a:ext cx="533400" cy="457200"/>
          </a:xfrm>
          <a:prstGeom prst="ellipse">
            <a:avLst/>
          </a:prstGeom>
          <a:solidFill>
            <a:schemeClr val="tx1"/>
          </a:solidFill>
          <a:ln w="50800">
            <a:solidFill>
              <a:srgbClr val="000000"/>
            </a:solidFill>
            <a:round/>
            <a:headEnd/>
            <a:tailEnd/>
          </a:ln>
          <a:effectLst/>
        </p:spPr>
        <p:txBody>
          <a:bodyPr wrap="none" anchor="ctr"/>
          <a:lstStyle/>
          <a:p>
            <a:endParaRPr lang="en-US"/>
          </a:p>
        </p:txBody>
      </p:sp>
      <p:sp>
        <p:nvSpPr>
          <p:cNvPr id="350218" name="Oval 10"/>
          <p:cNvSpPr>
            <a:spLocks noChangeArrowheads="1"/>
          </p:cNvSpPr>
          <p:nvPr/>
        </p:nvSpPr>
        <p:spPr bwMode="auto">
          <a:xfrm>
            <a:off x="2882900" y="4724400"/>
            <a:ext cx="101600" cy="101600"/>
          </a:xfrm>
          <a:prstGeom prst="ellipse">
            <a:avLst/>
          </a:prstGeom>
          <a:solidFill>
            <a:srgbClr val="000000"/>
          </a:solidFill>
          <a:ln w="12700">
            <a:noFill/>
            <a:round/>
            <a:headEnd/>
            <a:tailEnd/>
          </a:ln>
          <a:effectLst/>
        </p:spPr>
        <p:txBody>
          <a:bodyPr wrap="none" anchor="ctr"/>
          <a:lstStyle/>
          <a:p>
            <a:endParaRPr lang="en-US"/>
          </a:p>
        </p:txBody>
      </p:sp>
      <p:sp>
        <p:nvSpPr>
          <p:cNvPr id="350219" name="Oval 11"/>
          <p:cNvSpPr>
            <a:spLocks noChangeArrowheads="1"/>
          </p:cNvSpPr>
          <p:nvPr/>
        </p:nvSpPr>
        <p:spPr bwMode="auto">
          <a:xfrm>
            <a:off x="596900" y="4546600"/>
            <a:ext cx="533400" cy="457200"/>
          </a:xfrm>
          <a:prstGeom prst="ellipse">
            <a:avLst/>
          </a:prstGeom>
          <a:solidFill>
            <a:schemeClr val="tx1"/>
          </a:solidFill>
          <a:ln w="50800">
            <a:solidFill>
              <a:srgbClr val="000000"/>
            </a:solidFill>
            <a:round/>
            <a:headEnd/>
            <a:tailEnd/>
          </a:ln>
          <a:effectLst/>
        </p:spPr>
        <p:txBody>
          <a:bodyPr wrap="none" anchor="ctr"/>
          <a:lstStyle/>
          <a:p>
            <a:endParaRPr lang="en-US"/>
          </a:p>
        </p:txBody>
      </p:sp>
      <p:sp>
        <p:nvSpPr>
          <p:cNvPr id="350220" name="Oval 12"/>
          <p:cNvSpPr>
            <a:spLocks noChangeArrowheads="1"/>
          </p:cNvSpPr>
          <p:nvPr/>
        </p:nvSpPr>
        <p:spPr bwMode="auto">
          <a:xfrm>
            <a:off x="698500" y="4635500"/>
            <a:ext cx="330200" cy="266700"/>
          </a:xfrm>
          <a:prstGeom prst="ellipse">
            <a:avLst/>
          </a:prstGeom>
          <a:solidFill>
            <a:srgbClr val="FFFFFF"/>
          </a:solidFill>
          <a:ln w="50800">
            <a:solidFill>
              <a:schemeClr val="tx1"/>
            </a:solidFill>
            <a:round/>
            <a:headEnd/>
            <a:tailEnd/>
          </a:ln>
          <a:effectLst/>
        </p:spPr>
        <p:txBody>
          <a:bodyPr wrap="none" anchor="ctr"/>
          <a:lstStyle/>
          <a:p>
            <a:endParaRPr lang="en-US"/>
          </a:p>
        </p:txBody>
      </p:sp>
      <p:sp>
        <p:nvSpPr>
          <p:cNvPr id="350221" name="Oval 13"/>
          <p:cNvSpPr>
            <a:spLocks noChangeArrowheads="1"/>
          </p:cNvSpPr>
          <p:nvPr/>
        </p:nvSpPr>
        <p:spPr bwMode="auto">
          <a:xfrm>
            <a:off x="812800" y="4724400"/>
            <a:ext cx="101600" cy="101600"/>
          </a:xfrm>
          <a:prstGeom prst="ellipse">
            <a:avLst/>
          </a:prstGeom>
          <a:solidFill>
            <a:srgbClr val="000000"/>
          </a:solidFill>
          <a:ln w="12700">
            <a:noFill/>
            <a:round/>
            <a:headEnd/>
            <a:tailEnd/>
          </a:ln>
          <a:effectLst/>
        </p:spPr>
        <p:txBody>
          <a:bodyPr wrap="none" anchor="ctr"/>
          <a:lstStyle/>
          <a:p>
            <a:endParaRPr lang="en-US"/>
          </a:p>
        </p:txBody>
      </p:sp>
      <p:sp>
        <p:nvSpPr>
          <p:cNvPr id="350222" name="Rectangle 14" descr="Plaid"/>
          <p:cNvSpPr>
            <a:spLocks noChangeArrowheads="1"/>
          </p:cNvSpPr>
          <p:nvPr/>
        </p:nvSpPr>
        <p:spPr bwMode="auto">
          <a:xfrm>
            <a:off x="203200" y="4051300"/>
            <a:ext cx="3416300" cy="698500"/>
          </a:xfrm>
          <a:prstGeom prst="rect">
            <a:avLst/>
          </a:prstGeom>
          <a:pattFill prst="plaid">
            <a:fgClr>
              <a:srgbClr val="000000"/>
            </a:fgClr>
            <a:bgClr>
              <a:schemeClr val="bg1"/>
            </a:bgClr>
          </a:pattFill>
          <a:ln w="25400">
            <a:solidFill>
              <a:schemeClr val="tx1"/>
            </a:solidFill>
            <a:miter lim="800000"/>
            <a:headEnd/>
            <a:tailEnd/>
          </a:ln>
          <a:effectLst/>
        </p:spPr>
        <p:txBody>
          <a:bodyPr wrap="none" anchor="ctr"/>
          <a:lstStyle/>
          <a:p>
            <a:endParaRPr lang="en-US"/>
          </a:p>
        </p:txBody>
      </p:sp>
      <p:sp>
        <p:nvSpPr>
          <p:cNvPr id="350223" name="Rectangle 15"/>
          <p:cNvSpPr>
            <a:spLocks noChangeArrowheads="1"/>
          </p:cNvSpPr>
          <p:nvPr/>
        </p:nvSpPr>
        <p:spPr bwMode="auto">
          <a:xfrm>
            <a:off x="781050" y="3625850"/>
            <a:ext cx="2211388" cy="393700"/>
          </a:xfrm>
          <a:prstGeom prst="rect">
            <a:avLst/>
          </a:prstGeom>
          <a:noFill/>
          <a:ln w="31750">
            <a:noFill/>
            <a:miter lim="800000"/>
            <a:headEnd/>
            <a:tailEnd/>
          </a:ln>
          <a:effectLst/>
        </p:spPr>
        <p:txBody>
          <a:bodyPr wrap="none" lIns="63500" tIns="25400" rIns="63500" bIns="25400">
            <a:spAutoFit/>
          </a:bodyPr>
          <a:lstStyle/>
          <a:p>
            <a:pPr>
              <a:lnSpc>
                <a:spcPct val="94000"/>
              </a:lnSpc>
            </a:pPr>
            <a:r>
              <a:rPr lang="en-US"/>
              <a:t>Arrangement?</a:t>
            </a:r>
          </a:p>
        </p:txBody>
      </p:sp>
      <p:sp>
        <p:nvSpPr>
          <p:cNvPr id="350224" name="Rectangle 16"/>
          <p:cNvSpPr>
            <a:spLocks noChangeArrowheads="1"/>
          </p:cNvSpPr>
          <p:nvPr/>
        </p:nvSpPr>
        <p:spPr bwMode="auto">
          <a:xfrm>
            <a:off x="831850" y="3194050"/>
            <a:ext cx="2090738" cy="393700"/>
          </a:xfrm>
          <a:prstGeom prst="rect">
            <a:avLst/>
          </a:prstGeom>
          <a:noFill/>
          <a:ln w="31750">
            <a:noFill/>
            <a:miter lim="800000"/>
            <a:headEnd/>
            <a:tailEnd/>
          </a:ln>
          <a:effectLst/>
        </p:spPr>
        <p:txBody>
          <a:bodyPr wrap="none" lIns="63500" tIns="25400" rIns="63500" bIns="25400">
            <a:spAutoFit/>
          </a:bodyPr>
          <a:lstStyle/>
          <a:p>
            <a:pPr>
              <a:lnSpc>
                <a:spcPct val="94000"/>
              </a:lnSpc>
            </a:pPr>
            <a:r>
              <a:rPr lang="en-US"/>
              <a:t>Background?</a:t>
            </a:r>
          </a:p>
        </p:txBody>
      </p:sp>
      <p:sp>
        <p:nvSpPr>
          <p:cNvPr id="350225" name="Line 17"/>
          <p:cNvSpPr>
            <a:spLocks noChangeShapeType="1"/>
          </p:cNvSpPr>
          <p:nvPr/>
        </p:nvSpPr>
        <p:spPr bwMode="auto">
          <a:xfrm>
            <a:off x="307975" y="5054600"/>
            <a:ext cx="8556625" cy="0"/>
          </a:xfrm>
          <a:prstGeom prst="line">
            <a:avLst/>
          </a:prstGeom>
          <a:noFill/>
          <a:ln w="50800">
            <a:solidFill>
              <a:schemeClr val="tx1"/>
            </a:solidFill>
            <a:round/>
            <a:headEnd/>
            <a:tailEnd/>
          </a:ln>
          <a:effectLst/>
        </p:spPr>
        <p:txBody>
          <a:bodyPr wrap="none" anchor="ctr"/>
          <a:lstStyle/>
          <a:p>
            <a:endParaRPr lang="en-US"/>
          </a:p>
        </p:txBody>
      </p:sp>
      <p:pic>
        <p:nvPicPr>
          <p:cNvPr id="350229" name="Picture 21" descr="cover"/>
          <p:cNvPicPr>
            <a:picLocks noChangeAspect="1" noChangeArrowheads="1"/>
          </p:cNvPicPr>
          <p:nvPr/>
        </p:nvPicPr>
        <p:blipFill>
          <a:blip r:embed="rId4"/>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0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02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0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utoUpdateAnimBg="0"/>
      <p:bldP spid="350223" grpId="0" autoUpdateAnimBg="0"/>
      <p:bldP spid="35022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65088" y="152400"/>
            <a:ext cx="6097587" cy="815975"/>
          </a:xfrm>
          <a:noFill/>
          <a:ln/>
        </p:spPr>
        <p:txBody>
          <a:bodyPr wrap="none" anchor="t">
            <a:spAutoFit/>
          </a:bodyPr>
          <a:lstStyle/>
          <a:p>
            <a:pPr algn="l">
              <a:lnSpc>
                <a:spcPct val="85000"/>
              </a:lnSpc>
            </a:pPr>
            <a:r>
              <a:rPr lang="en-US" sz="2800" b="1">
                <a:latin typeface="Arial" charset="0"/>
              </a:rPr>
              <a:t>The introduction defines the scope</a:t>
            </a:r>
            <a:br>
              <a:rPr lang="en-US" sz="2800" b="1">
                <a:latin typeface="Arial" charset="0"/>
              </a:rPr>
            </a:br>
            <a:r>
              <a:rPr lang="en-US" sz="2800" b="1">
                <a:latin typeface="Arial" charset="0"/>
              </a:rPr>
              <a:t>and limitations of the work</a:t>
            </a:r>
            <a:endParaRPr lang="en-US" sz="2400" b="1"/>
          </a:p>
        </p:txBody>
      </p:sp>
      <p:sp>
        <p:nvSpPr>
          <p:cNvPr id="422915" name="Oval 3"/>
          <p:cNvSpPr>
            <a:spLocks noChangeArrowheads="1"/>
          </p:cNvSpPr>
          <p:nvPr/>
        </p:nvSpPr>
        <p:spPr bwMode="auto">
          <a:xfrm>
            <a:off x="979488" y="1371600"/>
            <a:ext cx="7162800" cy="4800600"/>
          </a:xfrm>
          <a:prstGeom prst="ellipse">
            <a:avLst/>
          </a:prstGeom>
          <a:noFill/>
          <a:ln w="38100">
            <a:solidFill>
              <a:schemeClr val="tx1"/>
            </a:solidFill>
            <a:round/>
            <a:headEnd/>
            <a:tailEnd/>
          </a:ln>
          <a:effectLst/>
        </p:spPr>
        <p:txBody>
          <a:bodyPr wrap="none" anchor="ctr"/>
          <a:lstStyle/>
          <a:p>
            <a:endParaRPr lang="en-US"/>
          </a:p>
        </p:txBody>
      </p:sp>
      <p:sp>
        <p:nvSpPr>
          <p:cNvPr id="422916" name="Rectangle 4"/>
          <p:cNvSpPr>
            <a:spLocks noChangeArrowheads="1"/>
          </p:cNvSpPr>
          <p:nvPr/>
        </p:nvSpPr>
        <p:spPr bwMode="auto">
          <a:xfrm>
            <a:off x="2960688" y="2438400"/>
            <a:ext cx="3255962" cy="1003300"/>
          </a:xfrm>
          <a:prstGeom prst="rect">
            <a:avLst/>
          </a:prstGeom>
          <a:noFill/>
          <a:ln w="12700">
            <a:noFill/>
            <a:miter lim="800000"/>
            <a:headEnd/>
            <a:tailEnd/>
          </a:ln>
          <a:effectLst/>
        </p:spPr>
        <p:txBody>
          <a:bodyPr wrap="none" lIns="63500" tIns="25400" rIns="63500" bIns="25400">
            <a:spAutoFit/>
          </a:bodyPr>
          <a:lstStyle/>
          <a:p>
            <a:pPr algn="ctr">
              <a:lnSpc>
                <a:spcPct val="87000"/>
              </a:lnSpc>
            </a:pPr>
            <a:r>
              <a:rPr lang="en-US"/>
              <a:t>Proposed Study</a:t>
            </a:r>
          </a:p>
          <a:p>
            <a:pPr algn="ctr">
              <a:lnSpc>
                <a:spcPct val="87000"/>
              </a:lnSpc>
            </a:pPr>
            <a:r>
              <a:rPr lang="en-US"/>
              <a:t> on Effects of Alcohol</a:t>
            </a:r>
          </a:p>
          <a:p>
            <a:pPr algn="ctr">
              <a:lnSpc>
                <a:spcPct val="87000"/>
              </a:lnSpc>
            </a:pPr>
            <a:r>
              <a:rPr lang="en-US"/>
              <a:t>on Life Expectancy</a:t>
            </a:r>
          </a:p>
        </p:txBody>
      </p:sp>
      <p:sp>
        <p:nvSpPr>
          <p:cNvPr id="422917" name="Rectangle 5"/>
          <p:cNvSpPr>
            <a:spLocks noChangeArrowheads="1"/>
          </p:cNvSpPr>
          <p:nvPr/>
        </p:nvSpPr>
        <p:spPr bwMode="auto">
          <a:xfrm>
            <a:off x="1665288" y="3962400"/>
            <a:ext cx="2959100" cy="984250"/>
          </a:xfrm>
          <a:prstGeom prst="rect">
            <a:avLst/>
          </a:prstGeom>
          <a:noFill/>
          <a:ln w="12700">
            <a:noFill/>
            <a:miter lim="800000"/>
            <a:headEnd/>
            <a:tailEnd/>
          </a:ln>
          <a:effectLst/>
        </p:spPr>
        <p:txBody>
          <a:bodyPr wrap="none" lIns="63500" tIns="25400" rIns="63500" bIns="25400">
            <a:spAutoFit/>
          </a:bodyPr>
          <a:lstStyle/>
          <a:p>
            <a:pPr defTabSz="233363">
              <a:lnSpc>
                <a:spcPct val="85000"/>
              </a:lnSpc>
            </a:pPr>
            <a:r>
              <a:rPr lang="en-US" sz="1800"/>
              <a:t>Three classes of drinkers:</a:t>
            </a:r>
          </a:p>
          <a:p>
            <a:pPr defTabSz="233363">
              <a:lnSpc>
                <a:spcPct val="85000"/>
              </a:lnSpc>
            </a:pPr>
            <a:r>
              <a:rPr lang="en-US" sz="1800"/>
              <a:t>	non-drinkers </a:t>
            </a:r>
          </a:p>
          <a:p>
            <a:pPr defTabSz="233363">
              <a:lnSpc>
                <a:spcPct val="85000"/>
              </a:lnSpc>
            </a:pPr>
            <a:r>
              <a:rPr lang="en-US" sz="1800"/>
              <a:t>	moderate drinkers</a:t>
            </a:r>
          </a:p>
          <a:p>
            <a:pPr defTabSz="233363">
              <a:lnSpc>
                <a:spcPct val="85000"/>
              </a:lnSpc>
            </a:pPr>
            <a:r>
              <a:rPr lang="en-US" sz="1800"/>
              <a:t>	heavy drinkers</a:t>
            </a:r>
          </a:p>
        </p:txBody>
      </p:sp>
      <p:sp>
        <p:nvSpPr>
          <p:cNvPr id="422918" name="Rectangle 6"/>
          <p:cNvSpPr>
            <a:spLocks noChangeArrowheads="1"/>
          </p:cNvSpPr>
          <p:nvPr/>
        </p:nvSpPr>
        <p:spPr bwMode="auto">
          <a:xfrm>
            <a:off x="5780088" y="3733800"/>
            <a:ext cx="1752600" cy="284163"/>
          </a:xfrm>
          <a:prstGeom prst="rect">
            <a:avLst/>
          </a:prstGeom>
          <a:noFill/>
          <a:ln w="12700">
            <a:noFill/>
            <a:miter lim="800000"/>
            <a:headEnd/>
            <a:tailEnd/>
          </a:ln>
          <a:effectLst/>
        </p:spPr>
        <p:txBody>
          <a:bodyPr wrap="none" lIns="63500" tIns="25400" rIns="63500" bIns="25400">
            <a:spAutoFit/>
          </a:bodyPr>
          <a:lstStyle/>
          <a:p>
            <a:pPr>
              <a:lnSpc>
                <a:spcPct val="85000"/>
              </a:lnSpc>
              <a:tabLst>
                <a:tab pos="0" algn="l"/>
              </a:tabLst>
            </a:pPr>
            <a:r>
              <a:rPr lang="en-US" sz="1800"/>
              <a:t>Ten-year study</a:t>
            </a:r>
          </a:p>
        </p:txBody>
      </p:sp>
      <p:grpSp>
        <p:nvGrpSpPr>
          <p:cNvPr id="422919" name="Group 7"/>
          <p:cNvGrpSpPr>
            <a:grpSpLocks/>
          </p:cNvGrpSpPr>
          <p:nvPr/>
        </p:nvGrpSpPr>
        <p:grpSpPr bwMode="auto">
          <a:xfrm>
            <a:off x="0" y="1371600"/>
            <a:ext cx="8875713" cy="4889500"/>
            <a:chOff x="55" y="1085"/>
            <a:chExt cx="5591" cy="3080"/>
          </a:xfrm>
        </p:grpSpPr>
        <p:sp>
          <p:nvSpPr>
            <p:cNvPr id="422920" name="Rectangle 8"/>
            <p:cNvSpPr>
              <a:spLocks noChangeArrowheads="1"/>
            </p:cNvSpPr>
            <p:nvPr/>
          </p:nvSpPr>
          <p:spPr bwMode="auto">
            <a:xfrm>
              <a:off x="55" y="3692"/>
              <a:ext cx="1272" cy="47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1800"/>
                <a:t>Other effects,</a:t>
              </a:r>
            </a:p>
            <a:p>
              <a:pPr>
                <a:lnSpc>
                  <a:spcPct val="85000"/>
                </a:lnSpc>
              </a:pPr>
              <a:r>
                <a:rPr lang="en-US" sz="1800"/>
                <a:t>such as exercise,</a:t>
              </a:r>
            </a:p>
            <a:p>
              <a:pPr>
                <a:lnSpc>
                  <a:spcPct val="85000"/>
                </a:lnSpc>
              </a:pPr>
              <a:r>
                <a:rPr lang="en-US" sz="1800"/>
                <a:t>not considered</a:t>
              </a:r>
            </a:p>
          </p:txBody>
        </p:sp>
        <p:sp>
          <p:nvSpPr>
            <p:cNvPr id="422921" name="Rectangle 9"/>
            <p:cNvSpPr>
              <a:spLocks noChangeArrowheads="1"/>
            </p:cNvSpPr>
            <p:nvPr/>
          </p:nvSpPr>
          <p:spPr bwMode="auto">
            <a:xfrm>
              <a:off x="5559" y="3778"/>
              <a:ext cx="80" cy="179"/>
            </a:xfrm>
            <a:prstGeom prst="rect">
              <a:avLst/>
            </a:prstGeom>
            <a:noFill/>
            <a:ln w="12700">
              <a:noFill/>
              <a:miter lim="800000"/>
              <a:headEnd/>
              <a:tailEnd/>
            </a:ln>
            <a:effectLst/>
          </p:spPr>
          <p:txBody>
            <a:bodyPr wrap="none" lIns="63500" tIns="25400" rIns="63500" bIns="25400">
              <a:spAutoFit/>
            </a:bodyPr>
            <a:lstStyle/>
            <a:p>
              <a:pPr algn="r">
                <a:lnSpc>
                  <a:spcPct val="85000"/>
                </a:lnSpc>
              </a:pPr>
              <a:endParaRPr lang="en-US" sz="1800"/>
            </a:p>
          </p:txBody>
        </p:sp>
        <p:sp>
          <p:nvSpPr>
            <p:cNvPr id="422922" name="Rectangle 10"/>
            <p:cNvSpPr>
              <a:spLocks noChangeArrowheads="1"/>
            </p:cNvSpPr>
            <p:nvPr/>
          </p:nvSpPr>
          <p:spPr bwMode="auto">
            <a:xfrm>
              <a:off x="4398" y="1085"/>
              <a:ext cx="1248" cy="326"/>
            </a:xfrm>
            <a:prstGeom prst="rect">
              <a:avLst/>
            </a:prstGeom>
            <a:noFill/>
            <a:ln w="12700">
              <a:noFill/>
              <a:miter lim="800000"/>
              <a:headEnd/>
              <a:tailEnd/>
            </a:ln>
            <a:effectLst/>
          </p:spPr>
          <p:txBody>
            <a:bodyPr wrap="none" lIns="63500" tIns="25400" rIns="63500" bIns="25400">
              <a:spAutoFit/>
            </a:bodyPr>
            <a:lstStyle/>
            <a:p>
              <a:pPr algn="r">
                <a:lnSpc>
                  <a:spcPct val="85000"/>
                </a:lnSpc>
              </a:pPr>
              <a:r>
                <a:rPr lang="en-US" sz="1800"/>
                <a:t>Medical histories</a:t>
              </a:r>
            </a:p>
            <a:p>
              <a:pPr algn="r">
                <a:lnSpc>
                  <a:spcPct val="85000"/>
                </a:lnSpc>
              </a:pPr>
              <a:r>
                <a:rPr lang="en-US" sz="1800"/>
                <a:t>not considered</a:t>
              </a:r>
            </a:p>
          </p:txBody>
        </p:sp>
        <p:sp>
          <p:nvSpPr>
            <p:cNvPr id="422923" name="Rectangle 11"/>
            <p:cNvSpPr>
              <a:spLocks noChangeArrowheads="1"/>
            </p:cNvSpPr>
            <p:nvPr/>
          </p:nvSpPr>
          <p:spPr bwMode="auto">
            <a:xfrm>
              <a:off x="212" y="1113"/>
              <a:ext cx="1192" cy="473"/>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sz="1800"/>
                <a:t>Women may not</a:t>
              </a:r>
            </a:p>
            <a:p>
              <a:pPr>
                <a:lnSpc>
                  <a:spcPct val="85000"/>
                </a:lnSpc>
              </a:pPr>
              <a:r>
                <a:rPr lang="en-US" sz="1800"/>
                <a:t>experience the</a:t>
              </a:r>
            </a:p>
            <a:p>
              <a:pPr>
                <a:lnSpc>
                  <a:spcPct val="85000"/>
                </a:lnSpc>
              </a:pPr>
              <a:r>
                <a:rPr lang="en-US" sz="1800"/>
                <a:t>same effects</a:t>
              </a:r>
            </a:p>
          </p:txBody>
        </p:sp>
      </p:grpSp>
      <p:sp>
        <p:nvSpPr>
          <p:cNvPr id="422924" name="Rectangle 12"/>
          <p:cNvSpPr>
            <a:spLocks noChangeArrowheads="1"/>
          </p:cNvSpPr>
          <p:nvPr/>
        </p:nvSpPr>
        <p:spPr bwMode="auto">
          <a:xfrm>
            <a:off x="5399088" y="4876800"/>
            <a:ext cx="1651000" cy="284163"/>
          </a:xfrm>
          <a:prstGeom prst="rect">
            <a:avLst/>
          </a:prstGeom>
          <a:noFill/>
          <a:ln w="12700">
            <a:noFill/>
            <a:miter lim="800000"/>
            <a:headEnd/>
            <a:tailEnd/>
          </a:ln>
          <a:effectLst/>
        </p:spPr>
        <p:txBody>
          <a:bodyPr wrap="none" lIns="63500" tIns="25400" rIns="63500" bIns="25400">
            <a:spAutoFit/>
          </a:bodyPr>
          <a:lstStyle/>
          <a:p>
            <a:pPr>
              <a:lnSpc>
                <a:spcPct val="85000"/>
              </a:lnSpc>
              <a:tabLst>
                <a:tab pos="0" algn="l"/>
              </a:tabLst>
            </a:pPr>
            <a:r>
              <a:rPr lang="en-US" sz="1800"/>
              <a:t>Men surveyed</a:t>
            </a:r>
          </a:p>
        </p:txBody>
      </p:sp>
      <p:sp>
        <p:nvSpPr>
          <p:cNvPr id="422925" name="Text Box 13"/>
          <p:cNvSpPr txBox="1">
            <a:spLocks noChangeArrowheads="1"/>
          </p:cNvSpPr>
          <p:nvPr/>
        </p:nvSpPr>
        <p:spPr bwMode="auto">
          <a:xfrm>
            <a:off x="3951288" y="1676400"/>
            <a:ext cx="1065212" cy="457200"/>
          </a:xfrm>
          <a:prstGeom prst="rect">
            <a:avLst/>
          </a:prstGeom>
          <a:noFill/>
          <a:ln w="12700">
            <a:noFill/>
            <a:miter lim="800000"/>
            <a:headEnd/>
            <a:tailEnd/>
          </a:ln>
          <a:effectLst/>
        </p:spPr>
        <p:txBody>
          <a:bodyPr wrap="none">
            <a:spAutoFit/>
          </a:bodyPr>
          <a:lstStyle/>
          <a:p>
            <a:r>
              <a:rPr lang="en-US" i="1"/>
              <a:t>scope</a:t>
            </a:r>
            <a:endParaRPr lang="en-US" i="1">
              <a:solidFill>
                <a:schemeClr val="accent1"/>
              </a:solidFill>
            </a:endParaRPr>
          </a:p>
        </p:txBody>
      </p:sp>
      <p:sp>
        <p:nvSpPr>
          <p:cNvPr id="422926" name="Text Box 14"/>
          <p:cNvSpPr txBox="1">
            <a:spLocks noChangeArrowheads="1"/>
          </p:cNvSpPr>
          <p:nvPr/>
        </p:nvSpPr>
        <p:spPr bwMode="auto">
          <a:xfrm>
            <a:off x="3475038" y="6362700"/>
            <a:ext cx="1706562" cy="457200"/>
          </a:xfrm>
          <a:prstGeom prst="rect">
            <a:avLst/>
          </a:prstGeom>
          <a:noFill/>
          <a:ln w="12700">
            <a:noFill/>
            <a:miter lim="800000"/>
            <a:headEnd/>
            <a:tailEnd/>
          </a:ln>
          <a:effectLst/>
        </p:spPr>
        <p:txBody>
          <a:bodyPr wrap="none">
            <a:spAutoFit/>
          </a:bodyPr>
          <a:lstStyle/>
          <a:p>
            <a:r>
              <a:rPr lang="en-US" i="1"/>
              <a:t>limitations</a:t>
            </a:r>
          </a:p>
        </p:txBody>
      </p:sp>
      <p:pic>
        <p:nvPicPr>
          <p:cNvPr id="422928" name="Picture 16" descr="D:\My Documents\web pages\pictures\cover.gif"/>
          <p:cNvPicPr>
            <a:picLocks noChangeAspect="1" noChangeArrowheads="1"/>
          </p:cNvPicPr>
          <p:nvPr/>
        </p:nvPicPr>
        <p:blipFill>
          <a:blip r:embed="rId3"/>
          <a:srcRect/>
          <a:stretch>
            <a:fillRect/>
          </a:stretch>
        </p:blipFill>
        <p:spPr bwMode="auto">
          <a:xfrm>
            <a:off x="8529638" y="6019800"/>
            <a:ext cx="538162" cy="819150"/>
          </a:xfrm>
          <a:prstGeom prst="rect">
            <a:avLst/>
          </a:prstGeom>
          <a:noFill/>
          <a:ln w="12700">
            <a:solidFill>
              <a:srgbClr val="000000"/>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29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22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6" grpId="0" autoUpdateAnimBg="0"/>
    </p:bldLst>
  </p:timing>
</p:sld>
</file>

<file path=ppt/theme/theme1.xml><?xml version="1.0" encoding="utf-8"?>
<a:theme xmlns:a="http://schemas.openxmlformats.org/drawingml/2006/main" name="3½ Floppy (A:)">
  <a:themeElements>
    <a:clrScheme name="">
      <a:dk1>
        <a:srgbClr val="4D4D4D"/>
      </a:dk1>
      <a:lt1>
        <a:srgbClr val="FFFFFF"/>
      </a:lt1>
      <a:dk2>
        <a:srgbClr val="000099"/>
      </a:dk2>
      <a:lt2>
        <a:srgbClr val="FFFF00"/>
      </a:lt2>
      <a:accent1>
        <a:srgbClr val="990000"/>
      </a:accent1>
      <a:accent2>
        <a:srgbClr val="FFFFFF"/>
      </a:accent2>
      <a:accent3>
        <a:srgbClr val="AAAACA"/>
      </a:accent3>
      <a:accent4>
        <a:srgbClr val="DADADA"/>
      </a:accent4>
      <a:accent5>
        <a:srgbClr val="CAAAAA"/>
      </a:accent5>
      <a:accent6>
        <a:srgbClr val="E7E7E7"/>
      </a:accent6>
      <a:hlink>
        <a:srgbClr val="FE9B03"/>
      </a:hlink>
      <a:folHlink>
        <a:srgbClr val="FFFFFF"/>
      </a:folHlink>
    </a:clrScheme>
    <a:fontScheme name="3½ Floppy (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3½ Floppy (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½ Floppy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½ Floppy (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½ Floppy (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½ Floppy (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½ Floppy (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½ Floppy (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FF"/>
    </a:dk1>
    <a:lt1>
      <a:srgbClr val="FFFFFF"/>
    </a:lt1>
    <a:dk2>
      <a:srgbClr val="0000FF"/>
    </a:dk2>
    <a:lt2>
      <a:srgbClr val="0000FF"/>
    </a:lt2>
    <a:accent1>
      <a:srgbClr val="990000"/>
    </a:accent1>
    <a:accent2>
      <a:srgbClr val="990000"/>
    </a:accent2>
    <a:accent3>
      <a:srgbClr val="FFFFFF"/>
    </a:accent3>
    <a:accent4>
      <a:srgbClr val="0000DA"/>
    </a:accent4>
    <a:accent5>
      <a:srgbClr val="CAAAAA"/>
    </a:accent5>
    <a:accent6>
      <a:srgbClr val="8A0000"/>
    </a:accent6>
    <a:hlink>
      <a:srgbClr val="990000"/>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
  <TotalTime>0</TotalTime>
  <Pages>37</Pages>
  <Words>2932</Words>
  <Application>Microsoft PowerPoint 4.0</Application>
  <PresentationFormat>On-screen Show (4:3)</PresentationFormat>
  <Paragraphs>271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Times New Roman</vt:lpstr>
      <vt:lpstr>Book Antiqua</vt:lpstr>
      <vt:lpstr>Arial</vt:lpstr>
      <vt:lpstr>Arial Narrow</vt:lpstr>
      <vt:lpstr>3½ Floppy (A:)</vt:lpstr>
      <vt:lpstr>Slide 1</vt:lpstr>
      <vt:lpstr>The organization of a scientific document can be viewed as a beginning, middle, and ending</vt:lpstr>
      <vt:lpstr>Beginnings prepare readers for understanding the work</vt:lpstr>
      <vt:lpstr>Slide 4</vt:lpstr>
      <vt:lpstr>Slide 5</vt:lpstr>
      <vt:lpstr>Several names for summaries exist</vt:lpstr>
      <vt:lpstr>Slide 7</vt:lpstr>
      <vt:lpstr>A document's introduction prepares  readers for the discussion</vt:lpstr>
      <vt:lpstr>The introduction defines the scope and limitations of the work</vt:lpstr>
      <vt:lpstr>Slide 10</vt:lpstr>
      <vt:lpstr>Slide 11</vt:lpstr>
      <vt:lpstr>Slide 12</vt:lpstr>
      <vt:lpstr>Slide 13</vt:lpstr>
      <vt:lpstr>Slide 14</vt:lpstr>
      <vt:lpstr>Slide 15</vt:lpstr>
      <vt:lpstr>Slide 16</vt:lpstr>
      <vt:lpstr>Many journal articles follow a set organization named IMRaD</vt:lpstr>
      <vt:lpstr>In a strong ending, you analyze results and give a future perspective</vt:lpstr>
      <vt:lpstr>Use appendices to supply background for secondary audiences</vt:lpstr>
      <vt:lpstr>Use appendices to supply secondary or  tangential information to primary readers</vt:lpstr>
      <vt:lpstr>Slide 21</vt:lpstr>
      <vt:lpstr>Failing to cite the contribution of others can be a fatal flaw in your career</vt:lpstr>
    </vt:vector>
  </TitlesOfParts>
  <Company>Virginia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(Structure)</dc:title>
  <dc:subject/>
  <dc:creator>Michael Alley</dc:creator>
  <cp:keywords/>
  <dc:description/>
  <cp:lastModifiedBy>laura.stanley</cp:lastModifiedBy>
  <cp:revision>152</cp:revision>
  <cp:lastPrinted>2002-01-29T15:43:13Z</cp:lastPrinted>
  <dcterms:created xsi:type="dcterms:W3CDTF">1601-01-01T00:00:00Z</dcterms:created>
  <dcterms:modified xsi:type="dcterms:W3CDTF">2008-10-10T17:00:09Z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alley@vt.edu</vt:lpwstr>
  </property>
  <property fmtid="{D5CDD505-2E9C-101B-9397-08002B2CF9AE}" pid="8" name="HomePage">
    <vt:lpwstr>http://www.me.vt.edu/writing/</vt:lpwstr>
  </property>
  <property fmtid="{D5CDD505-2E9C-101B-9397-08002B2CF9AE}" pid="9" name="Other">
    <vt:lpwstr>Virginia Tech</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D:\My Documents\web pages\handbook\visuals\</vt:lpwstr>
  </property>
</Properties>
</file>