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4"/>
  </p:notesMasterIdLst>
  <p:sldIdLst>
    <p:sldId id="518" r:id="rId2"/>
    <p:sldId id="565" r:id="rId3"/>
    <p:sldId id="566" r:id="rId4"/>
    <p:sldId id="557" r:id="rId5"/>
    <p:sldId id="559" r:id="rId6"/>
    <p:sldId id="561" r:id="rId7"/>
    <p:sldId id="560" r:id="rId8"/>
    <p:sldId id="562" r:id="rId9"/>
    <p:sldId id="567" r:id="rId10"/>
    <p:sldId id="535" r:id="rId11"/>
    <p:sldId id="568" r:id="rId12"/>
    <p:sldId id="539" r:id="rId13"/>
    <p:sldId id="527" r:id="rId14"/>
    <p:sldId id="569" r:id="rId15"/>
    <p:sldId id="529" r:id="rId16"/>
    <p:sldId id="530" r:id="rId17"/>
    <p:sldId id="537" r:id="rId18"/>
    <p:sldId id="532" r:id="rId19"/>
    <p:sldId id="533" r:id="rId20"/>
    <p:sldId id="534" r:id="rId21"/>
    <p:sldId id="564" r:id="rId22"/>
    <p:sldId id="531" r:id="rId23"/>
    <p:sldId id="563" r:id="rId24"/>
    <p:sldId id="520" r:id="rId25"/>
    <p:sldId id="572" r:id="rId26"/>
    <p:sldId id="573" r:id="rId27"/>
    <p:sldId id="540" r:id="rId28"/>
    <p:sldId id="570" r:id="rId29"/>
    <p:sldId id="571" r:id="rId30"/>
    <p:sldId id="524" r:id="rId31"/>
    <p:sldId id="525" r:id="rId32"/>
    <p:sldId id="505" r:id="rId33"/>
    <p:sldId id="509" r:id="rId34"/>
    <p:sldId id="541" r:id="rId35"/>
    <p:sldId id="543" r:id="rId36"/>
    <p:sldId id="544" r:id="rId37"/>
    <p:sldId id="545" r:id="rId38"/>
    <p:sldId id="542" r:id="rId39"/>
    <p:sldId id="508" r:id="rId40"/>
    <p:sldId id="574" r:id="rId41"/>
    <p:sldId id="552" r:id="rId42"/>
    <p:sldId id="553" r:id="rId43"/>
    <p:sldId id="555" r:id="rId44"/>
    <p:sldId id="554" r:id="rId45"/>
    <p:sldId id="556" r:id="rId46"/>
    <p:sldId id="575" r:id="rId47"/>
    <p:sldId id="521" r:id="rId48"/>
    <p:sldId id="522" r:id="rId49"/>
    <p:sldId id="523" r:id="rId50"/>
    <p:sldId id="519" r:id="rId51"/>
    <p:sldId id="511" r:id="rId52"/>
    <p:sldId id="513" r:id="rId53"/>
    <p:sldId id="514" r:id="rId54"/>
    <p:sldId id="515" r:id="rId55"/>
    <p:sldId id="507" r:id="rId56"/>
    <p:sldId id="503" r:id="rId57"/>
    <p:sldId id="502" r:id="rId58"/>
    <p:sldId id="500" r:id="rId59"/>
    <p:sldId id="465" r:id="rId60"/>
    <p:sldId id="437" r:id="rId61"/>
    <p:sldId id="429" r:id="rId62"/>
    <p:sldId id="448" r:id="rId63"/>
    <p:sldId id="462" r:id="rId64"/>
    <p:sldId id="449" r:id="rId65"/>
    <p:sldId id="450" r:id="rId66"/>
    <p:sldId id="486" r:id="rId67"/>
    <p:sldId id="576" r:id="rId68"/>
    <p:sldId id="577" r:id="rId69"/>
    <p:sldId id="578" r:id="rId70"/>
    <p:sldId id="579" r:id="rId71"/>
    <p:sldId id="580" r:id="rId72"/>
    <p:sldId id="581" r:id="rId73"/>
    <p:sldId id="582" r:id="rId74"/>
    <p:sldId id="583" r:id="rId75"/>
    <p:sldId id="584" r:id="rId76"/>
    <p:sldId id="585" r:id="rId77"/>
    <p:sldId id="586" r:id="rId78"/>
    <p:sldId id="587" r:id="rId79"/>
    <p:sldId id="588" r:id="rId80"/>
    <p:sldId id="589" r:id="rId81"/>
    <p:sldId id="590" r:id="rId82"/>
    <p:sldId id="591" r:id="rId83"/>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996633"/>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65" autoAdjust="0"/>
    <p:restoredTop sz="75583" autoAdjust="0"/>
  </p:normalViewPr>
  <p:slideViewPr>
    <p:cSldViewPr>
      <p:cViewPr>
        <p:scale>
          <a:sx n="40" d="100"/>
          <a:sy n="40" d="100"/>
        </p:scale>
        <p:origin x="2106" y="936"/>
      </p:cViewPr>
      <p:guideLst>
        <p:guide orient="horz" pos="2160"/>
        <p:guide pos="2880"/>
      </p:guideLst>
    </p:cSldViewPr>
  </p:slideViewPr>
  <p:outlineViewPr>
    <p:cViewPr>
      <p:scale>
        <a:sx n="33" d="100"/>
        <a:sy n="33" d="100"/>
      </p:scale>
      <p:origin x="0" y="1074"/>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00E8BEB7-FF6C-4874-84A6-15E93C7B4DCA}" type="datetimeFigureOut">
              <a:rPr lang="en-US"/>
              <a:pPr>
                <a:defRPr/>
              </a:pPr>
              <a:t>4/6/2017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AE972EBA-2FF1-4860-93FD-B788E5A5278C}" type="slidenum">
              <a:rPr lang="en-US"/>
              <a:pPr>
                <a:defRPr/>
              </a:pPr>
              <a:t>‹#›</a:t>
            </a:fld>
            <a:endParaRPr lang="en-US"/>
          </a:p>
        </p:txBody>
      </p:sp>
    </p:spTree>
    <p:extLst>
      <p:ext uri="{BB962C8B-B14F-4D97-AF65-F5344CB8AC3E}">
        <p14:creationId xmlns:p14="http://schemas.microsoft.com/office/powerpoint/2010/main" val="123651828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E71AAFB-6E5A-44EE-A530-2AABB94DB2B3}" type="slidenum">
              <a:rPr lang="en-US" altLang="en-US" smtClean="0"/>
              <a:pPr/>
              <a:t>4</a:t>
            </a:fld>
            <a:endParaRPr lang="en-US" altLang="en-US" smtClean="0"/>
          </a:p>
        </p:txBody>
      </p:sp>
    </p:spTree>
    <p:extLst>
      <p:ext uri="{BB962C8B-B14F-4D97-AF65-F5344CB8AC3E}">
        <p14:creationId xmlns:p14="http://schemas.microsoft.com/office/powerpoint/2010/main" val="919321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163C228-1616-4047-BE4D-C2FEE93ACB66}" type="slidenum">
              <a:rPr lang="en-US" altLang="zh-CN" smtClean="0"/>
              <a:pPr/>
              <a:t>15</a:t>
            </a:fld>
            <a:endParaRPr lang="en-US" altLang="zh-CN" smtClean="0"/>
          </a:p>
        </p:txBody>
      </p:sp>
      <p:sp>
        <p:nvSpPr>
          <p:cNvPr id="20483" name="Rectangle 2"/>
          <p:cNvSpPr>
            <a:spLocks noGrp="1" noRot="1" noChangeAspect="1" noChangeArrowheads="1" noTextEdit="1"/>
          </p:cNvSpPr>
          <p:nvPr>
            <p:ph type="sldImg"/>
          </p:nvPr>
        </p:nvSpPr>
        <p:spPr bwMode="auto">
          <a:xfrm>
            <a:off x="992188" y="768350"/>
            <a:ext cx="5114925"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smtClean="0"/>
          </a:p>
        </p:txBody>
      </p:sp>
    </p:spTree>
    <p:extLst>
      <p:ext uri="{BB962C8B-B14F-4D97-AF65-F5344CB8AC3E}">
        <p14:creationId xmlns:p14="http://schemas.microsoft.com/office/powerpoint/2010/main" val="466586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A7A2488-0690-427E-A63C-3FAE30248F75}" type="slidenum">
              <a:rPr lang="en-US" altLang="zh-CN" smtClean="0"/>
              <a:pPr/>
              <a:t>16</a:t>
            </a:fld>
            <a:endParaRPr lang="en-US" altLang="zh-CN" smtClean="0"/>
          </a:p>
        </p:txBody>
      </p:sp>
      <p:sp>
        <p:nvSpPr>
          <p:cNvPr id="22531" name="Rectangle 2"/>
          <p:cNvSpPr>
            <a:spLocks noGrp="1" noRot="1" noChangeAspect="1" noChangeArrowheads="1" noTextEdit="1"/>
          </p:cNvSpPr>
          <p:nvPr>
            <p:ph type="sldImg"/>
          </p:nvPr>
        </p:nvSpPr>
        <p:spPr bwMode="auto">
          <a:xfrm>
            <a:off x="992188" y="768350"/>
            <a:ext cx="5114925"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smtClean="0"/>
          </a:p>
        </p:txBody>
      </p:sp>
    </p:spTree>
    <p:extLst>
      <p:ext uri="{BB962C8B-B14F-4D97-AF65-F5344CB8AC3E}">
        <p14:creationId xmlns:p14="http://schemas.microsoft.com/office/powerpoint/2010/main" val="4278817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34F965A-A981-465C-ACB6-07339E1022A1}" type="slidenum">
              <a:rPr lang="en-US" altLang="zh-CN" smtClean="0"/>
              <a:pPr/>
              <a:t>18</a:t>
            </a:fld>
            <a:endParaRPr lang="en-US" altLang="zh-CN" smtClean="0"/>
          </a:p>
        </p:txBody>
      </p:sp>
      <p:sp>
        <p:nvSpPr>
          <p:cNvPr id="25603" name="Rectangle 2"/>
          <p:cNvSpPr>
            <a:spLocks noGrp="1" noRot="1" noChangeAspect="1" noChangeArrowheads="1" noTextEdit="1"/>
          </p:cNvSpPr>
          <p:nvPr>
            <p:ph type="sldImg"/>
          </p:nvPr>
        </p:nvSpPr>
        <p:spPr bwMode="auto">
          <a:xfrm>
            <a:off x="992188" y="768350"/>
            <a:ext cx="5114925"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smtClean="0"/>
          </a:p>
        </p:txBody>
      </p:sp>
    </p:spTree>
    <p:extLst>
      <p:ext uri="{BB962C8B-B14F-4D97-AF65-F5344CB8AC3E}">
        <p14:creationId xmlns:p14="http://schemas.microsoft.com/office/powerpoint/2010/main" val="1268371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8E7EA81-D382-4614-8CCA-A41C0E3B9B29}" type="datetimeFigureOut">
              <a:rPr lang="en-US"/>
              <a:pPr>
                <a:defRPr/>
              </a:pPr>
              <a:t>4/6/2017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17C461B-64B2-4575-9034-2ACC3139C0AF}" type="slidenum">
              <a:rPr lang="en-US"/>
              <a:pPr>
                <a:defRPr/>
              </a:pPr>
              <a:t>‹#›</a:t>
            </a:fld>
            <a:endParaRPr lang="en-US"/>
          </a:p>
        </p:txBody>
      </p:sp>
    </p:spTree>
    <p:extLst>
      <p:ext uri="{BB962C8B-B14F-4D97-AF65-F5344CB8AC3E}">
        <p14:creationId xmlns:p14="http://schemas.microsoft.com/office/powerpoint/2010/main" val="8283152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D71777A-F62C-4B44-85F8-7B8423DC1CEB}" type="datetimeFigureOut">
              <a:rPr lang="en-US"/>
              <a:pPr>
                <a:defRPr/>
              </a:pPr>
              <a:t>4/6/2017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27A7537-FDC5-46A2-98E1-F57323B6D70C}" type="slidenum">
              <a:rPr lang="en-US"/>
              <a:pPr>
                <a:defRPr/>
              </a:pPr>
              <a:t>‹#›</a:t>
            </a:fld>
            <a:endParaRPr lang="en-US"/>
          </a:p>
        </p:txBody>
      </p:sp>
    </p:spTree>
    <p:extLst>
      <p:ext uri="{BB962C8B-B14F-4D97-AF65-F5344CB8AC3E}">
        <p14:creationId xmlns:p14="http://schemas.microsoft.com/office/powerpoint/2010/main" val="899803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A3CD512-6BC0-4BAB-B59E-30B00FD9E0D8}" type="datetimeFigureOut">
              <a:rPr lang="en-US"/>
              <a:pPr>
                <a:defRPr/>
              </a:pPr>
              <a:t>4/6/2017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1B7E835-A893-4988-BFBC-74EFF2299B9E}" type="slidenum">
              <a:rPr lang="en-US"/>
              <a:pPr>
                <a:defRPr/>
              </a:pPr>
              <a:t>‹#›</a:t>
            </a:fld>
            <a:endParaRPr lang="en-US"/>
          </a:p>
        </p:txBody>
      </p:sp>
    </p:spTree>
    <p:extLst>
      <p:ext uri="{BB962C8B-B14F-4D97-AF65-F5344CB8AC3E}">
        <p14:creationId xmlns:p14="http://schemas.microsoft.com/office/powerpoint/2010/main" val="27158984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endParaRPr lang="en-US" altLang="zh-CN"/>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altLang="zh-CN"/>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7338583C-EA2F-44E8-BD46-033035951B14}" type="slidenum">
              <a:rPr lang="en-US" altLang="zh-CN"/>
              <a:pPr>
                <a:defRPr/>
              </a:pPr>
              <a:t>‹#›</a:t>
            </a:fld>
            <a:endParaRPr lang="en-US" altLang="zh-CN"/>
          </a:p>
        </p:txBody>
      </p:sp>
    </p:spTree>
    <p:extLst>
      <p:ext uri="{BB962C8B-B14F-4D97-AF65-F5344CB8AC3E}">
        <p14:creationId xmlns:p14="http://schemas.microsoft.com/office/powerpoint/2010/main" val="1263995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4C93825-AF39-4207-B007-4E43E91CF7CF}" type="datetimeFigureOut">
              <a:rPr lang="en-US"/>
              <a:pPr>
                <a:defRPr/>
              </a:pPr>
              <a:t>4/6/2017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FE262E2-16BD-4710-B268-412A5CE37887}" type="slidenum">
              <a:rPr lang="en-US"/>
              <a:pPr>
                <a:defRPr/>
              </a:pPr>
              <a:t>‹#›</a:t>
            </a:fld>
            <a:endParaRPr lang="en-US"/>
          </a:p>
        </p:txBody>
      </p:sp>
    </p:spTree>
    <p:extLst>
      <p:ext uri="{BB962C8B-B14F-4D97-AF65-F5344CB8AC3E}">
        <p14:creationId xmlns:p14="http://schemas.microsoft.com/office/powerpoint/2010/main" val="3602364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1D09E09-6F2D-4428-B1DF-033AF4783B59}" type="datetimeFigureOut">
              <a:rPr lang="en-US"/>
              <a:pPr>
                <a:defRPr/>
              </a:pPr>
              <a:t>4/6/2017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267D764-BC3F-4325-9A83-7A1A5947544A}" type="slidenum">
              <a:rPr lang="en-US"/>
              <a:pPr>
                <a:defRPr/>
              </a:pPr>
              <a:t>‹#›</a:t>
            </a:fld>
            <a:endParaRPr lang="en-US"/>
          </a:p>
        </p:txBody>
      </p:sp>
    </p:spTree>
    <p:extLst>
      <p:ext uri="{BB962C8B-B14F-4D97-AF65-F5344CB8AC3E}">
        <p14:creationId xmlns:p14="http://schemas.microsoft.com/office/powerpoint/2010/main" val="4042128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761D12A-E588-4661-A902-2C97C1088261}" type="datetimeFigureOut">
              <a:rPr lang="en-US"/>
              <a:pPr>
                <a:defRPr/>
              </a:pPr>
              <a:t>4/6/2017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628993D-5389-4DF4-9C03-4A77C75F6C9D}" type="slidenum">
              <a:rPr lang="en-US"/>
              <a:pPr>
                <a:defRPr/>
              </a:pPr>
              <a:t>‹#›</a:t>
            </a:fld>
            <a:endParaRPr lang="en-US"/>
          </a:p>
        </p:txBody>
      </p:sp>
    </p:spTree>
    <p:extLst>
      <p:ext uri="{BB962C8B-B14F-4D97-AF65-F5344CB8AC3E}">
        <p14:creationId xmlns:p14="http://schemas.microsoft.com/office/powerpoint/2010/main" val="2722725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816B9D4D-072D-4ECA-8449-DAFB46C8A5F9}" type="datetimeFigureOut">
              <a:rPr lang="en-US"/>
              <a:pPr>
                <a:defRPr/>
              </a:pPr>
              <a:t>4/6/2017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55523C4-4321-4DD7-B538-4912C3919F43}" type="slidenum">
              <a:rPr lang="en-US"/>
              <a:pPr>
                <a:defRPr/>
              </a:pPr>
              <a:t>‹#›</a:t>
            </a:fld>
            <a:endParaRPr lang="en-US"/>
          </a:p>
        </p:txBody>
      </p:sp>
    </p:spTree>
    <p:extLst>
      <p:ext uri="{BB962C8B-B14F-4D97-AF65-F5344CB8AC3E}">
        <p14:creationId xmlns:p14="http://schemas.microsoft.com/office/powerpoint/2010/main" val="4001295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8928620-A8BA-431E-949F-A79AD5DDDECA}" type="datetimeFigureOut">
              <a:rPr lang="en-US"/>
              <a:pPr>
                <a:defRPr/>
              </a:pPr>
              <a:t>4/6/2017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6CD3FDC-ABD3-439D-B37F-779DF267449B}" type="slidenum">
              <a:rPr lang="en-US"/>
              <a:pPr>
                <a:defRPr/>
              </a:pPr>
              <a:t>‹#›</a:t>
            </a:fld>
            <a:endParaRPr lang="en-US"/>
          </a:p>
        </p:txBody>
      </p:sp>
    </p:spTree>
    <p:extLst>
      <p:ext uri="{BB962C8B-B14F-4D97-AF65-F5344CB8AC3E}">
        <p14:creationId xmlns:p14="http://schemas.microsoft.com/office/powerpoint/2010/main" val="21714308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20ABB1B-3F77-4CC8-8386-3C902233CB39}" type="datetimeFigureOut">
              <a:rPr lang="en-US"/>
              <a:pPr>
                <a:defRPr/>
              </a:pPr>
              <a:t>4/6/2017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96CBE6A-9014-42B1-87D8-5F915405374E}" type="slidenum">
              <a:rPr lang="en-US"/>
              <a:pPr>
                <a:defRPr/>
              </a:pPr>
              <a:t>‹#›</a:t>
            </a:fld>
            <a:endParaRPr lang="en-US"/>
          </a:p>
        </p:txBody>
      </p:sp>
    </p:spTree>
    <p:extLst>
      <p:ext uri="{BB962C8B-B14F-4D97-AF65-F5344CB8AC3E}">
        <p14:creationId xmlns:p14="http://schemas.microsoft.com/office/powerpoint/2010/main" val="33871601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C5DCC85-9E5D-49A9-9030-BFBF9F66AE96}" type="datetimeFigureOut">
              <a:rPr lang="en-US"/>
              <a:pPr>
                <a:defRPr/>
              </a:pPr>
              <a:t>4/6/2017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C2BA6C9-887E-4106-856F-6E3D0E74FF08}" type="slidenum">
              <a:rPr lang="en-US"/>
              <a:pPr>
                <a:defRPr/>
              </a:pPr>
              <a:t>‹#›</a:t>
            </a:fld>
            <a:endParaRPr lang="en-US"/>
          </a:p>
        </p:txBody>
      </p:sp>
    </p:spTree>
    <p:extLst>
      <p:ext uri="{BB962C8B-B14F-4D97-AF65-F5344CB8AC3E}">
        <p14:creationId xmlns:p14="http://schemas.microsoft.com/office/powerpoint/2010/main" val="358510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C3A2AC0-821D-42DF-9D55-1D39F95292F7}" type="datetimeFigureOut">
              <a:rPr lang="en-US"/>
              <a:pPr>
                <a:defRPr/>
              </a:pPr>
              <a:t>4/6/2017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18CD574-583F-4A33-80CB-6B4D516567E8}" type="slidenum">
              <a:rPr lang="en-US"/>
              <a:pPr>
                <a:defRPr/>
              </a:pPr>
              <a:t>‹#›</a:t>
            </a:fld>
            <a:endParaRPr lang="en-US"/>
          </a:p>
        </p:txBody>
      </p:sp>
    </p:spTree>
    <p:extLst>
      <p:ext uri="{BB962C8B-B14F-4D97-AF65-F5344CB8AC3E}">
        <p14:creationId xmlns:p14="http://schemas.microsoft.com/office/powerpoint/2010/main" val="3007685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534B2262-EC3A-4A67-9610-E5F2EA0DD5A3}" type="datetimeFigureOut">
              <a:rPr lang="en-US"/>
              <a:pPr>
                <a:defRPr/>
              </a:pPr>
              <a:t>4/6/2017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AE16DC78-7E65-4F55-B43F-309ACD098E6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5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69.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71.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7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7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7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7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hyperlink" Target="https://www.skepticalscience.com/graphics.php?g=2" TargetMode="External"/><Relationship Id="rId5" Type="http://schemas.openxmlformats.org/officeDocument/2006/relationships/image" Target="../media/image77.jpeg"/><Relationship Id="rId4" Type="http://schemas.openxmlformats.org/officeDocument/2006/relationships/image" Target="../media/image76.png"/></Relationships>
</file>

<file path=ppt/slides/_rels/slide7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8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7.png"/><Relationship Id="rId4" Type="http://schemas.openxmlformats.org/officeDocument/2006/relationships/image" Target="../media/image85.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ontent Placeholder 2"/>
          <p:cNvSpPr>
            <a:spLocks noGrp="1"/>
          </p:cNvSpPr>
          <p:nvPr>
            <p:ph idx="1"/>
          </p:nvPr>
        </p:nvSpPr>
        <p:spPr>
          <a:xfrm>
            <a:off x="9134475" y="1371600"/>
            <a:ext cx="8229600" cy="4525963"/>
          </a:xfrm>
        </p:spPr>
        <p:txBody>
          <a:bodyPr/>
          <a:lstStyle/>
          <a:p>
            <a:pPr marL="0" indent="0">
              <a:buFont typeface="Arial" panose="020B0604020202020204" pitchFamily="34" charset="0"/>
              <a:buNone/>
            </a:pPr>
            <a:r>
              <a:rPr lang="en-US" altLang="en-US" smtClean="0">
                <a:latin typeface="Gill Sans MT" panose="020B0502020104020203" pitchFamily="34" charset="0"/>
              </a:rPr>
              <a:t>http://bit.ly/2oYx3W5</a:t>
            </a:r>
          </a:p>
        </p:txBody>
      </p:sp>
      <p:pic>
        <p:nvPicPr>
          <p:cNvPr id="4099"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 y="76200"/>
            <a:ext cx="5643563"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10313" y="2895600"/>
            <a:ext cx="275272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334000" y="152400"/>
            <a:ext cx="3729038" cy="2590800"/>
          </a:xfrm>
        </p:spPr>
        <p:txBody>
          <a:bodyPr/>
          <a:lstStyle/>
          <a:p>
            <a:pPr algn="l">
              <a:defRPr/>
            </a:pPr>
            <a:r>
              <a:rPr lang="en-US" sz="5400" dirty="0">
                <a:latin typeface="Gill Sans MT" panose="020B0502020104020203" pitchFamily="34" charset="0"/>
              </a:rPr>
              <a:t>C</a:t>
            </a:r>
            <a:r>
              <a:rPr lang="en-US" sz="5400" dirty="0">
                <a:solidFill>
                  <a:srgbClr val="FF0000"/>
                </a:solidFill>
                <a:latin typeface="Gill Sans MT" panose="020B0502020104020203" pitchFamily="34" charset="0"/>
              </a:rPr>
              <a:t>OO</a:t>
            </a:r>
            <a:r>
              <a:rPr lang="en-US" sz="5400" dirty="0">
                <a:solidFill>
                  <a:schemeClr val="bg1">
                    <a:lumMod val="75000"/>
                  </a:schemeClr>
                </a:solidFill>
                <a:latin typeface="Gill Sans MT" panose="020B0502020104020203" pitchFamily="34" charset="0"/>
              </a:rPr>
              <a:t>L</a:t>
            </a:r>
            <a:r>
              <a:rPr lang="en-US" sz="5400" dirty="0">
                <a:latin typeface="Gill Sans MT" panose="020B0502020104020203" pitchFamily="34" charset="0"/>
              </a:rPr>
              <a:t/>
            </a:r>
            <a:br>
              <a:rPr lang="en-US" sz="5400" dirty="0">
                <a:latin typeface="Gill Sans MT" panose="020B0502020104020203" pitchFamily="34" charset="0"/>
              </a:rPr>
            </a:br>
            <a:r>
              <a:rPr lang="en-US" sz="5400" dirty="0">
                <a:latin typeface="Gill Sans MT" panose="020B0502020104020203" pitchFamily="34" charset="0"/>
              </a:rPr>
              <a:t>  Carbon</a:t>
            </a:r>
            <a:br>
              <a:rPr lang="en-US" sz="5400" dirty="0">
                <a:latin typeface="Gill Sans MT" panose="020B0502020104020203" pitchFamily="34" charset="0"/>
              </a:rPr>
            </a:br>
            <a:r>
              <a:rPr lang="en-US" sz="5400" dirty="0">
                <a:latin typeface="Gill Sans MT" panose="020B0502020104020203" pitchFamily="34" charset="0"/>
              </a:rPr>
              <a:t>    Concepts </a:t>
            </a:r>
          </a:p>
        </p:txBody>
      </p:sp>
      <p:sp>
        <p:nvSpPr>
          <p:cNvPr id="4102" name="Title 1"/>
          <p:cNvSpPr txBox="1">
            <a:spLocks/>
          </p:cNvSpPr>
          <p:nvPr/>
        </p:nvSpPr>
        <p:spPr bwMode="auto">
          <a:xfrm>
            <a:off x="5454650" y="5811838"/>
            <a:ext cx="3730625" cy="94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FontTx/>
              <a:buNone/>
            </a:pPr>
            <a:r>
              <a:rPr lang="en-US" altLang="en-US" sz="2400">
                <a:latin typeface="Gill Sans MT" panose="020B0502020104020203" pitchFamily="34" charset="0"/>
              </a:rPr>
              <a:t>Soil</a:t>
            </a:r>
          </a:p>
          <a:p>
            <a:pPr algn="r">
              <a:spcBef>
                <a:spcPct val="0"/>
              </a:spcBef>
              <a:buFontTx/>
              <a:buNone/>
            </a:pPr>
            <a:r>
              <a:rPr lang="en-US" altLang="en-US" sz="2400">
                <a:latin typeface="Gill Sans MT" panose="020B0502020104020203" pitchFamily="34" charset="0"/>
              </a:rPr>
              <a:t>Interrogation</a:t>
            </a:r>
          </a:p>
          <a:p>
            <a:pPr algn="r">
              <a:spcBef>
                <a:spcPct val="0"/>
              </a:spcBef>
              <a:buFontTx/>
              <a:buNone/>
            </a:pPr>
            <a:r>
              <a:rPr lang="en-US" altLang="en-US" sz="2400">
                <a:latin typeface="Gill Sans MT" panose="020B0502020104020203" pitchFamily="34" charset="0"/>
              </a:rPr>
              <a:t>Lab</a:t>
            </a:r>
          </a:p>
        </p:txBody>
      </p:sp>
      <p:sp>
        <p:nvSpPr>
          <p:cNvPr id="4103" name="AutoShape 4" descr="https://mail.google.com/mail/u/0/?ui=2&amp;ik=209b48267c&amp;view=fimg&amp;th=15b3c5dd6a1718ba&amp;attid=0.1.1&amp;disp=emb&amp;attbid=ANGjdJ_rezuo44dRMyEfHyM5uZL1vPQgsFmRVYmuGiSIDnnNT45xJVAcYkticukC3N9h1X_wZggQnjdWkznQFgMFR3gUNyUbyyVOn24RAQuyn_jX4Loh7qXK0b6aBms&amp;sz=s0-l75-ft&amp;ats=1491366443750&amp;rm=15b3c5dd6a1718ba&amp;zw&amp;atsh=1"/>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4104" name="Title 1"/>
          <p:cNvSpPr txBox="1">
            <a:spLocks/>
          </p:cNvSpPr>
          <p:nvPr/>
        </p:nvSpPr>
        <p:spPr bwMode="auto">
          <a:xfrm>
            <a:off x="5403850" y="5973763"/>
            <a:ext cx="3729038"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a:latin typeface="Gill Sans MT" panose="020B0502020104020203" pitchFamily="34" charset="0"/>
              </a:rPr>
              <a:t>Tony </a:t>
            </a:r>
          </a:p>
          <a:p>
            <a:pPr>
              <a:spcBef>
                <a:spcPct val="0"/>
              </a:spcBef>
              <a:buFontTx/>
              <a:buNone/>
            </a:pPr>
            <a:r>
              <a:rPr lang="en-US" altLang="en-US" sz="2400">
                <a:latin typeface="Gill Sans MT" panose="020B0502020104020203" pitchFamily="34" charset="0"/>
              </a:rPr>
              <a:t>Hartshorn</a:t>
            </a:r>
          </a:p>
        </p:txBody>
      </p:sp>
      <p:pic>
        <p:nvPicPr>
          <p:cNvPr id="4105" name="Picture 1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105400" y="3533775"/>
            <a:ext cx="122872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endParaRPr lang="en-US" altLang="en-US" smtClean="0"/>
          </a:p>
        </p:txBody>
      </p:sp>
      <p:pic>
        <p:nvPicPr>
          <p:cNvPr id="14339" name="Content Placeholder 4"/>
          <p:cNvPicPr>
            <a:picLocks noGrp="1" noChangeAspect="1"/>
          </p:cNvPicPr>
          <p:nvPr>
            <p:ph idx="1"/>
          </p:nvPr>
        </p:nvPicPr>
        <p:blipFill>
          <a:blip r:embed="rId2">
            <a:extLst>
              <a:ext uri="{28A0092B-C50C-407E-A947-70E740481C1C}">
                <a14:useLocalDpi xmlns:a14="http://schemas.microsoft.com/office/drawing/2010/main"/>
              </a:ext>
            </a:extLst>
          </a:blip>
          <a:srcRect/>
          <a:stretch>
            <a:fillRect/>
          </a:stretch>
        </p:blipFill>
        <p:spPr>
          <a:xfrm>
            <a:off x="0" y="-201613"/>
            <a:ext cx="8153400" cy="7134226"/>
          </a:xfrm>
        </p:spPr>
      </p:pic>
      <p:sp>
        <p:nvSpPr>
          <p:cNvPr id="6" name="Title 1"/>
          <p:cNvSpPr txBox="1">
            <a:spLocks/>
          </p:cNvSpPr>
          <p:nvPr/>
        </p:nvSpPr>
        <p:spPr bwMode="auto">
          <a:xfrm>
            <a:off x="5181600" y="1295400"/>
            <a:ext cx="38814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en-US" sz="5400" dirty="0">
                <a:latin typeface="Gill Sans MT" panose="020B0502020104020203" pitchFamily="34" charset="0"/>
              </a:rPr>
              <a:t>C</a:t>
            </a:r>
            <a:r>
              <a:rPr lang="en-US" sz="5400" dirty="0">
                <a:solidFill>
                  <a:srgbClr val="FF0000"/>
                </a:solidFill>
                <a:latin typeface="Gill Sans MT" panose="020B0502020104020203" pitchFamily="34" charset="0"/>
              </a:rPr>
              <a:t>OO</a:t>
            </a:r>
            <a:r>
              <a:rPr lang="en-US" sz="5400" dirty="0">
                <a:solidFill>
                  <a:schemeClr val="bg1">
                    <a:lumMod val="75000"/>
                  </a:schemeClr>
                </a:solidFill>
                <a:latin typeface="Gill Sans MT" panose="020B0502020104020203" pitchFamily="34" charset="0"/>
              </a:rPr>
              <a:t>L</a:t>
            </a:r>
            <a:r>
              <a:rPr lang="en-US" sz="5400" dirty="0">
                <a:latin typeface="Gill Sans MT" panose="020B0502020104020203" pitchFamily="34" charset="0"/>
              </a:rPr>
              <a:t/>
            </a:r>
            <a:br>
              <a:rPr lang="en-US" sz="5400" dirty="0">
                <a:latin typeface="Gill Sans MT" panose="020B0502020104020203" pitchFamily="34" charset="0"/>
              </a:rPr>
            </a:br>
            <a:r>
              <a:rPr lang="en-US" sz="5400" dirty="0">
                <a:latin typeface="Gill Sans MT" panose="020B0502020104020203" pitchFamily="34" charset="0"/>
              </a:rPr>
              <a:t>  Carbon</a:t>
            </a:r>
            <a:br>
              <a:rPr lang="en-US" sz="5400" dirty="0">
                <a:latin typeface="Gill Sans MT" panose="020B0502020104020203" pitchFamily="34" charset="0"/>
              </a:rPr>
            </a:br>
            <a:r>
              <a:rPr lang="en-US" sz="5400" dirty="0">
                <a:latin typeface="Gill Sans MT" panose="020B0502020104020203" pitchFamily="34" charset="0"/>
              </a:rPr>
              <a:t>    Concepts?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endParaRPr lang="en-US" altLang="en-US" smtClean="0"/>
          </a:p>
        </p:txBody>
      </p:sp>
      <p:pic>
        <p:nvPicPr>
          <p:cNvPr id="15363" name="Content Placeholder 4"/>
          <p:cNvPicPr>
            <a:picLocks noGrp="1" noChangeAspect="1"/>
          </p:cNvPicPr>
          <p:nvPr>
            <p:ph idx="1"/>
          </p:nvPr>
        </p:nvPicPr>
        <p:blipFill>
          <a:blip r:embed="rId2">
            <a:extLst>
              <a:ext uri="{28A0092B-C50C-407E-A947-70E740481C1C}">
                <a14:useLocalDpi xmlns:a14="http://schemas.microsoft.com/office/drawing/2010/main"/>
              </a:ext>
            </a:extLst>
          </a:blip>
          <a:srcRect/>
          <a:stretch>
            <a:fillRect/>
          </a:stretch>
        </p:blipFill>
        <p:spPr>
          <a:xfrm>
            <a:off x="0" y="-201613"/>
            <a:ext cx="8153400" cy="7134226"/>
          </a:xfrm>
        </p:spPr>
      </p:pic>
      <p:sp>
        <p:nvSpPr>
          <p:cNvPr id="6" name="Title 1"/>
          <p:cNvSpPr txBox="1">
            <a:spLocks/>
          </p:cNvSpPr>
          <p:nvPr/>
        </p:nvSpPr>
        <p:spPr bwMode="auto">
          <a:xfrm>
            <a:off x="5181600" y="1295400"/>
            <a:ext cx="38814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en-US" sz="5400" dirty="0">
                <a:latin typeface="Gill Sans MT" panose="020B0502020104020203" pitchFamily="34" charset="0"/>
              </a:rPr>
              <a:t>C</a:t>
            </a:r>
            <a:r>
              <a:rPr lang="en-US" sz="5400" dirty="0">
                <a:solidFill>
                  <a:srgbClr val="FF0000"/>
                </a:solidFill>
                <a:latin typeface="Gill Sans MT" panose="020B0502020104020203" pitchFamily="34" charset="0"/>
              </a:rPr>
              <a:t>OO</a:t>
            </a:r>
            <a:r>
              <a:rPr lang="en-US" sz="5400" dirty="0">
                <a:solidFill>
                  <a:schemeClr val="bg1">
                    <a:lumMod val="75000"/>
                  </a:schemeClr>
                </a:solidFill>
                <a:latin typeface="Gill Sans MT" panose="020B0502020104020203" pitchFamily="34" charset="0"/>
              </a:rPr>
              <a:t>L</a:t>
            </a:r>
            <a:r>
              <a:rPr lang="en-US" sz="5400" dirty="0">
                <a:latin typeface="Gill Sans MT" panose="020B0502020104020203" pitchFamily="34" charset="0"/>
              </a:rPr>
              <a:t/>
            </a:r>
            <a:br>
              <a:rPr lang="en-US" sz="5400" dirty="0">
                <a:latin typeface="Gill Sans MT" panose="020B0502020104020203" pitchFamily="34" charset="0"/>
              </a:rPr>
            </a:br>
            <a:r>
              <a:rPr lang="en-US" sz="5400" dirty="0">
                <a:latin typeface="Gill Sans MT" panose="020B0502020104020203" pitchFamily="34" charset="0"/>
              </a:rPr>
              <a:t>  Carbon</a:t>
            </a:r>
            <a:br>
              <a:rPr lang="en-US" sz="5400" dirty="0">
                <a:latin typeface="Gill Sans MT" panose="020B0502020104020203" pitchFamily="34" charset="0"/>
              </a:rPr>
            </a:br>
            <a:r>
              <a:rPr lang="en-US" sz="5400" dirty="0">
                <a:latin typeface="Gill Sans MT" panose="020B0502020104020203" pitchFamily="34" charset="0"/>
              </a:rPr>
              <a:t>    Concepts? </a:t>
            </a:r>
          </a:p>
        </p:txBody>
      </p:sp>
      <p:sp>
        <p:nvSpPr>
          <p:cNvPr id="15365" name="Title 1"/>
          <p:cNvSpPr txBox="1">
            <a:spLocks/>
          </p:cNvSpPr>
          <p:nvPr/>
        </p:nvSpPr>
        <p:spPr bwMode="auto">
          <a:xfrm>
            <a:off x="5181600" y="4818063"/>
            <a:ext cx="37290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1500" b="1" dirty="0">
                <a:latin typeface="Gill Sans MT" panose="020B0502020104020203" pitchFamily="34" charset="0"/>
              </a:rPr>
              <a:t>NOT</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altLang="en-US" smtClean="0">
                <a:latin typeface="Gill Sans MT" panose="020B0502020104020203" pitchFamily="34" charset="0"/>
              </a:rPr>
              <a:t>skepticalscience.com (Pg CO</a:t>
            </a:r>
            <a:r>
              <a:rPr lang="en-US" altLang="en-US" baseline="-25000" smtClean="0">
                <a:latin typeface="Gill Sans MT" panose="020B0502020104020203" pitchFamily="34" charset="0"/>
              </a:rPr>
              <a:t>2</a:t>
            </a:r>
            <a:r>
              <a:rPr lang="en-US" altLang="en-US" smtClean="0">
                <a:latin typeface="Gill Sans MT" panose="020B0502020104020203" pitchFamily="34" charset="0"/>
              </a:rPr>
              <a:t>/year)</a:t>
            </a:r>
          </a:p>
        </p:txBody>
      </p:sp>
      <p:sp>
        <p:nvSpPr>
          <p:cNvPr id="16387" name="Content Placeholder 2"/>
          <p:cNvSpPr>
            <a:spLocks noGrp="1"/>
          </p:cNvSpPr>
          <p:nvPr>
            <p:ph idx="1"/>
          </p:nvPr>
        </p:nvSpPr>
        <p:spPr/>
        <p:txBody>
          <a:bodyPr/>
          <a:lstStyle/>
          <a:p>
            <a:endParaRPr lang="en-US" altLang="en-US" smtClean="0"/>
          </a:p>
        </p:txBody>
      </p:sp>
      <p:pic>
        <p:nvPicPr>
          <p:cNvPr id="16388" name="Picture 2" descr="https://www.skepticalscience.com/graphics/Complete_Carbon_Cycle_50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400" y="1981200"/>
            <a:ext cx="9131300" cy="481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4495800" y="914400"/>
            <a:ext cx="38814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en-US" sz="5400" dirty="0">
                <a:latin typeface="Gill Sans MT" panose="020B0502020104020203" pitchFamily="34" charset="0"/>
              </a:rPr>
              <a:t>C</a:t>
            </a:r>
            <a:r>
              <a:rPr lang="en-US" sz="5400" dirty="0">
                <a:solidFill>
                  <a:srgbClr val="FF0000"/>
                </a:solidFill>
                <a:latin typeface="Gill Sans MT" panose="020B0502020104020203" pitchFamily="34" charset="0"/>
              </a:rPr>
              <a:t>OO</a:t>
            </a:r>
            <a:r>
              <a:rPr lang="en-US" sz="5400" dirty="0">
                <a:solidFill>
                  <a:schemeClr val="bg1">
                    <a:lumMod val="75000"/>
                  </a:schemeClr>
                </a:solidFill>
                <a:latin typeface="Gill Sans MT" panose="020B0502020104020203" pitchFamily="34" charset="0"/>
              </a:rPr>
              <a:t>L</a:t>
            </a:r>
            <a:r>
              <a:rPr lang="en-US" sz="5400" dirty="0">
                <a:latin typeface="Gill Sans MT" panose="020B0502020104020203" pitchFamily="34" charset="0"/>
              </a:rPr>
              <a:t/>
            </a:r>
            <a:br>
              <a:rPr lang="en-US" sz="5400" dirty="0">
                <a:latin typeface="Gill Sans MT" panose="020B0502020104020203" pitchFamily="34" charset="0"/>
              </a:rPr>
            </a:br>
            <a:r>
              <a:rPr lang="en-US" sz="5400" dirty="0">
                <a:latin typeface="Gill Sans MT" panose="020B0502020104020203" pitchFamily="34" charset="0"/>
              </a:rPr>
              <a:t>  Carbon</a:t>
            </a:r>
            <a:br>
              <a:rPr lang="en-US" sz="5400" dirty="0">
                <a:latin typeface="Gill Sans MT" panose="020B0502020104020203" pitchFamily="34" charset="0"/>
              </a:rPr>
            </a:br>
            <a:r>
              <a:rPr lang="en-US" sz="5400" dirty="0">
                <a:latin typeface="Gill Sans MT" panose="020B0502020104020203" pitchFamily="34" charset="0"/>
              </a:rPr>
              <a:t>    Concepts?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endParaRPr lang="en-US" altLang="en-US" smtClean="0"/>
          </a:p>
        </p:txBody>
      </p:sp>
      <p:pic>
        <p:nvPicPr>
          <p:cNvPr id="17411" name="Content Placeholder 4"/>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228600" y="152400"/>
            <a:ext cx="8737600" cy="6553200"/>
          </a:xfrm>
        </p:spPr>
      </p:pic>
      <p:sp>
        <p:nvSpPr>
          <p:cNvPr id="17412" name="Title 1"/>
          <p:cNvSpPr txBox="1">
            <a:spLocks/>
          </p:cNvSpPr>
          <p:nvPr/>
        </p:nvSpPr>
        <p:spPr bwMode="auto">
          <a:xfrm>
            <a:off x="0" y="4953000"/>
            <a:ext cx="4114800" cy="18748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3600">
                <a:latin typeface="Gill Sans MT" panose="020B0502020104020203" pitchFamily="34" charset="0"/>
              </a:rPr>
              <a:t>Team C =</a:t>
            </a:r>
            <a:br>
              <a:rPr lang="en-US" altLang="en-US" sz="3600">
                <a:latin typeface="Gill Sans MT" panose="020B0502020104020203" pitchFamily="34" charset="0"/>
              </a:rPr>
            </a:br>
            <a:r>
              <a:rPr lang="en-US" altLang="en-US" sz="3600">
                <a:latin typeface="Gill Sans MT" panose="020B0502020104020203" pitchFamily="34" charset="0"/>
              </a:rPr>
              <a:t>Lauren, Mary, Susan, Wes, Kirby, Kyle</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en-US" smtClean="0">
                <a:latin typeface="Gill Sans MT" panose="020B0502020104020203" pitchFamily="34" charset="0"/>
              </a:rPr>
              <a:t>Backwards Design</a:t>
            </a:r>
          </a:p>
        </p:txBody>
      </p:sp>
      <p:sp>
        <p:nvSpPr>
          <p:cNvPr id="3" name="Content Placeholder 2"/>
          <p:cNvSpPr>
            <a:spLocks noGrp="1"/>
          </p:cNvSpPr>
          <p:nvPr>
            <p:ph idx="1"/>
          </p:nvPr>
        </p:nvSpPr>
        <p:spPr/>
        <p:txBody>
          <a:bodyPr/>
          <a:lstStyle/>
          <a:p>
            <a:pPr>
              <a:defRPr/>
            </a:pPr>
            <a:r>
              <a:rPr lang="en-US" dirty="0">
                <a:latin typeface="Gill Sans MT" panose="020B0502020104020203" pitchFamily="34" charset="0"/>
              </a:rPr>
              <a:t>If we were wildly successful, what would success look like?</a:t>
            </a:r>
          </a:p>
          <a:p>
            <a:pPr lvl="1">
              <a:defRPr/>
            </a:pPr>
            <a:r>
              <a:rPr lang="en-US" dirty="0">
                <a:solidFill>
                  <a:srgbClr val="FF0000"/>
                </a:solidFill>
                <a:latin typeface="Gill Sans MT" panose="020B0502020104020203" pitchFamily="34" charset="0"/>
              </a:rPr>
              <a:t>Increased carbon literacy</a:t>
            </a:r>
            <a:r>
              <a:rPr lang="en-US" dirty="0">
                <a:latin typeface="Gill Sans MT" panose="020B0502020104020203" pitchFamily="34" charset="0"/>
              </a:rPr>
              <a:t> for K-20+ audiences</a:t>
            </a:r>
          </a:p>
          <a:p>
            <a:pPr lvl="1">
              <a:defRPr/>
            </a:pPr>
            <a:r>
              <a:rPr lang="en-US" dirty="0">
                <a:solidFill>
                  <a:schemeClr val="bg1">
                    <a:lumMod val="95000"/>
                  </a:schemeClr>
                </a:solidFill>
                <a:latin typeface="Gill Sans MT" panose="020B0502020104020203" pitchFamily="34" charset="0"/>
              </a:rPr>
              <a:t>Improved engagement</a:t>
            </a:r>
          </a:p>
          <a:p>
            <a:pPr lvl="1">
              <a:defRPr/>
            </a:pPr>
            <a:r>
              <a:rPr lang="en-US" dirty="0">
                <a:solidFill>
                  <a:schemeClr val="bg1">
                    <a:lumMod val="95000"/>
                  </a:schemeClr>
                </a:solidFill>
                <a:latin typeface="Gill Sans MT" panose="020B0502020104020203" pitchFamily="34" charset="0"/>
              </a:rPr>
              <a:t>Improved content knowledge</a:t>
            </a:r>
          </a:p>
          <a:p>
            <a:pPr lvl="1">
              <a:defRPr/>
            </a:pPr>
            <a:r>
              <a:rPr lang="en-US" dirty="0">
                <a:solidFill>
                  <a:schemeClr val="bg1">
                    <a:lumMod val="95000"/>
                  </a:schemeClr>
                </a:solidFill>
                <a:latin typeface="Gill Sans MT" panose="020B0502020104020203" pitchFamily="34" charset="0"/>
              </a:rPr>
              <a:t>Improved skills</a:t>
            </a:r>
          </a:p>
          <a:p>
            <a:pPr lvl="1">
              <a:defRPr/>
            </a:pPr>
            <a:r>
              <a:rPr lang="en-US" dirty="0">
                <a:solidFill>
                  <a:schemeClr val="bg1">
                    <a:lumMod val="95000"/>
                  </a:schemeClr>
                </a:solidFill>
                <a:latin typeface="Gill Sans MT" panose="020B0502020104020203" pitchFamily="34" charset="0"/>
              </a:rPr>
              <a:t>Improved attitudes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0" y="152400"/>
            <a:ext cx="9144000" cy="762000"/>
          </a:xfrm>
        </p:spPr>
        <p:txBody>
          <a:bodyPr/>
          <a:lstStyle/>
          <a:p>
            <a:r>
              <a:rPr lang="en-US" altLang="zh-CN" sz="3200" b="1" smtClean="0">
                <a:latin typeface="Trebuchet MS" panose="020B0603020202020204" pitchFamily="34" charset="0"/>
              </a:rPr>
              <a:t>Tracing Matter</a:t>
            </a:r>
            <a:br>
              <a:rPr lang="en-US" altLang="zh-CN" sz="3200" b="1" smtClean="0">
                <a:latin typeface="Trebuchet MS" panose="020B0603020202020204" pitchFamily="34" charset="0"/>
              </a:rPr>
            </a:br>
            <a:r>
              <a:rPr lang="en-US" altLang="zh-CN" sz="3200" b="1" smtClean="0">
                <a:latin typeface="Trebuchet MS" panose="020B0603020202020204" pitchFamily="34" charset="0"/>
              </a:rPr>
              <a:t>(GRANJOHN Worksheet)</a:t>
            </a:r>
          </a:p>
        </p:txBody>
      </p:sp>
      <p:sp>
        <p:nvSpPr>
          <p:cNvPr id="722947" name="Rectangle 3"/>
          <p:cNvSpPr>
            <a:spLocks noGrp="1" noChangeArrowheads="1"/>
          </p:cNvSpPr>
          <p:nvPr>
            <p:ph type="subTitle" idx="1"/>
          </p:nvPr>
        </p:nvSpPr>
        <p:spPr>
          <a:xfrm>
            <a:off x="293688" y="1076325"/>
            <a:ext cx="8305800" cy="5392738"/>
          </a:xfrm>
        </p:spPr>
        <p:txBody>
          <a:bodyPr/>
          <a:lstStyle/>
          <a:p>
            <a:pPr>
              <a:lnSpc>
                <a:spcPct val="80000"/>
              </a:lnSpc>
              <a:defRPr/>
            </a:pPr>
            <a:endParaRPr lang="zh-CN" altLang="en-US" sz="2800"/>
          </a:p>
          <a:p>
            <a:pPr>
              <a:lnSpc>
                <a:spcPct val="80000"/>
              </a:lnSpc>
              <a:defRPr/>
            </a:pPr>
            <a:endParaRPr lang="zh-CN" altLang="en-US" sz="2800"/>
          </a:p>
        </p:txBody>
      </p:sp>
      <p:sp>
        <p:nvSpPr>
          <p:cNvPr id="19460" name="Rectangle 4"/>
          <p:cNvSpPr>
            <a:spLocks noChangeArrowheads="1"/>
          </p:cNvSpPr>
          <p:nvPr/>
        </p:nvSpPr>
        <p:spPr bwMode="auto">
          <a:xfrm>
            <a:off x="152400" y="914400"/>
            <a:ext cx="9134475" cy="519113"/>
          </a:xfrm>
          <a:prstGeom prst="rect">
            <a:avLst/>
          </a:prstGeom>
          <a:noFill/>
          <a:ln>
            <a:noFill/>
          </a:ln>
          <a:effectLst/>
          <a:extLst>
            <a:ext uri="{909E8E84-426E-40DD-AFC4-6F175D3DCCD1}">
              <a14:hiddenFill xmlns:a14="http://schemas.microsoft.com/office/drawing/2010/main">
                <a:gradFill rotWithShape="1">
                  <a:gsLst>
                    <a:gs pos="0">
                      <a:schemeClr val="tx2"/>
                    </a:gs>
                    <a:gs pos="100000">
                      <a:srgbClr val="FFFFCC"/>
                    </a:gs>
                  </a:gsLst>
                  <a:lin ang="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zh-CN" sz="2800" b="1">
                <a:solidFill>
                  <a:schemeClr val="tx2"/>
                </a:solidFill>
                <a:latin typeface="Trebuchet MS" panose="020B0603020202020204" pitchFamily="34" charset="0"/>
              </a:rPr>
              <a:t>Grandma Johnson</a:t>
            </a:r>
            <a:endParaRPr lang="en-US" altLang="zh-CN" sz="2800" b="1">
              <a:latin typeface="Trebuchet MS" panose="020B0603020202020204" pitchFamily="34" charset="0"/>
            </a:endParaRPr>
          </a:p>
        </p:txBody>
      </p:sp>
      <p:pic>
        <p:nvPicPr>
          <p:cNvPr id="19461"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81088" y="1390650"/>
            <a:ext cx="1590675"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29125" y="1390650"/>
            <a:ext cx="158115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Line 7"/>
          <p:cNvSpPr>
            <a:spLocks noChangeShapeType="1"/>
          </p:cNvSpPr>
          <p:nvPr/>
        </p:nvSpPr>
        <p:spPr bwMode="auto">
          <a:xfrm flipV="1">
            <a:off x="2676525" y="2514600"/>
            <a:ext cx="1752600" cy="0"/>
          </a:xfrm>
          <a:prstGeom prst="line">
            <a:avLst/>
          </a:prstGeom>
          <a:noFill/>
          <a:ln w="7620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rgbClr val="808080"/>
                  </a:outerShdw>
                </a:effectLst>
              </a14:hiddenEffects>
            </a:ext>
          </a:extLst>
        </p:spPr>
        <p:txBody>
          <a:bodyPr/>
          <a:lstStyle/>
          <a:p>
            <a:endParaRPr lang="en-US"/>
          </a:p>
        </p:txBody>
      </p:sp>
      <p:sp>
        <p:nvSpPr>
          <p:cNvPr id="722952" name="Text Box 8"/>
          <p:cNvSpPr txBox="1">
            <a:spLocks noChangeArrowheads="1"/>
          </p:cNvSpPr>
          <p:nvPr/>
        </p:nvSpPr>
        <p:spPr bwMode="auto">
          <a:xfrm>
            <a:off x="403225" y="4384675"/>
            <a:ext cx="7680325" cy="1552575"/>
          </a:xfrm>
          <a:prstGeom prst="rect">
            <a:avLst/>
          </a:prstGeom>
          <a:noFill/>
          <a:ln>
            <a:noFill/>
          </a:ln>
          <a:effectLst/>
          <a:extLst>
            <a:ext uri="{909E8E84-426E-40DD-AFC4-6F175D3DCCD1}">
              <a14:hiddenFill xmlns:a14="http://schemas.microsoft.com/office/drawing/2010/main">
                <a:gradFill rotWithShape="1">
                  <a:gsLst>
                    <a:gs pos="0">
                      <a:schemeClr val="tx2"/>
                    </a:gs>
                    <a:gs pos="100000">
                      <a:srgbClr val="FFFFCC"/>
                    </a:gs>
                  </a:gsLst>
                  <a:lin ang="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zh-CN" sz="2400"/>
              <a:t>Describe the path of a carbon atom from Grandma Johnson’s remains, to inside the leg muscle of a coyote. </a:t>
            </a:r>
            <a:r>
              <a:rPr lang="en-US" altLang="zh-CN" sz="2400" b="1"/>
              <a:t>NOTE:</a:t>
            </a:r>
            <a:r>
              <a:rPr lang="en-US" altLang="zh-CN" sz="2400"/>
              <a:t> The coyote does not dig up and consume any part of Grandma Johnson’s remains. </a:t>
            </a:r>
          </a:p>
        </p:txBody>
      </p:sp>
      <p:sp>
        <p:nvSpPr>
          <p:cNvPr id="19465" name="Text Box 9"/>
          <p:cNvSpPr txBox="1">
            <a:spLocks noChangeArrowheads="1"/>
          </p:cNvSpPr>
          <p:nvPr/>
        </p:nvSpPr>
        <p:spPr bwMode="auto">
          <a:xfrm>
            <a:off x="3319463" y="1992313"/>
            <a:ext cx="317500" cy="457200"/>
          </a:xfrm>
          <a:prstGeom prst="rect">
            <a:avLst/>
          </a:prstGeom>
          <a:noFill/>
          <a:ln>
            <a:noFill/>
          </a:ln>
          <a:effectLst/>
          <a:extLst>
            <a:ext uri="{909E8E84-426E-40DD-AFC4-6F175D3DCCD1}">
              <a14:hiddenFill xmlns:a14="http://schemas.microsoft.com/office/drawing/2010/main">
                <a:gradFill rotWithShape="1">
                  <a:gsLst>
                    <a:gs pos="0">
                      <a:schemeClr val="tx2"/>
                    </a:gs>
                    <a:gs pos="100000">
                      <a:srgbClr val="FFFFCC"/>
                    </a:gs>
                  </a:gsLst>
                  <a:lin ang="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zh-CN" sz="2400" b="1">
                <a:latin typeface="Trebuchet MS" panose="020B0603020202020204" pitchFamily="34" charset="0"/>
              </a:rPr>
              <a:t>?</a:t>
            </a:r>
          </a:p>
        </p:txBody>
      </p:sp>
      <p:grpSp>
        <p:nvGrpSpPr>
          <p:cNvPr id="19466" name="Group 10"/>
          <p:cNvGrpSpPr>
            <a:grpSpLocks/>
          </p:cNvGrpSpPr>
          <p:nvPr/>
        </p:nvGrpSpPr>
        <p:grpSpPr bwMode="auto">
          <a:xfrm>
            <a:off x="7386638" y="250825"/>
            <a:ext cx="1757362" cy="968375"/>
            <a:chOff x="-3" y="96"/>
            <a:chExt cx="1107" cy="610"/>
          </a:xfrm>
        </p:grpSpPr>
        <p:sp>
          <p:nvSpPr>
            <p:cNvPr id="19468" name="Text Box 11"/>
            <p:cNvSpPr txBox="1">
              <a:spLocks noChangeArrowheads="1"/>
            </p:cNvSpPr>
            <p:nvPr/>
          </p:nvSpPr>
          <p:spPr bwMode="auto">
            <a:xfrm>
              <a:off x="-3" y="456"/>
              <a:ext cx="1107"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zh-CN" sz="1000" b="1">
                  <a:solidFill>
                    <a:schemeClr val="bg2"/>
                  </a:solidFill>
                </a:rPr>
                <a:t>Environmental Literacy Research Group</a:t>
              </a:r>
            </a:p>
          </p:txBody>
        </p:sp>
        <p:grpSp>
          <p:nvGrpSpPr>
            <p:cNvPr id="19469" name="Group 12"/>
            <p:cNvGrpSpPr>
              <a:grpSpLocks/>
            </p:cNvGrpSpPr>
            <p:nvPr/>
          </p:nvGrpSpPr>
          <p:grpSpPr bwMode="auto">
            <a:xfrm>
              <a:off x="205" y="96"/>
              <a:ext cx="690" cy="364"/>
              <a:chOff x="205" y="96"/>
              <a:chExt cx="690" cy="364"/>
            </a:xfrm>
          </p:grpSpPr>
          <p:sp>
            <p:nvSpPr>
              <p:cNvPr id="19470" name="AutoShape 13"/>
              <p:cNvSpPr>
                <a:spLocks noChangeArrowheads="1"/>
              </p:cNvSpPr>
              <p:nvPr/>
            </p:nvSpPr>
            <p:spPr bwMode="auto">
              <a:xfrm>
                <a:off x="205" y="96"/>
                <a:ext cx="690" cy="364"/>
              </a:xfrm>
              <a:prstGeom prst="triangle">
                <a:avLst>
                  <a:gd name="adj" fmla="val 50000"/>
                </a:avLst>
              </a:prstGeom>
              <a:solidFill>
                <a:srgbClr val="A2A878">
                  <a:alpha val="59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9471" name="Rectangle 14"/>
              <p:cNvSpPr>
                <a:spLocks noChangeArrowheads="1"/>
              </p:cNvSpPr>
              <p:nvPr/>
            </p:nvSpPr>
            <p:spPr bwMode="auto">
              <a:xfrm>
                <a:off x="288" y="342"/>
                <a:ext cx="576" cy="28"/>
              </a:xfrm>
              <a:prstGeom prst="rect">
                <a:avLst/>
              </a:prstGeom>
              <a:solidFill>
                <a:srgbClr val="EDEEE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9472" name="Rectangle 15"/>
              <p:cNvSpPr>
                <a:spLocks noChangeArrowheads="1"/>
              </p:cNvSpPr>
              <p:nvPr/>
            </p:nvSpPr>
            <p:spPr bwMode="auto">
              <a:xfrm>
                <a:off x="240" y="240"/>
                <a:ext cx="576" cy="28"/>
              </a:xfrm>
              <a:prstGeom prst="rect">
                <a:avLst/>
              </a:prstGeom>
              <a:solidFill>
                <a:srgbClr val="EDEEE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grpSp>
      </p:grpSp>
      <p:sp>
        <p:nvSpPr>
          <p:cNvPr id="19467" name="Title 1"/>
          <p:cNvSpPr txBox="1">
            <a:spLocks/>
          </p:cNvSpPr>
          <p:nvPr/>
        </p:nvSpPr>
        <p:spPr bwMode="auto">
          <a:xfrm>
            <a:off x="-2170113" y="6062663"/>
            <a:ext cx="822960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800">
                <a:latin typeface="Gill Sans MT" panose="020B0502020104020203" pitchFamily="34" charset="0"/>
              </a:rPr>
              <a:t>http://envlit.educ.msu.edu/</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22952"/>
                                        </p:tgtEl>
                                        <p:attrNameLst>
                                          <p:attrName>style.visibility</p:attrName>
                                        </p:attrNameLst>
                                      </p:cBhvr>
                                      <p:to>
                                        <p:strVal val="visible"/>
                                      </p:to>
                                    </p:set>
                                    <p:animEffect transition="in" filter="fade">
                                      <p:cBhvr>
                                        <p:cTn id="7" dur="500"/>
                                        <p:tgtEl>
                                          <p:spTgt spid="7229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295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ctrTitle"/>
          </p:nvPr>
        </p:nvSpPr>
        <p:spPr>
          <a:xfrm>
            <a:off x="0" y="0"/>
            <a:ext cx="9144000" cy="762000"/>
          </a:xfrm>
        </p:spPr>
        <p:txBody>
          <a:bodyPr/>
          <a:lstStyle/>
          <a:p>
            <a:r>
              <a:rPr lang="en-US" altLang="zh-CN" sz="3600" b="1" smtClean="0">
                <a:latin typeface="Trebuchet MS" panose="020B0603020202020204" pitchFamily="34" charset="0"/>
              </a:rPr>
              <a:t>Inputs and Outputs – Tracing Carbon</a:t>
            </a:r>
          </a:p>
        </p:txBody>
      </p:sp>
      <p:sp>
        <p:nvSpPr>
          <p:cNvPr id="723971" name="Rectangle 3"/>
          <p:cNvSpPr>
            <a:spLocks noGrp="1" noChangeArrowheads="1"/>
          </p:cNvSpPr>
          <p:nvPr>
            <p:ph type="subTitle" idx="1"/>
          </p:nvPr>
        </p:nvSpPr>
        <p:spPr>
          <a:xfrm>
            <a:off x="293688" y="1076325"/>
            <a:ext cx="8305800" cy="5392738"/>
          </a:xfrm>
        </p:spPr>
        <p:txBody>
          <a:bodyPr/>
          <a:lstStyle/>
          <a:p>
            <a:pPr>
              <a:lnSpc>
                <a:spcPct val="80000"/>
              </a:lnSpc>
              <a:defRPr/>
            </a:pPr>
            <a:endParaRPr lang="zh-CN" altLang="en-US" sz="2800"/>
          </a:p>
          <a:p>
            <a:pPr>
              <a:lnSpc>
                <a:spcPct val="80000"/>
              </a:lnSpc>
              <a:defRPr/>
            </a:pPr>
            <a:endParaRPr lang="zh-CN" altLang="en-US" sz="2800"/>
          </a:p>
        </p:txBody>
      </p:sp>
      <p:sp>
        <p:nvSpPr>
          <p:cNvPr id="723972" name="Text Box 4"/>
          <p:cNvSpPr txBox="1">
            <a:spLocks noChangeArrowheads="1"/>
          </p:cNvSpPr>
          <p:nvPr/>
        </p:nvSpPr>
        <p:spPr bwMode="auto">
          <a:xfrm>
            <a:off x="1169988" y="949325"/>
            <a:ext cx="1828800" cy="1554163"/>
          </a:xfrm>
          <a:prstGeom prst="rect">
            <a:avLst/>
          </a:prstGeom>
          <a:solidFill>
            <a:srgbClr val="000066"/>
          </a:solidFill>
          <a:ln w="381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41148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zh-CN" sz="2000" b="1" dirty="0">
                <a:solidFill>
                  <a:srgbClr val="FFFFFF"/>
                </a:solidFill>
                <a:latin typeface="Trebuchet MS" panose="020B0603020202020204" pitchFamily="34" charset="0"/>
              </a:rPr>
              <a:t>Grandma Johnson</a:t>
            </a:r>
          </a:p>
        </p:txBody>
      </p:sp>
      <p:sp>
        <p:nvSpPr>
          <p:cNvPr id="723973" name="Text Box 5"/>
          <p:cNvSpPr txBox="1">
            <a:spLocks noChangeArrowheads="1"/>
          </p:cNvSpPr>
          <p:nvPr/>
        </p:nvSpPr>
        <p:spPr bwMode="auto">
          <a:xfrm>
            <a:off x="1169988" y="3054350"/>
            <a:ext cx="1828800" cy="1554163"/>
          </a:xfrm>
          <a:prstGeom prst="rect">
            <a:avLst/>
          </a:prstGeom>
          <a:solidFill>
            <a:srgbClr val="993366"/>
          </a:solidFill>
          <a:ln w="381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41148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zh-CN" sz="2000" b="1">
                <a:solidFill>
                  <a:srgbClr val="FFFFFF"/>
                </a:solidFill>
                <a:latin typeface="Trebuchet MS" panose="020B0603020202020204" pitchFamily="34" charset="0"/>
              </a:rPr>
              <a:t>Creosote Bush</a:t>
            </a:r>
          </a:p>
        </p:txBody>
      </p:sp>
      <p:sp>
        <p:nvSpPr>
          <p:cNvPr id="723974" name="Text Box 6"/>
          <p:cNvSpPr txBox="1">
            <a:spLocks noChangeArrowheads="1"/>
          </p:cNvSpPr>
          <p:nvPr/>
        </p:nvSpPr>
        <p:spPr bwMode="auto">
          <a:xfrm>
            <a:off x="5607050" y="979488"/>
            <a:ext cx="1828800" cy="1554162"/>
          </a:xfrm>
          <a:prstGeom prst="rect">
            <a:avLst/>
          </a:prstGeom>
          <a:solidFill>
            <a:schemeClr val="accent1"/>
          </a:solidFill>
          <a:ln w="38100">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54864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zh-CN" sz="2000" b="1">
                <a:solidFill>
                  <a:srgbClr val="FFFFFF"/>
                </a:solidFill>
                <a:latin typeface="Trebuchet MS" panose="020B0603020202020204" pitchFamily="34" charset="0"/>
              </a:rPr>
              <a:t>Decomposers</a:t>
            </a:r>
          </a:p>
        </p:txBody>
      </p:sp>
      <p:sp>
        <p:nvSpPr>
          <p:cNvPr id="723975" name="Text Box 7"/>
          <p:cNvSpPr txBox="1">
            <a:spLocks noChangeArrowheads="1"/>
          </p:cNvSpPr>
          <p:nvPr/>
        </p:nvSpPr>
        <p:spPr bwMode="auto">
          <a:xfrm>
            <a:off x="5607050" y="3060700"/>
            <a:ext cx="1828800" cy="1554163"/>
          </a:xfrm>
          <a:prstGeom prst="rect">
            <a:avLst/>
          </a:prstGeom>
          <a:solidFill>
            <a:srgbClr val="996600"/>
          </a:solidFill>
          <a:ln w="381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54864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zh-CN" sz="2000" b="1">
                <a:solidFill>
                  <a:srgbClr val="FFFFFF"/>
                </a:solidFill>
                <a:latin typeface="Trebuchet MS" panose="020B0603020202020204" pitchFamily="34" charset="0"/>
              </a:rPr>
              <a:t>Rabbit</a:t>
            </a:r>
          </a:p>
        </p:txBody>
      </p:sp>
      <p:sp>
        <p:nvSpPr>
          <p:cNvPr id="723976" name="Text Box 8"/>
          <p:cNvSpPr txBox="1">
            <a:spLocks noChangeArrowheads="1"/>
          </p:cNvSpPr>
          <p:nvPr/>
        </p:nvSpPr>
        <p:spPr bwMode="auto">
          <a:xfrm>
            <a:off x="3454400" y="5065713"/>
            <a:ext cx="1828800" cy="1554162"/>
          </a:xfrm>
          <a:prstGeom prst="rect">
            <a:avLst/>
          </a:prstGeom>
          <a:solidFill>
            <a:srgbClr val="800000"/>
          </a:solidFill>
          <a:ln w="381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54864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zh-CN" sz="2000" b="1">
                <a:solidFill>
                  <a:srgbClr val="FFFFFF"/>
                </a:solidFill>
                <a:latin typeface="Trebuchet MS" panose="020B0603020202020204" pitchFamily="34" charset="0"/>
              </a:rPr>
              <a:t>Coyote</a:t>
            </a:r>
          </a:p>
        </p:txBody>
      </p:sp>
      <p:sp>
        <p:nvSpPr>
          <p:cNvPr id="723977" name="Line 9"/>
          <p:cNvSpPr>
            <a:spLocks noChangeShapeType="1"/>
          </p:cNvSpPr>
          <p:nvPr/>
        </p:nvSpPr>
        <p:spPr bwMode="auto">
          <a:xfrm>
            <a:off x="3013075" y="1711325"/>
            <a:ext cx="2584450" cy="0"/>
          </a:xfrm>
          <a:prstGeom prst="line">
            <a:avLst/>
          </a:prstGeom>
          <a:noFill/>
          <a:ln w="7620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3978" name="Line 10"/>
          <p:cNvSpPr>
            <a:spLocks noChangeShapeType="1"/>
          </p:cNvSpPr>
          <p:nvPr/>
        </p:nvSpPr>
        <p:spPr bwMode="auto">
          <a:xfrm>
            <a:off x="3013075" y="3863975"/>
            <a:ext cx="2584450" cy="0"/>
          </a:xfrm>
          <a:prstGeom prst="line">
            <a:avLst/>
          </a:prstGeom>
          <a:noFill/>
          <a:ln w="7620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3979" name="Line 11"/>
          <p:cNvSpPr>
            <a:spLocks noChangeShapeType="1"/>
          </p:cNvSpPr>
          <p:nvPr/>
        </p:nvSpPr>
        <p:spPr bwMode="auto">
          <a:xfrm flipH="1">
            <a:off x="3006725" y="2273300"/>
            <a:ext cx="2597150" cy="1038225"/>
          </a:xfrm>
          <a:prstGeom prst="line">
            <a:avLst/>
          </a:prstGeom>
          <a:noFill/>
          <a:ln w="7620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3980" name="Line 12"/>
          <p:cNvSpPr>
            <a:spLocks noChangeShapeType="1"/>
          </p:cNvSpPr>
          <p:nvPr/>
        </p:nvSpPr>
        <p:spPr bwMode="auto">
          <a:xfrm flipH="1">
            <a:off x="5254625" y="4645025"/>
            <a:ext cx="1558925" cy="1295400"/>
          </a:xfrm>
          <a:prstGeom prst="line">
            <a:avLst/>
          </a:prstGeom>
          <a:noFill/>
          <a:ln w="7620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3981" name="Text Box 13"/>
          <p:cNvSpPr txBox="1">
            <a:spLocks noChangeArrowheads="1"/>
          </p:cNvSpPr>
          <p:nvPr/>
        </p:nvSpPr>
        <p:spPr bwMode="auto">
          <a:xfrm>
            <a:off x="3735388" y="1198563"/>
            <a:ext cx="998537" cy="366712"/>
          </a:xfrm>
          <a:prstGeom prst="rect">
            <a:avLst/>
          </a:prstGeom>
          <a:noFill/>
          <a:ln>
            <a:noFill/>
          </a:ln>
          <a:effectLst/>
          <a:extLst>
            <a:ext uri="{909E8E84-426E-40DD-AFC4-6F175D3DCCD1}">
              <a14:hiddenFill xmlns:a14="http://schemas.microsoft.com/office/drawing/2010/main">
                <a:gradFill rotWithShape="1">
                  <a:gsLst>
                    <a:gs pos="0">
                      <a:schemeClr val="tx2"/>
                    </a:gs>
                    <a:gs pos="100000">
                      <a:srgbClr val="FFFFCC"/>
                    </a:gs>
                  </a:gsLst>
                  <a:lin ang="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zh-CN" b="1">
                <a:latin typeface="Trebuchet MS" panose="020B0603020202020204" pitchFamily="34" charset="0"/>
              </a:rPr>
              <a:t>C</a:t>
            </a:r>
            <a:r>
              <a:rPr lang="en-US" altLang="zh-CN" b="1" baseline="-25000">
                <a:latin typeface="Trebuchet MS" panose="020B0603020202020204" pitchFamily="34" charset="0"/>
              </a:rPr>
              <a:t>6</a:t>
            </a:r>
            <a:r>
              <a:rPr lang="en-US" altLang="zh-CN" b="1">
                <a:latin typeface="Trebuchet MS" panose="020B0603020202020204" pitchFamily="34" charset="0"/>
              </a:rPr>
              <a:t>H</a:t>
            </a:r>
            <a:r>
              <a:rPr lang="en-US" altLang="zh-CN" b="1" baseline="-25000">
                <a:latin typeface="Trebuchet MS" panose="020B0603020202020204" pitchFamily="34" charset="0"/>
              </a:rPr>
              <a:t>12</a:t>
            </a:r>
            <a:r>
              <a:rPr lang="en-US" altLang="zh-CN" b="1">
                <a:latin typeface="Trebuchet MS" panose="020B0603020202020204" pitchFamily="34" charset="0"/>
              </a:rPr>
              <a:t>O</a:t>
            </a:r>
            <a:r>
              <a:rPr lang="en-US" altLang="zh-CN" b="1" baseline="-25000">
                <a:latin typeface="Trebuchet MS" panose="020B0603020202020204" pitchFamily="34" charset="0"/>
              </a:rPr>
              <a:t>6</a:t>
            </a:r>
          </a:p>
        </p:txBody>
      </p:sp>
      <p:sp>
        <p:nvSpPr>
          <p:cNvPr id="723982" name="Text Box 14"/>
          <p:cNvSpPr txBox="1">
            <a:spLocks noChangeArrowheads="1"/>
          </p:cNvSpPr>
          <p:nvPr/>
        </p:nvSpPr>
        <p:spPr bwMode="auto">
          <a:xfrm>
            <a:off x="3735388" y="3379788"/>
            <a:ext cx="998537" cy="366712"/>
          </a:xfrm>
          <a:prstGeom prst="rect">
            <a:avLst/>
          </a:prstGeom>
          <a:noFill/>
          <a:ln>
            <a:noFill/>
          </a:ln>
          <a:effectLst/>
          <a:extLst>
            <a:ext uri="{909E8E84-426E-40DD-AFC4-6F175D3DCCD1}">
              <a14:hiddenFill xmlns:a14="http://schemas.microsoft.com/office/drawing/2010/main">
                <a:gradFill rotWithShape="1">
                  <a:gsLst>
                    <a:gs pos="0">
                      <a:schemeClr val="tx2"/>
                    </a:gs>
                    <a:gs pos="100000">
                      <a:srgbClr val="FFFFCC"/>
                    </a:gs>
                  </a:gsLst>
                  <a:lin ang="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zh-CN" b="1">
                <a:latin typeface="Trebuchet MS" panose="020B0603020202020204" pitchFamily="34" charset="0"/>
              </a:rPr>
              <a:t>C</a:t>
            </a:r>
            <a:r>
              <a:rPr lang="en-US" altLang="zh-CN" b="1" baseline="-25000">
                <a:latin typeface="Trebuchet MS" panose="020B0603020202020204" pitchFamily="34" charset="0"/>
              </a:rPr>
              <a:t>6</a:t>
            </a:r>
            <a:r>
              <a:rPr lang="en-US" altLang="zh-CN" b="1">
                <a:latin typeface="Trebuchet MS" panose="020B0603020202020204" pitchFamily="34" charset="0"/>
              </a:rPr>
              <a:t>H</a:t>
            </a:r>
            <a:r>
              <a:rPr lang="en-US" altLang="zh-CN" b="1" baseline="-25000">
                <a:latin typeface="Trebuchet MS" panose="020B0603020202020204" pitchFamily="34" charset="0"/>
              </a:rPr>
              <a:t>12</a:t>
            </a:r>
            <a:r>
              <a:rPr lang="en-US" altLang="zh-CN" b="1">
                <a:latin typeface="Trebuchet MS" panose="020B0603020202020204" pitchFamily="34" charset="0"/>
              </a:rPr>
              <a:t>O</a:t>
            </a:r>
            <a:r>
              <a:rPr lang="en-US" altLang="zh-CN" b="1" baseline="-25000">
                <a:latin typeface="Trebuchet MS" panose="020B0603020202020204" pitchFamily="34" charset="0"/>
              </a:rPr>
              <a:t>6</a:t>
            </a:r>
          </a:p>
        </p:txBody>
      </p:sp>
      <p:sp>
        <p:nvSpPr>
          <p:cNvPr id="723983" name="Text Box 15"/>
          <p:cNvSpPr txBox="1">
            <a:spLocks noChangeArrowheads="1"/>
          </p:cNvSpPr>
          <p:nvPr/>
        </p:nvSpPr>
        <p:spPr bwMode="auto">
          <a:xfrm>
            <a:off x="5997575" y="5256213"/>
            <a:ext cx="998538" cy="366712"/>
          </a:xfrm>
          <a:prstGeom prst="rect">
            <a:avLst/>
          </a:prstGeom>
          <a:noFill/>
          <a:ln>
            <a:noFill/>
          </a:ln>
          <a:effectLst/>
          <a:extLst>
            <a:ext uri="{909E8E84-426E-40DD-AFC4-6F175D3DCCD1}">
              <a14:hiddenFill xmlns:a14="http://schemas.microsoft.com/office/drawing/2010/main">
                <a:gradFill rotWithShape="1">
                  <a:gsLst>
                    <a:gs pos="0">
                      <a:schemeClr val="tx2"/>
                    </a:gs>
                    <a:gs pos="100000">
                      <a:srgbClr val="FFFFCC"/>
                    </a:gs>
                  </a:gsLst>
                  <a:lin ang="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zh-CN" b="1">
                <a:latin typeface="Trebuchet MS" panose="020B0603020202020204" pitchFamily="34" charset="0"/>
              </a:rPr>
              <a:t>C</a:t>
            </a:r>
            <a:r>
              <a:rPr lang="en-US" altLang="zh-CN" b="1" baseline="-25000">
                <a:latin typeface="Trebuchet MS" panose="020B0603020202020204" pitchFamily="34" charset="0"/>
              </a:rPr>
              <a:t>6</a:t>
            </a:r>
            <a:r>
              <a:rPr lang="en-US" altLang="zh-CN" b="1">
                <a:latin typeface="Trebuchet MS" panose="020B0603020202020204" pitchFamily="34" charset="0"/>
              </a:rPr>
              <a:t>H</a:t>
            </a:r>
            <a:r>
              <a:rPr lang="en-US" altLang="zh-CN" b="1" baseline="-25000">
                <a:latin typeface="Trebuchet MS" panose="020B0603020202020204" pitchFamily="34" charset="0"/>
              </a:rPr>
              <a:t>12</a:t>
            </a:r>
            <a:r>
              <a:rPr lang="en-US" altLang="zh-CN" b="1">
                <a:latin typeface="Trebuchet MS" panose="020B0603020202020204" pitchFamily="34" charset="0"/>
              </a:rPr>
              <a:t>O</a:t>
            </a:r>
            <a:r>
              <a:rPr lang="en-US" altLang="zh-CN" b="1" baseline="-25000">
                <a:latin typeface="Trebuchet MS" panose="020B0603020202020204" pitchFamily="34" charset="0"/>
              </a:rPr>
              <a:t>6</a:t>
            </a:r>
          </a:p>
        </p:txBody>
      </p:sp>
      <p:sp>
        <p:nvSpPr>
          <p:cNvPr id="723984" name="Text Box 16"/>
          <p:cNvSpPr txBox="1">
            <a:spLocks noChangeArrowheads="1"/>
          </p:cNvSpPr>
          <p:nvPr/>
        </p:nvSpPr>
        <p:spPr bwMode="auto">
          <a:xfrm>
            <a:off x="4395788" y="2112963"/>
            <a:ext cx="574675" cy="366712"/>
          </a:xfrm>
          <a:prstGeom prst="rect">
            <a:avLst/>
          </a:prstGeom>
          <a:noFill/>
          <a:ln>
            <a:noFill/>
          </a:ln>
          <a:effectLst/>
          <a:extLst>
            <a:ext uri="{909E8E84-426E-40DD-AFC4-6F175D3DCCD1}">
              <a14:hiddenFill xmlns:a14="http://schemas.microsoft.com/office/drawing/2010/main">
                <a:gradFill rotWithShape="1">
                  <a:gsLst>
                    <a:gs pos="0">
                      <a:schemeClr val="tx2"/>
                    </a:gs>
                    <a:gs pos="100000">
                      <a:srgbClr val="FFFFCC"/>
                    </a:gs>
                  </a:gsLst>
                  <a:lin ang="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zh-CN" b="1">
                <a:latin typeface="Trebuchet MS" panose="020B0603020202020204" pitchFamily="34" charset="0"/>
              </a:rPr>
              <a:t>CO</a:t>
            </a:r>
            <a:r>
              <a:rPr lang="en-US" altLang="zh-CN" b="1" baseline="-25000">
                <a:latin typeface="Trebuchet MS" panose="020B0603020202020204" pitchFamily="34" charset="0"/>
              </a:rPr>
              <a:t>2</a:t>
            </a:r>
          </a:p>
        </p:txBody>
      </p:sp>
      <p:sp>
        <p:nvSpPr>
          <p:cNvPr id="723985" name="Oval 17"/>
          <p:cNvSpPr>
            <a:spLocks noChangeArrowheads="1"/>
          </p:cNvSpPr>
          <p:nvPr/>
        </p:nvSpPr>
        <p:spPr bwMode="auto">
          <a:xfrm rot="-1953656">
            <a:off x="3240088" y="3930650"/>
            <a:ext cx="4918075" cy="2390775"/>
          </a:xfrm>
          <a:prstGeom prst="ellipse">
            <a:avLst/>
          </a:prstGeom>
          <a:noFill/>
          <a:ln w="38100" algn="ctr">
            <a:solidFill>
              <a:srgbClr val="FFCC00"/>
            </a:solidFill>
            <a:round/>
            <a:headEnd/>
            <a:tailEnd/>
          </a:ln>
          <a:effectLst/>
          <a:extLst>
            <a:ext uri="{909E8E84-426E-40DD-AFC4-6F175D3DCCD1}">
              <a14:hiddenFill xmlns:a14="http://schemas.microsoft.com/office/drawing/2010/main">
                <a:gradFill rotWithShape="1">
                  <a:gsLst>
                    <a:gs pos="0">
                      <a:schemeClr val="tx2"/>
                    </a:gs>
                    <a:gs pos="100000">
                      <a:srgbClr val="FFFFCC"/>
                    </a:gs>
                  </a:gsLst>
                  <a:lin ang="0" scaled="1"/>
                </a:gradFill>
              </a14:hiddenFill>
            </a:ext>
            <a:ext uri="{AF507438-7753-43E0-B8FC-AC1667EBCBE1}">
              <a14:hiddenEffects xmlns:a14="http://schemas.microsoft.com/office/drawing/2010/main">
                <a:effectLst>
                  <a:outerShdw dist="107763" dir="2700000" algn="ctr" rotWithShape="0">
                    <a:srgbClr val="808080"/>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723986" name="Oval 18"/>
          <p:cNvSpPr>
            <a:spLocks noChangeArrowheads="1"/>
          </p:cNvSpPr>
          <p:nvPr/>
        </p:nvSpPr>
        <p:spPr bwMode="auto">
          <a:xfrm rot="-1953656">
            <a:off x="4146550" y="868363"/>
            <a:ext cx="3390900" cy="2259012"/>
          </a:xfrm>
          <a:prstGeom prst="ellipse">
            <a:avLst/>
          </a:prstGeom>
          <a:noFill/>
          <a:ln w="38100" algn="ctr">
            <a:solidFill>
              <a:srgbClr val="FFCC00"/>
            </a:solidFill>
            <a:round/>
            <a:headEnd/>
            <a:tailEnd/>
          </a:ln>
          <a:effectLst/>
          <a:extLst>
            <a:ext uri="{909E8E84-426E-40DD-AFC4-6F175D3DCCD1}">
              <a14:hiddenFill xmlns:a14="http://schemas.microsoft.com/office/drawing/2010/main">
                <a:gradFill rotWithShape="1">
                  <a:gsLst>
                    <a:gs pos="0">
                      <a:schemeClr val="tx2"/>
                    </a:gs>
                    <a:gs pos="100000">
                      <a:srgbClr val="FFFFCC"/>
                    </a:gs>
                  </a:gsLst>
                  <a:lin ang="0" scaled="1"/>
                </a:gradFill>
              </a14:hiddenFill>
            </a:ext>
            <a:ext uri="{AF507438-7753-43E0-B8FC-AC1667EBCBE1}">
              <a14:hiddenEffects xmlns:a14="http://schemas.microsoft.com/office/drawing/2010/main">
                <a:effectLst>
                  <a:outerShdw dist="107763" dir="2700000" algn="ctr" rotWithShape="0">
                    <a:srgbClr val="808080"/>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723987" name="Oval 19"/>
          <p:cNvSpPr>
            <a:spLocks noChangeArrowheads="1"/>
          </p:cNvSpPr>
          <p:nvPr/>
        </p:nvSpPr>
        <p:spPr bwMode="auto">
          <a:xfrm rot="-199185">
            <a:off x="1035050" y="2905125"/>
            <a:ext cx="3825875" cy="1804988"/>
          </a:xfrm>
          <a:prstGeom prst="ellipse">
            <a:avLst/>
          </a:prstGeom>
          <a:noFill/>
          <a:ln w="38100" algn="ctr">
            <a:solidFill>
              <a:srgbClr val="FFCC00"/>
            </a:solidFill>
            <a:round/>
            <a:headEnd/>
            <a:tailEnd/>
          </a:ln>
          <a:effectLst/>
          <a:extLst>
            <a:ext uri="{909E8E84-426E-40DD-AFC4-6F175D3DCCD1}">
              <a14:hiddenFill xmlns:a14="http://schemas.microsoft.com/office/drawing/2010/main">
                <a:gradFill rotWithShape="1">
                  <a:gsLst>
                    <a:gs pos="0">
                      <a:schemeClr val="tx2"/>
                    </a:gs>
                    <a:gs pos="100000">
                      <a:srgbClr val="FFFFCC"/>
                    </a:gs>
                  </a:gsLst>
                  <a:lin ang="0" scaled="1"/>
                </a:gradFill>
              </a14:hiddenFill>
            </a:ext>
            <a:ext uri="{AF507438-7753-43E0-B8FC-AC1667EBCBE1}">
              <a14:hiddenEffects xmlns:a14="http://schemas.microsoft.com/office/drawing/2010/main">
                <a:effectLst>
                  <a:outerShdw dist="107763" dir="2700000" algn="ctr" rotWithShape="0">
                    <a:srgbClr val="808080"/>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723988" name="Text Box 20"/>
          <p:cNvSpPr txBox="1">
            <a:spLocks noChangeArrowheads="1"/>
          </p:cNvSpPr>
          <p:nvPr/>
        </p:nvSpPr>
        <p:spPr bwMode="auto">
          <a:xfrm>
            <a:off x="504825" y="4703763"/>
            <a:ext cx="3186113" cy="641350"/>
          </a:xfrm>
          <a:prstGeom prst="rect">
            <a:avLst/>
          </a:prstGeom>
          <a:noFill/>
          <a:ln>
            <a:noFill/>
          </a:ln>
          <a:effectLst/>
          <a:extLst>
            <a:ext uri="{909E8E84-426E-40DD-AFC4-6F175D3DCCD1}">
              <a14:hiddenFill xmlns:a14="http://schemas.microsoft.com/office/drawing/2010/main">
                <a:gradFill rotWithShape="1">
                  <a:gsLst>
                    <a:gs pos="0">
                      <a:schemeClr val="tx2"/>
                    </a:gs>
                    <a:gs pos="100000">
                      <a:srgbClr val="FFFFCC"/>
                    </a:gs>
                  </a:gsLst>
                  <a:lin ang="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zh-CN">
                <a:solidFill>
                  <a:schemeClr val="accent2"/>
                </a:solidFill>
                <a:latin typeface="Trebuchet MS" panose="020B0603020202020204" pitchFamily="34" charset="0"/>
              </a:rPr>
              <a:t>Generation of organic carbon</a:t>
            </a:r>
          </a:p>
          <a:p>
            <a:pPr algn="ctr"/>
            <a:r>
              <a:rPr lang="en-US" altLang="zh-CN" i="1">
                <a:solidFill>
                  <a:schemeClr val="accent2"/>
                </a:solidFill>
                <a:latin typeface="Trebuchet MS" panose="020B0603020202020204" pitchFamily="34" charset="0"/>
              </a:rPr>
              <a:t>- Photosynthesis</a:t>
            </a:r>
            <a:endParaRPr lang="en-US" altLang="zh-CN" i="1">
              <a:solidFill>
                <a:srgbClr val="FFCC00"/>
              </a:solidFill>
              <a:latin typeface="Trebuchet MS" panose="020B0603020202020204" pitchFamily="34" charset="0"/>
            </a:endParaRPr>
          </a:p>
        </p:txBody>
      </p:sp>
      <p:sp>
        <p:nvSpPr>
          <p:cNvPr id="723989" name="Text Box 21"/>
          <p:cNvSpPr txBox="1">
            <a:spLocks noChangeArrowheads="1"/>
          </p:cNvSpPr>
          <p:nvPr/>
        </p:nvSpPr>
        <p:spPr bwMode="auto">
          <a:xfrm>
            <a:off x="6243638" y="6216650"/>
            <a:ext cx="2901950" cy="641350"/>
          </a:xfrm>
          <a:prstGeom prst="rect">
            <a:avLst/>
          </a:prstGeom>
          <a:noFill/>
          <a:ln>
            <a:noFill/>
          </a:ln>
          <a:effectLst/>
          <a:extLst>
            <a:ext uri="{909E8E84-426E-40DD-AFC4-6F175D3DCCD1}">
              <a14:hiddenFill xmlns:a14="http://schemas.microsoft.com/office/drawing/2010/main">
                <a:gradFill rotWithShape="1">
                  <a:gsLst>
                    <a:gs pos="0">
                      <a:schemeClr val="tx2"/>
                    </a:gs>
                    <a:gs pos="100000">
                      <a:srgbClr val="FFFFCC"/>
                    </a:gs>
                  </a:gsLst>
                  <a:lin ang="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zh-CN">
                <a:solidFill>
                  <a:schemeClr val="accent2"/>
                </a:solidFill>
                <a:latin typeface="Trebuchet MS" panose="020B0603020202020204" pitchFamily="34" charset="0"/>
              </a:rPr>
              <a:t>Transfer of organic carbon</a:t>
            </a:r>
          </a:p>
          <a:p>
            <a:pPr algn="ctr"/>
            <a:r>
              <a:rPr lang="en-US" altLang="zh-CN" i="1">
                <a:solidFill>
                  <a:schemeClr val="accent2"/>
                </a:solidFill>
                <a:latin typeface="Trebuchet MS" panose="020B0603020202020204" pitchFamily="34" charset="0"/>
              </a:rPr>
              <a:t> - Food Chain</a:t>
            </a:r>
            <a:endParaRPr lang="en-US" altLang="zh-CN" i="1">
              <a:solidFill>
                <a:srgbClr val="FFCC00"/>
              </a:solidFill>
              <a:latin typeface="Trebuchet MS" panose="020B0603020202020204" pitchFamily="34" charset="0"/>
            </a:endParaRPr>
          </a:p>
        </p:txBody>
      </p:sp>
      <p:sp>
        <p:nvSpPr>
          <p:cNvPr id="723990" name="Text Box 22"/>
          <p:cNvSpPr txBox="1">
            <a:spLocks noChangeArrowheads="1"/>
          </p:cNvSpPr>
          <p:nvPr/>
        </p:nvSpPr>
        <p:spPr bwMode="auto">
          <a:xfrm>
            <a:off x="7435850" y="1074738"/>
            <a:ext cx="1584325" cy="1465262"/>
          </a:xfrm>
          <a:prstGeom prst="rect">
            <a:avLst/>
          </a:prstGeom>
          <a:noFill/>
          <a:ln>
            <a:noFill/>
          </a:ln>
          <a:effectLst/>
          <a:extLst>
            <a:ext uri="{909E8E84-426E-40DD-AFC4-6F175D3DCCD1}">
              <a14:hiddenFill xmlns:a14="http://schemas.microsoft.com/office/drawing/2010/main">
                <a:gradFill rotWithShape="1">
                  <a:gsLst>
                    <a:gs pos="0">
                      <a:schemeClr val="tx2"/>
                    </a:gs>
                    <a:gs pos="100000">
                      <a:srgbClr val="FFFFCC"/>
                    </a:gs>
                  </a:gsLst>
                  <a:lin ang="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zh-CN">
                <a:solidFill>
                  <a:schemeClr val="accent2"/>
                </a:solidFill>
                <a:latin typeface="Trebuchet MS" panose="020B0603020202020204" pitchFamily="34" charset="0"/>
              </a:rPr>
              <a:t>Destruction of organic carbon</a:t>
            </a:r>
          </a:p>
          <a:p>
            <a:pPr algn="ctr"/>
            <a:r>
              <a:rPr lang="en-US" altLang="zh-CN" i="1">
                <a:solidFill>
                  <a:schemeClr val="accent2"/>
                </a:solidFill>
                <a:latin typeface="Trebuchet MS" panose="020B0603020202020204" pitchFamily="34" charset="0"/>
              </a:rPr>
              <a:t>- Cellular Respiration</a:t>
            </a:r>
          </a:p>
        </p:txBody>
      </p:sp>
      <p:sp>
        <p:nvSpPr>
          <p:cNvPr id="21527" name="Title 1"/>
          <p:cNvSpPr txBox="1">
            <a:spLocks/>
          </p:cNvSpPr>
          <p:nvPr/>
        </p:nvSpPr>
        <p:spPr bwMode="auto">
          <a:xfrm>
            <a:off x="-2170113" y="6062663"/>
            <a:ext cx="822960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800">
                <a:latin typeface="Gill Sans MT" panose="020B0502020104020203" pitchFamily="34" charset="0"/>
              </a:rPr>
              <a:t>http://envlit.educ.msu.edu/</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3972"/>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723974"/>
                                        </p:tgtEl>
                                        <p:attrNameLst>
                                          <p:attrName>style.visibility</p:attrName>
                                        </p:attrNameLst>
                                      </p:cBhvr>
                                      <p:to>
                                        <p:strVal val="visible"/>
                                      </p:to>
                                    </p:set>
                                    <p:animEffect transition="in" filter="fade">
                                      <p:cBhvr>
                                        <p:cTn id="9" dur="500"/>
                                        <p:tgtEl>
                                          <p:spTgt spid="72397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723973"/>
                                        </p:tgtEl>
                                        <p:attrNameLst>
                                          <p:attrName>style.visibility</p:attrName>
                                        </p:attrNameLst>
                                      </p:cBhvr>
                                      <p:to>
                                        <p:strVal val="visible"/>
                                      </p:to>
                                    </p:set>
                                    <p:animEffect transition="in" filter="fade">
                                      <p:cBhvr>
                                        <p:cTn id="12" dur="500"/>
                                        <p:tgtEl>
                                          <p:spTgt spid="72397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23975"/>
                                        </p:tgtEl>
                                        <p:attrNameLst>
                                          <p:attrName>style.visibility</p:attrName>
                                        </p:attrNameLst>
                                      </p:cBhvr>
                                      <p:to>
                                        <p:strVal val="visible"/>
                                      </p:to>
                                    </p:set>
                                    <p:animEffect transition="in" filter="fade">
                                      <p:cBhvr>
                                        <p:cTn id="15" dur="500"/>
                                        <p:tgtEl>
                                          <p:spTgt spid="72397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23976"/>
                                        </p:tgtEl>
                                        <p:attrNameLst>
                                          <p:attrName>style.visibility</p:attrName>
                                        </p:attrNameLst>
                                      </p:cBhvr>
                                      <p:to>
                                        <p:strVal val="visible"/>
                                      </p:to>
                                    </p:set>
                                    <p:animEffect transition="in" filter="fade">
                                      <p:cBhvr>
                                        <p:cTn id="18" dur="500"/>
                                        <p:tgtEl>
                                          <p:spTgt spid="72397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23977"/>
                                        </p:tgtEl>
                                        <p:attrNameLst>
                                          <p:attrName>style.visibility</p:attrName>
                                        </p:attrNameLst>
                                      </p:cBhvr>
                                      <p:to>
                                        <p:strVal val="visible"/>
                                      </p:to>
                                    </p:set>
                                    <p:animEffect transition="in" filter="fade">
                                      <p:cBhvr>
                                        <p:cTn id="23" dur="500"/>
                                        <p:tgtEl>
                                          <p:spTgt spid="72397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23981"/>
                                        </p:tgtEl>
                                        <p:attrNameLst>
                                          <p:attrName>style.visibility</p:attrName>
                                        </p:attrNameLst>
                                      </p:cBhvr>
                                      <p:to>
                                        <p:strVal val="visible"/>
                                      </p:to>
                                    </p:set>
                                    <p:animEffect transition="in" filter="fade">
                                      <p:cBhvr>
                                        <p:cTn id="26" dur="500"/>
                                        <p:tgtEl>
                                          <p:spTgt spid="723981"/>
                                        </p:tgtEl>
                                      </p:cBhvr>
                                    </p:animEffect>
                                  </p:childTnLst>
                                </p:cTn>
                              </p:par>
                            </p:childTnLst>
                          </p:cTn>
                        </p:par>
                        <p:par>
                          <p:cTn id="27" fill="hold" nodeType="afterGroup">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723979"/>
                                        </p:tgtEl>
                                        <p:attrNameLst>
                                          <p:attrName>style.visibility</p:attrName>
                                        </p:attrNameLst>
                                      </p:cBhvr>
                                      <p:to>
                                        <p:strVal val="visible"/>
                                      </p:to>
                                    </p:set>
                                    <p:animEffect transition="in" filter="fade">
                                      <p:cBhvr>
                                        <p:cTn id="30" dur="500"/>
                                        <p:tgtEl>
                                          <p:spTgt spid="72397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23984"/>
                                        </p:tgtEl>
                                        <p:attrNameLst>
                                          <p:attrName>style.visibility</p:attrName>
                                        </p:attrNameLst>
                                      </p:cBhvr>
                                      <p:to>
                                        <p:strVal val="visible"/>
                                      </p:to>
                                    </p:set>
                                    <p:animEffect transition="in" filter="fade">
                                      <p:cBhvr>
                                        <p:cTn id="33" dur="500"/>
                                        <p:tgtEl>
                                          <p:spTgt spid="723984"/>
                                        </p:tgtEl>
                                      </p:cBhvr>
                                    </p:animEffect>
                                  </p:childTnLst>
                                </p:cTn>
                              </p:par>
                            </p:childTnLst>
                          </p:cTn>
                        </p:par>
                        <p:par>
                          <p:cTn id="34" fill="hold" nodeType="afterGroup">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723978"/>
                                        </p:tgtEl>
                                        <p:attrNameLst>
                                          <p:attrName>style.visibility</p:attrName>
                                        </p:attrNameLst>
                                      </p:cBhvr>
                                      <p:to>
                                        <p:strVal val="visible"/>
                                      </p:to>
                                    </p:set>
                                    <p:animEffect transition="in" filter="fade">
                                      <p:cBhvr>
                                        <p:cTn id="37" dur="500"/>
                                        <p:tgtEl>
                                          <p:spTgt spid="72397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723982"/>
                                        </p:tgtEl>
                                        <p:attrNameLst>
                                          <p:attrName>style.visibility</p:attrName>
                                        </p:attrNameLst>
                                      </p:cBhvr>
                                      <p:to>
                                        <p:strVal val="visible"/>
                                      </p:to>
                                    </p:set>
                                    <p:animEffect transition="in" filter="fade">
                                      <p:cBhvr>
                                        <p:cTn id="40" dur="500"/>
                                        <p:tgtEl>
                                          <p:spTgt spid="723982"/>
                                        </p:tgtEl>
                                      </p:cBhvr>
                                    </p:animEffect>
                                  </p:childTnLst>
                                </p:cTn>
                              </p:par>
                            </p:childTnLst>
                          </p:cTn>
                        </p:par>
                        <p:par>
                          <p:cTn id="41" fill="hold" nodeType="afterGroup">
                            <p:stCondLst>
                              <p:cond delay="1500"/>
                            </p:stCondLst>
                            <p:childTnLst>
                              <p:par>
                                <p:cTn id="42" presetID="10" presetClass="entr" presetSubtype="0" fill="hold" grpId="0" nodeType="afterEffect">
                                  <p:stCondLst>
                                    <p:cond delay="0"/>
                                  </p:stCondLst>
                                  <p:childTnLst>
                                    <p:set>
                                      <p:cBhvr>
                                        <p:cTn id="43" dur="1" fill="hold">
                                          <p:stCondLst>
                                            <p:cond delay="0"/>
                                          </p:stCondLst>
                                        </p:cTn>
                                        <p:tgtEl>
                                          <p:spTgt spid="723980"/>
                                        </p:tgtEl>
                                        <p:attrNameLst>
                                          <p:attrName>style.visibility</p:attrName>
                                        </p:attrNameLst>
                                      </p:cBhvr>
                                      <p:to>
                                        <p:strVal val="visible"/>
                                      </p:to>
                                    </p:set>
                                    <p:animEffect transition="in" filter="fade">
                                      <p:cBhvr>
                                        <p:cTn id="44" dur="500"/>
                                        <p:tgtEl>
                                          <p:spTgt spid="72398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723983"/>
                                        </p:tgtEl>
                                        <p:attrNameLst>
                                          <p:attrName>style.visibility</p:attrName>
                                        </p:attrNameLst>
                                      </p:cBhvr>
                                      <p:to>
                                        <p:strVal val="visible"/>
                                      </p:to>
                                    </p:set>
                                    <p:animEffect transition="in" filter="fade">
                                      <p:cBhvr>
                                        <p:cTn id="47" dur="500"/>
                                        <p:tgtEl>
                                          <p:spTgt spid="72398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723986"/>
                                        </p:tgtEl>
                                        <p:attrNameLst>
                                          <p:attrName>style.visibility</p:attrName>
                                        </p:attrNameLst>
                                      </p:cBhvr>
                                      <p:to>
                                        <p:strVal val="visible"/>
                                      </p:to>
                                    </p:set>
                                    <p:animEffect transition="in" filter="fade">
                                      <p:cBhvr>
                                        <p:cTn id="52" dur="500"/>
                                        <p:tgtEl>
                                          <p:spTgt spid="72398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723990"/>
                                        </p:tgtEl>
                                        <p:attrNameLst>
                                          <p:attrName>style.visibility</p:attrName>
                                        </p:attrNameLst>
                                      </p:cBhvr>
                                      <p:to>
                                        <p:strVal val="visible"/>
                                      </p:to>
                                    </p:set>
                                    <p:animEffect transition="in" filter="fade">
                                      <p:cBhvr>
                                        <p:cTn id="55" dur="500"/>
                                        <p:tgtEl>
                                          <p:spTgt spid="723990"/>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ntr" presetSubtype="0" fill="hold" nodeType="clickEffect">
                                  <p:stCondLst>
                                    <p:cond delay="0"/>
                                  </p:stCondLst>
                                  <p:childTnLst>
                                    <p:set>
                                      <p:cBhvr>
                                        <p:cTn id="59" dur="1" fill="hold">
                                          <p:stCondLst>
                                            <p:cond delay="0"/>
                                          </p:stCondLst>
                                        </p:cTn>
                                        <p:tgtEl>
                                          <p:spTgt spid="723987"/>
                                        </p:tgtEl>
                                        <p:attrNameLst>
                                          <p:attrName>style.visibility</p:attrName>
                                        </p:attrNameLst>
                                      </p:cBhvr>
                                      <p:to>
                                        <p:strVal val="visible"/>
                                      </p:to>
                                    </p:set>
                                    <p:animEffect transition="in" filter="fade">
                                      <p:cBhvr>
                                        <p:cTn id="60" dur="500"/>
                                        <p:tgtEl>
                                          <p:spTgt spid="72398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723988"/>
                                        </p:tgtEl>
                                        <p:attrNameLst>
                                          <p:attrName>style.visibility</p:attrName>
                                        </p:attrNameLst>
                                      </p:cBhvr>
                                      <p:to>
                                        <p:strVal val="visible"/>
                                      </p:to>
                                    </p:set>
                                    <p:animEffect transition="in" filter="fade">
                                      <p:cBhvr>
                                        <p:cTn id="63" dur="500"/>
                                        <p:tgtEl>
                                          <p:spTgt spid="723988"/>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10" presetClass="entr" presetSubtype="0" fill="hold" nodeType="clickEffect">
                                  <p:stCondLst>
                                    <p:cond delay="0"/>
                                  </p:stCondLst>
                                  <p:childTnLst>
                                    <p:set>
                                      <p:cBhvr>
                                        <p:cTn id="67" dur="1" fill="hold">
                                          <p:stCondLst>
                                            <p:cond delay="0"/>
                                          </p:stCondLst>
                                        </p:cTn>
                                        <p:tgtEl>
                                          <p:spTgt spid="723985"/>
                                        </p:tgtEl>
                                        <p:attrNameLst>
                                          <p:attrName>style.visibility</p:attrName>
                                        </p:attrNameLst>
                                      </p:cBhvr>
                                      <p:to>
                                        <p:strVal val="visible"/>
                                      </p:to>
                                    </p:set>
                                    <p:animEffect transition="in" filter="fade">
                                      <p:cBhvr>
                                        <p:cTn id="68" dur="500"/>
                                        <p:tgtEl>
                                          <p:spTgt spid="723985"/>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723989"/>
                                        </p:tgtEl>
                                        <p:attrNameLst>
                                          <p:attrName>style.visibility</p:attrName>
                                        </p:attrNameLst>
                                      </p:cBhvr>
                                      <p:to>
                                        <p:strVal val="visible"/>
                                      </p:to>
                                    </p:set>
                                    <p:animEffect transition="in" filter="fade">
                                      <p:cBhvr>
                                        <p:cTn id="71" dur="500"/>
                                        <p:tgtEl>
                                          <p:spTgt spid="723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3972" grpId="0" animBg="1"/>
      <p:bldP spid="723973" grpId="0" animBg="1"/>
      <p:bldP spid="723974" grpId="0" animBg="1"/>
      <p:bldP spid="723975" grpId="0" animBg="1"/>
      <p:bldP spid="723976" grpId="0" animBg="1"/>
      <p:bldP spid="723977" grpId="0" animBg="1"/>
      <p:bldP spid="723978" grpId="0" animBg="1"/>
      <p:bldP spid="723979" grpId="0" animBg="1"/>
      <p:bldP spid="723980" grpId="0" animBg="1"/>
      <p:bldP spid="723981" grpId="0"/>
      <p:bldP spid="723982" grpId="0"/>
      <p:bldP spid="723983" grpId="0"/>
      <p:bldP spid="723984" grpId="0"/>
      <p:bldP spid="723988" grpId="0"/>
      <p:bldP spid="723989" grpId="0"/>
      <p:bldP spid="72399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smtClean="0">
                <a:latin typeface="Gill Sans MT" panose="020B0502020104020203" pitchFamily="34" charset="0"/>
              </a:rPr>
              <a:t>Carbon literacy?</a:t>
            </a:r>
          </a:p>
        </p:txBody>
      </p:sp>
      <p:pic>
        <p:nvPicPr>
          <p:cNvPr id="23555"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101600" y="1828800"/>
            <a:ext cx="8940800" cy="4848225"/>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p:cNvSpPr>
            <a:spLocks noGrp="1" noChangeArrowheads="1"/>
          </p:cNvSpPr>
          <p:nvPr>
            <p:ph type="title"/>
          </p:nvPr>
        </p:nvSpPr>
        <p:spPr>
          <a:noFill/>
        </p:spPr>
        <p:txBody>
          <a:bodyPr/>
          <a:lstStyle/>
          <a:p>
            <a:r>
              <a:rPr lang="en-US" altLang="zh-CN" b="1" smtClean="0"/>
              <a:t>Tracing Matter</a:t>
            </a:r>
            <a:br>
              <a:rPr lang="en-US" altLang="zh-CN" b="1" smtClean="0"/>
            </a:br>
            <a:r>
              <a:rPr lang="en-US" altLang="zh-CN" b="1" smtClean="0"/>
              <a:t>(WTLOSS Worksheet)   </a:t>
            </a:r>
          </a:p>
        </p:txBody>
      </p:sp>
      <p:sp>
        <p:nvSpPr>
          <p:cNvPr id="24579" name="Rectangle 3"/>
          <p:cNvSpPr>
            <a:spLocks noGrp="1" noChangeArrowheads="1"/>
          </p:cNvSpPr>
          <p:nvPr>
            <p:ph type="body" sz="half" idx="1"/>
          </p:nvPr>
        </p:nvSpPr>
        <p:spPr>
          <a:xfrm>
            <a:off x="457200" y="1600200"/>
            <a:ext cx="8153400" cy="4525963"/>
          </a:xfrm>
        </p:spPr>
        <p:txBody>
          <a:bodyPr/>
          <a:lstStyle/>
          <a:p>
            <a:pPr>
              <a:lnSpc>
                <a:spcPct val="90000"/>
              </a:lnSpc>
              <a:buFontTx/>
              <a:buNone/>
            </a:pPr>
            <a:r>
              <a:rPr lang="en-US" altLang="zh-CN" sz="2800" smtClean="0"/>
              <a:t>   When a person loses weight, what happens to the mass of the fat? </a:t>
            </a:r>
          </a:p>
          <a:p>
            <a:pPr algn="ctr">
              <a:lnSpc>
                <a:spcPct val="90000"/>
              </a:lnSpc>
              <a:buFontTx/>
              <a:buNone/>
            </a:pPr>
            <a:r>
              <a:rPr lang="en-US" altLang="zh-CN" sz="2800" smtClean="0"/>
              <a:t>                         </a:t>
            </a:r>
            <a:r>
              <a:rPr lang="en-US" altLang="zh-CN" sz="1800" smtClean="0"/>
              <a:t>(a) The mass leaves the person's body as water and carbon dioxide   </a:t>
            </a:r>
          </a:p>
          <a:p>
            <a:pPr algn="ctr">
              <a:lnSpc>
                <a:spcPct val="90000"/>
              </a:lnSpc>
              <a:buFontTx/>
              <a:buNone/>
            </a:pPr>
            <a:endParaRPr lang="en-US" altLang="zh-CN" sz="1800" smtClean="0"/>
          </a:p>
          <a:p>
            <a:pPr>
              <a:lnSpc>
                <a:spcPct val="90000"/>
              </a:lnSpc>
              <a:buFontTx/>
              <a:buNone/>
            </a:pPr>
            <a:r>
              <a:rPr lang="en-US" altLang="zh-CN" sz="1800" smtClean="0"/>
              <a:t>                                        (b) The mass is converted into energy</a:t>
            </a:r>
          </a:p>
          <a:p>
            <a:pPr>
              <a:lnSpc>
                <a:spcPct val="90000"/>
              </a:lnSpc>
              <a:buFontTx/>
              <a:buNone/>
            </a:pPr>
            <a:endParaRPr lang="en-US" altLang="zh-CN" sz="1800" smtClean="0"/>
          </a:p>
          <a:p>
            <a:pPr algn="ctr">
              <a:lnSpc>
                <a:spcPct val="90000"/>
              </a:lnSpc>
              <a:buFontTx/>
              <a:buNone/>
            </a:pPr>
            <a:r>
              <a:rPr lang="en-US" altLang="zh-CN" sz="1800" smtClean="0"/>
              <a:t>                                 (c) The mass is used up providing energy for the      person's body function</a:t>
            </a:r>
          </a:p>
          <a:p>
            <a:pPr algn="ctr">
              <a:lnSpc>
                <a:spcPct val="90000"/>
              </a:lnSpc>
              <a:buFontTx/>
              <a:buNone/>
            </a:pPr>
            <a:endParaRPr lang="en-US" altLang="zh-CN" sz="1800" smtClean="0"/>
          </a:p>
          <a:p>
            <a:pPr>
              <a:lnSpc>
                <a:spcPct val="90000"/>
              </a:lnSpc>
              <a:buFontTx/>
              <a:buNone/>
            </a:pPr>
            <a:r>
              <a:rPr lang="en-US" altLang="zh-CN" sz="1800" smtClean="0"/>
              <a:t>                                        (d) The mass leaves the person's body as feces</a:t>
            </a:r>
            <a:r>
              <a:rPr lang="en-US" altLang="zh-CN" sz="2800" smtClean="0"/>
              <a:t> </a:t>
            </a:r>
          </a:p>
          <a:p>
            <a:pPr>
              <a:lnSpc>
                <a:spcPct val="90000"/>
              </a:lnSpc>
              <a:buFontTx/>
              <a:buNone/>
            </a:pPr>
            <a:endParaRPr lang="en-US" altLang="zh-CN" sz="2800" smtClean="0"/>
          </a:p>
          <a:p>
            <a:pPr>
              <a:lnSpc>
                <a:spcPct val="90000"/>
              </a:lnSpc>
              <a:buFontTx/>
              <a:buNone/>
            </a:pPr>
            <a:endParaRPr lang="en-US" altLang="zh-CN" sz="2800" smtClean="0"/>
          </a:p>
          <a:p>
            <a:pPr>
              <a:lnSpc>
                <a:spcPct val="90000"/>
              </a:lnSpc>
              <a:buFontTx/>
              <a:buNone/>
            </a:pPr>
            <a:endParaRPr lang="en-US" altLang="zh-CN" sz="2800" smtClean="0"/>
          </a:p>
          <a:p>
            <a:pPr>
              <a:lnSpc>
                <a:spcPct val="90000"/>
              </a:lnSpc>
            </a:pPr>
            <a:endParaRPr lang="zh-CN" altLang="en-US" sz="2800" smtClean="0"/>
          </a:p>
          <a:p>
            <a:pPr>
              <a:lnSpc>
                <a:spcPct val="90000"/>
              </a:lnSpc>
            </a:pPr>
            <a:endParaRPr lang="zh-CN" altLang="en-US" sz="2800" smtClean="0"/>
          </a:p>
        </p:txBody>
      </p:sp>
      <p:grpSp>
        <p:nvGrpSpPr>
          <p:cNvPr id="24580" name="Group 5"/>
          <p:cNvGrpSpPr>
            <a:grpSpLocks/>
          </p:cNvGrpSpPr>
          <p:nvPr/>
        </p:nvGrpSpPr>
        <p:grpSpPr bwMode="auto">
          <a:xfrm>
            <a:off x="7162800" y="228600"/>
            <a:ext cx="1757363" cy="968375"/>
            <a:chOff x="-3" y="96"/>
            <a:chExt cx="1107" cy="610"/>
          </a:xfrm>
        </p:grpSpPr>
        <p:sp>
          <p:nvSpPr>
            <p:cNvPr id="24593" name="Text Box 6"/>
            <p:cNvSpPr txBox="1">
              <a:spLocks noChangeArrowheads="1"/>
            </p:cNvSpPr>
            <p:nvPr/>
          </p:nvSpPr>
          <p:spPr bwMode="auto">
            <a:xfrm>
              <a:off x="-3" y="456"/>
              <a:ext cx="1107"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zh-CN" sz="1000" b="1">
                  <a:solidFill>
                    <a:schemeClr val="bg2"/>
                  </a:solidFill>
                </a:rPr>
                <a:t>Environmental Literacy Research Group</a:t>
              </a:r>
            </a:p>
          </p:txBody>
        </p:sp>
        <p:grpSp>
          <p:nvGrpSpPr>
            <p:cNvPr id="24594" name="Group 7"/>
            <p:cNvGrpSpPr>
              <a:grpSpLocks/>
            </p:cNvGrpSpPr>
            <p:nvPr/>
          </p:nvGrpSpPr>
          <p:grpSpPr bwMode="auto">
            <a:xfrm>
              <a:off x="205" y="96"/>
              <a:ext cx="690" cy="364"/>
              <a:chOff x="205" y="96"/>
              <a:chExt cx="690" cy="364"/>
            </a:xfrm>
          </p:grpSpPr>
          <p:sp>
            <p:nvSpPr>
              <p:cNvPr id="24595" name="AutoShape 8"/>
              <p:cNvSpPr>
                <a:spLocks noChangeArrowheads="1"/>
              </p:cNvSpPr>
              <p:nvPr/>
            </p:nvSpPr>
            <p:spPr bwMode="auto">
              <a:xfrm>
                <a:off x="205" y="96"/>
                <a:ext cx="690" cy="364"/>
              </a:xfrm>
              <a:prstGeom prst="triangle">
                <a:avLst>
                  <a:gd name="adj" fmla="val 50000"/>
                </a:avLst>
              </a:prstGeom>
              <a:solidFill>
                <a:srgbClr val="A2A878">
                  <a:alpha val="59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24596" name="Rectangle 9"/>
              <p:cNvSpPr>
                <a:spLocks noChangeArrowheads="1"/>
              </p:cNvSpPr>
              <p:nvPr/>
            </p:nvSpPr>
            <p:spPr bwMode="auto">
              <a:xfrm>
                <a:off x="288" y="342"/>
                <a:ext cx="576" cy="28"/>
              </a:xfrm>
              <a:prstGeom prst="rect">
                <a:avLst/>
              </a:prstGeom>
              <a:solidFill>
                <a:srgbClr val="EDEEE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24597" name="Rectangle 10"/>
              <p:cNvSpPr>
                <a:spLocks noChangeArrowheads="1"/>
              </p:cNvSpPr>
              <p:nvPr/>
            </p:nvSpPr>
            <p:spPr bwMode="auto">
              <a:xfrm>
                <a:off x="240" y="240"/>
                <a:ext cx="576" cy="28"/>
              </a:xfrm>
              <a:prstGeom prst="rect">
                <a:avLst/>
              </a:prstGeom>
              <a:solidFill>
                <a:srgbClr val="EDEEE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grpSp>
      </p:grpSp>
      <p:pic>
        <p:nvPicPr>
          <p:cNvPr id="24581" name="Picture 11" descr="Image4"/>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685800" y="2438400"/>
            <a:ext cx="1676400" cy="2771775"/>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71088" name="Text Box 16"/>
          <p:cNvSpPr txBox="1">
            <a:spLocks noChangeArrowheads="1"/>
          </p:cNvSpPr>
          <p:nvPr/>
        </p:nvSpPr>
        <p:spPr bwMode="auto">
          <a:xfrm>
            <a:off x="6629400" y="2971800"/>
            <a:ext cx="2286000" cy="366713"/>
          </a:xfrm>
          <a:prstGeom prst="rect">
            <a:avLst/>
          </a:prstGeom>
          <a:noFill/>
          <a:ln>
            <a:noFill/>
          </a:ln>
          <a:effectLst/>
          <a:extLst>
            <a:ext uri="{909E8E84-426E-40DD-AFC4-6F175D3DCCD1}">
              <a14:hiddenFill xmlns:a14="http://schemas.microsoft.com/office/drawing/2010/main">
                <a:gradFill rotWithShape="1">
                  <a:gsLst>
                    <a:gs pos="0">
                      <a:schemeClr val="tx2"/>
                    </a:gs>
                    <a:gs pos="100000">
                      <a:srgbClr val="FFFFCC"/>
                    </a:gs>
                  </a:gsLst>
                  <a:lin ang="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zh-CN">
                <a:solidFill>
                  <a:srgbClr val="FF3300"/>
                </a:solidFill>
                <a:latin typeface="Trebuchet MS" panose="020B0603020202020204" pitchFamily="34" charset="0"/>
              </a:rPr>
              <a:t>  4 students in 20</a:t>
            </a:r>
            <a:endParaRPr lang="en-US" altLang="zh-CN" i="1">
              <a:solidFill>
                <a:srgbClr val="FF3300"/>
              </a:solidFill>
              <a:latin typeface="Trebuchet MS" panose="020B0603020202020204" pitchFamily="34" charset="0"/>
            </a:endParaRPr>
          </a:p>
        </p:txBody>
      </p:sp>
      <p:sp>
        <p:nvSpPr>
          <p:cNvPr id="771089" name="Rectangle 17"/>
          <p:cNvSpPr>
            <a:spLocks noChangeArrowheads="1"/>
          </p:cNvSpPr>
          <p:nvPr/>
        </p:nvSpPr>
        <p:spPr bwMode="auto">
          <a:xfrm>
            <a:off x="2819400" y="3429000"/>
            <a:ext cx="6019800" cy="457200"/>
          </a:xfrm>
          <a:prstGeom prst="rect">
            <a:avLst/>
          </a:prstGeom>
          <a:noFill/>
          <a:ln w="28575">
            <a:solidFill>
              <a:srgbClr val="8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771090" name="Rectangle 18"/>
          <p:cNvSpPr>
            <a:spLocks noChangeArrowheads="1"/>
          </p:cNvSpPr>
          <p:nvPr/>
        </p:nvSpPr>
        <p:spPr bwMode="auto">
          <a:xfrm>
            <a:off x="2819400" y="2514600"/>
            <a:ext cx="6019800" cy="762000"/>
          </a:xfrm>
          <a:prstGeom prst="rect">
            <a:avLst/>
          </a:prstGeom>
          <a:noFill/>
          <a:ln w="2857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771091" name="Text Box 19"/>
          <p:cNvSpPr txBox="1">
            <a:spLocks noChangeArrowheads="1"/>
          </p:cNvSpPr>
          <p:nvPr/>
        </p:nvSpPr>
        <p:spPr bwMode="auto">
          <a:xfrm>
            <a:off x="6705600" y="3505200"/>
            <a:ext cx="2133600" cy="366713"/>
          </a:xfrm>
          <a:prstGeom prst="rect">
            <a:avLst/>
          </a:prstGeom>
          <a:noFill/>
          <a:ln>
            <a:noFill/>
          </a:ln>
          <a:effectLst/>
          <a:extLst>
            <a:ext uri="{909E8E84-426E-40DD-AFC4-6F175D3DCCD1}">
              <a14:hiddenFill xmlns:a14="http://schemas.microsoft.com/office/drawing/2010/main">
                <a:gradFill rotWithShape="1">
                  <a:gsLst>
                    <a:gs pos="0">
                      <a:schemeClr val="tx2"/>
                    </a:gs>
                    <a:gs pos="100000">
                      <a:srgbClr val="FFFFCC"/>
                    </a:gs>
                  </a:gsLst>
                  <a:lin ang="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zh-CN">
                <a:solidFill>
                  <a:srgbClr val="FF3300"/>
                </a:solidFill>
                <a:latin typeface="Trebuchet MS" panose="020B0603020202020204" pitchFamily="34" charset="0"/>
              </a:rPr>
              <a:t>  </a:t>
            </a:r>
            <a:r>
              <a:rPr lang="en-US" altLang="zh-CN">
                <a:solidFill>
                  <a:srgbClr val="339933"/>
                </a:solidFill>
                <a:latin typeface="Trebuchet MS" panose="020B0603020202020204" pitchFamily="34" charset="0"/>
              </a:rPr>
              <a:t>9 students in 20</a:t>
            </a:r>
            <a:endParaRPr lang="en-US" altLang="zh-CN" i="1">
              <a:solidFill>
                <a:srgbClr val="339933"/>
              </a:solidFill>
              <a:latin typeface="Trebuchet MS" panose="020B0603020202020204" pitchFamily="34" charset="0"/>
            </a:endParaRPr>
          </a:p>
        </p:txBody>
      </p:sp>
      <p:sp>
        <p:nvSpPr>
          <p:cNvPr id="771092" name="Rectangle 20"/>
          <p:cNvSpPr>
            <a:spLocks noChangeArrowheads="1"/>
          </p:cNvSpPr>
          <p:nvPr/>
        </p:nvSpPr>
        <p:spPr bwMode="auto">
          <a:xfrm>
            <a:off x="2819400" y="4038600"/>
            <a:ext cx="6019800" cy="609600"/>
          </a:xfrm>
          <a:prstGeom prst="rect">
            <a:avLst/>
          </a:prstGeom>
          <a:noFill/>
          <a:ln w="2857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771093" name="Text Box 21"/>
          <p:cNvSpPr txBox="1">
            <a:spLocks noChangeArrowheads="1"/>
          </p:cNvSpPr>
          <p:nvPr/>
        </p:nvSpPr>
        <p:spPr bwMode="auto">
          <a:xfrm>
            <a:off x="6705600" y="4267200"/>
            <a:ext cx="2057400" cy="366713"/>
          </a:xfrm>
          <a:prstGeom prst="rect">
            <a:avLst/>
          </a:prstGeom>
          <a:noFill/>
          <a:ln>
            <a:noFill/>
          </a:ln>
          <a:effectLst/>
          <a:extLst>
            <a:ext uri="{909E8E84-426E-40DD-AFC4-6F175D3DCCD1}">
              <a14:hiddenFill xmlns:a14="http://schemas.microsoft.com/office/drawing/2010/main">
                <a:gradFill rotWithShape="1">
                  <a:gsLst>
                    <a:gs pos="0">
                      <a:schemeClr val="tx2"/>
                    </a:gs>
                    <a:gs pos="100000">
                      <a:srgbClr val="FFFFCC"/>
                    </a:gs>
                  </a:gsLst>
                  <a:lin ang="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zh-CN">
                <a:solidFill>
                  <a:srgbClr val="FF3300"/>
                </a:solidFill>
                <a:latin typeface="Trebuchet MS" panose="020B0603020202020204" pitchFamily="34" charset="0"/>
              </a:rPr>
              <a:t>  </a:t>
            </a:r>
            <a:r>
              <a:rPr lang="en-US" altLang="zh-CN">
                <a:solidFill>
                  <a:srgbClr val="FF9900"/>
                </a:solidFill>
                <a:latin typeface="Trebuchet MS" panose="020B0603020202020204" pitchFamily="34" charset="0"/>
              </a:rPr>
              <a:t>5 students in 20</a:t>
            </a:r>
            <a:endParaRPr lang="en-US" altLang="zh-CN" i="1">
              <a:solidFill>
                <a:srgbClr val="FF9900"/>
              </a:solidFill>
              <a:latin typeface="Trebuchet MS" panose="020B0603020202020204" pitchFamily="34" charset="0"/>
            </a:endParaRPr>
          </a:p>
        </p:txBody>
      </p:sp>
      <p:sp>
        <p:nvSpPr>
          <p:cNvPr id="771094" name="Rectangle 22"/>
          <p:cNvSpPr>
            <a:spLocks noChangeArrowheads="1"/>
          </p:cNvSpPr>
          <p:nvPr/>
        </p:nvSpPr>
        <p:spPr bwMode="auto">
          <a:xfrm>
            <a:off x="2819400" y="4876800"/>
            <a:ext cx="6019800" cy="685800"/>
          </a:xfrm>
          <a:prstGeom prst="rect">
            <a:avLst/>
          </a:prstGeom>
          <a:noFill/>
          <a:ln w="28575">
            <a:solidFill>
              <a:srgbClr val="008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771095" name="Text Box 23"/>
          <p:cNvSpPr txBox="1">
            <a:spLocks noChangeArrowheads="1"/>
          </p:cNvSpPr>
          <p:nvPr/>
        </p:nvSpPr>
        <p:spPr bwMode="auto">
          <a:xfrm>
            <a:off x="6629400" y="5181600"/>
            <a:ext cx="2209800" cy="366713"/>
          </a:xfrm>
          <a:prstGeom prst="rect">
            <a:avLst/>
          </a:prstGeom>
          <a:noFill/>
          <a:ln>
            <a:noFill/>
          </a:ln>
          <a:effectLst/>
          <a:extLst>
            <a:ext uri="{909E8E84-426E-40DD-AFC4-6F175D3DCCD1}">
              <a14:hiddenFill xmlns:a14="http://schemas.microsoft.com/office/drawing/2010/main">
                <a:gradFill rotWithShape="1">
                  <a:gsLst>
                    <a:gs pos="0">
                      <a:schemeClr val="tx2"/>
                    </a:gs>
                    <a:gs pos="100000">
                      <a:srgbClr val="FFFFCC"/>
                    </a:gs>
                  </a:gsLst>
                  <a:lin ang="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zh-CN">
                <a:solidFill>
                  <a:srgbClr val="FF3300"/>
                </a:solidFill>
                <a:latin typeface="Trebuchet MS" panose="020B0603020202020204" pitchFamily="34" charset="0"/>
              </a:rPr>
              <a:t>  </a:t>
            </a:r>
            <a:r>
              <a:rPr lang="en-US" altLang="zh-CN">
                <a:solidFill>
                  <a:srgbClr val="0099CC"/>
                </a:solidFill>
                <a:latin typeface="Trebuchet MS" panose="020B0603020202020204" pitchFamily="34" charset="0"/>
              </a:rPr>
              <a:t>3 students in 20</a:t>
            </a:r>
            <a:endParaRPr lang="en-US" altLang="zh-CN" i="1">
              <a:solidFill>
                <a:srgbClr val="0099CC"/>
              </a:solidFill>
              <a:latin typeface="Trebuchet MS" panose="020B0603020202020204" pitchFamily="34" charset="0"/>
            </a:endParaRPr>
          </a:p>
        </p:txBody>
      </p:sp>
      <p:sp>
        <p:nvSpPr>
          <p:cNvPr id="24590" name="Text Box 24"/>
          <p:cNvSpPr txBox="1">
            <a:spLocks noChangeArrowheads="1"/>
          </p:cNvSpPr>
          <p:nvPr/>
        </p:nvSpPr>
        <p:spPr bwMode="auto">
          <a:xfrm>
            <a:off x="6629400" y="5943600"/>
            <a:ext cx="213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zh-CN" altLang="en-US"/>
          </a:p>
        </p:txBody>
      </p:sp>
      <p:sp>
        <p:nvSpPr>
          <p:cNvPr id="771097" name="Text Box 25"/>
          <p:cNvSpPr txBox="1">
            <a:spLocks noChangeArrowheads="1"/>
          </p:cNvSpPr>
          <p:nvPr/>
        </p:nvSpPr>
        <p:spPr bwMode="auto">
          <a:xfrm>
            <a:off x="6324600" y="6248400"/>
            <a:ext cx="2362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zh-CN" sz="1000"/>
              <a:t>Note: 1 student chose both C and D</a:t>
            </a:r>
          </a:p>
        </p:txBody>
      </p:sp>
      <p:sp>
        <p:nvSpPr>
          <p:cNvPr id="24592" name="Title 1"/>
          <p:cNvSpPr txBox="1">
            <a:spLocks/>
          </p:cNvSpPr>
          <p:nvPr/>
        </p:nvSpPr>
        <p:spPr bwMode="auto">
          <a:xfrm>
            <a:off x="-2170113" y="6062663"/>
            <a:ext cx="822960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800">
                <a:latin typeface="Gill Sans MT" panose="020B0502020104020203" pitchFamily="34" charset="0"/>
              </a:rPr>
              <a:t>http://envlit.educ.msu.edu/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71088"/>
                                        </p:tgtEl>
                                        <p:attrNameLst>
                                          <p:attrName>style.visibility</p:attrName>
                                        </p:attrNameLst>
                                      </p:cBhvr>
                                      <p:to>
                                        <p:strVal val="visible"/>
                                      </p:to>
                                    </p:set>
                                    <p:animEffect transition="in" filter="fade">
                                      <p:cBhvr>
                                        <p:cTn id="7" dur="500"/>
                                        <p:tgtEl>
                                          <p:spTgt spid="771088"/>
                                        </p:tgtEl>
                                      </p:cBhvr>
                                    </p:animEffect>
                                  </p:childTnLst>
                                </p:cTn>
                              </p:par>
                              <p:par>
                                <p:cTn id="8" presetID="5" presetClass="entr" presetSubtype="10" fill="hold" nodeType="withEffect">
                                  <p:stCondLst>
                                    <p:cond delay="0"/>
                                  </p:stCondLst>
                                  <p:childTnLst>
                                    <p:set>
                                      <p:cBhvr>
                                        <p:cTn id="9" dur="1" fill="hold">
                                          <p:stCondLst>
                                            <p:cond delay="0"/>
                                          </p:stCondLst>
                                        </p:cTn>
                                        <p:tgtEl>
                                          <p:spTgt spid="771090"/>
                                        </p:tgtEl>
                                        <p:attrNameLst>
                                          <p:attrName>style.visibility</p:attrName>
                                        </p:attrNameLst>
                                      </p:cBhvr>
                                      <p:to>
                                        <p:strVal val="visible"/>
                                      </p:to>
                                    </p:set>
                                    <p:animEffect transition="in" filter="checkerboard(across)">
                                      <p:cBhvr>
                                        <p:cTn id="10" dur="500"/>
                                        <p:tgtEl>
                                          <p:spTgt spid="77109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nodeType="clickEffect">
                                  <p:stCondLst>
                                    <p:cond delay="0"/>
                                  </p:stCondLst>
                                  <p:childTnLst>
                                    <p:set>
                                      <p:cBhvr>
                                        <p:cTn id="14" dur="1" fill="hold">
                                          <p:stCondLst>
                                            <p:cond delay="0"/>
                                          </p:stCondLst>
                                        </p:cTn>
                                        <p:tgtEl>
                                          <p:spTgt spid="771089"/>
                                        </p:tgtEl>
                                        <p:attrNameLst>
                                          <p:attrName>style.visibility</p:attrName>
                                        </p:attrNameLst>
                                      </p:cBhvr>
                                      <p:to>
                                        <p:strVal val="visible"/>
                                      </p:to>
                                    </p:set>
                                    <p:animEffect transition="in" filter="checkerboard(across)">
                                      <p:cBhvr>
                                        <p:cTn id="15" dur="500"/>
                                        <p:tgtEl>
                                          <p:spTgt spid="77108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71091"/>
                                        </p:tgtEl>
                                        <p:attrNameLst>
                                          <p:attrName>style.visibility</p:attrName>
                                        </p:attrNameLst>
                                      </p:cBhvr>
                                      <p:to>
                                        <p:strVal val="visible"/>
                                      </p:to>
                                    </p:set>
                                    <p:animEffect transition="in" filter="fade">
                                      <p:cBhvr>
                                        <p:cTn id="18" dur="500"/>
                                        <p:tgtEl>
                                          <p:spTgt spid="77109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nodeType="clickEffect">
                                  <p:stCondLst>
                                    <p:cond delay="0"/>
                                  </p:stCondLst>
                                  <p:childTnLst>
                                    <p:set>
                                      <p:cBhvr>
                                        <p:cTn id="22" dur="1" fill="hold">
                                          <p:stCondLst>
                                            <p:cond delay="0"/>
                                          </p:stCondLst>
                                        </p:cTn>
                                        <p:tgtEl>
                                          <p:spTgt spid="771092"/>
                                        </p:tgtEl>
                                        <p:attrNameLst>
                                          <p:attrName>style.visibility</p:attrName>
                                        </p:attrNameLst>
                                      </p:cBhvr>
                                      <p:to>
                                        <p:strVal val="visible"/>
                                      </p:to>
                                    </p:set>
                                    <p:animEffect transition="in" filter="checkerboard(across)">
                                      <p:cBhvr>
                                        <p:cTn id="23" dur="500"/>
                                        <p:tgtEl>
                                          <p:spTgt spid="77109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71093"/>
                                        </p:tgtEl>
                                        <p:attrNameLst>
                                          <p:attrName>style.visibility</p:attrName>
                                        </p:attrNameLst>
                                      </p:cBhvr>
                                      <p:to>
                                        <p:strVal val="visible"/>
                                      </p:to>
                                    </p:set>
                                    <p:animEffect transition="in" filter="fade">
                                      <p:cBhvr>
                                        <p:cTn id="26" dur="500"/>
                                        <p:tgtEl>
                                          <p:spTgt spid="77109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 presetClass="entr" presetSubtype="10" fill="hold" nodeType="clickEffect">
                                  <p:stCondLst>
                                    <p:cond delay="0"/>
                                  </p:stCondLst>
                                  <p:childTnLst>
                                    <p:set>
                                      <p:cBhvr>
                                        <p:cTn id="30" dur="1" fill="hold">
                                          <p:stCondLst>
                                            <p:cond delay="0"/>
                                          </p:stCondLst>
                                        </p:cTn>
                                        <p:tgtEl>
                                          <p:spTgt spid="771094"/>
                                        </p:tgtEl>
                                        <p:attrNameLst>
                                          <p:attrName>style.visibility</p:attrName>
                                        </p:attrNameLst>
                                      </p:cBhvr>
                                      <p:to>
                                        <p:strVal val="visible"/>
                                      </p:to>
                                    </p:set>
                                    <p:animEffect transition="in" filter="checkerboard(across)">
                                      <p:cBhvr>
                                        <p:cTn id="31" dur="500"/>
                                        <p:tgtEl>
                                          <p:spTgt spid="77109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71095"/>
                                        </p:tgtEl>
                                        <p:attrNameLst>
                                          <p:attrName>style.visibility</p:attrName>
                                        </p:attrNameLst>
                                      </p:cBhvr>
                                      <p:to>
                                        <p:strVal val="visible"/>
                                      </p:to>
                                    </p:set>
                                    <p:animEffect transition="in" filter="fade">
                                      <p:cBhvr>
                                        <p:cTn id="34" dur="500"/>
                                        <p:tgtEl>
                                          <p:spTgt spid="771095"/>
                                        </p:tgtEl>
                                      </p:cBhvr>
                                    </p:animEffect>
                                  </p:childTnLst>
                                </p:cTn>
                              </p:par>
                              <p:par>
                                <p:cTn id="35" presetID="5" presetClass="entr" presetSubtype="10" fill="hold" grpId="0" nodeType="withEffect">
                                  <p:stCondLst>
                                    <p:cond delay="0"/>
                                  </p:stCondLst>
                                  <p:childTnLst>
                                    <p:set>
                                      <p:cBhvr>
                                        <p:cTn id="36" dur="1" fill="hold">
                                          <p:stCondLst>
                                            <p:cond delay="0"/>
                                          </p:stCondLst>
                                        </p:cTn>
                                        <p:tgtEl>
                                          <p:spTgt spid="771097"/>
                                        </p:tgtEl>
                                        <p:attrNameLst>
                                          <p:attrName>style.visibility</p:attrName>
                                        </p:attrNameLst>
                                      </p:cBhvr>
                                      <p:to>
                                        <p:strVal val="visible"/>
                                      </p:to>
                                    </p:set>
                                    <p:animEffect transition="in" filter="checkerboard(across)">
                                      <p:cBhvr>
                                        <p:cTn id="37" dur="500"/>
                                        <p:tgtEl>
                                          <p:spTgt spid="7710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1088" grpId="0"/>
      <p:bldP spid="771091" grpId="0"/>
      <p:bldP spid="771093" grpId="0"/>
      <p:bldP spid="771095" grpId="0"/>
      <p:bldP spid="77109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575" y="0"/>
            <a:ext cx="8988425"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itle 1"/>
          <p:cNvSpPr txBox="1">
            <a:spLocks/>
          </p:cNvSpPr>
          <p:nvPr/>
        </p:nvSpPr>
        <p:spPr bwMode="auto">
          <a:xfrm>
            <a:off x="3657600" y="60198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800">
                <a:latin typeface="Gill Sans MT" panose="020B0502020104020203" pitchFamily="34" charset="0"/>
              </a:rPr>
              <a:t>Hartley et al. 2011</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smtClean="0">
                <a:latin typeface="Gill Sans MT" panose="020B0502020104020203" pitchFamily="34" charset="0"/>
              </a:rPr>
              <a:t>Backwards Design</a:t>
            </a:r>
          </a:p>
        </p:txBody>
      </p:sp>
      <p:sp>
        <p:nvSpPr>
          <p:cNvPr id="5123" name="Content Placeholder 2"/>
          <p:cNvSpPr>
            <a:spLocks noGrp="1"/>
          </p:cNvSpPr>
          <p:nvPr>
            <p:ph idx="1"/>
          </p:nvPr>
        </p:nvSpPr>
        <p:spPr/>
        <p:txBody>
          <a:bodyPr/>
          <a:lstStyle/>
          <a:p>
            <a:r>
              <a:rPr lang="en-US" altLang="en-US" smtClean="0">
                <a:latin typeface="Gill Sans MT" panose="020B0502020104020203" pitchFamily="34" charset="0"/>
              </a:rPr>
              <a:t>If we were wildly successful, what would success look like?</a:t>
            </a:r>
          </a:p>
          <a:p>
            <a:pPr lvl="1"/>
            <a:r>
              <a:rPr lang="en-US" altLang="en-US" smtClean="0">
                <a:latin typeface="Gill Sans MT" panose="020B0502020104020203" pitchFamily="34" charset="0"/>
              </a:rPr>
              <a:t>Increased carbon literacy for K-20+ audiences</a:t>
            </a:r>
          </a:p>
          <a:p>
            <a:pPr lvl="1"/>
            <a:r>
              <a:rPr lang="en-US" altLang="en-US" smtClean="0">
                <a:latin typeface="Gill Sans MT" panose="020B0502020104020203" pitchFamily="34" charset="0"/>
              </a:rPr>
              <a:t>Improved engagement</a:t>
            </a:r>
          </a:p>
          <a:p>
            <a:pPr lvl="1"/>
            <a:r>
              <a:rPr lang="en-US" altLang="en-US" smtClean="0">
                <a:latin typeface="Gill Sans MT" panose="020B0502020104020203" pitchFamily="34" charset="0"/>
              </a:rPr>
              <a:t>Improved content knowledge</a:t>
            </a:r>
          </a:p>
          <a:p>
            <a:pPr lvl="1"/>
            <a:r>
              <a:rPr lang="en-US" altLang="en-US" smtClean="0">
                <a:latin typeface="Gill Sans MT" panose="020B0502020104020203" pitchFamily="34" charset="0"/>
              </a:rPr>
              <a:t>Improved skills</a:t>
            </a:r>
          </a:p>
          <a:p>
            <a:pPr lvl="1"/>
            <a:r>
              <a:rPr lang="en-US" altLang="en-US" smtClean="0">
                <a:latin typeface="Gill Sans MT" panose="020B0502020104020203" pitchFamily="34" charset="0"/>
              </a:rPr>
              <a:t>Improved attitudes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 y="76200"/>
            <a:ext cx="5943600" cy="671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itle 1"/>
          <p:cNvSpPr txBox="1">
            <a:spLocks/>
          </p:cNvSpPr>
          <p:nvPr/>
        </p:nvSpPr>
        <p:spPr bwMode="auto">
          <a:xfrm>
            <a:off x="3657600" y="60198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800">
                <a:latin typeface="Gill Sans MT" panose="020B0502020104020203" pitchFamily="34" charset="0"/>
              </a:rPr>
              <a:t>Hartley et al. 2011</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 y="76200"/>
            <a:ext cx="5943600" cy="671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itle 1"/>
          <p:cNvSpPr txBox="1">
            <a:spLocks/>
          </p:cNvSpPr>
          <p:nvPr/>
        </p:nvSpPr>
        <p:spPr bwMode="auto">
          <a:xfrm>
            <a:off x="3657600" y="60198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800">
                <a:latin typeface="Gill Sans MT" panose="020B0502020104020203" pitchFamily="34" charset="0"/>
              </a:rPr>
              <a:t>Hartley et al. 2011</a:t>
            </a:r>
          </a:p>
        </p:txBody>
      </p:sp>
      <p:sp>
        <p:nvSpPr>
          <p:cNvPr id="28676" name="Title 1"/>
          <p:cNvSpPr txBox="1">
            <a:spLocks/>
          </p:cNvSpPr>
          <p:nvPr/>
        </p:nvSpPr>
        <p:spPr bwMode="auto">
          <a:xfrm>
            <a:off x="5562600" y="838200"/>
            <a:ext cx="3733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800">
                <a:latin typeface="Gill Sans MT" panose="020B0502020104020203" pitchFamily="34" charset="0"/>
              </a:rPr>
              <a:t>Take home message: Modest gains in “scientific reasoning” related to matter </a:t>
            </a:r>
            <a:r>
              <a:rPr lang="en-US" altLang="en-US" sz="2800" u="sng">
                <a:latin typeface="Gill Sans MT" panose="020B0502020104020203" pitchFamily="34" charset="0"/>
              </a:rPr>
              <a:t>after</a:t>
            </a:r>
            <a:r>
              <a:rPr lang="en-US" altLang="en-US" sz="2800">
                <a:latin typeface="Gill Sans MT" panose="020B0502020104020203" pitchFamily="34" charset="0"/>
              </a:rPr>
              <a:t> an intervention.</a:t>
            </a:r>
          </a:p>
        </p:txBody>
      </p:sp>
      <p:cxnSp>
        <p:nvCxnSpPr>
          <p:cNvPr id="7" name="Straight Connector 6"/>
          <p:cNvCxnSpPr/>
          <p:nvPr/>
        </p:nvCxnSpPr>
        <p:spPr>
          <a:xfrm>
            <a:off x="2133600" y="1905000"/>
            <a:ext cx="1143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286000" y="1447800"/>
            <a:ext cx="11430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304800" y="152400"/>
            <a:ext cx="8534400" cy="1143000"/>
          </a:xfrm>
        </p:spPr>
        <p:txBody>
          <a:bodyPr/>
          <a:lstStyle/>
          <a:p>
            <a:pPr algn="l"/>
            <a:r>
              <a:rPr lang="en-US" altLang="en-US" sz="4000" smtClean="0">
                <a:solidFill>
                  <a:schemeClr val="bg1"/>
                </a:solidFill>
                <a:latin typeface="Gill Sans MT" panose="020B0502020104020203" pitchFamily="34" charset="0"/>
              </a:rPr>
              <a:t>Fall 2016: 87% of MSU students think humans convert mass to energy</a:t>
            </a:r>
          </a:p>
        </p:txBody>
      </p:sp>
      <p:pic>
        <p:nvPicPr>
          <p:cNvPr id="29699"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152400" y="1408113"/>
            <a:ext cx="9010650" cy="5068887"/>
          </a:xfrm>
        </p:spPr>
      </p:pic>
      <p:sp>
        <p:nvSpPr>
          <p:cNvPr id="29700" name="Title 1"/>
          <p:cNvSpPr txBox="1">
            <a:spLocks/>
          </p:cNvSpPr>
          <p:nvPr/>
        </p:nvSpPr>
        <p:spPr bwMode="auto">
          <a:xfrm>
            <a:off x="3276600" y="6018213"/>
            <a:ext cx="8077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800">
                <a:latin typeface="Gill Sans MT" panose="020B0502020104020203" pitchFamily="34" charset="0"/>
              </a:rPr>
              <a:t>Hartshorn, unpubl. data</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304800" y="152400"/>
            <a:ext cx="8534400" cy="1143000"/>
          </a:xfrm>
        </p:spPr>
        <p:txBody>
          <a:bodyPr/>
          <a:lstStyle/>
          <a:p>
            <a:pPr algn="l"/>
            <a:r>
              <a:rPr lang="en-US" altLang="en-US" sz="4000" smtClean="0">
                <a:latin typeface="Gill Sans MT" panose="020B0502020104020203" pitchFamily="34" charset="0"/>
              </a:rPr>
              <a:t>Fall 2016: 87% of MSU students think humans convert mass to energy</a:t>
            </a:r>
          </a:p>
        </p:txBody>
      </p:sp>
      <p:pic>
        <p:nvPicPr>
          <p:cNvPr id="30723"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152400" y="1408113"/>
            <a:ext cx="9010650" cy="5068887"/>
          </a:xfrm>
        </p:spPr>
      </p:pic>
      <p:sp>
        <p:nvSpPr>
          <p:cNvPr id="30724" name="Title 1"/>
          <p:cNvSpPr txBox="1">
            <a:spLocks/>
          </p:cNvSpPr>
          <p:nvPr/>
        </p:nvSpPr>
        <p:spPr bwMode="auto">
          <a:xfrm>
            <a:off x="3276600" y="6018213"/>
            <a:ext cx="8077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800">
                <a:latin typeface="Gill Sans MT" panose="020B0502020104020203" pitchFamily="34" charset="0"/>
              </a:rPr>
              <a:t>Hartshorn, unpubl. data</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endParaRPr lang="en-US" altLang="en-US" smtClean="0"/>
          </a:p>
        </p:txBody>
      </p:sp>
      <p:pic>
        <p:nvPicPr>
          <p:cNvPr id="31747"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19050" y="38100"/>
            <a:ext cx="7753350" cy="6791325"/>
          </a:xfr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2770"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228600" y="76200"/>
            <a:ext cx="6096000" cy="6754813"/>
          </a:xfrm>
        </p:spPr>
      </p:pic>
      <p:sp>
        <p:nvSpPr>
          <p:cNvPr id="32771" name="Title 1"/>
          <p:cNvSpPr>
            <a:spLocks noGrp="1"/>
          </p:cNvSpPr>
          <p:nvPr>
            <p:ph type="title"/>
          </p:nvPr>
        </p:nvSpPr>
        <p:spPr>
          <a:xfrm>
            <a:off x="3886200" y="5715000"/>
            <a:ext cx="1905000" cy="487363"/>
          </a:xfrm>
        </p:spPr>
        <p:txBody>
          <a:bodyPr/>
          <a:lstStyle/>
          <a:p>
            <a:r>
              <a:rPr lang="en-US" altLang="en-US" sz="2000" smtClean="0">
                <a:solidFill>
                  <a:srgbClr val="FF0000"/>
                </a:solidFill>
                <a:latin typeface="Gill Sans MT" panose="020B0502020104020203" pitchFamily="34" charset="0"/>
              </a:rPr>
              <a:t>an innumerate</a:t>
            </a:r>
          </a:p>
        </p:txBody>
      </p:sp>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endParaRPr lang="en-US" altLang="en-US" smtClean="0"/>
          </a:p>
        </p:txBody>
      </p:sp>
      <p:pic>
        <p:nvPicPr>
          <p:cNvPr id="33795"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152400" y="274638"/>
            <a:ext cx="12684125" cy="7802562"/>
          </a:xfrm>
        </p:spPr>
      </p:pic>
    </p:spTree>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endParaRPr lang="en-US" altLang="en-US" smtClean="0"/>
          </a:p>
        </p:txBody>
      </p:sp>
      <p:pic>
        <p:nvPicPr>
          <p:cNvPr id="34819" name="Content Placeholder 4"/>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0" y="274638"/>
            <a:ext cx="9264650" cy="5211762"/>
          </a:xfr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endParaRPr lang="en-US" altLang="en-US" smtClean="0"/>
          </a:p>
        </p:txBody>
      </p:sp>
      <p:pic>
        <p:nvPicPr>
          <p:cNvPr id="35843"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76200" y="152400"/>
            <a:ext cx="8534400" cy="7756525"/>
          </a:xfr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endParaRPr lang="en-US" altLang="en-US" smtClean="0"/>
          </a:p>
        </p:txBody>
      </p:sp>
      <p:pic>
        <p:nvPicPr>
          <p:cNvPr id="36867"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0" y="685800"/>
            <a:ext cx="9888538" cy="5562600"/>
          </a:xfr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altLang="en-US" smtClean="0">
                <a:latin typeface="Gill Sans MT" panose="020B0502020104020203" pitchFamily="34" charset="0"/>
              </a:rPr>
              <a:t>Backwards Design</a:t>
            </a:r>
          </a:p>
        </p:txBody>
      </p:sp>
      <p:sp>
        <p:nvSpPr>
          <p:cNvPr id="6147" name="Content Placeholder 2"/>
          <p:cNvSpPr>
            <a:spLocks noGrp="1"/>
          </p:cNvSpPr>
          <p:nvPr>
            <p:ph idx="1"/>
          </p:nvPr>
        </p:nvSpPr>
        <p:spPr/>
        <p:txBody>
          <a:bodyPr/>
          <a:lstStyle/>
          <a:p>
            <a:r>
              <a:rPr lang="en-US" altLang="en-US" smtClean="0">
                <a:latin typeface="Gill Sans MT" panose="020B0502020104020203" pitchFamily="34" charset="0"/>
              </a:rPr>
              <a:t>If we were wildly successful, what would success look like?</a:t>
            </a:r>
          </a:p>
          <a:p>
            <a:pPr lvl="1"/>
            <a:r>
              <a:rPr lang="en-US" altLang="en-US" smtClean="0">
                <a:latin typeface="Gill Sans MT" panose="020B0502020104020203" pitchFamily="34" charset="0"/>
              </a:rPr>
              <a:t>Increased carbon literacy for K-20+ audiences</a:t>
            </a:r>
          </a:p>
          <a:p>
            <a:pPr lvl="1"/>
            <a:r>
              <a:rPr lang="en-US" altLang="en-US" smtClean="0">
                <a:latin typeface="Gill Sans MT" panose="020B0502020104020203" pitchFamily="34" charset="0"/>
              </a:rPr>
              <a:t>Improved engagement</a:t>
            </a:r>
          </a:p>
          <a:p>
            <a:pPr lvl="1"/>
            <a:r>
              <a:rPr lang="en-US" altLang="en-US" smtClean="0">
                <a:latin typeface="Gill Sans MT" panose="020B0502020104020203" pitchFamily="34" charset="0"/>
              </a:rPr>
              <a:t>Improved content knowledge</a:t>
            </a:r>
          </a:p>
          <a:p>
            <a:pPr lvl="1"/>
            <a:r>
              <a:rPr lang="en-US" altLang="en-US" smtClean="0">
                <a:latin typeface="Gill Sans MT" panose="020B0502020104020203" pitchFamily="34" charset="0"/>
              </a:rPr>
              <a:t>Improved skills</a:t>
            </a:r>
          </a:p>
          <a:p>
            <a:pPr lvl="1"/>
            <a:r>
              <a:rPr lang="en-US" altLang="en-US" smtClean="0">
                <a:latin typeface="Gill Sans MT" panose="020B0502020104020203" pitchFamily="34" charset="0"/>
              </a:rPr>
              <a:t>Improved attitudes </a:t>
            </a:r>
          </a:p>
        </p:txBody>
      </p:sp>
      <p:sp>
        <p:nvSpPr>
          <p:cNvPr id="6148" name="Title 1"/>
          <p:cNvSpPr txBox="1">
            <a:spLocks/>
          </p:cNvSpPr>
          <p:nvPr/>
        </p:nvSpPr>
        <p:spPr bwMode="auto">
          <a:xfrm>
            <a:off x="0" y="5554663"/>
            <a:ext cx="9067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800">
                <a:solidFill>
                  <a:srgbClr val="FF0000"/>
                </a:solidFill>
                <a:latin typeface="Gill Sans MT" panose="020B0502020104020203" pitchFamily="34" charset="0"/>
              </a:rPr>
              <a:t>From measurable student learning outcomes (mSLO) to measured and reported SLO (MrSLO)…</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endParaRPr lang="en-US" altLang="en-US" smtClean="0"/>
          </a:p>
        </p:txBody>
      </p:sp>
      <p:pic>
        <p:nvPicPr>
          <p:cNvPr id="37891"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76200" y="381000"/>
            <a:ext cx="9067800" cy="6800850"/>
          </a:xfr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endParaRPr lang="en-US" altLang="en-US" smtClean="0"/>
          </a:p>
        </p:txBody>
      </p:sp>
      <p:pic>
        <p:nvPicPr>
          <p:cNvPr id="38915"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76200" y="381000"/>
            <a:ext cx="9067800" cy="6800850"/>
          </a:xfrm>
        </p:spPr>
      </p:pic>
      <p:sp>
        <p:nvSpPr>
          <p:cNvPr id="38916" name="TextBox 2"/>
          <p:cNvSpPr txBox="1">
            <a:spLocks noChangeArrowheads="1"/>
          </p:cNvSpPr>
          <p:nvPr/>
        </p:nvSpPr>
        <p:spPr bwMode="auto">
          <a:xfrm>
            <a:off x="3276600" y="5791200"/>
            <a:ext cx="11318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600">
                <a:solidFill>
                  <a:srgbClr val="FF0000"/>
                </a:solidFill>
                <a:latin typeface="Gill Sans MT" panose="020B0502020104020203" pitchFamily="34" charset="0"/>
              </a:rPr>
              <a:t>Solar</a:t>
            </a:r>
          </a:p>
        </p:txBody>
      </p:sp>
      <p:sp>
        <p:nvSpPr>
          <p:cNvPr id="38917" name="TextBox 4"/>
          <p:cNvSpPr txBox="1">
            <a:spLocks noChangeArrowheads="1"/>
          </p:cNvSpPr>
          <p:nvPr/>
        </p:nvSpPr>
        <p:spPr bwMode="auto">
          <a:xfrm>
            <a:off x="5078413" y="5753100"/>
            <a:ext cx="12334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600">
                <a:solidFill>
                  <a:srgbClr val="FF0000"/>
                </a:solidFill>
                <a:latin typeface="Gill Sans MT" panose="020B0502020104020203" pitchFamily="34" charset="0"/>
              </a:rPr>
              <a:t>Wind</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endParaRPr lang="en-US" altLang="en-US" smtClean="0"/>
          </a:p>
        </p:txBody>
      </p:sp>
      <p:pic>
        <p:nvPicPr>
          <p:cNvPr id="39939"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76200" y="152400"/>
            <a:ext cx="8788400" cy="6629400"/>
          </a:xfr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endParaRPr lang="en-US" altLang="en-US" smtClean="0"/>
          </a:p>
        </p:txBody>
      </p:sp>
      <p:pic>
        <p:nvPicPr>
          <p:cNvPr id="40963"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457200" y="4191000"/>
            <a:ext cx="8229600" cy="2959100"/>
          </a:xfrm>
        </p:spPr>
      </p:pic>
      <p:pic>
        <p:nvPicPr>
          <p:cNvPr id="40964"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 y="1947863"/>
            <a:ext cx="7772400" cy="208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endParaRPr lang="en-US" altLang="en-US" smtClean="0"/>
          </a:p>
        </p:txBody>
      </p:sp>
      <p:pic>
        <p:nvPicPr>
          <p:cNvPr id="41987"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76200" y="76200"/>
            <a:ext cx="8932863" cy="3505200"/>
          </a:xfrm>
        </p:spPr>
      </p:pic>
      <p:pic>
        <p:nvPicPr>
          <p:cNvPr id="41988" name="Content Placeholder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638550"/>
            <a:ext cx="41910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81400" y="3779838"/>
            <a:ext cx="5553075" cy="170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33938" y="5486400"/>
            <a:ext cx="2266950"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altLang="en-US" smtClean="0">
                <a:latin typeface="Gill Sans MT" panose="020B0502020104020203" pitchFamily="34" charset="0"/>
              </a:rPr>
              <a:t>skepticalscience.com (Pg CO</a:t>
            </a:r>
            <a:r>
              <a:rPr lang="en-US" altLang="en-US" baseline="-25000" smtClean="0">
                <a:latin typeface="Gill Sans MT" panose="020B0502020104020203" pitchFamily="34" charset="0"/>
              </a:rPr>
              <a:t>2</a:t>
            </a:r>
            <a:r>
              <a:rPr lang="en-US" altLang="en-US" smtClean="0">
                <a:latin typeface="Gill Sans MT" panose="020B0502020104020203" pitchFamily="34" charset="0"/>
              </a:rPr>
              <a:t>/year)</a:t>
            </a:r>
          </a:p>
        </p:txBody>
      </p:sp>
      <p:sp>
        <p:nvSpPr>
          <p:cNvPr id="43011" name="Content Placeholder 2"/>
          <p:cNvSpPr>
            <a:spLocks noGrp="1"/>
          </p:cNvSpPr>
          <p:nvPr>
            <p:ph idx="1"/>
          </p:nvPr>
        </p:nvSpPr>
        <p:spPr/>
        <p:txBody>
          <a:bodyPr/>
          <a:lstStyle/>
          <a:p>
            <a:endParaRPr lang="en-US" altLang="en-US" smtClean="0"/>
          </a:p>
        </p:txBody>
      </p:sp>
      <p:pic>
        <p:nvPicPr>
          <p:cNvPr id="43012" name="Picture 2" descr="https://www.skepticalscience.com/graphics/Complete_Carbon_Cycle_500.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400" y="1981200"/>
            <a:ext cx="9131300" cy="481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altLang="en-US" smtClean="0">
                <a:latin typeface="Gill Sans MT" panose="020B0502020104020203" pitchFamily="34" charset="0"/>
              </a:rPr>
              <a:t>1. </a:t>
            </a:r>
            <a:r>
              <a:rPr lang="en-US" altLang="en-US" smtClean="0">
                <a:solidFill>
                  <a:srgbClr val="FF0000"/>
                </a:solidFill>
                <a:latin typeface="Gill Sans MT" panose="020B0502020104020203" pitchFamily="34" charset="0"/>
              </a:rPr>
              <a:t>AR5</a:t>
            </a:r>
            <a:r>
              <a:rPr lang="en-US" altLang="en-US" smtClean="0">
                <a:latin typeface="Gill Sans MT" panose="020B0502020104020203" pitchFamily="34" charset="0"/>
              </a:rPr>
              <a:t> (2013) # instead of AR4 (still Pg CO</a:t>
            </a:r>
            <a:r>
              <a:rPr lang="en-US" altLang="en-US" baseline="-25000" smtClean="0">
                <a:latin typeface="Gill Sans MT" panose="020B0502020104020203" pitchFamily="34" charset="0"/>
              </a:rPr>
              <a:t>2</a:t>
            </a:r>
            <a:r>
              <a:rPr lang="en-US" altLang="en-US" smtClean="0">
                <a:latin typeface="Gill Sans MT" panose="020B0502020104020203" pitchFamily="34" charset="0"/>
              </a:rPr>
              <a:t>/year)</a:t>
            </a:r>
          </a:p>
        </p:txBody>
      </p:sp>
      <p:pic>
        <p:nvPicPr>
          <p:cNvPr id="44035" name="Picture 2" descr="https://www.skepticalscience.com/graphics/Complete_Carbon_Cycle_500.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400" y="1981200"/>
            <a:ext cx="9131300" cy="481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Title 1"/>
          <p:cNvSpPr txBox="1">
            <a:spLocks/>
          </p:cNvSpPr>
          <p:nvPr/>
        </p:nvSpPr>
        <p:spPr bwMode="auto">
          <a:xfrm>
            <a:off x="-2790825" y="3303588"/>
            <a:ext cx="33655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latin typeface="Gill Sans MT" panose="020B0502020104020203" pitchFamily="34" charset="0"/>
              </a:rPr>
              <a:t>AR4 #s below in fig: </a:t>
            </a:r>
          </a:p>
          <a:p>
            <a:pPr>
              <a:spcBef>
                <a:spcPct val="0"/>
              </a:spcBef>
              <a:buFontTx/>
              <a:buNone/>
            </a:pPr>
            <a:r>
              <a:rPr lang="en-US" altLang="en-US" sz="1800">
                <a:solidFill>
                  <a:srgbClr val="FF0000"/>
                </a:solidFill>
                <a:latin typeface="Gill Sans MT" panose="020B0502020104020203" pitchFamily="34" charset="0"/>
              </a:rPr>
              <a:t>AR5 #s, respectively: </a:t>
            </a:r>
          </a:p>
          <a:p>
            <a:pPr>
              <a:spcBef>
                <a:spcPct val="0"/>
              </a:spcBef>
              <a:buFontTx/>
              <a:buNone/>
            </a:pPr>
            <a:r>
              <a:rPr lang="en-US" altLang="en-US" sz="1800">
                <a:solidFill>
                  <a:srgbClr val="FF0000"/>
                </a:solidFill>
                <a:latin typeface="Gill Sans MT" panose="020B0502020104020203" pitchFamily="34" charset="0"/>
              </a:rPr>
              <a:t>= 8, ~120, ~80 Pg C/y </a:t>
            </a:r>
          </a:p>
          <a:p>
            <a:pPr>
              <a:spcBef>
                <a:spcPct val="0"/>
              </a:spcBef>
              <a:buFontTx/>
              <a:buNone/>
            </a:pPr>
            <a:r>
              <a:rPr lang="en-US" altLang="en-US" sz="1800">
                <a:solidFill>
                  <a:srgbClr val="FF0000"/>
                </a:solidFill>
                <a:latin typeface="Gill Sans MT" panose="020B0502020104020203" pitchFamily="34" charset="0"/>
              </a:rPr>
              <a:t>= 29, 440, 290 Pg CO2/y</a:t>
            </a:r>
          </a:p>
        </p:txBody>
      </p:sp>
      <p:sp>
        <p:nvSpPr>
          <p:cNvPr id="44037" name="Title 1"/>
          <p:cNvSpPr txBox="1">
            <a:spLocks/>
          </p:cNvSpPr>
          <p:nvPr/>
        </p:nvSpPr>
        <p:spPr bwMode="auto">
          <a:xfrm>
            <a:off x="1073150" y="4216400"/>
            <a:ext cx="508000" cy="565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a:solidFill>
                  <a:srgbClr val="FF0000"/>
                </a:solidFill>
                <a:latin typeface="Gill Sans MT" panose="020B0502020104020203" pitchFamily="34" charset="0"/>
              </a:rPr>
              <a:t>29</a:t>
            </a:r>
          </a:p>
        </p:txBody>
      </p:sp>
      <p:sp>
        <p:nvSpPr>
          <p:cNvPr id="44038" name="Title 1"/>
          <p:cNvSpPr txBox="1">
            <a:spLocks/>
          </p:cNvSpPr>
          <p:nvPr/>
        </p:nvSpPr>
        <p:spPr bwMode="auto">
          <a:xfrm>
            <a:off x="2971800" y="4216400"/>
            <a:ext cx="2209800" cy="50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400">
                <a:solidFill>
                  <a:srgbClr val="FF0000"/>
                </a:solidFill>
                <a:latin typeface="Gill Sans MT" panose="020B0502020104020203" pitchFamily="34" charset="0"/>
              </a:rPr>
              <a:t>~440</a:t>
            </a:r>
          </a:p>
        </p:txBody>
      </p:sp>
      <p:sp>
        <p:nvSpPr>
          <p:cNvPr id="44039" name="Title 1"/>
          <p:cNvSpPr txBox="1">
            <a:spLocks/>
          </p:cNvSpPr>
          <p:nvPr/>
        </p:nvSpPr>
        <p:spPr bwMode="auto">
          <a:xfrm>
            <a:off x="6781800" y="4216400"/>
            <a:ext cx="1930400" cy="431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400">
                <a:solidFill>
                  <a:srgbClr val="FF0000"/>
                </a:solidFill>
                <a:latin typeface="Gill Sans MT" panose="020B0502020104020203" pitchFamily="34" charset="0"/>
              </a:rPr>
              <a:t> ~290</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altLang="en-US" smtClean="0">
                <a:latin typeface="Gill Sans MT" panose="020B0502020104020203" pitchFamily="34" charset="0"/>
              </a:rPr>
              <a:t>2. Convert to Pg C/year</a:t>
            </a:r>
          </a:p>
        </p:txBody>
      </p:sp>
      <p:pic>
        <p:nvPicPr>
          <p:cNvPr id="45059" name="Picture 2" descr="https://www.skepticalscience.com/graphics/Complete_Carbon_Cycle_500.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400" y="1981200"/>
            <a:ext cx="9131300" cy="481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itle 1"/>
          <p:cNvSpPr txBox="1">
            <a:spLocks/>
          </p:cNvSpPr>
          <p:nvPr/>
        </p:nvSpPr>
        <p:spPr bwMode="auto">
          <a:xfrm>
            <a:off x="-2790825" y="3303588"/>
            <a:ext cx="33655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latin typeface="Gill Sans MT" panose="020B0502020104020203" pitchFamily="34" charset="0"/>
              </a:rPr>
              <a:t>AR4 #s below in fig: </a:t>
            </a:r>
          </a:p>
          <a:p>
            <a:pPr>
              <a:spcBef>
                <a:spcPct val="0"/>
              </a:spcBef>
              <a:buFontTx/>
              <a:buNone/>
            </a:pPr>
            <a:r>
              <a:rPr lang="en-US" altLang="en-US" sz="1800">
                <a:solidFill>
                  <a:srgbClr val="FF0000"/>
                </a:solidFill>
                <a:latin typeface="Gill Sans MT" panose="020B0502020104020203" pitchFamily="34" charset="0"/>
              </a:rPr>
              <a:t>AR5 #s, respectively: </a:t>
            </a:r>
          </a:p>
          <a:p>
            <a:pPr>
              <a:spcBef>
                <a:spcPct val="0"/>
              </a:spcBef>
              <a:buFontTx/>
              <a:buNone/>
            </a:pPr>
            <a:r>
              <a:rPr lang="en-US" altLang="en-US" sz="1800">
                <a:solidFill>
                  <a:srgbClr val="FF0000"/>
                </a:solidFill>
                <a:latin typeface="Gill Sans MT" panose="020B0502020104020203" pitchFamily="34" charset="0"/>
              </a:rPr>
              <a:t>= 8, ~120, ~80 Pg C/y </a:t>
            </a:r>
          </a:p>
          <a:p>
            <a:pPr>
              <a:spcBef>
                <a:spcPct val="0"/>
              </a:spcBef>
              <a:buFontTx/>
              <a:buNone/>
            </a:pPr>
            <a:r>
              <a:rPr lang="en-US" altLang="en-US" sz="1800">
                <a:solidFill>
                  <a:srgbClr val="FF0000"/>
                </a:solidFill>
                <a:latin typeface="Gill Sans MT" panose="020B0502020104020203" pitchFamily="34" charset="0"/>
              </a:rPr>
              <a:t>= 29, 440, 290 Pg CO2/y</a:t>
            </a:r>
          </a:p>
        </p:txBody>
      </p:sp>
      <p:sp>
        <p:nvSpPr>
          <p:cNvPr id="45061" name="Title 1"/>
          <p:cNvSpPr txBox="1">
            <a:spLocks/>
          </p:cNvSpPr>
          <p:nvPr/>
        </p:nvSpPr>
        <p:spPr bwMode="auto">
          <a:xfrm>
            <a:off x="1073150" y="4216400"/>
            <a:ext cx="508000" cy="565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400">
                <a:solidFill>
                  <a:srgbClr val="FF0000"/>
                </a:solidFill>
                <a:latin typeface="Gill Sans MT" panose="020B0502020104020203" pitchFamily="34" charset="0"/>
              </a:rPr>
              <a:t>8</a:t>
            </a:r>
          </a:p>
        </p:txBody>
      </p:sp>
      <p:sp>
        <p:nvSpPr>
          <p:cNvPr id="45062" name="Title 1"/>
          <p:cNvSpPr txBox="1">
            <a:spLocks/>
          </p:cNvSpPr>
          <p:nvPr/>
        </p:nvSpPr>
        <p:spPr bwMode="auto">
          <a:xfrm>
            <a:off x="2971800" y="4216400"/>
            <a:ext cx="2209800" cy="50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400">
                <a:solidFill>
                  <a:srgbClr val="FF0000"/>
                </a:solidFill>
                <a:latin typeface="Gill Sans MT" panose="020B0502020104020203" pitchFamily="34" charset="0"/>
              </a:rPr>
              <a:t>~120</a:t>
            </a:r>
          </a:p>
        </p:txBody>
      </p:sp>
      <p:sp>
        <p:nvSpPr>
          <p:cNvPr id="45063" name="Title 1"/>
          <p:cNvSpPr txBox="1">
            <a:spLocks/>
          </p:cNvSpPr>
          <p:nvPr/>
        </p:nvSpPr>
        <p:spPr bwMode="auto">
          <a:xfrm>
            <a:off x="6781800" y="4216400"/>
            <a:ext cx="1930400" cy="431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400">
                <a:solidFill>
                  <a:srgbClr val="FF0000"/>
                </a:solidFill>
                <a:latin typeface="Gill Sans MT" panose="020B0502020104020203" pitchFamily="34" charset="0"/>
              </a:rPr>
              <a:t> ~80</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endParaRPr lang="en-US" altLang="en-US" smtClean="0"/>
          </a:p>
        </p:txBody>
      </p:sp>
      <p:pic>
        <p:nvPicPr>
          <p:cNvPr id="46083" name="Content Placeholder 4"/>
          <p:cNvPicPr>
            <a:picLocks noGrp="1" noChangeAspect="1"/>
          </p:cNvPicPr>
          <p:nvPr>
            <p:ph idx="1"/>
          </p:nvPr>
        </p:nvPicPr>
        <p:blipFill>
          <a:blip r:embed="rId2" cstate="screen">
            <a:extLst>
              <a:ext uri="{28A0092B-C50C-407E-A947-70E740481C1C}">
                <a14:useLocalDpi xmlns:a14="http://schemas.microsoft.com/office/drawing/2010/main"/>
              </a:ext>
            </a:extLst>
          </a:blip>
          <a:srcRect t="-2"/>
          <a:stretch>
            <a:fillRect/>
          </a:stretch>
        </p:blipFill>
        <p:spPr>
          <a:xfrm>
            <a:off x="0" y="0"/>
            <a:ext cx="7400925" cy="6781800"/>
          </a:xfr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endParaRPr lang="en-US" altLang="en-US" smtClean="0"/>
          </a:p>
        </p:txBody>
      </p:sp>
      <p:pic>
        <p:nvPicPr>
          <p:cNvPr id="47107" name="Content Placeholder 3"/>
          <p:cNvPicPr>
            <a:picLocks noGrp="1" noChangeAspect="1"/>
          </p:cNvPicPr>
          <p:nvPr>
            <p:ph idx="1"/>
          </p:nvPr>
        </p:nvPicPr>
        <p:blipFill>
          <a:blip r:embed="rId2">
            <a:extLst>
              <a:ext uri="{28A0092B-C50C-407E-A947-70E740481C1C}">
                <a14:useLocalDpi xmlns:a14="http://schemas.microsoft.com/office/drawing/2010/main"/>
              </a:ext>
            </a:extLst>
          </a:blip>
          <a:srcRect/>
          <a:stretch>
            <a:fillRect/>
          </a:stretch>
        </p:blipFill>
        <p:spPr>
          <a:xfrm>
            <a:off x="76200" y="-685800"/>
            <a:ext cx="5029200" cy="7550150"/>
          </a:xfr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5915025" y="1131888"/>
            <a:ext cx="3014663" cy="993775"/>
          </a:xfrm>
        </p:spPr>
        <p:txBody>
          <a:bodyPr/>
          <a:lstStyle/>
          <a:p>
            <a:r>
              <a:rPr lang="en-US" altLang="en-US" sz="2700" smtClean="0">
                <a:latin typeface="AR CARTER" pitchFamily="2" charset="0"/>
              </a:rPr>
              <a:t>In 1949…”the remedies are in our own backyards”</a:t>
            </a:r>
          </a:p>
        </p:txBody>
      </p:sp>
      <p:pic>
        <p:nvPicPr>
          <p:cNvPr id="7171"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5915025" y="2098675"/>
            <a:ext cx="3014663" cy="3813175"/>
          </a:xfrm>
        </p:spPr>
      </p:pic>
      <p:pic>
        <p:nvPicPr>
          <p:cNvPr id="7172" name="Picture 4"/>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8650" y="2098675"/>
            <a:ext cx="4846638" cy="368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endParaRPr lang="en-US" altLang="en-US" smtClean="0"/>
          </a:p>
        </p:txBody>
      </p:sp>
      <p:pic>
        <p:nvPicPr>
          <p:cNvPr id="48131"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9525" y="19050"/>
            <a:ext cx="4352925" cy="6677025"/>
          </a:xfrm>
        </p:spPr>
      </p:pic>
      <p:pic>
        <p:nvPicPr>
          <p:cNvPr id="48132"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00550" y="19050"/>
            <a:ext cx="5008563" cy="667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Title 1"/>
          <p:cNvSpPr txBox="1">
            <a:spLocks/>
          </p:cNvSpPr>
          <p:nvPr/>
        </p:nvSpPr>
        <p:spPr bwMode="auto">
          <a:xfrm>
            <a:off x="7162800" y="4724400"/>
            <a:ext cx="2057400" cy="1676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3600">
                <a:latin typeface="Gill Sans MT" panose="020B0502020104020203" pitchFamily="34" charset="0"/>
              </a:rPr>
              <a:t>Netatmo to the rescue?</a:t>
            </a:r>
          </a:p>
        </p:txBody>
      </p:sp>
      <p:sp>
        <p:nvSpPr>
          <p:cNvPr id="48134" name="Title 1"/>
          <p:cNvSpPr txBox="1">
            <a:spLocks/>
          </p:cNvSpPr>
          <p:nvPr/>
        </p:nvSpPr>
        <p:spPr bwMode="auto">
          <a:xfrm>
            <a:off x="1600200" y="4724400"/>
            <a:ext cx="2573338" cy="1676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3600">
                <a:latin typeface="Gill Sans MT" panose="020B0502020104020203" pitchFamily="34" charset="0"/>
              </a:rPr>
              <a:t>Thermalcam to the rescue?</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altLang="en-US" smtClean="0">
                <a:latin typeface="Gill Sans MT" panose="020B0502020104020203" pitchFamily="34" charset="0"/>
              </a:rPr>
              <a:t>Netatmo to the rescue?</a:t>
            </a:r>
          </a:p>
        </p:txBody>
      </p:sp>
      <p:pic>
        <p:nvPicPr>
          <p:cNvPr id="49155"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228600" y="1219200"/>
            <a:ext cx="7772400" cy="5622925"/>
          </a:xfr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endParaRPr lang="en-US" altLang="en-US" smtClean="0"/>
          </a:p>
        </p:txBody>
      </p:sp>
      <p:pic>
        <p:nvPicPr>
          <p:cNvPr id="50179"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152400" y="1143000"/>
            <a:ext cx="8756650" cy="5486400"/>
          </a:xfrm>
        </p:spPr>
      </p:pic>
      <p:sp>
        <p:nvSpPr>
          <p:cNvPr id="50180" name="Title 1"/>
          <p:cNvSpPr txBox="1">
            <a:spLocks/>
          </p:cNvSpPr>
          <p:nvPr/>
        </p:nvSpPr>
        <p:spPr bwMode="auto">
          <a:xfrm>
            <a:off x="568325" y="381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4400">
                <a:latin typeface="Gill Sans MT" panose="020B0502020104020203" pitchFamily="34" charset="0"/>
              </a:rPr>
              <a:t>Netatmo to the rescue?</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endParaRPr lang="en-US" altLang="en-US" smtClean="0"/>
          </a:p>
        </p:txBody>
      </p:sp>
      <p:pic>
        <p:nvPicPr>
          <p:cNvPr id="51203"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152400" y="1143000"/>
            <a:ext cx="8756650" cy="5486400"/>
          </a:xfrm>
        </p:spPr>
      </p:pic>
      <p:sp>
        <p:nvSpPr>
          <p:cNvPr id="51204" name="Title 1"/>
          <p:cNvSpPr txBox="1">
            <a:spLocks/>
          </p:cNvSpPr>
          <p:nvPr/>
        </p:nvSpPr>
        <p:spPr bwMode="auto">
          <a:xfrm>
            <a:off x="568325" y="381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4400">
                <a:latin typeface="Gill Sans MT" panose="020B0502020104020203" pitchFamily="34" charset="0"/>
              </a:rPr>
              <a:t>Netatmo to the rescue?</a:t>
            </a:r>
          </a:p>
        </p:txBody>
      </p:sp>
      <p:sp>
        <p:nvSpPr>
          <p:cNvPr id="3" name="Arrow: Right 2"/>
          <p:cNvSpPr/>
          <p:nvPr/>
        </p:nvSpPr>
        <p:spPr>
          <a:xfrm rot="20000814">
            <a:off x="3724275" y="3406775"/>
            <a:ext cx="2209800" cy="76200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latin typeface="Gill Sans MT" panose="020B0502020104020203" pitchFamily="34" charset="0"/>
              </a:rPr>
              <a:t>respiration</a:t>
            </a:r>
          </a:p>
        </p:txBody>
      </p:sp>
      <p:sp>
        <p:nvSpPr>
          <p:cNvPr id="7" name="Arrow: Right 6"/>
          <p:cNvSpPr/>
          <p:nvPr/>
        </p:nvSpPr>
        <p:spPr>
          <a:xfrm rot="1397359">
            <a:off x="1385888" y="3048000"/>
            <a:ext cx="2209800" cy="76200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latin typeface="Gill Sans MT" panose="020B0502020104020203" pitchFamily="34" charset="0"/>
              </a:rPr>
              <a:t>photosynthesis</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endParaRPr lang="en-US" altLang="en-US" smtClean="0"/>
          </a:p>
        </p:txBody>
      </p:sp>
      <p:pic>
        <p:nvPicPr>
          <p:cNvPr id="52227" name="Content Placeholder 4"/>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76200" y="7938"/>
            <a:ext cx="6400800" cy="6905625"/>
          </a:xfrm>
        </p:spPr>
      </p:pic>
      <p:sp>
        <p:nvSpPr>
          <p:cNvPr id="52228" name="Title 1"/>
          <p:cNvSpPr txBox="1">
            <a:spLocks/>
          </p:cNvSpPr>
          <p:nvPr/>
        </p:nvSpPr>
        <p:spPr bwMode="auto">
          <a:xfrm>
            <a:off x="5715000" y="427038"/>
            <a:ext cx="3124200" cy="345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4400">
                <a:latin typeface="Gill Sans MT" panose="020B0502020104020203" pitchFamily="34" charset="0"/>
              </a:rPr>
              <a:t>Netatmo to the rescue?</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endParaRPr lang="en-US" altLang="en-US" smtClean="0"/>
          </a:p>
        </p:txBody>
      </p:sp>
      <p:pic>
        <p:nvPicPr>
          <p:cNvPr id="53251"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9525" y="76200"/>
            <a:ext cx="12815888" cy="6850063"/>
          </a:xfr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endParaRPr lang="en-US" altLang="en-US" smtClean="0"/>
          </a:p>
        </p:txBody>
      </p:sp>
      <p:sp>
        <p:nvSpPr>
          <p:cNvPr id="54275" name="Content Placeholder 2"/>
          <p:cNvSpPr>
            <a:spLocks noGrp="1"/>
          </p:cNvSpPr>
          <p:nvPr>
            <p:ph idx="1"/>
          </p:nvPr>
        </p:nvSpPr>
        <p:spPr/>
        <p:txBody>
          <a:bodyPr/>
          <a:lstStyle/>
          <a:p>
            <a:endParaRPr lang="en-US" altLang="en-US" smtClean="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endParaRPr lang="en-US" altLang="en-US" smtClean="0"/>
          </a:p>
        </p:txBody>
      </p:sp>
      <p:pic>
        <p:nvPicPr>
          <p:cNvPr id="55299"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152400" y="76200"/>
            <a:ext cx="7119938" cy="6553200"/>
          </a:xfrm>
        </p:spPr>
      </p:pic>
    </p:spTree>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endParaRPr lang="en-US" altLang="en-US" smtClean="0"/>
          </a:p>
        </p:txBody>
      </p:sp>
      <p:pic>
        <p:nvPicPr>
          <p:cNvPr id="56323"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76200" y="228600"/>
            <a:ext cx="8686800" cy="6515100"/>
          </a:xfrm>
        </p:spPr>
      </p:pic>
    </p:spTree>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endParaRPr lang="en-US" altLang="en-US" smtClean="0"/>
          </a:p>
        </p:txBody>
      </p:sp>
      <p:pic>
        <p:nvPicPr>
          <p:cNvPr id="57347"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0" y="846138"/>
            <a:ext cx="9061450" cy="5097462"/>
          </a:xfrm>
        </p:spPr>
      </p:pic>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endParaRPr lang="en-US" altLang="en-US" smtClean="0"/>
          </a:p>
        </p:txBody>
      </p:sp>
      <p:pic>
        <p:nvPicPr>
          <p:cNvPr id="9219"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5778500" y="3321050"/>
            <a:ext cx="6284913" cy="3011488"/>
          </a:xfrm>
        </p:spPr>
      </p:pic>
      <p:pic>
        <p:nvPicPr>
          <p:cNvPr id="9220" name="Content Placeholder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03913" y="973138"/>
            <a:ext cx="3190875" cy="239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Content Placeholder 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9144000" y="857250"/>
            <a:ext cx="3189288" cy="239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6"/>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11175" y="3429000"/>
            <a:ext cx="2057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Content Placeholder 3"/>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2643188" y="3429000"/>
            <a:ext cx="3189287" cy="239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Content Placeholder 3"/>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717550" y="6986588"/>
            <a:ext cx="3189288" cy="239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Content Placeholder 3"/>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2643188" y="973138"/>
            <a:ext cx="3189287"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6" name="Content Placeholder 3"/>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620713" y="966788"/>
            <a:ext cx="3189288" cy="239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7" name="Picture 11"/>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643188" y="3435350"/>
            <a:ext cx="3189287" cy="239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endParaRPr lang="en-US" altLang="en-US" smtClean="0"/>
          </a:p>
        </p:txBody>
      </p:sp>
      <p:pic>
        <p:nvPicPr>
          <p:cNvPr id="58371"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549275" y="1600200"/>
            <a:ext cx="8045450" cy="4525963"/>
          </a:xfrm>
        </p:spPr>
      </p:pic>
    </p:spTree>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endParaRPr lang="en-US" altLang="en-US" smtClean="0"/>
          </a:p>
        </p:txBody>
      </p:sp>
      <p:pic>
        <p:nvPicPr>
          <p:cNvPr id="59395"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152400" y="1165225"/>
            <a:ext cx="8899525" cy="5006975"/>
          </a:xfr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endParaRPr lang="en-US" altLang="en-US" smtClean="0"/>
          </a:p>
        </p:txBody>
      </p:sp>
      <p:pic>
        <p:nvPicPr>
          <p:cNvPr id="60419"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28575" y="274638"/>
            <a:ext cx="10348913" cy="5821362"/>
          </a:xfr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endParaRPr lang="en-US" altLang="en-US" smtClean="0"/>
          </a:p>
        </p:txBody>
      </p:sp>
      <p:pic>
        <p:nvPicPr>
          <p:cNvPr id="61443"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76200" y="76200"/>
            <a:ext cx="7620000" cy="6729413"/>
          </a:xfr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endParaRPr lang="en-US" altLang="en-US" smtClean="0"/>
          </a:p>
        </p:txBody>
      </p:sp>
      <p:pic>
        <p:nvPicPr>
          <p:cNvPr id="62467"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152400" y="76200"/>
            <a:ext cx="8334375" cy="6781800"/>
          </a:xfr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endParaRPr lang="en-US" altLang="en-US" smtClean="0"/>
          </a:p>
        </p:txBody>
      </p:sp>
      <p:pic>
        <p:nvPicPr>
          <p:cNvPr id="63491"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655638" y="1600200"/>
            <a:ext cx="7832725" cy="4525963"/>
          </a:xfr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endParaRPr lang="en-US" altLang="en-US" smtClean="0"/>
          </a:p>
        </p:txBody>
      </p:sp>
      <p:sp>
        <p:nvSpPr>
          <p:cNvPr id="64515" name="Content Placeholder 2"/>
          <p:cNvSpPr>
            <a:spLocks noGrp="1"/>
          </p:cNvSpPr>
          <p:nvPr>
            <p:ph idx="1"/>
          </p:nvPr>
        </p:nvSpPr>
        <p:spPr/>
        <p:txBody>
          <a:bodyPr/>
          <a:lstStyle/>
          <a:p>
            <a:endParaRPr lang="en-US" altLang="en-US" smtClean="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endParaRPr lang="en-US" altLang="en-US" smtClean="0"/>
          </a:p>
        </p:txBody>
      </p:sp>
      <p:pic>
        <p:nvPicPr>
          <p:cNvPr id="65539"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457200" y="1646238"/>
            <a:ext cx="8229600" cy="4433887"/>
          </a:xfr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Content Placeholder 2"/>
          <p:cNvSpPr>
            <a:spLocks noGrp="1"/>
          </p:cNvSpPr>
          <p:nvPr>
            <p:ph idx="1"/>
          </p:nvPr>
        </p:nvSpPr>
        <p:spPr/>
        <p:txBody>
          <a:bodyPr/>
          <a:lstStyle/>
          <a:p>
            <a:endParaRPr lang="en-US" altLang="en-US" smtClean="0"/>
          </a:p>
        </p:txBody>
      </p:sp>
      <p:sp>
        <p:nvSpPr>
          <p:cNvPr id="5" name="TextBox 4"/>
          <p:cNvSpPr txBox="1"/>
          <p:nvPr/>
        </p:nvSpPr>
        <p:spPr>
          <a:xfrm>
            <a:off x="685800" y="115888"/>
            <a:ext cx="8001000" cy="1200150"/>
          </a:xfrm>
          <a:prstGeom prst="rect">
            <a:avLst/>
          </a:prstGeom>
          <a:noFill/>
        </p:spPr>
        <p:txBody>
          <a:bodyPr>
            <a:spAutoFit/>
          </a:bodyPr>
          <a:lstStyle/>
          <a:p>
            <a:pPr>
              <a:defRPr/>
            </a:pPr>
            <a:r>
              <a:rPr lang="en-US" sz="3600" dirty="0">
                <a:latin typeface="Gill Sans MT" panose="020B0502020104020203" pitchFamily="34" charset="0"/>
              </a:rPr>
              <a:t>C</a:t>
            </a:r>
            <a:r>
              <a:rPr lang="en-US" sz="3600" dirty="0">
                <a:solidFill>
                  <a:srgbClr val="FF0000"/>
                </a:solidFill>
                <a:latin typeface="Gill Sans MT" panose="020B0502020104020203" pitchFamily="34" charset="0"/>
              </a:rPr>
              <a:t>OO</a:t>
            </a:r>
            <a:r>
              <a:rPr lang="en-US" sz="3600" dirty="0">
                <a:solidFill>
                  <a:schemeClr val="bg1">
                    <a:lumMod val="65000"/>
                  </a:schemeClr>
                </a:solidFill>
                <a:latin typeface="Gill Sans MT" panose="020B0502020104020203" pitchFamily="34" charset="0"/>
              </a:rPr>
              <a:t>L</a:t>
            </a:r>
            <a:r>
              <a:rPr lang="en-US" sz="3600" dirty="0">
                <a:latin typeface="Gill Sans MT" panose="020B0502020104020203" pitchFamily="34" charset="0"/>
              </a:rPr>
              <a:t> carbon concept: When C</a:t>
            </a:r>
            <a:r>
              <a:rPr lang="en-US" sz="3600" dirty="0">
                <a:solidFill>
                  <a:srgbClr val="FF0000"/>
                </a:solidFill>
                <a:latin typeface="Gill Sans MT" panose="020B0502020104020203" pitchFamily="34" charset="0"/>
              </a:rPr>
              <a:t>O</a:t>
            </a:r>
            <a:r>
              <a:rPr lang="en-US" sz="3600" baseline="-25000" dirty="0">
                <a:solidFill>
                  <a:srgbClr val="FF0000"/>
                </a:solidFill>
                <a:latin typeface="Gill Sans MT" panose="020B0502020104020203" pitchFamily="34" charset="0"/>
              </a:rPr>
              <a:t>2</a:t>
            </a:r>
            <a:r>
              <a:rPr lang="en-US" sz="3600" dirty="0">
                <a:latin typeface="Gill Sans MT" panose="020B0502020104020203" pitchFamily="34" charset="0"/>
              </a:rPr>
              <a:t> dissolves in water, it makes it more acid.</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en-US" altLang="en-US" smtClean="0"/>
              <a:t>PEDOSPHERE</a:t>
            </a:r>
          </a:p>
        </p:txBody>
      </p:sp>
      <p:pic>
        <p:nvPicPr>
          <p:cNvPr id="67587" name="Object 4"/>
          <p:cNvPicPr>
            <a:picLocks noGrp="1" noChangeAspect="1" noChangeArrowheads="1"/>
          </p:cNvPicPr>
          <p:nvPr>
            <p:ph idx="1"/>
          </p:nvPr>
        </p:nvPicPr>
        <p:blipFill>
          <a:blip r:embed="rId2">
            <a:lum bright="-12000" contrast="24000"/>
            <a:extLst>
              <a:ext uri="{28A0092B-C50C-407E-A947-70E740481C1C}">
                <a14:useLocalDpi xmlns:a14="http://schemas.microsoft.com/office/drawing/2010/main"/>
              </a:ext>
            </a:extLst>
          </a:blip>
          <a:srcRect/>
          <a:stretch>
            <a:fillRect/>
          </a:stretch>
        </p:blipFill>
        <p:spPr>
          <a:xfrm>
            <a:off x="0" y="1066800"/>
            <a:ext cx="7162800" cy="5791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588"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33463" y="4800600"/>
            <a:ext cx="1735137"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un 5"/>
          <p:cNvSpPr/>
          <p:nvPr/>
        </p:nvSpPr>
        <p:spPr bwMode="auto">
          <a:xfrm>
            <a:off x="2438400" y="0"/>
            <a:ext cx="457200" cy="457200"/>
          </a:xfrm>
          <a:prstGeom prst="sun">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7590" name="Rectangle 6"/>
          <p:cNvSpPr>
            <a:spLocks noChangeArrowheads="1"/>
          </p:cNvSpPr>
          <p:nvPr/>
        </p:nvSpPr>
        <p:spPr bwMode="auto">
          <a:xfrm>
            <a:off x="2843213" y="0"/>
            <a:ext cx="35575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latin typeface="Arial" panose="020B0604020202020204" pitchFamily="34" charset="0"/>
              </a:rPr>
              <a:t>+CO2+H2O</a:t>
            </a:r>
            <a:r>
              <a:rPr lang="en-US" altLang="en-US" sz="2400">
                <a:latin typeface="Arial" panose="020B0604020202020204" pitchFamily="34" charset="0"/>
                <a:sym typeface="Wingdings" panose="05000000000000000000" pitchFamily="2" charset="2"/>
              </a:rPr>
              <a:t>O2+CH2O</a:t>
            </a:r>
            <a:endParaRPr lang="en-US" altLang="en-US" sz="2400">
              <a:latin typeface="Arial" panose="020B0604020202020204" pitchFamily="34" charset="0"/>
            </a:endParaRPr>
          </a:p>
        </p:txBody>
      </p:sp>
      <p:sp>
        <p:nvSpPr>
          <p:cNvPr id="67591" name="TextBox 1"/>
          <p:cNvSpPr txBox="1">
            <a:spLocks noChangeArrowheads="1"/>
          </p:cNvSpPr>
          <p:nvPr/>
        </p:nvSpPr>
        <p:spPr bwMode="auto">
          <a:xfrm>
            <a:off x="985838" y="5016500"/>
            <a:ext cx="13382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FF0000"/>
                </a:solidFill>
                <a:latin typeface="Arial" panose="020B0604020202020204" pitchFamily="34" charset="0"/>
              </a:rPr>
              <a:t>more SOM</a:t>
            </a:r>
          </a:p>
          <a:p>
            <a:pPr eaLnBrk="1" hangingPunct="1">
              <a:spcBef>
                <a:spcPct val="0"/>
              </a:spcBef>
              <a:buFontTx/>
              <a:buNone/>
            </a:pPr>
            <a:endParaRPr lang="en-US" altLang="en-US" sz="1800" b="1">
              <a:solidFill>
                <a:srgbClr val="FF0000"/>
              </a:solidFill>
              <a:latin typeface="Arial" panose="020B0604020202020204" pitchFamily="34" charset="0"/>
            </a:endParaRPr>
          </a:p>
          <a:p>
            <a:pPr eaLnBrk="1" hangingPunct="1">
              <a:spcBef>
                <a:spcPct val="0"/>
              </a:spcBef>
              <a:buFontTx/>
              <a:buNone/>
            </a:pPr>
            <a:endParaRPr lang="en-US" altLang="en-US" sz="1800" b="1">
              <a:solidFill>
                <a:srgbClr val="FF0000"/>
              </a:solidFill>
              <a:latin typeface="Arial" panose="020B0604020202020204" pitchFamily="34" charset="0"/>
            </a:endParaRPr>
          </a:p>
          <a:p>
            <a:pPr eaLnBrk="1" hangingPunct="1">
              <a:spcBef>
                <a:spcPct val="0"/>
              </a:spcBef>
              <a:buFontTx/>
              <a:buNone/>
            </a:pPr>
            <a:r>
              <a:rPr lang="en-US" altLang="en-US" sz="1800" b="1">
                <a:solidFill>
                  <a:srgbClr val="FF0000"/>
                </a:solidFill>
                <a:latin typeface="Arial" panose="020B0604020202020204" pitchFamily="34" charset="0"/>
              </a:rPr>
              <a:t>less SOM</a:t>
            </a:r>
          </a:p>
        </p:txBody>
      </p:sp>
      <p:sp>
        <p:nvSpPr>
          <p:cNvPr id="2" name="Rectangle 1"/>
          <p:cNvSpPr/>
          <p:nvPr/>
        </p:nvSpPr>
        <p:spPr>
          <a:xfrm>
            <a:off x="2895600" y="1773238"/>
            <a:ext cx="1066800" cy="115887"/>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2895600" y="1905000"/>
            <a:ext cx="1066800" cy="1143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0"/>
          <p:cNvSpPr/>
          <p:nvPr/>
        </p:nvSpPr>
        <p:spPr>
          <a:xfrm rot="2001352">
            <a:off x="4656138" y="2054225"/>
            <a:ext cx="1066800" cy="350838"/>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ectangle 11"/>
          <p:cNvSpPr/>
          <p:nvPr/>
        </p:nvSpPr>
        <p:spPr>
          <a:xfrm>
            <a:off x="5334000" y="1773238"/>
            <a:ext cx="579438" cy="115887"/>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5600700" y="3176588"/>
            <a:ext cx="419100" cy="117475"/>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8950" y="898525"/>
            <a:ext cx="2209800" cy="1744663"/>
          </a:xfrm>
        </p:spPr>
        <p:txBody>
          <a:bodyPr>
            <a:normAutofit fontScale="90000"/>
          </a:bodyPr>
          <a:lstStyle/>
          <a:p>
            <a:pPr>
              <a:defRPr/>
            </a:pPr>
            <a:r>
              <a:rPr lang="en-US" dirty="0">
                <a:latin typeface="AR CARTER" panose="02000000000000000000" pitchFamily="2" charset="0"/>
              </a:rPr>
              <a:t>Housman et al. 2014 via Camtasia @ 16:37</a:t>
            </a:r>
            <a:br>
              <a:rPr lang="en-US" dirty="0">
                <a:latin typeface="AR CARTER" panose="02000000000000000000" pitchFamily="2" charset="0"/>
              </a:rPr>
            </a:br>
            <a:r>
              <a:rPr lang="en-US" sz="1650" dirty="0"/>
              <a:t>http://bit.do/</a:t>
            </a:r>
            <a:r>
              <a:rPr lang="en-US" sz="1650" dirty="0">
                <a:solidFill>
                  <a:srgbClr val="FF0000"/>
                </a:solidFill>
              </a:rPr>
              <a:t>cYy8b</a:t>
            </a:r>
            <a:endParaRPr lang="en-US" dirty="0">
              <a:solidFill>
                <a:srgbClr val="FF0000"/>
              </a:solidFill>
              <a:latin typeface="AR CARTER" panose="02000000000000000000" pitchFamily="2" charset="0"/>
            </a:endParaRPr>
          </a:p>
        </p:txBody>
      </p:sp>
      <p:pic>
        <p:nvPicPr>
          <p:cNvPr id="10243"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100013" y="857250"/>
            <a:ext cx="6686550" cy="5091113"/>
          </a:xfr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endParaRPr lang="en-US" altLang="en-US" smtClean="0"/>
          </a:p>
        </p:txBody>
      </p:sp>
      <p:sp>
        <p:nvSpPr>
          <p:cNvPr id="68611" name="Content Placeholder 2"/>
          <p:cNvSpPr>
            <a:spLocks noGrp="1"/>
          </p:cNvSpPr>
          <p:nvPr>
            <p:ph idx="1"/>
          </p:nvPr>
        </p:nvSpPr>
        <p:spPr/>
        <p:txBody>
          <a:bodyPr/>
          <a:lstStyle/>
          <a:p>
            <a:endParaRPr lang="en-US" altLang="en-US" smtClean="0"/>
          </a:p>
        </p:txBody>
      </p:sp>
      <p:pic>
        <p:nvPicPr>
          <p:cNvPr id="6861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76200"/>
            <a:ext cx="9107488"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613" name="TextBox 5"/>
          <p:cNvSpPr txBox="1">
            <a:spLocks noChangeArrowheads="1"/>
          </p:cNvSpPr>
          <p:nvPr/>
        </p:nvSpPr>
        <p:spPr bwMode="auto">
          <a:xfrm>
            <a:off x="7543800" y="6334125"/>
            <a:ext cx="190500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latin typeface="Arial" panose="020B0604020202020204" pitchFamily="34" charset="0"/>
              </a:rPr>
              <a:t>Cl o r </a:t>
            </a:r>
            <a:r>
              <a:rPr lang="en-US" altLang="en-US" sz="2800">
                <a:solidFill>
                  <a:srgbClr val="FF0000"/>
                </a:solidFill>
                <a:latin typeface="Arial" panose="020B0604020202020204" pitchFamily="34" charset="0"/>
              </a:rPr>
              <a:t>p</a:t>
            </a:r>
            <a:r>
              <a:rPr lang="en-US" altLang="en-US" sz="2800">
                <a:latin typeface="Arial" panose="020B0604020202020204" pitchFamily="34" charset="0"/>
              </a:rPr>
              <a:t> t</a:t>
            </a:r>
          </a:p>
        </p:txBody>
      </p:sp>
      <p:sp>
        <p:nvSpPr>
          <p:cNvPr id="68614" name="TextBox 1"/>
          <p:cNvSpPr txBox="1">
            <a:spLocks noChangeArrowheads="1"/>
          </p:cNvSpPr>
          <p:nvPr/>
        </p:nvSpPr>
        <p:spPr bwMode="auto">
          <a:xfrm>
            <a:off x="1870075" y="457200"/>
            <a:ext cx="4911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KAlSi</a:t>
            </a:r>
            <a:r>
              <a:rPr lang="en-US" altLang="en-US" sz="1800" baseline="-25000">
                <a:latin typeface="Arial" panose="020B0604020202020204" pitchFamily="34" charset="0"/>
                <a:sym typeface="Wingdings" panose="05000000000000000000" pitchFamily="2" charset="2"/>
              </a:rPr>
              <a:t>3</a:t>
            </a:r>
            <a:r>
              <a:rPr lang="en-US" altLang="en-US" sz="1800">
                <a:latin typeface="Arial" panose="020B0604020202020204" pitchFamily="34" charset="0"/>
              </a:rPr>
              <a:t>O</a:t>
            </a:r>
            <a:r>
              <a:rPr lang="en-US" altLang="en-US" sz="1800" baseline="-25000">
                <a:latin typeface="Arial" panose="020B0604020202020204" pitchFamily="34" charset="0"/>
                <a:sym typeface="Wingdings" panose="05000000000000000000" pitchFamily="2" charset="2"/>
              </a:rPr>
              <a:t>8</a:t>
            </a:r>
            <a:r>
              <a:rPr lang="en-US" altLang="en-US" sz="1800">
                <a:latin typeface="Arial" panose="020B0604020202020204" pitchFamily="34" charset="0"/>
              </a:rPr>
              <a:t> + H</a:t>
            </a:r>
            <a:r>
              <a:rPr lang="en-US" altLang="en-US" sz="1800" baseline="-25000">
                <a:latin typeface="Arial" panose="020B0604020202020204" pitchFamily="34" charset="0"/>
                <a:sym typeface="Wingdings" panose="05000000000000000000" pitchFamily="2" charset="2"/>
              </a:rPr>
              <a:t>2</a:t>
            </a:r>
            <a:r>
              <a:rPr lang="en-US" altLang="en-US" sz="1800">
                <a:latin typeface="Arial" panose="020B0604020202020204" pitchFamily="34" charset="0"/>
              </a:rPr>
              <a:t>CO</a:t>
            </a:r>
            <a:r>
              <a:rPr lang="en-US" altLang="en-US" sz="1800" baseline="-25000">
                <a:latin typeface="Arial" panose="020B0604020202020204" pitchFamily="34" charset="0"/>
                <a:sym typeface="Wingdings" panose="05000000000000000000" pitchFamily="2" charset="2"/>
              </a:rPr>
              <a:t>3</a:t>
            </a:r>
            <a:r>
              <a:rPr lang="en-US" altLang="en-US" sz="1800">
                <a:latin typeface="Arial" panose="020B0604020202020204" pitchFamily="34" charset="0"/>
              </a:rPr>
              <a:t> </a:t>
            </a:r>
            <a:r>
              <a:rPr lang="en-US" altLang="en-US" sz="1800">
                <a:latin typeface="Arial" panose="020B0604020202020204" pitchFamily="34" charset="0"/>
                <a:sym typeface="Wingdings" panose="05000000000000000000" pitchFamily="2" charset="2"/>
              </a:rPr>
              <a:t> kaolinite + K</a:t>
            </a:r>
            <a:r>
              <a:rPr lang="en-US" altLang="en-US" sz="1800" baseline="30000">
                <a:latin typeface="Arial" panose="020B0604020202020204" pitchFamily="34" charset="0"/>
                <a:sym typeface="Wingdings" panose="05000000000000000000" pitchFamily="2" charset="2"/>
              </a:rPr>
              <a:t>+</a:t>
            </a:r>
            <a:r>
              <a:rPr lang="en-US" altLang="en-US" sz="1800">
                <a:latin typeface="Arial" panose="020B0604020202020204" pitchFamily="34" charset="0"/>
                <a:sym typeface="Wingdings" panose="05000000000000000000" pitchFamily="2" charset="2"/>
              </a:rPr>
              <a:t> + H</a:t>
            </a:r>
            <a:r>
              <a:rPr lang="en-US" altLang="en-US" sz="1800" baseline="-25000">
                <a:latin typeface="Arial" panose="020B0604020202020204" pitchFamily="34" charset="0"/>
                <a:sym typeface="Wingdings" panose="05000000000000000000" pitchFamily="2" charset="2"/>
              </a:rPr>
              <a:t>4</a:t>
            </a:r>
            <a:r>
              <a:rPr lang="en-US" altLang="en-US" sz="1800">
                <a:latin typeface="Arial" panose="020B0604020202020204" pitchFamily="34" charset="0"/>
                <a:sym typeface="Wingdings" panose="05000000000000000000" pitchFamily="2" charset="2"/>
              </a:rPr>
              <a:t>SiO</a:t>
            </a:r>
            <a:r>
              <a:rPr lang="en-US" altLang="en-US" sz="1800" baseline="-25000">
                <a:latin typeface="Arial" panose="020B0604020202020204" pitchFamily="34" charset="0"/>
                <a:sym typeface="Wingdings" panose="05000000000000000000" pitchFamily="2" charset="2"/>
              </a:rPr>
              <a:t>4</a:t>
            </a:r>
            <a:r>
              <a:rPr lang="en-US" altLang="en-US" sz="1800">
                <a:latin typeface="Arial" panose="020B0604020202020204" pitchFamily="34" charset="0"/>
                <a:sym typeface="Wingdings" panose="05000000000000000000" pitchFamily="2" charset="2"/>
              </a:rPr>
              <a:t> </a:t>
            </a:r>
            <a:endParaRPr lang="en-US" altLang="en-US" sz="1800">
              <a:latin typeface="Arial" panose="020B0604020202020204" pitchFamily="34" charset="0"/>
            </a:endParaRPr>
          </a:p>
        </p:txBody>
      </p:sp>
      <p:sp>
        <p:nvSpPr>
          <p:cNvPr id="2" name="Rectangle 1"/>
          <p:cNvSpPr/>
          <p:nvPr/>
        </p:nvSpPr>
        <p:spPr>
          <a:xfrm>
            <a:off x="457200" y="3876675"/>
            <a:ext cx="22860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457200" y="4598988"/>
            <a:ext cx="22860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slow"/>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altLang="en-US" smtClean="0"/>
              <a:t>Figure 2.2</a:t>
            </a:r>
          </a:p>
        </p:txBody>
      </p:sp>
      <p:sp>
        <p:nvSpPr>
          <p:cNvPr id="69635" name="Content Placeholder 2"/>
          <p:cNvSpPr>
            <a:spLocks noGrp="1"/>
          </p:cNvSpPr>
          <p:nvPr>
            <p:ph idx="1"/>
          </p:nvPr>
        </p:nvSpPr>
        <p:spPr/>
        <p:txBody>
          <a:bodyPr/>
          <a:lstStyle/>
          <a:p>
            <a:endParaRPr lang="en-US" altLang="en-US" smtClean="0"/>
          </a:p>
        </p:txBody>
      </p:sp>
      <p:pic>
        <p:nvPicPr>
          <p:cNvPr id="69636"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7813675"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637" name="TextBox 5"/>
          <p:cNvSpPr txBox="1">
            <a:spLocks noChangeArrowheads="1"/>
          </p:cNvSpPr>
          <p:nvPr/>
        </p:nvSpPr>
        <p:spPr bwMode="auto">
          <a:xfrm>
            <a:off x="7543800" y="6334125"/>
            <a:ext cx="190500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latin typeface="Arial" panose="020B0604020202020204" pitchFamily="34" charset="0"/>
              </a:rPr>
              <a:t>Cl o r </a:t>
            </a:r>
            <a:r>
              <a:rPr lang="en-US" altLang="en-US" sz="2800">
                <a:solidFill>
                  <a:srgbClr val="FF0000"/>
                </a:solidFill>
                <a:latin typeface="Arial" panose="020B0604020202020204" pitchFamily="34" charset="0"/>
              </a:rPr>
              <a:t>p</a:t>
            </a:r>
            <a:r>
              <a:rPr lang="en-US" altLang="en-US" sz="2800">
                <a:latin typeface="Arial" panose="020B0604020202020204" pitchFamily="34" charset="0"/>
              </a:rPr>
              <a:t> t</a:t>
            </a:r>
          </a:p>
        </p:txBody>
      </p:sp>
      <p:sp>
        <p:nvSpPr>
          <p:cNvPr id="6" name="Oval 5"/>
          <p:cNvSpPr/>
          <p:nvPr/>
        </p:nvSpPr>
        <p:spPr>
          <a:xfrm>
            <a:off x="1066800" y="3352800"/>
            <a:ext cx="1371600" cy="533400"/>
          </a:xfrm>
          <a:prstGeom prst="ellipse">
            <a:avLst/>
          </a:prstGeom>
          <a:solidFill>
            <a:srgbClr val="FF0000">
              <a:alpha val="4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transition spd="slow"/>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US" altLang="en-US" smtClean="0"/>
              <a:t>Figure 2.2</a:t>
            </a:r>
          </a:p>
        </p:txBody>
      </p:sp>
      <p:sp>
        <p:nvSpPr>
          <p:cNvPr id="70659" name="Content Placeholder 2"/>
          <p:cNvSpPr>
            <a:spLocks noGrp="1"/>
          </p:cNvSpPr>
          <p:nvPr>
            <p:ph idx="1"/>
          </p:nvPr>
        </p:nvSpPr>
        <p:spPr/>
        <p:txBody>
          <a:bodyPr/>
          <a:lstStyle/>
          <a:p>
            <a:endParaRPr lang="en-US" altLang="en-US" smtClean="0"/>
          </a:p>
        </p:txBody>
      </p:sp>
      <p:pic>
        <p:nvPicPr>
          <p:cNvPr id="70660"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7813675"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661" name="TextBox 5"/>
          <p:cNvSpPr txBox="1">
            <a:spLocks noChangeArrowheads="1"/>
          </p:cNvSpPr>
          <p:nvPr/>
        </p:nvSpPr>
        <p:spPr bwMode="auto">
          <a:xfrm>
            <a:off x="7543800" y="6334125"/>
            <a:ext cx="190500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latin typeface="Arial" panose="020B0604020202020204" pitchFamily="34" charset="0"/>
              </a:rPr>
              <a:t>Cl o r </a:t>
            </a:r>
            <a:r>
              <a:rPr lang="en-US" altLang="en-US" sz="2800">
                <a:solidFill>
                  <a:srgbClr val="FF0000"/>
                </a:solidFill>
                <a:latin typeface="Arial" panose="020B0604020202020204" pitchFamily="34" charset="0"/>
              </a:rPr>
              <a:t>p</a:t>
            </a:r>
            <a:r>
              <a:rPr lang="en-US" altLang="en-US" sz="2800">
                <a:latin typeface="Arial" panose="020B0604020202020204" pitchFamily="34" charset="0"/>
              </a:rPr>
              <a:t> t</a:t>
            </a:r>
          </a:p>
        </p:txBody>
      </p:sp>
      <p:sp>
        <p:nvSpPr>
          <p:cNvPr id="6" name="Oval 5"/>
          <p:cNvSpPr/>
          <p:nvPr/>
        </p:nvSpPr>
        <p:spPr>
          <a:xfrm>
            <a:off x="1066800" y="3352800"/>
            <a:ext cx="1371600" cy="533400"/>
          </a:xfrm>
          <a:prstGeom prst="ellipse">
            <a:avLst/>
          </a:prstGeom>
          <a:solidFill>
            <a:srgbClr val="FF0000">
              <a:alpha val="4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0663" name="TextBox 6"/>
          <p:cNvSpPr txBox="1">
            <a:spLocks noChangeArrowheads="1"/>
          </p:cNvSpPr>
          <p:nvPr/>
        </p:nvSpPr>
        <p:spPr bwMode="auto">
          <a:xfrm rot="5400000">
            <a:off x="5872956" y="2912269"/>
            <a:ext cx="4911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KAlSi</a:t>
            </a:r>
            <a:r>
              <a:rPr lang="en-US" altLang="en-US" sz="1800" baseline="-25000">
                <a:latin typeface="Arial" panose="020B0604020202020204" pitchFamily="34" charset="0"/>
                <a:sym typeface="Wingdings" panose="05000000000000000000" pitchFamily="2" charset="2"/>
              </a:rPr>
              <a:t>3</a:t>
            </a:r>
            <a:r>
              <a:rPr lang="en-US" altLang="en-US" sz="1800">
                <a:latin typeface="Arial" panose="020B0604020202020204" pitchFamily="34" charset="0"/>
              </a:rPr>
              <a:t>O</a:t>
            </a:r>
            <a:r>
              <a:rPr lang="en-US" altLang="en-US" sz="1800" baseline="-25000">
                <a:latin typeface="Arial" panose="020B0604020202020204" pitchFamily="34" charset="0"/>
                <a:sym typeface="Wingdings" panose="05000000000000000000" pitchFamily="2" charset="2"/>
              </a:rPr>
              <a:t>8</a:t>
            </a:r>
            <a:r>
              <a:rPr lang="en-US" altLang="en-US" sz="1800">
                <a:latin typeface="Arial" panose="020B0604020202020204" pitchFamily="34" charset="0"/>
              </a:rPr>
              <a:t> + H</a:t>
            </a:r>
            <a:r>
              <a:rPr lang="en-US" altLang="en-US" sz="1800" baseline="-25000">
                <a:latin typeface="Arial" panose="020B0604020202020204" pitchFamily="34" charset="0"/>
                <a:sym typeface="Wingdings" panose="05000000000000000000" pitchFamily="2" charset="2"/>
              </a:rPr>
              <a:t>2</a:t>
            </a:r>
            <a:r>
              <a:rPr lang="en-US" altLang="en-US" sz="1800">
                <a:latin typeface="Arial" panose="020B0604020202020204" pitchFamily="34" charset="0"/>
              </a:rPr>
              <a:t>CO</a:t>
            </a:r>
            <a:r>
              <a:rPr lang="en-US" altLang="en-US" sz="1800" baseline="-25000">
                <a:latin typeface="Arial" panose="020B0604020202020204" pitchFamily="34" charset="0"/>
                <a:sym typeface="Wingdings" panose="05000000000000000000" pitchFamily="2" charset="2"/>
              </a:rPr>
              <a:t>3</a:t>
            </a:r>
            <a:r>
              <a:rPr lang="en-US" altLang="en-US" sz="1800">
                <a:latin typeface="Arial" panose="020B0604020202020204" pitchFamily="34" charset="0"/>
              </a:rPr>
              <a:t> </a:t>
            </a:r>
            <a:r>
              <a:rPr lang="en-US" altLang="en-US" sz="1800">
                <a:latin typeface="Arial" panose="020B0604020202020204" pitchFamily="34" charset="0"/>
                <a:sym typeface="Wingdings" panose="05000000000000000000" pitchFamily="2" charset="2"/>
              </a:rPr>
              <a:t> kaolinite + K</a:t>
            </a:r>
            <a:r>
              <a:rPr lang="en-US" altLang="en-US" sz="1800" baseline="30000">
                <a:latin typeface="Arial" panose="020B0604020202020204" pitchFamily="34" charset="0"/>
                <a:sym typeface="Wingdings" panose="05000000000000000000" pitchFamily="2" charset="2"/>
              </a:rPr>
              <a:t>+</a:t>
            </a:r>
            <a:r>
              <a:rPr lang="en-US" altLang="en-US" sz="1800">
                <a:latin typeface="Arial" panose="020B0604020202020204" pitchFamily="34" charset="0"/>
                <a:sym typeface="Wingdings" panose="05000000000000000000" pitchFamily="2" charset="2"/>
              </a:rPr>
              <a:t> + H</a:t>
            </a:r>
            <a:r>
              <a:rPr lang="en-US" altLang="en-US" sz="1800" baseline="-25000">
                <a:latin typeface="Arial" panose="020B0604020202020204" pitchFamily="34" charset="0"/>
                <a:sym typeface="Wingdings" panose="05000000000000000000" pitchFamily="2" charset="2"/>
              </a:rPr>
              <a:t>4</a:t>
            </a:r>
            <a:r>
              <a:rPr lang="en-US" altLang="en-US" sz="1800">
                <a:latin typeface="Arial" panose="020B0604020202020204" pitchFamily="34" charset="0"/>
                <a:sym typeface="Wingdings" panose="05000000000000000000" pitchFamily="2" charset="2"/>
              </a:rPr>
              <a:t>SiO</a:t>
            </a:r>
            <a:r>
              <a:rPr lang="en-US" altLang="en-US" sz="1800" baseline="-25000">
                <a:latin typeface="Arial" panose="020B0604020202020204" pitchFamily="34" charset="0"/>
                <a:sym typeface="Wingdings" panose="05000000000000000000" pitchFamily="2" charset="2"/>
              </a:rPr>
              <a:t>4</a:t>
            </a:r>
            <a:r>
              <a:rPr lang="en-US" altLang="en-US" sz="1800">
                <a:latin typeface="Arial" panose="020B0604020202020204" pitchFamily="34" charset="0"/>
                <a:sym typeface="Wingdings" panose="05000000000000000000" pitchFamily="2" charset="2"/>
              </a:rPr>
              <a:t> </a:t>
            </a:r>
            <a:endParaRPr lang="en-US" altLang="en-US" sz="1800">
              <a:latin typeface="Arial" panose="020B0604020202020204" pitchFamily="34" charset="0"/>
            </a:endParaRPr>
          </a:p>
        </p:txBody>
      </p:sp>
      <p:sp>
        <p:nvSpPr>
          <p:cNvPr id="2" name="Rectangle 1"/>
          <p:cNvSpPr/>
          <p:nvPr/>
        </p:nvSpPr>
        <p:spPr>
          <a:xfrm>
            <a:off x="2971800" y="1600200"/>
            <a:ext cx="609600" cy="381000"/>
          </a:xfrm>
          <a:prstGeom prst="rect">
            <a:avLst/>
          </a:pr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 name="Rectangle 8"/>
          <p:cNvSpPr/>
          <p:nvPr/>
        </p:nvSpPr>
        <p:spPr>
          <a:xfrm>
            <a:off x="8120063" y="644525"/>
            <a:ext cx="371475" cy="1039813"/>
          </a:xfrm>
          <a:prstGeom prst="rect">
            <a:avLst/>
          </a:pr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0" name="Rectangle 9"/>
          <p:cNvSpPr/>
          <p:nvPr/>
        </p:nvSpPr>
        <p:spPr>
          <a:xfrm>
            <a:off x="6477000" y="4419600"/>
            <a:ext cx="1219200" cy="609600"/>
          </a:xfrm>
          <a:prstGeom prst="rect">
            <a:avLst/>
          </a:prstGeom>
          <a:solidFill>
            <a:srgbClr val="FFC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 name="Rectangle 10"/>
          <p:cNvSpPr/>
          <p:nvPr/>
        </p:nvSpPr>
        <p:spPr>
          <a:xfrm>
            <a:off x="8120063" y="3962400"/>
            <a:ext cx="384175" cy="347663"/>
          </a:xfrm>
          <a:prstGeom prst="rect">
            <a:avLst/>
          </a:prstGeom>
          <a:solidFill>
            <a:srgbClr val="FFC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2" name="Rectangle 11"/>
          <p:cNvSpPr/>
          <p:nvPr/>
        </p:nvSpPr>
        <p:spPr>
          <a:xfrm>
            <a:off x="6477000" y="1981200"/>
            <a:ext cx="708025" cy="227013"/>
          </a:xfrm>
          <a:prstGeom prst="rect">
            <a:avLst/>
          </a:prstGeom>
          <a:solidFill>
            <a:srgbClr val="92D05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3" name="Rectangle 12"/>
          <p:cNvSpPr/>
          <p:nvPr/>
        </p:nvSpPr>
        <p:spPr>
          <a:xfrm>
            <a:off x="8159750" y="2871788"/>
            <a:ext cx="331788" cy="938212"/>
          </a:xfrm>
          <a:prstGeom prst="rect">
            <a:avLst/>
          </a:prstGeom>
          <a:solidFill>
            <a:srgbClr val="92D05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4" name="Rectangle 13"/>
          <p:cNvSpPr/>
          <p:nvPr/>
        </p:nvSpPr>
        <p:spPr>
          <a:xfrm>
            <a:off x="8181975" y="4468813"/>
            <a:ext cx="331788" cy="938212"/>
          </a:xfrm>
          <a:prstGeom prst="rect">
            <a:avLst/>
          </a:prstGeom>
          <a:solidFill>
            <a:srgbClr val="FFFF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5" name="Rectangle 14"/>
          <p:cNvSpPr/>
          <p:nvPr/>
        </p:nvSpPr>
        <p:spPr>
          <a:xfrm>
            <a:off x="6477000" y="4202113"/>
            <a:ext cx="603250" cy="212725"/>
          </a:xfrm>
          <a:prstGeom prst="rect">
            <a:avLst/>
          </a:prstGeom>
          <a:solidFill>
            <a:srgbClr val="FFFF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transition spd="slow"/>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r>
              <a:rPr lang="en-US" altLang="en-US" smtClean="0"/>
              <a:t>“Soil regolith”</a:t>
            </a:r>
          </a:p>
        </p:txBody>
      </p:sp>
      <p:pic>
        <p:nvPicPr>
          <p:cNvPr id="71683" name="Object 4"/>
          <p:cNvPicPr>
            <a:picLocks noGrp="1" noChangeAspect="1" noChangeArrowheads="1"/>
          </p:cNvPicPr>
          <p:nvPr>
            <p:ph idx="1"/>
          </p:nvPr>
        </p:nvPicPr>
        <p:blipFill>
          <a:blip r:embed="rId2">
            <a:lum bright="-6000" contrast="12000"/>
            <a:extLst>
              <a:ext uri="{28A0092B-C50C-407E-A947-70E740481C1C}">
                <a14:useLocalDpi xmlns:a14="http://schemas.microsoft.com/office/drawing/2010/main"/>
              </a:ext>
            </a:extLst>
          </a:blip>
          <a:srcRect/>
          <a:stretch>
            <a:fillRect/>
          </a:stretch>
        </p:blipFill>
        <p:spPr>
          <a:xfrm>
            <a:off x="1828800" y="1143000"/>
            <a:ext cx="5334000" cy="5715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Pie 1"/>
          <p:cNvSpPr/>
          <p:nvPr/>
        </p:nvSpPr>
        <p:spPr>
          <a:xfrm>
            <a:off x="3352800" y="5334000"/>
            <a:ext cx="990600" cy="990600"/>
          </a:xfrm>
          <a:prstGeom prst="pie">
            <a:avLst>
              <a:gd name="adj1" fmla="val 17109058"/>
              <a:gd name="adj2" fmla="val 1620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200" dirty="0" err="1">
                <a:solidFill>
                  <a:schemeClr val="bg1"/>
                </a:solidFill>
              </a:rPr>
              <a:t>primarymineral</a:t>
            </a:r>
            <a:endParaRPr lang="en-US" sz="1200" dirty="0">
              <a:solidFill>
                <a:schemeClr val="bg1"/>
              </a:solidFill>
            </a:endParaRPr>
          </a:p>
        </p:txBody>
      </p:sp>
      <p:sp>
        <p:nvSpPr>
          <p:cNvPr id="5" name="Pie 4"/>
          <p:cNvSpPr/>
          <p:nvPr/>
        </p:nvSpPr>
        <p:spPr>
          <a:xfrm>
            <a:off x="3505200" y="2667000"/>
            <a:ext cx="990600" cy="990600"/>
          </a:xfrm>
          <a:prstGeom prst="pie">
            <a:avLst>
              <a:gd name="adj1" fmla="val 6609723"/>
              <a:gd name="adj2" fmla="val 1620000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900" b="1" dirty="0">
                <a:solidFill>
                  <a:srgbClr val="FF0000"/>
                </a:solidFill>
              </a:rPr>
              <a:t>Secondary mineral</a:t>
            </a:r>
          </a:p>
        </p:txBody>
      </p:sp>
    </p:spTree>
  </p:cSld>
  <p:clrMapOvr>
    <a:masterClrMapping/>
  </p:clrMapOvr>
  <p:transition spd="slow"/>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en-US" altLang="en-US" smtClean="0"/>
              <a:t>Figure 2.2</a:t>
            </a:r>
          </a:p>
        </p:txBody>
      </p:sp>
      <p:sp>
        <p:nvSpPr>
          <p:cNvPr id="72707" name="Content Placeholder 2"/>
          <p:cNvSpPr>
            <a:spLocks noGrp="1"/>
          </p:cNvSpPr>
          <p:nvPr>
            <p:ph idx="1"/>
          </p:nvPr>
        </p:nvSpPr>
        <p:spPr/>
        <p:txBody>
          <a:bodyPr/>
          <a:lstStyle/>
          <a:p>
            <a:endParaRPr lang="en-US" altLang="en-US" smtClean="0"/>
          </a:p>
        </p:txBody>
      </p:sp>
      <p:pic>
        <p:nvPicPr>
          <p:cNvPr id="72708"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7813675"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709" name="TextBox 5"/>
          <p:cNvSpPr txBox="1">
            <a:spLocks noChangeArrowheads="1"/>
          </p:cNvSpPr>
          <p:nvPr/>
        </p:nvSpPr>
        <p:spPr bwMode="auto">
          <a:xfrm>
            <a:off x="7543800" y="6334125"/>
            <a:ext cx="190500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latin typeface="Arial" panose="020B0604020202020204" pitchFamily="34" charset="0"/>
              </a:rPr>
              <a:t>Cl o r </a:t>
            </a:r>
            <a:r>
              <a:rPr lang="en-US" altLang="en-US" sz="2800">
                <a:solidFill>
                  <a:srgbClr val="FF0000"/>
                </a:solidFill>
                <a:latin typeface="Arial" panose="020B0604020202020204" pitchFamily="34" charset="0"/>
              </a:rPr>
              <a:t>p</a:t>
            </a:r>
            <a:r>
              <a:rPr lang="en-US" altLang="en-US" sz="2800">
                <a:latin typeface="Arial" panose="020B0604020202020204" pitchFamily="34" charset="0"/>
              </a:rPr>
              <a:t> t</a:t>
            </a:r>
          </a:p>
        </p:txBody>
      </p:sp>
      <p:sp>
        <p:nvSpPr>
          <p:cNvPr id="72710" name="TextBox 6"/>
          <p:cNvSpPr txBox="1">
            <a:spLocks noChangeArrowheads="1"/>
          </p:cNvSpPr>
          <p:nvPr/>
        </p:nvSpPr>
        <p:spPr bwMode="auto">
          <a:xfrm rot="5400000">
            <a:off x="5872956" y="2912269"/>
            <a:ext cx="4911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KAlSi</a:t>
            </a:r>
            <a:r>
              <a:rPr lang="en-US" altLang="en-US" sz="1800" baseline="-25000">
                <a:latin typeface="Arial" panose="020B0604020202020204" pitchFamily="34" charset="0"/>
                <a:sym typeface="Wingdings" panose="05000000000000000000" pitchFamily="2" charset="2"/>
              </a:rPr>
              <a:t>3</a:t>
            </a:r>
            <a:r>
              <a:rPr lang="en-US" altLang="en-US" sz="1800">
                <a:latin typeface="Arial" panose="020B0604020202020204" pitchFamily="34" charset="0"/>
              </a:rPr>
              <a:t>O</a:t>
            </a:r>
            <a:r>
              <a:rPr lang="en-US" altLang="en-US" sz="1800" baseline="-25000">
                <a:latin typeface="Arial" panose="020B0604020202020204" pitchFamily="34" charset="0"/>
                <a:sym typeface="Wingdings" panose="05000000000000000000" pitchFamily="2" charset="2"/>
              </a:rPr>
              <a:t>8</a:t>
            </a:r>
            <a:r>
              <a:rPr lang="en-US" altLang="en-US" sz="1800">
                <a:latin typeface="Arial" panose="020B0604020202020204" pitchFamily="34" charset="0"/>
              </a:rPr>
              <a:t> + H</a:t>
            </a:r>
            <a:r>
              <a:rPr lang="en-US" altLang="en-US" sz="1800" baseline="-25000">
                <a:latin typeface="Arial" panose="020B0604020202020204" pitchFamily="34" charset="0"/>
                <a:sym typeface="Wingdings" panose="05000000000000000000" pitchFamily="2" charset="2"/>
              </a:rPr>
              <a:t>2</a:t>
            </a:r>
            <a:r>
              <a:rPr lang="en-US" altLang="en-US" sz="1800">
                <a:latin typeface="Arial" panose="020B0604020202020204" pitchFamily="34" charset="0"/>
              </a:rPr>
              <a:t>CO</a:t>
            </a:r>
            <a:r>
              <a:rPr lang="en-US" altLang="en-US" sz="1800" baseline="-25000">
                <a:latin typeface="Arial" panose="020B0604020202020204" pitchFamily="34" charset="0"/>
                <a:sym typeface="Wingdings" panose="05000000000000000000" pitchFamily="2" charset="2"/>
              </a:rPr>
              <a:t>3</a:t>
            </a:r>
            <a:r>
              <a:rPr lang="en-US" altLang="en-US" sz="1800">
                <a:latin typeface="Arial" panose="020B0604020202020204" pitchFamily="34" charset="0"/>
              </a:rPr>
              <a:t> </a:t>
            </a:r>
            <a:r>
              <a:rPr lang="en-US" altLang="en-US" sz="1800">
                <a:latin typeface="Arial" panose="020B0604020202020204" pitchFamily="34" charset="0"/>
                <a:sym typeface="Wingdings" panose="05000000000000000000" pitchFamily="2" charset="2"/>
              </a:rPr>
              <a:t> kaolinite + K</a:t>
            </a:r>
            <a:r>
              <a:rPr lang="en-US" altLang="en-US" sz="1800" baseline="30000">
                <a:latin typeface="Arial" panose="020B0604020202020204" pitchFamily="34" charset="0"/>
                <a:sym typeface="Wingdings" panose="05000000000000000000" pitchFamily="2" charset="2"/>
              </a:rPr>
              <a:t>+</a:t>
            </a:r>
            <a:r>
              <a:rPr lang="en-US" altLang="en-US" sz="1800">
                <a:latin typeface="Arial" panose="020B0604020202020204" pitchFamily="34" charset="0"/>
                <a:sym typeface="Wingdings" panose="05000000000000000000" pitchFamily="2" charset="2"/>
              </a:rPr>
              <a:t> + H</a:t>
            </a:r>
            <a:r>
              <a:rPr lang="en-US" altLang="en-US" sz="1800" baseline="-25000">
                <a:latin typeface="Arial" panose="020B0604020202020204" pitchFamily="34" charset="0"/>
                <a:sym typeface="Wingdings" panose="05000000000000000000" pitchFamily="2" charset="2"/>
              </a:rPr>
              <a:t>4</a:t>
            </a:r>
            <a:r>
              <a:rPr lang="en-US" altLang="en-US" sz="1800">
                <a:latin typeface="Arial" panose="020B0604020202020204" pitchFamily="34" charset="0"/>
                <a:sym typeface="Wingdings" panose="05000000000000000000" pitchFamily="2" charset="2"/>
              </a:rPr>
              <a:t>SiO</a:t>
            </a:r>
            <a:r>
              <a:rPr lang="en-US" altLang="en-US" sz="1800" baseline="-25000">
                <a:latin typeface="Arial" panose="020B0604020202020204" pitchFamily="34" charset="0"/>
                <a:sym typeface="Wingdings" panose="05000000000000000000" pitchFamily="2" charset="2"/>
              </a:rPr>
              <a:t>4</a:t>
            </a:r>
            <a:r>
              <a:rPr lang="en-US" altLang="en-US" sz="1800">
                <a:latin typeface="Arial" panose="020B0604020202020204" pitchFamily="34" charset="0"/>
                <a:sym typeface="Wingdings" panose="05000000000000000000" pitchFamily="2" charset="2"/>
              </a:rPr>
              <a:t> </a:t>
            </a:r>
            <a:endParaRPr lang="en-US" altLang="en-US" sz="1800">
              <a:latin typeface="Arial" panose="020B0604020202020204" pitchFamily="34" charset="0"/>
            </a:endParaRPr>
          </a:p>
        </p:txBody>
      </p:sp>
      <p:sp>
        <p:nvSpPr>
          <p:cNvPr id="10" name="Rectangle 9"/>
          <p:cNvSpPr/>
          <p:nvPr/>
        </p:nvSpPr>
        <p:spPr>
          <a:xfrm>
            <a:off x="6477000" y="4419600"/>
            <a:ext cx="1219200" cy="609600"/>
          </a:xfrm>
          <a:prstGeom prst="rect">
            <a:avLst/>
          </a:prstGeom>
          <a:solidFill>
            <a:srgbClr val="FFC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 name="Rectangle 10"/>
          <p:cNvSpPr/>
          <p:nvPr/>
        </p:nvSpPr>
        <p:spPr>
          <a:xfrm>
            <a:off x="8120063" y="3962400"/>
            <a:ext cx="384175" cy="347663"/>
          </a:xfrm>
          <a:prstGeom prst="rect">
            <a:avLst/>
          </a:prstGeom>
          <a:solidFill>
            <a:srgbClr val="FFC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transition spd="slow"/>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en-US" altLang="en-US" smtClean="0"/>
              <a:t>“Soil regolith”</a:t>
            </a:r>
          </a:p>
        </p:txBody>
      </p:sp>
      <p:pic>
        <p:nvPicPr>
          <p:cNvPr id="73731" name="Object 4"/>
          <p:cNvPicPr>
            <a:picLocks noGrp="1" noChangeAspect="1" noChangeArrowheads="1"/>
          </p:cNvPicPr>
          <p:nvPr>
            <p:ph idx="1"/>
          </p:nvPr>
        </p:nvPicPr>
        <p:blipFill>
          <a:blip r:embed="rId2">
            <a:lum bright="-6000" contrast="12000"/>
            <a:extLst>
              <a:ext uri="{28A0092B-C50C-407E-A947-70E740481C1C}">
                <a14:useLocalDpi xmlns:a14="http://schemas.microsoft.com/office/drawing/2010/main"/>
              </a:ext>
            </a:extLst>
          </a:blip>
          <a:srcRect/>
          <a:stretch>
            <a:fillRect/>
          </a:stretch>
        </p:blipFill>
        <p:spPr>
          <a:xfrm>
            <a:off x="1828800" y="1143000"/>
            <a:ext cx="5334000" cy="5715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3732" name="TextBox 1"/>
          <p:cNvSpPr txBox="1">
            <a:spLocks noChangeArrowheads="1"/>
          </p:cNvSpPr>
          <p:nvPr/>
        </p:nvSpPr>
        <p:spPr bwMode="auto">
          <a:xfrm>
            <a:off x="6400800" y="3435350"/>
            <a:ext cx="28654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Parent material + acid</a:t>
            </a:r>
          </a:p>
          <a:p>
            <a:pPr eaLnBrk="1" hangingPunct="1">
              <a:spcBef>
                <a:spcPct val="0"/>
              </a:spcBef>
              <a:buFontTx/>
              <a:buNone/>
            </a:pPr>
            <a:r>
              <a:rPr lang="en-US" altLang="en-US" sz="1800">
                <a:latin typeface="Arial" panose="020B0604020202020204" pitchFamily="34" charset="0"/>
              </a:rPr>
              <a:t>Secondary minerals</a:t>
            </a:r>
          </a:p>
          <a:p>
            <a:pPr eaLnBrk="1" hangingPunct="1">
              <a:spcBef>
                <a:spcPct val="0"/>
              </a:spcBef>
              <a:buFontTx/>
              <a:buNone/>
            </a:pPr>
            <a:r>
              <a:rPr lang="en-US" altLang="en-US" sz="1800" b="1">
                <a:solidFill>
                  <a:srgbClr val="FF0000"/>
                </a:solidFill>
                <a:latin typeface="Arial" panose="020B0604020202020204" pitchFamily="34" charset="0"/>
              </a:rPr>
              <a:t>Plant-available elements</a:t>
            </a:r>
          </a:p>
        </p:txBody>
      </p:sp>
      <p:sp>
        <p:nvSpPr>
          <p:cNvPr id="73733" name="TextBox 4"/>
          <p:cNvSpPr txBox="1">
            <a:spLocks noChangeArrowheads="1"/>
          </p:cNvSpPr>
          <p:nvPr/>
        </p:nvSpPr>
        <p:spPr bwMode="auto">
          <a:xfrm>
            <a:off x="2895600" y="5857875"/>
            <a:ext cx="33655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Parent material</a:t>
            </a:r>
          </a:p>
          <a:p>
            <a:pPr eaLnBrk="1" hangingPunct="1">
              <a:spcBef>
                <a:spcPct val="0"/>
              </a:spcBef>
              <a:buFontTx/>
              <a:buNone/>
            </a:pPr>
            <a:r>
              <a:rPr lang="en-US" altLang="en-US" sz="1800">
                <a:latin typeface="Arial" panose="020B0604020202020204" pitchFamily="34" charset="0"/>
              </a:rPr>
              <a:t>Primary minerals</a:t>
            </a:r>
          </a:p>
          <a:p>
            <a:pPr eaLnBrk="1" hangingPunct="1">
              <a:spcBef>
                <a:spcPct val="0"/>
              </a:spcBef>
              <a:buFontTx/>
              <a:buNone/>
            </a:pPr>
            <a:r>
              <a:rPr lang="en-US" altLang="en-US" sz="1800" b="1">
                <a:solidFill>
                  <a:srgbClr val="FF0000"/>
                </a:solidFill>
                <a:latin typeface="Arial" panose="020B0604020202020204" pitchFamily="34" charset="0"/>
              </a:rPr>
              <a:t>Non plant-available elements</a:t>
            </a:r>
          </a:p>
        </p:txBody>
      </p:sp>
      <p:sp>
        <p:nvSpPr>
          <p:cNvPr id="6" name="Isosceles Triangle 5"/>
          <p:cNvSpPr/>
          <p:nvPr/>
        </p:nvSpPr>
        <p:spPr>
          <a:xfrm rot="5400000">
            <a:off x="8860631" y="6641307"/>
            <a:ext cx="204787" cy="228600"/>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slow"/>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4754" name="Picture 6" descr="C:\My Documents\Carey - Brady\01\table1.03.eps.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552450"/>
            <a:ext cx="8955087"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5"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4800" y="4021138"/>
            <a:ext cx="2846388"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62200" y="1295400"/>
            <a:ext cx="1447800" cy="3048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5" name="Straight Connector 4"/>
          <p:cNvCxnSpPr/>
          <p:nvPr/>
        </p:nvCxnSpPr>
        <p:spPr>
          <a:xfrm>
            <a:off x="5029200" y="1219200"/>
            <a:ext cx="0" cy="2590800"/>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219200" y="1219200"/>
            <a:ext cx="0" cy="2590800"/>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6172200" y="1295400"/>
            <a:ext cx="1447800" cy="3048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4760" name="TextBox 12"/>
          <p:cNvSpPr txBox="1">
            <a:spLocks noChangeArrowheads="1"/>
          </p:cNvSpPr>
          <p:nvPr/>
        </p:nvSpPr>
        <p:spPr bwMode="auto">
          <a:xfrm>
            <a:off x="7543800" y="6334125"/>
            <a:ext cx="1905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FF0000"/>
                </a:solidFill>
                <a:latin typeface="Arial" panose="020B0604020202020204" pitchFamily="34" charset="0"/>
              </a:rPr>
              <a:t>Cl</a:t>
            </a:r>
            <a:r>
              <a:rPr lang="en-US" altLang="en-US" sz="2800">
                <a:latin typeface="Arial" panose="020B0604020202020204" pitchFamily="34" charset="0"/>
              </a:rPr>
              <a:t> o r p t</a:t>
            </a:r>
          </a:p>
        </p:txBody>
      </p:sp>
    </p:spTree>
  </p:cSld>
  <p:clrMapOvr>
    <a:masterClrMapping/>
  </p:clrMapOvr>
  <p:transition spd="slow"/>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endParaRPr lang="en-US" altLang="en-US" smtClean="0"/>
          </a:p>
        </p:txBody>
      </p:sp>
      <p:grpSp>
        <p:nvGrpSpPr>
          <p:cNvPr id="75779" name="Group 1"/>
          <p:cNvGrpSpPr>
            <a:grpSpLocks/>
          </p:cNvGrpSpPr>
          <p:nvPr/>
        </p:nvGrpSpPr>
        <p:grpSpPr bwMode="auto">
          <a:xfrm>
            <a:off x="228600" y="58738"/>
            <a:ext cx="8915400" cy="5608637"/>
            <a:chOff x="228600" y="58738"/>
            <a:chExt cx="8915400" cy="5608637"/>
          </a:xfrm>
        </p:grpSpPr>
        <p:pic>
          <p:nvPicPr>
            <p:cNvPr id="75783" name="Picture 3"/>
            <p:cNvPicPr>
              <a:picLocks noChangeAspect="1"/>
            </p:cNvPicPr>
            <p:nvPr/>
          </p:nvPicPr>
          <p:blipFill>
            <a:blip r:embed="rId2" cstate="screen">
              <a:extLst>
                <a:ext uri="{28A0092B-C50C-407E-A947-70E740481C1C}">
                  <a14:useLocalDpi xmlns:a14="http://schemas.microsoft.com/office/drawing/2010/main"/>
                </a:ext>
              </a:extLst>
            </a:blip>
            <a:srcRect l="-2123"/>
            <a:stretch>
              <a:fillRect/>
            </a:stretch>
          </p:blipFill>
          <p:spPr bwMode="auto">
            <a:xfrm>
              <a:off x="228600" y="58738"/>
              <a:ext cx="8915400" cy="560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4" name="TextBox 4"/>
            <p:cNvSpPr txBox="1">
              <a:spLocks noChangeArrowheads="1"/>
            </p:cNvSpPr>
            <p:nvPr/>
          </p:nvSpPr>
          <p:spPr bwMode="auto">
            <a:xfrm>
              <a:off x="3124200" y="5106988"/>
              <a:ext cx="40481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00B050"/>
                  </a:solidFill>
                  <a:latin typeface="Arial" panose="020B0604020202020204" pitchFamily="34" charset="0"/>
                </a:rPr>
                <a:t>L</a:t>
              </a:r>
            </a:p>
          </p:txBody>
        </p:sp>
        <p:sp>
          <p:nvSpPr>
            <p:cNvPr id="75785" name="TextBox 8"/>
            <p:cNvSpPr txBox="1">
              <a:spLocks noChangeArrowheads="1"/>
            </p:cNvSpPr>
            <p:nvPr/>
          </p:nvSpPr>
          <p:spPr bwMode="auto">
            <a:xfrm rot="4061999">
              <a:off x="1718177" y="363866"/>
              <a:ext cx="1847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b="1">
                <a:solidFill>
                  <a:srgbClr val="FF0000"/>
                </a:solidFill>
                <a:latin typeface="Arial" panose="020B0604020202020204" pitchFamily="34" charset="0"/>
              </a:endParaRPr>
            </a:p>
          </p:txBody>
        </p:sp>
      </p:grpSp>
      <p:sp>
        <p:nvSpPr>
          <p:cNvPr id="75780" name="TextBox 4"/>
          <p:cNvSpPr txBox="1">
            <a:spLocks noChangeArrowheads="1"/>
          </p:cNvSpPr>
          <p:nvPr/>
        </p:nvSpPr>
        <p:spPr bwMode="auto">
          <a:xfrm>
            <a:off x="5953125" y="5154613"/>
            <a:ext cx="44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00B0F0"/>
                </a:solidFill>
                <a:latin typeface="Arial" panose="020B0604020202020204" pitchFamily="34" charset="0"/>
              </a:rPr>
              <a:t>R</a:t>
            </a:r>
          </a:p>
        </p:txBody>
      </p:sp>
      <p:sp>
        <p:nvSpPr>
          <p:cNvPr id="3" name="Rectangle 2"/>
          <p:cNvSpPr/>
          <p:nvPr/>
        </p:nvSpPr>
        <p:spPr>
          <a:xfrm>
            <a:off x="-15875" y="2546350"/>
            <a:ext cx="9144000" cy="156845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5782" name="Content Placeholder 2"/>
          <p:cNvSpPr txBox="1">
            <a:spLocks/>
          </p:cNvSpPr>
          <p:nvPr/>
        </p:nvSpPr>
        <p:spPr bwMode="auto">
          <a:xfrm>
            <a:off x="1333500" y="2857500"/>
            <a:ext cx="6659563" cy="884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Font typeface="Arial" panose="020B0604020202020204" pitchFamily="34" charset="0"/>
              <a:buNone/>
            </a:pPr>
            <a:r>
              <a:rPr lang="en-US" altLang="en-US" sz="2000"/>
              <a:t>Four steps to a simple 2-handed carbon cycle</a:t>
            </a:r>
          </a:p>
          <a:p>
            <a:pPr algn="ctr">
              <a:buFont typeface="Arial" panose="020B0604020202020204" pitchFamily="34" charset="0"/>
              <a:buNone/>
            </a:pPr>
            <a:r>
              <a:rPr lang="en-US" altLang="en-US" sz="2000"/>
              <a:t>1. Outline your left and right hands</a:t>
            </a:r>
          </a:p>
        </p:txBody>
      </p:sp>
    </p:spTree>
  </p:cSld>
  <p:clrMapOvr>
    <a:masterClrMapping/>
  </p:clrMapOvr>
  <p:transition spd="slow"/>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457200" y="1149350"/>
            <a:ext cx="8229600" cy="1143000"/>
          </a:xfrm>
        </p:spPr>
        <p:txBody>
          <a:bodyPr/>
          <a:lstStyle/>
          <a:p>
            <a:endParaRPr lang="en-US" altLang="en-US" smtClean="0"/>
          </a:p>
        </p:txBody>
      </p:sp>
      <p:grpSp>
        <p:nvGrpSpPr>
          <p:cNvPr id="76803" name="Group 1"/>
          <p:cNvGrpSpPr>
            <a:grpSpLocks/>
          </p:cNvGrpSpPr>
          <p:nvPr/>
        </p:nvGrpSpPr>
        <p:grpSpPr bwMode="auto">
          <a:xfrm>
            <a:off x="228600" y="933450"/>
            <a:ext cx="8915400" cy="5608638"/>
            <a:chOff x="228600" y="58738"/>
            <a:chExt cx="8915400" cy="5608637"/>
          </a:xfrm>
        </p:grpSpPr>
        <p:pic>
          <p:nvPicPr>
            <p:cNvPr id="76822" name="Picture 3"/>
            <p:cNvPicPr>
              <a:picLocks noChangeAspect="1"/>
            </p:cNvPicPr>
            <p:nvPr/>
          </p:nvPicPr>
          <p:blipFill>
            <a:blip r:embed="rId2" cstate="screen">
              <a:extLst>
                <a:ext uri="{28A0092B-C50C-407E-A947-70E740481C1C}">
                  <a14:useLocalDpi xmlns:a14="http://schemas.microsoft.com/office/drawing/2010/main"/>
                </a:ext>
              </a:extLst>
            </a:blip>
            <a:srcRect l="-2123"/>
            <a:stretch>
              <a:fillRect/>
            </a:stretch>
          </p:blipFill>
          <p:spPr bwMode="auto">
            <a:xfrm>
              <a:off x="228600" y="58738"/>
              <a:ext cx="8915400" cy="560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23" name="TextBox 4"/>
            <p:cNvSpPr txBox="1">
              <a:spLocks noChangeArrowheads="1"/>
            </p:cNvSpPr>
            <p:nvPr/>
          </p:nvSpPr>
          <p:spPr bwMode="auto">
            <a:xfrm>
              <a:off x="2633663" y="5118755"/>
              <a:ext cx="140615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00B050"/>
                  </a:solidFill>
                  <a:latin typeface="Arial" panose="020B0604020202020204" pitchFamily="34" charset="0"/>
                </a:rPr>
                <a:t>Leaves</a:t>
              </a:r>
            </a:p>
          </p:txBody>
        </p:sp>
        <p:sp>
          <p:nvSpPr>
            <p:cNvPr id="76824" name="TextBox 8"/>
            <p:cNvSpPr txBox="1">
              <a:spLocks noChangeArrowheads="1"/>
            </p:cNvSpPr>
            <p:nvPr/>
          </p:nvSpPr>
          <p:spPr bwMode="auto">
            <a:xfrm rot="4061999">
              <a:off x="1718177" y="363866"/>
              <a:ext cx="1847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b="1">
                <a:solidFill>
                  <a:srgbClr val="FF0000"/>
                </a:solidFill>
                <a:latin typeface="Arial" panose="020B0604020202020204" pitchFamily="34" charset="0"/>
              </a:endParaRPr>
            </a:p>
          </p:txBody>
        </p:sp>
      </p:grpSp>
      <p:sp>
        <p:nvSpPr>
          <p:cNvPr id="76804" name="TextBox 4"/>
          <p:cNvSpPr txBox="1">
            <a:spLocks noChangeArrowheads="1"/>
          </p:cNvSpPr>
          <p:nvPr/>
        </p:nvSpPr>
        <p:spPr bwMode="auto">
          <a:xfrm>
            <a:off x="5335588" y="5988050"/>
            <a:ext cx="15049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00B0F0"/>
                </a:solidFill>
                <a:latin typeface="Arial" panose="020B0604020202020204" pitchFamily="34" charset="0"/>
              </a:rPr>
              <a:t>Respire</a:t>
            </a:r>
          </a:p>
        </p:txBody>
      </p:sp>
      <p:pic>
        <p:nvPicPr>
          <p:cNvPr id="76805" name="Picture 14" descr="https://d30y9cdsu7xlg0.cloudfront.net/png/217632-200.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012113" y="3846513"/>
            <a:ext cx="1131887" cy="1131887"/>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6806" name="Picture 16" descr="https://d30y9cdsu7xlg0.cloudfront.net/png/849222-200.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025" y="3821113"/>
            <a:ext cx="1157288" cy="11572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6807" name="Picture 18" descr="https://d30y9cdsu7xlg0.cloudfront.net/png/857609-200.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81475" y="3846513"/>
            <a:ext cx="1001713" cy="1001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5875" y="933450"/>
            <a:ext cx="9144000" cy="2074863"/>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6809" name="Content Placeholder 2"/>
          <p:cNvSpPr txBox="1">
            <a:spLocks/>
          </p:cNvSpPr>
          <p:nvPr/>
        </p:nvSpPr>
        <p:spPr bwMode="auto">
          <a:xfrm>
            <a:off x="1350963" y="292100"/>
            <a:ext cx="6661150" cy="2374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 typeface="Arial" panose="020B0604020202020204" pitchFamily="34" charset="0"/>
              <a:buNone/>
            </a:pPr>
            <a:r>
              <a:rPr lang="en-US" altLang="en-US" sz="2000"/>
              <a:t>2-handed carbon cycle</a:t>
            </a:r>
          </a:p>
          <a:p>
            <a:pPr>
              <a:buFont typeface="Arial" panose="020B0604020202020204" pitchFamily="34" charset="0"/>
              <a:buNone/>
            </a:pPr>
            <a:r>
              <a:rPr lang="en-US" altLang="en-US" sz="2000"/>
              <a:t>2. Say your left hand is a leaf </a:t>
            </a:r>
            <a:r>
              <a:rPr lang="en-US" altLang="en-US" sz="2000">
                <a:solidFill>
                  <a:srgbClr val="FF0000"/>
                </a:solidFill>
              </a:rPr>
              <a:t>photosynthesizing</a:t>
            </a:r>
            <a:r>
              <a:rPr lang="en-US" altLang="en-US" sz="2000"/>
              <a:t>. This </a:t>
            </a:r>
            <a:r>
              <a:rPr lang="en-US" altLang="en-US" sz="2000" b="1"/>
              <a:t>requires energy</a:t>
            </a:r>
            <a:r>
              <a:rPr lang="en-US" altLang="en-US" sz="2000"/>
              <a:t>!  Leaves transform solar energy (left pinkie) to chemical energy (sugar like DONUTS!! = left thumb).  Your right hand could be you, </a:t>
            </a:r>
            <a:r>
              <a:rPr lang="en-US" altLang="en-US" sz="2000">
                <a:solidFill>
                  <a:srgbClr val="FF0000"/>
                </a:solidFill>
              </a:rPr>
              <a:t>respiring</a:t>
            </a:r>
            <a:r>
              <a:rPr lang="en-US" altLang="en-US" sz="2000"/>
              <a:t> or breathing.  With every breath, you are converting chemical energy (right thumb) into (mostly) heat energy (right pinkie).</a:t>
            </a:r>
          </a:p>
          <a:p>
            <a:pPr>
              <a:buFont typeface="Arial" panose="020B0604020202020204" pitchFamily="34" charset="0"/>
              <a:buNone/>
            </a:pPr>
            <a:endParaRPr lang="en-US" altLang="en-US" sz="2000"/>
          </a:p>
        </p:txBody>
      </p:sp>
      <p:sp>
        <p:nvSpPr>
          <p:cNvPr id="13" name="Arrow: Right 12"/>
          <p:cNvSpPr/>
          <p:nvPr/>
        </p:nvSpPr>
        <p:spPr>
          <a:xfrm>
            <a:off x="1406525" y="4191000"/>
            <a:ext cx="2632075" cy="3810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Arrow: Right 13"/>
          <p:cNvSpPr/>
          <p:nvPr/>
        </p:nvSpPr>
        <p:spPr>
          <a:xfrm>
            <a:off x="5318125" y="4191000"/>
            <a:ext cx="2632075" cy="3810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6812" name="Picture 2" descr="https://d30y9cdsu7xlg0.cloudfront.net/png/27507-200.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719263" y="4565650"/>
            <a:ext cx="914400" cy="914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76813" name="Group 15"/>
          <p:cNvGrpSpPr>
            <a:grpSpLocks/>
          </p:cNvGrpSpPr>
          <p:nvPr/>
        </p:nvGrpSpPr>
        <p:grpSpPr bwMode="auto">
          <a:xfrm>
            <a:off x="6781800" y="4614863"/>
            <a:ext cx="914400" cy="914400"/>
            <a:chOff x="6781800" y="4615190"/>
            <a:chExt cx="914400" cy="914400"/>
          </a:xfrm>
        </p:grpSpPr>
        <p:pic>
          <p:nvPicPr>
            <p:cNvPr id="76818" name="Picture 4" descr="https://d30y9cdsu7xlg0.cloudfront.net/png/862631-200.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781800" y="4615190"/>
              <a:ext cx="914400" cy="914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8" name="Isosceles Triangle 17"/>
            <p:cNvSpPr/>
            <p:nvPr/>
          </p:nvSpPr>
          <p:spPr>
            <a:xfrm rot="17527657">
              <a:off x="6800056" y="5103346"/>
              <a:ext cx="80963" cy="9207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Isosceles Triangle 18"/>
            <p:cNvSpPr/>
            <p:nvPr/>
          </p:nvSpPr>
          <p:spPr>
            <a:xfrm rot="13481109">
              <a:off x="6892925" y="5237490"/>
              <a:ext cx="80963" cy="9207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Isosceles Triangle 19"/>
            <p:cNvSpPr/>
            <p:nvPr/>
          </p:nvSpPr>
          <p:spPr>
            <a:xfrm rot="9253528">
              <a:off x="7013575" y="5347027"/>
              <a:ext cx="80963" cy="9207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76814" name="TextBox 6"/>
          <p:cNvSpPr txBox="1">
            <a:spLocks noChangeArrowheads="1"/>
          </p:cNvSpPr>
          <p:nvPr/>
        </p:nvSpPr>
        <p:spPr bwMode="auto">
          <a:xfrm rot="-4483824">
            <a:off x="3606006" y="3118644"/>
            <a:ext cx="11652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chemeClr val="bg1"/>
                </a:solidFill>
                <a:latin typeface="Arial" panose="020B0604020202020204" pitchFamily="34" charset="0"/>
              </a:rPr>
              <a:t>sugar</a:t>
            </a:r>
          </a:p>
        </p:txBody>
      </p:sp>
      <p:sp>
        <p:nvSpPr>
          <p:cNvPr id="76815" name="TextBox 11"/>
          <p:cNvSpPr txBox="1">
            <a:spLocks noChangeArrowheads="1"/>
          </p:cNvSpPr>
          <p:nvPr/>
        </p:nvSpPr>
        <p:spPr bwMode="auto">
          <a:xfrm rot="2709940">
            <a:off x="281781" y="3217069"/>
            <a:ext cx="17002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FFFF00"/>
                </a:solidFill>
                <a:latin typeface="Arial" panose="020B0604020202020204" pitchFamily="34" charset="0"/>
              </a:rPr>
              <a:t>ENERGY</a:t>
            </a:r>
          </a:p>
        </p:txBody>
      </p:sp>
      <p:sp>
        <p:nvSpPr>
          <p:cNvPr id="76816" name="TextBox 6"/>
          <p:cNvSpPr txBox="1">
            <a:spLocks noChangeArrowheads="1"/>
          </p:cNvSpPr>
          <p:nvPr/>
        </p:nvSpPr>
        <p:spPr bwMode="auto">
          <a:xfrm rot="4582441">
            <a:off x="4557713" y="3144838"/>
            <a:ext cx="11652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chemeClr val="bg1"/>
                </a:solidFill>
                <a:latin typeface="Arial" panose="020B0604020202020204" pitchFamily="34" charset="0"/>
              </a:rPr>
              <a:t>sugar</a:t>
            </a:r>
          </a:p>
        </p:txBody>
      </p:sp>
      <p:sp>
        <p:nvSpPr>
          <p:cNvPr id="76817" name="TextBox 11"/>
          <p:cNvSpPr txBox="1">
            <a:spLocks noChangeArrowheads="1"/>
          </p:cNvSpPr>
          <p:nvPr/>
        </p:nvSpPr>
        <p:spPr bwMode="auto">
          <a:xfrm rot="-2805426">
            <a:off x="7447757" y="3205956"/>
            <a:ext cx="17002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FFC000"/>
                </a:solidFill>
                <a:latin typeface="Arial" panose="020B0604020202020204" pitchFamily="34" charset="0"/>
              </a:rPr>
              <a:t>ENERGY</a:t>
            </a:r>
          </a:p>
        </p:txBody>
      </p:sp>
    </p:spTree>
  </p:cSld>
  <p:clrMapOvr>
    <a:masterClrMapping/>
  </p:clrMapOvr>
  <p:transition spd="slow"/>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endParaRPr lang="en-US" altLang="en-US" smtClean="0"/>
          </a:p>
        </p:txBody>
      </p:sp>
      <p:grpSp>
        <p:nvGrpSpPr>
          <p:cNvPr id="77827" name="Group 1"/>
          <p:cNvGrpSpPr>
            <a:grpSpLocks/>
          </p:cNvGrpSpPr>
          <p:nvPr/>
        </p:nvGrpSpPr>
        <p:grpSpPr bwMode="auto">
          <a:xfrm>
            <a:off x="228600" y="58738"/>
            <a:ext cx="8915400" cy="5608637"/>
            <a:chOff x="228600" y="58738"/>
            <a:chExt cx="8915400" cy="5608637"/>
          </a:xfrm>
        </p:grpSpPr>
        <p:pic>
          <p:nvPicPr>
            <p:cNvPr id="77852" name="Picture 3"/>
            <p:cNvPicPr>
              <a:picLocks noChangeAspect="1"/>
            </p:cNvPicPr>
            <p:nvPr/>
          </p:nvPicPr>
          <p:blipFill>
            <a:blip r:embed="rId2" cstate="screen">
              <a:extLst>
                <a:ext uri="{28A0092B-C50C-407E-A947-70E740481C1C}">
                  <a14:useLocalDpi xmlns:a14="http://schemas.microsoft.com/office/drawing/2010/main"/>
                </a:ext>
              </a:extLst>
            </a:blip>
            <a:srcRect l="-2123"/>
            <a:stretch>
              <a:fillRect/>
            </a:stretch>
          </p:blipFill>
          <p:spPr bwMode="auto">
            <a:xfrm>
              <a:off x="228600" y="58738"/>
              <a:ext cx="8915400" cy="560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53" name="TextBox 4"/>
            <p:cNvSpPr txBox="1">
              <a:spLocks noChangeArrowheads="1"/>
            </p:cNvSpPr>
            <p:nvPr/>
          </p:nvSpPr>
          <p:spPr bwMode="auto">
            <a:xfrm>
              <a:off x="3124200" y="5106988"/>
              <a:ext cx="40481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00B050"/>
                  </a:solidFill>
                  <a:latin typeface="Arial" panose="020B0604020202020204" pitchFamily="34" charset="0"/>
                </a:rPr>
                <a:t>L</a:t>
              </a:r>
            </a:p>
          </p:txBody>
        </p:sp>
        <p:sp>
          <p:nvSpPr>
            <p:cNvPr id="77854" name="TextBox 7"/>
            <p:cNvSpPr txBox="1">
              <a:spLocks noChangeArrowheads="1"/>
            </p:cNvSpPr>
            <p:nvPr/>
          </p:nvSpPr>
          <p:spPr bwMode="auto">
            <a:xfrm>
              <a:off x="2460625" y="338138"/>
              <a:ext cx="5966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00B050"/>
                  </a:solidFill>
                  <a:latin typeface="Arial" panose="020B0604020202020204" pitchFamily="34" charset="0"/>
                </a:rPr>
                <a:t>O</a:t>
              </a:r>
              <a:r>
                <a:rPr lang="en-US" altLang="en-US" sz="2800" b="1" baseline="-25000">
                  <a:solidFill>
                    <a:srgbClr val="00B050"/>
                  </a:solidFill>
                  <a:latin typeface="Arial" panose="020B0604020202020204" pitchFamily="34" charset="0"/>
                </a:rPr>
                <a:t>2</a:t>
              </a:r>
            </a:p>
          </p:txBody>
        </p:sp>
        <p:sp>
          <p:nvSpPr>
            <p:cNvPr id="77855" name="TextBox 8"/>
            <p:cNvSpPr txBox="1">
              <a:spLocks noChangeArrowheads="1"/>
            </p:cNvSpPr>
            <p:nvPr/>
          </p:nvSpPr>
          <p:spPr bwMode="auto">
            <a:xfrm rot="4061999">
              <a:off x="1382381" y="363866"/>
              <a:ext cx="8563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FF0000"/>
                  </a:solidFill>
                  <a:latin typeface="Arial" panose="020B0604020202020204" pitchFamily="34" charset="0"/>
                </a:rPr>
                <a:t>H</a:t>
              </a:r>
              <a:r>
                <a:rPr lang="en-US" altLang="en-US" sz="2800" b="1" baseline="-25000">
                  <a:solidFill>
                    <a:srgbClr val="FF0000"/>
                  </a:solidFill>
                  <a:latin typeface="Arial" panose="020B0604020202020204" pitchFamily="34" charset="0"/>
                </a:rPr>
                <a:t>2</a:t>
              </a:r>
              <a:r>
                <a:rPr lang="en-US" altLang="en-US" sz="2800" b="1">
                  <a:solidFill>
                    <a:srgbClr val="FF0000"/>
                  </a:solidFill>
                  <a:latin typeface="Arial" panose="020B0604020202020204" pitchFamily="34" charset="0"/>
                </a:rPr>
                <a:t>O</a:t>
              </a:r>
            </a:p>
          </p:txBody>
        </p:sp>
        <p:sp>
          <p:nvSpPr>
            <p:cNvPr id="77856" name="TextBox 9"/>
            <p:cNvSpPr txBox="1">
              <a:spLocks noChangeArrowheads="1"/>
            </p:cNvSpPr>
            <p:nvPr/>
          </p:nvSpPr>
          <p:spPr bwMode="auto">
            <a:xfrm rot="4480334">
              <a:off x="1003448" y="884540"/>
              <a:ext cx="8563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FF0000"/>
                  </a:solidFill>
                  <a:latin typeface="Arial" panose="020B0604020202020204" pitchFamily="34" charset="0"/>
                </a:rPr>
                <a:t>CO</a:t>
              </a:r>
              <a:r>
                <a:rPr lang="en-US" altLang="en-US" sz="2800" b="1" baseline="-25000">
                  <a:solidFill>
                    <a:srgbClr val="FF0000"/>
                  </a:solidFill>
                  <a:latin typeface="Arial" panose="020B0604020202020204" pitchFamily="34" charset="0"/>
                </a:rPr>
                <a:t>2</a:t>
              </a:r>
            </a:p>
          </p:txBody>
        </p:sp>
        <p:sp>
          <p:nvSpPr>
            <p:cNvPr id="77857" name="TextBox 12"/>
            <p:cNvSpPr txBox="1">
              <a:spLocks noChangeArrowheads="1"/>
            </p:cNvSpPr>
            <p:nvPr/>
          </p:nvSpPr>
          <p:spPr bwMode="auto">
            <a:xfrm>
              <a:off x="1995488" y="319088"/>
              <a:ext cx="6381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a:latin typeface="Arial" panose="020B0604020202020204" pitchFamily="34" charset="0"/>
                  <a:sym typeface="Wingdings" panose="05000000000000000000" pitchFamily="2" charset="2"/>
                </a:rPr>
                <a:t></a:t>
              </a:r>
              <a:endParaRPr lang="en-US" altLang="en-US" sz="3600" b="1">
                <a:latin typeface="Arial" panose="020B0604020202020204" pitchFamily="34" charset="0"/>
              </a:endParaRPr>
            </a:p>
          </p:txBody>
        </p:sp>
      </p:grpSp>
      <p:sp>
        <p:nvSpPr>
          <p:cNvPr id="77828" name="TextBox 12"/>
          <p:cNvSpPr txBox="1">
            <a:spLocks noChangeArrowheads="1"/>
          </p:cNvSpPr>
          <p:nvPr/>
        </p:nvSpPr>
        <p:spPr bwMode="auto">
          <a:xfrm>
            <a:off x="1066800" y="123825"/>
            <a:ext cx="4540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a:latin typeface="Arial" panose="020B0604020202020204" pitchFamily="34" charset="0"/>
                <a:sym typeface="Wingdings" panose="05000000000000000000" pitchFamily="2" charset="2"/>
              </a:rPr>
              <a:t>+</a:t>
            </a:r>
            <a:endParaRPr lang="en-US" altLang="en-US" sz="3600" b="1">
              <a:latin typeface="Arial" panose="020B0604020202020204" pitchFamily="34" charset="0"/>
            </a:endParaRPr>
          </a:p>
        </p:txBody>
      </p:sp>
      <p:sp>
        <p:nvSpPr>
          <p:cNvPr id="77829" name="TextBox 13"/>
          <p:cNvSpPr txBox="1">
            <a:spLocks noChangeArrowheads="1"/>
          </p:cNvSpPr>
          <p:nvPr/>
        </p:nvSpPr>
        <p:spPr bwMode="auto">
          <a:xfrm>
            <a:off x="704850" y="711200"/>
            <a:ext cx="4540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a:latin typeface="Arial" panose="020B0604020202020204" pitchFamily="34" charset="0"/>
                <a:sym typeface="Wingdings" panose="05000000000000000000" pitchFamily="2" charset="2"/>
              </a:rPr>
              <a:t>+</a:t>
            </a:r>
            <a:endParaRPr lang="en-US" altLang="en-US" sz="3600" b="1">
              <a:latin typeface="Arial" panose="020B0604020202020204" pitchFamily="34" charset="0"/>
            </a:endParaRPr>
          </a:p>
        </p:txBody>
      </p:sp>
      <p:sp>
        <p:nvSpPr>
          <p:cNvPr id="77830" name="TextBox 14"/>
          <p:cNvSpPr txBox="1">
            <a:spLocks noChangeArrowheads="1"/>
          </p:cNvSpPr>
          <p:nvPr/>
        </p:nvSpPr>
        <p:spPr bwMode="auto">
          <a:xfrm>
            <a:off x="2927350" y="120650"/>
            <a:ext cx="4540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a:latin typeface="Arial" panose="020B0604020202020204" pitchFamily="34" charset="0"/>
                <a:sym typeface="Wingdings" panose="05000000000000000000" pitchFamily="2" charset="2"/>
              </a:rPr>
              <a:t>+</a:t>
            </a:r>
            <a:endParaRPr lang="en-US" altLang="en-US" sz="3600" b="1">
              <a:latin typeface="Arial" panose="020B0604020202020204" pitchFamily="34" charset="0"/>
            </a:endParaRPr>
          </a:p>
        </p:txBody>
      </p:sp>
      <p:sp>
        <p:nvSpPr>
          <p:cNvPr id="77831" name="TextBox 16"/>
          <p:cNvSpPr txBox="1">
            <a:spLocks noChangeArrowheads="1"/>
          </p:cNvSpPr>
          <p:nvPr/>
        </p:nvSpPr>
        <p:spPr bwMode="auto">
          <a:xfrm>
            <a:off x="5929313" y="155575"/>
            <a:ext cx="4540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a:latin typeface="Arial" panose="020B0604020202020204" pitchFamily="34" charset="0"/>
                <a:sym typeface="Wingdings" panose="05000000000000000000" pitchFamily="2" charset="2"/>
              </a:rPr>
              <a:t>+</a:t>
            </a:r>
            <a:endParaRPr lang="en-US" altLang="en-US" sz="3600" b="1">
              <a:latin typeface="Arial" panose="020B0604020202020204" pitchFamily="34" charset="0"/>
            </a:endParaRPr>
          </a:p>
        </p:txBody>
      </p:sp>
      <p:sp>
        <p:nvSpPr>
          <p:cNvPr id="77832" name="TextBox 17"/>
          <p:cNvSpPr txBox="1">
            <a:spLocks noChangeArrowheads="1"/>
          </p:cNvSpPr>
          <p:nvPr/>
        </p:nvSpPr>
        <p:spPr bwMode="auto">
          <a:xfrm>
            <a:off x="8167688" y="711200"/>
            <a:ext cx="4540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a:latin typeface="Arial" panose="020B0604020202020204" pitchFamily="34" charset="0"/>
                <a:sym typeface="Wingdings" panose="05000000000000000000" pitchFamily="2" charset="2"/>
              </a:rPr>
              <a:t>+</a:t>
            </a:r>
            <a:endParaRPr lang="en-US" altLang="en-US" sz="3600" b="1">
              <a:latin typeface="Arial" panose="020B0604020202020204" pitchFamily="34" charset="0"/>
            </a:endParaRPr>
          </a:p>
        </p:txBody>
      </p:sp>
      <p:sp>
        <p:nvSpPr>
          <p:cNvPr id="77833" name="TextBox 18"/>
          <p:cNvSpPr txBox="1">
            <a:spLocks noChangeArrowheads="1"/>
          </p:cNvSpPr>
          <p:nvPr/>
        </p:nvSpPr>
        <p:spPr bwMode="auto">
          <a:xfrm>
            <a:off x="7788275" y="153988"/>
            <a:ext cx="4540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a:latin typeface="Arial" panose="020B0604020202020204" pitchFamily="34" charset="0"/>
                <a:sym typeface="Wingdings" panose="05000000000000000000" pitchFamily="2" charset="2"/>
              </a:rPr>
              <a:t>+</a:t>
            </a:r>
            <a:endParaRPr lang="en-US" altLang="en-US" sz="3600" b="1">
              <a:latin typeface="Arial" panose="020B0604020202020204" pitchFamily="34" charset="0"/>
            </a:endParaRPr>
          </a:p>
        </p:txBody>
      </p:sp>
      <p:sp>
        <p:nvSpPr>
          <p:cNvPr id="77834" name="TextBox 9"/>
          <p:cNvSpPr txBox="1">
            <a:spLocks noChangeArrowheads="1"/>
          </p:cNvSpPr>
          <p:nvPr/>
        </p:nvSpPr>
        <p:spPr bwMode="auto">
          <a:xfrm rot="-4625891">
            <a:off x="7480301" y="849312"/>
            <a:ext cx="857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FF0000"/>
                </a:solidFill>
                <a:latin typeface="Arial" panose="020B0604020202020204" pitchFamily="34" charset="0"/>
              </a:rPr>
              <a:t>CO</a:t>
            </a:r>
            <a:r>
              <a:rPr lang="en-US" altLang="en-US" sz="2800" b="1" baseline="-25000">
                <a:solidFill>
                  <a:srgbClr val="FF0000"/>
                </a:solidFill>
                <a:latin typeface="Arial" panose="020B0604020202020204" pitchFamily="34" charset="0"/>
              </a:rPr>
              <a:t>2</a:t>
            </a:r>
          </a:p>
        </p:txBody>
      </p:sp>
      <p:sp>
        <p:nvSpPr>
          <p:cNvPr id="77835" name="TextBox 8"/>
          <p:cNvSpPr txBox="1">
            <a:spLocks noChangeArrowheads="1"/>
          </p:cNvSpPr>
          <p:nvPr/>
        </p:nvSpPr>
        <p:spPr bwMode="auto">
          <a:xfrm rot="-4198705">
            <a:off x="7129463" y="288925"/>
            <a:ext cx="857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FF0000"/>
                </a:solidFill>
                <a:latin typeface="Arial" panose="020B0604020202020204" pitchFamily="34" charset="0"/>
              </a:rPr>
              <a:t>H</a:t>
            </a:r>
            <a:r>
              <a:rPr lang="en-US" altLang="en-US" sz="2800" b="1" baseline="-25000">
                <a:solidFill>
                  <a:srgbClr val="FF0000"/>
                </a:solidFill>
                <a:latin typeface="Arial" panose="020B0604020202020204" pitchFamily="34" charset="0"/>
              </a:rPr>
              <a:t>2</a:t>
            </a:r>
            <a:r>
              <a:rPr lang="en-US" altLang="en-US" sz="2800" b="1">
                <a:solidFill>
                  <a:srgbClr val="FF0000"/>
                </a:solidFill>
                <a:latin typeface="Arial" panose="020B0604020202020204" pitchFamily="34" charset="0"/>
              </a:rPr>
              <a:t>O</a:t>
            </a:r>
          </a:p>
        </p:txBody>
      </p:sp>
      <p:sp>
        <p:nvSpPr>
          <p:cNvPr id="77836" name="TextBox 7"/>
          <p:cNvSpPr txBox="1">
            <a:spLocks noChangeArrowheads="1"/>
          </p:cNvSpPr>
          <p:nvPr/>
        </p:nvSpPr>
        <p:spPr bwMode="auto">
          <a:xfrm>
            <a:off x="6272213" y="255588"/>
            <a:ext cx="5969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00B050"/>
                </a:solidFill>
                <a:latin typeface="Arial" panose="020B0604020202020204" pitchFamily="34" charset="0"/>
              </a:rPr>
              <a:t>O</a:t>
            </a:r>
            <a:r>
              <a:rPr lang="en-US" altLang="en-US" sz="2800" b="1" baseline="-25000">
                <a:solidFill>
                  <a:srgbClr val="00B050"/>
                </a:solidFill>
                <a:latin typeface="Arial" panose="020B0604020202020204" pitchFamily="34" charset="0"/>
              </a:rPr>
              <a:t>2</a:t>
            </a:r>
          </a:p>
        </p:txBody>
      </p:sp>
      <p:sp>
        <p:nvSpPr>
          <p:cNvPr id="77837" name="TextBox 4"/>
          <p:cNvSpPr txBox="1">
            <a:spLocks noChangeArrowheads="1"/>
          </p:cNvSpPr>
          <p:nvPr/>
        </p:nvSpPr>
        <p:spPr bwMode="auto">
          <a:xfrm>
            <a:off x="5953125" y="5154613"/>
            <a:ext cx="44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00B0F0"/>
                </a:solidFill>
                <a:latin typeface="Arial" panose="020B0604020202020204" pitchFamily="34" charset="0"/>
              </a:rPr>
              <a:t>R</a:t>
            </a:r>
          </a:p>
        </p:txBody>
      </p:sp>
      <p:sp>
        <p:nvSpPr>
          <p:cNvPr id="77838" name="Rectangle 1"/>
          <p:cNvSpPr>
            <a:spLocks noChangeArrowheads="1"/>
          </p:cNvSpPr>
          <p:nvPr/>
        </p:nvSpPr>
        <p:spPr bwMode="auto">
          <a:xfrm>
            <a:off x="3581400" y="995363"/>
            <a:ext cx="111601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800" b="1">
                <a:solidFill>
                  <a:srgbClr val="FF0000"/>
                </a:solidFill>
                <a:latin typeface="Arial" panose="020B0604020202020204" pitchFamily="34" charset="0"/>
              </a:rPr>
              <a:t>CH</a:t>
            </a:r>
            <a:r>
              <a:rPr lang="en-US" altLang="en-US" sz="2800" b="1" baseline="-25000">
                <a:solidFill>
                  <a:srgbClr val="FF0000"/>
                </a:solidFill>
                <a:latin typeface="Arial" panose="020B0604020202020204" pitchFamily="34" charset="0"/>
              </a:rPr>
              <a:t>2</a:t>
            </a:r>
            <a:r>
              <a:rPr lang="en-US" altLang="en-US" sz="2800" b="1">
                <a:solidFill>
                  <a:srgbClr val="FF0000"/>
                </a:solidFill>
                <a:latin typeface="Arial" panose="020B0604020202020204" pitchFamily="34" charset="0"/>
              </a:rPr>
              <a:t>O</a:t>
            </a:r>
            <a:endParaRPr lang="en-US" altLang="en-US" sz="2800">
              <a:latin typeface="Arial" panose="020B0604020202020204" pitchFamily="34" charset="0"/>
            </a:endParaRPr>
          </a:p>
        </p:txBody>
      </p:sp>
      <p:sp>
        <p:nvSpPr>
          <p:cNvPr id="77839" name="TextBox 12"/>
          <p:cNvSpPr txBox="1">
            <a:spLocks noChangeArrowheads="1"/>
          </p:cNvSpPr>
          <p:nvPr/>
        </p:nvSpPr>
        <p:spPr bwMode="auto">
          <a:xfrm>
            <a:off x="6696075" y="274638"/>
            <a:ext cx="6381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a:latin typeface="Arial" panose="020B0604020202020204" pitchFamily="34" charset="0"/>
                <a:sym typeface="Wingdings" panose="05000000000000000000" pitchFamily="2" charset="2"/>
              </a:rPr>
              <a:t></a:t>
            </a:r>
            <a:endParaRPr lang="en-US" altLang="en-US" sz="3600" b="1">
              <a:latin typeface="Arial" panose="020B0604020202020204" pitchFamily="34" charset="0"/>
            </a:endParaRPr>
          </a:p>
        </p:txBody>
      </p:sp>
      <p:pic>
        <p:nvPicPr>
          <p:cNvPr id="77840" name="Picture 14" descr="https://d30y9cdsu7xlg0.cloudfront.net/png/217632-200.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93063" y="7010400"/>
            <a:ext cx="1131887" cy="1131888"/>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7841" name="Picture 16" descr="https://d30y9cdsu7xlg0.cloudfront.net/png/849222-200.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388" y="6983413"/>
            <a:ext cx="1158875" cy="1158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7842" name="Picture 18" descr="https://d30y9cdsu7xlg0.cloudfront.net/png/857609-200.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62425" y="7010400"/>
            <a:ext cx="1001713" cy="1001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5875" y="2546350"/>
            <a:ext cx="9144000" cy="42799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7844" name="Rectangle 31"/>
          <p:cNvSpPr>
            <a:spLocks noChangeArrowheads="1"/>
          </p:cNvSpPr>
          <p:nvPr/>
        </p:nvSpPr>
        <p:spPr bwMode="auto">
          <a:xfrm>
            <a:off x="4675188" y="995363"/>
            <a:ext cx="111601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800" b="1">
                <a:solidFill>
                  <a:srgbClr val="FF0000"/>
                </a:solidFill>
                <a:latin typeface="Arial" panose="020B0604020202020204" pitchFamily="34" charset="0"/>
              </a:rPr>
              <a:t>CH</a:t>
            </a:r>
            <a:r>
              <a:rPr lang="en-US" altLang="en-US" sz="2800" b="1" baseline="-25000">
                <a:solidFill>
                  <a:srgbClr val="FF0000"/>
                </a:solidFill>
                <a:latin typeface="Arial" panose="020B0604020202020204" pitchFamily="34" charset="0"/>
              </a:rPr>
              <a:t>2</a:t>
            </a:r>
            <a:r>
              <a:rPr lang="en-US" altLang="en-US" sz="2800" b="1">
                <a:solidFill>
                  <a:srgbClr val="FF0000"/>
                </a:solidFill>
                <a:latin typeface="Arial" panose="020B0604020202020204" pitchFamily="34" charset="0"/>
              </a:rPr>
              <a:t>O</a:t>
            </a:r>
            <a:endParaRPr lang="en-US" altLang="en-US" sz="2800">
              <a:latin typeface="Arial" panose="020B0604020202020204" pitchFamily="34" charset="0"/>
            </a:endParaRPr>
          </a:p>
        </p:txBody>
      </p:sp>
      <p:sp>
        <p:nvSpPr>
          <p:cNvPr id="77845" name="Content Placeholder 2"/>
          <p:cNvSpPr txBox="1">
            <a:spLocks/>
          </p:cNvSpPr>
          <p:nvPr/>
        </p:nvSpPr>
        <p:spPr bwMode="auto">
          <a:xfrm>
            <a:off x="1290638" y="2857500"/>
            <a:ext cx="6659562" cy="2286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 typeface="Arial" panose="020B0604020202020204" pitchFamily="34" charset="0"/>
              <a:buNone/>
            </a:pPr>
            <a:r>
              <a:rPr lang="en-US" altLang="en-US" sz="2000"/>
              <a:t>2-handed carbon cycle:</a:t>
            </a:r>
          </a:p>
          <a:p>
            <a:pPr>
              <a:buFont typeface="Arial" panose="020B0604020202020204" pitchFamily="34" charset="0"/>
              <a:buNone/>
            </a:pPr>
            <a:r>
              <a:rPr lang="en-US" altLang="en-US" sz="2000"/>
              <a:t>3. But… you must </a:t>
            </a:r>
            <a:r>
              <a:rPr lang="en-US" altLang="en-US" sz="2000" b="1" u="sng"/>
              <a:t>conserve mass</a:t>
            </a:r>
            <a:r>
              <a:rPr lang="en-US" altLang="en-US" sz="2000" b="1"/>
              <a:t> for each hand</a:t>
            </a:r>
            <a:r>
              <a:rPr lang="en-US" altLang="en-US" sz="2000"/>
              <a:t>: Ring fingers are carbon dioxide, middle fingers are water (liquid on left, gas on right), index fingers are oxygen, thumbs (CH</a:t>
            </a:r>
            <a:r>
              <a:rPr lang="en-US" altLang="en-US" sz="2000" baseline="-25000"/>
              <a:t>2</a:t>
            </a:r>
            <a:r>
              <a:rPr lang="en-US" altLang="en-US" sz="2000"/>
              <a:t>O) are shorthand for sugar (1/6</a:t>
            </a:r>
            <a:r>
              <a:rPr lang="en-US" altLang="en-US" sz="2000" baseline="30000"/>
              <a:t>th</a:t>
            </a:r>
            <a:r>
              <a:rPr lang="en-US" altLang="en-US" sz="2000"/>
              <a:t> of the formula for glucose: C</a:t>
            </a:r>
            <a:r>
              <a:rPr lang="en-US" altLang="en-US" sz="2000" baseline="-25000"/>
              <a:t>6</a:t>
            </a:r>
            <a:r>
              <a:rPr lang="en-US" altLang="en-US" sz="2000"/>
              <a:t>H</a:t>
            </a:r>
            <a:r>
              <a:rPr lang="en-US" altLang="en-US" sz="2000" baseline="-25000"/>
              <a:t>12</a:t>
            </a:r>
            <a:r>
              <a:rPr lang="en-US" altLang="en-US" sz="2000"/>
              <a:t>O</a:t>
            </a:r>
            <a:r>
              <a:rPr lang="en-US" altLang="en-US" sz="2000" baseline="-25000"/>
              <a:t>6</a:t>
            </a:r>
            <a:r>
              <a:rPr lang="en-US" altLang="en-US" sz="2000"/>
              <a:t>).  Count the C’s, H’s, O’s on each side of the arrows!!</a:t>
            </a:r>
          </a:p>
        </p:txBody>
      </p:sp>
      <p:pic>
        <p:nvPicPr>
          <p:cNvPr id="77846" name="Picture 2" descr="https://d30y9cdsu7xlg0.cloudfront.net/png/27507-200.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719263" y="5105400"/>
            <a:ext cx="914400" cy="914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77847" name="Group 28"/>
          <p:cNvGrpSpPr>
            <a:grpSpLocks/>
          </p:cNvGrpSpPr>
          <p:nvPr/>
        </p:nvGrpSpPr>
        <p:grpSpPr bwMode="auto">
          <a:xfrm>
            <a:off x="6781800" y="5154613"/>
            <a:ext cx="914400" cy="914400"/>
            <a:chOff x="6781800" y="4615190"/>
            <a:chExt cx="914400" cy="914400"/>
          </a:xfrm>
        </p:grpSpPr>
        <p:pic>
          <p:nvPicPr>
            <p:cNvPr id="77848" name="Picture 4" descr="https://d30y9cdsu7xlg0.cloudfront.net/png/862631-200.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781800" y="4615190"/>
              <a:ext cx="914400" cy="914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3" name="Isosceles Triangle 32"/>
            <p:cNvSpPr/>
            <p:nvPr/>
          </p:nvSpPr>
          <p:spPr>
            <a:xfrm rot="17527657">
              <a:off x="6800056" y="5103346"/>
              <a:ext cx="80963" cy="9207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Isosceles Triangle 33"/>
            <p:cNvSpPr/>
            <p:nvPr/>
          </p:nvSpPr>
          <p:spPr>
            <a:xfrm rot="13481109">
              <a:off x="6892925" y="5237490"/>
              <a:ext cx="80963" cy="9207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Isosceles Triangle 34"/>
            <p:cNvSpPr/>
            <p:nvPr/>
          </p:nvSpPr>
          <p:spPr>
            <a:xfrm rot="9253528">
              <a:off x="7013575" y="5347027"/>
              <a:ext cx="80963" cy="9207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Tree>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endParaRPr lang="en-US" altLang="en-US" smtClean="0"/>
          </a:p>
        </p:txBody>
      </p:sp>
      <p:pic>
        <p:nvPicPr>
          <p:cNvPr id="11267"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119063" y="274638"/>
            <a:ext cx="8440737" cy="6505575"/>
          </a:xfrm>
        </p:spPr>
      </p:pic>
      <p:sp>
        <p:nvSpPr>
          <p:cNvPr id="11268" name="TextBox 4"/>
          <p:cNvSpPr txBox="1">
            <a:spLocks noChangeArrowheads="1"/>
          </p:cNvSpPr>
          <p:nvPr/>
        </p:nvSpPr>
        <p:spPr bwMode="auto">
          <a:xfrm>
            <a:off x="6324600" y="414338"/>
            <a:ext cx="1031875"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latin typeface="AR CARTER" pitchFamily="2" charset="0"/>
              </a:rPr>
              <a:t>Total carbon</a:t>
            </a:r>
          </a:p>
        </p:txBody>
      </p:sp>
      <p:sp>
        <p:nvSpPr>
          <p:cNvPr id="11269" name="TextBox 5"/>
          <p:cNvSpPr txBox="1">
            <a:spLocks noChangeArrowheads="1"/>
          </p:cNvSpPr>
          <p:nvPr/>
        </p:nvSpPr>
        <p:spPr bwMode="auto">
          <a:xfrm>
            <a:off x="3746500" y="1350963"/>
            <a:ext cx="108585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latin typeface="AR CARTER" pitchFamily="2" charset="0"/>
              </a:rPr>
              <a:t>Inorg. carbon</a:t>
            </a:r>
          </a:p>
        </p:txBody>
      </p:sp>
      <p:sp>
        <p:nvSpPr>
          <p:cNvPr id="11270" name="TextBox 6"/>
          <p:cNvSpPr txBox="1">
            <a:spLocks noChangeArrowheads="1"/>
          </p:cNvSpPr>
          <p:nvPr/>
        </p:nvSpPr>
        <p:spPr bwMode="auto">
          <a:xfrm>
            <a:off x="2089150" y="2105025"/>
            <a:ext cx="973138"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latin typeface="AR CARTER" pitchFamily="2" charset="0"/>
              </a:rPr>
              <a:t>Org. carbon</a:t>
            </a:r>
          </a:p>
        </p:txBody>
      </p:sp>
      <p:sp>
        <p:nvSpPr>
          <p:cNvPr id="11271" name="TextBox 7"/>
          <p:cNvSpPr txBox="1">
            <a:spLocks noChangeArrowheads="1"/>
          </p:cNvSpPr>
          <p:nvPr/>
        </p:nvSpPr>
        <p:spPr bwMode="auto">
          <a:xfrm>
            <a:off x="304800" y="2819400"/>
            <a:ext cx="974725"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latin typeface="AR CARTER" pitchFamily="2" charset="0"/>
              </a:rPr>
              <a:t>“Leftovers”</a:t>
            </a:r>
          </a:p>
        </p:txBody>
      </p:sp>
      <p:sp>
        <p:nvSpPr>
          <p:cNvPr id="9" name="Rectangle 8"/>
          <p:cNvSpPr/>
          <p:nvPr/>
        </p:nvSpPr>
        <p:spPr>
          <a:xfrm>
            <a:off x="2286000" y="457200"/>
            <a:ext cx="900113" cy="57626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endParaRPr lang="en-US" altLang="en-US" smtClean="0"/>
          </a:p>
        </p:txBody>
      </p:sp>
      <p:pic>
        <p:nvPicPr>
          <p:cNvPr id="78851" name="Picture 3"/>
          <p:cNvPicPr>
            <a:picLocks noChangeAspect="1"/>
          </p:cNvPicPr>
          <p:nvPr/>
        </p:nvPicPr>
        <p:blipFill>
          <a:blip r:embed="rId2" cstate="screen">
            <a:extLst>
              <a:ext uri="{28A0092B-C50C-407E-A947-70E740481C1C}">
                <a14:useLocalDpi xmlns:a14="http://schemas.microsoft.com/office/drawing/2010/main"/>
              </a:ext>
            </a:extLst>
          </a:blip>
          <a:srcRect l="-2123"/>
          <a:stretch>
            <a:fillRect/>
          </a:stretch>
        </p:blipFill>
        <p:spPr bwMode="auto">
          <a:xfrm>
            <a:off x="228600" y="58738"/>
            <a:ext cx="8915400" cy="560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TextBox 4"/>
          <p:cNvSpPr txBox="1">
            <a:spLocks noChangeArrowheads="1"/>
          </p:cNvSpPr>
          <p:nvPr/>
        </p:nvSpPr>
        <p:spPr bwMode="auto">
          <a:xfrm>
            <a:off x="2616200" y="5105400"/>
            <a:ext cx="1406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00B050"/>
                </a:solidFill>
                <a:latin typeface="Arial" panose="020B0604020202020204" pitchFamily="34" charset="0"/>
              </a:rPr>
              <a:t>Leaves</a:t>
            </a:r>
          </a:p>
        </p:txBody>
      </p:sp>
      <p:sp>
        <p:nvSpPr>
          <p:cNvPr id="78853" name="TextBox 6"/>
          <p:cNvSpPr txBox="1">
            <a:spLocks noChangeArrowheads="1"/>
          </p:cNvSpPr>
          <p:nvPr/>
        </p:nvSpPr>
        <p:spPr bwMode="auto">
          <a:xfrm rot="-4483824">
            <a:off x="3606800" y="2243138"/>
            <a:ext cx="11636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chemeClr val="bg1"/>
                </a:solidFill>
                <a:latin typeface="Arial" panose="020B0604020202020204" pitchFamily="34" charset="0"/>
              </a:rPr>
              <a:t>sugar</a:t>
            </a:r>
          </a:p>
        </p:txBody>
      </p:sp>
      <p:sp>
        <p:nvSpPr>
          <p:cNvPr id="78854" name="TextBox 7"/>
          <p:cNvSpPr txBox="1">
            <a:spLocks noChangeArrowheads="1"/>
          </p:cNvSpPr>
          <p:nvPr/>
        </p:nvSpPr>
        <p:spPr bwMode="auto">
          <a:xfrm>
            <a:off x="2460625" y="338138"/>
            <a:ext cx="5969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00B050"/>
                </a:solidFill>
                <a:latin typeface="Arial" panose="020B0604020202020204" pitchFamily="34" charset="0"/>
              </a:rPr>
              <a:t>O</a:t>
            </a:r>
            <a:r>
              <a:rPr lang="en-US" altLang="en-US" sz="2800" b="1" baseline="-25000">
                <a:solidFill>
                  <a:srgbClr val="00B050"/>
                </a:solidFill>
                <a:latin typeface="Arial" panose="020B0604020202020204" pitchFamily="34" charset="0"/>
              </a:rPr>
              <a:t>2</a:t>
            </a:r>
          </a:p>
        </p:txBody>
      </p:sp>
      <p:sp>
        <p:nvSpPr>
          <p:cNvPr id="78855" name="TextBox 8"/>
          <p:cNvSpPr txBox="1">
            <a:spLocks noChangeArrowheads="1"/>
          </p:cNvSpPr>
          <p:nvPr/>
        </p:nvSpPr>
        <p:spPr bwMode="auto">
          <a:xfrm rot="4061999">
            <a:off x="1381919" y="364331"/>
            <a:ext cx="8572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FF0000"/>
                </a:solidFill>
                <a:latin typeface="Arial" panose="020B0604020202020204" pitchFamily="34" charset="0"/>
              </a:rPr>
              <a:t>H</a:t>
            </a:r>
            <a:r>
              <a:rPr lang="en-US" altLang="en-US" sz="2800" b="1" baseline="-25000">
                <a:solidFill>
                  <a:srgbClr val="FF0000"/>
                </a:solidFill>
                <a:latin typeface="Arial" panose="020B0604020202020204" pitchFamily="34" charset="0"/>
              </a:rPr>
              <a:t>2</a:t>
            </a:r>
            <a:r>
              <a:rPr lang="en-US" altLang="en-US" sz="2800" b="1">
                <a:solidFill>
                  <a:srgbClr val="FF0000"/>
                </a:solidFill>
                <a:latin typeface="Arial" panose="020B0604020202020204" pitchFamily="34" charset="0"/>
              </a:rPr>
              <a:t>O</a:t>
            </a:r>
          </a:p>
        </p:txBody>
      </p:sp>
      <p:sp>
        <p:nvSpPr>
          <p:cNvPr id="78856" name="TextBox 9"/>
          <p:cNvSpPr txBox="1">
            <a:spLocks noChangeArrowheads="1"/>
          </p:cNvSpPr>
          <p:nvPr/>
        </p:nvSpPr>
        <p:spPr bwMode="auto">
          <a:xfrm rot="4480334">
            <a:off x="1003301" y="884237"/>
            <a:ext cx="857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FF0000"/>
                </a:solidFill>
                <a:latin typeface="Arial" panose="020B0604020202020204" pitchFamily="34" charset="0"/>
              </a:rPr>
              <a:t>CO</a:t>
            </a:r>
            <a:r>
              <a:rPr lang="en-US" altLang="en-US" sz="2800" b="1" baseline="-25000">
                <a:solidFill>
                  <a:srgbClr val="FF0000"/>
                </a:solidFill>
                <a:latin typeface="Arial" panose="020B0604020202020204" pitchFamily="34" charset="0"/>
              </a:rPr>
              <a:t>2</a:t>
            </a:r>
          </a:p>
        </p:txBody>
      </p:sp>
      <p:sp>
        <p:nvSpPr>
          <p:cNvPr id="78857" name="TextBox 11"/>
          <p:cNvSpPr txBox="1">
            <a:spLocks noChangeArrowheads="1"/>
          </p:cNvSpPr>
          <p:nvPr/>
        </p:nvSpPr>
        <p:spPr bwMode="auto">
          <a:xfrm rot="2709940">
            <a:off x="281782" y="2342356"/>
            <a:ext cx="17002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FFFF00"/>
                </a:solidFill>
                <a:latin typeface="Arial" panose="020B0604020202020204" pitchFamily="34" charset="0"/>
              </a:rPr>
              <a:t>ENERGY</a:t>
            </a:r>
          </a:p>
        </p:txBody>
      </p:sp>
      <p:sp>
        <p:nvSpPr>
          <p:cNvPr id="78858" name="TextBox 12"/>
          <p:cNvSpPr txBox="1">
            <a:spLocks noChangeArrowheads="1"/>
          </p:cNvSpPr>
          <p:nvPr/>
        </p:nvSpPr>
        <p:spPr bwMode="auto">
          <a:xfrm>
            <a:off x="1995488" y="319088"/>
            <a:ext cx="6381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a:latin typeface="Arial" panose="020B0604020202020204" pitchFamily="34" charset="0"/>
                <a:sym typeface="Wingdings" panose="05000000000000000000" pitchFamily="2" charset="2"/>
              </a:rPr>
              <a:t></a:t>
            </a:r>
            <a:endParaRPr lang="en-US" altLang="en-US" sz="3600" b="1">
              <a:latin typeface="Arial" panose="020B0604020202020204" pitchFamily="34" charset="0"/>
            </a:endParaRPr>
          </a:p>
        </p:txBody>
      </p:sp>
      <p:sp>
        <p:nvSpPr>
          <p:cNvPr id="78859" name="TextBox 12"/>
          <p:cNvSpPr txBox="1">
            <a:spLocks noChangeArrowheads="1"/>
          </p:cNvSpPr>
          <p:nvPr/>
        </p:nvSpPr>
        <p:spPr bwMode="auto">
          <a:xfrm>
            <a:off x="1066800" y="123825"/>
            <a:ext cx="4540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a:latin typeface="Arial" panose="020B0604020202020204" pitchFamily="34" charset="0"/>
                <a:sym typeface="Wingdings" panose="05000000000000000000" pitchFamily="2" charset="2"/>
              </a:rPr>
              <a:t>+</a:t>
            </a:r>
            <a:endParaRPr lang="en-US" altLang="en-US" sz="3600" b="1">
              <a:latin typeface="Arial" panose="020B0604020202020204" pitchFamily="34" charset="0"/>
            </a:endParaRPr>
          </a:p>
        </p:txBody>
      </p:sp>
      <p:sp>
        <p:nvSpPr>
          <p:cNvPr id="78860" name="TextBox 13"/>
          <p:cNvSpPr txBox="1">
            <a:spLocks noChangeArrowheads="1"/>
          </p:cNvSpPr>
          <p:nvPr/>
        </p:nvSpPr>
        <p:spPr bwMode="auto">
          <a:xfrm>
            <a:off x="704850" y="711200"/>
            <a:ext cx="4540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a:latin typeface="Arial" panose="020B0604020202020204" pitchFamily="34" charset="0"/>
                <a:sym typeface="Wingdings" panose="05000000000000000000" pitchFamily="2" charset="2"/>
              </a:rPr>
              <a:t>+</a:t>
            </a:r>
            <a:endParaRPr lang="en-US" altLang="en-US" sz="3600" b="1">
              <a:latin typeface="Arial" panose="020B0604020202020204" pitchFamily="34" charset="0"/>
            </a:endParaRPr>
          </a:p>
        </p:txBody>
      </p:sp>
      <p:sp>
        <p:nvSpPr>
          <p:cNvPr id="78861" name="TextBox 14"/>
          <p:cNvSpPr txBox="1">
            <a:spLocks noChangeArrowheads="1"/>
          </p:cNvSpPr>
          <p:nvPr/>
        </p:nvSpPr>
        <p:spPr bwMode="auto">
          <a:xfrm>
            <a:off x="2927350" y="120650"/>
            <a:ext cx="4540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a:latin typeface="Arial" panose="020B0604020202020204" pitchFamily="34" charset="0"/>
                <a:sym typeface="Wingdings" panose="05000000000000000000" pitchFamily="2" charset="2"/>
              </a:rPr>
              <a:t>+</a:t>
            </a:r>
            <a:endParaRPr lang="en-US" altLang="en-US" sz="3600" b="1">
              <a:latin typeface="Arial" panose="020B0604020202020204" pitchFamily="34" charset="0"/>
            </a:endParaRPr>
          </a:p>
        </p:txBody>
      </p:sp>
      <p:sp>
        <p:nvSpPr>
          <p:cNvPr id="78862" name="TextBox 6"/>
          <p:cNvSpPr txBox="1">
            <a:spLocks noChangeArrowheads="1"/>
          </p:cNvSpPr>
          <p:nvPr/>
        </p:nvSpPr>
        <p:spPr bwMode="auto">
          <a:xfrm rot="4582441">
            <a:off x="4558507" y="2269331"/>
            <a:ext cx="11636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chemeClr val="bg1"/>
                </a:solidFill>
                <a:latin typeface="Arial" panose="020B0604020202020204" pitchFamily="34" charset="0"/>
              </a:rPr>
              <a:t>sugar</a:t>
            </a:r>
          </a:p>
        </p:txBody>
      </p:sp>
      <p:sp>
        <p:nvSpPr>
          <p:cNvPr id="78863" name="TextBox 16"/>
          <p:cNvSpPr txBox="1">
            <a:spLocks noChangeArrowheads="1"/>
          </p:cNvSpPr>
          <p:nvPr/>
        </p:nvSpPr>
        <p:spPr bwMode="auto">
          <a:xfrm>
            <a:off x="5929313" y="155575"/>
            <a:ext cx="4540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a:latin typeface="Arial" panose="020B0604020202020204" pitchFamily="34" charset="0"/>
                <a:sym typeface="Wingdings" panose="05000000000000000000" pitchFamily="2" charset="2"/>
              </a:rPr>
              <a:t>+</a:t>
            </a:r>
            <a:endParaRPr lang="en-US" altLang="en-US" sz="3600" b="1">
              <a:latin typeface="Arial" panose="020B0604020202020204" pitchFamily="34" charset="0"/>
            </a:endParaRPr>
          </a:p>
        </p:txBody>
      </p:sp>
      <p:sp>
        <p:nvSpPr>
          <p:cNvPr id="78864" name="TextBox 17"/>
          <p:cNvSpPr txBox="1">
            <a:spLocks noChangeArrowheads="1"/>
          </p:cNvSpPr>
          <p:nvPr/>
        </p:nvSpPr>
        <p:spPr bwMode="auto">
          <a:xfrm>
            <a:off x="8167688" y="711200"/>
            <a:ext cx="4540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a:latin typeface="Arial" panose="020B0604020202020204" pitchFamily="34" charset="0"/>
                <a:sym typeface="Wingdings" panose="05000000000000000000" pitchFamily="2" charset="2"/>
              </a:rPr>
              <a:t>+</a:t>
            </a:r>
            <a:endParaRPr lang="en-US" altLang="en-US" sz="3600" b="1">
              <a:latin typeface="Arial" panose="020B0604020202020204" pitchFamily="34" charset="0"/>
            </a:endParaRPr>
          </a:p>
        </p:txBody>
      </p:sp>
      <p:sp>
        <p:nvSpPr>
          <p:cNvPr id="78865" name="TextBox 18"/>
          <p:cNvSpPr txBox="1">
            <a:spLocks noChangeArrowheads="1"/>
          </p:cNvSpPr>
          <p:nvPr/>
        </p:nvSpPr>
        <p:spPr bwMode="auto">
          <a:xfrm>
            <a:off x="7788275" y="153988"/>
            <a:ext cx="4540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a:latin typeface="Arial" panose="020B0604020202020204" pitchFamily="34" charset="0"/>
                <a:sym typeface="Wingdings" panose="05000000000000000000" pitchFamily="2" charset="2"/>
              </a:rPr>
              <a:t>+</a:t>
            </a:r>
            <a:endParaRPr lang="en-US" altLang="en-US" sz="3600" b="1">
              <a:latin typeface="Arial" panose="020B0604020202020204" pitchFamily="34" charset="0"/>
            </a:endParaRPr>
          </a:p>
        </p:txBody>
      </p:sp>
      <p:sp>
        <p:nvSpPr>
          <p:cNvPr id="78866" name="TextBox 11"/>
          <p:cNvSpPr txBox="1">
            <a:spLocks noChangeArrowheads="1"/>
          </p:cNvSpPr>
          <p:nvPr/>
        </p:nvSpPr>
        <p:spPr bwMode="auto">
          <a:xfrm rot="-2805426">
            <a:off x="7447756" y="2331244"/>
            <a:ext cx="17002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FFC000"/>
                </a:solidFill>
                <a:latin typeface="Arial" panose="020B0604020202020204" pitchFamily="34" charset="0"/>
              </a:rPr>
              <a:t>ENERGY</a:t>
            </a:r>
          </a:p>
        </p:txBody>
      </p:sp>
      <p:sp>
        <p:nvSpPr>
          <p:cNvPr id="78867" name="TextBox 9"/>
          <p:cNvSpPr txBox="1">
            <a:spLocks noChangeArrowheads="1"/>
          </p:cNvSpPr>
          <p:nvPr/>
        </p:nvSpPr>
        <p:spPr bwMode="auto">
          <a:xfrm rot="-4625891">
            <a:off x="7480301" y="849312"/>
            <a:ext cx="857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FF0000"/>
                </a:solidFill>
                <a:latin typeface="Arial" panose="020B0604020202020204" pitchFamily="34" charset="0"/>
              </a:rPr>
              <a:t>CO</a:t>
            </a:r>
            <a:r>
              <a:rPr lang="en-US" altLang="en-US" sz="2800" b="1" baseline="-25000">
                <a:solidFill>
                  <a:srgbClr val="FF0000"/>
                </a:solidFill>
                <a:latin typeface="Arial" panose="020B0604020202020204" pitchFamily="34" charset="0"/>
              </a:rPr>
              <a:t>2</a:t>
            </a:r>
          </a:p>
        </p:txBody>
      </p:sp>
      <p:sp>
        <p:nvSpPr>
          <p:cNvPr id="78868" name="TextBox 8"/>
          <p:cNvSpPr txBox="1">
            <a:spLocks noChangeArrowheads="1"/>
          </p:cNvSpPr>
          <p:nvPr/>
        </p:nvSpPr>
        <p:spPr bwMode="auto">
          <a:xfrm rot="-4198705">
            <a:off x="7129463" y="288925"/>
            <a:ext cx="857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FF0000"/>
                </a:solidFill>
                <a:latin typeface="Arial" panose="020B0604020202020204" pitchFamily="34" charset="0"/>
              </a:rPr>
              <a:t>H</a:t>
            </a:r>
            <a:r>
              <a:rPr lang="en-US" altLang="en-US" sz="2800" b="1" baseline="-25000">
                <a:solidFill>
                  <a:srgbClr val="FF0000"/>
                </a:solidFill>
                <a:latin typeface="Arial" panose="020B0604020202020204" pitchFamily="34" charset="0"/>
              </a:rPr>
              <a:t>2</a:t>
            </a:r>
            <a:r>
              <a:rPr lang="en-US" altLang="en-US" sz="2800" b="1">
                <a:solidFill>
                  <a:srgbClr val="FF0000"/>
                </a:solidFill>
                <a:latin typeface="Arial" panose="020B0604020202020204" pitchFamily="34" charset="0"/>
              </a:rPr>
              <a:t>O</a:t>
            </a:r>
          </a:p>
        </p:txBody>
      </p:sp>
      <p:sp>
        <p:nvSpPr>
          <p:cNvPr id="78869" name="TextBox 7"/>
          <p:cNvSpPr txBox="1">
            <a:spLocks noChangeArrowheads="1"/>
          </p:cNvSpPr>
          <p:nvPr/>
        </p:nvSpPr>
        <p:spPr bwMode="auto">
          <a:xfrm>
            <a:off x="6272213" y="255588"/>
            <a:ext cx="5969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00B050"/>
                </a:solidFill>
                <a:latin typeface="Arial" panose="020B0604020202020204" pitchFamily="34" charset="0"/>
              </a:rPr>
              <a:t>O</a:t>
            </a:r>
            <a:r>
              <a:rPr lang="en-US" altLang="en-US" sz="2800" b="1" baseline="-25000">
                <a:solidFill>
                  <a:srgbClr val="00B050"/>
                </a:solidFill>
                <a:latin typeface="Arial" panose="020B0604020202020204" pitchFamily="34" charset="0"/>
              </a:rPr>
              <a:t>2</a:t>
            </a:r>
          </a:p>
        </p:txBody>
      </p:sp>
      <p:sp>
        <p:nvSpPr>
          <p:cNvPr id="78870" name="TextBox 4"/>
          <p:cNvSpPr txBox="1">
            <a:spLocks noChangeArrowheads="1"/>
          </p:cNvSpPr>
          <p:nvPr/>
        </p:nvSpPr>
        <p:spPr bwMode="auto">
          <a:xfrm>
            <a:off x="5335588" y="5105400"/>
            <a:ext cx="15049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00B0F0"/>
                </a:solidFill>
                <a:latin typeface="Arial" panose="020B0604020202020204" pitchFamily="34" charset="0"/>
              </a:rPr>
              <a:t>Respire</a:t>
            </a:r>
          </a:p>
        </p:txBody>
      </p:sp>
      <p:sp>
        <p:nvSpPr>
          <p:cNvPr id="78871" name="TextBox 12"/>
          <p:cNvSpPr txBox="1">
            <a:spLocks noChangeArrowheads="1"/>
          </p:cNvSpPr>
          <p:nvPr/>
        </p:nvSpPr>
        <p:spPr bwMode="auto">
          <a:xfrm>
            <a:off x="6696075" y="274638"/>
            <a:ext cx="6381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a:latin typeface="Arial" panose="020B0604020202020204" pitchFamily="34" charset="0"/>
                <a:sym typeface="Wingdings" panose="05000000000000000000" pitchFamily="2" charset="2"/>
              </a:rPr>
              <a:t></a:t>
            </a:r>
            <a:endParaRPr lang="en-US" altLang="en-US" sz="3600" b="1">
              <a:latin typeface="Arial" panose="020B0604020202020204" pitchFamily="34" charset="0"/>
            </a:endParaRPr>
          </a:p>
        </p:txBody>
      </p:sp>
      <p:pic>
        <p:nvPicPr>
          <p:cNvPr id="78872" name="Picture 14" descr="https://d30y9cdsu7xlg0.cloudfront.net/png/217632-200.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048625" y="3341688"/>
            <a:ext cx="1095375" cy="109537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8873" name="Picture 16" descr="https://d30y9cdsu7xlg0.cloudfront.net/png/849222-200.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 y="3249613"/>
            <a:ext cx="1158875" cy="1158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8874" name="Picture 18" descr="https://d30y9cdsu7xlg0.cloudfront.net/png/857609-200.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86238" y="3276600"/>
            <a:ext cx="1000125" cy="1001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8875" name="Content Placeholder 2"/>
          <p:cNvSpPr txBox="1">
            <a:spLocks/>
          </p:cNvSpPr>
          <p:nvPr/>
        </p:nvSpPr>
        <p:spPr bwMode="auto">
          <a:xfrm>
            <a:off x="0" y="1714500"/>
            <a:ext cx="9144000" cy="850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Font typeface="Arial" panose="020B0604020202020204" pitchFamily="34" charset="0"/>
              <a:buNone/>
            </a:pPr>
            <a:r>
              <a:rPr lang="en-US" altLang="en-US" sz="2000"/>
              <a:t>2-handed carbon cycle</a:t>
            </a:r>
          </a:p>
          <a:p>
            <a:pPr algn="ctr">
              <a:buFont typeface="Arial" panose="020B0604020202020204" pitchFamily="34" charset="0"/>
              <a:buNone/>
            </a:pPr>
            <a:r>
              <a:rPr lang="en-US" altLang="en-US" sz="2000"/>
              <a:t>4. </a:t>
            </a:r>
            <a:r>
              <a:rPr lang="en-US" altLang="en-US" sz="2000">
                <a:solidFill>
                  <a:srgbClr val="FF0000"/>
                </a:solidFill>
              </a:rPr>
              <a:t>No mass is converted to energy.  No energy to mass.  </a:t>
            </a:r>
            <a:r>
              <a:rPr lang="en-US" altLang="en-US" sz="2000" b="1">
                <a:solidFill>
                  <a:srgbClr val="FF0000"/>
                </a:solidFill>
              </a:rPr>
              <a:t>No E=mc</a:t>
            </a:r>
            <a:r>
              <a:rPr lang="en-US" altLang="en-US" sz="2000" b="1" baseline="30000">
                <a:solidFill>
                  <a:srgbClr val="FF0000"/>
                </a:solidFill>
              </a:rPr>
              <a:t>2</a:t>
            </a:r>
            <a:r>
              <a:rPr lang="en-US" altLang="en-US" sz="2000"/>
              <a:t>.</a:t>
            </a:r>
          </a:p>
          <a:p>
            <a:pPr algn="ctr">
              <a:buFont typeface="Arial" panose="020B0604020202020204" pitchFamily="34" charset="0"/>
              <a:buNone/>
            </a:pPr>
            <a:endParaRPr lang="en-US" altLang="en-US" sz="2000"/>
          </a:p>
        </p:txBody>
      </p:sp>
      <p:sp>
        <p:nvSpPr>
          <p:cNvPr id="78876" name="Rectangle 33"/>
          <p:cNvSpPr>
            <a:spLocks noChangeArrowheads="1"/>
          </p:cNvSpPr>
          <p:nvPr/>
        </p:nvSpPr>
        <p:spPr bwMode="auto">
          <a:xfrm>
            <a:off x="3581400" y="995363"/>
            <a:ext cx="111601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800" b="1">
                <a:solidFill>
                  <a:srgbClr val="FF0000"/>
                </a:solidFill>
                <a:latin typeface="Arial" panose="020B0604020202020204" pitchFamily="34" charset="0"/>
              </a:rPr>
              <a:t>CH</a:t>
            </a:r>
            <a:r>
              <a:rPr lang="en-US" altLang="en-US" sz="2800" b="1" baseline="-25000">
                <a:solidFill>
                  <a:srgbClr val="FF0000"/>
                </a:solidFill>
                <a:latin typeface="Arial" panose="020B0604020202020204" pitchFamily="34" charset="0"/>
              </a:rPr>
              <a:t>2</a:t>
            </a:r>
            <a:r>
              <a:rPr lang="en-US" altLang="en-US" sz="2800" b="1">
                <a:solidFill>
                  <a:srgbClr val="FF0000"/>
                </a:solidFill>
                <a:latin typeface="Arial" panose="020B0604020202020204" pitchFamily="34" charset="0"/>
              </a:rPr>
              <a:t>O</a:t>
            </a:r>
            <a:endParaRPr lang="en-US" altLang="en-US" sz="2800">
              <a:latin typeface="Arial" panose="020B0604020202020204" pitchFamily="34" charset="0"/>
            </a:endParaRPr>
          </a:p>
        </p:txBody>
      </p:sp>
      <p:sp>
        <p:nvSpPr>
          <p:cNvPr id="78877" name="Rectangle 34"/>
          <p:cNvSpPr>
            <a:spLocks noChangeArrowheads="1"/>
          </p:cNvSpPr>
          <p:nvPr/>
        </p:nvSpPr>
        <p:spPr bwMode="auto">
          <a:xfrm>
            <a:off x="4675188" y="995363"/>
            <a:ext cx="111601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800" b="1">
                <a:solidFill>
                  <a:srgbClr val="FF0000"/>
                </a:solidFill>
                <a:latin typeface="Arial" panose="020B0604020202020204" pitchFamily="34" charset="0"/>
              </a:rPr>
              <a:t>CH</a:t>
            </a:r>
            <a:r>
              <a:rPr lang="en-US" altLang="en-US" sz="2800" b="1" baseline="-25000">
                <a:solidFill>
                  <a:srgbClr val="FF0000"/>
                </a:solidFill>
                <a:latin typeface="Arial" panose="020B0604020202020204" pitchFamily="34" charset="0"/>
              </a:rPr>
              <a:t>2</a:t>
            </a:r>
            <a:r>
              <a:rPr lang="en-US" altLang="en-US" sz="2800" b="1">
                <a:solidFill>
                  <a:srgbClr val="FF0000"/>
                </a:solidFill>
                <a:latin typeface="Arial" panose="020B0604020202020204" pitchFamily="34" charset="0"/>
              </a:rPr>
              <a:t>O</a:t>
            </a:r>
            <a:endParaRPr lang="en-US" altLang="en-US" sz="2800">
              <a:latin typeface="Arial" panose="020B0604020202020204" pitchFamily="34" charset="0"/>
            </a:endParaRPr>
          </a:p>
        </p:txBody>
      </p:sp>
      <p:cxnSp>
        <p:nvCxnSpPr>
          <p:cNvPr id="6" name="Straight Connector 5"/>
          <p:cNvCxnSpPr/>
          <p:nvPr/>
        </p:nvCxnSpPr>
        <p:spPr>
          <a:xfrm>
            <a:off x="1995488" y="1120775"/>
            <a:ext cx="219075" cy="5937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2214563" y="1357313"/>
            <a:ext cx="100012" cy="35718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5638800" y="1417638"/>
            <a:ext cx="204788" cy="29686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5843588" y="1357313"/>
            <a:ext cx="100012" cy="35718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1901825" y="2571750"/>
            <a:ext cx="209550" cy="5937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2130425" y="2574925"/>
            <a:ext cx="268288" cy="2365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5684838" y="2565400"/>
            <a:ext cx="292100" cy="5699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5978525" y="2565400"/>
            <a:ext cx="190500" cy="29686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Arrow: Right 30"/>
          <p:cNvSpPr/>
          <p:nvPr/>
        </p:nvSpPr>
        <p:spPr>
          <a:xfrm>
            <a:off x="1406525" y="3581400"/>
            <a:ext cx="2632075" cy="3810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6" name="Arrow: Right 55"/>
          <p:cNvSpPr/>
          <p:nvPr/>
        </p:nvSpPr>
        <p:spPr>
          <a:xfrm>
            <a:off x="5318125" y="3581400"/>
            <a:ext cx="2632075" cy="3810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6" name="Straight Connector 35"/>
          <p:cNvCxnSpPr/>
          <p:nvPr/>
        </p:nvCxnSpPr>
        <p:spPr>
          <a:xfrm flipV="1">
            <a:off x="152400" y="1730375"/>
            <a:ext cx="8839200" cy="11113"/>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152400" y="2535238"/>
            <a:ext cx="8839200" cy="11112"/>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78890" name="Picture 2" descr="https://d30y9cdsu7xlg0.cloudfront.net/png/27507-200.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719263" y="4565650"/>
            <a:ext cx="914400" cy="914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78891" name="Group 70"/>
          <p:cNvGrpSpPr>
            <a:grpSpLocks/>
          </p:cNvGrpSpPr>
          <p:nvPr/>
        </p:nvGrpSpPr>
        <p:grpSpPr bwMode="auto">
          <a:xfrm>
            <a:off x="6781800" y="4614863"/>
            <a:ext cx="914400" cy="914400"/>
            <a:chOff x="6781800" y="4615190"/>
            <a:chExt cx="914400" cy="914400"/>
          </a:xfrm>
        </p:grpSpPr>
        <p:pic>
          <p:nvPicPr>
            <p:cNvPr id="78893" name="Picture 4" descr="https://d30y9cdsu7xlg0.cloudfront.net/png/862631-200.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781800" y="4615190"/>
              <a:ext cx="914400" cy="914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3" name="Isosceles Triangle 72"/>
            <p:cNvSpPr/>
            <p:nvPr/>
          </p:nvSpPr>
          <p:spPr>
            <a:xfrm rot="17527657">
              <a:off x="6800056" y="5103346"/>
              <a:ext cx="80963" cy="9207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4" name="Isosceles Triangle 73"/>
            <p:cNvSpPr/>
            <p:nvPr/>
          </p:nvSpPr>
          <p:spPr>
            <a:xfrm rot="13481109">
              <a:off x="6892925" y="5237490"/>
              <a:ext cx="80963" cy="9207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5" name="Isosceles Triangle 74"/>
            <p:cNvSpPr/>
            <p:nvPr/>
          </p:nvSpPr>
          <p:spPr>
            <a:xfrm rot="9253528">
              <a:off x="7013575" y="5347027"/>
              <a:ext cx="80963" cy="9207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78892" name="Content Placeholder 37"/>
          <p:cNvSpPr>
            <a:spLocks noGrp="1"/>
          </p:cNvSpPr>
          <p:nvPr>
            <p:ph idx="1"/>
          </p:nvPr>
        </p:nvSpPr>
        <p:spPr/>
        <p:txBody>
          <a:bodyPr/>
          <a:lstStyle/>
          <a:p>
            <a:endParaRPr lang="en-US" altLang="en-US" smtClean="0"/>
          </a:p>
        </p:txBody>
      </p:sp>
    </p:spTree>
  </p:cSld>
  <p:clrMapOvr>
    <a:masterClrMapping/>
  </p:clrMapOvr>
  <p:transition spd="slow"/>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lstStyle/>
          <a:p>
            <a:endParaRPr lang="en-US" altLang="en-US" smtClean="0"/>
          </a:p>
        </p:txBody>
      </p:sp>
      <p:sp>
        <p:nvSpPr>
          <p:cNvPr id="79875" name="Content Placeholder 2"/>
          <p:cNvSpPr>
            <a:spLocks noGrp="1"/>
          </p:cNvSpPr>
          <p:nvPr>
            <p:ph idx="1"/>
          </p:nvPr>
        </p:nvSpPr>
        <p:spPr>
          <a:xfrm>
            <a:off x="2314575" y="5711825"/>
            <a:ext cx="6372225" cy="841375"/>
          </a:xfrm>
        </p:spPr>
        <p:txBody>
          <a:bodyPr/>
          <a:lstStyle/>
          <a:p>
            <a:pPr marL="0" indent="0">
              <a:buFont typeface="Arial" panose="020B0604020202020204" pitchFamily="34" charset="0"/>
              <a:buNone/>
            </a:pPr>
            <a:r>
              <a:rPr lang="en-US" altLang="en-US" sz="2000" smtClean="0"/>
              <a:t>“Photosynthesis”     “Reverse photosynthesis”, “breathing”, 			“respiration”, “decomposition”,                               			    “oxidation”, “combustion”</a:t>
            </a:r>
          </a:p>
        </p:txBody>
      </p:sp>
      <p:grpSp>
        <p:nvGrpSpPr>
          <p:cNvPr id="79876" name="Group 1"/>
          <p:cNvGrpSpPr>
            <a:grpSpLocks/>
          </p:cNvGrpSpPr>
          <p:nvPr/>
        </p:nvGrpSpPr>
        <p:grpSpPr bwMode="auto">
          <a:xfrm>
            <a:off x="228600" y="58738"/>
            <a:ext cx="8915400" cy="5608637"/>
            <a:chOff x="228600" y="58738"/>
            <a:chExt cx="8915400" cy="5608637"/>
          </a:xfrm>
        </p:grpSpPr>
        <p:pic>
          <p:nvPicPr>
            <p:cNvPr id="79913" name="Picture 3"/>
            <p:cNvPicPr>
              <a:picLocks noChangeAspect="1"/>
            </p:cNvPicPr>
            <p:nvPr/>
          </p:nvPicPr>
          <p:blipFill>
            <a:blip r:embed="rId2" cstate="screen">
              <a:extLst>
                <a:ext uri="{28A0092B-C50C-407E-A947-70E740481C1C}">
                  <a14:useLocalDpi xmlns:a14="http://schemas.microsoft.com/office/drawing/2010/main"/>
                </a:ext>
              </a:extLst>
            </a:blip>
            <a:srcRect l="-2123"/>
            <a:stretch>
              <a:fillRect/>
            </a:stretch>
          </p:blipFill>
          <p:spPr bwMode="auto">
            <a:xfrm>
              <a:off x="228600" y="58738"/>
              <a:ext cx="8915400" cy="560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914" name="TextBox 4"/>
            <p:cNvSpPr txBox="1">
              <a:spLocks noChangeArrowheads="1"/>
            </p:cNvSpPr>
            <p:nvPr/>
          </p:nvSpPr>
          <p:spPr bwMode="auto">
            <a:xfrm>
              <a:off x="2616117" y="5105760"/>
              <a:ext cx="140615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00B050"/>
                  </a:solidFill>
                  <a:latin typeface="Arial" panose="020B0604020202020204" pitchFamily="34" charset="0"/>
                </a:rPr>
                <a:t>Leaves</a:t>
              </a:r>
            </a:p>
          </p:txBody>
        </p:sp>
        <p:sp>
          <p:nvSpPr>
            <p:cNvPr id="79915" name="TextBox 6"/>
            <p:cNvSpPr txBox="1">
              <a:spLocks noChangeArrowheads="1"/>
            </p:cNvSpPr>
            <p:nvPr/>
          </p:nvSpPr>
          <p:spPr bwMode="auto">
            <a:xfrm rot="-4483824">
              <a:off x="3606341" y="2242959"/>
              <a:ext cx="11641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chemeClr val="bg1"/>
                  </a:solidFill>
                  <a:latin typeface="Arial" panose="020B0604020202020204" pitchFamily="34" charset="0"/>
                </a:rPr>
                <a:t>sugar</a:t>
              </a:r>
            </a:p>
          </p:txBody>
        </p:sp>
        <p:sp>
          <p:nvSpPr>
            <p:cNvPr id="79916" name="TextBox 7"/>
            <p:cNvSpPr txBox="1">
              <a:spLocks noChangeArrowheads="1"/>
            </p:cNvSpPr>
            <p:nvPr/>
          </p:nvSpPr>
          <p:spPr bwMode="auto">
            <a:xfrm>
              <a:off x="2460625" y="338138"/>
              <a:ext cx="5966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00B050"/>
                  </a:solidFill>
                  <a:latin typeface="Arial" panose="020B0604020202020204" pitchFamily="34" charset="0"/>
                </a:rPr>
                <a:t>O</a:t>
              </a:r>
              <a:r>
                <a:rPr lang="en-US" altLang="en-US" sz="2800" b="1" baseline="-25000">
                  <a:solidFill>
                    <a:srgbClr val="00B050"/>
                  </a:solidFill>
                  <a:latin typeface="Arial" panose="020B0604020202020204" pitchFamily="34" charset="0"/>
                </a:rPr>
                <a:t>2</a:t>
              </a:r>
            </a:p>
          </p:txBody>
        </p:sp>
        <p:sp>
          <p:nvSpPr>
            <p:cNvPr id="79917" name="TextBox 8"/>
            <p:cNvSpPr txBox="1">
              <a:spLocks noChangeArrowheads="1"/>
            </p:cNvSpPr>
            <p:nvPr/>
          </p:nvSpPr>
          <p:spPr bwMode="auto">
            <a:xfrm rot="4061999">
              <a:off x="1382381" y="363866"/>
              <a:ext cx="8563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FF0000"/>
                  </a:solidFill>
                  <a:latin typeface="Arial" panose="020B0604020202020204" pitchFamily="34" charset="0"/>
                </a:rPr>
                <a:t>H</a:t>
              </a:r>
              <a:r>
                <a:rPr lang="en-US" altLang="en-US" sz="2800" b="1" baseline="-25000">
                  <a:solidFill>
                    <a:srgbClr val="FF0000"/>
                  </a:solidFill>
                  <a:latin typeface="Arial" panose="020B0604020202020204" pitchFamily="34" charset="0"/>
                </a:rPr>
                <a:t>2</a:t>
              </a:r>
              <a:r>
                <a:rPr lang="en-US" altLang="en-US" sz="2800" b="1">
                  <a:solidFill>
                    <a:srgbClr val="FF0000"/>
                  </a:solidFill>
                  <a:latin typeface="Arial" panose="020B0604020202020204" pitchFamily="34" charset="0"/>
                </a:rPr>
                <a:t>O</a:t>
              </a:r>
            </a:p>
          </p:txBody>
        </p:sp>
        <p:sp>
          <p:nvSpPr>
            <p:cNvPr id="79918" name="TextBox 9"/>
            <p:cNvSpPr txBox="1">
              <a:spLocks noChangeArrowheads="1"/>
            </p:cNvSpPr>
            <p:nvPr/>
          </p:nvSpPr>
          <p:spPr bwMode="auto">
            <a:xfrm rot="4480334">
              <a:off x="1003448" y="884540"/>
              <a:ext cx="8563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FF0000"/>
                  </a:solidFill>
                  <a:latin typeface="Arial" panose="020B0604020202020204" pitchFamily="34" charset="0"/>
                </a:rPr>
                <a:t>CO</a:t>
              </a:r>
              <a:r>
                <a:rPr lang="en-US" altLang="en-US" sz="2800" b="1" baseline="-25000">
                  <a:solidFill>
                    <a:srgbClr val="FF0000"/>
                  </a:solidFill>
                  <a:latin typeface="Arial" panose="020B0604020202020204" pitchFamily="34" charset="0"/>
                </a:rPr>
                <a:t>2</a:t>
              </a:r>
            </a:p>
          </p:txBody>
        </p:sp>
        <p:sp>
          <p:nvSpPr>
            <p:cNvPr id="79919" name="TextBox 11"/>
            <p:cNvSpPr txBox="1">
              <a:spLocks noChangeArrowheads="1"/>
            </p:cNvSpPr>
            <p:nvPr/>
          </p:nvSpPr>
          <p:spPr bwMode="auto">
            <a:xfrm rot="2709940">
              <a:off x="281782" y="2342356"/>
              <a:ext cx="17002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FFFF00"/>
                  </a:solidFill>
                  <a:latin typeface="Arial" panose="020B0604020202020204" pitchFamily="34" charset="0"/>
                </a:rPr>
                <a:t>ENERGY</a:t>
              </a:r>
            </a:p>
          </p:txBody>
        </p:sp>
        <p:sp>
          <p:nvSpPr>
            <p:cNvPr id="79920" name="TextBox 12"/>
            <p:cNvSpPr txBox="1">
              <a:spLocks noChangeArrowheads="1"/>
            </p:cNvSpPr>
            <p:nvPr/>
          </p:nvSpPr>
          <p:spPr bwMode="auto">
            <a:xfrm>
              <a:off x="1995488" y="319088"/>
              <a:ext cx="6381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a:latin typeface="Arial" panose="020B0604020202020204" pitchFamily="34" charset="0"/>
                  <a:sym typeface="Wingdings" panose="05000000000000000000" pitchFamily="2" charset="2"/>
                </a:rPr>
                <a:t></a:t>
              </a:r>
              <a:endParaRPr lang="en-US" altLang="en-US" sz="3600" b="1">
                <a:latin typeface="Arial" panose="020B0604020202020204" pitchFamily="34" charset="0"/>
              </a:endParaRPr>
            </a:p>
          </p:txBody>
        </p:sp>
      </p:grpSp>
      <p:sp>
        <p:nvSpPr>
          <p:cNvPr id="79877" name="TextBox 12"/>
          <p:cNvSpPr txBox="1">
            <a:spLocks noChangeArrowheads="1"/>
          </p:cNvSpPr>
          <p:nvPr/>
        </p:nvSpPr>
        <p:spPr bwMode="auto">
          <a:xfrm>
            <a:off x="1066800" y="123825"/>
            <a:ext cx="4540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a:latin typeface="Arial" panose="020B0604020202020204" pitchFamily="34" charset="0"/>
                <a:sym typeface="Wingdings" panose="05000000000000000000" pitchFamily="2" charset="2"/>
              </a:rPr>
              <a:t>+</a:t>
            </a:r>
            <a:endParaRPr lang="en-US" altLang="en-US" sz="3600" b="1">
              <a:latin typeface="Arial" panose="020B0604020202020204" pitchFamily="34" charset="0"/>
            </a:endParaRPr>
          </a:p>
        </p:txBody>
      </p:sp>
      <p:sp>
        <p:nvSpPr>
          <p:cNvPr id="79878" name="TextBox 13"/>
          <p:cNvSpPr txBox="1">
            <a:spLocks noChangeArrowheads="1"/>
          </p:cNvSpPr>
          <p:nvPr/>
        </p:nvSpPr>
        <p:spPr bwMode="auto">
          <a:xfrm>
            <a:off x="704850" y="711200"/>
            <a:ext cx="4540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a:latin typeface="Arial" panose="020B0604020202020204" pitchFamily="34" charset="0"/>
                <a:sym typeface="Wingdings" panose="05000000000000000000" pitchFamily="2" charset="2"/>
              </a:rPr>
              <a:t>+</a:t>
            </a:r>
            <a:endParaRPr lang="en-US" altLang="en-US" sz="3600" b="1">
              <a:latin typeface="Arial" panose="020B0604020202020204" pitchFamily="34" charset="0"/>
            </a:endParaRPr>
          </a:p>
        </p:txBody>
      </p:sp>
      <p:sp>
        <p:nvSpPr>
          <p:cNvPr id="79879" name="TextBox 14"/>
          <p:cNvSpPr txBox="1">
            <a:spLocks noChangeArrowheads="1"/>
          </p:cNvSpPr>
          <p:nvPr/>
        </p:nvSpPr>
        <p:spPr bwMode="auto">
          <a:xfrm>
            <a:off x="2927350" y="120650"/>
            <a:ext cx="4540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a:latin typeface="Arial" panose="020B0604020202020204" pitchFamily="34" charset="0"/>
                <a:sym typeface="Wingdings" panose="05000000000000000000" pitchFamily="2" charset="2"/>
              </a:rPr>
              <a:t>+</a:t>
            </a:r>
            <a:endParaRPr lang="en-US" altLang="en-US" sz="3600" b="1">
              <a:latin typeface="Arial" panose="020B0604020202020204" pitchFamily="34" charset="0"/>
            </a:endParaRPr>
          </a:p>
        </p:txBody>
      </p:sp>
      <p:sp>
        <p:nvSpPr>
          <p:cNvPr id="79880" name="TextBox 6"/>
          <p:cNvSpPr txBox="1">
            <a:spLocks noChangeArrowheads="1"/>
          </p:cNvSpPr>
          <p:nvPr/>
        </p:nvSpPr>
        <p:spPr bwMode="auto">
          <a:xfrm rot="4582441">
            <a:off x="4558507" y="2269331"/>
            <a:ext cx="11636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chemeClr val="bg1"/>
                </a:solidFill>
                <a:latin typeface="Arial" panose="020B0604020202020204" pitchFamily="34" charset="0"/>
              </a:rPr>
              <a:t>sugar</a:t>
            </a:r>
          </a:p>
        </p:txBody>
      </p:sp>
      <p:sp>
        <p:nvSpPr>
          <p:cNvPr id="79881" name="TextBox 16"/>
          <p:cNvSpPr txBox="1">
            <a:spLocks noChangeArrowheads="1"/>
          </p:cNvSpPr>
          <p:nvPr/>
        </p:nvSpPr>
        <p:spPr bwMode="auto">
          <a:xfrm>
            <a:off x="5929313" y="155575"/>
            <a:ext cx="4540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a:latin typeface="Arial" panose="020B0604020202020204" pitchFamily="34" charset="0"/>
                <a:sym typeface="Wingdings" panose="05000000000000000000" pitchFamily="2" charset="2"/>
              </a:rPr>
              <a:t>+</a:t>
            </a:r>
            <a:endParaRPr lang="en-US" altLang="en-US" sz="3600" b="1">
              <a:latin typeface="Arial" panose="020B0604020202020204" pitchFamily="34" charset="0"/>
            </a:endParaRPr>
          </a:p>
        </p:txBody>
      </p:sp>
      <p:sp>
        <p:nvSpPr>
          <p:cNvPr id="79882" name="TextBox 17"/>
          <p:cNvSpPr txBox="1">
            <a:spLocks noChangeArrowheads="1"/>
          </p:cNvSpPr>
          <p:nvPr/>
        </p:nvSpPr>
        <p:spPr bwMode="auto">
          <a:xfrm>
            <a:off x="8167688" y="711200"/>
            <a:ext cx="4540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a:latin typeface="Arial" panose="020B0604020202020204" pitchFamily="34" charset="0"/>
                <a:sym typeface="Wingdings" panose="05000000000000000000" pitchFamily="2" charset="2"/>
              </a:rPr>
              <a:t>+</a:t>
            </a:r>
            <a:endParaRPr lang="en-US" altLang="en-US" sz="3600" b="1">
              <a:latin typeface="Arial" panose="020B0604020202020204" pitchFamily="34" charset="0"/>
            </a:endParaRPr>
          </a:p>
        </p:txBody>
      </p:sp>
      <p:sp>
        <p:nvSpPr>
          <p:cNvPr id="79883" name="TextBox 18"/>
          <p:cNvSpPr txBox="1">
            <a:spLocks noChangeArrowheads="1"/>
          </p:cNvSpPr>
          <p:nvPr/>
        </p:nvSpPr>
        <p:spPr bwMode="auto">
          <a:xfrm>
            <a:off x="7788275" y="153988"/>
            <a:ext cx="4540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a:latin typeface="Arial" panose="020B0604020202020204" pitchFamily="34" charset="0"/>
                <a:sym typeface="Wingdings" panose="05000000000000000000" pitchFamily="2" charset="2"/>
              </a:rPr>
              <a:t>+</a:t>
            </a:r>
            <a:endParaRPr lang="en-US" altLang="en-US" sz="3600" b="1">
              <a:latin typeface="Arial" panose="020B0604020202020204" pitchFamily="34" charset="0"/>
            </a:endParaRPr>
          </a:p>
        </p:txBody>
      </p:sp>
      <p:sp>
        <p:nvSpPr>
          <p:cNvPr id="79884" name="TextBox 11"/>
          <p:cNvSpPr txBox="1">
            <a:spLocks noChangeArrowheads="1"/>
          </p:cNvSpPr>
          <p:nvPr/>
        </p:nvSpPr>
        <p:spPr bwMode="auto">
          <a:xfrm rot="-2805426">
            <a:off x="7447756" y="2331244"/>
            <a:ext cx="17002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FFC000"/>
                </a:solidFill>
                <a:latin typeface="Arial" panose="020B0604020202020204" pitchFamily="34" charset="0"/>
              </a:rPr>
              <a:t>ENERGY</a:t>
            </a:r>
          </a:p>
        </p:txBody>
      </p:sp>
      <p:sp>
        <p:nvSpPr>
          <p:cNvPr id="79885" name="TextBox 9"/>
          <p:cNvSpPr txBox="1">
            <a:spLocks noChangeArrowheads="1"/>
          </p:cNvSpPr>
          <p:nvPr/>
        </p:nvSpPr>
        <p:spPr bwMode="auto">
          <a:xfrm rot="-4625891">
            <a:off x="7480301" y="849312"/>
            <a:ext cx="857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FF0000"/>
                </a:solidFill>
                <a:latin typeface="Arial" panose="020B0604020202020204" pitchFamily="34" charset="0"/>
              </a:rPr>
              <a:t>CO</a:t>
            </a:r>
            <a:r>
              <a:rPr lang="en-US" altLang="en-US" sz="2800" b="1" baseline="-25000">
                <a:solidFill>
                  <a:srgbClr val="FF0000"/>
                </a:solidFill>
                <a:latin typeface="Arial" panose="020B0604020202020204" pitchFamily="34" charset="0"/>
              </a:rPr>
              <a:t>2</a:t>
            </a:r>
          </a:p>
        </p:txBody>
      </p:sp>
      <p:sp>
        <p:nvSpPr>
          <p:cNvPr id="79886" name="TextBox 8"/>
          <p:cNvSpPr txBox="1">
            <a:spLocks noChangeArrowheads="1"/>
          </p:cNvSpPr>
          <p:nvPr/>
        </p:nvSpPr>
        <p:spPr bwMode="auto">
          <a:xfrm rot="-4198705">
            <a:off x="7129463" y="288925"/>
            <a:ext cx="857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FF0000"/>
                </a:solidFill>
                <a:latin typeface="Arial" panose="020B0604020202020204" pitchFamily="34" charset="0"/>
              </a:rPr>
              <a:t>H</a:t>
            </a:r>
            <a:r>
              <a:rPr lang="en-US" altLang="en-US" sz="2800" b="1" baseline="-25000">
                <a:solidFill>
                  <a:srgbClr val="FF0000"/>
                </a:solidFill>
                <a:latin typeface="Arial" panose="020B0604020202020204" pitchFamily="34" charset="0"/>
              </a:rPr>
              <a:t>2</a:t>
            </a:r>
            <a:r>
              <a:rPr lang="en-US" altLang="en-US" sz="2800" b="1">
                <a:solidFill>
                  <a:srgbClr val="FF0000"/>
                </a:solidFill>
                <a:latin typeface="Arial" panose="020B0604020202020204" pitchFamily="34" charset="0"/>
              </a:rPr>
              <a:t>O</a:t>
            </a:r>
          </a:p>
        </p:txBody>
      </p:sp>
      <p:sp>
        <p:nvSpPr>
          <p:cNvPr id="79887" name="TextBox 7"/>
          <p:cNvSpPr txBox="1">
            <a:spLocks noChangeArrowheads="1"/>
          </p:cNvSpPr>
          <p:nvPr/>
        </p:nvSpPr>
        <p:spPr bwMode="auto">
          <a:xfrm>
            <a:off x="6272213" y="255588"/>
            <a:ext cx="5969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00B050"/>
                </a:solidFill>
                <a:latin typeface="Arial" panose="020B0604020202020204" pitchFamily="34" charset="0"/>
              </a:rPr>
              <a:t>O</a:t>
            </a:r>
            <a:r>
              <a:rPr lang="en-US" altLang="en-US" sz="2800" b="1" baseline="-25000">
                <a:solidFill>
                  <a:srgbClr val="00B050"/>
                </a:solidFill>
                <a:latin typeface="Arial" panose="020B0604020202020204" pitchFamily="34" charset="0"/>
              </a:rPr>
              <a:t>2</a:t>
            </a:r>
          </a:p>
        </p:txBody>
      </p:sp>
      <p:sp>
        <p:nvSpPr>
          <p:cNvPr id="79888" name="TextBox 4"/>
          <p:cNvSpPr txBox="1">
            <a:spLocks noChangeArrowheads="1"/>
          </p:cNvSpPr>
          <p:nvPr/>
        </p:nvSpPr>
        <p:spPr bwMode="auto">
          <a:xfrm>
            <a:off x="5335588" y="5105400"/>
            <a:ext cx="15049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00B0F0"/>
                </a:solidFill>
                <a:latin typeface="Arial" panose="020B0604020202020204" pitchFamily="34" charset="0"/>
              </a:rPr>
              <a:t>Respire</a:t>
            </a:r>
          </a:p>
        </p:txBody>
      </p:sp>
      <p:sp>
        <p:nvSpPr>
          <p:cNvPr id="79889" name="TextBox 12"/>
          <p:cNvSpPr txBox="1">
            <a:spLocks noChangeArrowheads="1"/>
          </p:cNvSpPr>
          <p:nvPr/>
        </p:nvSpPr>
        <p:spPr bwMode="auto">
          <a:xfrm>
            <a:off x="6696075" y="274638"/>
            <a:ext cx="6381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a:latin typeface="Arial" panose="020B0604020202020204" pitchFamily="34" charset="0"/>
                <a:sym typeface="Wingdings" panose="05000000000000000000" pitchFamily="2" charset="2"/>
              </a:rPr>
              <a:t></a:t>
            </a:r>
            <a:endParaRPr lang="en-US" altLang="en-US" sz="3600" b="1">
              <a:latin typeface="Arial" panose="020B0604020202020204" pitchFamily="34" charset="0"/>
            </a:endParaRPr>
          </a:p>
        </p:txBody>
      </p:sp>
      <p:pic>
        <p:nvPicPr>
          <p:cNvPr id="79890" name="Picture 14" descr="https://d30y9cdsu7xlg0.cloudfront.net/png/217632-200.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048625" y="3341688"/>
            <a:ext cx="1095375" cy="109537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9891" name="Picture 16" descr="https://d30y9cdsu7xlg0.cloudfront.net/png/849222-200.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 y="3249613"/>
            <a:ext cx="1158875" cy="1158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9892" name="Picture 18" descr="https://d30y9cdsu7xlg0.cloudfront.net/png/857609-200.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86238" y="3276600"/>
            <a:ext cx="1000125" cy="1001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9893" name="Rectangle 33"/>
          <p:cNvSpPr>
            <a:spLocks noChangeArrowheads="1"/>
          </p:cNvSpPr>
          <p:nvPr/>
        </p:nvSpPr>
        <p:spPr bwMode="auto">
          <a:xfrm>
            <a:off x="3581400" y="995363"/>
            <a:ext cx="111601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800" b="1">
                <a:solidFill>
                  <a:srgbClr val="FF0000"/>
                </a:solidFill>
                <a:latin typeface="Arial" panose="020B0604020202020204" pitchFamily="34" charset="0"/>
              </a:rPr>
              <a:t>CH</a:t>
            </a:r>
            <a:r>
              <a:rPr lang="en-US" altLang="en-US" sz="2800" b="1" baseline="-25000">
                <a:solidFill>
                  <a:srgbClr val="FF0000"/>
                </a:solidFill>
                <a:latin typeface="Arial" panose="020B0604020202020204" pitchFamily="34" charset="0"/>
              </a:rPr>
              <a:t>2</a:t>
            </a:r>
            <a:r>
              <a:rPr lang="en-US" altLang="en-US" sz="2800" b="1">
                <a:solidFill>
                  <a:srgbClr val="FF0000"/>
                </a:solidFill>
                <a:latin typeface="Arial" panose="020B0604020202020204" pitchFamily="34" charset="0"/>
              </a:rPr>
              <a:t>O</a:t>
            </a:r>
            <a:endParaRPr lang="en-US" altLang="en-US" sz="2800">
              <a:latin typeface="Arial" panose="020B0604020202020204" pitchFamily="34" charset="0"/>
            </a:endParaRPr>
          </a:p>
        </p:txBody>
      </p:sp>
      <p:sp>
        <p:nvSpPr>
          <p:cNvPr id="79894" name="Rectangle 34"/>
          <p:cNvSpPr>
            <a:spLocks noChangeArrowheads="1"/>
          </p:cNvSpPr>
          <p:nvPr/>
        </p:nvSpPr>
        <p:spPr bwMode="auto">
          <a:xfrm>
            <a:off x="4675188" y="995363"/>
            <a:ext cx="111601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800" b="1">
                <a:solidFill>
                  <a:srgbClr val="FF0000"/>
                </a:solidFill>
                <a:latin typeface="Arial" panose="020B0604020202020204" pitchFamily="34" charset="0"/>
              </a:rPr>
              <a:t>CH</a:t>
            </a:r>
            <a:r>
              <a:rPr lang="en-US" altLang="en-US" sz="2800" b="1" baseline="-25000">
                <a:solidFill>
                  <a:srgbClr val="FF0000"/>
                </a:solidFill>
                <a:latin typeface="Arial" panose="020B0604020202020204" pitchFamily="34" charset="0"/>
              </a:rPr>
              <a:t>2</a:t>
            </a:r>
            <a:r>
              <a:rPr lang="en-US" altLang="en-US" sz="2800" b="1">
                <a:solidFill>
                  <a:srgbClr val="FF0000"/>
                </a:solidFill>
                <a:latin typeface="Arial" panose="020B0604020202020204" pitchFamily="34" charset="0"/>
              </a:rPr>
              <a:t>O</a:t>
            </a:r>
            <a:endParaRPr lang="en-US" altLang="en-US" sz="2800">
              <a:latin typeface="Arial" panose="020B0604020202020204" pitchFamily="34" charset="0"/>
            </a:endParaRPr>
          </a:p>
        </p:txBody>
      </p:sp>
      <p:cxnSp>
        <p:nvCxnSpPr>
          <p:cNvPr id="6" name="Straight Connector 5"/>
          <p:cNvCxnSpPr/>
          <p:nvPr/>
        </p:nvCxnSpPr>
        <p:spPr>
          <a:xfrm>
            <a:off x="1995488" y="1120775"/>
            <a:ext cx="219075" cy="5937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2214563" y="1357313"/>
            <a:ext cx="100012" cy="35718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5638800" y="1417638"/>
            <a:ext cx="204788" cy="29686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5843588" y="1357313"/>
            <a:ext cx="100012" cy="35718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1901825" y="2571750"/>
            <a:ext cx="209550" cy="5937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2130425" y="2574925"/>
            <a:ext cx="268288" cy="2365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5684838" y="2565400"/>
            <a:ext cx="292100" cy="5699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5978525" y="2565400"/>
            <a:ext cx="190500" cy="29686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Arrow: Right 30"/>
          <p:cNvSpPr/>
          <p:nvPr/>
        </p:nvSpPr>
        <p:spPr>
          <a:xfrm>
            <a:off x="1406525" y="3581400"/>
            <a:ext cx="2632075" cy="3810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6" name="Arrow: Right 55"/>
          <p:cNvSpPr/>
          <p:nvPr/>
        </p:nvSpPr>
        <p:spPr>
          <a:xfrm>
            <a:off x="5318125" y="3581400"/>
            <a:ext cx="2632075" cy="3810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6" name="Straight Connector 35"/>
          <p:cNvCxnSpPr/>
          <p:nvPr/>
        </p:nvCxnSpPr>
        <p:spPr>
          <a:xfrm flipV="1">
            <a:off x="152400" y="1730375"/>
            <a:ext cx="8839200" cy="11113"/>
          </a:xfrm>
          <a:prstGeom prst="line">
            <a:avLst/>
          </a:prstGeom>
          <a:ln w="4762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152400" y="2535238"/>
            <a:ext cx="8839200" cy="11112"/>
          </a:xfrm>
          <a:prstGeom prst="line">
            <a:avLst/>
          </a:prstGeom>
          <a:ln w="47625">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79907" name="Picture 2" descr="https://d30y9cdsu7xlg0.cloudfront.net/png/27507-200.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719263" y="4565650"/>
            <a:ext cx="914400" cy="914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79908" name="Group 2"/>
          <p:cNvGrpSpPr>
            <a:grpSpLocks/>
          </p:cNvGrpSpPr>
          <p:nvPr/>
        </p:nvGrpSpPr>
        <p:grpSpPr bwMode="auto">
          <a:xfrm>
            <a:off x="6781800" y="4614863"/>
            <a:ext cx="914400" cy="914400"/>
            <a:chOff x="6781800" y="4615190"/>
            <a:chExt cx="914400" cy="914400"/>
          </a:xfrm>
        </p:grpSpPr>
        <p:pic>
          <p:nvPicPr>
            <p:cNvPr id="79909" name="Picture 4" descr="https://d30y9cdsu7xlg0.cloudfront.net/png/862631-200.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781800" y="4615190"/>
              <a:ext cx="914400" cy="914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Isosceles Triangle 1"/>
            <p:cNvSpPr/>
            <p:nvPr/>
          </p:nvSpPr>
          <p:spPr>
            <a:xfrm rot="17527657">
              <a:off x="6800056" y="5103346"/>
              <a:ext cx="80963" cy="9207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 name="Isosceles Triangle 48"/>
            <p:cNvSpPr/>
            <p:nvPr/>
          </p:nvSpPr>
          <p:spPr>
            <a:xfrm rot="13481109">
              <a:off x="6892925" y="5237490"/>
              <a:ext cx="80963" cy="9207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0" name="Isosceles Triangle 49"/>
            <p:cNvSpPr/>
            <p:nvPr/>
          </p:nvSpPr>
          <p:spPr>
            <a:xfrm rot="9253528">
              <a:off x="7013575" y="5347027"/>
              <a:ext cx="80963" cy="9207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Tree>
  </p:cSld>
  <p:clrMapOvr>
    <a:masterClrMapping/>
  </p:clrMapOvr>
  <p:transition spd="slow"/>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endParaRPr lang="en-US" altLang="en-US" smtClean="0"/>
          </a:p>
        </p:txBody>
      </p:sp>
      <p:grpSp>
        <p:nvGrpSpPr>
          <p:cNvPr id="80899" name="Group 1"/>
          <p:cNvGrpSpPr>
            <a:grpSpLocks/>
          </p:cNvGrpSpPr>
          <p:nvPr/>
        </p:nvGrpSpPr>
        <p:grpSpPr bwMode="auto">
          <a:xfrm>
            <a:off x="228600" y="58738"/>
            <a:ext cx="8915400" cy="5608637"/>
            <a:chOff x="228600" y="58738"/>
            <a:chExt cx="8915400" cy="5608637"/>
          </a:xfrm>
        </p:grpSpPr>
        <p:pic>
          <p:nvPicPr>
            <p:cNvPr id="80903" name="Picture 3"/>
            <p:cNvPicPr>
              <a:picLocks noChangeAspect="1"/>
            </p:cNvPicPr>
            <p:nvPr/>
          </p:nvPicPr>
          <p:blipFill>
            <a:blip r:embed="rId2" cstate="screen">
              <a:extLst>
                <a:ext uri="{28A0092B-C50C-407E-A947-70E740481C1C}">
                  <a14:useLocalDpi xmlns:a14="http://schemas.microsoft.com/office/drawing/2010/main"/>
                </a:ext>
              </a:extLst>
            </a:blip>
            <a:srcRect l="-2123"/>
            <a:stretch>
              <a:fillRect/>
            </a:stretch>
          </p:blipFill>
          <p:spPr bwMode="auto">
            <a:xfrm>
              <a:off x="228600" y="58738"/>
              <a:ext cx="8915400" cy="560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4" name="TextBox 8"/>
            <p:cNvSpPr txBox="1">
              <a:spLocks noChangeArrowheads="1"/>
            </p:cNvSpPr>
            <p:nvPr/>
          </p:nvSpPr>
          <p:spPr bwMode="auto">
            <a:xfrm rot="4061999">
              <a:off x="1718177" y="363866"/>
              <a:ext cx="1847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b="1">
                <a:solidFill>
                  <a:srgbClr val="FF0000"/>
                </a:solidFill>
                <a:latin typeface="Arial" panose="020B0604020202020204" pitchFamily="34" charset="0"/>
              </a:endParaRPr>
            </a:p>
          </p:txBody>
        </p:sp>
      </p:grpSp>
      <p:sp>
        <p:nvSpPr>
          <p:cNvPr id="3" name="Rectangle 2"/>
          <p:cNvSpPr/>
          <p:nvPr/>
        </p:nvSpPr>
        <p:spPr>
          <a:xfrm>
            <a:off x="-15875" y="2546350"/>
            <a:ext cx="9144000" cy="156845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0901" name="Content Placeholder 2"/>
          <p:cNvSpPr txBox="1">
            <a:spLocks/>
          </p:cNvSpPr>
          <p:nvPr/>
        </p:nvSpPr>
        <p:spPr bwMode="auto">
          <a:xfrm>
            <a:off x="1333500" y="2857500"/>
            <a:ext cx="6659563" cy="884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Font typeface="Arial" panose="020B0604020202020204" pitchFamily="34" charset="0"/>
              <a:buNone/>
            </a:pPr>
            <a:r>
              <a:rPr lang="en-US" altLang="en-US" sz="2000"/>
              <a:t>Want to learn the carbon cycle?</a:t>
            </a:r>
          </a:p>
          <a:p>
            <a:pPr algn="ctr">
              <a:buFont typeface="Arial" panose="020B0604020202020204" pitchFamily="34" charset="0"/>
              <a:buNone/>
            </a:pPr>
            <a:r>
              <a:rPr lang="en-US" altLang="en-US" sz="2000"/>
              <a:t>It’s in your hands.*</a:t>
            </a:r>
          </a:p>
        </p:txBody>
      </p:sp>
      <p:sp>
        <p:nvSpPr>
          <p:cNvPr id="80902" name="Content Placeholder 2"/>
          <p:cNvSpPr txBox="1">
            <a:spLocks/>
          </p:cNvSpPr>
          <p:nvPr/>
        </p:nvSpPr>
        <p:spPr bwMode="auto">
          <a:xfrm>
            <a:off x="76200" y="5883275"/>
            <a:ext cx="9051925" cy="884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buFont typeface="Arial" panose="020B0604020202020204" pitchFamily="34" charset="0"/>
              <a:buNone/>
            </a:pPr>
            <a:r>
              <a:rPr lang="en-US" altLang="en-US" sz="2000"/>
              <a:t>*Just don’t forget to conserve mass and transform energy.</a:t>
            </a:r>
          </a:p>
          <a:p>
            <a:pPr algn="r">
              <a:buFont typeface="Arial" panose="020B0604020202020204" pitchFamily="34" charset="0"/>
              <a:buNone/>
            </a:pPr>
            <a:r>
              <a:rPr lang="en-US" altLang="en-US" sz="1800"/>
              <a:t>And </a:t>
            </a:r>
            <a:r>
              <a:rPr lang="en-US" altLang="en-US" sz="1800" u="sng"/>
              <a:t>bonus</a:t>
            </a:r>
            <a:r>
              <a:rPr lang="en-US" altLang="en-US" sz="1800"/>
              <a:t>: the space between your hands can be used to show whether your chemical energy is ‘fossil fuel’ or not.  The further your hands are apart, the more likely it’s a fossil fuel.</a:t>
            </a:r>
            <a:endParaRPr lang="en-US" altLang="en-US" sz="2000"/>
          </a:p>
        </p:txBody>
      </p:sp>
    </p:spTree>
  </p:cSld>
  <p:clrMapOvr>
    <a:masterClrMapping/>
  </p:clrMapOvr>
  <p:transition spd="slow"/>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a:xfrm>
            <a:off x="3200400" y="274638"/>
            <a:ext cx="5486400" cy="1143000"/>
          </a:xfrm>
        </p:spPr>
        <p:txBody>
          <a:bodyPr/>
          <a:lstStyle/>
          <a:p>
            <a:pPr algn="l"/>
            <a:r>
              <a:rPr lang="en-US" altLang="en-US" smtClean="0"/>
              <a:t>“Fresh fuels”</a:t>
            </a:r>
          </a:p>
        </p:txBody>
      </p:sp>
      <p:grpSp>
        <p:nvGrpSpPr>
          <p:cNvPr id="81923" name="Group 1"/>
          <p:cNvGrpSpPr>
            <a:grpSpLocks noChangeAspect="1"/>
          </p:cNvGrpSpPr>
          <p:nvPr/>
        </p:nvGrpSpPr>
        <p:grpSpPr bwMode="auto">
          <a:xfrm>
            <a:off x="228600" y="58738"/>
            <a:ext cx="2906713" cy="1828800"/>
            <a:chOff x="228600" y="58738"/>
            <a:chExt cx="8915400" cy="5608637"/>
          </a:xfrm>
        </p:grpSpPr>
        <p:pic>
          <p:nvPicPr>
            <p:cNvPr id="81931" name="Picture 3"/>
            <p:cNvPicPr>
              <a:picLocks noChangeAspect="1"/>
            </p:cNvPicPr>
            <p:nvPr/>
          </p:nvPicPr>
          <p:blipFill>
            <a:blip r:embed="rId2" cstate="screen">
              <a:extLst>
                <a:ext uri="{28A0092B-C50C-407E-A947-70E740481C1C}">
                  <a14:useLocalDpi xmlns:a14="http://schemas.microsoft.com/office/drawing/2010/main"/>
                </a:ext>
              </a:extLst>
            </a:blip>
            <a:srcRect l="-2123"/>
            <a:stretch>
              <a:fillRect/>
            </a:stretch>
          </p:blipFill>
          <p:spPr bwMode="auto">
            <a:xfrm>
              <a:off x="228600" y="58738"/>
              <a:ext cx="8915400" cy="560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2" name="TextBox 8"/>
            <p:cNvSpPr txBox="1">
              <a:spLocks noChangeArrowheads="1"/>
            </p:cNvSpPr>
            <p:nvPr/>
          </p:nvSpPr>
          <p:spPr bwMode="auto">
            <a:xfrm rot="4061999">
              <a:off x="1718177" y="363866"/>
              <a:ext cx="1847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b="1">
                <a:solidFill>
                  <a:srgbClr val="FF0000"/>
                </a:solidFill>
                <a:latin typeface="Arial" panose="020B0604020202020204" pitchFamily="34" charset="0"/>
              </a:endParaRPr>
            </a:p>
          </p:txBody>
        </p:sp>
      </p:grpSp>
      <p:sp>
        <p:nvSpPr>
          <p:cNvPr id="3" name="Rectangle 2"/>
          <p:cNvSpPr/>
          <p:nvPr/>
        </p:nvSpPr>
        <p:spPr>
          <a:xfrm>
            <a:off x="-15875" y="2546350"/>
            <a:ext cx="9144000" cy="156845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925" name="Content Placeholder 2"/>
          <p:cNvSpPr txBox="1">
            <a:spLocks/>
          </p:cNvSpPr>
          <p:nvPr/>
        </p:nvSpPr>
        <p:spPr bwMode="auto">
          <a:xfrm>
            <a:off x="76200" y="5883275"/>
            <a:ext cx="9051925" cy="884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buFont typeface="Arial" panose="020B0604020202020204" pitchFamily="34" charset="0"/>
              <a:buNone/>
            </a:pPr>
            <a:r>
              <a:rPr lang="en-US" altLang="en-US" sz="2000"/>
              <a:t>*Like the coal, oil, and natural gas we use to charge our phones, get from A to B in our cars, and heat our homes and cook with.</a:t>
            </a:r>
          </a:p>
        </p:txBody>
      </p:sp>
      <p:pic>
        <p:nvPicPr>
          <p:cNvPr id="81926"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00" y="3581400"/>
            <a:ext cx="145891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7" name="TextBox 8"/>
          <p:cNvSpPr txBox="1">
            <a:spLocks noChangeArrowheads="1"/>
          </p:cNvSpPr>
          <p:nvPr/>
        </p:nvSpPr>
        <p:spPr bwMode="auto">
          <a:xfrm rot="4061999">
            <a:off x="6581775" y="3679826"/>
            <a:ext cx="60325"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b="1">
              <a:solidFill>
                <a:srgbClr val="FF0000"/>
              </a:solidFill>
              <a:latin typeface="Arial" panose="020B0604020202020204" pitchFamily="34" charset="0"/>
            </a:endParaRPr>
          </a:p>
        </p:txBody>
      </p:sp>
      <p:pic>
        <p:nvPicPr>
          <p:cNvPr id="81928" name="Picture 3"/>
          <p:cNvPicPr>
            <a:picLocks noChangeAspect="1"/>
          </p:cNvPicPr>
          <p:nvPr/>
        </p:nvPicPr>
        <p:blipFill>
          <a:blip r:embed="rId4" cstate="screen">
            <a:extLst>
              <a:ext uri="{28A0092B-C50C-407E-A947-70E740481C1C}">
                <a14:useLocalDpi xmlns:a14="http://schemas.microsoft.com/office/drawing/2010/main"/>
              </a:ext>
            </a:extLst>
          </a:blip>
          <a:srcRect l="-4278"/>
          <a:stretch>
            <a:fillRect/>
          </a:stretch>
        </p:blipFill>
        <p:spPr bwMode="auto">
          <a:xfrm>
            <a:off x="0" y="3505200"/>
            <a:ext cx="1473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9" name="TextBox 8"/>
          <p:cNvSpPr txBox="1">
            <a:spLocks noChangeArrowheads="1"/>
          </p:cNvSpPr>
          <p:nvPr/>
        </p:nvSpPr>
        <p:spPr bwMode="auto">
          <a:xfrm rot="4061999">
            <a:off x="587375" y="3679826"/>
            <a:ext cx="60325"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b="1">
              <a:solidFill>
                <a:srgbClr val="FF0000"/>
              </a:solidFill>
              <a:latin typeface="Arial" panose="020B0604020202020204" pitchFamily="34" charset="0"/>
            </a:endParaRPr>
          </a:p>
        </p:txBody>
      </p:sp>
      <p:sp>
        <p:nvSpPr>
          <p:cNvPr id="81930" name="Title 1"/>
          <p:cNvSpPr txBox="1">
            <a:spLocks/>
          </p:cNvSpPr>
          <p:nvPr/>
        </p:nvSpPr>
        <p:spPr bwMode="auto">
          <a:xfrm>
            <a:off x="3200400" y="4132263"/>
            <a:ext cx="5486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4400"/>
              <a:t>“Fossil fuels”*</a:t>
            </a:r>
          </a:p>
        </p:txBody>
      </p:sp>
    </p:spTree>
  </p:cSld>
  <p:clrMapOvr>
    <a:masterClrMapping/>
  </p:clrMapOvr>
  <p:transition spd="slow"/>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3200400" y="274638"/>
            <a:ext cx="4343400" cy="6354762"/>
          </a:xfrm>
        </p:spPr>
        <p:txBody>
          <a:bodyPr/>
          <a:lstStyle/>
          <a:p>
            <a:pPr algn="l"/>
            <a:r>
              <a:rPr lang="en-US" altLang="en-US" smtClean="0"/>
              <a:t>How much of Earth’s carbon cycle is fresh- vs. fossil-fueled?</a:t>
            </a:r>
            <a:br>
              <a:rPr lang="en-US" altLang="en-US" smtClean="0"/>
            </a:br>
            <a:r>
              <a:rPr lang="en-US" altLang="en-US" smtClean="0">
                <a:solidFill>
                  <a:schemeClr val="bg1"/>
                </a:solidFill>
              </a:rPr>
              <a:t>Well, when Lewis &amp; Clark were exploring Montana, it was ALL fresh-fueled.</a:t>
            </a:r>
            <a:br>
              <a:rPr lang="en-US" altLang="en-US" smtClean="0">
                <a:solidFill>
                  <a:schemeClr val="bg1"/>
                </a:solidFill>
              </a:rPr>
            </a:br>
            <a:endParaRPr lang="en-US" altLang="en-US" smtClean="0">
              <a:solidFill>
                <a:schemeClr val="bg1"/>
              </a:solidFill>
            </a:endParaRPr>
          </a:p>
        </p:txBody>
      </p:sp>
      <p:grpSp>
        <p:nvGrpSpPr>
          <p:cNvPr id="82947" name="Group 1"/>
          <p:cNvGrpSpPr>
            <a:grpSpLocks noChangeAspect="1"/>
          </p:cNvGrpSpPr>
          <p:nvPr/>
        </p:nvGrpSpPr>
        <p:grpSpPr bwMode="auto">
          <a:xfrm>
            <a:off x="228600" y="58738"/>
            <a:ext cx="2906713" cy="1828800"/>
            <a:chOff x="228600" y="58738"/>
            <a:chExt cx="8915400" cy="5608637"/>
          </a:xfrm>
        </p:grpSpPr>
        <p:pic>
          <p:nvPicPr>
            <p:cNvPr id="82952" name="Picture 3"/>
            <p:cNvPicPr>
              <a:picLocks noChangeAspect="1"/>
            </p:cNvPicPr>
            <p:nvPr/>
          </p:nvPicPr>
          <p:blipFill>
            <a:blip r:embed="rId2" cstate="screen">
              <a:extLst>
                <a:ext uri="{28A0092B-C50C-407E-A947-70E740481C1C}">
                  <a14:useLocalDpi xmlns:a14="http://schemas.microsoft.com/office/drawing/2010/main"/>
                </a:ext>
              </a:extLst>
            </a:blip>
            <a:srcRect l="-2123"/>
            <a:stretch>
              <a:fillRect/>
            </a:stretch>
          </p:blipFill>
          <p:spPr bwMode="auto">
            <a:xfrm>
              <a:off x="228600" y="58738"/>
              <a:ext cx="8915400" cy="560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3" name="TextBox 8"/>
            <p:cNvSpPr txBox="1">
              <a:spLocks noChangeArrowheads="1"/>
            </p:cNvSpPr>
            <p:nvPr/>
          </p:nvSpPr>
          <p:spPr bwMode="auto">
            <a:xfrm rot="4061999">
              <a:off x="1718177" y="363866"/>
              <a:ext cx="1847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b="1">
                <a:solidFill>
                  <a:srgbClr val="FF0000"/>
                </a:solidFill>
                <a:latin typeface="Arial" panose="020B0604020202020204" pitchFamily="34" charset="0"/>
              </a:endParaRPr>
            </a:p>
          </p:txBody>
        </p:sp>
      </p:grpSp>
      <p:pic>
        <p:nvPicPr>
          <p:cNvPr id="82948"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00" y="3581400"/>
            <a:ext cx="145891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9" name="TextBox 8"/>
          <p:cNvSpPr txBox="1">
            <a:spLocks noChangeArrowheads="1"/>
          </p:cNvSpPr>
          <p:nvPr/>
        </p:nvSpPr>
        <p:spPr bwMode="auto">
          <a:xfrm rot="4061999">
            <a:off x="6581775" y="3679826"/>
            <a:ext cx="60325"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b="1">
              <a:solidFill>
                <a:srgbClr val="FF0000"/>
              </a:solidFill>
              <a:latin typeface="Arial" panose="020B0604020202020204" pitchFamily="34" charset="0"/>
            </a:endParaRPr>
          </a:p>
        </p:txBody>
      </p:sp>
      <p:pic>
        <p:nvPicPr>
          <p:cNvPr id="82950" name="Picture 3"/>
          <p:cNvPicPr>
            <a:picLocks noChangeAspect="1"/>
          </p:cNvPicPr>
          <p:nvPr/>
        </p:nvPicPr>
        <p:blipFill>
          <a:blip r:embed="rId4" cstate="screen">
            <a:extLst>
              <a:ext uri="{28A0092B-C50C-407E-A947-70E740481C1C}">
                <a14:useLocalDpi xmlns:a14="http://schemas.microsoft.com/office/drawing/2010/main"/>
              </a:ext>
            </a:extLst>
          </a:blip>
          <a:srcRect l="-4278"/>
          <a:stretch>
            <a:fillRect/>
          </a:stretch>
        </p:blipFill>
        <p:spPr bwMode="auto">
          <a:xfrm>
            <a:off x="0" y="3505200"/>
            <a:ext cx="1473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1" name="TextBox 8"/>
          <p:cNvSpPr txBox="1">
            <a:spLocks noChangeArrowheads="1"/>
          </p:cNvSpPr>
          <p:nvPr/>
        </p:nvSpPr>
        <p:spPr bwMode="auto">
          <a:xfrm rot="4061999">
            <a:off x="587375" y="3679826"/>
            <a:ext cx="60325"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b="1">
              <a:solidFill>
                <a:srgbClr val="FF0000"/>
              </a:solidFill>
              <a:latin typeface="Arial" panose="020B0604020202020204" pitchFamily="34" charset="0"/>
            </a:endParaRPr>
          </a:p>
        </p:txBody>
      </p:sp>
    </p:spTree>
  </p:cSld>
  <p:clrMapOvr>
    <a:masterClrMapping/>
  </p:clrMapOvr>
  <p:transition spd="slow"/>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a:xfrm>
            <a:off x="3200400" y="274638"/>
            <a:ext cx="4343400" cy="6735762"/>
          </a:xfrm>
        </p:spPr>
        <p:txBody>
          <a:bodyPr/>
          <a:lstStyle/>
          <a:p>
            <a:pPr algn="l"/>
            <a:r>
              <a:rPr lang="en-US" altLang="en-US" smtClean="0"/>
              <a:t>How much of Earth’s carbon cycle is fresh- vs. fossil-fueled?</a:t>
            </a:r>
            <a:br>
              <a:rPr lang="en-US" altLang="en-US" smtClean="0"/>
            </a:br>
            <a:r>
              <a:rPr lang="en-US" altLang="en-US" smtClean="0">
                <a:solidFill>
                  <a:srgbClr val="FF0000"/>
                </a:solidFill>
              </a:rPr>
              <a:t>Well, when Lewis &amp; Clark were exploring Montana, it was </a:t>
            </a:r>
            <a:r>
              <a:rPr lang="en-US" altLang="en-US" b="1" smtClean="0">
                <a:solidFill>
                  <a:srgbClr val="FF0000"/>
                </a:solidFill>
              </a:rPr>
              <a:t>100%</a:t>
            </a:r>
            <a:r>
              <a:rPr lang="en-US" altLang="en-US" smtClean="0">
                <a:solidFill>
                  <a:srgbClr val="FF0000"/>
                </a:solidFill>
              </a:rPr>
              <a:t> fresh-fueled.</a:t>
            </a:r>
            <a:br>
              <a:rPr lang="en-US" altLang="en-US" smtClean="0">
                <a:solidFill>
                  <a:srgbClr val="FF0000"/>
                </a:solidFill>
              </a:rPr>
            </a:br>
            <a:endParaRPr lang="en-US" altLang="en-US" smtClean="0">
              <a:solidFill>
                <a:srgbClr val="FF0000"/>
              </a:solidFill>
            </a:endParaRPr>
          </a:p>
        </p:txBody>
      </p:sp>
      <p:grpSp>
        <p:nvGrpSpPr>
          <p:cNvPr id="83971" name="Group 1"/>
          <p:cNvGrpSpPr>
            <a:grpSpLocks noChangeAspect="1"/>
          </p:cNvGrpSpPr>
          <p:nvPr/>
        </p:nvGrpSpPr>
        <p:grpSpPr bwMode="auto">
          <a:xfrm>
            <a:off x="228600" y="58738"/>
            <a:ext cx="2906713" cy="1828800"/>
            <a:chOff x="228600" y="58738"/>
            <a:chExt cx="8915400" cy="5608637"/>
          </a:xfrm>
        </p:grpSpPr>
        <p:pic>
          <p:nvPicPr>
            <p:cNvPr id="83979" name="Picture 3"/>
            <p:cNvPicPr>
              <a:picLocks noChangeAspect="1"/>
            </p:cNvPicPr>
            <p:nvPr/>
          </p:nvPicPr>
          <p:blipFill>
            <a:blip r:embed="rId2" cstate="screen">
              <a:extLst>
                <a:ext uri="{28A0092B-C50C-407E-A947-70E740481C1C}">
                  <a14:useLocalDpi xmlns:a14="http://schemas.microsoft.com/office/drawing/2010/main"/>
                </a:ext>
              </a:extLst>
            </a:blip>
            <a:srcRect l="-2123"/>
            <a:stretch>
              <a:fillRect/>
            </a:stretch>
          </p:blipFill>
          <p:spPr bwMode="auto">
            <a:xfrm>
              <a:off x="228600" y="58738"/>
              <a:ext cx="8915400" cy="560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80" name="TextBox 8"/>
            <p:cNvSpPr txBox="1">
              <a:spLocks noChangeArrowheads="1"/>
            </p:cNvSpPr>
            <p:nvPr/>
          </p:nvSpPr>
          <p:spPr bwMode="auto">
            <a:xfrm rot="4061999">
              <a:off x="1718177" y="363866"/>
              <a:ext cx="1847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b="1">
                <a:solidFill>
                  <a:srgbClr val="FF0000"/>
                </a:solidFill>
                <a:latin typeface="Arial" panose="020B0604020202020204" pitchFamily="34" charset="0"/>
              </a:endParaRPr>
            </a:p>
          </p:txBody>
        </p:sp>
      </p:grpSp>
      <p:pic>
        <p:nvPicPr>
          <p:cNvPr id="83972"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00" y="3581400"/>
            <a:ext cx="145891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3" name="TextBox 8"/>
          <p:cNvSpPr txBox="1">
            <a:spLocks noChangeArrowheads="1"/>
          </p:cNvSpPr>
          <p:nvPr/>
        </p:nvSpPr>
        <p:spPr bwMode="auto">
          <a:xfrm rot="4061999">
            <a:off x="6581775" y="3679826"/>
            <a:ext cx="60325"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b="1">
              <a:solidFill>
                <a:srgbClr val="FF0000"/>
              </a:solidFill>
              <a:latin typeface="Arial" panose="020B0604020202020204" pitchFamily="34" charset="0"/>
            </a:endParaRPr>
          </a:p>
        </p:txBody>
      </p:sp>
      <p:pic>
        <p:nvPicPr>
          <p:cNvPr id="83974" name="Picture 3"/>
          <p:cNvPicPr>
            <a:picLocks noChangeAspect="1"/>
          </p:cNvPicPr>
          <p:nvPr/>
        </p:nvPicPr>
        <p:blipFill>
          <a:blip r:embed="rId4" cstate="screen">
            <a:extLst>
              <a:ext uri="{28A0092B-C50C-407E-A947-70E740481C1C}">
                <a14:useLocalDpi xmlns:a14="http://schemas.microsoft.com/office/drawing/2010/main"/>
              </a:ext>
            </a:extLst>
          </a:blip>
          <a:srcRect l="-4278"/>
          <a:stretch>
            <a:fillRect/>
          </a:stretch>
        </p:blipFill>
        <p:spPr bwMode="auto">
          <a:xfrm>
            <a:off x="0" y="3505200"/>
            <a:ext cx="1473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5" name="TextBox 8"/>
          <p:cNvSpPr txBox="1">
            <a:spLocks noChangeArrowheads="1"/>
          </p:cNvSpPr>
          <p:nvPr/>
        </p:nvSpPr>
        <p:spPr bwMode="auto">
          <a:xfrm rot="4061999">
            <a:off x="587375" y="3679826"/>
            <a:ext cx="60325"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b="1">
              <a:solidFill>
                <a:srgbClr val="FF0000"/>
              </a:solidFill>
              <a:latin typeface="Arial" panose="020B0604020202020204" pitchFamily="34" charset="0"/>
            </a:endParaRPr>
          </a:p>
        </p:txBody>
      </p:sp>
      <p:sp>
        <p:nvSpPr>
          <p:cNvPr id="2" name="Rectangle 1"/>
          <p:cNvSpPr/>
          <p:nvPr/>
        </p:nvSpPr>
        <p:spPr>
          <a:xfrm>
            <a:off x="247650" y="44450"/>
            <a:ext cx="2876550" cy="19113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19050" y="3429000"/>
            <a:ext cx="1657350" cy="197961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ctangle 15"/>
          <p:cNvSpPr/>
          <p:nvPr/>
        </p:nvSpPr>
        <p:spPr>
          <a:xfrm>
            <a:off x="7345363" y="3506788"/>
            <a:ext cx="1657350" cy="19780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slow"/>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3200400" y="274638"/>
            <a:ext cx="4343400" cy="6659562"/>
          </a:xfrm>
        </p:spPr>
        <p:txBody>
          <a:bodyPr/>
          <a:lstStyle/>
          <a:p>
            <a:pPr algn="l">
              <a:defRPr/>
            </a:pPr>
            <a:r>
              <a:rPr lang="en-US" altLang="en-US" dirty="0"/>
              <a:t>How much of Earth’s carbon cycle is fresh- vs. fossil-fueled?</a:t>
            </a:r>
            <a:br>
              <a:rPr lang="en-US" altLang="en-US" dirty="0"/>
            </a:br>
            <a:r>
              <a:rPr lang="en-US" altLang="en-US" dirty="0">
                <a:solidFill>
                  <a:srgbClr val="FF0000"/>
                </a:solidFill>
              </a:rPr>
              <a:t>In 2013*, it was 97% fresh-fueled.</a:t>
            </a:r>
            <a:br>
              <a:rPr lang="en-US" altLang="en-US" dirty="0">
                <a:solidFill>
                  <a:srgbClr val="FF0000"/>
                </a:solidFill>
              </a:rPr>
            </a:br>
            <a:r>
              <a:rPr lang="en-US" altLang="en-US" dirty="0">
                <a:solidFill>
                  <a:schemeClr val="bg1">
                    <a:lumMod val="75000"/>
                  </a:schemeClr>
                </a:solidFill>
              </a:rPr>
              <a:t>=23/(444+332)</a:t>
            </a:r>
            <a:br>
              <a:rPr lang="en-US" altLang="en-US" dirty="0">
                <a:solidFill>
                  <a:schemeClr val="bg1">
                    <a:lumMod val="75000"/>
                  </a:schemeClr>
                </a:solidFill>
              </a:rPr>
            </a:br>
            <a:r>
              <a:rPr lang="en-US" altLang="en-US" dirty="0">
                <a:solidFill>
                  <a:schemeClr val="bg1">
                    <a:lumMod val="75000"/>
                  </a:schemeClr>
                </a:solidFill>
              </a:rPr>
              <a:t>=23/776</a:t>
            </a:r>
            <a:br>
              <a:rPr lang="en-US" altLang="en-US" dirty="0">
                <a:solidFill>
                  <a:schemeClr val="bg1">
                    <a:lumMod val="75000"/>
                  </a:schemeClr>
                </a:solidFill>
              </a:rPr>
            </a:br>
            <a:r>
              <a:rPr lang="en-US" altLang="en-US" dirty="0">
                <a:solidFill>
                  <a:schemeClr val="bg1">
                    <a:lumMod val="75000"/>
                  </a:schemeClr>
                </a:solidFill>
              </a:rPr>
              <a:t>=0.03</a:t>
            </a:r>
            <a:br>
              <a:rPr lang="en-US" altLang="en-US" dirty="0">
                <a:solidFill>
                  <a:schemeClr val="bg1">
                    <a:lumMod val="75000"/>
                  </a:schemeClr>
                </a:solidFill>
              </a:rPr>
            </a:br>
            <a:r>
              <a:rPr lang="en-US" altLang="en-US" dirty="0">
                <a:solidFill>
                  <a:schemeClr val="bg1">
                    <a:lumMod val="75000"/>
                  </a:schemeClr>
                </a:solidFill>
              </a:rPr>
              <a:t>=3%</a:t>
            </a:r>
            <a:r>
              <a:rPr lang="en-US" altLang="en-US" dirty="0">
                <a:solidFill>
                  <a:srgbClr val="FF0000"/>
                </a:solidFill>
              </a:rPr>
              <a:t/>
            </a:r>
            <a:br>
              <a:rPr lang="en-US" altLang="en-US" dirty="0">
                <a:solidFill>
                  <a:srgbClr val="FF0000"/>
                </a:solidFill>
              </a:rPr>
            </a:br>
            <a:endParaRPr lang="en-US" altLang="en-US" dirty="0">
              <a:solidFill>
                <a:srgbClr val="FF0000"/>
              </a:solidFill>
            </a:endParaRPr>
          </a:p>
        </p:txBody>
      </p:sp>
      <p:grpSp>
        <p:nvGrpSpPr>
          <p:cNvPr id="84995" name="Group 1"/>
          <p:cNvGrpSpPr>
            <a:grpSpLocks noChangeAspect="1"/>
          </p:cNvGrpSpPr>
          <p:nvPr/>
        </p:nvGrpSpPr>
        <p:grpSpPr bwMode="auto">
          <a:xfrm>
            <a:off x="228600" y="58738"/>
            <a:ext cx="2906713" cy="1828800"/>
            <a:chOff x="228600" y="58738"/>
            <a:chExt cx="8915400" cy="5608637"/>
          </a:xfrm>
        </p:grpSpPr>
        <p:pic>
          <p:nvPicPr>
            <p:cNvPr id="85003" name="Picture 3"/>
            <p:cNvPicPr>
              <a:picLocks noChangeAspect="1"/>
            </p:cNvPicPr>
            <p:nvPr/>
          </p:nvPicPr>
          <p:blipFill>
            <a:blip r:embed="rId2" cstate="screen">
              <a:extLst>
                <a:ext uri="{28A0092B-C50C-407E-A947-70E740481C1C}">
                  <a14:useLocalDpi xmlns:a14="http://schemas.microsoft.com/office/drawing/2010/main"/>
                </a:ext>
              </a:extLst>
            </a:blip>
            <a:srcRect l="-2123"/>
            <a:stretch>
              <a:fillRect/>
            </a:stretch>
          </p:blipFill>
          <p:spPr bwMode="auto">
            <a:xfrm>
              <a:off x="228600" y="58738"/>
              <a:ext cx="8915400" cy="560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4" name="TextBox 8"/>
            <p:cNvSpPr txBox="1">
              <a:spLocks noChangeArrowheads="1"/>
            </p:cNvSpPr>
            <p:nvPr/>
          </p:nvSpPr>
          <p:spPr bwMode="auto">
            <a:xfrm rot="4061999">
              <a:off x="1718177" y="363866"/>
              <a:ext cx="1847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b="1">
                <a:solidFill>
                  <a:srgbClr val="FF0000"/>
                </a:solidFill>
                <a:latin typeface="Arial" panose="020B0604020202020204" pitchFamily="34" charset="0"/>
              </a:endParaRPr>
            </a:p>
          </p:txBody>
        </p:sp>
      </p:grpSp>
      <p:pic>
        <p:nvPicPr>
          <p:cNvPr id="84996"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00" y="3581400"/>
            <a:ext cx="145891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7" name="TextBox 8"/>
          <p:cNvSpPr txBox="1">
            <a:spLocks noChangeArrowheads="1"/>
          </p:cNvSpPr>
          <p:nvPr/>
        </p:nvSpPr>
        <p:spPr bwMode="auto">
          <a:xfrm rot="4061999">
            <a:off x="6581775" y="3679826"/>
            <a:ext cx="60325"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b="1">
              <a:solidFill>
                <a:srgbClr val="FF0000"/>
              </a:solidFill>
              <a:latin typeface="Arial" panose="020B0604020202020204" pitchFamily="34" charset="0"/>
            </a:endParaRPr>
          </a:p>
        </p:txBody>
      </p:sp>
      <p:pic>
        <p:nvPicPr>
          <p:cNvPr id="84998" name="Picture 3"/>
          <p:cNvPicPr>
            <a:picLocks noChangeAspect="1"/>
          </p:cNvPicPr>
          <p:nvPr/>
        </p:nvPicPr>
        <p:blipFill>
          <a:blip r:embed="rId4" cstate="screen">
            <a:extLst>
              <a:ext uri="{28A0092B-C50C-407E-A947-70E740481C1C}">
                <a14:useLocalDpi xmlns:a14="http://schemas.microsoft.com/office/drawing/2010/main"/>
              </a:ext>
            </a:extLst>
          </a:blip>
          <a:srcRect l="-4278"/>
          <a:stretch>
            <a:fillRect/>
          </a:stretch>
        </p:blipFill>
        <p:spPr bwMode="auto">
          <a:xfrm>
            <a:off x="0" y="3505200"/>
            <a:ext cx="1473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9" name="TextBox 8"/>
          <p:cNvSpPr txBox="1">
            <a:spLocks noChangeArrowheads="1"/>
          </p:cNvSpPr>
          <p:nvPr/>
        </p:nvSpPr>
        <p:spPr bwMode="auto">
          <a:xfrm rot="4061999">
            <a:off x="587375" y="3679826"/>
            <a:ext cx="60325"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b="1">
              <a:solidFill>
                <a:srgbClr val="FF0000"/>
              </a:solidFill>
              <a:latin typeface="Arial" panose="020B0604020202020204" pitchFamily="34" charset="0"/>
            </a:endParaRPr>
          </a:p>
        </p:txBody>
      </p:sp>
      <p:sp>
        <p:nvSpPr>
          <p:cNvPr id="2" name="Rectangle 1"/>
          <p:cNvSpPr/>
          <p:nvPr/>
        </p:nvSpPr>
        <p:spPr>
          <a:xfrm>
            <a:off x="247650" y="44450"/>
            <a:ext cx="2876550" cy="19113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85001" name="Picture 2" descr="https://www.skepticalscience.com/graphics/Complete_Carbon_Cycle_500.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400" y="5484813"/>
            <a:ext cx="2489200" cy="131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2" name="Title 1"/>
          <p:cNvSpPr txBox="1">
            <a:spLocks/>
          </p:cNvSpPr>
          <p:nvPr/>
        </p:nvSpPr>
        <p:spPr bwMode="auto">
          <a:xfrm>
            <a:off x="3200400" y="6370638"/>
            <a:ext cx="59436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FontTx/>
              <a:buNone/>
            </a:pPr>
            <a:r>
              <a:rPr lang="en-US" altLang="en-US" sz="1200"/>
              <a:t>*Source:</a:t>
            </a:r>
            <a:r>
              <a:rPr lang="en-US" altLang="en-US" sz="1200">
                <a:solidFill>
                  <a:srgbClr val="FF0000"/>
                </a:solidFill>
              </a:rPr>
              <a:t> </a:t>
            </a:r>
            <a:r>
              <a:rPr lang="en-US" altLang="en-US" sz="1200">
                <a:hlinkClick r:id="rId6"/>
              </a:rPr>
              <a:t>https://www.skepticalscience.com/graphics.php?g=2</a:t>
            </a:r>
            <a:r>
              <a:rPr lang="en-US" altLang="en-US" sz="1200"/>
              <a:t>; </a:t>
            </a:r>
          </a:p>
          <a:p>
            <a:pPr algn="r">
              <a:spcBef>
                <a:spcPct val="0"/>
              </a:spcBef>
              <a:buFontTx/>
              <a:buNone/>
            </a:pPr>
            <a:r>
              <a:rPr lang="en-US" altLang="en-US" sz="1200"/>
              <a:t>units are billion tons of carbon dioxide per year </a:t>
            </a:r>
          </a:p>
        </p:txBody>
      </p:sp>
    </p:spTree>
  </p:cSld>
  <p:clrMapOvr>
    <a:masterClrMapping/>
  </p:clrMapOvr>
  <p:transition spd="slow"/>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Content Placeholder 5"/>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1924050" y="852488"/>
            <a:ext cx="3505200" cy="2057400"/>
          </a:xfrm>
        </p:spPr>
      </p:pic>
      <p:pic>
        <p:nvPicPr>
          <p:cNvPr id="86019" name="Picture 2" descr="https://www.skepticalscience.com/graphics/Complete_Carbon_Cycle_500.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400" y="5484813"/>
            <a:ext cx="2489200" cy="131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0" name="Title 1"/>
          <p:cNvSpPr>
            <a:spLocks noGrp="1"/>
          </p:cNvSpPr>
          <p:nvPr>
            <p:ph type="title"/>
          </p:nvPr>
        </p:nvSpPr>
        <p:spPr>
          <a:xfrm>
            <a:off x="2457450" y="800100"/>
            <a:ext cx="3581400" cy="1476375"/>
          </a:xfrm>
        </p:spPr>
        <p:txBody>
          <a:bodyPr/>
          <a:lstStyle/>
          <a:p>
            <a:pPr algn="l"/>
            <a:r>
              <a:rPr lang="en-US" altLang="en-US" sz="1800" smtClean="0">
                <a:latin typeface="Gill Sans MT" panose="020B0502020104020203" pitchFamily="34" charset="0"/>
              </a:rPr>
              <a:t>  1 Montana </a:t>
            </a:r>
            <a:br>
              <a:rPr lang="en-US" altLang="en-US" sz="1800" smtClean="0">
                <a:latin typeface="Gill Sans MT" panose="020B0502020104020203" pitchFamily="34" charset="0"/>
              </a:rPr>
            </a:br>
            <a:r>
              <a:rPr lang="en-US" altLang="en-US" sz="1800" smtClean="0">
                <a:latin typeface="Gill Sans MT" panose="020B0502020104020203" pitchFamily="34" charset="0"/>
              </a:rPr>
              <a:t>+6 inches of carbon</a:t>
            </a:r>
            <a:br>
              <a:rPr lang="en-US" altLang="en-US" sz="1800" smtClean="0">
                <a:latin typeface="Gill Sans MT" panose="020B0502020104020203" pitchFamily="34" charset="0"/>
              </a:rPr>
            </a:br>
            <a:r>
              <a:rPr lang="en-US" altLang="en-US" sz="1800" smtClean="0">
                <a:latin typeface="Gill Sans MT" panose="020B0502020104020203" pitchFamily="34" charset="0"/>
              </a:rPr>
              <a:t>~100 Pg C</a:t>
            </a:r>
            <a:br>
              <a:rPr lang="en-US" altLang="en-US" sz="1800" smtClean="0">
                <a:latin typeface="Gill Sans MT" panose="020B0502020104020203" pitchFamily="34" charset="0"/>
              </a:rPr>
            </a:br>
            <a:r>
              <a:rPr lang="en-US" altLang="en-US" sz="1800" smtClean="0">
                <a:solidFill>
                  <a:schemeClr val="bg1"/>
                </a:solidFill>
                <a:latin typeface="Gill Sans MT" panose="020B0502020104020203" pitchFamily="34" charset="0"/>
              </a:rPr>
              <a:t>=100,000,000,000,000,000 g</a:t>
            </a:r>
          </a:p>
        </p:txBody>
      </p:sp>
      <p:sp>
        <p:nvSpPr>
          <p:cNvPr id="86021" name="Title 1"/>
          <p:cNvSpPr txBox="1">
            <a:spLocks/>
          </p:cNvSpPr>
          <p:nvPr/>
        </p:nvSpPr>
        <p:spPr bwMode="auto">
          <a:xfrm>
            <a:off x="5181600" y="1527175"/>
            <a:ext cx="35814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a:latin typeface="Gill Sans MT" panose="020B0502020104020203" pitchFamily="34" charset="0"/>
              </a:rPr>
              <a:t>*Montana is big: ~381,000 km</a:t>
            </a:r>
            <a:r>
              <a:rPr lang="en-US" altLang="en-US" sz="1800" baseline="30000">
                <a:latin typeface="Gill Sans MT" panose="020B0502020104020203" pitchFamily="34" charset="0"/>
              </a:rPr>
              <a:t>2</a:t>
            </a:r>
            <a:r>
              <a:rPr lang="en-US" altLang="en-US" sz="1800">
                <a:latin typeface="Gill Sans MT" panose="020B0502020104020203" pitchFamily="34" charset="0"/>
              </a:rPr>
              <a:t> or 147,000 mi</a:t>
            </a:r>
            <a:r>
              <a:rPr lang="en-US" altLang="en-US" sz="1800" baseline="30000">
                <a:latin typeface="Gill Sans MT" panose="020B0502020104020203" pitchFamily="34" charset="0"/>
              </a:rPr>
              <a:t>2</a:t>
            </a:r>
            <a:r>
              <a:rPr lang="en-US" altLang="en-US" sz="1800">
                <a:latin typeface="Gill Sans MT" panose="020B0502020104020203" pitchFamily="34" charset="0"/>
              </a:rPr>
              <a:t> big.  We’re not called the “Big Sky” state for nothin’</a:t>
            </a:r>
          </a:p>
        </p:txBody>
      </p:sp>
      <p:cxnSp>
        <p:nvCxnSpPr>
          <p:cNvPr id="10" name="Straight Connector 9"/>
          <p:cNvCxnSpPr>
            <a:stCxn id="86020" idx="1"/>
          </p:cNvCxnSpPr>
          <p:nvPr/>
        </p:nvCxnSpPr>
        <p:spPr>
          <a:xfrm flipV="1">
            <a:off x="2457450" y="1527175"/>
            <a:ext cx="1828800" cy="11113"/>
          </a:xfrm>
          <a:prstGeom prst="line">
            <a:avLst/>
          </a:prstGeom>
        </p:spPr>
        <p:style>
          <a:lnRef idx="1">
            <a:schemeClr val="accent1"/>
          </a:lnRef>
          <a:fillRef idx="0">
            <a:schemeClr val="accent1"/>
          </a:fillRef>
          <a:effectRef idx="0">
            <a:schemeClr val="accent1"/>
          </a:effectRef>
          <a:fontRef idx="minor">
            <a:schemeClr val="tx1"/>
          </a:fontRef>
        </p:style>
      </p:cxnSp>
      <p:sp>
        <p:nvSpPr>
          <p:cNvPr id="86023" name="Title 1"/>
          <p:cNvSpPr txBox="1">
            <a:spLocks/>
          </p:cNvSpPr>
          <p:nvPr/>
        </p:nvSpPr>
        <p:spPr bwMode="auto">
          <a:xfrm>
            <a:off x="25400" y="4162425"/>
            <a:ext cx="33655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latin typeface="Gill Sans MT" panose="020B0502020104020203" pitchFamily="34" charset="0"/>
              </a:rPr>
              <a:t>AR4 #s below in fig: </a:t>
            </a:r>
          </a:p>
          <a:p>
            <a:pPr>
              <a:spcBef>
                <a:spcPct val="0"/>
              </a:spcBef>
              <a:buFontTx/>
              <a:buNone/>
            </a:pPr>
            <a:r>
              <a:rPr lang="en-US" altLang="en-US" sz="1800">
                <a:solidFill>
                  <a:srgbClr val="FF0000"/>
                </a:solidFill>
                <a:latin typeface="Gill Sans MT" panose="020B0502020104020203" pitchFamily="34" charset="0"/>
              </a:rPr>
              <a:t>AR5 #s, respectively: </a:t>
            </a:r>
          </a:p>
          <a:p>
            <a:pPr>
              <a:spcBef>
                <a:spcPct val="0"/>
              </a:spcBef>
              <a:buFontTx/>
              <a:buNone/>
            </a:pPr>
            <a:r>
              <a:rPr lang="en-US" altLang="en-US" sz="1800">
                <a:solidFill>
                  <a:srgbClr val="FF0000"/>
                </a:solidFill>
                <a:latin typeface="Gill Sans MT" panose="020B0502020104020203" pitchFamily="34" charset="0"/>
              </a:rPr>
              <a:t>= 8, ~120, ~80 Pg C/y </a:t>
            </a:r>
          </a:p>
          <a:p>
            <a:pPr>
              <a:spcBef>
                <a:spcPct val="0"/>
              </a:spcBef>
              <a:buFontTx/>
              <a:buNone/>
            </a:pPr>
            <a:r>
              <a:rPr lang="en-US" altLang="en-US" sz="1800">
                <a:solidFill>
                  <a:srgbClr val="FF0000"/>
                </a:solidFill>
                <a:latin typeface="Gill Sans MT" panose="020B0502020104020203" pitchFamily="34" charset="0"/>
              </a:rPr>
              <a:t>= 29, 440, 290 Pg CO2/y</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042" name="Group 33"/>
          <p:cNvGrpSpPr>
            <a:grpSpLocks/>
          </p:cNvGrpSpPr>
          <p:nvPr/>
        </p:nvGrpSpPr>
        <p:grpSpPr bwMode="auto">
          <a:xfrm>
            <a:off x="3327400" y="3294063"/>
            <a:ext cx="1093788" cy="1076325"/>
            <a:chOff x="0" y="0"/>
            <a:chExt cx="977265" cy="924560"/>
          </a:xfrm>
        </p:grpSpPr>
        <p:cxnSp>
          <p:nvCxnSpPr>
            <p:cNvPr id="40" name="Straight Connector 39"/>
            <p:cNvCxnSpPr/>
            <p:nvPr/>
          </p:nvCxnSpPr>
          <p:spPr>
            <a:xfrm>
              <a:off x="343248" y="342278"/>
              <a:ext cx="0" cy="343642"/>
            </a:xfrm>
            <a:prstGeom prst="line">
              <a:avLst/>
            </a:prstGeom>
            <a:ln w="317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114889" y="456825"/>
              <a:ext cx="0" cy="467735"/>
            </a:xfrm>
            <a:prstGeom prst="line">
              <a:avLst/>
            </a:prstGeom>
            <a:ln w="3492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99967" y="456825"/>
              <a:ext cx="0" cy="343642"/>
            </a:xfrm>
            <a:prstGeom prst="line">
              <a:avLst/>
            </a:prstGeom>
            <a:ln w="6032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571608" y="456825"/>
              <a:ext cx="0" cy="459553"/>
            </a:xfrm>
            <a:prstGeom prst="line">
              <a:avLst/>
            </a:prstGeom>
            <a:ln w="3492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grpSp>
          <p:nvGrpSpPr>
            <p:cNvPr id="87068" name="Group 43"/>
            <p:cNvGrpSpPr>
              <a:grpSpLocks/>
            </p:cNvGrpSpPr>
            <p:nvPr/>
          </p:nvGrpSpPr>
          <p:grpSpPr bwMode="auto">
            <a:xfrm>
              <a:off x="0" y="0"/>
              <a:ext cx="977265" cy="462280"/>
              <a:chOff x="0" y="0"/>
              <a:chExt cx="977265" cy="462280"/>
            </a:xfrm>
          </p:grpSpPr>
          <p:sp>
            <p:nvSpPr>
              <p:cNvPr id="45" name="Oval 44"/>
              <p:cNvSpPr/>
              <p:nvPr/>
            </p:nvSpPr>
            <p:spPr>
              <a:xfrm>
                <a:off x="228360" y="0"/>
                <a:ext cx="343248" cy="34500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46" name="Oval 45"/>
              <p:cNvSpPr/>
              <p:nvPr/>
            </p:nvSpPr>
            <p:spPr>
              <a:xfrm>
                <a:off x="0" y="117274"/>
                <a:ext cx="343248" cy="34500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47" name="Oval 46"/>
              <p:cNvSpPr/>
              <p:nvPr/>
            </p:nvSpPr>
            <p:spPr>
              <a:xfrm>
                <a:off x="343248" y="117274"/>
                <a:ext cx="343248" cy="34500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48" name="Oval 47"/>
              <p:cNvSpPr/>
              <p:nvPr/>
            </p:nvSpPr>
            <p:spPr>
              <a:xfrm>
                <a:off x="634017" y="95456"/>
                <a:ext cx="343248" cy="346369"/>
              </a:xfrm>
              <a:prstGeom prst="ellipse">
                <a:avLst/>
              </a:prstGeom>
              <a:solidFill>
                <a:srgbClr val="00B050"/>
              </a:solidFill>
              <a:ln>
                <a:solidFill>
                  <a:schemeClr val="accent1">
                    <a:shade val="50000"/>
                    <a:alpha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grpSp>
      </p:grpSp>
      <p:sp>
        <p:nvSpPr>
          <p:cNvPr id="37" name="Snip Single Corner Rectangle 3"/>
          <p:cNvSpPr/>
          <p:nvPr/>
        </p:nvSpPr>
        <p:spPr>
          <a:xfrm>
            <a:off x="2942231" y="4076904"/>
            <a:ext cx="2303445" cy="931385"/>
          </a:xfrm>
          <a:prstGeom prst="snip1Rect">
            <a:avLst>
              <a:gd name="adj" fmla="val 50000"/>
            </a:avLst>
          </a:prstGeom>
          <a:solidFill>
            <a:srgbClr val="996633">
              <a:alpha val="78824"/>
            </a:srgbClr>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8" name="Rectangle 37"/>
          <p:cNvSpPr/>
          <p:nvPr/>
        </p:nvSpPr>
        <p:spPr>
          <a:xfrm>
            <a:off x="5178095" y="4493070"/>
            <a:ext cx="1919300" cy="535177"/>
          </a:xfrm>
          <a:prstGeom prst="rect">
            <a:avLst/>
          </a:prstGeom>
          <a:solidFill>
            <a:schemeClr val="accent1">
              <a:alpha val="87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9" name="Round Single Corner Rectangle 15"/>
          <p:cNvSpPr/>
          <p:nvPr/>
        </p:nvSpPr>
        <p:spPr>
          <a:xfrm>
            <a:off x="2046605" y="4070990"/>
            <a:ext cx="768289" cy="934342"/>
          </a:xfrm>
          <a:prstGeom prst="round1Rect">
            <a:avLst/>
          </a:prstGeom>
          <a:solidFill>
            <a:srgbClr val="996633">
              <a:alpha val="79000"/>
            </a:srgbClr>
          </a:solidFill>
          <a:ln>
            <a:solidFill>
              <a:schemeClr val="accent1">
                <a:shade val="50000"/>
                <a:alpha val="38000"/>
              </a:schemeClr>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6" name="Freeform 1"/>
          <p:cNvSpPr/>
          <p:nvPr/>
        </p:nvSpPr>
        <p:spPr>
          <a:xfrm>
            <a:off x="2174875" y="3425825"/>
            <a:ext cx="512763" cy="677863"/>
          </a:xfrm>
          <a:custGeom>
            <a:avLst/>
            <a:gdLst>
              <a:gd name="connsiteX0" fmla="*/ 12700 w 660400"/>
              <a:gd name="connsiteY0" fmla="*/ 812800 h 812800"/>
              <a:gd name="connsiteX1" fmla="*/ 0 w 660400"/>
              <a:gd name="connsiteY1" fmla="*/ 63500 h 812800"/>
              <a:gd name="connsiteX2" fmla="*/ 0 w 660400"/>
              <a:gd name="connsiteY2" fmla="*/ 63500 h 812800"/>
              <a:gd name="connsiteX3" fmla="*/ 114300 w 660400"/>
              <a:gd name="connsiteY3" fmla="*/ 63500 h 812800"/>
              <a:gd name="connsiteX4" fmla="*/ 114300 w 660400"/>
              <a:gd name="connsiteY4" fmla="*/ 381000 h 812800"/>
              <a:gd name="connsiteX5" fmla="*/ 114300 w 660400"/>
              <a:gd name="connsiteY5" fmla="*/ 381000 h 812800"/>
              <a:gd name="connsiteX6" fmla="*/ 114300 w 660400"/>
              <a:gd name="connsiteY6" fmla="*/ 381000 h 812800"/>
              <a:gd name="connsiteX7" fmla="*/ 114300 w 660400"/>
              <a:gd name="connsiteY7" fmla="*/ 381000 h 812800"/>
              <a:gd name="connsiteX8" fmla="*/ 114300 w 660400"/>
              <a:gd name="connsiteY8" fmla="*/ 381000 h 812800"/>
              <a:gd name="connsiteX9" fmla="*/ 241300 w 660400"/>
              <a:gd name="connsiteY9" fmla="*/ 393700 h 812800"/>
              <a:gd name="connsiteX10" fmla="*/ 228600 w 660400"/>
              <a:gd name="connsiteY10" fmla="*/ 0 h 812800"/>
              <a:gd name="connsiteX11" fmla="*/ 228600 w 660400"/>
              <a:gd name="connsiteY11" fmla="*/ 0 h 812800"/>
              <a:gd name="connsiteX12" fmla="*/ 355600 w 660400"/>
              <a:gd name="connsiteY12" fmla="*/ 38100 h 812800"/>
              <a:gd name="connsiteX13" fmla="*/ 342900 w 660400"/>
              <a:gd name="connsiteY13" fmla="*/ 406400 h 812800"/>
              <a:gd name="connsiteX14" fmla="*/ 342900 w 660400"/>
              <a:gd name="connsiteY14" fmla="*/ 406400 h 812800"/>
              <a:gd name="connsiteX15" fmla="*/ 469900 w 660400"/>
              <a:gd name="connsiteY15" fmla="*/ 444500 h 812800"/>
              <a:gd name="connsiteX16" fmla="*/ 520700 w 660400"/>
              <a:gd name="connsiteY16" fmla="*/ 241300 h 812800"/>
              <a:gd name="connsiteX17" fmla="*/ 660400 w 660400"/>
              <a:gd name="connsiteY17" fmla="*/ 279400 h 812800"/>
              <a:gd name="connsiteX18" fmla="*/ 508000 w 660400"/>
              <a:gd name="connsiteY18" fmla="*/ 800100 h 81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0400" h="812800">
                <a:moveTo>
                  <a:pt x="12700" y="812800"/>
                </a:moveTo>
                <a:lnTo>
                  <a:pt x="0" y="63500"/>
                </a:lnTo>
                <a:lnTo>
                  <a:pt x="0" y="63500"/>
                </a:lnTo>
                <a:lnTo>
                  <a:pt x="114300" y="63500"/>
                </a:lnTo>
                <a:lnTo>
                  <a:pt x="114300" y="381000"/>
                </a:lnTo>
                <a:lnTo>
                  <a:pt x="114300" y="381000"/>
                </a:lnTo>
                <a:lnTo>
                  <a:pt x="114300" y="381000"/>
                </a:lnTo>
                <a:lnTo>
                  <a:pt x="114300" y="381000"/>
                </a:lnTo>
                <a:lnTo>
                  <a:pt x="114300" y="381000"/>
                </a:lnTo>
                <a:lnTo>
                  <a:pt x="241300" y="393700"/>
                </a:lnTo>
                <a:lnTo>
                  <a:pt x="228600" y="0"/>
                </a:lnTo>
                <a:lnTo>
                  <a:pt x="228600" y="0"/>
                </a:lnTo>
                <a:lnTo>
                  <a:pt x="355600" y="38100"/>
                </a:lnTo>
                <a:lnTo>
                  <a:pt x="342900" y="406400"/>
                </a:lnTo>
                <a:lnTo>
                  <a:pt x="342900" y="406400"/>
                </a:lnTo>
                <a:lnTo>
                  <a:pt x="469900" y="444500"/>
                </a:lnTo>
                <a:lnTo>
                  <a:pt x="520700" y="241300"/>
                </a:lnTo>
                <a:lnTo>
                  <a:pt x="660400" y="279400"/>
                </a:lnTo>
                <a:lnTo>
                  <a:pt x="508000" y="800100"/>
                </a:lnTo>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1" name="Cloud 30"/>
          <p:cNvSpPr/>
          <p:nvPr/>
        </p:nvSpPr>
        <p:spPr>
          <a:xfrm>
            <a:off x="2046288" y="3160713"/>
            <a:ext cx="257175" cy="268287"/>
          </a:xfrm>
          <a:prstGeom prst="cloud">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2" name="Cloud 31"/>
          <p:cNvSpPr/>
          <p:nvPr/>
        </p:nvSpPr>
        <p:spPr>
          <a:xfrm>
            <a:off x="2559050" y="3294063"/>
            <a:ext cx="255588" cy="265112"/>
          </a:xfrm>
          <a:prstGeom prst="cloud">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3" name="Cloud 32"/>
          <p:cNvSpPr/>
          <p:nvPr/>
        </p:nvSpPr>
        <p:spPr>
          <a:xfrm>
            <a:off x="2303463" y="2894013"/>
            <a:ext cx="255587" cy="531812"/>
          </a:xfrm>
          <a:prstGeom prst="cloud">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21" name="Text Box 36"/>
          <p:cNvSpPr txBox="1"/>
          <p:nvPr/>
        </p:nvSpPr>
        <p:spPr>
          <a:xfrm rot="16200000">
            <a:off x="6680200" y="4510088"/>
            <a:ext cx="301625" cy="53340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vert="eaVert"/>
          <a:lstStyle/>
          <a:p>
            <a:pPr>
              <a:spcBef>
                <a:spcPts val="0"/>
              </a:spcBef>
              <a:spcAft>
                <a:spcPts val="0"/>
              </a:spcAft>
              <a:defRPr/>
            </a:pPr>
            <a:r>
              <a:rPr lang="en-US" sz="1200" dirty="0">
                <a:solidFill>
                  <a:schemeClr val="bg1"/>
                </a:solidFill>
                <a:latin typeface="Gill Sans MT" panose="020B0502020104020203" pitchFamily="34" charset="0"/>
                <a:ea typeface="Calibri" panose="020F0502020204030204" pitchFamily="34" charset="0"/>
                <a:cs typeface="Times New Roman" panose="02020603050405020304" pitchFamily="18" charset="0"/>
              </a:rPr>
              <a:t>ocean</a:t>
            </a:r>
          </a:p>
        </p:txBody>
      </p:sp>
      <p:sp>
        <p:nvSpPr>
          <p:cNvPr id="10" name="Freeform 41"/>
          <p:cNvSpPr/>
          <p:nvPr/>
        </p:nvSpPr>
        <p:spPr>
          <a:xfrm rot="20235154">
            <a:off x="3997325" y="4343400"/>
            <a:ext cx="712788" cy="641350"/>
          </a:xfrm>
          <a:custGeom>
            <a:avLst/>
            <a:gdLst>
              <a:gd name="connsiteX0" fmla="*/ 281354 w 636701"/>
              <a:gd name="connsiteY0" fmla="*/ 140677 h 550985"/>
              <a:gd name="connsiteX1" fmla="*/ 445477 w 636701"/>
              <a:gd name="connsiteY1" fmla="*/ 117231 h 550985"/>
              <a:gd name="connsiteX2" fmla="*/ 492369 w 636701"/>
              <a:gd name="connsiteY2" fmla="*/ 187569 h 550985"/>
              <a:gd name="connsiteX3" fmla="*/ 527539 w 636701"/>
              <a:gd name="connsiteY3" fmla="*/ 257908 h 550985"/>
              <a:gd name="connsiteX4" fmla="*/ 597877 w 636701"/>
              <a:gd name="connsiteY4" fmla="*/ 281354 h 550985"/>
              <a:gd name="connsiteX5" fmla="*/ 609600 w 636701"/>
              <a:gd name="connsiteY5" fmla="*/ 445477 h 550985"/>
              <a:gd name="connsiteX6" fmla="*/ 539262 w 636701"/>
              <a:gd name="connsiteY6" fmla="*/ 468923 h 550985"/>
              <a:gd name="connsiteX7" fmla="*/ 515815 w 636701"/>
              <a:gd name="connsiteY7" fmla="*/ 492369 h 550985"/>
              <a:gd name="connsiteX8" fmla="*/ 492369 w 636701"/>
              <a:gd name="connsiteY8" fmla="*/ 527539 h 550985"/>
              <a:gd name="connsiteX9" fmla="*/ 445477 w 636701"/>
              <a:gd name="connsiteY9" fmla="*/ 550985 h 550985"/>
              <a:gd name="connsiteX10" fmla="*/ 410308 w 636701"/>
              <a:gd name="connsiteY10" fmla="*/ 527539 h 550985"/>
              <a:gd name="connsiteX11" fmla="*/ 363415 w 636701"/>
              <a:gd name="connsiteY11" fmla="*/ 515816 h 550985"/>
              <a:gd name="connsiteX12" fmla="*/ 328246 w 636701"/>
              <a:gd name="connsiteY12" fmla="*/ 504092 h 550985"/>
              <a:gd name="connsiteX13" fmla="*/ 293077 w 636701"/>
              <a:gd name="connsiteY13" fmla="*/ 515816 h 550985"/>
              <a:gd name="connsiteX14" fmla="*/ 269631 w 636701"/>
              <a:gd name="connsiteY14" fmla="*/ 492369 h 550985"/>
              <a:gd name="connsiteX15" fmla="*/ 234462 w 636701"/>
              <a:gd name="connsiteY15" fmla="*/ 480646 h 550985"/>
              <a:gd name="connsiteX16" fmla="*/ 211015 w 636701"/>
              <a:gd name="connsiteY16" fmla="*/ 457200 h 550985"/>
              <a:gd name="connsiteX17" fmla="*/ 152400 w 636701"/>
              <a:gd name="connsiteY17" fmla="*/ 445477 h 550985"/>
              <a:gd name="connsiteX18" fmla="*/ 128954 w 636701"/>
              <a:gd name="connsiteY18" fmla="*/ 375139 h 550985"/>
              <a:gd name="connsiteX19" fmla="*/ 58615 w 636701"/>
              <a:gd name="connsiteY19" fmla="*/ 351692 h 550985"/>
              <a:gd name="connsiteX20" fmla="*/ 0 w 636701"/>
              <a:gd name="connsiteY20" fmla="*/ 234462 h 550985"/>
              <a:gd name="connsiteX21" fmla="*/ 11723 w 636701"/>
              <a:gd name="connsiteY21" fmla="*/ 117231 h 550985"/>
              <a:gd name="connsiteX22" fmla="*/ 35169 w 636701"/>
              <a:gd name="connsiteY22" fmla="*/ 46892 h 550985"/>
              <a:gd name="connsiteX23" fmla="*/ 187569 w 636701"/>
              <a:gd name="connsiteY23" fmla="*/ 23446 h 550985"/>
              <a:gd name="connsiteX24" fmla="*/ 222739 w 636701"/>
              <a:gd name="connsiteY24" fmla="*/ 11723 h 550985"/>
              <a:gd name="connsiteX25" fmla="*/ 281354 w 636701"/>
              <a:gd name="connsiteY25" fmla="*/ 0 h 550985"/>
              <a:gd name="connsiteX26" fmla="*/ 304800 w 636701"/>
              <a:gd name="connsiteY26" fmla="*/ 35169 h 550985"/>
              <a:gd name="connsiteX27" fmla="*/ 375139 w 636701"/>
              <a:gd name="connsiteY27" fmla="*/ 70339 h 550985"/>
              <a:gd name="connsiteX28" fmla="*/ 386862 w 636701"/>
              <a:gd name="connsiteY28" fmla="*/ 70339 h 550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6701" h="550985">
                <a:moveTo>
                  <a:pt x="281354" y="140677"/>
                </a:moveTo>
                <a:cubicBezTo>
                  <a:pt x="339336" y="105888"/>
                  <a:pt x="365429" y="74128"/>
                  <a:pt x="445477" y="117231"/>
                </a:cubicBezTo>
                <a:cubicBezTo>
                  <a:pt x="470287" y="130590"/>
                  <a:pt x="492369" y="187569"/>
                  <a:pt x="492369" y="187569"/>
                </a:cubicBezTo>
                <a:cubicBezTo>
                  <a:pt x="498757" y="206733"/>
                  <a:pt x="508400" y="245946"/>
                  <a:pt x="527539" y="257908"/>
                </a:cubicBezTo>
                <a:cubicBezTo>
                  <a:pt x="548497" y="271006"/>
                  <a:pt x="597877" y="281354"/>
                  <a:pt x="597877" y="281354"/>
                </a:cubicBezTo>
                <a:cubicBezTo>
                  <a:pt x="633709" y="335102"/>
                  <a:pt x="657999" y="355592"/>
                  <a:pt x="609600" y="445477"/>
                </a:cubicBezTo>
                <a:cubicBezTo>
                  <a:pt x="597883" y="467237"/>
                  <a:pt x="539262" y="468923"/>
                  <a:pt x="539262" y="468923"/>
                </a:cubicBezTo>
                <a:cubicBezTo>
                  <a:pt x="531446" y="476738"/>
                  <a:pt x="522720" y="483738"/>
                  <a:pt x="515815" y="492369"/>
                </a:cubicBezTo>
                <a:cubicBezTo>
                  <a:pt x="507013" y="503371"/>
                  <a:pt x="503193" y="518519"/>
                  <a:pt x="492369" y="527539"/>
                </a:cubicBezTo>
                <a:cubicBezTo>
                  <a:pt x="478944" y="538727"/>
                  <a:pt x="461108" y="543170"/>
                  <a:pt x="445477" y="550985"/>
                </a:cubicBezTo>
                <a:cubicBezTo>
                  <a:pt x="433754" y="543170"/>
                  <a:pt x="423258" y="533089"/>
                  <a:pt x="410308" y="527539"/>
                </a:cubicBezTo>
                <a:cubicBezTo>
                  <a:pt x="395499" y="521192"/>
                  <a:pt x="378907" y="520242"/>
                  <a:pt x="363415" y="515816"/>
                </a:cubicBezTo>
                <a:cubicBezTo>
                  <a:pt x="351533" y="512421"/>
                  <a:pt x="339969" y="508000"/>
                  <a:pt x="328246" y="504092"/>
                </a:cubicBezTo>
                <a:cubicBezTo>
                  <a:pt x="316523" y="508000"/>
                  <a:pt x="305194" y="518239"/>
                  <a:pt x="293077" y="515816"/>
                </a:cubicBezTo>
                <a:cubicBezTo>
                  <a:pt x="282239" y="513648"/>
                  <a:pt x="279109" y="498056"/>
                  <a:pt x="269631" y="492369"/>
                </a:cubicBezTo>
                <a:cubicBezTo>
                  <a:pt x="259035" y="486011"/>
                  <a:pt x="246185" y="484554"/>
                  <a:pt x="234462" y="480646"/>
                </a:cubicBezTo>
                <a:cubicBezTo>
                  <a:pt x="226646" y="472831"/>
                  <a:pt x="221174" y="461554"/>
                  <a:pt x="211015" y="457200"/>
                </a:cubicBezTo>
                <a:cubicBezTo>
                  <a:pt x="192701" y="449351"/>
                  <a:pt x="166489" y="459566"/>
                  <a:pt x="152400" y="445477"/>
                </a:cubicBezTo>
                <a:cubicBezTo>
                  <a:pt x="134924" y="428001"/>
                  <a:pt x="152400" y="382955"/>
                  <a:pt x="128954" y="375139"/>
                </a:cubicBezTo>
                <a:lnTo>
                  <a:pt x="58615" y="351692"/>
                </a:lnTo>
                <a:cubicBezTo>
                  <a:pt x="2786" y="267948"/>
                  <a:pt x="18557" y="308691"/>
                  <a:pt x="0" y="234462"/>
                </a:cubicBezTo>
                <a:cubicBezTo>
                  <a:pt x="3908" y="195385"/>
                  <a:pt x="4486" y="155830"/>
                  <a:pt x="11723" y="117231"/>
                </a:cubicBezTo>
                <a:cubicBezTo>
                  <a:pt x="16278" y="92940"/>
                  <a:pt x="10703" y="50387"/>
                  <a:pt x="35169" y="46892"/>
                </a:cubicBezTo>
                <a:cubicBezTo>
                  <a:pt x="61348" y="43152"/>
                  <a:pt x="158289" y="29953"/>
                  <a:pt x="187569" y="23446"/>
                </a:cubicBezTo>
                <a:cubicBezTo>
                  <a:pt x="199632" y="20765"/>
                  <a:pt x="210751" y="14720"/>
                  <a:pt x="222739" y="11723"/>
                </a:cubicBezTo>
                <a:cubicBezTo>
                  <a:pt x="242069" y="6890"/>
                  <a:pt x="261816" y="3908"/>
                  <a:pt x="281354" y="0"/>
                </a:cubicBezTo>
                <a:cubicBezTo>
                  <a:pt x="289169" y="11723"/>
                  <a:pt x="294837" y="25206"/>
                  <a:pt x="304800" y="35169"/>
                </a:cubicBezTo>
                <a:cubicBezTo>
                  <a:pt x="323903" y="54273"/>
                  <a:pt x="349711" y="63982"/>
                  <a:pt x="375139" y="70339"/>
                </a:cubicBezTo>
                <a:cubicBezTo>
                  <a:pt x="378930" y="71287"/>
                  <a:pt x="382954" y="70339"/>
                  <a:pt x="386862" y="70339"/>
                </a:cubicBezTo>
              </a:path>
            </a:pathLst>
          </a:custGeom>
          <a:solidFill>
            <a:schemeClr val="bg2">
              <a:lumMod val="50000"/>
            </a:schemeClr>
          </a:solidFill>
          <a:ln>
            <a:solidFill>
              <a:schemeClr val="bg2">
                <a:lumMod val="25000"/>
              </a:schemeClr>
            </a:solidFill>
          </a:ln>
        </p:spPr>
        <p:style>
          <a:lnRef idx="2">
            <a:schemeClr val="accent1"/>
          </a:lnRef>
          <a:fillRef idx="0">
            <a:schemeClr val="accent1"/>
          </a:fillRef>
          <a:effectRef idx="1">
            <a:schemeClr val="accent1"/>
          </a:effectRef>
          <a:fontRef idx="minor">
            <a:schemeClr val="tx1"/>
          </a:fontRef>
        </p:style>
        <p:txBody>
          <a:bodyPr anchor="ctr"/>
          <a:lstStyle/>
          <a:p>
            <a:pPr>
              <a:defRPr/>
            </a:pPr>
            <a:endParaRPr lang="en-US"/>
          </a:p>
        </p:txBody>
      </p:sp>
      <p:sp>
        <p:nvSpPr>
          <p:cNvPr id="11" name="Freeform 42"/>
          <p:cNvSpPr/>
          <p:nvPr/>
        </p:nvSpPr>
        <p:spPr>
          <a:xfrm>
            <a:off x="3522663" y="4491038"/>
            <a:ext cx="590550" cy="465137"/>
          </a:xfrm>
          <a:custGeom>
            <a:avLst/>
            <a:gdLst>
              <a:gd name="connsiteX0" fmla="*/ 187569 w 527538"/>
              <a:gd name="connsiteY0" fmla="*/ 35169 h 399160"/>
              <a:gd name="connsiteX1" fmla="*/ 246184 w 527538"/>
              <a:gd name="connsiteY1" fmla="*/ 11723 h 399160"/>
              <a:gd name="connsiteX2" fmla="*/ 328246 w 527538"/>
              <a:gd name="connsiteY2" fmla="*/ 23446 h 399160"/>
              <a:gd name="connsiteX3" fmla="*/ 398584 w 527538"/>
              <a:gd name="connsiteY3" fmla="*/ 58615 h 399160"/>
              <a:gd name="connsiteX4" fmla="*/ 422030 w 527538"/>
              <a:gd name="connsiteY4" fmla="*/ 82062 h 399160"/>
              <a:gd name="connsiteX5" fmla="*/ 445477 w 527538"/>
              <a:gd name="connsiteY5" fmla="*/ 164123 h 399160"/>
              <a:gd name="connsiteX6" fmla="*/ 504092 w 527538"/>
              <a:gd name="connsiteY6" fmla="*/ 257908 h 399160"/>
              <a:gd name="connsiteX7" fmla="*/ 527538 w 527538"/>
              <a:gd name="connsiteY7" fmla="*/ 328246 h 399160"/>
              <a:gd name="connsiteX8" fmla="*/ 515815 w 527538"/>
              <a:gd name="connsiteY8" fmla="*/ 375138 h 399160"/>
              <a:gd name="connsiteX9" fmla="*/ 468923 w 527538"/>
              <a:gd name="connsiteY9" fmla="*/ 398585 h 399160"/>
              <a:gd name="connsiteX10" fmla="*/ 257907 w 527538"/>
              <a:gd name="connsiteY10" fmla="*/ 386862 h 399160"/>
              <a:gd name="connsiteX11" fmla="*/ 234461 w 527538"/>
              <a:gd name="connsiteY11" fmla="*/ 304800 h 399160"/>
              <a:gd name="connsiteX12" fmla="*/ 222738 w 527538"/>
              <a:gd name="connsiteY12" fmla="*/ 269631 h 399160"/>
              <a:gd name="connsiteX13" fmla="*/ 140677 w 527538"/>
              <a:gd name="connsiteY13" fmla="*/ 234462 h 399160"/>
              <a:gd name="connsiteX14" fmla="*/ 70338 w 527538"/>
              <a:gd name="connsiteY14" fmla="*/ 211015 h 399160"/>
              <a:gd name="connsiteX15" fmla="*/ 0 w 527538"/>
              <a:gd name="connsiteY15" fmla="*/ 164123 h 399160"/>
              <a:gd name="connsiteX16" fmla="*/ 11723 w 527538"/>
              <a:gd name="connsiteY16" fmla="*/ 93785 h 399160"/>
              <a:gd name="connsiteX17" fmla="*/ 58615 w 527538"/>
              <a:gd name="connsiteY17" fmla="*/ 70338 h 399160"/>
              <a:gd name="connsiteX18" fmla="*/ 222738 w 527538"/>
              <a:gd name="connsiteY18" fmla="*/ 46892 h 399160"/>
              <a:gd name="connsiteX19" fmla="*/ 281354 w 527538"/>
              <a:gd name="connsiteY19" fmla="*/ 11723 h 399160"/>
              <a:gd name="connsiteX20" fmla="*/ 281354 w 527538"/>
              <a:gd name="connsiteY20" fmla="*/ 0 h 399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7538" h="399160">
                <a:moveTo>
                  <a:pt x="187569" y="35169"/>
                </a:moveTo>
                <a:cubicBezTo>
                  <a:pt x="207107" y="27354"/>
                  <a:pt x="225213" y="13471"/>
                  <a:pt x="246184" y="11723"/>
                </a:cubicBezTo>
                <a:cubicBezTo>
                  <a:pt x="273720" y="9428"/>
                  <a:pt x="301151" y="18027"/>
                  <a:pt x="328246" y="23446"/>
                </a:cubicBezTo>
                <a:cubicBezTo>
                  <a:pt x="357137" y="29224"/>
                  <a:pt x="375532" y="40173"/>
                  <a:pt x="398584" y="58615"/>
                </a:cubicBezTo>
                <a:cubicBezTo>
                  <a:pt x="407215" y="65520"/>
                  <a:pt x="414215" y="74246"/>
                  <a:pt x="422030" y="82062"/>
                </a:cubicBezTo>
                <a:cubicBezTo>
                  <a:pt x="425785" y="97082"/>
                  <a:pt x="437069" y="147308"/>
                  <a:pt x="445477" y="164123"/>
                </a:cubicBezTo>
                <a:cubicBezTo>
                  <a:pt x="501832" y="276833"/>
                  <a:pt x="428893" y="92469"/>
                  <a:pt x="504092" y="257908"/>
                </a:cubicBezTo>
                <a:cubicBezTo>
                  <a:pt x="514319" y="280407"/>
                  <a:pt x="527538" y="328246"/>
                  <a:pt x="527538" y="328246"/>
                </a:cubicBezTo>
                <a:cubicBezTo>
                  <a:pt x="523630" y="343877"/>
                  <a:pt x="526129" y="362761"/>
                  <a:pt x="515815" y="375138"/>
                </a:cubicBezTo>
                <a:cubicBezTo>
                  <a:pt x="504627" y="388563"/>
                  <a:pt x="486381" y="397791"/>
                  <a:pt x="468923" y="398585"/>
                </a:cubicBezTo>
                <a:cubicBezTo>
                  <a:pt x="398549" y="401784"/>
                  <a:pt x="328246" y="390770"/>
                  <a:pt x="257907" y="386862"/>
                </a:cubicBezTo>
                <a:cubicBezTo>
                  <a:pt x="229797" y="302530"/>
                  <a:pt x="263904" y="407850"/>
                  <a:pt x="234461" y="304800"/>
                </a:cubicBezTo>
                <a:cubicBezTo>
                  <a:pt x="231066" y="292918"/>
                  <a:pt x="230457" y="279280"/>
                  <a:pt x="222738" y="269631"/>
                </a:cubicBezTo>
                <a:cubicBezTo>
                  <a:pt x="201202" y="242711"/>
                  <a:pt x="170317" y="243354"/>
                  <a:pt x="140677" y="234462"/>
                </a:cubicBezTo>
                <a:cubicBezTo>
                  <a:pt x="117005" y="227360"/>
                  <a:pt x="90902" y="224724"/>
                  <a:pt x="70338" y="211015"/>
                </a:cubicBezTo>
                <a:lnTo>
                  <a:pt x="0" y="164123"/>
                </a:lnTo>
                <a:cubicBezTo>
                  <a:pt x="3908" y="140677"/>
                  <a:pt x="-875" y="113941"/>
                  <a:pt x="11723" y="93785"/>
                </a:cubicBezTo>
                <a:cubicBezTo>
                  <a:pt x="20985" y="78966"/>
                  <a:pt x="42552" y="77222"/>
                  <a:pt x="58615" y="70338"/>
                </a:cubicBezTo>
                <a:cubicBezTo>
                  <a:pt x="113260" y="46918"/>
                  <a:pt x="156472" y="52916"/>
                  <a:pt x="222738" y="46892"/>
                </a:cubicBezTo>
                <a:cubicBezTo>
                  <a:pt x="252971" y="36814"/>
                  <a:pt x="262963" y="39309"/>
                  <a:pt x="281354" y="11723"/>
                </a:cubicBezTo>
                <a:cubicBezTo>
                  <a:pt x="283522" y="8472"/>
                  <a:pt x="281354" y="3908"/>
                  <a:pt x="281354" y="0"/>
                </a:cubicBezTo>
              </a:path>
            </a:pathLst>
          </a:custGeom>
          <a:solidFill>
            <a:srgbClr val="767171"/>
          </a:solidFill>
          <a:ln>
            <a:solidFill>
              <a:srgbClr val="3B3838"/>
            </a:solidFill>
          </a:ln>
        </p:spPr>
        <p:style>
          <a:lnRef idx="2">
            <a:schemeClr val="accent1"/>
          </a:lnRef>
          <a:fillRef idx="0">
            <a:schemeClr val="accent1"/>
          </a:fillRef>
          <a:effectRef idx="1">
            <a:schemeClr val="accent1"/>
          </a:effectRef>
          <a:fontRef idx="minor">
            <a:schemeClr val="tx1"/>
          </a:fontRef>
        </p:style>
        <p:txBody>
          <a:bodyPr anchor="ctr"/>
          <a:lstStyle/>
          <a:p>
            <a:pPr>
              <a:defRPr/>
            </a:pPr>
            <a:endParaRPr lang="en-US"/>
          </a:p>
        </p:txBody>
      </p:sp>
      <p:sp>
        <p:nvSpPr>
          <p:cNvPr id="69" name="Freeform 41"/>
          <p:cNvSpPr/>
          <p:nvPr/>
        </p:nvSpPr>
        <p:spPr>
          <a:xfrm rot="20235154">
            <a:off x="2254250" y="4529138"/>
            <a:ext cx="452438" cy="431800"/>
          </a:xfrm>
          <a:custGeom>
            <a:avLst/>
            <a:gdLst>
              <a:gd name="connsiteX0" fmla="*/ 281354 w 636701"/>
              <a:gd name="connsiteY0" fmla="*/ 140677 h 550985"/>
              <a:gd name="connsiteX1" fmla="*/ 445477 w 636701"/>
              <a:gd name="connsiteY1" fmla="*/ 117231 h 550985"/>
              <a:gd name="connsiteX2" fmla="*/ 492369 w 636701"/>
              <a:gd name="connsiteY2" fmla="*/ 187569 h 550985"/>
              <a:gd name="connsiteX3" fmla="*/ 527539 w 636701"/>
              <a:gd name="connsiteY3" fmla="*/ 257908 h 550985"/>
              <a:gd name="connsiteX4" fmla="*/ 597877 w 636701"/>
              <a:gd name="connsiteY4" fmla="*/ 281354 h 550985"/>
              <a:gd name="connsiteX5" fmla="*/ 609600 w 636701"/>
              <a:gd name="connsiteY5" fmla="*/ 445477 h 550985"/>
              <a:gd name="connsiteX6" fmla="*/ 539262 w 636701"/>
              <a:gd name="connsiteY6" fmla="*/ 468923 h 550985"/>
              <a:gd name="connsiteX7" fmla="*/ 515815 w 636701"/>
              <a:gd name="connsiteY7" fmla="*/ 492369 h 550985"/>
              <a:gd name="connsiteX8" fmla="*/ 492369 w 636701"/>
              <a:gd name="connsiteY8" fmla="*/ 527539 h 550985"/>
              <a:gd name="connsiteX9" fmla="*/ 445477 w 636701"/>
              <a:gd name="connsiteY9" fmla="*/ 550985 h 550985"/>
              <a:gd name="connsiteX10" fmla="*/ 410308 w 636701"/>
              <a:gd name="connsiteY10" fmla="*/ 527539 h 550985"/>
              <a:gd name="connsiteX11" fmla="*/ 363415 w 636701"/>
              <a:gd name="connsiteY11" fmla="*/ 515816 h 550985"/>
              <a:gd name="connsiteX12" fmla="*/ 328246 w 636701"/>
              <a:gd name="connsiteY12" fmla="*/ 504092 h 550985"/>
              <a:gd name="connsiteX13" fmla="*/ 293077 w 636701"/>
              <a:gd name="connsiteY13" fmla="*/ 515816 h 550985"/>
              <a:gd name="connsiteX14" fmla="*/ 269631 w 636701"/>
              <a:gd name="connsiteY14" fmla="*/ 492369 h 550985"/>
              <a:gd name="connsiteX15" fmla="*/ 234462 w 636701"/>
              <a:gd name="connsiteY15" fmla="*/ 480646 h 550985"/>
              <a:gd name="connsiteX16" fmla="*/ 211015 w 636701"/>
              <a:gd name="connsiteY16" fmla="*/ 457200 h 550985"/>
              <a:gd name="connsiteX17" fmla="*/ 152400 w 636701"/>
              <a:gd name="connsiteY17" fmla="*/ 445477 h 550985"/>
              <a:gd name="connsiteX18" fmla="*/ 128954 w 636701"/>
              <a:gd name="connsiteY18" fmla="*/ 375139 h 550985"/>
              <a:gd name="connsiteX19" fmla="*/ 58615 w 636701"/>
              <a:gd name="connsiteY19" fmla="*/ 351692 h 550985"/>
              <a:gd name="connsiteX20" fmla="*/ 0 w 636701"/>
              <a:gd name="connsiteY20" fmla="*/ 234462 h 550985"/>
              <a:gd name="connsiteX21" fmla="*/ 11723 w 636701"/>
              <a:gd name="connsiteY21" fmla="*/ 117231 h 550985"/>
              <a:gd name="connsiteX22" fmla="*/ 35169 w 636701"/>
              <a:gd name="connsiteY22" fmla="*/ 46892 h 550985"/>
              <a:gd name="connsiteX23" fmla="*/ 187569 w 636701"/>
              <a:gd name="connsiteY23" fmla="*/ 23446 h 550985"/>
              <a:gd name="connsiteX24" fmla="*/ 222739 w 636701"/>
              <a:gd name="connsiteY24" fmla="*/ 11723 h 550985"/>
              <a:gd name="connsiteX25" fmla="*/ 281354 w 636701"/>
              <a:gd name="connsiteY25" fmla="*/ 0 h 550985"/>
              <a:gd name="connsiteX26" fmla="*/ 304800 w 636701"/>
              <a:gd name="connsiteY26" fmla="*/ 35169 h 550985"/>
              <a:gd name="connsiteX27" fmla="*/ 375139 w 636701"/>
              <a:gd name="connsiteY27" fmla="*/ 70339 h 550985"/>
              <a:gd name="connsiteX28" fmla="*/ 386862 w 636701"/>
              <a:gd name="connsiteY28" fmla="*/ 70339 h 550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6701" h="550985">
                <a:moveTo>
                  <a:pt x="281354" y="140677"/>
                </a:moveTo>
                <a:cubicBezTo>
                  <a:pt x="339336" y="105888"/>
                  <a:pt x="365429" y="74128"/>
                  <a:pt x="445477" y="117231"/>
                </a:cubicBezTo>
                <a:cubicBezTo>
                  <a:pt x="470287" y="130590"/>
                  <a:pt x="492369" y="187569"/>
                  <a:pt x="492369" y="187569"/>
                </a:cubicBezTo>
                <a:cubicBezTo>
                  <a:pt x="498757" y="206733"/>
                  <a:pt x="508400" y="245946"/>
                  <a:pt x="527539" y="257908"/>
                </a:cubicBezTo>
                <a:cubicBezTo>
                  <a:pt x="548497" y="271006"/>
                  <a:pt x="597877" y="281354"/>
                  <a:pt x="597877" y="281354"/>
                </a:cubicBezTo>
                <a:cubicBezTo>
                  <a:pt x="633709" y="335102"/>
                  <a:pt x="657999" y="355592"/>
                  <a:pt x="609600" y="445477"/>
                </a:cubicBezTo>
                <a:cubicBezTo>
                  <a:pt x="597883" y="467237"/>
                  <a:pt x="539262" y="468923"/>
                  <a:pt x="539262" y="468923"/>
                </a:cubicBezTo>
                <a:cubicBezTo>
                  <a:pt x="531446" y="476738"/>
                  <a:pt x="522720" y="483738"/>
                  <a:pt x="515815" y="492369"/>
                </a:cubicBezTo>
                <a:cubicBezTo>
                  <a:pt x="507013" y="503371"/>
                  <a:pt x="503193" y="518519"/>
                  <a:pt x="492369" y="527539"/>
                </a:cubicBezTo>
                <a:cubicBezTo>
                  <a:pt x="478944" y="538727"/>
                  <a:pt x="461108" y="543170"/>
                  <a:pt x="445477" y="550985"/>
                </a:cubicBezTo>
                <a:cubicBezTo>
                  <a:pt x="433754" y="543170"/>
                  <a:pt x="423258" y="533089"/>
                  <a:pt x="410308" y="527539"/>
                </a:cubicBezTo>
                <a:cubicBezTo>
                  <a:pt x="395499" y="521192"/>
                  <a:pt x="378907" y="520242"/>
                  <a:pt x="363415" y="515816"/>
                </a:cubicBezTo>
                <a:cubicBezTo>
                  <a:pt x="351533" y="512421"/>
                  <a:pt x="339969" y="508000"/>
                  <a:pt x="328246" y="504092"/>
                </a:cubicBezTo>
                <a:cubicBezTo>
                  <a:pt x="316523" y="508000"/>
                  <a:pt x="305194" y="518239"/>
                  <a:pt x="293077" y="515816"/>
                </a:cubicBezTo>
                <a:cubicBezTo>
                  <a:pt x="282239" y="513648"/>
                  <a:pt x="279109" y="498056"/>
                  <a:pt x="269631" y="492369"/>
                </a:cubicBezTo>
                <a:cubicBezTo>
                  <a:pt x="259035" y="486011"/>
                  <a:pt x="246185" y="484554"/>
                  <a:pt x="234462" y="480646"/>
                </a:cubicBezTo>
                <a:cubicBezTo>
                  <a:pt x="226646" y="472831"/>
                  <a:pt x="221174" y="461554"/>
                  <a:pt x="211015" y="457200"/>
                </a:cubicBezTo>
                <a:cubicBezTo>
                  <a:pt x="192701" y="449351"/>
                  <a:pt x="166489" y="459566"/>
                  <a:pt x="152400" y="445477"/>
                </a:cubicBezTo>
                <a:cubicBezTo>
                  <a:pt x="134924" y="428001"/>
                  <a:pt x="152400" y="382955"/>
                  <a:pt x="128954" y="375139"/>
                </a:cubicBezTo>
                <a:lnTo>
                  <a:pt x="58615" y="351692"/>
                </a:lnTo>
                <a:cubicBezTo>
                  <a:pt x="2786" y="267948"/>
                  <a:pt x="18557" y="308691"/>
                  <a:pt x="0" y="234462"/>
                </a:cubicBezTo>
                <a:cubicBezTo>
                  <a:pt x="3908" y="195385"/>
                  <a:pt x="4486" y="155830"/>
                  <a:pt x="11723" y="117231"/>
                </a:cubicBezTo>
                <a:cubicBezTo>
                  <a:pt x="16278" y="92940"/>
                  <a:pt x="10703" y="50387"/>
                  <a:pt x="35169" y="46892"/>
                </a:cubicBezTo>
                <a:cubicBezTo>
                  <a:pt x="61348" y="43152"/>
                  <a:pt x="158289" y="29953"/>
                  <a:pt x="187569" y="23446"/>
                </a:cubicBezTo>
                <a:cubicBezTo>
                  <a:pt x="199632" y="20765"/>
                  <a:pt x="210751" y="14720"/>
                  <a:pt x="222739" y="11723"/>
                </a:cubicBezTo>
                <a:cubicBezTo>
                  <a:pt x="242069" y="6890"/>
                  <a:pt x="261816" y="3908"/>
                  <a:pt x="281354" y="0"/>
                </a:cubicBezTo>
                <a:cubicBezTo>
                  <a:pt x="289169" y="11723"/>
                  <a:pt x="294837" y="25206"/>
                  <a:pt x="304800" y="35169"/>
                </a:cubicBezTo>
                <a:cubicBezTo>
                  <a:pt x="323903" y="54273"/>
                  <a:pt x="349711" y="63982"/>
                  <a:pt x="375139" y="70339"/>
                </a:cubicBezTo>
                <a:cubicBezTo>
                  <a:pt x="378930" y="71287"/>
                  <a:pt x="382954" y="70339"/>
                  <a:pt x="386862" y="70339"/>
                </a:cubicBezTo>
              </a:path>
            </a:pathLst>
          </a:custGeom>
          <a:solidFill>
            <a:schemeClr val="tx1"/>
          </a:solidFill>
          <a:ln>
            <a:solidFill>
              <a:schemeClr val="bg2">
                <a:lumMod val="25000"/>
              </a:schemeClr>
            </a:solidFill>
          </a:ln>
        </p:spPr>
        <p:style>
          <a:lnRef idx="2">
            <a:schemeClr val="accent1"/>
          </a:lnRef>
          <a:fillRef idx="0">
            <a:schemeClr val="accent1"/>
          </a:fillRef>
          <a:effectRef idx="1">
            <a:schemeClr val="accent1"/>
          </a:effectRef>
          <a:fontRef idx="minor">
            <a:schemeClr val="tx1"/>
          </a:fontRef>
        </p:style>
        <p:txBody>
          <a:bodyPr anchor="ctr"/>
          <a:lstStyle/>
          <a:p>
            <a:pPr>
              <a:defRPr/>
            </a:pPr>
            <a:endParaRPr lang="en-US"/>
          </a:p>
        </p:txBody>
      </p:sp>
      <p:cxnSp>
        <p:nvCxnSpPr>
          <p:cNvPr id="73" name="Straight Connector 72"/>
          <p:cNvCxnSpPr/>
          <p:nvPr/>
        </p:nvCxnSpPr>
        <p:spPr>
          <a:xfrm>
            <a:off x="2479675" y="3919538"/>
            <a:ext cx="0" cy="6683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4" name="Text Box 36"/>
          <p:cNvSpPr txBox="1"/>
          <p:nvPr/>
        </p:nvSpPr>
        <p:spPr>
          <a:xfrm rot="16200000">
            <a:off x="4656137" y="4108451"/>
            <a:ext cx="301625" cy="53340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vert="eaVert"/>
          <a:lstStyle/>
          <a:p>
            <a:pPr>
              <a:spcBef>
                <a:spcPts val="0"/>
              </a:spcBef>
              <a:spcAft>
                <a:spcPts val="0"/>
              </a:spcAft>
              <a:defRPr/>
            </a:pPr>
            <a:r>
              <a:rPr lang="en-US" sz="1200" dirty="0">
                <a:solidFill>
                  <a:schemeClr val="bg1"/>
                </a:solidFill>
                <a:latin typeface="Gill Sans MT" panose="020B0502020104020203" pitchFamily="34" charset="0"/>
                <a:ea typeface="Calibri" panose="020F0502020204030204" pitchFamily="34" charset="0"/>
                <a:cs typeface="Times New Roman" panose="02020603050405020304" pitchFamily="18" charset="0"/>
              </a:rPr>
              <a:t>land</a:t>
            </a:r>
          </a:p>
        </p:txBody>
      </p:sp>
      <p:sp>
        <p:nvSpPr>
          <p:cNvPr id="75" name="Text Box 36"/>
          <p:cNvSpPr txBox="1"/>
          <p:nvPr/>
        </p:nvSpPr>
        <p:spPr>
          <a:xfrm rot="16200000">
            <a:off x="2189162" y="3952876"/>
            <a:ext cx="301625" cy="53340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vert="eaVert"/>
          <a:lstStyle/>
          <a:p>
            <a:pPr>
              <a:spcBef>
                <a:spcPts val="0"/>
              </a:spcBef>
              <a:spcAft>
                <a:spcPts val="0"/>
              </a:spcAft>
              <a:defRPr/>
            </a:pPr>
            <a:r>
              <a:rPr lang="en-US" sz="1200" dirty="0">
                <a:solidFill>
                  <a:schemeClr val="bg1"/>
                </a:solidFill>
                <a:latin typeface="Gill Sans MT" panose="020B0502020104020203" pitchFamily="34" charset="0"/>
                <a:ea typeface="Calibri" panose="020F0502020204030204" pitchFamily="34" charset="0"/>
                <a:cs typeface="Times New Roman" panose="02020603050405020304" pitchFamily="18" charset="0"/>
              </a:rPr>
              <a:t>fossil</a:t>
            </a:r>
          </a:p>
          <a:p>
            <a:pPr>
              <a:spcBef>
                <a:spcPts val="0"/>
              </a:spcBef>
              <a:spcAft>
                <a:spcPts val="0"/>
              </a:spcAft>
              <a:defRPr/>
            </a:pPr>
            <a:r>
              <a:rPr lang="en-US" sz="1200" dirty="0">
                <a:solidFill>
                  <a:schemeClr val="bg1"/>
                </a:solidFill>
                <a:latin typeface="Gill Sans MT" panose="020B0502020104020203" pitchFamily="34" charset="0"/>
                <a:ea typeface="Calibri" panose="020F0502020204030204" pitchFamily="34" charset="0"/>
                <a:cs typeface="Times New Roman" panose="02020603050405020304" pitchFamily="18" charset="0"/>
              </a:rPr>
              <a:t>fuels</a:t>
            </a:r>
          </a:p>
        </p:txBody>
      </p:sp>
      <p:sp>
        <p:nvSpPr>
          <p:cNvPr id="80" name="Text Box 36"/>
          <p:cNvSpPr txBox="1"/>
          <p:nvPr/>
        </p:nvSpPr>
        <p:spPr>
          <a:xfrm rot="16200000">
            <a:off x="2040731" y="972344"/>
            <a:ext cx="795338" cy="106680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vert="eaVert"/>
          <a:lstStyle/>
          <a:p>
            <a:pPr>
              <a:spcBef>
                <a:spcPts val="0"/>
              </a:spcBef>
              <a:spcAft>
                <a:spcPts val="0"/>
              </a:spcAft>
              <a:defRPr/>
            </a:pPr>
            <a:r>
              <a:rPr lang="en-US" sz="1200" dirty="0">
                <a:solidFill>
                  <a:srgbClr val="FF0000"/>
                </a:solidFill>
                <a:latin typeface="Gill Sans MT" panose="020B0502020104020203" pitchFamily="34" charset="0"/>
                <a:ea typeface="Calibri" panose="020F0502020204030204" pitchFamily="34" charset="0"/>
                <a:cs typeface="Times New Roman" panose="02020603050405020304" pitchFamily="18" charset="0"/>
              </a:rPr>
              <a:t>Humans</a:t>
            </a:r>
            <a:r>
              <a:rPr lang="en-US" sz="1200" dirty="0">
                <a:solidFill>
                  <a:schemeClr val="tx1"/>
                </a:solidFill>
                <a:latin typeface="Gill Sans MT" panose="020B0502020104020203" pitchFamily="34" charset="0"/>
                <a:ea typeface="Calibri" panose="020F0502020204030204" pitchFamily="34" charset="0"/>
                <a:cs typeface="Times New Roman" panose="02020603050405020304" pitchFamily="18" charset="0"/>
              </a:rPr>
              <a:t> release ~8 </a:t>
            </a:r>
            <a:r>
              <a:rPr lang="en-US" sz="1200" dirty="0" err="1">
                <a:solidFill>
                  <a:schemeClr val="tx1"/>
                </a:solidFill>
                <a:latin typeface="Gill Sans MT" panose="020B0502020104020203" pitchFamily="34" charset="0"/>
                <a:ea typeface="Calibri" panose="020F0502020204030204" pitchFamily="34" charset="0"/>
                <a:cs typeface="Times New Roman" panose="02020603050405020304" pitchFamily="18" charset="0"/>
              </a:rPr>
              <a:t>Pg</a:t>
            </a:r>
            <a:r>
              <a:rPr lang="en-US" sz="1200" dirty="0">
                <a:solidFill>
                  <a:schemeClr val="tx1"/>
                </a:solidFill>
                <a:latin typeface="Gill Sans MT" panose="020B0502020104020203" pitchFamily="34" charset="0"/>
                <a:ea typeface="Calibri" panose="020F0502020204030204" pitchFamily="34" charset="0"/>
                <a:cs typeface="Times New Roman" panose="02020603050405020304" pitchFamily="18" charset="0"/>
              </a:rPr>
              <a:t> C every year (1/12 MFS) </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066" name="Group 33"/>
          <p:cNvGrpSpPr>
            <a:grpSpLocks/>
          </p:cNvGrpSpPr>
          <p:nvPr/>
        </p:nvGrpSpPr>
        <p:grpSpPr bwMode="auto">
          <a:xfrm>
            <a:off x="3327400" y="3294063"/>
            <a:ext cx="1093788" cy="1076325"/>
            <a:chOff x="0" y="0"/>
            <a:chExt cx="977265" cy="924560"/>
          </a:xfrm>
        </p:grpSpPr>
        <p:cxnSp>
          <p:nvCxnSpPr>
            <p:cNvPr id="40" name="Straight Connector 39"/>
            <p:cNvCxnSpPr/>
            <p:nvPr/>
          </p:nvCxnSpPr>
          <p:spPr>
            <a:xfrm>
              <a:off x="343248" y="342278"/>
              <a:ext cx="0" cy="343642"/>
            </a:xfrm>
            <a:prstGeom prst="line">
              <a:avLst/>
            </a:prstGeom>
            <a:ln w="317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114889" y="456825"/>
              <a:ext cx="0" cy="467735"/>
            </a:xfrm>
            <a:prstGeom prst="line">
              <a:avLst/>
            </a:prstGeom>
            <a:ln w="3492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99967" y="456825"/>
              <a:ext cx="0" cy="343642"/>
            </a:xfrm>
            <a:prstGeom prst="line">
              <a:avLst/>
            </a:prstGeom>
            <a:ln w="6032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571608" y="456825"/>
              <a:ext cx="0" cy="459553"/>
            </a:xfrm>
            <a:prstGeom prst="line">
              <a:avLst/>
            </a:prstGeom>
            <a:ln w="3492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grpSp>
          <p:nvGrpSpPr>
            <p:cNvPr id="88112" name="Group 43"/>
            <p:cNvGrpSpPr>
              <a:grpSpLocks/>
            </p:cNvGrpSpPr>
            <p:nvPr/>
          </p:nvGrpSpPr>
          <p:grpSpPr bwMode="auto">
            <a:xfrm>
              <a:off x="0" y="0"/>
              <a:ext cx="977265" cy="462280"/>
              <a:chOff x="0" y="0"/>
              <a:chExt cx="977265" cy="462280"/>
            </a:xfrm>
          </p:grpSpPr>
          <p:sp>
            <p:nvSpPr>
              <p:cNvPr id="45" name="Oval 44"/>
              <p:cNvSpPr/>
              <p:nvPr/>
            </p:nvSpPr>
            <p:spPr>
              <a:xfrm>
                <a:off x="228360" y="0"/>
                <a:ext cx="343248" cy="34500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46" name="Oval 45"/>
              <p:cNvSpPr/>
              <p:nvPr/>
            </p:nvSpPr>
            <p:spPr>
              <a:xfrm>
                <a:off x="0" y="117274"/>
                <a:ext cx="343248" cy="34500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47" name="Oval 46"/>
              <p:cNvSpPr/>
              <p:nvPr/>
            </p:nvSpPr>
            <p:spPr>
              <a:xfrm>
                <a:off x="343248" y="117274"/>
                <a:ext cx="343248" cy="34500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48" name="Oval 47"/>
              <p:cNvSpPr/>
              <p:nvPr/>
            </p:nvSpPr>
            <p:spPr>
              <a:xfrm>
                <a:off x="634017" y="95456"/>
                <a:ext cx="343248" cy="346369"/>
              </a:xfrm>
              <a:prstGeom prst="ellipse">
                <a:avLst/>
              </a:prstGeom>
              <a:solidFill>
                <a:srgbClr val="00B050"/>
              </a:solidFill>
              <a:ln>
                <a:solidFill>
                  <a:schemeClr val="accent1">
                    <a:shade val="50000"/>
                    <a:alpha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grpSp>
      </p:grpSp>
      <p:sp>
        <p:nvSpPr>
          <p:cNvPr id="37" name="Snip Single Corner Rectangle 3"/>
          <p:cNvSpPr/>
          <p:nvPr/>
        </p:nvSpPr>
        <p:spPr>
          <a:xfrm>
            <a:off x="2942231" y="4076904"/>
            <a:ext cx="2303445" cy="931385"/>
          </a:xfrm>
          <a:prstGeom prst="snip1Rect">
            <a:avLst>
              <a:gd name="adj" fmla="val 50000"/>
            </a:avLst>
          </a:prstGeom>
          <a:solidFill>
            <a:srgbClr val="996633">
              <a:alpha val="78824"/>
            </a:srgbClr>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8" name="Rectangle 37"/>
          <p:cNvSpPr/>
          <p:nvPr/>
        </p:nvSpPr>
        <p:spPr>
          <a:xfrm>
            <a:off x="5178095" y="4493070"/>
            <a:ext cx="1919300" cy="535177"/>
          </a:xfrm>
          <a:prstGeom prst="rect">
            <a:avLst/>
          </a:prstGeom>
          <a:solidFill>
            <a:schemeClr val="accent1">
              <a:alpha val="87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9" name="Round Single Corner Rectangle 15"/>
          <p:cNvSpPr/>
          <p:nvPr/>
        </p:nvSpPr>
        <p:spPr>
          <a:xfrm>
            <a:off x="2046605" y="4070990"/>
            <a:ext cx="768289" cy="934342"/>
          </a:xfrm>
          <a:prstGeom prst="round1Rect">
            <a:avLst/>
          </a:prstGeom>
          <a:solidFill>
            <a:srgbClr val="996633">
              <a:alpha val="79000"/>
            </a:srgbClr>
          </a:solidFill>
          <a:ln>
            <a:solidFill>
              <a:schemeClr val="accent1">
                <a:shade val="50000"/>
                <a:alpha val="38000"/>
              </a:schemeClr>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6" name="Freeform 1"/>
          <p:cNvSpPr/>
          <p:nvPr/>
        </p:nvSpPr>
        <p:spPr>
          <a:xfrm>
            <a:off x="2174875" y="3425825"/>
            <a:ext cx="512763" cy="677863"/>
          </a:xfrm>
          <a:custGeom>
            <a:avLst/>
            <a:gdLst>
              <a:gd name="connsiteX0" fmla="*/ 12700 w 660400"/>
              <a:gd name="connsiteY0" fmla="*/ 812800 h 812800"/>
              <a:gd name="connsiteX1" fmla="*/ 0 w 660400"/>
              <a:gd name="connsiteY1" fmla="*/ 63500 h 812800"/>
              <a:gd name="connsiteX2" fmla="*/ 0 w 660400"/>
              <a:gd name="connsiteY2" fmla="*/ 63500 h 812800"/>
              <a:gd name="connsiteX3" fmla="*/ 114300 w 660400"/>
              <a:gd name="connsiteY3" fmla="*/ 63500 h 812800"/>
              <a:gd name="connsiteX4" fmla="*/ 114300 w 660400"/>
              <a:gd name="connsiteY4" fmla="*/ 381000 h 812800"/>
              <a:gd name="connsiteX5" fmla="*/ 114300 w 660400"/>
              <a:gd name="connsiteY5" fmla="*/ 381000 h 812800"/>
              <a:gd name="connsiteX6" fmla="*/ 114300 w 660400"/>
              <a:gd name="connsiteY6" fmla="*/ 381000 h 812800"/>
              <a:gd name="connsiteX7" fmla="*/ 114300 w 660400"/>
              <a:gd name="connsiteY7" fmla="*/ 381000 h 812800"/>
              <a:gd name="connsiteX8" fmla="*/ 114300 w 660400"/>
              <a:gd name="connsiteY8" fmla="*/ 381000 h 812800"/>
              <a:gd name="connsiteX9" fmla="*/ 241300 w 660400"/>
              <a:gd name="connsiteY9" fmla="*/ 393700 h 812800"/>
              <a:gd name="connsiteX10" fmla="*/ 228600 w 660400"/>
              <a:gd name="connsiteY10" fmla="*/ 0 h 812800"/>
              <a:gd name="connsiteX11" fmla="*/ 228600 w 660400"/>
              <a:gd name="connsiteY11" fmla="*/ 0 h 812800"/>
              <a:gd name="connsiteX12" fmla="*/ 355600 w 660400"/>
              <a:gd name="connsiteY12" fmla="*/ 38100 h 812800"/>
              <a:gd name="connsiteX13" fmla="*/ 342900 w 660400"/>
              <a:gd name="connsiteY13" fmla="*/ 406400 h 812800"/>
              <a:gd name="connsiteX14" fmla="*/ 342900 w 660400"/>
              <a:gd name="connsiteY14" fmla="*/ 406400 h 812800"/>
              <a:gd name="connsiteX15" fmla="*/ 469900 w 660400"/>
              <a:gd name="connsiteY15" fmla="*/ 444500 h 812800"/>
              <a:gd name="connsiteX16" fmla="*/ 520700 w 660400"/>
              <a:gd name="connsiteY16" fmla="*/ 241300 h 812800"/>
              <a:gd name="connsiteX17" fmla="*/ 660400 w 660400"/>
              <a:gd name="connsiteY17" fmla="*/ 279400 h 812800"/>
              <a:gd name="connsiteX18" fmla="*/ 508000 w 660400"/>
              <a:gd name="connsiteY18" fmla="*/ 800100 h 81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0400" h="812800">
                <a:moveTo>
                  <a:pt x="12700" y="812800"/>
                </a:moveTo>
                <a:lnTo>
                  <a:pt x="0" y="63500"/>
                </a:lnTo>
                <a:lnTo>
                  <a:pt x="0" y="63500"/>
                </a:lnTo>
                <a:lnTo>
                  <a:pt x="114300" y="63500"/>
                </a:lnTo>
                <a:lnTo>
                  <a:pt x="114300" y="381000"/>
                </a:lnTo>
                <a:lnTo>
                  <a:pt x="114300" y="381000"/>
                </a:lnTo>
                <a:lnTo>
                  <a:pt x="114300" y="381000"/>
                </a:lnTo>
                <a:lnTo>
                  <a:pt x="114300" y="381000"/>
                </a:lnTo>
                <a:lnTo>
                  <a:pt x="114300" y="381000"/>
                </a:lnTo>
                <a:lnTo>
                  <a:pt x="241300" y="393700"/>
                </a:lnTo>
                <a:lnTo>
                  <a:pt x="228600" y="0"/>
                </a:lnTo>
                <a:lnTo>
                  <a:pt x="228600" y="0"/>
                </a:lnTo>
                <a:lnTo>
                  <a:pt x="355600" y="38100"/>
                </a:lnTo>
                <a:lnTo>
                  <a:pt x="342900" y="406400"/>
                </a:lnTo>
                <a:lnTo>
                  <a:pt x="342900" y="406400"/>
                </a:lnTo>
                <a:lnTo>
                  <a:pt x="469900" y="444500"/>
                </a:lnTo>
                <a:lnTo>
                  <a:pt x="520700" y="241300"/>
                </a:lnTo>
                <a:lnTo>
                  <a:pt x="660400" y="279400"/>
                </a:lnTo>
                <a:lnTo>
                  <a:pt x="508000" y="800100"/>
                </a:lnTo>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1" name="Cloud 30"/>
          <p:cNvSpPr/>
          <p:nvPr/>
        </p:nvSpPr>
        <p:spPr>
          <a:xfrm>
            <a:off x="2046288" y="3160713"/>
            <a:ext cx="257175" cy="268287"/>
          </a:xfrm>
          <a:prstGeom prst="cloud">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2" name="Cloud 31"/>
          <p:cNvSpPr/>
          <p:nvPr/>
        </p:nvSpPr>
        <p:spPr>
          <a:xfrm>
            <a:off x="2559050" y="3294063"/>
            <a:ext cx="255588" cy="265112"/>
          </a:xfrm>
          <a:prstGeom prst="cloud">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3" name="Cloud 32"/>
          <p:cNvSpPr/>
          <p:nvPr/>
        </p:nvSpPr>
        <p:spPr>
          <a:xfrm>
            <a:off x="2303463" y="2894013"/>
            <a:ext cx="255587" cy="531812"/>
          </a:xfrm>
          <a:prstGeom prst="cloud">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24" name="Down Arrow 21"/>
          <p:cNvSpPr/>
          <p:nvPr/>
        </p:nvSpPr>
        <p:spPr>
          <a:xfrm>
            <a:off x="4030663" y="1982788"/>
            <a:ext cx="641350" cy="1243012"/>
          </a:xfrm>
          <a:prstGeom prst="down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20" name="Up Arrow 25"/>
          <p:cNvSpPr/>
          <p:nvPr/>
        </p:nvSpPr>
        <p:spPr>
          <a:xfrm>
            <a:off x="5375275" y="3033713"/>
            <a:ext cx="639763" cy="1193800"/>
          </a:xfrm>
          <a:prstGeom prst="up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21" name="Text Box 36"/>
          <p:cNvSpPr txBox="1"/>
          <p:nvPr/>
        </p:nvSpPr>
        <p:spPr>
          <a:xfrm rot="16200000">
            <a:off x="5597525" y="4459288"/>
            <a:ext cx="301625" cy="53340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vert="eaVert"/>
          <a:lstStyle/>
          <a:p>
            <a:pPr>
              <a:spcBef>
                <a:spcPts val="0"/>
              </a:spcBef>
              <a:spcAft>
                <a:spcPts val="0"/>
              </a:spcAft>
              <a:defRPr/>
            </a:pPr>
            <a:r>
              <a:rPr lang="en-US" sz="1200" dirty="0">
                <a:solidFill>
                  <a:schemeClr val="bg1"/>
                </a:solidFill>
                <a:latin typeface="Gill Sans MT" panose="020B0502020104020203" pitchFamily="34" charset="0"/>
                <a:ea typeface="Calibri" panose="020F0502020204030204" pitchFamily="34" charset="0"/>
                <a:cs typeface="Times New Roman" panose="02020603050405020304" pitchFamily="18" charset="0"/>
              </a:rPr>
              <a:t>ocean</a:t>
            </a:r>
          </a:p>
        </p:txBody>
      </p:sp>
      <p:sp>
        <p:nvSpPr>
          <p:cNvPr id="10" name="Freeform 41"/>
          <p:cNvSpPr/>
          <p:nvPr/>
        </p:nvSpPr>
        <p:spPr>
          <a:xfrm rot="20235154">
            <a:off x="3997325" y="4343400"/>
            <a:ext cx="712788" cy="641350"/>
          </a:xfrm>
          <a:custGeom>
            <a:avLst/>
            <a:gdLst>
              <a:gd name="connsiteX0" fmla="*/ 281354 w 636701"/>
              <a:gd name="connsiteY0" fmla="*/ 140677 h 550985"/>
              <a:gd name="connsiteX1" fmla="*/ 445477 w 636701"/>
              <a:gd name="connsiteY1" fmla="*/ 117231 h 550985"/>
              <a:gd name="connsiteX2" fmla="*/ 492369 w 636701"/>
              <a:gd name="connsiteY2" fmla="*/ 187569 h 550985"/>
              <a:gd name="connsiteX3" fmla="*/ 527539 w 636701"/>
              <a:gd name="connsiteY3" fmla="*/ 257908 h 550985"/>
              <a:gd name="connsiteX4" fmla="*/ 597877 w 636701"/>
              <a:gd name="connsiteY4" fmla="*/ 281354 h 550985"/>
              <a:gd name="connsiteX5" fmla="*/ 609600 w 636701"/>
              <a:gd name="connsiteY5" fmla="*/ 445477 h 550985"/>
              <a:gd name="connsiteX6" fmla="*/ 539262 w 636701"/>
              <a:gd name="connsiteY6" fmla="*/ 468923 h 550985"/>
              <a:gd name="connsiteX7" fmla="*/ 515815 w 636701"/>
              <a:gd name="connsiteY7" fmla="*/ 492369 h 550985"/>
              <a:gd name="connsiteX8" fmla="*/ 492369 w 636701"/>
              <a:gd name="connsiteY8" fmla="*/ 527539 h 550985"/>
              <a:gd name="connsiteX9" fmla="*/ 445477 w 636701"/>
              <a:gd name="connsiteY9" fmla="*/ 550985 h 550985"/>
              <a:gd name="connsiteX10" fmla="*/ 410308 w 636701"/>
              <a:gd name="connsiteY10" fmla="*/ 527539 h 550985"/>
              <a:gd name="connsiteX11" fmla="*/ 363415 w 636701"/>
              <a:gd name="connsiteY11" fmla="*/ 515816 h 550985"/>
              <a:gd name="connsiteX12" fmla="*/ 328246 w 636701"/>
              <a:gd name="connsiteY12" fmla="*/ 504092 h 550985"/>
              <a:gd name="connsiteX13" fmla="*/ 293077 w 636701"/>
              <a:gd name="connsiteY13" fmla="*/ 515816 h 550985"/>
              <a:gd name="connsiteX14" fmla="*/ 269631 w 636701"/>
              <a:gd name="connsiteY14" fmla="*/ 492369 h 550985"/>
              <a:gd name="connsiteX15" fmla="*/ 234462 w 636701"/>
              <a:gd name="connsiteY15" fmla="*/ 480646 h 550985"/>
              <a:gd name="connsiteX16" fmla="*/ 211015 w 636701"/>
              <a:gd name="connsiteY16" fmla="*/ 457200 h 550985"/>
              <a:gd name="connsiteX17" fmla="*/ 152400 w 636701"/>
              <a:gd name="connsiteY17" fmla="*/ 445477 h 550985"/>
              <a:gd name="connsiteX18" fmla="*/ 128954 w 636701"/>
              <a:gd name="connsiteY18" fmla="*/ 375139 h 550985"/>
              <a:gd name="connsiteX19" fmla="*/ 58615 w 636701"/>
              <a:gd name="connsiteY19" fmla="*/ 351692 h 550985"/>
              <a:gd name="connsiteX20" fmla="*/ 0 w 636701"/>
              <a:gd name="connsiteY20" fmla="*/ 234462 h 550985"/>
              <a:gd name="connsiteX21" fmla="*/ 11723 w 636701"/>
              <a:gd name="connsiteY21" fmla="*/ 117231 h 550985"/>
              <a:gd name="connsiteX22" fmla="*/ 35169 w 636701"/>
              <a:gd name="connsiteY22" fmla="*/ 46892 h 550985"/>
              <a:gd name="connsiteX23" fmla="*/ 187569 w 636701"/>
              <a:gd name="connsiteY23" fmla="*/ 23446 h 550985"/>
              <a:gd name="connsiteX24" fmla="*/ 222739 w 636701"/>
              <a:gd name="connsiteY24" fmla="*/ 11723 h 550985"/>
              <a:gd name="connsiteX25" fmla="*/ 281354 w 636701"/>
              <a:gd name="connsiteY25" fmla="*/ 0 h 550985"/>
              <a:gd name="connsiteX26" fmla="*/ 304800 w 636701"/>
              <a:gd name="connsiteY26" fmla="*/ 35169 h 550985"/>
              <a:gd name="connsiteX27" fmla="*/ 375139 w 636701"/>
              <a:gd name="connsiteY27" fmla="*/ 70339 h 550985"/>
              <a:gd name="connsiteX28" fmla="*/ 386862 w 636701"/>
              <a:gd name="connsiteY28" fmla="*/ 70339 h 550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6701" h="550985">
                <a:moveTo>
                  <a:pt x="281354" y="140677"/>
                </a:moveTo>
                <a:cubicBezTo>
                  <a:pt x="339336" y="105888"/>
                  <a:pt x="365429" y="74128"/>
                  <a:pt x="445477" y="117231"/>
                </a:cubicBezTo>
                <a:cubicBezTo>
                  <a:pt x="470287" y="130590"/>
                  <a:pt x="492369" y="187569"/>
                  <a:pt x="492369" y="187569"/>
                </a:cubicBezTo>
                <a:cubicBezTo>
                  <a:pt x="498757" y="206733"/>
                  <a:pt x="508400" y="245946"/>
                  <a:pt x="527539" y="257908"/>
                </a:cubicBezTo>
                <a:cubicBezTo>
                  <a:pt x="548497" y="271006"/>
                  <a:pt x="597877" y="281354"/>
                  <a:pt x="597877" y="281354"/>
                </a:cubicBezTo>
                <a:cubicBezTo>
                  <a:pt x="633709" y="335102"/>
                  <a:pt x="657999" y="355592"/>
                  <a:pt x="609600" y="445477"/>
                </a:cubicBezTo>
                <a:cubicBezTo>
                  <a:pt x="597883" y="467237"/>
                  <a:pt x="539262" y="468923"/>
                  <a:pt x="539262" y="468923"/>
                </a:cubicBezTo>
                <a:cubicBezTo>
                  <a:pt x="531446" y="476738"/>
                  <a:pt x="522720" y="483738"/>
                  <a:pt x="515815" y="492369"/>
                </a:cubicBezTo>
                <a:cubicBezTo>
                  <a:pt x="507013" y="503371"/>
                  <a:pt x="503193" y="518519"/>
                  <a:pt x="492369" y="527539"/>
                </a:cubicBezTo>
                <a:cubicBezTo>
                  <a:pt x="478944" y="538727"/>
                  <a:pt x="461108" y="543170"/>
                  <a:pt x="445477" y="550985"/>
                </a:cubicBezTo>
                <a:cubicBezTo>
                  <a:pt x="433754" y="543170"/>
                  <a:pt x="423258" y="533089"/>
                  <a:pt x="410308" y="527539"/>
                </a:cubicBezTo>
                <a:cubicBezTo>
                  <a:pt x="395499" y="521192"/>
                  <a:pt x="378907" y="520242"/>
                  <a:pt x="363415" y="515816"/>
                </a:cubicBezTo>
                <a:cubicBezTo>
                  <a:pt x="351533" y="512421"/>
                  <a:pt x="339969" y="508000"/>
                  <a:pt x="328246" y="504092"/>
                </a:cubicBezTo>
                <a:cubicBezTo>
                  <a:pt x="316523" y="508000"/>
                  <a:pt x="305194" y="518239"/>
                  <a:pt x="293077" y="515816"/>
                </a:cubicBezTo>
                <a:cubicBezTo>
                  <a:pt x="282239" y="513648"/>
                  <a:pt x="279109" y="498056"/>
                  <a:pt x="269631" y="492369"/>
                </a:cubicBezTo>
                <a:cubicBezTo>
                  <a:pt x="259035" y="486011"/>
                  <a:pt x="246185" y="484554"/>
                  <a:pt x="234462" y="480646"/>
                </a:cubicBezTo>
                <a:cubicBezTo>
                  <a:pt x="226646" y="472831"/>
                  <a:pt x="221174" y="461554"/>
                  <a:pt x="211015" y="457200"/>
                </a:cubicBezTo>
                <a:cubicBezTo>
                  <a:pt x="192701" y="449351"/>
                  <a:pt x="166489" y="459566"/>
                  <a:pt x="152400" y="445477"/>
                </a:cubicBezTo>
                <a:cubicBezTo>
                  <a:pt x="134924" y="428001"/>
                  <a:pt x="152400" y="382955"/>
                  <a:pt x="128954" y="375139"/>
                </a:cubicBezTo>
                <a:lnTo>
                  <a:pt x="58615" y="351692"/>
                </a:lnTo>
                <a:cubicBezTo>
                  <a:pt x="2786" y="267948"/>
                  <a:pt x="18557" y="308691"/>
                  <a:pt x="0" y="234462"/>
                </a:cubicBezTo>
                <a:cubicBezTo>
                  <a:pt x="3908" y="195385"/>
                  <a:pt x="4486" y="155830"/>
                  <a:pt x="11723" y="117231"/>
                </a:cubicBezTo>
                <a:cubicBezTo>
                  <a:pt x="16278" y="92940"/>
                  <a:pt x="10703" y="50387"/>
                  <a:pt x="35169" y="46892"/>
                </a:cubicBezTo>
                <a:cubicBezTo>
                  <a:pt x="61348" y="43152"/>
                  <a:pt x="158289" y="29953"/>
                  <a:pt x="187569" y="23446"/>
                </a:cubicBezTo>
                <a:cubicBezTo>
                  <a:pt x="199632" y="20765"/>
                  <a:pt x="210751" y="14720"/>
                  <a:pt x="222739" y="11723"/>
                </a:cubicBezTo>
                <a:cubicBezTo>
                  <a:pt x="242069" y="6890"/>
                  <a:pt x="261816" y="3908"/>
                  <a:pt x="281354" y="0"/>
                </a:cubicBezTo>
                <a:cubicBezTo>
                  <a:pt x="289169" y="11723"/>
                  <a:pt x="294837" y="25206"/>
                  <a:pt x="304800" y="35169"/>
                </a:cubicBezTo>
                <a:cubicBezTo>
                  <a:pt x="323903" y="54273"/>
                  <a:pt x="349711" y="63982"/>
                  <a:pt x="375139" y="70339"/>
                </a:cubicBezTo>
                <a:cubicBezTo>
                  <a:pt x="378930" y="71287"/>
                  <a:pt x="382954" y="70339"/>
                  <a:pt x="386862" y="70339"/>
                </a:cubicBezTo>
              </a:path>
            </a:pathLst>
          </a:custGeom>
          <a:solidFill>
            <a:schemeClr val="bg2">
              <a:lumMod val="50000"/>
            </a:schemeClr>
          </a:solidFill>
          <a:ln>
            <a:solidFill>
              <a:schemeClr val="bg2">
                <a:lumMod val="25000"/>
              </a:schemeClr>
            </a:solidFill>
          </a:ln>
        </p:spPr>
        <p:style>
          <a:lnRef idx="2">
            <a:schemeClr val="accent1"/>
          </a:lnRef>
          <a:fillRef idx="0">
            <a:schemeClr val="accent1"/>
          </a:fillRef>
          <a:effectRef idx="1">
            <a:schemeClr val="accent1"/>
          </a:effectRef>
          <a:fontRef idx="minor">
            <a:schemeClr val="tx1"/>
          </a:fontRef>
        </p:style>
        <p:txBody>
          <a:bodyPr anchor="ctr"/>
          <a:lstStyle/>
          <a:p>
            <a:pPr>
              <a:defRPr/>
            </a:pPr>
            <a:endParaRPr lang="en-US"/>
          </a:p>
        </p:txBody>
      </p:sp>
      <p:sp>
        <p:nvSpPr>
          <p:cNvPr id="11" name="Freeform 42"/>
          <p:cNvSpPr/>
          <p:nvPr/>
        </p:nvSpPr>
        <p:spPr>
          <a:xfrm>
            <a:off x="3522663" y="4491038"/>
            <a:ext cx="590550" cy="465137"/>
          </a:xfrm>
          <a:custGeom>
            <a:avLst/>
            <a:gdLst>
              <a:gd name="connsiteX0" fmla="*/ 187569 w 527538"/>
              <a:gd name="connsiteY0" fmla="*/ 35169 h 399160"/>
              <a:gd name="connsiteX1" fmla="*/ 246184 w 527538"/>
              <a:gd name="connsiteY1" fmla="*/ 11723 h 399160"/>
              <a:gd name="connsiteX2" fmla="*/ 328246 w 527538"/>
              <a:gd name="connsiteY2" fmla="*/ 23446 h 399160"/>
              <a:gd name="connsiteX3" fmla="*/ 398584 w 527538"/>
              <a:gd name="connsiteY3" fmla="*/ 58615 h 399160"/>
              <a:gd name="connsiteX4" fmla="*/ 422030 w 527538"/>
              <a:gd name="connsiteY4" fmla="*/ 82062 h 399160"/>
              <a:gd name="connsiteX5" fmla="*/ 445477 w 527538"/>
              <a:gd name="connsiteY5" fmla="*/ 164123 h 399160"/>
              <a:gd name="connsiteX6" fmla="*/ 504092 w 527538"/>
              <a:gd name="connsiteY6" fmla="*/ 257908 h 399160"/>
              <a:gd name="connsiteX7" fmla="*/ 527538 w 527538"/>
              <a:gd name="connsiteY7" fmla="*/ 328246 h 399160"/>
              <a:gd name="connsiteX8" fmla="*/ 515815 w 527538"/>
              <a:gd name="connsiteY8" fmla="*/ 375138 h 399160"/>
              <a:gd name="connsiteX9" fmla="*/ 468923 w 527538"/>
              <a:gd name="connsiteY9" fmla="*/ 398585 h 399160"/>
              <a:gd name="connsiteX10" fmla="*/ 257907 w 527538"/>
              <a:gd name="connsiteY10" fmla="*/ 386862 h 399160"/>
              <a:gd name="connsiteX11" fmla="*/ 234461 w 527538"/>
              <a:gd name="connsiteY11" fmla="*/ 304800 h 399160"/>
              <a:gd name="connsiteX12" fmla="*/ 222738 w 527538"/>
              <a:gd name="connsiteY12" fmla="*/ 269631 h 399160"/>
              <a:gd name="connsiteX13" fmla="*/ 140677 w 527538"/>
              <a:gd name="connsiteY13" fmla="*/ 234462 h 399160"/>
              <a:gd name="connsiteX14" fmla="*/ 70338 w 527538"/>
              <a:gd name="connsiteY14" fmla="*/ 211015 h 399160"/>
              <a:gd name="connsiteX15" fmla="*/ 0 w 527538"/>
              <a:gd name="connsiteY15" fmla="*/ 164123 h 399160"/>
              <a:gd name="connsiteX16" fmla="*/ 11723 w 527538"/>
              <a:gd name="connsiteY16" fmla="*/ 93785 h 399160"/>
              <a:gd name="connsiteX17" fmla="*/ 58615 w 527538"/>
              <a:gd name="connsiteY17" fmla="*/ 70338 h 399160"/>
              <a:gd name="connsiteX18" fmla="*/ 222738 w 527538"/>
              <a:gd name="connsiteY18" fmla="*/ 46892 h 399160"/>
              <a:gd name="connsiteX19" fmla="*/ 281354 w 527538"/>
              <a:gd name="connsiteY19" fmla="*/ 11723 h 399160"/>
              <a:gd name="connsiteX20" fmla="*/ 281354 w 527538"/>
              <a:gd name="connsiteY20" fmla="*/ 0 h 399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7538" h="399160">
                <a:moveTo>
                  <a:pt x="187569" y="35169"/>
                </a:moveTo>
                <a:cubicBezTo>
                  <a:pt x="207107" y="27354"/>
                  <a:pt x="225213" y="13471"/>
                  <a:pt x="246184" y="11723"/>
                </a:cubicBezTo>
                <a:cubicBezTo>
                  <a:pt x="273720" y="9428"/>
                  <a:pt x="301151" y="18027"/>
                  <a:pt x="328246" y="23446"/>
                </a:cubicBezTo>
                <a:cubicBezTo>
                  <a:pt x="357137" y="29224"/>
                  <a:pt x="375532" y="40173"/>
                  <a:pt x="398584" y="58615"/>
                </a:cubicBezTo>
                <a:cubicBezTo>
                  <a:pt x="407215" y="65520"/>
                  <a:pt x="414215" y="74246"/>
                  <a:pt x="422030" y="82062"/>
                </a:cubicBezTo>
                <a:cubicBezTo>
                  <a:pt x="425785" y="97082"/>
                  <a:pt x="437069" y="147308"/>
                  <a:pt x="445477" y="164123"/>
                </a:cubicBezTo>
                <a:cubicBezTo>
                  <a:pt x="501832" y="276833"/>
                  <a:pt x="428893" y="92469"/>
                  <a:pt x="504092" y="257908"/>
                </a:cubicBezTo>
                <a:cubicBezTo>
                  <a:pt x="514319" y="280407"/>
                  <a:pt x="527538" y="328246"/>
                  <a:pt x="527538" y="328246"/>
                </a:cubicBezTo>
                <a:cubicBezTo>
                  <a:pt x="523630" y="343877"/>
                  <a:pt x="526129" y="362761"/>
                  <a:pt x="515815" y="375138"/>
                </a:cubicBezTo>
                <a:cubicBezTo>
                  <a:pt x="504627" y="388563"/>
                  <a:pt x="486381" y="397791"/>
                  <a:pt x="468923" y="398585"/>
                </a:cubicBezTo>
                <a:cubicBezTo>
                  <a:pt x="398549" y="401784"/>
                  <a:pt x="328246" y="390770"/>
                  <a:pt x="257907" y="386862"/>
                </a:cubicBezTo>
                <a:cubicBezTo>
                  <a:pt x="229797" y="302530"/>
                  <a:pt x="263904" y="407850"/>
                  <a:pt x="234461" y="304800"/>
                </a:cubicBezTo>
                <a:cubicBezTo>
                  <a:pt x="231066" y="292918"/>
                  <a:pt x="230457" y="279280"/>
                  <a:pt x="222738" y="269631"/>
                </a:cubicBezTo>
                <a:cubicBezTo>
                  <a:pt x="201202" y="242711"/>
                  <a:pt x="170317" y="243354"/>
                  <a:pt x="140677" y="234462"/>
                </a:cubicBezTo>
                <a:cubicBezTo>
                  <a:pt x="117005" y="227360"/>
                  <a:pt x="90902" y="224724"/>
                  <a:pt x="70338" y="211015"/>
                </a:cubicBezTo>
                <a:lnTo>
                  <a:pt x="0" y="164123"/>
                </a:lnTo>
                <a:cubicBezTo>
                  <a:pt x="3908" y="140677"/>
                  <a:pt x="-875" y="113941"/>
                  <a:pt x="11723" y="93785"/>
                </a:cubicBezTo>
                <a:cubicBezTo>
                  <a:pt x="20985" y="78966"/>
                  <a:pt x="42552" y="77222"/>
                  <a:pt x="58615" y="70338"/>
                </a:cubicBezTo>
                <a:cubicBezTo>
                  <a:pt x="113260" y="46918"/>
                  <a:pt x="156472" y="52916"/>
                  <a:pt x="222738" y="46892"/>
                </a:cubicBezTo>
                <a:cubicBezTo>
                  <a:pt x="252971" y="36814"/>
                  <a:pt x="262963" y="39309"/>
                  <a:pt x="281354" y="11723"/>
                </a:cubicBezTo>
                <a:cubicBezTo>
                  <a:pt x="283522" y="8472"/>
                  <a:pt x="281354" y="3908"/>
                  <a:pt x="281354" y="0"/>
                </a:cubicBezTo>
              </a:path>
            </a:pathLst>
          </a:custGeom>
          <a:solidFill>
            <a:srgbClr val="767171"/>
          </a:solidFill>
          <a:ln>
            <a:solidFill>
              <a:srgbClr val="3B3838"/>
            </a:solidFill>
          </a:ln>
        </p:spPr>
        <p:style>
          <a:lnRef idx="2">
            <a:schemeClr val="accent1"/>
          </a:lnRef>
          <a:fillRef idx="0">
            <a:schemeClr val="accent1"/>
          </a:fillRef>
          <a:effectRef idx="1">
            <a:schemeClr val="accent1"/>
          </a:effectRef>
          <a:fontRef idx="minor">
            <a:schemeClr val="tx1"/>
          </a:fontRef>
        </p:style>
        <p:txBody>
          <a:bodyPr anchor="ctr"/>
          <a:lstStyle/>
          <a:p>
            <a:pPr>
              <a:defRPr/>
            </a:pPr>
            <a:endParaRPr lang="en-US"/>
          </a:p>
        </p:txBody>
      </p:sp>
      <p:sp>
        <p:nvSpPr>
          <p:cNvPr id="55" name="Down Arrow 21"/>
          <p:cNvSpPr/>
          <p:nvPr/>
        </p:nvSpPr>
        <p:spPr>
          <a:xfrm>
            <a:off x="6076950" y="3033713"/>
            <a:ext cx="641350" cy="1190625"/>
          </a:xfrm>
          <a:prstGeom prst="down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56" name="Up Arrow 25"/>
          <p:cNvSpPr/>
          <p:nvPr/>
        </p:nvSpPr>
        <p:spPr>
          <a:xfrm>
            <a:off x="3348038" y="1981200"/>
            <a:ext cx="639762" cy="1244600"/>
          </a:xfrm>
          <a:prstGeom prst="up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pic>
        <p:nvPicPr>
          <p:cNvPr id="88087" name="Content Placeholder 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392488" y="2854325"/>
            <a:ext cx="4175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Up Arrow 25"/>
          <p:cNvSpPr/>
          <p:nvPr/>
        </p:nvSpPr>
        <p:spPr>
          <a:xfrm>
            <a:off x="2303463" y="2157413"/>
            <a:ext cx="203200" cy="598487"/>
          </a:xfrm>
          <a:prstGeom prst="up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pic>
        <p:nvPicPr>
          <p:cNvPr id="88089" name="Content Placeholder 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05238" y="2852738"/>
            <a:ext cx="1571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90" name="Content Placeholder 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057650" y="2136775"/>
            <a:ext cx="41751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91" name="Content Placeholder 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71988" y="2136775"/>
            <a:ext cx="1555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92" name="Content Placeholder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00313" y="2593975"/>
            <a:ext cx="13811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Freeform 41"/>
          <p:cNvSpPr/>
          <p:nvPr/>
        </p:nvSpPr>
        <p:spPr>
          <a:xfrm rot="20235154">
            <a:off x="2254250" y="4529138"/>
            <a:ext cx="452438" cy="431800"/>
          </a:xfrm>
          <a:custGeom>
            <a:avLst/>
            <a:gdLst>
              <a:gd name="connsiteX0" fmla="*/ 281354 w 636701"/>
              <a:gd name="connsiteY0" fmla="*/ 140677 h 550985"/>
              <a:gd name="connsiteX1" fmla="*/ 445477 w 636701"/>
              <a:gd name="connsiteY1" fmla="*/ 117231 h 550985"/>
              <a:gd name="connsiteX2" fmla="*/ 492369 w 636701"/>
              <a:gd name="connsiteY2" fmla="*/ 187569 h 550985"/>
              <a:gd name="connsiteX3" fmla="*/ 527539 w 636701"/>
              <a:gd name="connsiteY3" fmla="*/ 257908 h 550985"/>
              <a:gd name="connsiteX4" fmla="*/ 597877 w 636701"/>
              <a:gd name="connsiteY4" fmla="*/ 281354 h 550985"/>
              <a:gd name="connsiteX5" fmla="*/ 609600 w 636701"/>
              <a:gd name="connsiteY5" fmla="*/ 445477 h 550985"/>
              <a:gd name="connsiteX6" fmla="*/ 539262 w 636701"/>
              <a:gd name="connsiteY6" fmla="*/ 468923 h 550985"/>
              <a:gd name="connsiteX7" fmla="*/ 515815 w 636701"/>
              <a:gd name="connsiteY7" fmla="*/ 492369 h 550985"/>
              <a:gd name="connsiteX8" fmla="*/ 492369 w 636701"/>
              <a:gd name="connsiteY8" fmla="*/ 527539 h 550985"/>
              <a:gd name="connsiteX9" fmla="*/ 445477 w 636701"/>
              <a:gd name="connsiteY9" fmla="*/ 550985 h 550985"/>
              <a:gd name="connsiteX10" fmla="*/ 410308 w 636701"/>
              <a:gd name="connsiteY10" fmla="*/ 527539 h 550985"/>
              <a:gd name="connsiteX11" fmla="*/ 363415 w 636701"/>
              <a:gd name="connsiteY11" fmla="*/ 515816 h 550985"/>
              <a:gd name="connsiteX12" fmla="*/ 328246 w 636701"/>
              <a:gd name="connsiteY12" fmla="*/ 504092 h 550985"/>
              <a:gd name="connsiteX13" fmla="*/ 293077 w 636701"/>
              <a:gd name="connsiteY13" fmla="*/ 515816 h 550985"/>
              <a:gd name="connsiteX14" fmla="*/ 269631 w 636701"/>
              <a:gd name="connsiteY14" fmla="*/ 492369 h 550985"/>
              <a:gd name="connsiteX15" fmla="*/ 234462 w 636701"/>
              <a:gd name="connsiteY15" fmla="*/ 480646 h 550985"/>
              <a:gd name="connsiteX16" fmla="*/ 211015 w 636701"/>
              <a:gd name="connsiteY16" fmla="*/ 457200 h 550985"/>
              <a:gd name="connsiteX17" fmla="*/ 152400 w 636701"/>
              <a:gd name="connsiteY17" fmla="*/ 445477 h 550985"/>
              <a:gd name="connsiteX18" fmla="*/ 128954 w 636701"/>
              <a:gd name="connsiteY18" fmla="*/ 375139 h 550985"/>
              <a:gd name="connsiteX19" fmla="*/ 58615 w 636701"/>
              <a:gd name="connsiteY19" fmla="*/ 351692 h 550985"/>
              <a:gd name="connsiteX20" fmla="*/ 0 w 636701"/>
              <a:gd name="connsiteY20" fmla="*/ 234462 h 550985"/>
              <a:gd name="connsiteX21" fmla="*/ 11723 w 636701"/>
              <a:gd name="connsiteY21" fmla="*/ 117231 h 550985"/>
              <a:gd name="connsiteX22" fmla="*/ 35169 w 636701"/>
              <a:gd name="connsiteY22" fmla="*/ 46892 h 550985"/>
              <a:gd name="connsiteX23" fmla="*/ 187569 w 636701"/>
              <a:gd name="connsiteY23" fmla="*/ 23446 h 550985"/>
              <a:gd name="connsiteX24" fmla="*/ 222739 w 636701"/>
              <a:gd name="connsiteY24" fmla="*/ 11723 h 550985"/>
              <a:gd name="connsiteX25" fmla="*/ 281354 w 636701"/>
              <a:gd name="connsiteY25" fmla="*/ 0 h 550985"/>
              <a:gd name="connsiteX26" fmla="*/ 304800 w 636701"/>
              <a:gd name="connsiteY26" fmla="*/ 35169 h 550985"/>
              <a:gd name="connsiteX27" fmla="*/ 375139 w 636701"/>
              <a:gd name="connsiteY27" fmla="*/ 70339 h 550985"/>
              <a:gd name="connsiteX28" fmla="*/ 386862 w 636701"/>
              <a:gd name="connsiteY28" fmla="*/ 70339 h 550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6701" h="550985">
                <a:moveTo>
                  <a:pt x="281354" y="140677"/>
                </a:moveTo>
                <a:cubicBezTo>
                  <a:pt x="339336" y="105888"/>
                  <a:pt x="365429" y="74128"/>
                  <a:pt x="445477" y="117231"/>
                </a:cubicBezTo>
                <a:cubicBezTo>
                  <a:pt x="470287" y="130590"/>
                  <a:pt x="492369" y="187569"/>
                  <a:pt x="492369" y="187569"/>
                </a:cubicBezTo>
                <a:cubicBezTo>
                  <a:pt x="498757" y="206733"/>
                  <a:pt x="508400" y="245946"/>
                  <a:pt x="527539" y="257908"/>
                </a:cubicBezTo>
                <a:cubicBezTo>
                  <a:pt x="548497" y="271006"/>
                  <a:pt x="597877" y="281354"/>
                  <a:pt x="597877" y="281354"/>
                </a:cubicBezTo>
                <a:cubicBezTo>
                  <a:pt x="633709" y="335102"/>
                  <a:pt x="657999" y="355592"/>
                  <a:pt x="609600" y="445477"/>
                </a:cubicBezTo>
                <a:cubicBezTo>
                  <a:pt x="597883" y="467237"/>
                  <a:pt x="539262" y="468923"/>
                  <a:pt x="539262" y="468923"/>
                </a:cubicBezTo>
                <a:cubicBezTo>
                  <a:pt x="531446" y="476738"/>
                  <a:pt x="522720" y="483738"/>
                  <a:pt x="515815" y="492369"/>
                </a:cubicBezTo>
                <a:cubicBezTo>
                  <a:pt x="507013" y="503371"/>
                  <a:pt x="503193" y="518519"/>
                  <a:pt x="492369" y="527539"/>
                </a:cubicBezTo>
                <a:cubicBezTo>
                  <a:pt x="478944" y="538727"/>
                  <a:pt x="461108" y="543170"/>
                  <a:pt x="445477" y="550985"/>
                </a:cubicBezTo>
                <a:cubicBezTo>
                  <a:pt x="433754" y="543170"/>
                  <a:pt x="423258" y="533089"/>
                  <a:pt x="410308" y="527539"/>
                </a:cubicBezTo>
                <a:cubicBezTo>
                  <a:pt x="395499" y="521192"/>
                  <a:pt x="378907" y="520242"/>
                  <a:pt x="363415" y="515816"/>
                </a:cubicBezTo>
                <a:cubicBezTo>
                  <a:pt x="351533" y="512421"/>
                  <a:pt x="339969" y="508000"/>
                  <a:pt x="328246" y="504092"/>
                </a:cubicBezTo>
                <a:cubicBezTo>
                  <a:pt x="316523" y="508000"/>
                  <a:pt x="305194" y="518239"/>
                  <a:pt x="293077" y="515816"/>
                </a:cubicBezTo>
                <a:cubicBezTo>
                  <a:pt x="282239" y="513648"/>
                  <a:pt x="279109" y="498056"/>
                  <a:pt x="269631" y="492369"/>
                </a:cubicBezTo>
                <a:cubicBezTo>
                  <a:pt x="259035" y="486011"/>
                  <a:pt x="246185" y="484554"/>
                  <a:pt x="234462" y="480646"/>
                </a:cubicBezTo>
                <a:cubicBezTo>
                  <a:pt x="226646" y="472831"/>
                  <a:pt x="221174" y="461554"/>
                  <a:pt x="211015" y="457200"/>
                </a:cubicBezTo>
                <a:cubicBezTo>
                  <a:pt x="192701" y="449351"/>
                  <a:pt x="166489" y="459566"/>
                  <a:pt x="152400" y="445477"/>
                </a:cubicBezTo>
                <a:cubicBezTo>
                  <a:pt x="134924" y="428001"/>
                  <a:pt x="152400" y="382955"/>
                  <a:pt x="128954" y="375139"/>
                </a:cubicBezTo>
                <a:lnTo>
                  <a:pt x="58615" y="351692"/>
                </a:lnTo>
                <a:cubicBezTo>
                  <a:pt x="2786" y="267948"/>
                  <a:pt x="18557" y="308691"/>
                  <a:pt x="0" y="234462"/>
                </a:cubicBezTo>
                <a:cubicBezTo>
                  <a:pt x="3908" y="195385"/>
                  <a:pt x="4486" y="155830"/>
                  <a:pt x="11723" y="117231"/>
                </a:cubicBezTo>
                <a:cubicBezTo>
                  <a:pt x="16278" y="92940"/>
                  <a:pt x="10703" y="50387"/>
                  <a:pt x="35169" y="46892"/>
                </a:cubicBezTo>
                <a:cubicBezTo>
                  <a:pt x="61348" y="43152"/>
                  <a:pt x="158289" y="29953"/>
                  <a:pt x="187569" y="23446"/>
                </a:cubicBezTo>
                <a:cubicBezTo>
                  <a:pt x="199632" y="20765"/>
                  <a:pt x="210751" y="14720"/>
                  <a:pt x="222739" y="11723"/>
                </a:cubicBezTo>
                <a:cubicBezTo>
                  <a:pt x="242069" y="6890"/>
                  <a:pt x="261816" y="3908"/>
                  <a:pt x="281354" y="0"/>
                </a:cubicBezTo>
                <a:cubicBezTo>
                  <a:pt x="289169" y="11723"/>
                  <a:pt x="294837" y="25206"/>
                  <a:pt x="304800" y="35169"/>
                </a:cubicBezTo>
                <a:cubicBezTo>
                  <a:pt x="323903" y="54273"/>
                  <a:pt x="349711" y="63982"/>
                  <a:pt x="375139" y="70339"/>
                </a:cubicBezTo>
                <a:cubicBezTo>
                  <a:pt x="378930" y="71287"/>
                  <a:pt x="382954" y="70339"/>
                  <a:pt x="386862" y="70339"/>
                </a:cubicBezTo>
              </a:path>
            </a:pathLst>
          </a:custGeom>
          <a:solidFill>
            <a:schemeClr val="tx1"/>
          </a:solidFill>
          <a:ln>
            <a:solidFill>
              <a:schemeClr val="bg2">
                <a:lumMod val="25000"/>
              </a:schemeClr>
            </a:solidFill>
          </a:ln>
        </p:spPr>
        <p:style>
          <a:lnRef idx="2">
            <a:schemeClr val="accent1"/>
          </a:lnRef>
          <a:fillRef idx="0">
            <a:schemeClr val="accent1"/>
          </a:fillRef>
          <a:effectRef idx="1">
            <a:schemeClr val="accent1"/>
          </a:effectRef>
          <a:fontRef idx="minor">
            <a:schemeClr val="tx1"/>
          </a:fontRef>
        </p:style>
        <p:txBody>
          <a:bodyPr anchor="ctr"/>
          <a:lstStyle/>
          <a:p>
            <a:pPr>
              <a:defRPr/>
            </a:pPr>
            <a:endParaRPr lang="en-US"/>
          </a:p>
        </p:txBody>
      </p:sp>
      <p:cxnSp>
        <p:nvCxnSpPr>
          <p:cNvPr id="73" name="Straight Connector 72"/>
          <p:cNvCxnSpPr/>
          <p:nvPr/>
        </p:nvCxnSpPr>
        <p:spPr>
          <a:xfrm>
            <a:off x="2479675" y="3919538"/>
            <a:ext cx="0" cy="6683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4" name="Text Box 36"/>
          <p:cNvSpPr txBox="1"/>
          <p:nvPr/>
        </p:nvSpPr>
        <p:spPr>
          <a:xfrm rot="16200000">
            <a:off x="4656137" y="4108451"/>
            <a:ext cx="301625" cy="53340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vert="eaVert"/>
          <a:lstStyle/>
          <a:p>
            <a:pPr>
              <a:spcBef>
                <a:spcPts val="0"/>
              </a:spcBef>
              <a:spcAft>
                <a:spcPts val="0"/>
              </a:spcAft>
              <a:defRPr/>
            </a:pPr>
            <a:r>
              <a:rPr lang="en-US" sz="1200" dirty="0">
                <a:solidFill>
                  <a:schemeClr val="bg1"/>
                </a:solidFill>
                <a:latin typeface="Gill Sans MT" panose="020B0502020104020203" pitchFamily="34" charset="0"/>
                <a:ea typeface="Calibri" panose="020F0502020204030204" pitchFamily="34" charset="0"/>
                <a:cs typeface="Times New Roman" panose="02020603050405020304" pitchFamily="18" charset="0"/>
              </a:rPr>
              <a:t>land</a:t>
            </a:r>
          </a:p>
        </p:txBody>
      </p:sp>
      <p:sp>
        <p:nvSpPr>
          <p:cNvPr id="75" name="Text Box 36"/>
          <p:cNvSpPr txBox="1"/>
          <p:nvPr/>
        </p:nvSpPr>
        <p:spPr>
          <a:xfrm rot="16200000">
            <a:off x="2189162" y="3952876"/>
            <a:ext cx="301625" cy="53340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vert="eaVert"/>
          <a:lstStyle/>
          <a:p>
            <a:pPr>
              <a:spcBef>
                <a:spcPts val="0"/>
              </a:spcBef>
              <a:spcAft>
                <a:spcPts val="0"/>
              </a:spcAft>
              <a:defRPr/>
            </a:pPr>
            <a:r>
              <a:rPr lang="en-US" sz="1200" dirty="0">
                <a:solidFill>
                  <a:schemeClr val="bg1"/>
                </a:solidFill>
                <a:latin typeface="Gill Sans MT" panose="020B0502020104020203" pitchFamily="34" charset="0"/>
                <a:ea typeface="Calibri" panose="020F0502020204030204" pitchFamily="34" charset="0"/>
                <a:cs typeface="Times New Roman" panose="02020603050405020304" pitchFamily="18" charset="0"/>
              </a:rPr>
              <a:t>fossil</a:t>
            </a:r>
          </a:p>
          <a:p>
            <a:pPr>
              <a:spcBef>
                <a:spcPts val="0"/>
              </a:spcBef>
              <a:spcAft>
                <a:spcPts val="0"/>
              </a:spcAft>
              <a:defRPr/>
            </a:pPr>
            <a:r>
              <a:rPr lang="en-US" sz="1200" dirty="0">
                <a:solidFill>
                  <a:schemeClr val="bg1"/>
                </a:solidFill>
                <a:latin typeface="Gill Sans MT" panose="020B0502020104020203" pitchFamily="34" charset="0"/>
                <a:ea typeface="Calibri" panose="020F0502020204030204" pitchFamily="34" charset="0"/>
                <a:cs typeface="Times New Roman" panose="02020603050405020304" pitchFamily="18" charset="0"/>
              </a:rPr>
              <a:t>fuels</a:t>
            </a:r>
          </a:p>
        </p:txBody>
      </p:sp>
      <p:pic>
        <p:nvPicPr>
          <p:cNvPr id="88097" name="Content Placeholder 5"/>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481638" y="3863975"/>
            <a:ext cx="309562" cy="20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98" name="Content Placeholder 5"/>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72200" y="3225800"/>
            <a:ext cx="309563"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Text Box 36"/>
          <p:cNvSpPr txBox="1"/>
          <p:nvPr/>
        </p:nvSpPr>
        <p:spPr>
          <a:xfrm rot="16200000">
            <a:off x="5591175" y="850900"/>
            <a:ext cx="795338" cy="1309688"/>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vert="eaVert"/>
          <a:lstStyle/>
          <a:p>
            <a:pPr>
              <a:spcBef>
                <a:spcPts val="0"/>
              </a:spcBef>
              <a:spcAft>
                <a:spcPts val="0"/>
              </a:spcAft>
              <a:defRPr/>
            </a:pPr>
            <a:r>
              <a:rPr lang="en-US" sz="1200" dirty="0">
                <a:solidFill>
                  <a:schemeClr val="tx1"/>
                </a:solidFill>
                <a:latin typeface="Gill Sans MT" panose="020B0502020104020203" pitchFamily="34" charset="0"/>
                <a:ea typeface="Calibri" panose="020F0502020204030204" pitchFamily="34" charset="0"/>
                <a:cs typeface="Times New Roman" panose="02020603050405020304" pitchFamily="18" charset="0"/>
              </a:rPr>
              <a:t>Oceans “catch” and release ~80 </a:t>
            </a:r>
            <a:r>
              <a:rPr lang="en-US" sz="1200" dirty="0" err="1">
                <a:solidFill>
                  <a:schemeClr val="tx1"/>
                </a:solidFill>
                <a:latin typeface="Gill Sans MT" panose="020B0502020104020203" pitchFamily="34" charset="0"/>
                <a:ea typeface="Calibri" panose="020F0502020204030204" pitchFamily="34" charset="0"/>
                <a:cs typeface="Times New Roman" panose="02020603050405020304" pitchFamily="18" charset="0"/>
              </a:rPr>
              <a:t>Pg</a:t>
            </a:r>
            <a:r>
              <a:rPr lang="en-US" sz="1200" dirty="0">
                <a:solidFill>
                  <a:schemeClr val="tx1"/>
                </a:solidFill>
                <a:latin typeface="Gill Sans MT" panose="020B0502020104020203" pitchFamily="34" charset="0"/>
                <a:ea typeface="Calibri" panose="020F0502020204030204" pitchFamily="34" charset="0"/>
                <a:cs typeface="Times New Roman" panose="02020603050405020304" pitchFamily="18" charset="0"/>
              </a:rPr>
              <a:t> C every year (4/5 of a MFS) </a:t>
            </a:r>
          </a:p>
        </p:txBody>
      </p:sp>
      <p:sp>
        <p:nvSpPr>
          <p:cNvPr id="79" name="Text Box 36"/>
          <p:cNvSpPr txBox="1"/>
          <p:nvPr/>
        </p:nvSpPr>
        <p:spPr>
          <a:xfrm rot="16200000">
            <a:off x="3564732" y="850106"/>
            <a:ext cx="795338" cy="1311275"/>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vert="eaVert"/>
          <a:lstStyle/>
          <a:p>
            <a:pPr>
              <a:spcBef>
                <a:spcPts val="0"/>
              </a:spcBef>
              <a:spcAft>
                <a:spcPts val="0"/>
              </a:spcAft>
              <a:defRPr/>
            </a:pPr>
            <a:r>
              <a:rPr lang="en-US" sz="1200" dirty="0">
                <a:solidFill>
                  <a:schemeClr val="tx1"/>
                </a:solidFill>
                <a:latin typeface="Gill Sans MT" panose="020B0502020104020203" pitchFamily="34" charset="0"/>
                <a:ea typeface="Calibri" panose="020F0502020204030204" pitchFamily="34" charset="0"/>
                <a:cs typeface="Times New Roman" panose="02020603050405020304" pitchFamily="18" charset="0"/>
              </a:rPr>
              <a:t>Land “catches” and releases ~120 </a:t>
            </a:r>
            <a:r>
              <a:rPr lang="en-US" sz="1200" dirty="0" err="1">
                <a:solidFill>
                  <a:schemeClr val="tx1"/>
                </a:solidFill>
                <a:latin typeface="Gill Sans MT" panose="020B0502020104020203" pitchFamily="34" charset="0"/>
                <a:ea typeface="Calibri" panose="020F0502020204030204" pitchFamily="34" charset="0"/>
                <a:cs typeface="Times New Roman" panose="02020603050405020304" pitchFamily="18" charset="0"/>
              </a:rPr>
              <a:t>Pg</a:t>
            </a:r>
            <a:r>
              <a:rPr lang="en-US" sz="1200" dirty="0">
                <a:solidFill>
                  <a:schemeClr val="tx1"/>
                </a:solidFill>
                <a:latin typeface="Gill Sans MT" panose="020B0502020104020203" pitchFamily="34" charset="0"/>
                <a:ea typeface="Calibri" panose="020F0502020204030204" pitchFamily="34" charset="0"/>
                <a:cs typeface="Times New Roman" panose="02020603050405020304" pitchFamily="18" charset="0"/>
              </a:rPr>
              <a:t> C every year (1.2 MFS) </a:t>
            </a:r>
          </a:p>
        </p:txBody>
      </p:sp>
      <p:sp>
        <p:nvSpPr>
          <p:cNvPr id="80" name="Text Box 36"/>
          <p:cNvSpPr txBox="1"/>
          <p:nvPr/>
        </p:nvSpPr>
        <p:spPr>
          <a:xfrm rot="16200000">
            <a:off x="2040731" y="972344"/>
            <a:ext cx="795338" cy="106680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vert="eaVert"/>
          <a:lstStyle/>
          <a:p>
            <a:pPr>
              <a:spcBef>
                <a:spcPts val="0"/>
              </a:spcBef>
              <a:spcAft>
                <a:spcPts val="0"/>
              </a:spcAft>
              <a:defRPr/>
            </a:pPr>
            <a:r>
              <a:rPr lang="en-US" sz="1200" dirty="0">
                <a:solidFill>
                  <a:srgbClr val="FF0000"/>
                </a:solidFill>
                <a:latin typeface="Gill Sans MT" panose="020B0502020104020203" pitchFamily="34" charset="0"/>
                <a:ea typeface="Calibri" panose="020F0502020204030204" pitchFamily="34" charset="0"/>
                <a:cs typeface="Times New Roman" panose="02020603050405020304" pitchFamily="18" charset="0"/>
              </a:rPr>
              <a:t>Humans</a:t>
            </a:r>
            <a:r>
              <a:rPr lang="en-US" sz="1200" dirty="0">
                <a:solidFill>
                  <a:schemeClr val="tx1"/>
                </a:solidFill>
                <a:latin typeface="Gill Sans MT" panose="020B0502020104020203" pitchFamily="34" charset="0"/>
                <a:ea typeface="Calibri" panose="020F0502020204030204" pitchFamily="34" charset="0"/>
                <a:cs typeface="Times New Roman" panose="02020603050405020304" pitchFamily="18" charset="0"/>
              </a:rPr>
              <a:t> release ~8 </a:t>
            </a:r>
            <a:r>
              <a:rPr lang="en-US" sz="1200" dirty="0" err="1">
                <a:solidFill>
                  <a:schemeClr val="tx1"/>
                </a:solidFill>
                <a:latin typeface="Gill Sans MT" panose="020B0502020104020203" pitchFamily="34" charset="0"/>
                <a:ea typeface="Calibri" panose="020F0502020204030204" pitchFamily="34" charset="0"/>
                <a:cs typeface="Times New Roman" panose="02020603050405020304" pitchFamily="18" charset="0"/>
              </a:rPr>
              <a:t>Pg</a:t>
            </a:r>
            <a:r>
              <a:rPr lang="en-US" sz="1200" dirty="0">
                <a:solidFill>
                  <a:schemeClr val="tx1"/>
                </a:solidFill>
                <a:latin typeface="Gill Sans MT" panose="020B0502020104020203" pitchFamily="34" charset="0"/>
                <a:ea typeface="Calibri" panose="020F0502020204030204" pitchFamily="34" charset="0"/>
                <a:cs typeface="Times New Roman" panose="02020603050405020304" pitchFamily="18" charset="0"/>
              </a:rPr>
              <a:t> C every year (1/12 MFS) </a:t>
            </a:r>
          </a:p>
        </p:txBody>
      </p:sp>
      <p:sp>
        <p:nvSpPr>
          <p:cNvPr id="88102" name="TextBox 3"/>
          <p:cNvSpPr txBox="1">
            <a:spLocks noChangeArrowheads="1"/>
          </p:cNvSpPr>
          <p:nvPr/>
        </p:nvSpPr>
        <p:spPr bwMode="auto">
          <a:xfrm>
            <a:off x="1981200" y="5040313"/>
            <a:ext cx="59436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AutoNum type="arabicPeriod"/>
            </a:pPr>
            <a:r>
              <a:rPr lang="en-US" altLang="en-US" sz="1800">
                <a:latin typeface="Arial" panose="020B0604020202020204" pitchFamily="34" charset="0"/>
              </a:rPr>
              <a:t>Carbon comes in solid, liquid, and gas forms!</a:t>
            </a:r>
          </a:p>
          <a:p>
            <a:pPr>
              <a:spcBef>
                <a:spcPct val="0"/>
              </a:spcBef>
              <a:buFontTx/>
              <a:buAutoNum type="arabicPeriod"/>
            </a:pPr>
            <a:r>
              <a:rPr lang="en-US" altLang="en-US" sz="1800">
                <a:latin typeface="Arial" panose="020B0604020202020204" pitchFamily="34" charset="0"/>
              </a:rPr>
              <a:t>Carbon like coal can be used to make electricity.</a:t>
            </a:r>
          </a:p>
          <a:p>
            <a:pPr>
              <a:spcBef>
                <a:spcPct val="0"/>
              </a:spcBef>
              <a:buFontTx/>
              <a:buAutoNum type="arabicPeriod"/>
            </a:pPr>
            <a:r>
              <a:rPr lang="en-US" altLang="en-US" sz="1800">
                <a:latin typeface="Arial" panose="020B0604020202020204" pitchFamily="34" charset="0"/>
              </a:rPr>
              <a:t>You do not turn any mass of carbon into energy—you just turn solid carbon (donuts) into gaseous carbon (carbon dioxide).  At the same time, you turn chemical energy into heat energy (mostly)!</a:t>
            </a:r>
          </a:p>
        </p:txBody>
      </p:sp>
      <p:sp>
        <p:nvSpPr>
          <p:cNvPr id="50" name="TextBox 49"/>
          <p:cNvSpPr txBox="1"/>
          <p:nvPr/>
        </p:nvSpPr>
        <p:spPr>
          <a:xfrm>
            <a:off x="1835150" y="304800"/>
            <a:ext cx="5943600" cy="708025"/>
          </a:xfrm>
          <a:prstGeom prst="rect">
            <a:avLst/>
          </a:prstGeom>
          <a:noFill/>
        </p:spPr>
        <p:txBody>
          <a:bodyPr>
            <a:spAutoFit/>
          </a:bodyPr>
          <a:lstStyle/>
          <a:p>
            <a:pPr>
              <a:defRPr/>
            </a:pPr>
            <a:r>
              <a:rPr lang="en-US" sz="4000" dirty="0">
                <a:latin typeface="Gill Sans MT" panose="020B0502020104020203" pitchFamily="34" charset="0"/>
              </a:rPr>
              <a:t>C</a:t>
            </a:r>
            <a:r>
              <a:rPr lang="en-US" sz="4000" dirty="0">
                <a:solidFill>
                  <a:srgbClr val="FF0000"/>
                </a:solidFill>
                <a:latin typeface="Gill Sans MT" panose="020B0502020104020203" pitchFamily="34" charset="0"/>
              </a:rPr>
              <a:t>OO</a:t>
            </a:r>
            <a:r>
              <a:rPr lang="en-US" sz="4000" dirty="0">
                <a:solidFill>
                  <a:schemeClr val="bg1">
                    <a:lumMod val="65000"/>
                  </a:schemeClr>
                </a:solidFill>
                <a:latin typeface="Gill Sans MT" panose="020B0502020104020203" pitchFamily="34" charset="0"/>
              </a:rPr>
              <a:t>L</a:t>
            </a:r>
            <a:r>
              <a:rPr lang="en-US" sz="4000" dirty="0">
                <a:latin typeface="Gill Sans MT" panose="020B0502020104020203" pitchFamily="34" charset="0"/>
              </a:rPr>
              <a:t> carbon concepts.</a:t>
            </a:r>
          </a:p>
        </p:txBody>
      </p:sp>
      <p:sp>
        <p:nvSpPr>
          <p:cNvPr id="88104" name="TextBox 50"/>
          <p:cNvSpPr txBox="1">
            <a:spLocks noChangeArrowheads="1"/>
          </p:cNvSpPr>
          <p:nvPr/>
        </p:nvSpPr>
        <p:spPr bwMode="auto">
          <a:xfrm>
            <a:off x="5459413" y="2082800"/>
            <a:ext cx="5943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4000">
                <a:latin typeface="Gill Sans MT" panose="020B0502020104020203" pitchFamily="34" charset="0"/>
              </a:rPr>
              <a:t>C</a:t>
            </a:r>
            <a:r>
              <a:rPr lang="en-US" altLang="en-US" sz="4000">
                <a:solidFill>
                  <a:srgbClr val="FF0000"/>
                </a:solidFill>
                <a:latin typeface="Gill Sans MT" panose="020B0502020104020203" pitchFamily="34" charset="0"/>
              </a:rPr>
              <a:t>O</a:t>
            </a:r>
            <a:r>
              <a:rPr lang="en-US" altLang="en-US" sz="4000" baseline="-25000">
                <a:solidFill>
                  <a:srgbClr val="FF0000"/>
                </a:solidFill>
                <a:latin typeface="Gill Sans MT" panose="020B0502020104020203" pitchFamily="34" charset="0"/>
              </a:rPr>
              <a:t>2</a:t>
            </a:r>
          </a:p>
        </p:txBody>
      </p:sp>
      <p:pic>
        <p:nvPicPr>
          <p:cNvPr id="88105" name="Picture 48"/>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9650413" y="3032125"/>
            <a:ext cx="1492250"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106" name="Picture 54" descr="https://d30y9cdsu7xlg0.cloudfront.net/png/890453-200.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rot="2081204">
            <a:off x="9796463" y="1190625"/>
            <a:ext cx="1597025" cy="159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107" name="Picture 54" descr="https://d30y9cdsu7xlg0.cloudfront.net/png/890453-200.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rot="-8973675">
            <a:off x="9329738" y="1231900"/>
            <a:ext cx="1595437" cy="159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endParaRPr lang="en-US" altLang="en-US" smtClean="0"/>
          </a:p>
        </p:txBody>
      </p:sp>
      <p:pic>
        <p:nvPicPr>
          <p:cNvPr id="12291"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119063" y="274638"/>
            <a:ext cx="8440737" cy="6505575"/>
          </a:xfrm>
        </p:spPr>
      </p:pic>
      <p:sp>
        <p:nvSpPr>
          <p:cNvPr id="12292" name="TextBox 4"/>
          <p:cNvSpPr txBox="1">
            <a:spLocks noChangeArrowheads="1"/>
          </p:cNvSpPr>
          <p:nvPr/>
        </p:nvSpPr>
        <p:spPr bwMode="auto">
          <a:xfrm>
            <a:off x="6324600" y="414338"/>
            <a:ext cx="1031875"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latin typeface="AR CARTER" pitchFamily="2" charset="0"/>
              </a:rPr>
              <a:t>Total carbon</a:t>
            </a:r>
          </a:p>
        </p:txBody>
      </p:sp>
      <p:sp>
        <p:nvSpPr>
          <p:cNvPr id="12293" name="TextBox 5"/>
          <p:cNvSpPr txBox="1">
            <a:spLocks noChangeArrowheads="1"/>
          </p:cNvSpPr>
          <p:nvPr/>
        </p:nvSpPr>
        <p:spPr bwMode="auto">
          <a:xfrm>
            <a:off x="3746500" y="1350963"/>
            <a:ext cx="108585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latin typeface="AR CARTER" pitchFamily="2" charset="0"/>
              </a:rPr>
              <a:t>Inorg. carbon</a:t>
            </a:r>
          </a:p>
        </p:txBody>
      </p:sp>
      <p:sp>
        <p:nvSpPr>
          <p:cNvPr id="12294" name="TextBox 6"/>
          <p:cNvSpPr txBox="1">
            <a:spLocks noChangeArrowheads="1"/>
          </p:cNvSpPr>
          <p:nvPr/>
        </p:nvSpPr>
        <p:spPr bwMode="auto">
          <a:xfrm>
            <a:off x="2089150" y="2105025"/>
            <a:ext cx="973138"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latin typeface="AR CARTER" pitchFamily="2" charset="0"/>
              </a:rPr>
              <a:t>Org. carbon</a:t>
            </a:r>
          </a:p>
        </p:txBody>
      </p:sp>
      <p:sp>
        <p:nvSpPr>
          <p:cNvPr id="12295" name="TextBox 7"/>
          <p:cNvSpPr txBox="1">
            <a:spLocks noChangeArrowheads="1"/>
          </p:cNvSpPr>
          <p:nvPr/>
        </p:nvSpPr>
        <p:spPr bwMode="auto">
          <a:xfrm>
            <a:off x="304800" y="2819400"/>
            <a:ext cx="974725"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latin typeface="AR CARTER" pitchFamily="2" charset="0"/>
              </a:rPr>
              <a:t>“Leftovers”</a:t>
            </a:r>
          </a:p>
        </p:txBody>
      </p:sp>
      <p:sp>
        <p:nvSpPr>
          <p:cNvPr id="9" name="Rectangle 8"/>
          <p:cNvSpPr/>
          <p:nvPr/>
        </p:nvSpPr>
        <p:spPr>
          <a:xfrm>
            <a:off x="2286000" y="457200"/>
            <a:ext cx="900113" cy="57626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297" name="TextBox 2"/>
          <p:cNvSpPr txBox="1">
            <a:spLocks noChangeArrowheads="1"/>
          </p:cNvSpPr>
          <p:nvPr/>
        </p:nvSpPr>
        <p:spPr bwMode="auto">
          <a:xfrm>
            <a:off x="2089150" y="3119438"/>
            <a:ext cx="248285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dirty="0">
                <a:latin typeface="Gill Sans MT" panose="020B0502020104020203" pitchFamily="34" charset="0"/>
              </a:rPr>
              <a:t>Is it time to get excited about ~0.3% soil organic carbon?</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54" descr="https://d30y9cdsu7xlg0.cloudfront.net/png/890453-200.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8764282">
            <a:off x="2546350" y="1319213"/>
            <a:ext cx="1852613" cy="185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9091" name="Group 33"/>
          <p:cNvGrpSpPr>
            <a:grpSpLocks/>
          </p:cNvGrpSpPr>
          <p:nvPr/>
        </p:nvGrpSpPr>
        <p:grpSpPr bwMode="auto">
          <a:xfrm>
            <a:off x="3327400" y="3294063"/>
            <a:ext cx="1093788" cy="1076325"/>
            <a:chOff x="0" y="0"/>
            <a:chExt cx="977265" cy="924560"/>
          </a:xfrm>
        </p:grpSpPr>
        <p:cxnSp>
          <p:nvCxnSpPr>
            <p:cNvPr id="40" name="Straight Connector 39"/>
            <p:cNvCxnSpPr/>
            <p:nvPr/>
          </p:nvCxnSpPr>
          <p:spPr>
            <a:xfrm>
              <a:off x="343248" y="342278"/>
              <a:ext cx="0" cy="343642"/>
            </a:xfrm>
            <a:prstGeom prst="line">
              <a:avLst/>
            </a:prstGeom>
            <a:ln w="317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114889" y="456825"/>
              <a:ext cx="0" cy="467735"/>
            </a:xfrm>
            <a:prstGeom prst="line">
              <a:avLst/>
            </a:prstGeom>
            <a:ln w="3492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99967" y="456825"/>
              <a:ext cx="0" cy="343642"/>
            </a:xfrm>
            <a:prstGeom prst="line">
              <a:avLst/>
            </a:prstGeom>
            <a:ln w="6032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571608" y="456825"/>
              <a:ext cx="0" cy="459553"/>
            </a:xfrm>
            <a:prstGeom prst="line">
              <a:avLst/>
            </a:prstGeom>
            <a:ln w="3492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grpSp>
          <p:nvGrpSpPr>
            <p:cNvPr id="89145" name="Group 43"/>
            <p:cNvGrpSpPr>
              <a:grpSpLocks/>
            </p:cNvGrpSpPr>
            <p:nvPr/>
          </p:nvGrpSpPr>
          <p:grpSpPr bwMode="auto">
            <a:xfrm>
              <a:off x="0" y="0"/>
              <a:ext cx="977265" cy="462280"/>
              <a:chOff x="0" y="0"/>
              <a:chExt cx="977265" cy="462280"/>
            </a:xfrm>
          </p:grpSpPr>
          <p:sp>
            <p:nvSpPr>
              <p:cNvPr id="45" name="Oval 44"/>
              <p:cNvSpPr/>
              <p:nvPr/>
            </p:nvSpPr>
            <p:spPr>
              <a:xfrm>
                <a:off x="228360" y="0"/>
                <a:ext cx="343248" cy="34500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46" name="Oval 45"/>
              <p:cNvSpPr/>
              <p:nvPr/>
            </p:nvSpPr>
            <p:spPr>
              <a:xfrm>
                <a:off x="0" y="117274"/>
                <a:ext cx="343248" cy="34500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47" name="Oval 46"/>
              <p:cNvSpPr/>
              <p:nvPr/>
            </p:nvSpPr>
            <p:spPr>
              <a:xfrm>
                <a:off x="343248" y="117274"/>
                <a:ext cx="343248" cy="34500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48" name="Oval 47"/>
              <p:cNvSpPr/>
              <p:nvPr/>
            </p:nvSpPr>
            <p:spPr>
              <a:xfrm>
                <a:off x="634017" y="95456"/>
                <a:ext cx="343248" cy="346369"/>
              </a:xfrm>
              <a:prstGeom prst="ellipse">
                <a:avLst/>
              </a:prstGeom>
              <a:solidFill>
                <a:srgbClr val="00B050"/>
              </a:solidFill>
              <a:ln>
                <a:solidFill>
                  <a:schemeClr val="accent1">
                    <a:shade val="50000"/>
                    <a:alpha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grpSp>
      </p:grpSp>
      <p:sp>
        <p:nvSpPr>
          <p:cNvPr id="37" name="Snip Single Corner Rectangle 3"/>
          <p:cNvSpPr/>
          <p:nvPr/>
        </p:nvSpPr>
        <p:spPr>
          <a:xfrm>
            <a:off x="2942231" y="4076904"/>
            <a:ext cx="2303445" cy="931385"/>
          </a:xfrm>
          <a:prstGeom prst="snip1Rect">
            <a:avLst>
              <a:gd name="adj" fmla="val 50000"/>
            </a:avLst>
          </a:prstGeom>
          <a:solidFill>
            <a:srgbClr val="996633">
              <a:alpha val="78824"/>
            </a:srgbClr>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8" name="Rectangle 37"/>
          <p:cNvSpPr/>
          <p:nvPr/>
        </p:nvSpPr>
        <p:spPr>
          <a:xfrm>
            <a:off x="5178095" y="4493070"/>
            <a:ext cx="1919300" cy="535177"/>
          </a:xfrm>
          <a:prstGeom prst="rect">
            <a:avLst/>
          </a:prstGeom>
          <a:solidFill>
            <a:schemeClr val="accent1">
              <a:alpha val="87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9" name="Round Single Corner Rectangle 15"/>
          <p:cNvSpPr/>
          <p:nvPr/>
        </p:nvSpPr>
        <p:spPr>
          <a:xfrm>
            <a:off x="2046605" y="4070990"/>
            <a:ext cx="768289" cy="934342"/>
          </a:xfrm>
          <a:prstGeom prst="round1Rect">
            <a:avLst/>
          </a:prstGeom>
          <a:solidFill>
            <a:srgbClr val="996633">
              <a:alpha val="79000"/>
            </a:srgbClr>
          </a:solidFill>
          <a:ln>
            <a:solidFill>
              <a:schemeClr val="accent1">
                <a:shade val="50000"/>
                <a:alpha val="38000"/>
              </a:schemeClr>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6" name="Freeform 1"/>
          <p:cNvSpPr/>
          <p:nvPr/>
        </p:nvSpPr>
        <p:spPr>
          <a:xfrm>
            <a:off x="2174875" y="3425825"/>
            <a:ext cx="512763" cy="677863"/>
          </a:xfrm>
          <a:custGeom>
            <a:avLst/>
            <a:gdLst>
              <a:gd name="connsiteX0" fmla="*/ 12700 w 660400"/>
              <a:gd name="connsiteY0" fmla="*/ 812800 h 812800"/>
              <a:gd name="connsiteX1" fmla="*/ 0 w 660400"/>
              <a:gd name="connsiteY1" fmla="*/ 63500 h 812800"/>
              <a:gd name="connsiteX2" fmla="*/ 0 w 660400"/>
              <a:gd name="connsiteY2" fmla="*/ 63500 h 812800"/>
              <a:gd name="connsiteX3" fmla="*/ 114300 w 660400"/>
              <a:gd name="connsiteY3" fmla="*/ 63500 h 812800"/>
              <a:gd name="connsiteX4" fmla="*/ 114300 w 660400"/>
              <a:gd name="connsiteY4" fmla="*/ 381000 h 812800"/>
              <a:gd name="connsiteX5" fmla="*/ 114300 w 660400"/>
              <a:gd name="connsiteY5" fmla="*/ 381000 h 812800"/>
              <a:gd name="connsiteX6" fmla="*/ 114300 w 660400"/>
              <a:gd name="connsiteY6" fmla="*/ 381000 h 812800"/>
              <a:gd name="connsiteX7" fmla="*/ 114300 w 660400"/>
              <a:gd name="connsiteY7" fmla="*/ 381000 h 812800"/>
              <a:gd name="connsiteX8" fmla="*/ 114300 w 660400"/>
              <a:gd name="connsiteY8" fmla="*/ 381000 h 812800"/>
              <a:gd name="connsiteX9" fmla="*/ 241300 w 660400"/>
              <a:gd name="connsiteY9" fmla="*/ 393700 h 812800"/>
              <a:gd name="connsiteX10" fmla="*/ 228600 w 660400"/>
              <a:gd name="connsiteY10" fmla="*/ 0 h 812800"/>
              <a:gd name="connsiteX11" fmla="*/ 228600 w 660400"/>
              <a:gd name="connsiteY11" fmla="*/ 0 h 812800"/>
              <a:gd name="connsiteX12" fmla="*/ 355600 w 660400"/>
              <a:gd name="connsiteY12" fmla="*/ 38100 h 812800"/>
              <a:gd name="connsiteX13" fmla="*/ 342900 w 660400"/>
              <a:gd name="connsiteY13" fmla="*/ 406400 h 812800"/>
              <a:gd name="connsiteX14" fmla="*/ 342900 w 660400"/>
              <a:gd name="connsiteY14" fmla="*/ 406400 h 812800"/>
              <a:gd name="connsiteX15" fmla="*/ 469900 w 660400"/>
              <a:gd name="connsiteY15" fmla="*/ 444500 h 812800"/>
              <a:gd name="connsiteX16" fmla="*/ 520700 w 660400"/>
              <a:gd name="connsiteY16" fmla="*/ 241300 h 812800"/>
              <a:gd name="connsiteX17" fmla="*/ 660400 w 660400"/>
              <a:gd name="connsiteY17" fmla="*/ 279400 h 812800"/>
              <a:gd name="connsiteX18" fmla="*/ 508000 w 660400"/>
              <a:gd name="connsiteY18" fmla="*/ 800100 h 81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0400" h="812800">
                <a:moveTo>
                  <a:pt x="12700" y="812800"/>
                </a:moveTo>
                <a:lnTo>
                  <a:pt x="0" y="63500"/>
                </a:lnTo>
                <a:lnTo>
                  <a:pt x="0" y="63500"/>
                </a:lnTo>
                <a:lnTo>
                  <a:pt x="114300" y="63500"/>
                </a:lnTo>
                <a:lnTo>
                  <a:pt x="114300" y="381000"/>
                </a:lnTo>
                <a:lnTo>
                  <a:pt x="114300" y="381000"/>
                </a:lnTo>
                <a:lnTo>
                  <a:pt x="114300" y="381000"/>
                </a:lnTo>
                <a:lnTo>
                  <a:pt x="114300" y="381000"/>
                </a:lnTo>
                <a:lnTo>
                  <a:pt x="114300" y="381000"/>
                </a:lnTo>
                <a:lnTo>
                  <a:pt x="241300" y="393700"/>
                </a:lnTo>
                <a:lnTo>
                  <a:pt x="228600" y="0"/>
                </a:lnTo>
                <a:lnTo>
                  <a:pt x="228600" y="0"/>
                </a:lnTo>
                <a:lnTo>
                  <a:pt x="355600" y="38100"/>
                </a:lnTo>
                <a:lnTo>
                  <a:pt x="342900" y="406400"/>
                </a:lnTo>
                <a:lnTo>
                  <a:pt x="342900" y="406400"/>
                </a:lnTo>
                <a:lnTo>
                  <a:pt x="469900" y="444500"/>
                </a:lnTo>
                <a:lnTo>
                  <a:pt x="520700" y="241300"/>
                </a:lnTo>
                <a:lnTo>
                  <a:pt x="660400" y="279400"/>
                </a:lnTo>
                <a:lnTo>
                  <a:pt x="508000" y="800100"/>
                </a:lnTo>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1" name="Cloud 30"/>
          <p:cNvSpPr/>
          <p:nvPr/>
        </p:nvSpPr>
        <p:spPr>
          <a:xfrm>
            <a:off x="2046288" y="3160713"/>
            <a:ext cx="257175" cy="268287"/>
          </a:xfrm>
          <a:prstGeom prst="cloud">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2" name="Cloud 31"/>
          <p:cNvSpPr/>
          <p:nvPr/>
        </p:nvSpPr>
        <p:spPr>
          <a:xfrm>
            <a:off x="2559050" y="3294063"/>
            <a:ext cx="255588" cy="265112"/>
          </a:xfrm>
          <a:prstGeom prst="cloud">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3" name="Cloud 32"/>
          <p:cNvSpPr/>
          <p:nvPr/>
        </p:nvSpPr>
        <p:spPr>
          <a:xfrm>
            <a:off x="2303463" y="2894013"/>
            <a:ext cx="255587" cy="531812"/>
          </a:xfrm>
          <a:prstGeom prst="cloud">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21" name="Text Box 36"/>
          <p:cNvSpPr txBox="1"/>
          <p:nvPr/>
        </p:nvSpPr>
        <p:spPr>
          <a:xfrm rot="16200000">
            <a:off x="6618287" y="4548188"/>
            <a:ext cx="301625" cy="53340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vert="eaVert"/>
          <a:lstStyle/>
          <a:p>
            <a:pPr>
              <a:spcBef>
                <a:spcPts val="0"/>
              </a:spcBef>
              <a:spcAft>
                <a:spcPts val="0"/>
              </a:spcAft>
              <a:defRPr/>
            </a:pPr>
            <a:r>
              <a:rPr lang="en-US" sz="1200" dirty="0">
                <a:solidFill>
                  <a:schemeClr val="bg1"/>
                </a:solidFill>
                <a:latin typeface="Gill Sans MT" panose="020B0502020104020203" pitchFamily="34" charset="0"/>
                <a:ea typeface="Calibri" panose="020F0502020204030204" pitchFamily="34" charset="0"/>
                <a:cs typeface="Times New Roman" panose="02020603050405020304" pitchFamily="18" charset="0"/>
              </a:rPr>
              <a:t>ocean</a:t>
            </a:r>
          </a:p>
        </p:txBody>
      </p:sp>
      <p:sp>
        <p:nvSpPr>
          <p:cNvPr id="10" name="Freeform 41"/>
          <p:cNvSpPr/>
          <p:nvPr/>
        </p:nvSpPr>
        <p:spPr>
          <a:xfrm rot="20235154">
            <a:off x="3997325" y="4343400"/>
            <a:ext cx="712788" cy="641350"/>
          </a:xfrm>
          <a:custGeom>
            <a:avLst/>
            <a:gdLst>
              <a:gd name="connsiteX0" fmla="*/ 281354 w 636701"/>
              <a:gd name="connsiteY0" fmla="*/ 140677 h 550985"/>
              <a:gd name="connsiteX1" fmla="*/ 445477 w 636701"/>
              <a:gd name="connsiteY1" fmla="*/ 117231 h 550985"/>
              <a:gd name="connsiteX2" fmla="*/ 492369 w 636701"/>
              <a:gd name="connsiteY2" fmla="*/ 187569 h 550985"/>
              <a:gd name="connsiteX3" fmla="*/ 527539 w 636701"/>
              <a:gd name="connsiteY3" fmla="*/ 257908 h 550985"/>
              <a:gd name="connsiteX4" fmla="*/ 597877 w 636701"/>
              <a:gd name="connsiteY4" fmla="*/ 281354 h 550985"/>
              <a:gd name="connsiteX5" fmla="*/ 609600 w 636701"/>
              <a:gd name="connsiteY5" fmla="*/ 445477 h 550985"/>
              <a:gd name="connsiteX6" fmla="*/ 539262 w 636701"/>
              <a:gd name="connsiteY6" fmla="*/ 468923 h 550985"/>
              <a:gd name="connsiteX7" fmla="*/ 515815 w 636701"/>
              <a:gd name="connsiteY7" fmla="*/ 492369 h 550985"/>
              <a:gd name="connsiteX8" fmla="*/ 492369 w 636701"/>
              <a:gd name="connsiteY8" fmla="*/ 527539 h 550985"/>
              <a:gd name="connsiteX9" fmla="*/ 445477 w 636701"/>
              <a:gd name="connsiteY9" fmla="*/ 550985 h 550985"/>
              <a:gd name="connsiteX10" fmla="*/ 410308 w 636701"/>
              <a:gd name="connsiteY10" fmla="*/ 527539 h 550985"/>
              <a:gd name="connsiteX11" fmla="*/ 363415 w 636701"/>
              <a:gd name="connsiteY11" fmla="*/ 515816 h 550985"/>
              <a:gd name="connsiteX12" fmla="*/ 328246 w 636701"/>
              <a:gd name="connsiteY12" fmla="*/ 504092 h 550985"/>
              <a:gd name="connsiteX13" fmla="*/ 293077 w 636701"/>
              <a:gd name="connsiteY13" fmla="*/ 515816 h 550985"/>
              <a:gd name="connsiteX14" fmla="*/ 269631 w 636701"/>
              <a:gd name="connsiteY14" fmla="*/ 492369 h 550985"/>
              <a:gd name="connsiteX15" fmla="*/ 234462 w 636701"/>
              <a:gd name="connsiteY15" fmla="*/ 480646 h 550985"/>
              <a:gd name="connsiteX16" fmla="*/ 211015 w 636701"/>
              <a:gd name="connsiteY16" fmla="*/ 457200 h 550985"/>
              <a:gd name="connsiteX17" fmla="*/ 152400 w 636701"/>
              <a:gd name="connsiteY17" fmla="*/ 445477 h 550985"/>
              <a:gd name="connsiteX18" fmla="*/ 128954 w 636701"/>
              <a:gd name="connsiteY18" fmla="*/ 375139 h 550985"/>
              <a:gd name="connsiteX19" fmla="*/ 58615 w 636701"/>
              <a:gd name="connsiteY19" fmla="*/ 351692 h 550985"/>
              <a:gd name="connsiteX20" fmla="*/ 0 w 636701"/>
              <a:gd name="connsiteY20" fmla="*/ 234462 h 550985"/>
              <a:gd name="connsiteX21" fmla="*/ 11723 w 636701"/>
              <a:gd name="connsiteY21" fmla="*/ 117231 h 550985"/>
              <a:gd name="connsiteX22" fmla="*/ 35169 w 636701"/>
              <a:gd name="connsiteY22" fmla="*/ 46892 h 550985"/>
              <a:gd name="connsiteX23" fmla="*/ 187569 w 636701"/>
              <a:gd name="connsiteY23" fmla="*/ 23446 h 550985"/>
              <a:gd name="connsiteX24" fmla="*/ 222739 w 636701"/>
              <a:gd name="connsiteY24" fmla="*/ 11723 h 550985"/>
              <a:gd name="connsiteX25" fmla="*/ 281354 w 636701"/>
              <a:gd name="connsiteY25" fmla="*/ 0 h 550985"/>
              <a:gd name="connsiteX26" fmla="*/ 304800 w 636701"/>
              <a:gd name="connsiteY26" fmla="*/ 35169 h 550985"/>
              <a:gd name="connsiteX27" fmla="*/ 375139 w 636701"/>
              <a:gd name="connsiteY27" fmla="*/ 70339 h 550985"/>
              <a:gd name="connsiteX28" fmla="*/ 386862 w 636701"/>
              <a:gd name="connsiteY28" fmla="*/ 70339 h 550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6701" h="550985">
                <a:moveTo>
                  <a:pt x="281354" y="140677"/>
                </a:moveTo>
                <a:cubicBezTo>
                  <a:pt x="339336" y="105888"/>
                  <a:pt x="365429" y="74128"/>
                  <a:pt x="445477" y="117231"/>
                </a:cubicBezTo>
                <a:cubicBezTo>
                  <a:pt x="470287" y="130590"/>
                  <a:pt x="492369" y="187569"/>
                  <a:pt x="492369" y="187569"/>
                </a:cubicBezTo>
                <a:cubicBezTo>
                  <a:pt x="498757" y="206733"/>
                  <a:pt x="508400" y="245946"/>
                  <a:pt x="527539" y="257908"/>
                </a:cubicBezTo>
                <a:cubicBezTo>
                  <a:pt x="548497" y="271006"/>
                  <a:pt x="597877" y="281354"/>
                  <a:pt x="597877" y="281354"/>
                </a:cubicBezTo>
                <a:cubicBezTo>
                  <a:pt x="633709" y="335102"/>
                  <a:pt x="657999" y="355592"/>
                  <a:pt x="609600" y="445477"/>
                </a:cubicBezTo>
                <a:cubicBezTo>
                  <a:pt x="597883" y="467237"/>
                  <a:pt x="539262" y="468923"/>
                  <a:pt x="539262" y="468923"/>
                </a:cubicBezTo>
                <a:cubicBezTo>
                  <a:pt x="531446" y="476738"/>
                  <a:pt x="522720" y="483738"/>
                  <a:pt x="515815" y="492369"/>
                </a:cubicBezTo>
                <a:cubicBezTo>
                  <a:pt x="507013" y="503371"/>
                  <a:pt x="503193" y="518519"/>
                  <a:pt x="492369" y="527539"/>
                </a:cubicBezTo>
                <a:cubicBezTo>
                  <a:pt x="478944" y="538727"/>
                  <a:pt x="461108" y="543170"/>
                  <a:pt x="445477" y="550985"/>
                </a:cubicBezTo>
                <a:cubicBezTo>
                  <a:pt x="433754" y="543170"/>
                  <a:pt x="423258" y="533089"/>
                  <a:pt x="410308" y="527539"/>
                </a:cubicBezTo>
                <a:cubicBezTo>
                  <a:pt x="395499" y="521192"/>
                  <a:pt x="378907" y="520242"/>
                  <a:pt x="363415" y="515816"/>
                </a:cubicBezTo>
                <a:cubicBezTo>
                  <a:pt x="351533" y="512421"/>
                  <a:pt x="339969" y="508000"/>
                  <a:pt x="328246" y="504092"/>
                </a:cubicBezTo>
                <a:cubicBezTo>
                  <a:pt x="316523" y="508000"/>
                  <a:pt x="305194" y="518239"/>
                  <a:pt x="293077" y="515816"/>
                </a:cubicBezTo>
                <a:cubicBezTo>
                  <a:pt x="282239" y="513648"/>
                  <a:pt x="279109" y="498056"/>
                  <a:pt x="269631" y="492369"/>
                </a:cubicBezTo>
                <a:cubicBezTo>
                  <a:pt x="259035" y="486011"/>
                  <a:pt x="246185" y="484554"/>
                  <a:pt x="234462" y="480646"/>
                </a:cubicBezTo>
                <a:cubicBezTo>
                  <a:pt x="226646" y="472831"/>
                  <a:pt x="221174" y="461554"/>
                  <a:pt x="211015" y="457200"/>
                </a:cubicBezTo>
                <a:cubicBezTo>
                  <a:pt x="192701" y="449351"/>
                  <a:pt x="166489" y="459566"/>
                  <a:pt x="152400" y="445477"/>
                </a:cubicBezTo>
                <a:cubicBezTo>
                  <a:pt x="134924" y="428001"/>
                  <a:pt x="152400" y="382955"/>
                  <a:pt x="128954" y="375139"/>
                </a:cubicBezTo>
                <a:lnTo>
                  <a:pt x="58615" y="351692"/>
                </a:lnTo>
                <a:cubicBezTo>
                  <a:pt x="2786" y="267948"/>
                  <a:pt x="18557" y="308691"/>
                  <a:pt x="0" y="234462"/>
                </a:cubicBezTo>
                <a:cubicBezTo>
                  <a:pt x="3908" y="195385"/>
                  <a:pt x="4486" y="155830"/>
                  <a:pt x="11723" y="117231"/>
                </a:cubicBezTo>
                <a:cubicBezTo>
                  <a:pt x="16278" y="92940"/>
                  <a:pt x="10703" y="50387"/>
                  <a:pt x="35169" y="46892"/>
                </a:cubicBezTo>
                <a:cubicBezTo>
                  <a:pt x="61348" y="43152"/>
                  <a:pt x="158289" y="29953"/>
                  <a:pt x="187569" y="23446"/>
                </a:cubicBezTo>
                <a:cubicBezTo>
                  <a:pt x="199632" y="20765"/>
                  <a:pt x="210751" y="14720"/>
                  <a:pt x="222739" y="11723"/>
                </a:cubicBezTo>
                <a:cubicBezTo>
                  <a:pt x="242069" y="6890"/>
                  <a:pt x="261816" y="3908"/>
                  <a:pt x="281354" y="0"/>
                </a:cubicBezTo>
                <a:cubicBezTo>
                  <a:pt x="289169" y="11723"/>
                  <a:pt x="294837" y="25206"/>
                  <a:pt x="304800" y="35169"/>
                </a:cubicBezTo>
                <a:cubicBezTo>
                  <a:pt x="323903" y="54273"/>
                  <a:pt x="349711" y="63982"/>
                  <a:pt x="375139" y="70339"/>
                </a:cubicBezTo>
                <a:cubicBezTo>
                  <a:pt x="378930" y="71287"/>
                  <a:pt x="382954" y="70339"/>
                  <a:pt x="386862" y="70339"/>
                </a:cubicBezTo>
              </a:path>
            </a:pathLst>
          </a:custGeom>
          <a:solidFill>
            <a:schemeClr val="bg2">
              <a:lumMod val="50000"/>
            </a:schemeClr>
          </a:solidFill>
          <a:ln>
            <a:solidFill>
              <a:schemeClr val="bg2">
                <a:lumMod val="25000"/>
              </a:schemeClr>
            </a:solidFill>
          </a:ln>
        </p:spPr>
        <p:style>
          <a:lnRef idx="2">
            <a:schemeClr val="accent1"/>
          </a:lnRef>
          <a:fillRef idx="0">
            <a:schemeClr val="accent1"/>
          </a:fillRef>
          <a:effectRef idx="1">
            <a:schemeClr val="accent1"/>
          </a:effectRef>
          <a:fontRef idx="minor">
            <a:schemeClr val="tx1"/>
          </a:fontRef>
        </p:style>
        <p:txBody>
          <a:bodyPr anchor="ctr"/>
          <a:lstStyle/>
          <a:p>
            <a:pPr>
              <a:defRPr/>
            </a:pPr>
            <a:endParaRPr lang="en-US"/>
          </a:p>
        </p:txBody>
      </p:sp>
      <p:sp>
        <p:nvSpPr>
          <p:cNvPr id="11" name="Freeform 42"/>
          <p:cNvSpPr/>
          <p:nvPr/>
        </p:nvSpPr>
        <p:spPr>
          <a:xfrm>
            <a:off x="3522663" y="4491038"/>
            <a:ext cx="590550" cy="465137"/>
          </a:xfrm>
          <a:custGeom>
            <a:avLst/>
            <a:gdLst>
              <a:gd name="connsiteX0" fmla="*/ 187569 w 527538"/>
              <a:gd name="connsiteY0" fmla="*/ 35169 h 399160"/>
              <a:gd name="connsiteX1" fmla="*/ 246184 w 527538"/>
              <a:gd name="connsiteY1" fmla="*/ 11723 h 399160"/>
              <a:gd name="connsiteX2" fmla="*/ 328246 w 527538"/>
              <a:gd name="connsiteY2" fmla="*/ 23446 h 399160"/>
              <a:gd name="connsiteX3" fmla="*/ 398584 w 527538"/>
              <a:gd name="connsiteY3" fmla="*/ 58615 h 399160"/>
              <a:gd name="connsiteX4" fmla="*/ 422030 w 527538"/>
              <a:gd name="connsiteY4" fmla="*/ 82062 h 399160"/>
              <a:gd name="connsiteX5" fmla="*/ 445477 w 527538"/>
              <a:gd name="connsiteY5" fmla="*/ 164123 h 399160"/>
              <a:gd name="connsiteX6" fmla="*/ 504092 w 527538"/>
              <a:gd name="connsiteY6" fmla="*/ 257908 h 399160"/>
              <a:gd name="connsiteX7" fmla="*/ 527538 w 527538"/>
              <a:gd name="connsiteY7" fmla="*/ 328246 h 399160"/>
              <a:gd name="connsiteX8" fmla="*/ 515815 w 527538"/>
              <a:gd name="connsiteY8" fmla="*/ 375138 h 399160"/>
              <a:gd name="connsiteX9" fmla="*/ 468923 w 527538"/>
              <a:gd name="connsiteY9" fmla="*/ 398585 h 399160"/>
              <a:gd name="connsiteX10" fmla="*/ 257907 w 527538"/>
              <a:gd name="connsiteY10" fmla="*/ 386862 h 399160"/>
              <a:gd name="connsiteX11" fmla="*/ 234461 w 527538"/>
              <a:gd name="connsiteY11" fmla="*/ 304800 h 399160"/>
              <a:gd name="connsiteX12" fmla="*/ 222738 w 527538"/>
              <a:gd name="connsiteY12" fmla="*/ 269631 h 399160"/>
              <a:gd name="connsiteX13" fmla="*/ 140677 w 527538"/>
              <a:gd name="connsiteY13" fmla="*/ 234462 h 399160"/>
              <a:gd name="connsiteX14" fmla="*/ 70338 w 527538"/>
              <a:gd name="connsiteY14" fmla="*/ 211015 h 399160"/>
              <a:gd name="connsiteX15" fmla="*/ 0 w 527538"/>
              <a:gd name="connsiteY15" fmla="*/ 164123 h 399160"/>
              <a:gd name="connsiteX16" fmla="*/ 11723 w 527538"/>
              <a:gd name="connsiteY16" fmla="*/ 93785 h 399160"/>
              <a:gd name="connsiteX17" fmla="*/ 58615 w 527538"/>
              <a:gd name="connsiteY17" fmla="*/ 70338 h 399160"/>
              <a:gd name="connsiteX18" fmla="*/ 222738 w 527538"/>
              <a:gd name="connsiteY18" fmla="*/ 46892 h 399160"/>
              <a:gd name="connsiteX19" fmla="*/ 281354 w 527538"/>
              <a:gd name="connsiteY19" fmla="*/ 11723 h 399160"/>
              <a:gd name="connsiteX20" fmla="*/ 281354 w 527538"/>
              <a:gd name="connsiteY20" fmla="*/ 0 h 399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7538" h="399160">
                <a:moveTo>
                  <a:pt x="187569" y="35169"/>
                </a:moveTo>
                <a:cubicBezTo>
                  <a:pt x="207107" y="27354"/>
                  <a:pt x="225213" y="13471"/>
                  <a:pt x="246184" y="11723"/>
                </a:cubicBezTo>
                <a:cubicBezTo>
                  <a:pt x="273720" y="9428"/>
                  <a:pt x="301151" y="18027"/>
                  <a:pt x="328246" y="23446"/>
                </a:cubicBezTo>
                <a:cubicBezTo>
                  <a:pt x="357137" y="29224"/>
                  <a:pt x="375532" y="40173"/>
                  <a:pt x="398584" y="58615"/>
                </a:cubicBezTo>
                <a:cubicBezTo>
                  <a:pt x="407215" y="65520"/>
                  <a:pt x="414215" y="74246"/>
                  <a:pt x="422030" y="82062"/>
                </a:cubicBezTo>
                <a:cubicBezTo>
                  <a:pt x="425785" y="97082"/>
                  <a:pt x="437069" y="147308"/>
                  <a:pt x="445477" y="164123"/>
                </a:cubicBezTo>
                <a:cubicBezTo>
                  <a:pt x="501832" y="276833"/>
                  <a:pt x="428893" y="92469"/>
                  <a:pt x="504092" y="257908"/>
                </a:cubicBezTo>
                <a:cubicBezTo>
                  <a:pt x="514319" y="280407"/>
                  <a:pt x="527538" y="328246"/>
                  <a:pt x="527538" y="328246"/>
                </a:cubicBezTo>
                <a:cubicBezTo>
                  <a:pt x="523630" y="343877"/>
                  <a:pt x="526129" y="362761"/>
                  <a:pt x="515815" y="375138"/>
                </a:cubicBezTo>
                <a:cubicBezTo>
                  <a:pt x="504627" y="388563"/>
                  <a:pt x="486381" y="397791"/>
                  <a:pt x="468923" y="398585"/>
                </a:cubicBezTo>
                <a:cubicBezTo>
                  <a:pt x="398549" y="401784"/>
                  <a:pt x="328246" y="390770"/>
                  <a:pt x="257907" y="386862"/>
                </a:cubicBezTo>
                <a:cubicBezTo>
                  <a:pt x="229797" y="302530"/>
                  <a:pt x="263904" y="407850"/>
                  <a:pt x="234461" y="304800"/>
                </a:cubicBezTo>
                <a:cubicBezTo>
                  <a:pt x="231066" y="292918"/>
                  <a:pt x="230457" y="279280"/>
                  <a:pt x="222738" y="269631"/>
                </a:cubicBezTo>
                <a:cubicBezTo>
                  <a:pt x="201202" y="242711"/>
                  <a:pt x="170317" y="243354"/>
                  <a:pt x="140677" y="234462"/>
                </a:cubicBezTo>
                <a:cubicBezTo>
                  <a:pt x="117005" y="227360"/>
                  <a:pt x="90902" y="224724"/>
                  <a:pt x="70338" y="211015"/>
                </a:cubicBezTo>
                <a:lnTo>
                  <a:pt x="0" y="164123"/>
                </a:lnTo>
                <a:cubicBezTo>
                  <a:pt x="3908" y="140677"/>
                  <a:pt x="-875" y="113941"/>
                  <a:pt x="11723" y="93785"/>
                </a:cubicBezTo>
                <a:cubicBezTo>
                  <a:pt x="20985" y="78966"/>
                  <a:pt x="42552" y="77222"/>
                  <a:pt x="58615" y="70338"/>
                </a:cubicBezTo>
                <a:cubicBezTo>
                  <a:pt x="113260" y="46918"/>
                  <a:pt x="156472" y="52916"/>
                  <a:pt x="222738" y="46892"/>
                </a:cubicBezTo>
                <a:cubicBezTo>
                  <a:pt x="252971" y="36814"/>
                  <a:pt x="262963" y="39309"/>
                  <a:pt x="281354" y="11723"/>
                </a:cubicBezTo>
                <a:cubicBezTo>
                  <a:pt x="283522" y="8472"/>
                  <a:pt x="281354" y="3908"/>
                  <a:pt x="281354" y="0"/>
                </a:cubicBezTo>
              </a:path>
            </a:pathLst>
          </a:custGeom>
          <a:solidFill>
            <a:srgbClr val="767171"/>
          </a:solidFill>
          <a:ln>
            <a:solidFill>
              <a:srgbClr val="3B3838"/>
            </a:solidFill>
          </a:ln>
        </p:spPr>
        <p:style>
          <a:lnRef idx="2">
            <a:schemeClr val="accent1"/>
          </a:lnRef>
          <a:fillRef idx="0">
            <a:schemeClr val="accent1"/>
          </a:fillRef>
          <a:effectRef idx="1">
            <a:schemeClr val="accent1"/>
          </a:effectRef>
          <a:fontRef idx="minor">
            <a:schemeClr val="tx1"/>
          </a:fontRef>
        </p:style>
        <p:txBody>
          <a:bodyPr anchor="ctr"/>
          <a:lstStyle/>
          <a:p>
            <a:pPr>
              <a:defRPr/>
            </a:pPr>
            <a:endParaRPr lang="en-US"/>
          </a:p>
        </p:txBody>
      </p:sp>
      <p:sp>
        <p:nvSpPr>
          <p:cNvPr id="69" name="Freeform 41"/>
          <p:cNvSpPr/>
          <p:nvPr/>
        </p:nvSpPr>
        <p:spPr>
          <a:xfrm rot="20235154">
            <a:off x="2254250" y="4529138"/>
            <a:ext cx="452438" cy="431800"/>
          </a:xfrm>
          <a:custGeom>
            <a:avLst/>
            <a:gdLst>
              <a:gd name="connsiteX0" fmla="*/ 281354 w 636701"/>
              <a:gd name="connsiteY0" fmla="*/ 140677 h 550985"/>
              <a:gd name="connsiteX1" fmla="*/ 445477 w 636701"/>
              <a:gd name="connsiteY1" fmla="*/ 117231 h 550985"/>
              <a:gd name="connsiteX2" fmla="*/ 492369 w 636701"/>
              <a:gd name="connsiteY2" fmla="*/ 187569 h 550985"/>
              <a:gd name="connsiteX3" fmla="*/ 527539 w 636701"/>
              <a:gd name="connsiteY3" fmla="*/ 257908 h 550985"/>
              <a:gd name="connsiteX4" fmla="*/ 597877 w 636701"/>
              <a:gd name="connsiteY4" fmla="*/ 281354 h 550985"/>
              <a:gd name="connsiteX5" fmla="*/ 609600 w 636701"/>
              <a:gd name="connsiteY5" fmla="*/ 445477 h 550985"/>
              <a:gd name="connsiteX6" fmla="*/ 539262 w 636701"/>
              <a:gd name="connsiteY6" fmla="*/ 468923 h 550985"/>
              <a:gd name="connsiteX7" fmla="*/ 515815 w 636701"/>
              <a:gd name="connsiteY7" fmla="*/ 492369 h 550985"/>
              <a:gd name="connsiteX8" fmla="*/ 492369 w 636701"/>
              <a:gd name="connsiteY8" fmla="*/ 527539 h 550985"/>
              <a:gd name="connsiteX9" fmla="*/ 445477 w 636701"/>
              <a:gd name="connsiteY9" fmla="*/ 550985 h 550985"/>
              <a:gd name="connsiteX10" fmla="*/ 410308 w 636701"/>
              <a:gd name="connsiteY10" fmla="*/ 527539 h 550985"/>
              <a:gd name="connsiteX11" fmla="*/ 363415 w 636701"/>
              <a:gd name="connsiteY11" fmla="*/ 515816 h 550985"/>
              <a:gd name="connsiteX12" fmla="*/ 328246 w 636701"/>
              <a:gd name="connsiteY12" fmla="*/ 504092 h 550985"/>
              <a:gd name="connsiteX13" fmla="*/ 293077 w 636701"/>
              <a:gd name="connsiteY13" fmla="*/ 515816 h 550985"/>
              <a:gd name="connsiteX14" fmla="*/ 269631 w 636701"/>
              <a:gd name="connsiteY14" fmla="*/ 492369 h 550985"/>
              <a:gd name="connsiteX15" fmla="*/ 234462 w 636701"/>
              <a:gd name="connsiteY15" fmla="*/ 480646 h 550985"/>
              <a:gd name="connsiteX16" fmla="*/ 211015 w 636701"/>
              <a:gd name="connsiteY16" fmla="*/ 457200 h 550985"/>
              <a:gd name="connsiteX17" fmla="*/ 152400 w 636701"/>
              <a:gd name="connsiteY17" fmla="*/ 445477 h 550985"/>
              <a:gd name="connsiteX18" fmla="*/ 128954 w 636701"/>
              <a:gd name="connsiteY18" fmla="*/ 375139 h 550985"/>
              <a:gd name="connsiteX19" fmla="*/ 58615 w 636701"/>
              <a:gd name="connsiteY19" fmla="*/ 351692 h 550985"/>
              <a:gd name="connsiteX20" fmla="*/ 0 w 636701"/>
              <a:gd name="connsiteY20" fmla="*/ 234462 h 550985"/>
              <a:gd name="connsiteX21" fmla="*/ 11723 w 636701"/>
              <a:gd name="connsiteY21" fmla="*/ 117231 h 550985"/>
              <a:gd name="connsiteX22" fmla="*/ 35169 w 636701"/>
              <a:gd name="connsiteY22" fmla="*/ 46892 h 550985"/>
              <a:gd name="connsiteX23" fmla="*/ 187569 w 636701"/>
              <a:gd name="connsiteY23" fmla="*/ 23446 h 550985"/>
              <a:gd name="connsiteX24" fmla="*/ 222739 w 636701"/>
              <a:gd name="connsiteY24" fmla="*/ 11723 h 550985"/>
              <a:gd name="connsiteX25" fmla="*/ 281354 w 636701"/>
              <a:gd name="connsiteY25" fmla="*/ 0 h 550985"/>
              <a:gd name="connsiteX26" fmla="*/ 304800 w 636701"/>
              <a:gd name="connsiteY26" fmla="*/ 35169 h 550985"/>
              <a:gd name="connsiteX27" fmla="*/ 375139 w 636701"/>
              <a:gd name="connsiteY27" fmla="*/ 70339 h 550985"/>
              <a:gd name="connsiteX28" fmla="*/ 386862 w 636701"/>
              <a:gd name="connsiteY28" fmla="*/ 70339 h 550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6701" h="550985">
                <a:moveTo>
                  <a:pt x="281354" y="140677"/>
                </a:moveTo>
                <a:cubicBezTo>
                  <a:pt x="339336" y="105888"/>
                  <a:pt x="365429" y="74128"/>
                  <a:pt x="445477" y="117231"/>
                </a:cubicBezTo>
                <a:cubicBezTo>
                  <a:pt x="470287" y="130590"/>
                  <a:pt x="492369" y="187569"/>
                  <a:pt x="492369" y="187569"/>
                </a:cubicBezTo>
                <a:cubicBezTo>
                  <a:pt x="498757" y="206733"/>
                  <a:pt x="508400" y="245946"/>
                  <a:pt x="527539" y="257908"/>
                </a:cubicBezTo>
                <a:cubicBezTo>
                  <a:pt x="548497" y="271006"/>
                  <a:pt x="597877" y="281354"/>
                  <a:pt x="597877" y="281354"/>
                </a:cubicBezTo>
                <a:cubicBezTo>
                  <a:pt x="633709" y="335102"/>
                  <a:pt x="657999" y="355592"/>
                  <a:pt x="609600" y="445477"/>
                </a:cubicBezTo>
                <a:cubicBezTo>
                  <a:pt x="597883" y="467237"/>
                  <a:pt x="539262" y="468923"/>
                  <a:pt x="539262" y="468923"/>
                </a:cubicBezTo>
                <a:cubicBezTo>
                  <a:pt x="531446" y="476738"/>
                  <a:pt x="522720" y="483738"/>
                  <a:pt x="515815" y="492369"/>
                </a:cubicBezTo>
                <a:cubicBezTo>
                  <a:pt x="507013" y="503371"/>
                  <a:pt x="503193" y="518519"/>
                  <a:pt x="492369" y="527539"/>
                </a:cubicBezTo>
                <a:cubicBezTo>
                  <a:pt x="478944" y="538727"/>
                  <a:pt x="461108" y="543170"/>
                  <a:pt x="445477" y="550985"/>
                </a:cubicBezTo>
                <a:cubicBezTo>
                  <a:pt x="433754" y="543170"/>
                  <a:pt x="423258" y="533089"/>
                  <a:pt x="410308" y="527539"/>
                </a:cubicBezTo>
                <a:cubicBezTo>
                  <a:pt x="395499" y="521192"/>
                  <a:pt x="378907" y="520242"/>
                  <a:pt x="363415" y="515816"/>
                </a:cubicBezTo>
                <a:cubicBezTo>
                  <a:pt x="351533" y="512421"/>
                  <a:pt x="339969" y="508000"/>
                  <a:pt x="328246" y="504092"/>
                </a:cubicBezTo>
                <a:cubicBezTo>
                  <a:pt x="316523" y="508000"/>
                  <a:pt x="305194" y="518239"/>
                  <a:pt x="293077" y="515816"/>
                </a:cubicBezTo>
                <a:cubicBezTo>
                  <a:pt x="282239" y="513648"/>
                  <a:pt x="279109" y="498056"/>
                  <a:pt x="269631" y="492369"/>
                </a:cubicBezTo>
                <a:cubicBezTo>
                  <a:pt x="259035" y="486011"/>
                  <a:pt x="246185" y="484554"/>
                  <a:pt x="234462" y="480646"/>
                </a:cubicBezTo>
                <a:cubicBezTo>
                  <a:pt x="226646" y="472831"/>
                  <a:pt x="221174" y="461554"/>
                  <a:pt x="211015" y="457200"/>
                </a:cubicBezTo>
                <a:cubicBezTo>
                  <a:pt x="192701" y="449351"/>
                  <a:pt x="166489" y="459566"/>
                  <a:pt x="152400" y="445477"/>
                </a:cubicBezTo>
                <a:cubicBezTo>
                  <a:pt x="134924" y="428001"/>
                  <a:pt x="152400" y="382955"/>
                  <a:pt x="128954" y="375139"/>
                </a:cubicBezTo>
                <a:lnTo>
                  <a:pt x="58615" y="351692"/>
                </a:lnTo>
                <a:cubicBezTo>
                  <a:pt x="2786" y="267948"/>
                  <a:pt x="18557" y="308691"/>
                  <a:pt x="0" y="234462"/>
                </a:cubicBezTo>
                <a:cubicBezTo>
                  <a:pt x="3908" y="195385"/>
                  <a:pt x="4486" y="155830"/>
                  <a:pt x="11723" y="117231"/>
                </a:cubicBezTo>
                <a:cubicBezTo>
                  <a:pt x="16278" y="92940"/>
                  <a:pt x="10703" y="50387"/>
                  <a:pt x="35169" y="46892"/>
                </a:cubicBezTo>
                <a:cubicBezTo>
                  <a:pt x="61348" y="43152"/>
                  <a:pt x="158289" y="29953"/>
                  <a:pt x="187569" y="23446"/>
                </a:cubicBezTo>
                <a:cubicBezTo>
                  <a:pt x="199632" y="20765"/>
                  <a:pt x="210751" y="14720"/>
                  <a:pt x="222739" y="11723"/>
                </a:cubicBezTo>
                <a:cubicBezTo>
                  <a:pt x="242069" y="6890"/>
                  <a:pt x="261816" y="3908"/>
                  <a:pt x="281354" y="0"/>
                </a:cubicBezTo>
                <a:cubicBezTo>
                  <a:pt x="289169" y="11723"/>
                  <a:pt x="294837" y="25206"/>
                  <a:pt x="304800" y="35169"/>
                </a:cubicBezTo>
                <a:cubicBezTo>
                  <a:pt x="323903" y="54273"/>
                  <a:pt x="349711" y="63982"/>
                  <a:pt x="375139" y="70339"/>
                </a:cubicBezTo>
                <a:cubicBezTo>
                  <a:pt x="378930" y="71287"/>
                  <a:pt x="382954" y="70339"/>
                  <a:pt x="386862" y="70339"/>
                </a:cubicBezTo>
              </a:path>
            </a:pathLst>
          </a:custGeom>
          <a:solidFill>
            <a:schemeClr val="tx1"/>
          </a:solidFill>
          <a:ln>
            <a:solidFill>
              <a:schemeClr val="bg2">
                <a:lumMod val="25000"/>
              </a:schemeClr>
            </a:solidFill>
          </a:ln>
        </p:spPr>
        <p:style>
          <a:lnRef idx="2">
            <a:schemeClr val="accent1"/>
          </a:lnRef>
          <a:fillRef idx="0">
            <a:schemeClr val="accent1"/>
          </a:fillRef>
          <a:effectRef idx="1">
            <a:schemeClr val="accent1"/>
          </a:effectRef>
          <a:fontRef idx="minor">
            <a:schemeClr val="tx1"/>
          </a:fontRef>
        </p:style>
        <p:txBody>
          <a:bodyPr anchor="ctr"/>
          <a:lstStyle/>
          <a:p>
            <a:pPr>
              <a:defRPr/>
            </a:pPr>
            <a:endParaRPr lang="en-US"/>
          </a:p>
        </p:txBody>
      </p:sp>
      <p:cxnSp>
        <p:nvCxnSpPr>
          <p:cNvPr id="73" name="Straight Connector 72"/>
          <p:cNvCxnSpPr/>
          <p:nvPr/>
        </p:nvCxnSpPr>
        <p:spPr>
          <a:xfrm>
            <a:off x="2479675" y="3919538"/>
            <a:ext cx="0" cy="6683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4" name="Text Box 36"/>
          <p:cNvSpPr txBox="1"/>
          <p:nvPr/>
        </p:nvSpPr>
        <p:spPr>
          <a:xfrm rot="16200000">
            <a:off x="4656137" y="4108451"/>
            <a:ext cx="301625" cy="53340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vert="eaVert"/>
          <a:lstStyle/>
          <a:p>
            <a:pPr>
              <a:spcBef>
                <a:spcPts val="0"/>
              </a:spcBef>
              <a:spcAft>
                <a:spcPts val="0"/>
              </a:spcAft>
              <a:defRPr/>
            </a:pPr>
            <a:r>
              <a:rPr lang="en-US" sz="1200" dirty="0">
                <a:solidFill>
                  <a:schemeClr val="bg1"/>
                </a:solidFill>
                <a:latin typeface="Gill Sans MT" panose="020B0502020104020203" pitchFamily="34" charset="0"/>
                <a:ea typeface="Calibri" panose="020F0502020204030204" pitchFamily="34" charset="0"/>
                <a:cs typeface="Times New Roman" panose="02020603050405020304" pitchFamily="18" charset="0"/>
              </a:rPr>
              <a:t>land</a:t>
            </a:r>
          </a:p>
        </p:txBody>
      </p:sp>
      <p:sp>
        <p:nvSpPr>
          <p:cNvPr id="75" name="Text Box 36"/>
          <p:cNvSpPr txBox="1"/>
          <p:nvPr/>
        </p:nvSpPr>
        <p:spPr>
          <a:xfrm rot="16200000">
            <a:off x="2189162" y="3952876"/>
            <a:ext cx="301625" cy="53340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vert="eaVert"/>
          <a:lstStyle/>
          <a:p>
            <a:pPr>
              <a:spcBef>
                <a:spcPts val="0"/>
              </a:spcBef>
              <a:spcAft>
                <a:spcPts val="0"/>
              </a:spcAft>
              <a:defRPr/>
            </a:pPr>
            <a:r>
              <a:rPr lang="en-US" sz="1200" dirty="0">
                <a:solidFill>
                  <a:schemeClr val="bg1"/>
                </a:solidFill>
                <a:latin typeface="Gill Sans MT" panose="020B0502020104020203" pitchFamily="34" charset="0"/>
                <a:ea typeface="Calibri" panose="020F0502020204030204" pitchFamily="34" charset="0"/>
                <a:cs typeface="Times New Roman" panose="02020603050405020304" pitchFamily="18" charset="0"/>
              </a:rPr>
              <a:t>fossil</a:t>
            </a:r>
          </a:p>
          <a:p>
            <a:pPr>
              <a:spcBef>
                <a:spcPts val="0"/>
              </a:spcBef>
              <a:spcAft>
                <a:spcPts val="0"/>
              </a:spcAft>
              <a:defRPr/>
            </a:pPr>
            <a:r>
              <a:rPr lang="en-US" sz="1200" dirty="0">
                <a:solidFill>
                  <a:schemeClr val="bg1"/>
                </a:solidFill>
                <a:latin typeface="Gill Sans MT" panose="020B0502020104020203" pitchFamily="34" charset="0"/>
                <a:ea typeface="Calibri" panose="020F0502020204030204" pitchFamily="34" charset="0"/>
                <a:cs typeface="Times New Roman" panose="02020603050405020304" pitchFamily="18" charset="0"/>
              </a:rPr>
              <a:t>fuels</a:t>
            </a:r>
          </a:p>
        </p:txBody>
      </p:sp>
      <p:sp>
        <p:nvSpPr>
          <p:cNvPr id="78" name="Text Box 36"/>
          <p:cNvSpPr txBox="1"/>
          <p:nvPr/>
        </p:nvSpPr>
        <p:spPr>
          <a:xfrm rot="16200000">
            <a:off x="5299869" y="2923381"/>
            <a:ext cx="1747838" cy="1254125"/>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vert="eaVert"/>
          <a:lstStyle/>
          <a:p>
            <a:pPr>
              <a:spcBef>
                <a:spcPts val="0"/>
              </a:spcBef>
              <a:spcAft>
                <a:spcPts val="0"/>
              </a:spcAft>
              <a:defRPr/>
            </a:pPr>
            <a:r>
              <a:rPr lang="en-US" sz="1200" dirty="0">
                <a:solidFill>
                  <a:schemeClr val="tx1"/>
                </a:solidFill>
                <a:latin typeface="Gill Sans MT" panose="020B0502020104020203" pitchFamily="34" charset="0"/>
                <a:ea typeface="Calibri" panose="020F0502020204030204" pitchFamily="34" charset="0"/>
                <a:cs typeface="Times New Roman" panose="02020603050405020304" pitchFamily="18" charset="0"/>
              </a:rPr>
              <a:t>Oceans </a:t>
            </a:r>
          </a:p>
          <a:p>
            <a:pPr>
              <a:spcBef>
                <a:spcPts val="0"/>
              </a:spcBef>
              <a:spcAft>
                <a:spcPts val="0"/>
              </a:spcAft>
              <a:defRPr/>
            </a:pPr>
            <a:r>
              <a:rPr lang="en-US" sz="1200" dirty="0">
                <a:solidFill>
                  <a:schemeClr val="tx1"/>
                </a:solidFill>
                <a:latin typeface="Gill Sans MT" panose="020B0502020104020203" pitchFamily="34" charset="0"/>
                <a:ea typeface="Calibri" panose="020F0502020204030204" pitchFamily="34" charset="0"/>
                <a:cs typeface="Times New Roman" panose="02020603050405020304" pitchFamily="18" charset="0"/>
              </a:rPr>
              <a:t>“catch” and release </a:t>
            </a:r>
          </a:p>
          <a:p>
            <a:pPr>
              <a:spcBef>
                <a:spcPts val="0"/>
              </a:spcBef>
              <a:spcAft>
                <a:spcPts val="0"/>
              </a:spcAft>
              <a:defRPr/>
            </a:pPr>
            <a:r>
              <a:rPr lang="en-US" sz="1200" dirty="0">
                <a:solidFill>
                  <a:schemeClr val="tx1"/>
                </a:solidFill>
                <a:latin typeface="Gill Sans MT" panose="020B0502020104020203" pitchFamily="34" charset="0"/>
                <a:ea typeface="Calibri" panose="020F0502020204030204" pitchFamily="34" charset="0"/>
                <a:cs typeface="Times New Roman" panose="02020603050405020304" pitchFamily="18" charset="0"/>
              </a:rPr>
              <a:t>~</a:t>
            </a:r>
            <a:r>
              <a:rPr lang="en-US" sz="1200" dirty="0">
                <a:solidFill>
                  <a:srgbClr val="FF0000"/>
                </a:solidFill>
                <a:latin typeface="Gill Sans MT" panose="020B0502020104020203" pitchFamily="34" charset="0"/>
                <a:ea typeface="Calibri" panose="020F0502020204030204" pitchFamily="34" charset="0"/>
                <a:cs typeface="Times New Roman" panose="02020603050405020304" pitchFamily="18" charset="0"/>
              </a:rPr>
              <a:t>80</a:t>
            </a:r>
            <a:r>
              <a:rPr lang="en-US" sz="1200" dirty="0">
                <a:solidFill>
                  <a:schemeClr val="tx1"/>
                </a:solidFill>
                <a:latin typeface="Gill Sans MT" panose="020B0502020104020203" pitchFamily="34" charset="0"/>
                <a:ea typeface="Calibri" panose="020F0502020204030204" pitchFamily="34" charset="0"/>
                <a:cs typeface="Times New Roman" panose="02020603050405020304" pitchFamily="18" charset="0"/>
              </a:rPr>
              <a:t> </a:t>
            </a:r>
            <a:r>
              <a:rPr lang="en-US" sz="1200" dirty="0" err="1">
                <a:solidFill>
                  <a:schemeClr val="tx1"/>
                </a:solidFill>
                <a:latin typeface="Gill Sans MT" panose="020B0502020104020203" pitchFamily="34" charset="0"/>
                <a:ea typeface="Calibri" panose="020F0502020204030204" pitchFamily="34" charset="0"/>
                <a:cs typeface="Times New Roman" panose="02020603050405020304" pitchFamily="18" charset="0"/>
              </a:rPr>
              <a:t>Pg</a:t>
            </a:r>
            <a:r>
              <a:rPr lang="en-US" sz="1200" dirty="0">
                <a:solidFill>
                  <a:schemeClr val="tx1"/>
                </a:solidFill>
                <a:latin typeface="Gill Sans MT" panose="020B0502020104020203" pitchFamily="34" charset="0"/>
                <a:ea typeface="Calibri" panose="020F0502020204030204" pitchFamily="34" charset="0"/>
                <a:cs typeface="Times New Roman" panose="02020603050405020304" pitchFamily="18" charset="0"/>
              </a:rPr>
              <a:t> C every year (0.8 of a MFS*) </a:t>
            </a:r>
          </a:p>
        </p:txBody>
      </p:sp>
      <p:sp>
        <p:nvSpPr>
          <p:cNvPr id="80" name="Text Box 36"/>
          <p:cNvSpPr txBox="1"/>
          <p:nvPr/>
        </p:nvSpPr>
        <p:spPr>
          <a:xfrm rot="16200000">
            <a:off x="2212181" y="1224757"/>
            <a:ext cx="795337" cy="106680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vert="eaVert"/>
          <a:lstStyle/>
          <a:p>
            <a:pPr>
              <a:spcBef>
                <a:spcPts val="0"/>
              </a:spcBef>
              <a:spcAft>
                <a:spcPts val="0"/>
              </a:spcAft>
              <a:defRPr/>
            </a:pPr>
            <a:r>
              <a:rPr lang="en-US" sz="1200" dirty="0">
                <a:solidFill>
                  <a:srgbClr val="FF0000"/>
                </a:solidFill>
                <a:latin typeface="Gill Sans MT" panose="020B0502020104020203" pitchFamily="34" charset="0"/>
                <a:ea typeface="Calibri" panose="020F0502020204030204" pitchFamily="34" charset="0"/>
                <a:cs typeface="Times New Roman" panose="02020603050405020304" pitchFamily="18" charset="0"/>
              </a:rPr>
              <a:t>Humans</a:t>
            </a:r>
            <a:r>
              <a:rPr lang="en-US" sz="1200" dirty="0">
                <a:solidFill>
                  <a:schemeClr val="tx1"/>
                </a:solidFill>
                <a:latin typeface="Gill Sans MT" panose="020B0502020104020203" pitchFamily="34" charset="0"/>
                <a:ea typeface="Calibri" panose="020F0502020204030204" pitchFamily="34" charset="0"/>
                <a:cs typeface="Times New Roman" panose="02020603050405020304" pitchFamily="18" charset="0"/>
              </a:rPr>
              <a:t> release ~</a:t>
            </a:r>
            <a:r>
              <a:rPr lang="en-US" sz="1200" dirty="0">
                <a:solidFill>
                  <a:srgbClr val="FF0000"/>
                </a:solidFill>
                <a:latin typeface="Gill Sans MT" panose="020B0502020104020203" pitchFamily="34" charset="0"/>
                <a:ea typeface="Calibri" panose="020F0502020204030204" pitchFamily="34" charset="0"/>
                <a:cs typeface="Times New Roman" panose="02020603050405020304" pitchFamily="18" charset="0"/>
              </a:rPr>
              <a:t>8</a:t>
            </a:r>
            <a:r>
              <a:rPr lang="en-US" sz="1200" dirty="0">
                <a:solidFill>
                  <a:schemeClr val="tx1"/>
                </a:solidFill>
                <a:latin typeface="Gill Sans MT" panose="020B0502020104020203" pitchFamily="34" charset="0"/>
                <a:ea typeface="Calibri" panose="020F0502020204030204" pitchFamily="34" charset="0"/>
                <a:cs typeface="Times New Roman" panose="02020603050405020304" pitchFamily="18" charset="0"/>
              </a:rPr>
              <a:t> </a:t>
            </a:r>
            <a:r>
              <a:rPr lang="en-US" sz="1200" dirty="0" err="1">
                <a:solidFill>
                  <a:schemeClr val="tx1"/>
                </a:solidFill>
                <a:latin typeface="Gill Sans MT" panose="020B0502020104020203" pitchFamily="34" charset="0"/>
                <a:ea typeface="Calibri" panose="020F0502020204030204" pitchFamily="34" charset="0"/>
                <a:cs typeface="Times New Roman" panose="02020603050405020304" pitchFamily="18" charset="0"/>
              </a:rPr>
              <a:t>Pg</a:t>
            </a:r>
            <a:r>
              <a:rPr lang="en-US" sz="1200" dirty="0">
                <a:solidFill>
                  <a:schemeClr val="tx1"/>
                </a:solidFill>
                <a:latin typeface="Gill Sans MT" panose="020B0502020104020203" pitchFamily="34" charset="0"/>
                <a:ea typeface="Calibri" panose="020F0502020204030204" pitchFamily="34" charset="0"/>
                <a:cs typeface="Times New Roman" panose="02020603050405020304" pitchFamily="18" charset="0"/>
              </a:rPr>
              <a:t> C every year (0.08 MFS*) </a:t>
            </a:r>
          </a:p>
        </p:txBody>
      </p:sp>
      <p:sp>
        <p:nvSpPr>
          <p:cNvPr id="89114" name="TextBox 3"/>
          <p:cNvSpPr txBox="1">
            <a:spLocks noChangeArrowheads="1"/>
          </p:cNvSpPr>
          <p:nvPr/>
        </p:nvSpPr>
        <p:spPr bwMode="auto">
          <a:xfrm>
            <a:off x="1981200" y="5040313"/>
            <a:ext cx="509905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AutoNum type="arabicPeriod"/>
            </a:pPr>
            <a:r>
              <a:rPr lang="en-US" altLang="en-US" sz="1600">
                <a:latin typeface="Gill Sans MT" panose="020B0502020104020203" pitchFamily="34" charset="0"/>
              </a:rPr>
              <a:t>Just because it’s out of sight            doesn’t mean it should be out of mind. </a:t>
            </a:r>
          </a:p>
          <a:p>
            <a:pPr>
              <a:spcBef>
                <a:spcPct val="0"/>
              </a:spcBef>
              <a:buFontTx/>
              <a:buAutoNum type="arabicPeriod"/>
            </a:pPr>
            <a:r>
              <a:rPr lang="en-US" altLang="en-US" sz="1600">
                <a:latin typeface="Gill Sans MT" panose="020B0502020104020203" pitchFamily="34" charset="0"/>
              </a:rPr>
              <a:t>Carbon comes in solid, liquid, and gas forms.</a:t>
            </a:r>
          </a:p>
          <a:p>
            <a:pPr>
              <a:spcBef>
                <a:spcPct val="0"/>
              </a:spcBef>
              <a:buFontTx/>
              <a:buAutoNum type="arabicPeriod"/>
            </a:pPr>
            <a:r>
              <a:rPr lang="en-US" altLang="en-US" sz="1600">
                <a:latin typeface="Gill Sans MT" panose="020B0502020104020203" pitchFamily="34" charset="0"/>
              </a:rPr>
              <a:t>You never turn any mass of carbon into energy—you just burn solid carbon (like donuts) into gaseous carbon (like carbon dioxide); at the same time, chemical energy transforms to heat energy.</a:t>
            </a:r>
          </a:p>
        </p:txBody>
      </p:sp>
      <p:sp>
        <p:nvSpPr>
          <p:cNvPr id="50" name="TextBox 49"/>
          <p:cNvSpPr txBox="1"/>
          <p:nvPr/>
        </p:nvSpPr>
        <p:spPr>
          <a:xfrm>
            <a:off x="1936750" y="-46038"/>
            <a:ext cx="5943600" cy="708026"/>
          </a:xfrm>
          <a:prstGeom prst="rect">
            <a:avLst/>
          </a:prstGeom>
          <a:noFill/>
        </p:spPr>
        <p:txBody>
          <a:bodyPr>
            <a:spAutoFit/>
          </a:bodyPr>
          <a:lstStyle/>
          <a:p>
            <a:pPr>
              <a:defRPr/>
            </a:pPr>
            <a:r>
              <a:rPr lang="en-US" sz="4000" dirty="0">
                <a:latin typeface="Gill Sans MT" panose="020B0502020104020203" pitchFamily="34" charset="0"/>
              </a:rPr>
              <a:t>C</a:t>
            </a:r>
            <a:r>
              <a:rPr lang="en-US" sz="4000" dirty="0">
                <a:solidFill>
                  <a:srgbClr val="FF0000"/>
                </a:solidFill>
                <a:latin typeface="Gill Sans MT" panose="020B0502020104020203" pitchFamily="34" charset="0"/>
              </a:rPr>
              <a:t>OO</a:t>
            </a:r>
            <a:r>
              <a:rPr lang="en-US" sz="4000" dirty="0">
                <a:solidFill>
                  <a:schemeClr val="bg1">
                    <a:lumMod val="65000"/>
                  </a:schemeClr>
                </a:solidFill>
                <a:latin typeface="Gill Sans MT" panose="020B0502020104020203" pitchFamily="34" charset="0"/>
              </a:rPr>
              <a:t>L</a:t>
            </a:r>
            <a:r>
              <a:rPr lang="en-US" sz="4000" dirty="0">
                <a:latin typeface="Gill Sans MT" panose="020B0502020104020203" pitchFamily="34" charset="0"/>
              </a:rPr>
              <a:t> carbon concepts.</a:t>
            </a:r>
          </a:p>
        </p:txBody>
      </p:sp>
      <p:sp>
        <p:nvSpPr>
          <p:cNvPr id="89116" name="TextBox 50"/>
          <p:cNvSpPr txBox="1">
            <a:spLocks noChangeArrowheads="1"/>
          </p:cNvSpPr>
          <p:nvPr/>
        </p:nvSpPr>
        <p:spPr bwMode="auto">
          <a:xfrm rot="5400000">
            <a:off x="1576388" y="731837"/>
            <a:ext cx="1320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4000">
                <a:solidFill>
                  <a:srgbClr val="FF0000"/>
                </a:solidFill>
                <a:latin typeface="Gill Sans MT" panose="020B0502020104020203" pitchFamily="34" charset="0"/>
              </a:rPr>
              <a:t>O</a:t>
            </a:r>
            <a:r>
              <a:rPr lang="en-US" altLang="en-US" sz="4000" baseline="-25000">
                <a:solidFill>
                  <a:srgbClr val="FF0000"/>
                </a:solidFill>
                <a:latin typeface="Gill Sans MT" panose="020B0502020104020203" pitchFamily="34" charset="0"/>
              </a:rPr>
              <a:t>2</a:t>
            </a:r>
          </a:p>
        </p:txBody>
      </p:sp>
      <p:pic>
        <p:nvPicPr>
          <p:cNvPr id="89117" name="Picture 48"/>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572750" y="3732213"/>
            <a:ext cx="1492250"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18" name="Picture 54" descr="https://d30y9cdsu7xlg0.cloudfront.net/png/890453-200.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2081204">
            <a:off x="5799138" y="2765425"/>
            <a:ext cx="1595437" cy="159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19" name="Picture 54" descr="https://d30y9cdsu7xlg0.cloudfront.net/png/890453-200.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8973675">
            <a:off x="4713288" y="2806700"/>
            <a:ext cx="1597025" cy="159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Text Box 36"/>
          <p:cNvSpPr txBox="1"/>
          <p:nvPr/>
        </p:nvSpPr>
        <p:spPr>
          <a:xfrm rot="16200000">
            <a:off x="3300413" y="1647825"/>
            <a:ext cx="1746250" cy="1254125"/>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vert="eaVert"/>
          <a:lstStyle/>
          <a:p>
            <a:pPr>
              <a:spcBef>
                <a:spcPts val="0"/>
              </a:spcBef>
              <a:spcAft>
                <a:spcPts val="0"/>
              </a:spcAft>
              <a:defRPr/>
            </a:pPr>
            <a:r>
              <a:rPr lang="en-US" sz="1200" dirty="0">
                <a:solidFill>
                  <a:schemeClr val="tx1"/>
                </a:solidFill>
                <a:latin typeface="Gill Sans MT" panose="020B0502020104020203" pitchFamily="34" charset="0"/>
                <a:ea typeface="Calibri" panose="020F0502020204030204" pitchFamily="34" charset="0"/>
                <a:cs typeface="Times New Roman" panose="02020603050405020304" pitchFamily="18" charset="0"/>
              </a:rPr>
              <a:t>Land </a:t>
            </a:r>
          </a:p>
          <a:p>
            <a:pPr>
              <a:spcBef>
                <a:spcPts val="0"/>
              </a:spcBef>
              <a:spcAft>
                <a:spcPts val="0"/>
              </a:spcAft>
              <a:defRPr/>
            </a:pPr>
            <a:r>
              <a:rPr lang="en-US" sz="1200" dirty="0">
                <a:solidFill>
                  <a:schemeClr val="tx1"/>
                </a:solidFill>
                <a:latin typeface="Gill Sans MT" panose="020B0502020104020203" pitchFamily="34" charset="0"/>
                <a:ea typeface="Calibri" panose="020F0502020204030204" pitchFamily="34" charset="0"/>
                <a:cs typeface="Times New Roman" panose="02020603050405020304" pitchFamily="18" charset="0"/>
              </a:rPr>
              <a:t>“catches” </a:t>
            </a:r>
          </a:p>
          <a:p>
            <a:pPr>
              <a:spcBef>
                <a:spcPts val="0"/>
              </a:spcBef>
              <a:spcAft>
                <a:spcPts val="0"/>
              </a:spcAft>
              <a:defRPr/>
            </a:pPr>
            <a:r>
              <a:rPr lang="en-US" sz="1200" dirty="0">
                <a:solidFill>
                  <a:schemeClr val="tx1"/>
                </a:solidFill>
                <a:latin typeface="Gill Sans MT" panose="020B0502020104020203" pitchFamily="34" charset="0"/>
                <a:ea typeface="Calibri" panose="020F0502020204030204" pitchFamily="34" charset="0"/>
                <a:cs typeface="Times New Roman" panose="02020603050405020304" pitchFamily="18" charset="0"/>
              </a:rPr>
              <a:t>and releases </a:t>
            </a:r>
          </a:p>
          <a:p>
            <a:pPr>
              <a:spcBef>
                <a:spcPts val="0"/>
              </a:spcBef>
              <a:spcAft>
                <a:spcPts val="0"/>
              </a:spcAft>
              <a:defRPr/>
            </a:pPr>
            <a:r>
              <a:rPr lang="en-US" sz="1200" dirty="0">
                <a:solidFill>
                  <a:schemeClr val="tx1"/>
                </a:solidFill>
                <a:latin typeface="Gill Sans MT" panose="020B0502020104020203" pitchFamily="34" charset="0"/>
                <a:ea typeface="Calibri" panose="020F0502020204030204" pitchFamily="34" charset="0"/>
                <a:cs typeface="Times New Roman" panose="02020603050405020304" pitchFamily="18" charset="0"/>
              </a:rPr>
              <a:t>~</a:t>
            </a:r>
            <a:r>
              <a:rPr lang="en-US" sz="1200" dirty="0">
                <a:solidFill>
                  <a:srgbClr val="FF0000"/>
                </a:solidFill>
                <a:latin typeface="Gill Sans MT" panose="020B0502020104020203" pitchFamily="34" charset="0"/>
                <a:ea typeface="Calibri" panose="020F0502020204030204" pitchFamily="34" charset="0"/>
                <a:cs typeface="Times New Roman" panose="02020603050405020304" pitchFamily="18" charset="0"/>
              </a:rPr>
              <a:t>120</a:t>
            </a:r>
            <a:r>
              <a:rPr lang="en-US" sz="1200" dirty="0">
                <a:solidFill>
                  <a:schemeClr val="tx1"/>
                </a:solidFill>
                <a:latin typeface="Gill Sans MT" panose="020B0502020104020203" pitchFamily="34" charset="0"/>
                <a:ea typeface="Calibri" panose="020F0502020204030204" pitchFamily="34" charset="0"/>
                <a:cs typeface="Times New Roman" panose="02020603050405020304" pitchFamily="18" charset="0"/>
              </a:rPr>
              <a:t> </a:t>
            </a:r>
            <a:r>
              <a:rPr lang="en-US" sz="1200" dirty="0" err="1">
                <a:solidFill>
                  <a:schemeClr val="tx1"/>
                </a:solidFill>
                <a:latin typeface="Gill Sans MT" panose="020B0502020104020203" pitchFamily="34" charset="0"/>
                <a:ea typeface="Calibri" panose="020F0502020204030204" pitchFamily="34" charset="0"/>
                <a:cs typeface="Times New Roman" panose="02020603050405020304" pitchFamily="18" charset="0"/>
              </a:rPr>
              <a:t>Pg</a:t>
            </a:r>
            <a:r>
              <a:rPr lang="en-US" sz="1200" dirty="0">
                <a:solidFill>
                  <a:schemeClr val="tx1"/>
                </a:solidFill>
                <a:latin typeface="Gill Sans MT" panose="020B0502020104020203" pitchFamily="34" charset="0"/>
                <a:ea typeface="Calibri" panose="020F0502020204030204" pitchFamily="34" charset="0"/>
                <a:cs typeface="Times New Roman" panose="02020603050405020304" pitchFamily="18" charset="0"/>
              </a:rPr>
              <a:t> C </a:t>
            </a:r>
          </a:p>
          <a:p>
            <a:pPr>
              <a:spcBef>
                <a:spcPts val="0"/>
              </a:spcBef>
              <a:spcAft>
                <a:spcPts val="0"/>
              </a:spcAft>
              <a:defRPr/>
            </a:pPr>
            <a:r>
              <a:rPr lang="en-US" sz="1200" dirty="0">
                <a:solidFill>
                  <a:schemeClr val="tx1"/>
                </a:solidFill>
                <a:latin typeface="Gill Sans MT" panose="020B0502020104020203" pitchFamily="34" charset="0"/>
                <a:ea typeface="Calibri" panose="020F0502020204030204" pitchFamily="34" charset="0"/>
                <a:cs typeface="Times New Roman" panose="02020603050405020304" pitchFamily="18" charset="0"/>
              </a:rPr>
              <a:t>every year (1.2 </a:t>
            </a:r>
          </a:p>
          <a:p>
            <a:pPr>
              <a:spcBef>
                <a:spcPts val="0"/>
              </a:spcBef>
              <a:spcAft>
                <a:spcPts val="0"/>
              </a:spcAft>
              <a:defRPr/>
            </a:pPr>
            <a:r>
              <a:rPr lang="en-US" sz="1200" dirty="0">
                <a:solidFill>
                  <a:schemeClr val="tx1"/>
                </a:solidFill>
                <a:latin typeface="Gill Sans MT" panose="020B0502020104020203" pitchFamily="34" charset="0"/>
                <a:ea typeface="Calibri" panose="020F0502020204030204" pitchFamily="34" charset="0"/>
                <a:cs typeface="Times New Roman" panose="02020603050405020304" pitchFamily="18" charset="0"/>
              </a:rPr>
              <a:t>of a MFS*) </a:t>
            </a:r>
          </a:p>
        </p:txBody>
      </p:sp>
      <p:pic>
        <p:nvPicPr>
          <p:cNvPr id="89121" name="Picture 54" descr="https://d30y9cdsu7xlg0.cloudfront.net/png/890453-200.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2081204">
            <a:off x="3638550" y="1333500"/>
            <a:ext cx="18542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22" name="Picture 54" descr="https://d30y9cdsu7xlg0.cloudfront.net/png/890453-200.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2081204">
            <a:off x="2235200" y="2249488"/>
            <a:ext cx="544513" cy="54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Text Box 36"/>
          <p:cNvSpPr txBox="1"/>
          <p:nvPr/>
        </p:nvSpPr>
        <p:spPr>
          <a:xfrm rot="16200000">
            <a:off x="-358775" y="5273675"/>
            <a:ext cx="2393950" cy="152400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vert="eaVert"/>
          <a:lstStyle/>
          <a:p>
            <a:pPr>
              <a:spcBef>
                <a:spcPts val="0"/>
              </a:spcBef>
              <a:spcAft>
                <a:spcPts val="0"/>
              </a:spcAft>
              <a:defRPr/>
            </a:pPr>
            <a:r>
              <a:rPr lang="en-US" sz="1200" dirty="0">
                <a:solidFill>
                  <a:schemeClr val="tx1"/>
                </a:solidFill>
                <a:latin typeface="Gill Sans MT" panose="020B0502020104020203" pitchFamily="34" charset="0"/>
                <a:ea typeface="Calibri" panose="020F0502020204030204" pitchFamily="34" charset="0"/>
                <a:cs typeface="Times New Roman" panose="02020603050405020304" pitchFamily="18" charset="0"/>
              </a:rPr>
              <a:t>Source: IPCC AR5.  P=photosynthesis, R=respiration, I=in-gassing, O=out-gassing </a:t>
            </a:r>
          </a:p>
          <a:p>
            <a:pPr>
              <a:spcBef>
                <a:spcPts val="0"/>
              </a:spcBef>
              <a:spcAft>
                <a:spcPts val="0"/>
              </a:spcAft>
              <a:defRPr/>
            </a:pPr>
            <a:r>
              <a:rPr lang="en-US" sz="1200" dirty="0">
                <a:solidFill>
                  <a:schemeClr val="tx1"/>
                </a:solidFill>
                <a:latin typeface="Gill Sans MT" panose="020B0502020104020203" pitchFamily="34" charset="0"/>
                <a:ea typeface="Calibri" panose="020F0502020204030204" pitchFamily="34" charset="0"/>
                <a:cs typeface="Times New Roman" panose="02020603050405020304" pitchFamily="18" charset="0"/>
              </a:rPr>
              <a:t>* 1MFS=1 Montana-furrow-slice, a volume about equal to 100 </a:t>
            </a:r>
            <a:r>
              <a:rPr lang="en-US" sz="1200" dirty="0" err="1">
                <a:solidFill>
                  <a:schemeClr val="tx1"/>
                </a:solidFill>
                <a:latin typeface="Gill Sans MT" panose="020B0502020104020203" pitchFamily="34" charset="0"/>
                <a:ea typeface="Calibri" panose="020F0502020204030204" pitchFamily="34" charset="0"/>
                <a:cs typeface="Times New Roman" panose="02020603050405020304" pitchFamily="18" charset="0"/>
              </a:rPr>
              <a:t>petagrams</a:t>
            </a:r>
            <a:r>
              <a:rPr lang="en-US" sz="1200" dirty="0">
                <a:solidFill>
                  <a:schemeClr val="tx1"/>
                </a:solidFill>
                <a:latin typeface="Gill Sans MT" panose="020B0502020104020203" pitchFamily="34" charset="0"/>
                <a:ea typeface="Calibri" panose="020F0502020204030204" pitchFamily="34" charset="0"/>
                <a:cs typeface="Times New Roman" panose="02020603050405020304" pitchFamily="18" charset="0"/>
              </a:rPr>
              <a:t> or 1x10</a:t>
            </a:r>
            <a:r>
              <a:rPr lang="en-US" sz="1200" baseline="30000" dirty="0">
                <a:solidFill>
                  <a:schemeClr val="tx1"/>
                </a:solidFill>
                <a:latin typeface="Gill Sans MT" panose="020B0502020104020203" pitchFamily="34" charset="0"/>
                <a:ea typeface="Calibri" panose="020F0502020204030204" pitchFamily="34" charset="0"/>
                <a:cs typeface="Times New Roman" panose="02020603050405020304" pitchFamily="18" charset="0"/>
              </a:rPr>
              <a:t>17</a:t>
            </a:r>
            <a:r>
              <a:rPr lang="en-US" sz="1200" dirty="0">
                <a:solidFill>
                  <a:schemeClr val="tx1"/>
                </a:solidFill>
                <a:latin typeface="Gill Sans MT" panose="020B0502020104020203" pitchFamily="34" charset="0"/>
                <a:ea typeface="Calibri" panose="020F0502020204030204" pitchFamily="34" charset="0"/>
                <a:cs typeface="Times New Roman" panose="02020603050405020304" pitchFamily="18" charset="0"/>
              </a:rPr>
              <a:t> g or </a:t>
            </a:r>
            <a:r>
              <a:rPr lang="en-US" sz="900" dirty="0">
                <a:solidFill>
                  <a:schemeClr val="tx1"/>
                </a:solidFill>
                <a:latin typeface="Gill Sans MT" panose="020B0502020104020203" pitchFamily="34" charset="0"/>
                <a:ea typeface="Calibri" panose="020F0502020204030204" pitchFamily="34" charset="0"/>
                <a:cs typeface="Times New Roman" panose="02020603050405020304" pitchFamily="18" charset="0"/>
              </a:rPr>
              <a:t>100,000,000,000,000,000</a:t>
            </a:r>
            <a:r>
              <a:rPr lang="en-US" sz="1200" dirty="0">
                <a:solidFill>
                  <a:schemeClr val="tx1"/>
                </a:solidFill>
                <a:latin typeface="Gill Sans MT" panose="020B0502020104020203" pitchFamily="34" charset="0"/>
                <a:ea typeface="Calibri" panose="020F0502020204030204" pitchFamily="34" charset="0"/>
                <a:cs typeface="Times New Roman" panose="02020603050405020304" pitchFamily="18" charset="0"/>
              </a:rPr>
              <a:t> grams </a:t>
            </a:r>
          </a:p>
        </p:txBody>
      </p:sp>
      <p:cxnSp>
        <p:nvCxnSpPr>
          <p:cNvPr id="3" name="Straight Connector 2"/>
          <p:cNvCxnSpPr/>
          <p:nvPr/>
        </p:nvCxnSpPr>
        <p:spPr>
          <a:xfrm>
            <a:off x="1676400" y="381000"/>
            <a:ext cx="0" cy="6389688"/>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752600" y="381000"/>
            <a:ext cx="0" cy="6389688"/>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7391400" y="381000"/>
            <a:ext cx="0" cy="6389688"/>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7467600" y="381000"/>
            <a:ext cx="0" cy="6389688"/>
          </a:xfrm>
          <a:prstGeom prst="line">
            <a:avLst/>
          </a:prstGeom>
        </p:spPr>
        <p:style>
          <a:lnRef idx="1">
            <a:schemeClr val="accent1"/>
          </a:lnRef>
          <a:fillRef idx="0">
            <a:schemeClr val="accent1"/>
          </a:fillRef>
          <a:effectRef idx="0">
            <a:schemeClr val="accent1"/>
          </a:effectRef>
          <a:fontRef idx="minor">
            <a:schemeClr val="tx1"/>
          </a:fontRef>
        </p:style>
      </p:cxnSp>
      <p:pic>
        <p:nvPicPr>
          <p:cNvPr id="89128" name="Picture 4"/>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839075" y="5448300"/>
            <a:ext cx="946150"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quot;Not Allowed&quot; Symbol 5"/>
          <p:cNvSpPr/>
          <p:nvPr/>
        </p:nvSpPr>
        <p:spPr>
          <a:xfrm>
            <a:off x="7488238" y="5191125"/>
            <a:ext cx="1646237" cy="1646238"/>
          </a:xfrm>
          <a:prstGeom prst="noSmoking">
            <a:avLst>
              <a:gd name="adj" fmla="val 747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7" name="Chord 6"/>
          <p:cNvSpPr/>
          <p:nvPr/>
        </p:nvSpPr>
        <p:spPr>
          <a:xfrm rot="16200000">
            <a:off x="5252869" y="4088135"/>
            <a:ext cx="697032" cy="804031"/>
          </a:xfrm>
          <a:prstGeom prst="chord">
            <a:avLst>
              <a:gd name="adj1" fmla="val 5394515"/>
              <a:gd name="adj2" fmla="val 16200000"/>
            </a:avLst>
          </a:prstGeom>
          <a:solidFill>
            <a:srgbClr val="FF33CC"/>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9133" name="TextBox 3"/>
          <p:cNvSpPr txBox="1">
            <a:spLocks noChangeArrowheads="1"/>
          </p:cNvSpPr>
          <p:nvPr/>
        </p:nvSpPr>
        <p:spPr bwMode="auto">
          <a:xfrm>
            <a:off x="-1516063" y="228600"/>
            <a:ext cx="1503363"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a:latin typeface="Arial" panose="020B0604020202020204" pitchFamily="34" charset="0"/>
              </a:rPr>
              <a:t>4. Carbon dioxide and water combine to form a weak acid, carbonic acid.</a:t>
            </a:r>
          </a:p>
          <a:p>
            <a:pPr>
              <a:spcBef>
                <a:spcPct val="0"/>
              </a:spcBef>
              <a:buFontTx/>
              <a:buNone/>
            </a:pPr>
            <a:r>
              <a:rPr lang="en-US" altLang="en-US" sz="1200">
                <a:latin typeface="Arial" panose="020B0604020202020204" pitchFamily="34" charset="0"/>
              </a:rPr>
              <a:t>5. Coal is just really old plant material that was photosynthesized millions of year ago.  </a:t>
            </a:r>
          </a:p>
          <a:p>
            <a:pPr>
              <a:spcBef>
                <a:spcPct val="0"/>
              </a:spcBef>
              <a:buFontTx/>
              <a:buNone/>
            </a:pPr>
            <a:r>
              <a:rPr lang="en-US" altLang="en-US" sz="1200">
                <a:latin typeface="Arial" panose="020B0604020202020204" pitchFamily="34" charset="0"/>
              </a:rPr>
              <a:t>6. The two most abundant greenhouse gases in the atmosphere are water vapor (~2% or 20,000 ppm) and carbon dioxide (0.04% or 400 ppm. </a:t>
            </a:r>
          </a:p>
          <a:p>
            <a:pPr>
              <a:spcBef>
                <a:spcPct val="0"/>
              </a:spcBef>
              <a:buFontTx/>
              <a:buNone/>
            </a:pPr>
            <a:r>
              <a:rPr lang="en-US" altLang="en-US" sz="1200">
                <a:latin typeface="Arial" panose="020B0604020202020204" pitchFamily="34" charset="0"/>
              </a:rPr>
              <a:t>7. Every year, the carbon dioxide levels in the atmosphere increase by ~2 parts per million (ppm).</a:t>
            </a:r>
          </a:p>
        </p:txBody>
      </p:sp>
      <p:sp>
        <p:nvSpPr>
          <p:cNvPr id="89134" name="TextBox 3"/>
          <p:cNvSpPr txBox="1">
            <a:spLocks noChangeArrowheads="1"/>
          </p:cNvSpPr>
          <p:nvPr/>
        </p:nvSpPr>
        <p:spPr bwMode="auto">
          <a:xfrm>
            <a:off x="9212263" y="150813"/>
            <a:ext cx="1503362"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a:latin typeface="Arial" panose="020B0604020202020204" pitchFamily="34" charset="0"/>
              </a:rPr>
              <a:t>8. Without greenhouse gases, the Earth’s average temperature would be 0°F, well below the freezing point of water; with greenhouse gases, the Earth’s average temperature is ~60°F.</a:t>
            </a:r>
          </a:p>
          <a:p>
            <a:pPr>
              <a:spcBef>
                <a:spcPct val="0"/>
              </a:spcBef>
              <a:buFontTx/>
              <a:buNone/>
            </a:pPr>
            <a:r>
              <a:rPr lang="en-US" altLang="en-US" sz="1200">
                <a:latin typeface="Arial" panose="020B0604020202020204" pitchFamily="34" charset="0"/>
              </a:rPr>
              <a:t>9. Some carbon in rock form (limestone, coal) was formed hundreds of millions of years ago.</a:t>
            </a:r>
          </a:p>
          <a:p>
            <a:pPr>
              <a:spcBef>
                <a:spcPct val="0"/>
              </a:spcBef>
              <a:buFontTx/>
              <a:buNone/>
            </a:pPr>
            <a:r>
              <a:rPr lang="en-US" altLang="en-US" sz="1200">
                <a:latin typeface="Arial" panose="020B0604020202020204" pitchFamily="34" charset="0"/>
              </a:rPr>
              <a:t>10. Solid carbon like coal can be burned to make electricity; liquid hydro</a:t>
            </a:r>
            <a:r>
              <a:rPr lang="en-US" altLang="en-US" sz="1200" u="sng">
                <a:latin typeface="Arial" panose="020B0604020202020204" pitchFamily="34" charset="0"/>
              </a:rPr>
              <a:t>carbon</a:t>
            </a:r>
            <a:r>
              <a:rPr lang="en-US" altLang="en-US" sz="1200">
                <a:latin typeface="Arial" panose="020B0604020202020204" pitchFamily="34" charset="0"/>
              </a:rPr>
              <a:t>s like gasoline or diesel can be burned to power our transport; “natural gas” is a carbon gas (not carbon dioxide) we burn to heat water, our homes, and to cook and bake with.</a:t>
            </a:r>
          </a:p>
          <a:p>
            <a:pPr>
              <a:spcBef>
                <a:spcPct val="0"/>
              </a:spcBef>
              <a:buFontTx/>
              <a:buNone/>
            </a:pPr>
            <a:endParaRPr lang="en-US" altLang="en-US" sz="1200">
              <a:latin typeface="Arial" panose="020B0604020202020204" pitchFamily="34" charset="0"/>
            </a:endParaRPr>
          </a:p>
        </p:txBody>
      </p:sp>
      <p:sp>
        <p:nvSpPr>
          <p:cNvPr id="89135" name="TextBox 7"/>
          <p:cNvSpPr txBox="1">
            <a:spLocks noChangeArrowheads="1"/>
          </p:cNvSpPr>
          <p:nvPr/>
        </p:nvSpPr>
        <p:spPr bwMode="auto">
          <a:xfrm>
            <a:off x="3346450" y="2687638"/>
            <a:ext cx="301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srgbClr val="FF0000"/>
                </a:solidFill>
                <a:latin typeface="Gill Sans MT" panose="020B0502020104020203" pitchFamily="34" charset="0"/>
              </a:rPr>
              <a:t>P</a:t>
            </a:r>
          </a:p>
        </p:txBody>
      </p:sp>
      <p:sp>
        <p:nvSpPr>
          <p:cNvPr id="89136" name="TextBox 65"/>
          <p:cNvSpPr txBox="1">
            <a:spLocks noChangeArrowheads="1"/>
          </p:cNvSpPr>
          <p:nvPr/>
        </p:nvSpPr>
        <p:spPr bwMode="auto">
          <a:xfrm>
            <a:off x="4448175" y="1481138"/>
            <a:ext cx="323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srgbClr val="FF0000"/>
                </a:solidFill>
                <a:latin typeface="Gill Sans MT" panose="020B0502020104020203" pitchFamily="34" charset="0"/>
              </a:rPr>
              <a:t>R</a:t>
            </a:r>
          </a:p>
        </p:txBody>
      </p:sp>
      <p:sp>
        <p:nvSpPr>
          <p:cNvPr id="89137" name="TextBox 66"/>
          <p:cNvSpPr txBox="1">
            <a:spLocks noChangeArrowheads="1"/>
          </p:cNvSpPr>
          <p:nvPr/>
        </p:nvSpPr>
        <p:spPr bwMode="auto">
          <a:xfrm>
            <a:off x="6342063" y="2860675"/>
            <a:ext cx="565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srgbClr val="FF0000"/>
                </a:solidFill>
                <a:latin typeface="Gill Sans MT" panose="020B0502020104020203" pitchFamily="34" charset="0"/>
              </a:rPr>
              <a:t>R,O</a:t>
            </a:r>
          </a:p>
        </p:txBody>
      </p:sp>
      <p:sp>
        <p:nvSpPr>
          <p:cNvPr id="89138" name="TextBox 67"/>
          <p:cNvSpPr txBox="1">
            <a:spLocks noChangeArrowheads="1"/>
          </p:cNvSpPr>
          <p:nvPr/>
        </p:nvSpPr>
        <p:spPr bwMode="auto">
          <a:xfrm>
            <a:off x="5353050" y="3930650"/>
            <a:ext cx="3762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srgbClr val="FF0000"/>
                </a:solidFill>
                <a:latin typeface="Gill Sans MT" panose="020B0502020104020203" pitchFamily="34" charset="0"/>
              </a:rPr>
              <a:t>P,I</a:t>
            </a:r>
          </a:p>
        </p:txBody>
      </p:sp>
      <p:sp>
        <p:nvSpPr>
          <p:cNvPr id="89139" name="TextBox 69"/>
          <p:cNvSpPr txBox="1">
            <a:spLocks noChangeArrowheads="1"/>
          </p:cNvSpPr>
          <p:nvPr/>
        </p:nvSpPr>
        <p:spPr bwMode="auto">
          <a:xfrm>
            <a:off x="2257425" y="2546350"/>
            <a:ext cx="323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srgbClr val="FF0000"/>
                </a:solidFill>
                <a:latin typeface="Gill Sans MT" panose="020B0502020104020203" pitchFamily="34" charset="0"/>
              </a:rPr>
              <a:t>R</a:t>
            </a:r>
          </a:p>
        </p:txBody>
      </p:sp>
      <p:pic>
        <p:nvPicPr>
          <p:cNvPr id="89140" name="Picture 8"/>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724400" y="5113338"/>
            <a:ext cx="552450"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54" descr="https://d30y9cdsu7xlg0.cloudfront.net/png/890453-200.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8764282">
            <a:off x="2546350" y="1319213"/>
            <a:ext cx="1852613" cy="185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0115" name="Group 33"/>
          <p:cNvGrpSpPr>
            <a:grpSpLocks/>
          </p:cNvGrpSpPr>
          <p:nvPr/>
        </p:nvGrpSpPr>
        <p:grpSpPr bwMode="auto">
          <a:xfrm>
            <a:off x="3327400" y="3294063"/>
            <a:ext cx="1093788" cy="1076325"/>
            <a:chOff x="0" y="0"/>
            <a:chExt cx="977265" cy="924560"/>
          </a:xfrm>
        </p:grpSpPr>
        <p:cxnSp>
          <p:nvCxnSpPr>
            <p:cNvPr id="40" name="Straight Connector 39"/>
            <p:cNvCxnSpPr/>
            <p:nvPr/>
          </p:nvCxnSpPr>
          <p:spPr>
            <a:xfrm>
              <a:off x="343248" y="342278"/>
              <a:ext cx="0" cy="343642"/>
            </a:xfrm>
            <a:prstGeom prst="line">
              <a:avLst/>
            </a:prstGeom>
            <a:ln w="317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114889" y="456825"/>
              <a:ext cx="0" cy="467735"/>
            </a:xfrm>
            <a:prstGeom prst="line">
              <a:avLst/>
            </a:prstGeom>
            <a:ln w="3492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99967" y="456825"/>
              <a:ext cx="0" cy="343642"/>
            </a:xfrm>
            <a:prstGeom prst="line">
              <a:avLst/>
            </a:prstGeom>
            <a:ln w="6032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571608" y="456825"/>
              <a:ext cx="0" cy="459553"/>
            </a:xfrm>
            <a:prstGeom prst="line">
              <a:avLst/>
            </a:prstGeom>
            <a:ln w="3492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grpSp>
          <p:nvGrpSpPr>
            <p:cNvPr id="90167" name="Group 43"/>
            <p:cNvGrpSpPr>
              <a:grpSpLocks/>
            </p:cNvGrpSpPr>
            <p:nvPr/>
          </p:nvGrpSpPr>
          <p:grpSpPr bwMode="auto">
            <a:xfrm>
              <a:off x="0" y="0"/>
              <a:ext cx="977265" cy="462280"/>
              <a:chOff x="0" y="0"/>
              <a:chExt cx="977265" cy="462280"/>
            </a:xfrm>
          </p:grpSpPr>
          <p:sp>
            <p:nvSpPr>
              <p:cNvPr id="45" name="Oval 44"/>
              <p:cNvSpPr/>
              <p:nvPr/>
            </p:nvSpPr>
            <p:spPr>
              <a:xfrm>
                <a:off x="228360" y="0"/>
                <a:ext cx="343248" cy="34500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46" name="Oval 45"/>
              <p:cNvSpPr/>
              <p:nvPr/>
            </p:nvSpPr>
            <p:spPr>
              <a:xfrm>
                <a:off x="0" y="117274"/>
                <a:ext cx="343248" cy="34500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47" name="Oval 46"/>
              <p:cNvSpPr/>
              <p:nvPr/>
            </p:nvSpPr>
            <p:spPr>
              <a:xfrm>
                <a:off x="343248" y="117274"/>
                <a:ext cx="343248" cy="34500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48" name="Oval 47"/>
              <p:cNvSpPr/>
              <p:nvPr/>
            </p:nvSpPr>
            <p:spPr>
              <a:xfrm>
                <a:off x="634017" y="95456"/>
                <a:ext cx="343248" cy="346369"/>
              </a:xfrm>
              <a:prstGeom prst="ellipse">
                <a:avLst/>
              </a:prstGeom>
              <a:solidFill>
                <a:srgbClr val="00B050"/>
              </a:solidFill>
              <a:ln>
                <a:solidFill>
                  <a:schemeClr val="accent1">
                    <a:shade val="50000"/>
                    <a:alpha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grpSp>
      </p:grpSp>
      <p:sp>
        <p:nvSpPr>
          <p:cNvPr id="37" name="Snip Single Corner Rectangle 3"/>
          <p:cNvSpPr/>
          <p:nvPr/>
        </p:nvSpPr>
        <p:spPr>
          <a:xfrm>
            <a:off x="2942231" y="4076904"/>
            <a:ext cx="2303445" cy="931385"/>
          </a:xfrm>
          <a:prstGeom prst="snip1Rect">
            <a:avLst>
              <a:gd name="adj" fmla="val 50000"/>
            </a:avLst>
          </a:prstGeom>
          <a:solidFill>
            <a:srgbClr val="996633">
              <a:alpha val="78824"/>
            </a:srgbClr>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8" name="Rectangle 37"/>
          <p:cNvSpPr/>
          <p:nvPr/>
        </p:nvSpPr>
        <p:spPr>
          <a:xfrm>
            <a:off x="5178095" y="4493070"/>
            <a:ext cx="1919300" cy="535177"/>
          </a:xfrm>
          <a:prstGeom prst="rect">
            <a:avLst/>
          </a:prstGeom>
          <a:solidFill>
            <a:schemeClr val="accent1">
              <a:alpha val="87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9" name="Round Single Corner Rectangle 15"/>
          <p:cNvSpPr/>
          <p:nvPr/>
        </p:nvSpPr>
        <p:spPr>
          <a:xfrm>
            <a:off x="2046605" y="4070990"/>
            <a:ext cx="768289" cy="934342"/>
          </a:xfrm>
          <a:prstGeom prst="round1Rect">
            <a:avLst/>
          </a:prstGeom>
          <a:solidFill>
            <a:srgbClr val="996633">
              <a:alpha val="79000"/>
            </a:srgbClr>
          </a:solidFill>
          <a:ln>
            <a:solidFill>
              <a:schemeClr val="accent1">
                <a:shade val="50000"/>
                <a:alpha val="38000"/>
              </a:schemeClr>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6" name="Freeform 1"/>
          <p:cNvSpPr/>
          <p:nvPr/>
        </p:nvSpPr>
        <p:spPr>
          <a:xfrm>
            <a:off x="2174875" y="3425825"/>
            <a:ext cx="512763" cy="677863"/>
          </a:xfrm>
          <a:custGeom>
            <a:avLst/>
            <a:gdLst>
              <a:gd name="connsiteX0" fmla="*/ 12700 w 660400"/>
              <a:gd name="connsiteY0" fmla="*/ 812800 h 812800"/>
              <a:gd name="connsiteX1" fmla="*/ 0 w 660400"/>
              <a:gd name="connsiteY1" fmla="*/ 63500 h 812800"/>
              <a:gd name="connsiteX2" fmla="*/ 0 w 660400"/>
              <a:gd name="connsiteY2" fmla="*/ 63500 h 812800"/>
              <a:gd name="connsiteX3" fmla="*/ 114300 w 660400"/>
              <a:gd name="connsiteY3" fmla="*/ 63500 h 812800"/>
              <a:gd name="connsiteX4" fmla="*/ 114300 w 660400"/>
              <a:gd name="connsiteY4" fmla="*/ 381000 h 812800"/>
              <a:gd name="connsiteX5" fmla="*/ 114300 w 660400"/>
              <a:gd name="connsiteY5" fmla="*/ 381000 h 812800"/>
              <a:gd name="connsiteX6" fmla="*/ 114300 w 660400"/>
              <a:gd name="connsiteY6" fmla="*/ 381000 h 812800"/>
              <a:gd name="connsiteX7" fmla="*/ 114300 w 660400"/>
              <a:gd name="connsiteY7" fmla="*/ 381000 h 812800"/>
              <a:gd name="connsiteX8" fmla="*/ 114300 w 660400"/>
              <a:gd name="connsiteY8" fmla="*/ 381000 h 812800"/>
              <a:gd name="connsiteX9" fmla="*/ 241300 w 660400"/>
              <a:gd name="connsiteY9" fmla="*/ 393700 h 812800"/>
              <a:gd name="connsiteX10" fmla="*/ 228600 w 660400"/>
              <a:gd name="connsiteY10" fmla="*/ 0 h 812800"/>
              <a:gd name="connsiteX11" fmla="*/ 228600 w 660400"/>
              <a:gd name="connsiteY11" fmla="*/ 0 h 812800"/>
              <a:gd name="connsiteX12" fmla="*/ 355600 w 660400"/>
              <a:gd name="connsiteY12" fmla="*/ 38100 h 812800"/>
              <a:gd name="connsiteX13" fmla="*/ 342900 w 660400"/>
              <a:gd name="connsiteY13" fmla="*/ 406400 h 812800"/>
              <a:gd name="connsiteX14" fmla="*/ 342900 w 660400"/>
              <a:gd name="connsiteY14" fmla="*/ 406400 h 812800"/>
              <a:gd name="connsiteX15" fmla="*/ 469900 w 660400"/>
              <a:gd name="connsiteY15" fmla="*/ 444500 h 812800"/>
              <a:gd name="connsiteX16" fmla="*/ 520700 w 660400"/>
              <a:gd name="connsiteY16" fmla="*/ 241300 h 812800"/>
              <a:gd name="connsiteX17" fmla="*/ 660400 w 660400"/>
              <a:gd name="connsiteY17" fmla="*/ 279400 h 812800"/>
              <a:gd name="connsiteX18" fmla="*/ 508000 w 660400"/>
              <a:gd name="connsiteY18" fmla="*/ 800100 h 81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0400" h="812800">
                <a:moveTo>
                  <a:pt x="12700" y="812800"/>
                </a:moveTo>
                <a:lnTo>
                  <a:pt x="0" y="63500"/>
                </a:lnTo>
                <a:lnTo>
                  <a:pt x="0" y="63500"/>
                </a:lnTo>
                <a:lnTo>
                  <a:pt x="114300" y="63500"/>
                </a:lnTo>
                <a:lnTo>
                  <a:pt x="114300" y="381000"/>
                </a:lnTo>
                <a:lnTo>
                  <a:pt x="114300" y="381000"/>
                </a:lnTo>
                <a:lnTo>
                  <a:pt x="114300" y="381000"/>
                </a:lnTo>
                <a:lnTo>
                  <a:pt x="114300" y="381000"/>
                </a:lnTo>
                <a:lnTo>
                  <a:pt x="114300" y="381000"/>
                </a:lnTo>
                <a:lnTo>
                  <a:pt x="241300" y="393700"/>
                </a:lnTo>
                <a:lnTo>
                  <a:pt x="228600" y="0"/>
                </a:lnTo>
                <a:lnTo>
                  <a:pt x="228600" y="0"/>
                </a:lnTo>
                <a:lnTo>
                  <a:pt x="355600" y="38100"/>
                </a:lnTo>
                <a:lnTo>
                  <a:pt x="342900" y="406400"/>
                </a:lnTo>
                <a:lnTo>
                  <a:pt x="342900" y="406400"/>
                </a:lnTo>
                <a:lnTo>
                  <a:pt x="469900" y="444500"/>
                </a:lnTo>
                <a:lnTo>
                  <a:pt x="520700" y="241300"/>
                </a:lnTo>
                <a:lnTo>
                  <a:pt x="660400" y="279400"/>
                </a:lnTo>
                <a:lnTo>
                  <a:pt x="508000" y="800100"/>
                </a:lnTo>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1" name="Cloud 30"/>
          <p:cNvSpPr/>
          <p:nvPr/>
        </p:nvSpPr>
        <p:spPr>
          <a:xfrm>
            <a:off x="2046288" y="3160713"/>
            <a:ext cx="257175" cy="268287"/>
          </a:xfrm>
          <a:prstGeom prst="cloud">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2" name="Cloud 31"/>
          <p:cNvSpPr/>
          <p:nvPr/>
        </p:nvSpPr>
        <p:spPr>
          <a:xfrm>
            <a:off x="2559050" y="3294063"/>
            <a:ext cx="255588" cy="265112"/>
          </a:xfrm>
          <a:prstGeom prst="cloud">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3" name="Cloud 32"/>
          <p:cNvSpPr/>
          <p:nvPr/>
        </p:nvSpPr>
        <p:spPr>
          <a:xfrm>
            <a:off x="2303463" y="2894013"/>
            <a:ext cx="255587" cy="531812"/>
          </a:xfrm>
          <a:prstGeom prst="cloud">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21" name="Text Box 36"/>
          <p:cNvSpPr txBox="1"/>
          <p:nvPr/>
        </p:nvSpPr>
        <p:spPr>
          <a:xfrm rot="16200000">
            <a:off x="6618287" y="4548188"/>
            <a:ext cx="301625" cy="53340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vert="eaVert"/>
          <a:lstStyle/>
          <a:p>
            <a:pPr>
              <a:spcBef>
                <a:spcPts val="0"/>
              </a:spcBef>
              <a:spcAft>
                <a:spcPts val="0"/>
              </a:spcAft>
              <a:defRPr/>
            </a:pPr>
            <a:r>
              <a:rPr lang="en-US" sz="1200" dirty="0">
                <a:solidFill>
                  <a:schemeClr val="bg1"/>
                </a:solidFill>
                <a:latin typeface="Gill Sans MT" panose="020B0502020104020203" pitchFamily="34" charset="0"/>
                <a:ea typeface="Calibri" panose="020F0502020204030204" pitchFamily="34" charset="0"/>
                <a:cs typeface="Times New Roman" panose="02020603050405020304" pitchFamily="18" charset="0"/>
              </a:rPr>
              <a:t>ocean</a:t>
            </a:r>
          </a:p>
        </p:txBody>
      </p:sp>
      <p:sp>
        <p:nvSpPr>
          <p:cNvPr id="10" name="Freeform 41"/>
          <p:cNvSpPr/>
          <p:nvPr/>
        </p:nvSpPr>
        <p:spPr>
          <a:xfrm rot="20235154">
            <a:off x="3997325" y="4343400"/>
            <a:ext cx="712788" cy="641350"/>
          </a:xfrm>
          <a:custGeom>
            <a:avLst/>
            <a:gdLst>
              <a:gd name="connsiteX0" fmla="*/ 281354 w 636701"/>
              <a:gd name="connsiteY0" fmla="*/ 140677 h 550985"/>
              <a:gd name="connsiteX1" fmla="*/ 445477 w 636701"/>
              <a:gd name="connsiteY1" fmla="*/ 117231 h 550985"/>
              <a:gd name="connsiteX2" fmla="*/ 492369 w 636701"/>
              <a:gd name="connsiteY2" fmla="*/ 187569 h 550985"/>
              <a:gd name="connsiteX3" fmla="*/ 527539 w 636701"/>
              <a:gd name="connsiteY3" fmla="*/ 257908 h 550985"/>
              <a:gd name="connsiteX4" fmla="*/ 597877 w 636701"/>
              <a:gd name="connsiteY4" fmla="*/ 281354 h 550985"/>
              <a:gd name="connsiteX5" fmla="*/ 609600 w 636701"/>
              <a:gd name="connsiteY5" fmla="*/ 445477 h 550985"/>
              <a:gd name="connsiteX6" fmla="*/ 539262 w 636701"/>
              <a:gd name="connsiteY6" fmla="*/ 468923 h 550985"/>
              <a:gd name="connsiteX7" fmla="*/ 515815 w 636701"/>
              <a:gd name="connsiteY7" fmla="*/ 492369 h 550985"/>
              <a:gd name="connsiteX8" fmla="*/ 492369 w 636701"/>
              <a:gd name="connsiteY8" fmla="*/ 527539 h 550985"/>
              <a:gd name="connsiteX9" fmla="*/ 445477 w 636701"/>
              <a:gd name="connsiteY9" fmla="*/ 550985 h 550985"/>
              <a:gd name="connsiteX10" fmla="*/ 410308 w 636701"/>
              <a:gd name="connsiteY10" fmla="*/ 527539 h 550985"/>
              <a:gd name="connsiteX11" fmla="*/ 363415 w 636701"/>
              <a:gd name="connsiteY11" fmla="*/ 515816 h 550985"/>
              <a:gd name="connsiteX12" fmla="*/ 328246 w 636701"/>
              <a:gd name="connsiteY12" fmla="*/ 504092 h 550985"/>
              <a:gd name="connsiteX13" fmla="*/ 293077 w 636701"/>
              <a:gd name="connsiteY13" fmla="*/ 515816 h 550985"/>
              <a:gd name="connsiteX14" fmla="*/ 269631 w 636701"/>
              <a:gd name="connsiteY14" fmla="*/ 492369 h 550985"/>
              <a:gd name="connsiteX15" fmla="*/ 234462 w 636701"/>
              <a:gd name="connsiteY15" fmla="*/ 480646 h 550985"/>
              <a:gd name="connsiteX16" fmla="*/ 211015 w 636701"/>
              <a:gd name="connsiteY16" fmla="*/ 457200 h 550985"/>
              <a:gd name="connsiteX17" fmla="*/ 152400 w 636701"/>
              <a:gd name="connsiteY17" fmla="*/ 445477 h 550985"/>
              <a:gd name="connsiteX18" fmla="*/ 128954 w 636701"/>
              <a:gd name="connsiteY18" fmla="*/ 375139 h 550985"/>
              <a:gd name="connsiteX19" fmla="*/ 58615 w 636701"/>
              <a:gd name="connsiteY19" fmla="*/ 351692 h 550985"/>
              <a:gd name="connsiteX20" fmla="*/ 0 w 636701"/>
              <a:gd name="connsiteY20" fmla="*/ 234462 h 550985"/>
              <a:gd name="connsiteX21" fmla="*/ 11723 w 636701"/>
              <a:gd name="connsiteY21" fmla="*/ 117231 h 550985"/>
              <a:gd name="connsiteX22" fmla="*/ 35169 w 636701"/>
              <a:gd name="connsiteY22" fmla="*/ 46892 h 550985"/>
              <a:gd name="connsiteX23" fmla="*/ 187569 w 636701"/>
              <a:gd name="connsiteY23" fmla="*/ 23446 h 550985"/>
              <a:gd name="connsiteX24" fmla="*/ 222739 w 636701"/>
              <a:gd name="connsiteY24" fmla="*/ 11723 h 550985"/>
              <a:gd name="connsiteX25" fmla="*/ 281354 w 636701"/>
              <a:gd name="connsiteY25" fmla="*/ 0 h 550985"/>
              <a:gd name="connsiteX26" fmla="*/ 304800 w 636701"/>
              <a:gd name="connsiteY26" fmla="*/ 35169 h 550985"/>
              <a:gd name="connsiteX27" fmla="*/ 375139 w 636701"/>
              <a:gd name="connsiteY27" fmla="*/ 70339 h 550985"/>
              <a:gd name="connsiteX28" fmla="*/ 386862 w 636701"/>
              <a:gd name="connsiteY28" fmla="*/ 70339 h 550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6701" h="550985">
                <a:moveTo>
                  <a:pt x="281354" y="140677"/>
                </a:moveTo>
                <a:cubicBezTo>
                  <a:pt x="339336" y="105888"/>
                  <a:pt x="365429" y="74128"/>
                  <a:pt x="445477" y="117231"/>
                </a:cubicBezTo>
                <a:cubicBezTo>
                  <a:pt x="470287" y="130590"/>
                  <a:pt x="492369" y="187569"/>
                  <a:pt x="492369" y="187569"/>
                </a:cubicBezTo>
                <a:cubicBezTo>
                  <a:pt x="498757" y="206733"/>
                  <a:pt x="508400" y="245946"/>
                  <a:pt x="527539" y="257908"/>
                </a:cubicBezTo>
                <a:cubicBezTo>
                  <a:pt x="548497" y="271006"/>
                  <a:pt x="597877" y="281354"/>
                  <a:pt x="597877" y="281354"/>
                </a:cubicBezTo>
                <a:cubicBezTo>
                  <a:pt x="633709" y="335102"/>
                  <a:pt x="657999" y="355592"/>
                  <a:pt x="609600" y="445477"/>
                </a:cubicBezTo>
                <a:cubicBezTo>
                  <a:pt x="597883" y="467237"/>
                  <a:pt x="539262" y="468923"/>
                  <a:pt x="539262" y="468923"/>
                </a:cubicBezTo>
                <a:cubicBezTo>
                  <a:pt x="531446" y="476738"/>
                  <a:pt x="522720" y="483738"/>
                  <a:pt x="515815" y="492369"/>
                </a:cubicBezTo>
                <a:cubicBezTo>
                  <a:pt x="507013" y="503371"/>
                  <a:pt x="503193" y="518519"/>
                  <a:pt x="492369" y="527539"/>
                </a:cubicBezTo>
                <a:cubicBezTo>
                  <a:pt x="478944" y="538727"/>
                  <a:pt x="461108" y="543170"/>
                  <a:pt x="445477" y="550985"/>
                </a:cubicBezTo>
                <a:cubicBezTo>
                  <a:pt x="433754" y="543170"/>
                  <a:pt x="423258" y="533089"/>
                  <a:pt x="410308" y="527539"/>
                </a:cubicBezTo>
                <a:cubicBezTo>
                  <a:pt x="395499" y="521192"/>
                  <a:pt x="378907" y="520242"/>
                  <a:pt x="363415" y="515816"/>
                </a:cubicBezTo>
                <a:cubicBezTo>
                  <a:pt x="351533" y="512421"/>
                  <a:pt x="339969" y="508000"/>
                  <a:pt x="328246" y="504092"/>
                </a:cubicBezTo>
                <a:cubicBezTo>
                  <a:pt x="316523" y="508000"/>
                  <a:pt x="305194" y="518239"/>
                  <a:pt x="293077" y="515816"/>
                </a:cubicBezTo>
                <a:cubicBezTo>
                  <a:pt x="282239" y="513648"/>
                  <a:pt x="279109" y="498056"/>
                  <a:pt x="269631" y="492369"/>
                </a:cubicBezTo>
                <a:cubicBezTo>
                  <a:pt x="259035" y="486011"/>
                  <a:pt x="246185" y="484554"/>
                  <a:pt x="234462" y="480646"/>
                </a:cubicBezTo>
                <a:cubicBezTo>
                  <a:pt x="226646" y="472831"/>
                  <a:pt x="221174" y="461554"/>
                  <a:pt x="211015" y="457200"/>
                </a:cubicBezTo>
                <a:cubicBezTo>
                  <a:pt x="192701" y="449351"/>
                  <a:pt x="166489" y="459566"/>
                  <a:pt x="152400" y="445477"/>
                </a:cubicBezTo>
                <a:cubicBezTo>
                  <a:pt x="134924" y="428001"/>
                  <a:pt x="152400" y="382955"/>
                  <a:pt x="128954" y="375139"/>
                </a:cubicBezTo>
                <a:lnTo>
                  <a:pt x="58615" y="351692"/>
                </a:lnTo>
                <a:cubicBezTo>
                  <a:pt x="2786" y="267948"/>
                  <a:pt x="18557" y="308691"/>
                  <a:pt x="0" y="234462"/>
                </a:cubicBezTo>
                <a:cubicBezTo>
                  <a:pt x="3908" y="195385"/>
                  <a:pt x="4486" y="155830"/>
                  <a:pt x="11723" y="117231"/>
                </a:cubicBezTo>
                <a:cubicBezTo>
                  <a:pt x="16278" y="92940"/>
                  <a:pt x="10703" y="50387"/>
                  <a:pt x="35169" y="46892"/>
                </a:cubicBezTo>
                <a:cubicBezTo>
                  <a:pt x="61348" y="43152"/>
                  <a:pt x="158289" y="29953"/>
                  <a:pt x="187569" y="23446"/>
                </a:cubicBezTo>
                <a:cubicBezTo>
                  <a:pt x="199632" y="20765"/>
                  <a:pt x="210751" y="14720"/>
                  <a:pt x="222739" y="11723"/>
                </a:cubicBezTo>
                <a:cubicBezTo>
                  <a:pt x="242069" y="6890"/>
                  <a:pt x="261816" y="3908"/>
                  <a:pt x="281354" y="0"/>
                </a:cubicBezTo>
                <a:cubicBezTo>
                  <a:pt x="289169" y="11723"/>
                  <a:pt x="294837" y="25206"/>
                  <a:pt x="304800" y="35169"/>
                </a:cubicBezTo>
                <a:cubicBezTo>
                  <a:pt x="323903" y="54273"/>
                  <a:pt x="349711" y="63982"/>
                  <a:pt x="375139" y="70339"/>
                </a:cubicBezTo>
                <a:cubicBezTo>
                  <a:pt x="378930" y="71287"/>
                  <a:pt x="382954" y="70339"/>
                  <a:pt x="386862" y="70339"/>
                </a:cubicBezTo>
              </a:path>
            </a:pathLst>
          </a:custGeom>
          <a:solidFill>
            <a:schemeClr val="bg2">
              <a:lumMod val="50000"/>
            </a:schemeClr>
          </a:solidFill>
          <a:ln>
            <a:solidFill>
              <a:schemeClr val="bg2">
                <a:lumMod val="25000"/>
              </a:schemeClr>
            </a:solidFill>
          </a:ln>
        </p:spPr>
        <p:style>
          <a:lnRef idx="2">
            <a:schemeClr val="accent1"/>
          </a:lnRef>
          <a:fillRef idx="0">
            <a:schemeClr val="accent1"/>
          </a:fillRef>
          <a:effectRef idx="1">
            <a:schemeClr val="accent1"/>
          </a:effectRef>
          <a:fontRef idx="minor">
            <a:schemeClr val="tx1"/>
          </a:fontRef>
        </p:style>
        <p:txBody>
          <a:bodyPr anchor="ctr"/>
          <a:lstStyle/>
          <a:p>
            <a:pPr>
              <a:defRPr/>
            </a:pPr>
            <a:endParaRPr lang="en-US"/>
          </a:p>
        </p:txBody>
      </p:sp>
      <p:sp>
        <p:nvSpPr>
          <p:cNvPr id="11" name="Freeform 42"/>
          <p:cNvSpPr/>
          <p:nvPr/>
        </p:nvSpPr>
        <p:spPr>
          <a:xfrm>
            <a:off x="3522663" y="4491038"/>
            <a:ext cx="590550" cy="465137"/>
          </a:xfrm>
          <a:custGeom>
            <a:avLst/>
            <a:gdLst>
              <a:gd name="connsiteX0" fmla="*/ 187569 w 527538"/>
              <a:gd name="connsiteY0" fmla="*/ 35169 h 399160"/>
              <a:gd name="connsiteX1" fmla="*/ 246184 w 527538"/>
              <a:gd name="connsiteY1" fmla="*/ 11723 h 399160"/>
              <a:gd name="connsiteX2" fmla="*/ 328246 w 527538"/>
              <a:gd name="connsiteY2" fmla="*/ 23446 h 399160"/>
              <a:gd name="connsiteX3" fmla="*/ 398584 w 527538"/>
              <a:gd name="connsiteY3" fmla="*/ 58615 h 399160"/>
              <a:gd name="connsiteX4" fmla="*/ 422030 w 527538"/>
              <a:gd name="connsiteY4" fmla="*/ 82062 h 399160"/>
              <a:gd name="connsiteX5" fmla="*/ 445477 w 527538"/>
              <a:gd name="connsiteY5" fmla="*/ 164123 h 399160"/>
              <a:gd name="connsiteX6" fmla="*/ 504092 w 527538"/>
              <a:gd name="connsiteY6" fmla="*/ 257908 h 399160"/>
              <a:gd name="connsiteX7" fmla="*/ 527538 w 527538"/>
              <a:gd name="connsiteY7" fmla="*/ 328246 h 399160"/>
              <a:gd name="connsiteX8" fmla="*/ 515815 w 527538"/>
              <a:gd name="connsiteY8" fmla="*/ 375138 h 399160"/>
              <a:gd name="connsiteX9" fmla="*/ 468923 w 527538"/>
              <a:gd name="connsiteY9" fmla="*/ 398585 h 399160"/>
              <a:gd name="connsiteX10" fmla="*/ 257907 w 527538"/>
              <a:gd name="connsiteY10" fmla="*/ 386862 h 399160"/>
              <a:gd name="connsiteX11" fmla="*/ 234461 w 527538"/>
              <a:gd name="connsiteY11" fmla="*/ 304800 h 399160"/>
              <a:gd name="connsiteX12" fmla="*/ 222738 w 527538"/>
              <a:gd name="connsiteY12" fmla="*/ 269631 h 399160"/>
              <a:gd name="connsiteX13" fmla="*/ 140677 w 527538"/>
              <a:gd name="connsiteY13" fmla="*/ 234462 h 399160"/>
              <a:gd name="connsiteX14" fmla="*/ 70338 w 527538"/>
              <a:gd name="connsiteY14" fmla="*/ 211015 h 399160"/>
              <a:gd name="connsiteX15" fmla="*/ 0 w 527538"/>
              <a:gd name="connsiteY15" fmla="*/ 164123 h 399160"/>
              <a:gd name="connsiteX16" fmla="*/ 11723 w 527538"/>
              <a:gd name="connsiteY16" fmla="*/ 93785 h 399160"/>
              <a:gd name="connsiteX17" fmla="*/ 58615 w 527538"/>
              <a:gd name="connsiteY17" fmla="*/ 70338 h 399160"/>
              <a:gd name="connsiteX18" fmla="*/ 222738 w 527538"/>
              <a:gd name="connsiteY18" fmla="*/ 46892 h 399160"/>
              <a:gd name="connsiteX19" fmla="*/ 281354 w 527538"/>
              <a:gd name="connsiteY19" fmla="*/ 11723 h 399160"/>
              <a:gd name="connsiteX20" fmla="*/ 281354 w 527538"/>
              <a:gd name="connsiteY20" fmla="*/ 0 h 399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7538" h="399160">
                <a:moveTo>
                  <a:pt x="187569" y="35169"/>
                </a:moveTo>
                <a:cubicBezTo>
                  <a:pt x="207107" y="27354"/>
                  <a:pt x="225213" y="13471"/>
                  <a:pt x="246184" y="11723"/>
                </a:cubicBezTo>
                <a:cubicBezTo>
                  <a:pt x="273720" y="9428"/>
                  <a:pt x="301151" y="18027"/>
                  <a:pt x="328246" y="23446"/>
                </a:cubicBezTo>
                <a:cubicBezTo>
                  <a:pt x="357137" y="29224"/>
                  <a:pt x="375532" y="40173"/>
                  <a:pt x="398584" y="58615"/>
                </a:cubicBezTo>
                <a:cubicBezTo>
                  <a:pt x="407215" y="65520"/>
                  <a:pt x="414215" y="74246"/>
                  <a:pt x="422030" y="82062"/>
                </a:cubicBezTo>
                <a:cubicBezTo>
                  <a:pt x="425785" y="97082"/>
                  <a:pt x="437069" y="147308"/>
                  <a:pt x="445477" y="164123"/>
                </a:cubicBezTo>
                <a:cubicBezTo>
                  <a:pt x="501832" y="276833"/>
                  <a:pt x="428893" y="92469"/>
                  <a:pt x="504092" y="257908"/>
                </a:cubicBezTo>
                <a:cubicBezTo>
                  <a:pt x="514319" y="280407"/>
                  <a:pt x="527538" y="328246"/>
                  <a:pt x="527538" y="328246"/>
                </a:cubicBezTo>
                <a:cubicBezTo>
                  <a:pt x="523630" y="343877"/>
                  <a:pt x="526129" y="362761"/>
                  <a:pt x="515815" y="375138"/>
                </a:cubicBezTo>
                <a:cubicBezTo>
                  <a:pt x="504627" y="388563"/>
                  <a:pt x="486381" y="397791"/>
                  <a:pt x="468923" y="398585"/>
                </a:cubicBezTo>
                <a:cubicBezTo>
                  <a:pt x="398549" y="401784"/>
                  <a:pt x="328246" y="390770"/>
                  <a:pt x="257907" y="386862"/>
                </a:cubicBezTo>
                <a:cubicBezTo>
                  <a:pt x="229797" y="302530"/>
                  <a:pt x="263904" y="407850"/>
                  <a:pt x="234461" y="304800"/>
                </a:cubicBezTo>
                <a:cubicBezTo>
                  <a:pt x="231066" y="292918"/>
                  <a:pt x="230457" y="279280"/>
                  <a:pt x="222738" y="269631"/>
                </a:cubicBezTo>
                <a:cubicBezTo>
                  <a:pt x="201202" y="242711"/>
                  <a:pt x="170317" y="243354"/>
                  <a:pt x="140677" y="234462"/>
                </a:cubicBezTo>
                <a:cubicBezTo>
                  <a:pt x="117005" y="227360"/>
                  <a:pt x="90902" y="224724"/>
                  <a:pt x="70338" y="211015"/>
                </a:cubicBezTo>
                <a:lnTo>
                  <a:pt x="0" y="164123"/>
                </a:lnTo>
                <a:cubicBezTo>
                  <a:pt x="3908" y="140677"/>
                  <a:pt x="-875" y="113941"/>
                  <a:pt x="11723" y="93785"/>
                </a:cubicBezTo>
                <a:cubicBezTo>
                  <a:pt x="20985" y="78966"/>
                  <a:pt x="42552" y="77222"/>
                  <a:pt x="58615" y="70338"/>
                </a:cubicBezTo>
                <a:cubicBezTo>
                  <a:pt x="113260" y="46918"/>
                  <a:pt x="156472" y="52916"/>
                  <a:pt x="222738" y="46892"/>
                </a:cubicBezTo>
                <a:cubicBezTo>
                  <a:pt x="252971" y="36814"/>
                  <a:pt x="262963" y="39309"/>
                  <a:pt x="281354" y="11723"/>
                </a:cubicBezTo>
                <a:cubicBezTo>
                  <a:pt x="283522" y="8472"/>
                  <a:pt x="281354" y="3908"/>
                  <a:pt x="281354" y="0"/>
                </a:cubicBezTo>
              </a:path>
            </a:pathLst>
          </a:custGeom>
          <a:solidFill>
            <a:srgbClr val="767171"/>
          </a:solidFill>
          <a:ln>
            <a:solidFill>
              <a:srgbClr val="3B3838"/>
            </a:solidFill>
          </a:ln>
        </p:spPr>
        <p:style>
          <a:lnRef idx="2">
            <a:schemeClr val="accent1"/>
          </a:lnRef>
          <a:fillRef idx="0">
            <a:schemeClr val="accent1"/>
          </a:fillRef>
          <a:effectRef idx="1">
            <a:schemeClr val="accent1"/>
          </a:effectRef>
          <a:fontRef idx="minor">
            <a:schemeClr val="tx1"/>
          </a:fontRef>
        </p:style>
        <p:txBody>
          <a:bodyPr anchor="ctr"/>
          <a:lstStyle/>
          <a:p>
            <a:pPr>
              <a:defRPr/>
            </a:pPr>
            <a:endParaRPr lang="en-US"/>
          </a:p>
        </p:txBody>
      </p:sp>
      <p:sp>
        <p:nvSpPr>
          <p:cNvPr id="69" name="Freeform 41"/>
          <p:cNvSpPr/>
          <p:nvPr/>
        </p:nvSpPr>
        <p:spPr>
          <a:xfrm rot="20235154">
            <a:off x="2254250" y="4529138"/>
            <a:ext cx="452438" cy="431800"/>
          </a:xfrm>
          <a:custGeom>
            <a:avLst/>
            <a:gdLst>
              <a:gd name="connsiteX0" fmla="*/ 281354 w 636701"/>
              <a:gd name="connsiteY0" fmla="*/ 140677 h 550985"/>
              <a:gd name="connsiteX1" fmla="*/ 445477 w 636701"/>
              <a:gd name="connsiteY1" fmla="*/ 117231 h 550985"/>
              <a:gd name="connsiteX2" fmla="*/ 492369 w 636701"/>
              <a:gd name="connsiteY2" fmla="*/ 187569 h 550985"/>
              <a:gd name="connsiteX3" fmla="*/ 527539 w 636701"/>
              <a:gd name="connsiteY3" fmla="*/ 257908 h 550985"/>
              <a:gd name="connsiteX4" fmla="*/ 597877 w 636701"/>
              <a:gd name="connsiteY4" fmla="*/ 281354 h 550985"/>
              <a:gd name="connsiteX5" fmla="*/ 609600 w 636701"/>
              <a:gd name="connsiteY5" fmla="*/ 445477 h 550985"/>
              <a:gd name="connsiteX6" fmla="*/ 539262 w 636701"/>
              <a:gd name="connsiteY6" fmla="*/ 468923 h 550985"/>
              <a:gd name="connsiteX7" fmla="*/ 515815 w 636701"/>
              <a:gd name="connsiteY7" fmla="*/ 492369 h 550985"/>
              <a:gd name="connsiteX8" fmla="*/ 492369 w 636701"/>
              <a:gd name="connsiteY8" fmla="*/ 527539 h 550985"/>
              <a:gd name="connsiteX9" fmla="*/ 445477 w 636701"/>
              <a:gd name="connsiteY9" fmla="*/ 550985 h 550985"/>
              <a:gd name="connsiteX10" fmla="*/ 410308 w 636701"/>
              <a:gd name="connsiteY10" fmla="*/ 527539 h 550985"/>
              <a:gd name="connsiteX11" fmla="*/ 363415 w 636701"/>
              <a:gd name="connsiteY11" fmla="*/ 515816 h 550985"/>
              <a:gd name="connsiteX12" fmla="*/ 328246 w 636701"/>
              <a:gd name="connsiteY12" fmla="*/ 504092 h 550985"/>
              <a:gd name="connsiteX13" fmla="*/ 293077 w 636701"/>
              <a:gd name="connsiteY13" fmla="*/ 515816 h 550985"/>
              <a:gd name="connsiteX14" fmla="*/ 269631 w 636701"/>
              <a:gd name="connsiteY14" fmla="*/ 492369 h 550985"/>
              <a:gd name="connsiteX15" fmla="*/ 234462 w 636701"/>
              <a:gd name="connsiteY15" fmla="*/ 480646 h 550985"/>
              <a:gd name="connsiteX16" fmla="*/ 211015 w 636701"/>
              <a:gd name="connsiteY16" fmla="*/ 457200 h 550985"/>
              <a:gd name="connsiteX17" fmla="*/ 152400 w 636701"/>
              <a:gd name="connsiteY17" fmla="*/ 445477 h 550985"/>
              <a:gd name="connsiteX18" fmla="*/ 128954 w 636701"/>
              <a:gd name="connsiteY18" fmla="*/ 375139 h 550985"/>
              <a:gd name="connsiteX19" fmla="*/ 58615 w 636701"/>
              <a:gd name="connsiteY19" fmla="*/ 351692 h 550985"/>
              <a:gd name="connsiteX20" fmla="*/ 0 w 636701"/>
              <a:gd name="connsiteY20" fmla="*/ 234462 h 550985"/>
              <a:gd name="connsiteX21" fmla="*/ 11723 w 636701"/>
              <a:gd name="connsiteY21" fmla="*/ 117231 h 550985"/>
              <a:gd name="connsiteX22" fmla="*/ 35169 w 636701"/>
              <a:gd name="connsiteY22" fmla="*/ 46892 h 550985"/>
              <a:gd name="connsiteX23" fmla="*/ 187569 w 636701"/>
              <a:gd name="connsiteY23" fmla="*/ 23446 h 550985"/>
              <a:gd name="connsiteX24" fmla="*/ 222739 w 636701"/>
              <a:gd name="connsiteY24" fmla="*/ 11723 h 550985"/>
              <a:gd name="connsiteX25" fmla="*/ 281354 w 636701"/>
              <a:gd name="connsiteY25" fmla="*/ 0 h 550985"/>
              <a:gd name="connsiteX26" fmla="*/ 304800 w 636701"/>
              <a:gd name="connsiteY26" fmla="*/ 35169 h 550985"/>
              <a:gd name="connsiteX27" fmla="*/ 375139 w 636701"/>
              <a:gd name="connsiteY27" fmla="*/ 70339 h 550985"/>
              <a:gd name="connsiteX28" fmla="*/ 386862 w 636701"/>
              <a:gd name="connsiteY28" fmla="*/ 70339 h 550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6701" h="550985">
                <a:moveTo>
                  <a:pt x="281354" y="140677"/>
                </a:moveTo>
                <a:cubicBezTo>
                  <a:pt x="339336" y="105888"/>
                  <a:pt x="365429" y="74128"/>
                  <a:pt x="445477" y="117231"/>
                </a:cubicBezTo>
                <a:cubicBezTo>
                  <a:pt x="470287" y="130590"/>
                  <a:pt x="492369" y="187569"/>
                  <a:pt x="492369" y="187569"/>
                </a:cubicBezTo>
                <a:cubicBezTo>
                  <a:pt x="498757" y="206733"/>
                  <a:pt x="508400" y="245946"/>
                  <a:pt x="527539" y="257908"/>
                </a:cubicBezTo>
                <a:cubicBezTo>
                  <a:pt x="548497" y="271006"/>
                  <a:pt x="597877" y="281354"/>
                  <a:pt x="597877" y="281354"/>
                </a:cubicBezTo>
                <a:cubicBezTo>
                  <a:pt x="633709" y="335102"/>
                  <a:pt x="657999" y="355592"/>
                  <a:pt x="609600" y="445477"/>
                </a:cubicBezTo>
                <a:cubicBezTo>
                  <a:pt x="597883" y="467237"/>
                  <a:pt x="539262" y="468923"/>
                  <a:pt x="539262" y="468923"/>
                </a:cubicBezTo>
                <a:cubicBezTo>
                  <a:pt x="531446" y="476738"/>
                  <a:pt x="522720" y="483738"/>
                  <a:pt x="515815" y="492369"/>
                </a:cubicBezTo>
                <a:cubicBezTo>
                  <a:pt x="507013" y="503371"/>
                  <a:pt x="503193" y="518519"/>
                  <a:pt x="492369" y="527539"/>
                </a:cubicBezTo>
                <a:cubicBezTo>
                  <a:pt x="478944" y="538727"/>
                  <a:pt x="461108" y="543170"/>
                  <a:pt x="445477" y="550985"/>
                </a:cubicBezTo>
                <a:cubicBezTo>
                  <a:pt x="433754" y="543170"/>
                  <a:pt x="423258" y="533089"/>
                  <a:pt x="410308" y="527539"/>
                </a:cubicBezTo>
                <a:cubicBezTo>
                  <a:pt x="395499" y="521192"/>
                  <a:pt x="378907" y="520242"/>
                  <a:pt x="363415" y="515816"/>
                </a:cubicBezTo>
                <a:cubicBezTo>
                  <a:pt x="351533" y="512421"/>
                  <a:pt x="339969" y="508000"/>
                  <a:pt x="328246" y="504092"/>
                </a:cubicBezTo>
                <a:cubicBezTo>
                  <a:pt x="316523" y="508000"/>
                  <a:pt x="305194" y="518239"/>
                  <a:pt x="293077" y="515816"/>
                </a:cubicBezTo>
                <a:cubicBezTo>
                  <a:pt x="282239" y="513648"/>
                  <a:pt x="279109" y="498056"/>
                  <a:pt x="269631" y="492369"/>
                </a:cubicBezTo>
                <a:cubicBezTo>
                  <a:pt x="259035" y="486011"/>
                  <a:pt x="246185" y="484554"/>
                  <a:pt x="234462" y="480646"/>
                </a:cubicBezTo>
                <a:cubicBezTo>
                  <a:pt x="226646" y="472831"/>
                  <a:pt x="221174" y="461554"/>
                  <a:pt x="211015" y="457200"/>
                </a:cubicBezTo>
                <a:cubicBezTo>
                  <a:pt x="192701" y="449351"/>
                  <a:pt x="166489" y="459566"/>
                  <a:pt x="152400" y="445477"/>
                </a:cubicBezTo>
                <a:cubicBezTo>
                  <a:pt x="134924" y="428001"/>
                  <a:pt x="152400" y="382955"/>
                  <a:pt x="128954" y="375139"/>
                </a:cubicBezTo>
                <a:lnTo>
                  <a:pt x="58615" y="351692"/>
                </a:lnTo>
                <a:cubicBezTo>
                  <a:pt x="2786" y="267948"/>
                  <a:pt x="18557" y="308691"/>
                  <a:pt x="0" y="234462"/>
                </a:cubicBezTo>
                <a:cubicBezTo>
                  <a:pt x="3908" y="195385"/>
                  <a:pt x="4486" y="155830"/>
                  <a:pt x="11723" y="117231"/>
                </a:cubicBezTo>
                <a:cubicBezTo>
                  <a:pt x="16278" y="92940"/>
                  <a:pt x="10703" y="50387"/>
                  <a:pt x="35169" y="46892"/>
                </a:cubicBezTo>
                <a:cubicBezTo>
                  <a:pt x="61348" y="43152"/>
                  <a:pt x="158289" y="29953"/>
                  <a:pt x="187569" y="23446"/>
                </a:cubicBezTo>
                <a:cubicBezTo>
                  <a:pt x="199632" y="20765"/>
                  <a:pt x="210751" y="14720"/>
                  <a:pt x="222739" y="11723"/>
                </a:cubicBezTo>
                <a:cubicBezTo>
                  <a:pt x="242069" y="6890"/>
                  <a:pt x="261816" y="3908"/>
                  <a:pt x="281354" y="0"/>
                </a:cubicBezTo>
                <a:cubicBezTo>
                  <a:pt x="289169" y="11723"/>
                  <a:pt x="294837" y="25206"/>
                  <a:pt x="304800" y="35169"/>
                </a:cubicBezTo>
                <a:cubicBezTo>
                  <a:pt x="323903" y="54273"/>
                  <a:pt x="349711" y="63982"/>
                  <a:pt x="375139" y="70339"/>
                </a:cubicBezTo>
                <a:cubicBezTo>
                  <a:pt x="378930" y="71287"/>
                  <a:pt x="382954" y="70339"/>
                  <a:pt x="386862" y="70339"/>
                </a:cubicBezTo>
              </a:path>
            </a:pathLst>
          </a:custGeom>
          <a:solidFill>
            <a:schemeClr val="tx1"/>
          </a:solidFill>
          <a:ln>
            <a:solidFill>
              <a:schemeClr val="bg2">
                <a:lumMod val="25000"/>
              </a:schemeClr>
            </a:solidFill>
          </a:ln>
        </p:spPr>
        <p:style>
          <a:lnRef idx="2">
            <a:schemeClr val="accent1"/>
          </a:lnRef>
          <a:fillRef idx="0">
            <a:schemeClr val="accent1"/>
          </a:fillRef>
          <a:effectRef idx="1">
            <a:schemeClr val="accent1"/>
          </a:effectRef>
          <a:fontRef idx="minor">
            <a:schemeClr val="tx1"/>
          </a:fontRef>
        </p:style>
        <p:txBody>
          <a:bodyPr anchor="ctr"/>
          <a:lstStyle/>
          <a:p>
            <a:pPr>
              <a:defRPr/>
            </a:pPr>
            <a:endParaRPr lang="en-US"/>
          </a:p>
        </p:txBody>
      </p:sp>
      <p:cxnSp>
        <p:nvCxnSpPr>
          <p:cNvPr id="73" name="Straight Connector 72"/>
          <p:cNvCxnSpPr/>
          <p:nvPr/>
        </p:nvCxnSpPr>
        <p:spPr>
          <a:xfrm>
            <a:off x="2479675" y="3919538"/>
            <a:ext cx="0" cy="6683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4" name="Text Box 36"/>
          <p:cNvSpPr txBox="1"/>
          <p:nvPr/>
        </p:nvSpPr>
        <p:spPr>
          <a:xfrm rot="16200000">
            <a:off x="4656137" y="4108451"/>
            <a:ext cx="301625" cy="53340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vert="eaVert"/>
          <a:lstStyle/>
          <a:p>
            <a:pPr>
              <a:spcBef>
                <a:spcPts val="0"/>
              </a:spcBef>
              <a:spcAft>
                <a:spcPts val="0"/>
              </a:spcAft>
              <a:defRPr/>
            </a:pPr>
            <a:r>
              <a:rPr lang="en-US" sz="1200" dirty="0">
                <a:solidFill>
                  <a:schemeClr val="bg1"/>
                </a:solidFill>
                <a:latin typeface="Gill Sans MT" panose="020B0502020104020203" pitchFamily="34" charset="0"/>
                <a:ea typeface="Calibri" panose="020F0502020204030204" pitchFamily="34" charset="0"/>
                <a:cs typeface="Times New Roman" panose="02020603050405020304" pitchFamily="18" charset="0"/>
              </a:rPr>
              <a:t>land</a:t>
            </a:r>
          </a:p>
        </p:txBody>
      </p:sp>
      <p:sp>
        <p:nvSpPr>
          <p:cNvPr id="75" name="Text Box 36"/>
          <p:cNvSpPr txBox="1"/>
          <p:nvPr/>
        </p:nvSpPr>
        <p:spPr>
          <a:xfrm rot="16200000">
            <a:off x="2189162" y="3952876"/>
            <a:ext cx="301625" cy="53340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vert="eaVert"/>
          <a:lstStyle/>
          <a:p>
            <a:pPr>
              <a:spcBef>
                <a:spcPts val="0"/>
              </a:spcBef>
              <a:spcAft>
                <a:spcPts val="0"/>
              </a:spcAft>
              <a:defRPr/>
            </a:pPr>
            <a:r>
              <a:rPr lang="en-US" sz="1200" dirty="0">
                <a:solidFill>
                  <a:schemeClr val="bg1"/>
                </a:solidFill>
                <a:latin typeface="Gill Sans MT" panose="020B0502020104020203" pitchFamily="34" charset="0"/>
                <a:ea typeface="Calibri" panose="020F0502020204030204" pitchFamily="34" charset="0"/>
                <a:cs typeface="Times New Roman" panose="02020603050405020304" pitchFamily="18" charset="0"/>
              </a:rPr>
              <a:t>fossil</a:t>
            </a:r>
          </a:p>
          <a:p>
            <a:pPr>
              <a:spcBef>
                <a:spcPts val="0"/>
              </a:spcBef>
              <a:spcAft>
                <a:spcPts val="0"/>
              </a:spcAft>
              <a:defRPr/>
            </a:pPr>
            <a:r>
              <a:rPr lang="en-US" sz="1200" dirty="0">
                <a:solidFill>
                  <a:schemeClr val="bg1"/>
                </a:solidFill>
                <a:latin typeface="Gill Sans MT" panose="020B0502020104020203" pitchFamily="34" charset="0"/>
                <a:ea typeface="Calibri" panose="020F0502020204030204" pitchFamily="34" charset="0"/>
                <a:cs typeface="Times New Roman" panose="02020603050405020304" pitchFamily="18" charset="0"/>
              </a:rPr>
              <a:t>fuels</a:t>
            </a:r>
          </a:p>
        </p:txBody>
      </p:sp>
      <p:sp>
        <p:nvSpPr>
          <p:cNvPr id="78" name="Text Box 36"/>
          <p:cNvSpPr txBox="1"/>
          <p:nvPr/>
        </p:nvSpPr>
        <p:spPr>
          <a:xfrm rot="16200000">
            <a:off x="5299869" y="2923381"/>
            <a:ext cx="1747838" cy="1254125"/>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vert="eaVert"/>
          <a:lstStyle/>
          <a:p>
            <a:pPr>
              <a:spcBef>
                <a:spcPts val="0"/>
              </a:spcBef>
              <a:spcAft>
                <a:spcPts val="0"/>
              </a:spcAft>
              <a:defRPr/>
            </a:pPr>
            <a:r>
              <a:rPr lang="en-US" sz="1200" dirty="0">
                <a:solidFill>
                  <a:schemeClr val="tx1"/>
                </a:solidFill>
                <a:latin typeface="Gill Sans MT" panose="020B0502020104020203" pitchFamily="34" charset="0"/>
                <a:ea typeface="Calibri" panose="020F0502020204030204" pitchFamily="34" charset="0"/>
                <a:cs typeface="Times New Roman" panose="02020603050405020304" pitchFamily="18" charset="0"/>
              </a:rPr>
              <a:t>Oceans </a:t>
            </a:r>
          </a:p>
          <a:p>
            <a:pPr>
              <a:spcBef>
                <a:spcPts val="0"/>
              </a:spcBef>
              <a:spcAft>
                <a:spcPts val="0"/>
              </a:spcAft>
              <a:defRPr/>
            </a:pPr>
            <a:r>
              <a:rPr lang="en-US" sz="1200" dirty="0">
                <a:solidFill>
                  <a:schemeClr val="tx1"/>
                </a:solidFill>
                <a:latin typeface="Gill Sans MT" panose="020B0502020104020203" pitchFamily="34" charset="0"/>
                <a:ea typeface="Calibri" panose="020F0502020204030204" pitchFamily="34" charset="0"/>
                <a:cs typeface="Times New Roman" panose="02020603050405020304" pitchFamily="18" charset="0"/>
              </a:rPr>
              <a:t>“catch” and release </a:t>
            </a:r>
          </a:p>
          <a:p>
            <a:pPr>
              <a:spcBef>
                <a:spcPts val="0"/>
              </a:spcBef>
              <a:spcAft>
                <a:spcPts val="0"/>
              </a:spcAft>
              <a:defRPr/>
            </a:pPr>
            <a:r>
              <a:rPr lang="en-US" sz="1200" dirty="0">
                <a:solidFill>
                  <a:schemeClr val="tx1"/>
                </a:solidFill>
                <a:latin typeface="Gill Sans MT" panose="020B0502020104020203" pitchFamily="34" charset="0"/>
                <a:ea typeface="Calibri" panose="020F0502020204030204" pitchFamily="34" charset="0"/>
                <a:cs typeface="Times New Roman" panose="02020603050405020304" pitchFamily="18" charset="0"/>
              </a:rPr>
              <a:t>~</a:t>
            </a:r>
            <a:r>
              <a:rPr lang="en-US" sz="1200" dirty="0">
                <a:solidFill>
                  <a:srgbClr val="FF0000"/>
                </a:solidFill>
                <a:latin typeface="Gill Sans MT" panose="020B0502020104020203" pitchFamily="34" charset="0"/>
                <a:ea typeface="Calibri" panose="020F0502020204030204" pitchFamily="34" charset="0"/>
                <a:cs typeface="Times New Roman" panose="02020603050405020304" pitchFamily="18" charset="0"/>
              </a:rPr>
              <a:t>80</a:t>
            </a:r>
            <a:r>
              <a:rPr lang="en-US" sz="1200" dirty="0">
                <a:solidFill>
                  <a:schemeClr val="tx1"/>
                </a:solidFill>
                <a:latin typeface="Gill Sans MT" panose="020B0502020104020203" pitchFamily="34" charset="0"/>
                <a:ea typeface="Calibri" panose="020F0502020204030204" pitchFamily="34" charset="0"/>
                <a:cs typeface="Times New Roman" panose="02020603050405020304" pitchFamily="18" charset="0"/>
              </a:rPr>
              <a:t> </a:t>
            </a:r>
            <a:r>
              <a:rPr lang="en-US" sz="1200" dirty="0" err="1">
                <a:solidFill>
                  <a:schemeClr val="tx1"/>
                </a:solidFill>
                <a:latin typeface="Gill Sans MT" panose="020B0502020104020203" pitchFamily="34" charset="0"/>
                <a:ea typeface="Calibri" panose="020F0502020204030204" pitchFamily="34" charset="0"/>
                <a:cs typeface="Times New Roman" panose="02020603050405020304" pitchFamily="18" charset="0"/>
              </a:rPr>
              <a:t>Pg</a:t>
            </a:r>
            <a:r>
              <a:rPr lang="en-US" sz="1200" dirty="0">
                <a:solidFill>
                  <a:schemeClr val="tx1"/>
                </a:solidFill>
                <a:latin typeface="Gill Sans MT" panose="020B0502020104020203" pitchFamily="34" charset="0"/>
                <a:ea typeface="Calibri" panose="020F0502020204030204" pitchFamily="34" charset="0"/>
                <a:cs typeface="Times New Roman" panose="02020603050405020304" pitchFamily="18" charset="0"/>
              </a:rPr>
              <a:t> C every year (0.8 of a MFS*) </a:t>
            </a:r>
          </a:p>
        </p:txBody>
      </p:sp>
      <p:sp>
        <p:nvSpPr>
          <p:cNvPr id="80" name="Text Box 36"/>
          <p:cNvSpPr txBox="1"/>
          <p:nvPr/>
        </p:nvSpPr>
        <p:spPr>
          <a:xfrm rot="16200000">
            <a:off x="2212181" y="1224757"/>
            <a:ext cx="795337" cy="106680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vert="eaVert"/>
          <a:lstStyle/>
          <a:p>
            <a:pPr>
              <a:spcBef>
                <a:spcPts val="0"/>
              </a:spcBef>
              <a:spcAft>
                <a:spcPts val="0"/>
              </a:spcAft>
              <a:defRPr/>
            </a:pPr>
            <a:r>
              <a:rPr lang="en-US" sz="1200" dirty="0">
                <a:solidFill>
                  <a:srgbClr val="FF0000"/>
                </a:solidFill>
                <a:latin typeface="Gill Sans MT" panose="020B0502020104020203" pitchFamily="34" charset="0"/>
                <a:ea typeface="Calibri" panose="020F0502020204030204" pitchFamily="34" charset="0"/>
                <a:cs typeface="Times New Roman" panose="02020603050405020304" pitchFamily="18" charset="0"/>
              </a:rPr>
              <a:t>Humans</a:t>
            </a:r>
            <a:r>
              <a:rPr lang="en-US" sz="1200" dirty="0">
                <a:solidFill>
                  <a:schemeClr val="tx1"/>
                </a:solidFill>
                <a:latin typeface="Gill Sans MT" panose="020B0502020104020203" pitchFamily="34" charset="0"/>
                <a:ea typeface="Calibri" panose="020F0502020204030204" pitchFamily="34" charset="0"/>
                <a:cs typeface="Times New Roman" panose="02020603050405020304" pitchFamily="18" charset="0"/>
              </a:rPr>
              <a:t> release ~</a:t>
            </a:r>
            <a:r>
              <a:rPr lang="en-US" sz="1200" dirty="0">
                <a:solidFill>
                  <a:srgbClr val="FF0000"/>
                </a:solidFill>
                <a:latin typeface="Gill Sans MT" panose="020B0502020104020203" pitchFamily="34" charset="0"/>
                <a:ea typeface="Calibri" panose="020F0502020204030204" pitchFamily="34" charset="0"/>
                <a:cs typeface="Times New Roman" panose="02020603050405020304" pitchFamily="18" charset="0"/>
              </a:rPr>
              <a:t>8</a:t>
            </a:r>
            <a:r>
              <a:rPr lang="en-US" sz="1200" dirty="0">
                <a:solidFill>
                  <a:schemeClr val="tx1"/>
                </a:solidFill>
                <a:latin typeface="Gill Sans MT" panose="020B0502020104020203" pitchFamily="34" charset="0"/>
                <a:ea typeface="Calibri" panose="020F0502020204030204" pitchFamily="34" charset="0"/>
                <a:cs typeface="Times New Roman" panose="02020603050405020304" pitchFamily="18" charset="0"/>
              </a:rPr>
              <a:t> </a:t>
            </a:r>
            <a:r>
              <a:rPr lang="en-US" sz="1200" dirty="0" err="1">
                <a:solidFill>
                  <a:schemeClr val="tx1"/>
                </a:solidFill>
                <a:latin typeface="Gill Sans MT" panose="020B0502020104020203" pitchFamily="34" charset="0"/>
                <a:ea typeface="Calibri" panose="020F0502020204030204" pitchFamily="34" charset="0"/>
                <a:cs typeface="Times New Roman" panose="02020603050405020304" pitchFamily="18" charset="0"/>
              </a:rPr>
              <a:t>Pg</a:t>
            </a:r>
            <a:r>
              <a:rPr lang="en-US" sz="1200" dirty="0">
                <a:solidFill>
                  <a:schemeClr val="tx1"/>
                </a:solidFill>
                <a:latin typeface="Gill Sans MT" panose="020B0502020104020203" pitchFamily="34" charset="0"/>
                <a:ea typeface="Calibri" panose="020F0502020204030204" pitchFamily="34" charset="0"/>
                <a:cs typeface="Times New Roman" panose="02020603050405020304" pitchFamily="18" charset="0"/>
              </a:rPr>
              <a:t> C every year (0.08 MFS*) </a:t>
            </a:r>
          </a:p>
        </p:txBody>
      </p:sp>
      <p:sp>
        <p:nvSpPr>
          <p:cNvPr id="90138" name="TextBox 3"/>
          <p:cNvSpPr txBox="1">
            <a:spLocks noChangeArrowheads="1"/>
          </p:cNvSpPr>
          <p:nvPr/>
        </p:nvSpPr>
        <p:spPr bwMode="auto">
          <a:xfrm>
            <a:off x="1981200" y="5040313"/>
            <a:ext cx="509905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AutoNum type="arabicPeriod"/>
            </a:pPr>
            <a:r>
              <a:rPr lang="en-US" altLang="en-US" sz="1600">
                <a:latin typeface="Gill Sans MT" panose="020B0502020104020203" pitchFamily="34" charset="0"/>
              </a:rPr>
              <a:t>Just because it’s out of sight            doesn’t mean it should be out of mind. </a:t>
            </a:r>
          </a:p>
          <a:p>
            <a:pPr>
              <a:spcBef>
                <a:spcPct val="0"/>
              </a:spcBef>
              <a:buFontTx/>
              <a:buAutoNum type="arabicPeriod"/>
            </a:pPr>
            <a:r>
              <a:rPr lang="en-US" altLang="en-US" sz="1600">
                <a:latin typeface="Gill Sans MT" panose="020B0502020104020203" pitchFamily="34" charset="0"/>
              </a:rPr>
              <a:t>Carbon comes in solid, liquid, and gas forms.</a:t>
            </a:r>
          </a:p>
          <a:p>
            <a:pPr>
              <a:spcBef>
                <a:spcPct val="0"/>
              </a:spcBef>
              <a:buFontTx/>
              <a:buAutoNum type="arabicPeriod"/>
            </a:pPr>
            <a:r>
              <a:rPr lang="en-US" altLang="en-US" sz="1600">
                <a:latin typeface="Gill Sans MT" panose="020B0502020104020203" pitchFamily="34" charset="0"/>
              </a:rPr>
              <a:t>You never turn any mass of carbon into energy—you just burn solid carbon (like donuts) into gaseous carbon (like carbon dioxide); at the same time, chemical energy transforms to heat energy.</a:t>
            </a:r>
          </a:p>
        </p:txBody>
      </p:sp>
      <p:sp>
        <p:nvSpPr>
          <p:cNvPr id="50" name="TextBox 49"/>
          <p:cNvSpPr txBox="1"/>
          <p:nvPr/>
        </p:nvSpPr>
        <p:spPr>
          <a:xfrm>
            <a:off x="1936750" y="-46038"/>
            <a:ext cx="5943600" cy="708026"/>
          </a:xfrm>
          <a:prstGeom prst="rect">
            <a:avLst/>
          </a:prstGeom>
          <a:noFill/>
        </p:spPr>
        <p:txBody>
          <a:bodyPr>
            <a:spAutoFit/>
          </a:bodyPr>
          <a:lstStyle/>
          <a:p>
            <a:pPr>
              <a:defRPr/>
            </a:pPr>
            <a:r>
              <a:rPr lang="en-US" sz="4000" dirty="0">
                <a:latin typeface="Gill Sans MT" panose="020B0502020104020203" pitchFamily="34" charset="0"/>
              </a:rPr>
              <a:t>C</a:t>
            </a:r>
            <a:r>
              <a:rPr lang="en-US" sz="4000" dirty="0">
                <a:solidFill>
                  <a:srgbClr val="FF0000"/>
                </a:solidFill>
                <a:latin typeface="Gill Sans MT" panose="020B0502020104020203" pitchFamily="34" charset="0"/>
              </a:rPr>
              <a:t>OO</a:t>
            </a:r>
            <a:r>
              <a:rPr lang="en-US" sz="4000" dirty="0">
                <a:solidFill>
                  <a:schemeClr val="bg1">
                    <a:lumMod val="65000"/>
                  </a:schemeClr>
                </a:solidFill>
                <a:latin typeface="Gill Sans MT" panose="020B0502020104020203" pitchFamily="34" charset="0"/>
              </a:rPr>
              <a:t>L</a:t>
            </a:r>
            <a:r>
              <a:rPr lang="en-US" sz="4000" dirty="0">
                <a:latin typeface="Gill Sans MT" panose="020B0502020104020203" pitchFamily="34" charset="0"/>
              </a:rPr>
              <a:t> carbon concepts.</a:t>
            </a:r>
          </a:p>
        </p:txBody>
      </p:sp>
      <p:sp>
        <p:nvSpPr>
          <p:cNvPr id="90140" name="TextBox 50"/>
          <p:cNvSpPr txBox="1">
            <a:spLocks noChangeArrowheads="1"/>
          </p:cNvSpPr>
          <p:nvPr/>
        </p:nvSpPr>
        <p:spPr bwMode="auto">
          <a:xfrm rot="5400000">
            <a:off x="1576388" y="731837"/>
            <a:ext cx="1320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4000">
                <a:solidFill>
                  <a:srgbClr val="FF0000"/>
                </a:solidFill>
                <a:latin typeface="Gill Sans MT" panose="020B0502020104020203" pitchFamily="34" charset="0"/>
              </a:rPr>
              <a:t>O</a:t>
            </a:r>
            <a:r>
              <a:rPr lang="en-US" altLang="en-US" sz="4000" baseline="-25000">
                <a:solidFill>
                  <a:srgbClr val="FF0000"/>
                </a:solidFill>
                <a:latin typeface="Gill Sans MT" panose="020B0502020104020203" pitchFamily="34" charset="0"/>
              </a:rPr>
              <a:t>2</a:t>
            </a:r>
          </a:p>
        </p:txBody>
      </p:sp>
      <p:pic>
        <p:nvPicPr>
          <p:cNvPr id="90141" name="Picture 48"/>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572750" y="3732213"/>
            <a:ext cx="1492250"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42" name="Picture 54" descr="https://d30y9cdsu7xlg0.cloudfront.net/png/890453-200.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2081204">
            <a:off x="5799138" y="2765425"/>
            <a:ext cx="1595437" cy="159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43" name="Picture 54" descr="https://d30y9cdsu7xlg0.cloudfront.net/png/890453-200.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8973675">
            <a:off x="4713288" y="2806700"/>
            <a:ext cx="1597025" cy="159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Text Box 36"/>
          <p:cNvSpPr txBox="1"/>
          <p:nvPr/>
        </p:nvSpPr>
        <p:spPr>
          <a:xfrm rot="16200000">
            <a:off x="3300413" y="1647825"/>
            <a:ext cx="1746250" cy="1254125"/>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vert="eaVert"/>
          <a:lstStyle/>
          <a:p>
            <a:pPr>
              <a:spcBef>
                <a:spcPts val="0"/>
              </a:spcBef>
              <a:spcAft>
                <a:spcPts val="0"/>
              </a:spcAft>
              <a:defRPr/>
            </a:pPr>
            <a:r>
              <a:rPr lang="en-US" sz="1200" dirty="0">
                <a:solidFill>
                  <a:schemeClr val="tx1"/>
                </a:solidFill>
                <a:latin typeface="Gill Sans MT" panose="020B0502020104020203" pitchFamily="34" charset="0"/>
                <a:ea typeface="Calibri" panose="020F0502020204030204" pitchFamily="34" charset="0"/>
                <a:cs typeface="Times New Roman" panose="02020603050405020304" pitchFamily="18" charset="0"/>
              </a:rPr>
              <a:t>Land </a:t>
            </a:r>
          </a:p>
          <a:p>
            <a:pPr>
              <a:spcBef>
                <a:spcPts val="0"/>
              </a:spcBef>
              <a:spcAft>
                <a:spcPts val="0"/>
              </a:spcAft>
              <a:defRPr/>
            </a:pPr>
            <a:r>
              <a:rPr lang="en-US" sz="1200" dirty="0">
                <a:solidFill>
                  <a:schemeClr val="tx1"/>
                </a:solidFill>
                <a:latin typeface="Gill Sans MT" panose="020B0502020104020203" pitchFamily="34" charset="0"/>
                <a:ea typeface="Calibri" panose="020F0502020204030204" pitchFamily="34" charset="0"/>
                <a:cs typeface="Times New Roman" panose="02020603050405020304" pitchFamily="18" charset="0"/>
              </a:rPr>
              <a:t>“catches” </a:t>
            </a:r>
          </a:p>
          <a:p>
            <a:pPr>
              <a:spcBef>
                <a:spcPts val="0"/>
              </a:spcBef>
              <a:spcAft>
                <a:spcPts val="0"/>
              </a:spcAft>
              <a:defRPr/>
            </a:pPr>
            <a:r>
              <a:rPr lang="en-US" sz="1200" dirty="0">
                <a:solidFill>
                  <a:schemeClr val="tx1"/>
                </a:solidFill>
                <a:latin typeface="Gill Sans MT" panose="020B0502020104020203" pitchFamily="34" charset="0"/>
                <a:ea typeface="Calibri" panose="020F0502020204030204" pitchFamily="34" charset="0"/>
                <a:cs typeface="Times New Roman" panose="02020603050405020304" pitchFamily="18" charset="0"/>
              </a:rPr>
              <a:t>and releases </a:t>
            </a:r>
          </a:p>
          <a:p>
            <a:pPr>
              <a:spcBef>
                <a:spcPts val="0"/>
              </a:spcBef>
              <a:spcAft>
                <a:spcPts val="0"/>
              </a:spcAft>
              <a:defRPr/>
            </a:pPr>
            <a:r>
              <a:rPr lang="en-US" sz="1200" dirty="0">
                <a:solidFill>
                  <a:schemeClr val="tx1"/>
                </a:solidFill>
                <a:latin typeface="Gill Sans MT" panose="020B0502020104020203" pitchFamily="34" charset="0"/>
                <a:ea typeface="Calibri" panose="020F0502020204030204" pitchFamily="34" charset="0"/>
                <a:cs typeface="Times New Roman" panose="02020603050405020304" pitchFamily="18" charset="0"/>
              </a:rPr>
              <a:t>~</a:t>
            </a:r>
            <a:r>
              <a:rPr lang="en-US" sz="1200" dirty="0">
                <a:solidFill>
                  <a:srgbClr val="FF0000"/>
                </a:solidFill>
                <a:latin typeface="Gill Sans MT" panose="020B0502020104020203" pitchFamily="34" charset="0"/>
                <a:ea typeface="Calibri" panose="020F0502020204030204" pitchFamily="34" charset="0"/>
                <a:cs typeface="Times New Roman" panose="02020603050405020304" pitchFamily="18" charset="0"/>
              </a:rPr>
              <a:t>120</a:t>
            </a:r>
            <a:r>
              <a:rPr lang="en-US" sz="1200" dirty="0">
                <a:solidFill>
                  <a:schemeClr val="tx1"/>
                </a:solidFill>
                <a:latin typeface="Gill Sans MT" panose="020B0502020104020203" pitchFamily="34" charset="0"/>
                <a:ea typeface="Calibri" panose="020F0502020204030204" pitchFamily="34" charset="0"/>
                <a:cs typeface="Times New Roman" panose="02020603050405020304" pitchFamily="18" charset="0"/>
              </a:rPr>
              <a:t> </a:t>
            </a:r>
            <a:r>
              <a:rPr lang="en-US" sz="1200" dirty="0" err="1">
                <a:solidFill>
                  <a:schemeClr val="tx1"/>
                </a:solidFill>
                <a:latin typeface="Gill Sans MT" panose="020B0502020104020203" pitchFamily="34" charset="0"/>
                <a:ea typeface="Calibri" panose="020F0502020204030204" pitchFamily="34" charset="0"/>
                <a:cs typeface="Times New Roman" panose="02020603050405020304" pitchFamily="18" charset="0"/>
              </a:rPr>
              <a:t>Pg</a:t>
            </a:r>
            <a:r>
              <a:rPr lang="en-US" sz="1200" dirty="0">
                <a:solidFill>
                  <a:schemeClr val="tx1"/>
                </a:solidFill>
                <a:latin typeface="Gill Sans MT" panose="020B0502020104020203" pitchFamily="34" charset="0"/>
                <a:ea typeface="Calibri" panose="020F0502020204030204" pitchFamily="34" charset="0"/>
                <a:cs typeface="Times New Roman" panose="02020603050405020304" pitchFamily="18" charset="0"/>
              </a:rPr>
              <a:t> C </a:t>
            </a:r>
          </a:p>
          <a:p>
            <a:pPr>
              <a:spcBef>
                <a:spcPts val="0"/>
              </a:spcBef>
              <a:spcAft>
                <a:spcPts val="0"/>
              </a:spcAft>
              <a:defRPr/>
            </a:pPr>
            <a:r>
              <a:rPr lang="en-US" sz="1200" dirty="0">
                <a:solidFill>
                  <a:schemeClr val="tx1"/>
                </a:solidFill>
                <a:latin typeface="Gill Sans MT" panose="020B0502020104020203" pitchFamily="34" charset="0"/>
                <a:ea typeface="Calibri" panose="020F0502020204030204" pitchFamily="34" charset="0"/>
                <a:cs typeface="Times New Roman" panose="02020603050405020304" pitchFamily="18" charset="0"/>
              </a:rPr>
              <a:t>every year (1.2 </a:t>
            </a:r>
          </a:p>
          <a:p>
            <a:pPr>
              <a:spcBef>
                <a:spcPts val="0"/>
              </a:spcBef>
              <a:spcAft>
                <a:spcPts val="0"/>
              </a:spcAft>
              <a:defRPr/>
            </a:pPr>
            <a:r>
              <a:rPr lang="en-US" sz="1200" dirty="0">
                <a:solidFill>
                  <a:schemeClr val="tx1"/>
                </a:solidFill>
                <a:latin typeface="Gill Sans MT" panose="020B0502020104020203" pitchFamily="34" charset="0"/>
                <a:ea typeface="Calibri" panose="020F0502020204030204" pitchFamily="34" charset="0"/>
                <a:cs typeface="Times New Roman" panose="02020603050405020304" pitchFamily="18" charset="0"/>
              </a:rPr>
              <a:t>of a MFS*) </a:t>
            </a:r>
          </a:p>
        </p:txBody>
      </p:sp>
      <p:pic>
        <p:nvPicPr>
          <p:cNvPr id="90145" name="Picture 54" descr="https://d30y9cdsu7xlg0.cloudfront.net/png/890453-200.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2081204">
            <a:off x="3638550" y="1333500"/>
            <a:ext cx="18542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46" name="Picture 54" descr="https://d30y9cdsu7xlg0.cloudfront.net/png/890453-200.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2081204">
            <a:off x="2235200" y="2249488"/>
            <a:ext cx="544513" cy="54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Text Box 36"/>
          <p:cNvSpPr txBox="1"/>
          <p:nvPr/>
        </p:nvSpPr>
        <p:spPr>
          <a:xfrm rot="16200000">
            <a:off x="-358775" y="5273675"/>
            <a:ext cx="2393950" cy="152400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vert="eaVert"/>
          <a:lstStyle/>
          <a:p>
            <a:pPr>
              <a:spcBef>
                <a:spcPts val="0"/>
              </a:spcBef>
              <a:spcAft>
                <a:spcPts val="0"/>
              </a:spcAft>
              <a:defRPr/>
            </a:pPr>
            <a:r>
              <a:rPr lang="en-US" sz="1200" dirty="0">
                <a:solidFill>
                  <a:schemeClr val="tx1"/>
                </a:solidFill>
                <a:latin typeface="Gill Sans MT" panose="020B0502020104020203" pitchFamily="34" charset="0"/>
                <a:ea typeface="Calibri" panose="020F0502020204030204" pitchFamily="34" charset="0"/>
                <a:cs typeface="Times New Roman" panose="02020603050405020304" pitchFamily="18" charset="0"/>
              </a:rPr>
              <a:t>Source: IPCC AR5.  P=photosynthesis, R=respiration, I=in-gassing, O=out-gassing </a:t>
            </a:r>
          </a:p>
          <a:p>
            <a:pPr>
              <a:spcBef>
                <a:spcPts val="0"/>
              </a:spcBef>
              <a:spcAft>
                <a:spcPts val="0"/>
              </a:spcAft>
              <a:defRPr/>
            </a:pPr>
            <a:r>
              <a:rPr lang="en-US" sz="1200" dirty="0">
                <a:solidFill>
                  <a:schemeClr val="tx1"/>
                </a:solidFill>
                <a:latin typeface="Gill Sans MT" panose="020B0502020104020203" pitchFamily="34" charset="0"/>
                <a:ea typeface="Calibri" panose="020F0502020204030204" pitchFamily="34" charset="0"/>
                <a:cs typeface="Times New Roman" panose="02020603050405020304" pitchFamily="18" charset="0"/>
              </a:rPr>
              <a:t>* 1MFS=1 Montana-furrow-slice, a volume about equal to 100 </a:t>
            </a:r>
            <a:r>
              <a:rPr lang="en-US" sz="1200" dirty="0" err="1">
                <a:solidFill>
                  <a:schemeClr val="tx1"/>
                </a:solidFill>
                <a:latin typeface="Gill Sans MT" panose="020B0502020104020203" pitchFamily="34" charset="0"/>
                <a:ea typeface="Calibri" panose="020F0502020204030204" pitchFamily="34" charset="0"/>
                <a:cs typeface="Times New Roman" panose="02020603050405020304" pitchFamily="18" charset="0"/>
              </a:rPr>
              <a:t>petagrams</a:t>
            </a:r>
            <a:r>
              <a:rPr lang="en-US" sz="1200" dirty="0">
                <a:solidFill>
                  <a:schemeClr val="tx1"/>
                </a:solidFill>
                <a:latin typeface="Gill Sans MT" panose="020B0502020104020203" pitchFamily="34" charset="0"/>
                <a:ea typeface="Calibri" panose="020F0502020204030204" pitchFamily="34" charset="0"/>
                <a:cs typeface="Times New Roman" panose="02020603050405020304" pitchFamily="18" charset="0"/>
              </a:rPr>
              <a:t> or 1x10</a:t>
            </a:r>
            <a:r>
              <a:rPr lang="en-US" sz="1200" baseline="30000" dirty="0">
                <a:solidFill>
                  <a:schemeClr val="tx1"/>
                </a:solidFill>
                <a:latin typeface="Gill Sans MT" panose="020B0502020104020203" pitchFamily="34" charset="0"/>
                <a:ea typeface="Calibri" panose="020F0502020204030204" pitchFamily="34" charset="0"/>
                <a:cs typeface="Times New Roman" panose="02020603050405020304" pitchFamily="18" charset="0"/>
              </a:rPr>
              <a:t>17</a:t>
            </a:r>
            <a:r>
              <a:rPr lang="en-US" sz="1200" dirty="0">
                <a:solidFill>
                  <a:schemeClr val="tx1"/>
                </a:solidFill>
                <a:latin typeface="Gill Sans MT" panose="020B0502020104020203" pitchFamily="34" charset="0"/>
                <a:ea typeface="Calibri" panose="020F0502020204030204" pitchFamily="34" charset="0"/>
                <a:cs typeface="Times New Roman" panose="02020603050405020304" pitchFamily="18" charset="0"/>
              </a:rPr>
              <a:t> g or </a:t>
            </a:r>
            <a:r>
              <a:rPr lang="en-US" sz="900" dirty="0">
                <a:solidFill>
                  <a:schemeClr val="tx1"/>
                </a:solidFill>
                <a:latin typeface="Gill Sans MT" panose="020B0502020104020203" pitchFamily="34" charset="0"/>
                <a:ea typeface="Calibri" panose="020F0502020204030204" pitchFamily="34" charset="0"/>
                <a:cs typeface="Times New Roman" panose="02020603050405020304" pitchFamily="18" charset="0"/>
              </a:rPr>
              <a:t>100,000,000,000,000,000</a:t>
            </a:r>
            <a:r>
              <a:rPr lang="en-US" sz="1200" dirty="0">
                <a:solidFill>
                  <a:schemeClr val="tx1"/>
                </a:solidFill>
                <a:latin typeface="Gill Sans MT" panose="020B0502020104020203" pitchFamily="34" charset="0"/>
                <a:ea typeface="Calibri" panose="020F0502020204030204" pitchFamily="34" charset="0"/>
                <a:cs typeface="Times New Roman" panose="02020603050405020304" pitchFamily="18" charset="0"/>
              </a:rPr>
              <a:t> grams </a:t>
            </a:r>
          </a:p>
        </p:txBody>
      </p:sp>
      <p:cxnSp>
        <p:nvCxnSpPr>
          <p:cNvPr id="3" name="Straight Connector 2"/>
          <p:cNvCxnSpPr/>
          <p:nvPr/>
        </p:nvCxnSpPr>
        <p:spPr>
          <a:xfrm>
            <a:off x="1676400" y="381000"/>
            <a:ext cx="0" cy="6389688"/>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752600" y="381000"/>
            <a:ext cx="0" cy="6389688"/>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7391400" y="381000"/>
            <a:ext cx="0" cy="6389688"/>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7467600" y="381000"/>
            <a:ext cx="0" cy="6389688"/>
          </a:xfrm>
          <a:prstGeom prst="line">
            <a:avLst/>
          </a:prstGeom>
        </p:spPr>
        <p:style>
          <a:lnRef idx="1">
            <a:schemeClr val="accent1"/>
          </a:lnRef>
          <a:fillRef idx="0">
            <a:schemeClr val="accent1"/>
          </a:fillRef>
          <a:effectRef idx="0">
            <a:schemeClr val="accent1"/>
          </a:effectRef>
          <a:fontRef idx="minor">
            <a:schemeClr val="tx1"/>
          </a:fontRef>
        </p:style>
      </p:cxnSp>
      <p:sp>
        <p:nvSpPr>
          <p:cNvPr id="7" name="Chord 6"/>
          <p:cNvSpPr/>
          <p:nvPr/>
        </p:nvSpPr>
        <p:spPr>
          <a:xfrm rot="16200000">
            <a:off x="5252869" y="4088135"/>
            <a:ext cx="697032" cy="804031"/>
          </a:xfrm>
          <a:prstGeom prst="chord">
            <a:avLst>
              <a:gd name="adj1" fmla="val 5394515"/>
              <a:gd name="adj2" fmla="val 16200000"/>
            </a:avLst>
          </a:prstGeom>
          <a:solidFill>
            <a:srgbClr val="FF33CC"/>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0155" name="TextBox 3"/>
          <p:cNvSpPr txBox="1">
            <a:spLocks noChangeArrowheads="1"/>
          </p:cNvSpPr>
          <p:nvPr/>
        </p:nvSpPr>
        <p:spPr bwMode="auto">
          <a:xfrm>
            <a:off x="-1516063" y="228600"/>
            <a:ext cx="1503363"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a:latin typeface="Arial" panose="020B0604020202020204" pitchFamily="34" charset="0"/>
              </a:rPr>
              <a:t>4. Carbon dioxide and water combine to form a weak acid, carbonic acid.</a:t>
            </a:r>
          </a:p>
          <a:p>
            <a:pPr>
              <a:spcBef>
                <a:spcPct val="0"/>
              </a:spcBef>
              <a:buFontTx/>
              <a:buNone/>
            </a:pPr>
            <a:r>
              <a:rPr lang="en-US" altLang="en-US" sz="1200">
                <a:latin typeface="Arial" panose="020B0604020202020204" pitchFamily="34" charset="0"/>
              </a:rPr>
              <a:t>5. Coal is just really old plant material that was photosynthesized millions of year ago.  </a:t>
            </a:r>
          </a:p>
          <a:p>
            <a:pPr>
              <a:spcBef>
                <a:spcPct val="0"/>
              </a:spcBef>
              <a:buFontTx/>
              <a:buNone/>
            </a:pPr>
            <a:r>
              <a:rPr lang="en-US" altLang="en-US" sz="1200">
                <a:latin typeface="Arial" panose="020B0604020202020204" pitchFamily="34" charset="0"/>
              </a:rPr>
              <a:t>6. The two most abundant greenhouse gases in the atmosphere are water vapor (~2% or 20,000 ppm) and carbon dioxide (0.04% or 400 ppm. </a:t>
            </a:r>
          </a:p>
          <a:p>
            <a:pPr>
              <a:spcBef>
                <a:spcPct val="0"/>
              </a:spcBef>
              <a:buFontTx/>
              <a:buNone/>
            </a:pPr>
            <a:r>
              <a:rPr lang="en-US" altLang="en-US" sz="1200">
                <a:latin typeface="Arial" panose="020B0604020202020204" pitchFamily="34" charset="0"/>
              </a:rPr>
              <a:t>7. Every year, the carbon dioxide levels in the atmosphere increase by ~2 parts per million (ppm).</a:t>
            </a:r>
          </a:p>
        </p:txBody>
      </p:sp>
      <p:sp>
        <p:nvSpPr>
          <p:cNvPr id="90156" name="TextBox 7"/>
          <p:cNvSpPr txBox="1">
            <a:spLocks noChangeArrowheads="1"/>
          </p:cNvSpPr>
          <p:nvPr/>
        </p:nvSpPr>
        <p:spPr bwMode="auto">
          <a:xfrm>
            <a:off x="3346450" y="2687638"/>
            <a:ext cx="301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srgbClr val="FF0000"/>
                </a:solidFill>
                <a:latin typeface="Gill Sans MT" panose="020B0502020104020203" pitchFamily="34" charset="0"/>
              </a:rPr>
              <a:t>P</a:t>
            </a:r>
          </a:p>
        </p:txBody>
      </p:sp>
      <p:sp>
        <p:nvSpPr>
          <p:cNvPr id="90157" name="TextBox 65"/>
          <p:cNvSpPr txBox="1">
            <a:spLocks noChangeArrowheads="1"/>
          </p:cNvSpPr>
          <p:nvPr/>
        </p:nvSpPr>
        <p:spPr bwMode="auto">
          <a:xfrm>
            <a:off x="4448175" y="1481138"/>
            <a:ext cx="323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srgbClr val="FF0000"/>
                </a:solidFill>
                <a:latin typeface="Gill Sans MT" panose="020B0502020104020203" pitchFamily="34" charset="0"/>
              </a:rPr>
              <a:t>R</a:t>
            </a:r>
          </a:p>
        </p:txBody>
      </p:sp>
      <p:sp>
        <p:nvSpPr>
          <p:cNvPr id="90158" name="TextBox 66"/>
          <p:cNvSpPr txBox="1">
            <a:spLocks noChangeArrowheads="1"/>
          </p:cNvSpPr>
          <p:nvPr/>
        </p:nvSpPr>
        <p:spPr bwMode="auto">
          <a:xfrm>
            <a:off x="6342063" y="2860675"/>
            <a:ext cx="565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srgbClr val="FF0000"/>
                </a:solidFill>
                <a:latin typeface="Gill Sans MT" panose="020B0502020104020203" pitchFamily="34" charset="0"/>
              </a:rPr>
              <a:t>R,O</a:t>
            </a:r>
          </a:p>
        </p:txBody>
      </p:sp>
      <p:sp>
        <p:nvSpPr>
          <p:cNvPr id="90159" name="TextBox 67"/>
          <p:cNvSpPr txBox="1">
            <a:spLocks noChangeArrowheads="1"/>
          </p:cNvSpPr>
          <p:nvPr/>
        </p:nvSpPr>
        <p:spPr bwMode="auto">
          <a:xfrm>
            <a:off x="5353050" y="3930650"/>
            <a:ext cx="3762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srgbClr val="FF0000"/>
                </a:solidFill>
                <a:latin typeface="Gill Sans MT" panose="020B0502020104020203" pitchFamily="34" charset="0"/>
              </a:rPr>
              <a:t>P,I</a:t>
            </a:r>
          </a:p>
        </p:txBody>
      </p:sp>
      <p:sp>
        <p:nvSpPr>
          <p:cNvPr id="90160" name="TextBox 69"/>
          <p:cNvSpPr txBox="1">
            <a:spLocks noChangeArrowheads="1"/>
          </p:cNvSpPr>
          <p:nvPr/>
        </p:nvSpPr>
        <p:spPr bwMode="auto">
          <a:xfrm>
            <a:off x="2257425" y="2546350"/>
            <a:ext cx="323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srgbClr val="FF0000"/>
                </a:solidFill>
                <a:latin typeface="Gill Sans MT" panose="020B0502020104020203" pitchFamily="34" charset="0"/>
              </a:rPr>
              <a:t>R</a:t>
            </a:r>
          </a:p>
        </p:txBody>
      </p:sp>
      <p:pic>
        <p:nvPicPr>
          <p:cNvPr id="90161" name="Picture 8"/>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24400" y="5113338"/>
            <a:ext cx="552450"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62" name="Picture 54"/>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163050" y="-1633538"/>
            <a:ext cx="6570663" cy="4927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endParaRPr lang="en-US" altLang="en-US" smtClean="0"/>
          </a:p>
        </p:txBody>
      </p:sp>
      <p:sp>
        <p:nvSpPr>
          <p:cNvPr id="91139" name="Content Placeholder 2"/>
          <p:cNvSpPr>
            <a:spLocks noGrp="1"/>
          </p:cNvSpPr>
          <p:nvPr>
            <p:ph idx="1"/>
          </p:nvPr>
        </p:nvSpPr>
        <p:spPr/>
        <p:txBody>
          <a:bodyPr/>
          <a:lstStyle/>
          <a:p>
            <a:endParaRPr lang="en-US" altLang="en-US" smtClean="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endParaRPr lang="en-US" altLang="en-US" smtClean="0"/>
          </a:p>
        </p:txBody>
      </p:sp>
      <p:sp>
        <p:nvSpPr>
          <p:cNvPr id="13315" name="Content Placeholder 2"/>
          <p:cNvSpPr>
            <a:spLocks noGrp="1"/>
          </p:cNvSpPr>
          <p:nvPr>
            <p:ph idx="1"/>
          </p:nvPr>
        </p:nvSpPr>
        <p:spPr/>
        <p:txBody>
          <a:bodyPr/>
          <a:lstStyle/>
          <a:p>
            <a:endParaRPr lang="en-US" altLang="en-US" smtClean="0"/>
          </a:p>
        </p:txBody>
      </p:sp>
      <p:pic>
        <p:nvPicPr>
          <p:cNvPr id="13316"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 y="76200"/>
            <a:ext cx="5643563"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5334000" y="152400"/>
            <a:ext cx="37290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en-US" sz="5400" dirty="0">
                <a:latin typeface="Gill Sans MT" panose="020B0502020104020203" pitchFamily="34" charset="0"/>
              </a:rPr>
              <a:t>C</a:t>
            </a:r>
            <a:r>
              <a:rPr lang="en-US" sz="5400" dirty="0">
                <a:solidFill>
                  <a:srgbClr val="FF0000"/>
                </a:solidFill>
                <a:latin typeface="Gill Sans MT" panose="020B0502020104020203" pitchFamily="34" charset="0"/>
              </a:rPr>
              <a:t>OO</a:t>
            </a:r>
            <a:r>
              <a:rPr lang="en-US" sz="5400" dirty="0">
                <a:solidFill>
                  <a:schemeClr val="bg1">
                    <a:lumMod val="75000"/>
                  </a:schemeClr>
                </a:solidFill>
                <a:latin typeface="Gill Sans MT" panose="020B0502020104020203" pitchFamily="34" charset="0"/>
              </a:rPr>
              <a:t>L</a:t>
            </a:r>
            <a:r>
              <a:rPr lang="en-US" sz="5400" dirty="0">
                <a:latin typeface="Gill Sans MT" panose="020B0502020104020203" pitchFamily="34" charset="0"/>
              </a:rPr>
              <a:t/>
            </a:r>
            <a:br>
              <a:rPr lang="en-US" sz="5400" dirty="0">
                <a:latin typeface="Gill Sans MT" panose="020B0502020104020203" pitchFamily="34" charset="0"/>
              </a:rPr>
            </a:br>
            <a:r>
              <a:rPr lang="en-US" sz="5400" dirty="0">
                <a:latin typeface="Gill Sans MT" panose="020B0502020104020203" pitchFamily="34" charset="0"/>
              </a:rPr>
              <a:t>  Carbon</a:t>
            </a:r>
            <a:br>
              <a:rPr lang="en-US" sz="5400" dirty="0">
                <a:latin typeface="Gill Sans MT" panose="020B0502020104020203" pitchFamily="34" charset="0"/>
              </a:rPr>
            </a:br>
            <a:r>
              <a:rPr lang="en-US" sz="5400" dirty="0">
                <a:latin typeface="Gill Sans MT" panose="020B0502020104020203" pitchFamily="34" charset="0"/>
              </a:rPr>
              <a:t>    Concepts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27305</TotalTime>
  <Words>1909</Words>
  <Application>Microsoft Office PowerPoint</Application>
  <PresentationFormat>On-screen Show (4:3)</PresentationFormat>
  <Paragraphs>335</Paragraphs>
  <Slides>82</Slides>
  <Notes>4</Notes>
  <HiddenSlides>14</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82</vt:i4>
      </vt:variant>
    </vt:vector>
  </HeadingPairs>
  <TitlesOfParts>
    <vt:vector size="91" baseType="lpstr">
      <vt:lpstr>宋体</vt:lpstr>
      <vt:lpstr>AR CARTER</vt:lpstr>
      <vt:lpstr>Arial</vt:lpstr>
      <vt:lpstr>Calibri</vt:lpstr>
      <vt:lpstr>Gill Sans MT</vt:lpstr>
      <vt:lpstr>Times New Roman</vt:lpstr>
      <vt:lpstr>Trebuchet MS</vt:lpstr>
      <vt:lpstr>Wingdings</vt:lpstr>
      <vt:lpstr>Office Theme</vt:lpstr>
      <vt:lpstr>COOL   Carbon     Concepts </vt:lpstr>
      <vt:lpstr>Backwards Design</vt:lpstr>
      <vt:lpstr>Backwards Design</vt:lpstr>
      <vt:lpstr>In 1949…”the remedies are in our own backyards”</vt:lpstr>
      <vt:lpstr>PowerPoint Presentation</vt:lpstr>
      <vt:lpstr>Housman et al. 2014 via Camtasia @ 16:37 http://bit.do/cYy8b</vt:lpstr>
      <vt:lpstr>PowerPoint Presentation</vt:lpstr>
      <vt:lpstr>PowerPoint Presentation</vt:lpstr>
      <vt:lpstr>PowerPoint Presentation</vt:lpstr>
      <vt:lpstr>PowerPoint Presentation</vt:lpstr>
      <vt:lpstr>PowerPoint Presentation</vt:lpstr>
      <vt:lpstr>skepticalscience.com (Pg CO2/year)</vt:lpstr>
      <vt:lpstr>PowerPoint Presentation</vt:lpstr>
      <vt:lpstr>Backwards Design</vt:lpstr>
      <vt:lpstr>Tracing Matter (GRANJOHN Worksheet)</vt:lpstr>
      <vt:lpstr>Inputs and Outputs – Tracing Carbon</vt:lpstr>
      <vt:lpstr>Carbon literacy?</vt:lpstr>
      <vt:lpstr>Tracing Matter (WTLOSS Worksheet)   </vt:lpstr>
      <vt:lpstr>PowerPoint Presentation</vt:lpstr>
      <vt:lpstr>PowerPoint Presentation</vt:lpstr>
      <vt:lpstr>PowerPoint Presentation</vt:lpstr>
      <vt:lpstr>Fall 2016: 87% of MSU students think humans convert mass to energy</vt:lpstr>
      <vt:lpstr>Fall 2016: 87% of MSU students think humans convert mass to energy</vt:lpstr>
      <vt:lpstr>PowerPoint Presentation</vt:lpstr>
      <vt:lpstr>an innumerate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skepticalscience.com (Pg CO2/year)</vt:lpstr>
      <vt:lpstr>1. AR5 (2013) # instead of AR4 (still Pg CO2/year)</vt:lpstr>
      <vt:lpstr>2. Convert to Pg C/year</vt:lpstr>
      <vt:lpstr>PowerPoint Presentation</vt:lpstr>
      <vt:lpstr>PowerPoint Presentation</vt:lpstr>
      <vt:lpstr>PowerPoint Presentation</vt:lpstr>
      <vt:lpstr>Netatmo to the rescue?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PEDOSPHERE</vt:lpstr>
      <vt:lpstr>PowerPoint Presentation</vt:lpstr>
      <vt:lpstr>Figure 2.2</vt:lpstr>
      <vt:lpstr>Figure 2.2</vt:lpstr>
      <vt:lpstr>“Soil regolith”</vt:lpstr>
      <vt:lpstr>Figure 2.2</vt:lpstr>
      <vt:lpstr>“Soil regolith”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“Fresh fuels”</vt:lpstr>
      <vt:lpstr>How much of Earth’s carbon cycle is fresh- vs. fossil-fueled? Well, when Lewis &amp; Clark were exploring Montana, it was ALL fresh-fueled. </vt:lpstr>
      <vt:lpstr>How much of Earth’s carbon cycle is fresh- vs. fossil-fueled? Well, when Lewis &amp; Clark were exploring Montana, it was 100% fresh-fueled. </vt:lpstr>
      <vt:lpstr>How much of Earth’s carbon cycle is fresh- vs. fossil-fueled? In 2013*, it was 97% fresh-fueled. =23/(444+332) =23/776 =0.03 =3% </vt:lpstr>
      <vt:lpstr>  1 Montana  +6 inches of carbon ~100 Pg C =100,000,000,000,000,000 g</vt:lpstr>
      <vt:lpstr>PowerPoint Presentation</vt:lpstr>
      <vt:lpstr>PowerPoint Presentation</vt:lpstr>
      <vt:lpstr>PowerPoint Presentation</vt:lpstr>
      <vt:lpstr>PowerPoint Presentation</vt:lpstr>
      <vt:lpstr>PowerPoint Presentation</vt:lpstr>
    </vt:vector>
  </TitlesOfParts>
  <Company>Montana State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Cliff Montagne</dc:creator>
  <cp:lastModifiedBy>MSU</cp:lastModifiedBy>
  <cp:revision>152</cp:revision>
  <dcterms:created xsi:type="dcterms:W3CDTF">2010-08-31T13:22:32Z</dcterms:created>
  <dcterms:modified xsi:type="dcterms:W3CDTF">2017-04-06T22:18:55Z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TAG2">
    <vt:lpwstr>000800886c0000000000010250600207f7000400038000</vt:lpwstr>
  </property>
</Properties>
</file>