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tags/tag11.xml" ContentType="application/vnd.openxmlformats-officedocument.presentationml.tags+xml"/>
  <Override PartName="/ppt/tags/tag1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940" r:id="rId3"/>
  </p:sldMasterIdLst>
  <p:notesMasterIdLst>
    <p:notesMasterId r:id="rId49"/>
  </p:notesMasterIdLst>
  <p:sldIdLst>
    <p:sldId id="685" r:id="rId4"/>
    <p:sldId id="654" r:id="rId5"/>
    <p:sldId id="714" r:id="rId6"/>
    <p:sldId id="816" r:id="rId7"/>
    <p:sldId id="817" r:id="rId8"/>
    <p:sldId id="716" r:id="rId9"/>
    <p:sldId id="717" r:id="rId10"/>
    <p:sldId id="821" r:id="rId11"/>
    <p:sldId id="818" r:id="rId12"/>
    <p:sldId id="819" r:id="rId13"/>
    <p:sldId id="820" r:id="rId14"/>
    <p:sldId id="796" r:id="rId15"/>
    <p:sldId id="814" r:id="rId16"/>
    <p:sldId id="797" r:id="rId17"/>
    <p:sldId id="798" r:id="rId18"/>
    <p:sldId id="673" r:id="rId19"/>
    <p:sldId id="679" r:id="rId20"/>
    <p:sldId id="680" r:id="rId21"/>
    <p:sldId id="681" r:id="rId22"/>
    <p:sldId id="799" r:id="rId23"/>
    <p:sldId id="801" r:id="rId24"/>
    <p:sldId id="802" r:id="rId25"/>
    <p:sldId id="783" r:id="rId26"/>
    <p:sldId id="794" r:id="rId27"/>
    <p:sldId id="666" r:id="rId28"/>
    <p:sldId id="815" r:id="rId29"/>
    <p:sldId id="709" r:id="rId30"/>
    <p:sldId id="761" r:id="rId31"/>
    <p:sldId id="762" r:id="rId32"/>
    <p:sldId id="787" r:id="rId33"/>
    <p:sldId id="822" r:id="rId34"/>
    <p:sldId id="785" r:id="rId35"/>
    <p:sldId id="786" r:id="rId36"/>
    <p:sldId id="752" r:id="rId37"/>
    <p:sldId id="751" r:id="rId38"/>
    <p:sldId id="753" r:id="rId39"/>
    <p:sldId id="754" r:id="rId40"/>
    <p:sldId id="755" r:id="rId41"/>
    <p:sldId id="756" r:id="rId42"/>
    <p:sldId id="775" r:id="rId43"/>
    <p:sldId id="823" r:id="rId44"/>
    <p:sldId id="824" r:id="rId45"/>
    <p:sldId id="760" r:id="rId46"/>
    <p:sldId id="774" r:id="rId47"/>
    <p:sldId id="800" r:id="rId48"/>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6600"/>
    <a:srgbClr val="E36349"/>
    <a:srgbClr val="FF5050"/>
    <a:srgbClr val="990000"/>
    <a:srgbClr val="FF7C80"/>
    <a:srgbClr val="08BC44"/>
    <a:srgbClr val="FFCCCC"/>
    <a:srgbClr val="0F02BE"/>
    <a:srgbClr val="1EF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5343" autoAdjust="0"/>
  </p:normalViewPr>
  <p:slideViewPr>
    <p:cSldViewPr showGuides="1">
      <p:cViewPr varScale="1">
        <p:scale>
          <a:sx n="75" d="100"/>
          <a:sy n="75" d="100"/>
        </p:scale>
        <p:origin x="1314" y="60"/>
      </p:cViewPr>
      <p:guideLst>
        <p:guide orient="horz" pos="2160"/>
        <p:guide pos="2880"/>
      </p:guideLst>
    </p:cSldViewPr>
  </p:slideViewPr>
  <p:outlineViewPr>
    <p:cViewPr>
      <p:scale>
        <a:sx n="33" d="100"/>
        <a:sy n="33" d="100"/>
      </p:scale>
      <p:origin x="0" y="-1384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oaadmin\Box%20Sync\Fabian%2016\Research%2016\climate%20change%20perceptions%2016\All%20Regrouped_result1011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oaadmin\Box%20Sync\Fabian%2016\Research%2016\climate%20change%20perceptions%2016\All%20Regrouped_result1011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oaadmin\Box%20Sync\Fabian%2016\Research%2016\climate%20change%20perceptions%2016\All%20Regrouped_result1011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oaadmin\Box%20Sync\Fabian%2016\Research%2016\climate%20change%20perceptions%2016\All%20Regrouped_result101116.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irenegrimberg:Downloads:All%20combined_Regrouped_SPSS%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radarChart>
        <c:radarStyle val="marker"/>
        <c:varyColors val="0"/>
        <c:ser>
          <c:idx val="1"/>
          <c:order val="0"/>
          <c:tx>
            <c:strRef>
              <c:f>GraphsC1!$O$29</c:f>
              <c:strCache>
                <c:ptCount val="1"/>
                <c:pt idx="0">
                  <c:v>concern*</c:v>
                </c:pt>
              </c:strCache>
            </c:strRef>
          </c:tx>
          <c:spPr>
            <a:ln>
              <a:noFill/>
            </a:ln>
          </c:spPr>
          <c:marker>
            <c:symbol val="none"/>
          </c:marker>
          <c:cat>
            <c:numRef>
              <c:f>GraphsC1!$P$27:$V$27</c:f>
              <c:numCache>
                <c:formatCode>0</c:formatCode>
                <c:ptCount val="7"/>
                <c:pt idx="0">
                  <c:v>1</c:v>
                </c:pt>
                <c:pt idx="1">
                  <c:v>2</c:v>
                </c:pt>
                <c:pt idx="2">
                  <c:v>3</c:v>
                </c:pt>
                <c:pt idx="3">
                  <c:v>4</c:v>
                </c:pt>
                <c:pt idx="4">
                  <c:v>5</c:v>
                </c:pt>
                <c:pt idx="5">
                  <c:v>6</c:v>
                </c:pt>
                <c:pt idx="6">
                  <c:v>7</c:v>
                </c:pt>
              </c:numCache>
            </c:numRef>
          </c:cat>
          <c:val>
            <c:numRef>
              <c:f>GraphsC1!$P$29:$V$29</c:f>
              <c:numCache>
                <c:formatCode>0.00</c:formatCode>
                <c:ptCount val="7"/>
                <c:pt idx="0">
                  <c:v>3.1515151515151518</c:v>
                </c:pt>
                <c:pt idx="1">
                  <c:v>3.1351351351351351</c:v>
                </c:pt>
                <c:pt idx="2">
                  <c:v>3.010752688172043</c:v>
                </c:pt>
                <c:pt idx="3">
                  <c:v>2.9876543209876552</c:v>
                </c:pt>
                <c:pt idx="4">
                  <c:v>2.903703703703703</c:v>
                </c:pt>
                <c:pt idx="5">
                  <c:v>2.6666666666666661</c:v>
                </c:pt>
                <c:pt idx="6">
                  <c:v>2.9425287356321839</c:v>
                </c:pt>
              </c:numCache>
            </c:numRef>
          </c:val>
          <c:extLst xmlns:c16r2="http://schemas.microsoft.com/office/drawing/2015/06/chart">
            <c:ext xmlns:c16="http://schemas.microsoft.com/office/drawing/2014/chart" uri="{C3380CC4-5D6E-409C-BE32-E72D297353CC}">
              <c16:uniqueId val="{00000000-C25F-4C34-9CA5-9A4987E5038E}"/>
            </c:ext>
          </c:extLst>
        </c:ser>
        <c:dLbls>
          <c:showLegendKey val="0"/>
          <c:showVal val="0"/>
          <c:showCatName val="0"/>
          <c:showSerName val="0"/>
          <c:showPercent val="0"/>
          <c:showBubbleSize val="0"/>
        </c:dLbls>
        <c:axId val="249582224"/>
        <c:axId val="249582616"/>
      </c:radarChart>
      <c:catAx>
        <c:axId val="249582224"/>
        <c:scaling>
          <c:orientation val="minMax"/>
        </c:scaling>
        <c:delete val="0"/>
        <c:axPos val="b"/>
        <c:majorGridlines/>
        <c:numFmt formatCode="General" sourceLinked="0"/>
        <c:majorTickMark val="out"/>
        <c:minorTickMark val="none"/>
        <c:tickLblPos val="nextTo"/>
        <c:txPr>
          <a:bodyPr/>
          <a:lstStyle/>
          <a:p>
            <a:pPr>
              <a:defRPr sz="2000"/>
            </a:pPr>
            <a:endParaRPr lang="en-US"/>
          </a:p>
        </c:txPr>
        <c:crossAx val="249582616"/>
        <c:crosses val="autoZero"/>
        <c:auto val="1"/>
        <c:lblAlgn val="ctr"/>
        <c:lblOffset val="100"/>
        <c:noMultiLvlLbl val="0"/>
      </c:catAx>
      <c:valAx>
        <c:axId val="249582616"/>
        <c:scaling>
          <c:orientation val="minMax"/>
          <c:max val="4"/>
        </c:scaling>
        <c:delete val="0"/>
        <c:axPos val="l"/>
        <c:majorGridlines/>
        <c:numFmt formatCode="0.00" sourceLinked="1"/>
        <c:majorTickMark val="cross"/>
        <c:minorTickMark val="none"/>
        <c:tickLblPos val="nextTo"/>
        <c:crossAx val="249582224"/>
        <c:crosses val="autoZero"/>
        <c:crossBetween val="between"/>
        <c:majorUnit val="1"/>
      </c:valAx>
    </c:plotArea>
    <c:legend>
      <c:legendPos val="r"/>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radarChart>
        <c:radarStyle val="marker"/>
        <c:varyColors val="0"/>
        <c:ser>
          <c:idx val="1"/>
          <c:order val="0"/>
          <c:tx>
            <c:strRef>
              <c:f>GraphsC1!$O$29</c:f>
              <c:strCache>
                <c:ptCount val="1"/>
                <c:pt idx="0">
                  <c:v>concern*</c:v>
                </c:pt>
              </c:strCache>
            </c:strRef>
          </c:tx>
          <c:marker>
            <c:symbol val="none"/>
          </c:marker>
          <c:cat>
            <c:numRef>
              <c:f>GraphsC1!$P$27:$V$27</c:f>
              <c:numCache>
                <c:formatCode>0</c:formatCode>
                <c:ptCount val="7"/>
                <c:pt idx="0">
                  <c:v>1</c:v>
                </c:pt>
                <c:pt idx="1">
                  <c:v>2</c:v>
                </c:pt>
                <c:pt idx="2">
                  <c:v>3</c:v>
                </c:pt>
                <c:pt idx="3">
                  <c:v>4</c:v>
                </c:pt>
                <c:pt idx="4">
                  <c:v>5</c:v>
                </c:pt>
                <c:pt idx="5">
                  <c:v>6</c:v>
                </c:pt>
                <c:pt idx="6">
                  <c:v>7</c:v>
                </c:pt>
              </c:numCache>
            </c:numRef>
          </c:cat>
          <c:val>
            <c:numRef>
              <c:f>GraphsC1!$P$29:$V$29</c:f>
              <c:numCache>
                <c:formatCode>0.00</c:formatCode>
                <c:ptCount val="7"/>
                <c:pt idx="0">
                  <c:v>3.1515151515151518</c:v>
                </c:pt>
                <c:pt idx="1">
                  <c:v>3.1351351351351351</c:v>
                </c:pt>
                <c:pt idx="2">
                  <c:v>3.010752688172043</c:v>
                </c:pt>
                <c:pt idx="3">
                  <c:v>2.9876543209876552</c:v>
                </c:pt>
                <c:pt idx="4">
                  <c:v>2.903703703703703</c:v>
                </c:pt>
                <c:pt idx="5">
                  <c:v>2.6666666666666661</c:v>
                </c:pt>
                <c:pt idx="6">
                  <c:v>2.9425287356321839</c:v>
                </c:pt>
              </c:numCache>
            </c:numRef>
          </c:val>
          <c:extLst xmlns:c16r2="http://schemas.microsoft.com/office/drawing/2015/06/chart">
            <c:ext xmlns:c16="http://schemas.microsoft.com/office/drawing/2014/chart" uri="{C3380CC4-5D6E-409C-BE32-E72D297353CC}">
              <c16:uniqueId val="{00000000-AD8C-4624-A791-468F613E8D85}"/>
            </c:ext>
          </c:extLst>
        </c:ser>
        <c:dLbls>
          <c:showLegendKey val="0"/>
          <c:showVal val="0"/>
          <c:showCatName val="0"/>
          <c:showSerName val="0"/>
          <c:showPercent val="0"/>
          <c:showBubbleSize val="0"/>
        </c:dLbls>
        <c:axId val="249583008"/>
        <c:axId val="249583400"/>
      </c:radarChart>
      <c:catAx>
        <c:axId val="249583008"/>
        <c:scaling>
          <c:orientation val="minMax"/>
        </c:scaling>
        <c:delete val="0"/>
        <c:axPos val="b"/>
        <c:majorGridlines/>
        <c:numFmt formatCode="General" sourceLinked="0"/>
        <c:majorTickMark val="out"/>
        <c:minorTickMark val="none"/>
        <c:tickLblPos val="nextTo"/>
        <c:txPr>
          <a:bodyPr/>
          <a:lstStyle/>
          <a:p>
            <a:pPr>
              <a:defRPr sz="2000"/>
            </a:pPr>
            <a:endParaRPr lang="en-US"/>
          </a:p>
        </c:txPr>
        <c:crossAx val="249583400"/>
        <c:crosses val="autoZero"/>
        <c:auto val="1"/>
        <c:lblAlgn val="ctr"/>
        <c:lblOffset val="100"/>
        <c:noMultiLvlLbl val="0"/>
      </c:catAx>
      <c:valAx>
        <c:axId val="249583400"/>
        <c:scaling>
          <c:orientation val="minMax"/>
          <c:max val="4"/>
        </c:scaling>
        <c:delete val="0"/>
        <c:axPos val="l"/>
        <c:majorGridlines/>
        <c:numFmt formatCode="0.00" sourceLinked="1"/>
        <c:majorTickMark val="cross"/>
        <c:minorTickMark val="none"/>
        <c:tickLblPos val="nextTo"/>
        <c:crossAx val="249583008"/>
        <c:crosses val="autoZero"/>
        <c:crossBetween val="between"/>
        <c:majorUnit val="1"/>
      </c:valAx>
    </c:plotArea>
    <c:legend>
      <c:legendPos val="r"/>
      <c:overlay val="0"/>
      <c:txPr>
        <a:bodyPr/>
        <a:lstStyle/>
        <a:p>
          <a:pPr>
            <a:defRPr sz="2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radarChart>
        <c:radarStyle val="marker"/>
        <c:varyColors val="0"/>
        <c:ser>
          <c:idx val="1"/>
          <c:order val="0"/>
          <c:tx>
            <c:strRef>
              <c:f>GraphsC1!$O$29</c:f>
              <c:strCache>
                <c:ptCount val="1"/>
                <c:pt idx="0">
                  <c:v>concern*</c:v>
                </c:pt>
              </c:strCache>
            </c:strRef>
          </c:tx>
          <c:marker>
            <c:symbol val="none"/>
          </c:marker>
          <c:cat>
            <c:numRef>
              <c:f>GraphsC1!$P$27:$V$27</c:f>
              <c:numCache>
                <c:formatCode>0</c:formatCode>
                <c:ptCount val="7"/>
                <c:pt idx="0">
                  <c:v>1</c:v>
                </c:pt>
                <c:pt idx="1">
                  <c:v>2</c:v>
                </c:pt>
                <c:pt idx="2">
                  <c:v>3</c:v>
                </c:pt>
                <c:pt idx="3">
                  <c:v>4</c:v>
                </c:pt>
                <c:pt idx="4">
                  <c:v>5</c:v>
                </c:pt>
                <c:pt idx="5">
                  <c:v>6</c:v>
                </c:pt>
                <c:pt idx="6">
                  <c:v>7</c:v>
                </c:pt>
              </c:numCache>
            </c:numRef>
          </c:cat>
          <c:val>
            <c:numRef>
              <c:f>GraphsC1!$P$29:$V$29</c:f>
              <c:numCache>
                <c:formatCode>0.00</c:formatCode>
                <c:ptCount val="7"/>
                <c:pt idx="0">
                  <c:v>3.1515151515151518</c:v>
                </c:pt>
                <c:pt idx="1">
                  <c:v>3.1351351351351351</c:v>
                </c:pt>
                <c:pt idx="2">
                  <c:v>3.010752688172043</c:v>
                </c:pt>
                <c:pt idx="3">
                  <c:v>2.9876543209876552</c:v>
                </c:pt>
                <c:pt idx="4">
                  <c:v>2.903703703703703</c:v>
                </c:pt>
                <c:pt idx="5">
                  <c:v>2.6666666666666661</c:v>
                </c:pt>
                <c:pt idx="6">
                  <c:v>2.9425287356321839</c:v>
                </c:pt>
              </c:numCache>
            </c:numRef>
          </c:val>
          <c:extLst xmlns:c16r2="http://schemas.microsoft.com/office/drawing/2015/06/chart">
            <c:ext xmlns:c16="http://schemas.microsoft.com/office/drawing/2014/chart" uri="{C3380CC4-5D6E-409C-BE32-E72D297353CC}">
              <c16:uniqueId val="{00000000-9B6B-4084-8661-BDBBB2B2DF1D}"/>
            </c:ext>
          </c:extLst>
        </c:ser>
        <c:ser>
          <c:idx val="2"/>
          <c:order val="1"/>
          <c:tx>
            <c:strRef>
              <c:f>GraphsC1!$O$30</c:f>
              <c:strCache>
                <c:ptCount val="1"/>
                <c:pt idx="0">
                  <c:v>serious</c:v>
                </c:pt>
              </c:strCache>
            </c:strRef>
          </c:tx>
          <c:marker>
            <c:symbol val="none"/>
          </c:marker>
          <c:cat>
            <c:numRef>
              <c:f>GraphsC1!$P$27:$V$27</c:f>
              <c:numCache>
                <c:formatCode>0</c:formatCode>
                <c:ptCount val="7"/>
                <c:pt idx="0">
                  <c:v>1</c:v>
                </c:pt>
                <c:pt idx="1">
                  <c:v>2</c:v>
                </c:pt>
                <c:pt idx="2">
                  <c:v>3</c:v>
                </c:pt>
                <c:pt idx="3">
                  <c:v>4</c:v>
                </c:pt>
                <c:pt idx="4">
                  <c:v>5</c:v>
                </c:pt>
                <c:pt idx="5">
                  <c:v>6</c:v>
                </c:pt>
                <c:pt idx="6">
                  <c:v>7</c:v>
                </c:pt>
              </c:numCache>
            </c:numRef>
          </c:cat>
          <c:val>
            <c:numRef>
              <c:f>GraphsC1!$P$30:$V$30</c:f>
              <c:numCache>
                <c:formatCode>0.00</c:formatCode>
                <c:ptCount val="7"/>
                <c:pt idx="0">
                  <c:v>3.75</c:v>
                </c:pt>
                <c:pt idx="1">
                  <c:v>3.7368421052631571</c:v>
                </c:pt>
                <c:pt idx="2">
                  <c:v>3.75</c:v>
                </c:pt>
                <c:pt idx="3">
                  <c:v>3.2547169811320762</c:v>
                </c:pt>
                <c:pt idx="4">
                  <c:v>3.1604938271604941</c:v>
                </c:pt>
                <c:pt idx="5">
                  <c:v>2.8421052631578951</c:v>
                </c:pt>
                <c:pt idx="6">
                  <c:v>2.192307692307693</c:v>
                </c:pt>
              </c:numCache>
            </c:numRef>
          </c:val>
          <c:extLst xmlns:c16r2="http://schemas.microsoft.com/office/drawing/2015/06/chart">
            <c:ext xmlns:c16="http://schemas.microsoft.com/office/drawing/2014/chart" uri="{C3380CC4-5D6E-409C-BE32-E72D297353CC}">
              <c16:uniqueId val="{00000001-9B6B-4084-8661-BDBBB2B2DF1D}"/>
            </c:ext>
          </c:extLst>
        </c:ser>
        <c:dLbls>
          <c:showLegendKey val="0"/>
          <c:showVal val="0"/>
          <c:showCatName val="0"/>
          <c:showSerName val="0"/>
          <c:showPercent val="0"/>
          <c:showBubbleSize val="0"/>
        </c:dLbls>
        <c:axId val="249584576"/>
        <c:axId val="249584968"/>
      </c:radarChart>
      <c:catAx>
        <c:axId val="249584576"/>
        <c:scaling>
          <c:orientation val="minMax"/>
        </c:scaling>
        <c:delete val="0"/>
        <c:axPos val="b"/>
        <c:majorGridlines/>
        <c:numFmt formatCode="General" sourceLinked="0"/>
        <c:majorTickMark val="out"/>
        <c:minorTickMark val="none"/>
        <c:tickLblPos val="nextTo"/>
        <c:txPr>
          <a:bodyPr/>
          <a:lstStyle/>
          <a:p>
            <a:pPr>
              <a:defRPr sz="2000"/>
            </a:pPr>
            <a:endParaRPr lang="en-US"/>
          </a:p>
        </c:txPr>
        <c:crossAx val="249584968"/>
        <c:crosses val="autoZero"/>
        <c:auto val="1"/>
        <c:lblAlgn val="ctr"/>
        <c:lblOffset val="100"/>
        <c:noMultiLvlLbl val="0"/>
      </c:catAx>
      <c:valAx>
        <c:axId val="249584968"/>
        <c:scaling>
          <c:orientation val="minMax"/>
          <c:max val="4"/>
        </c:scaling>
        <c:delete val="0"/>
        <c:axPos val="l"/>
        <c:majorGridlines/>
        <c:numFmt formatCode="0.00" sourceLinked="1"/>
        <c:majorTickMark val="cross"/>
        <c:minorTickMark val="none"/>
        <c:tickLblPos val="nextTo"/>
        <c:crossAx val="249584576"/>
        <c:crosses val="autoZero"/>
        <c:crossBetween val="between"/>
        <c:majorUnit val="1"/>
      </c:valAx>
    </c:plotArea>
    <c:legend>
      <c:legendPos val="r"/>
      <c:overlay val="0"/>
      <c:txPr>
        <a:bodyPr/>
        <a:lstStyle/>
        <a:p>
          <a:pPr>
            <a:defRPr sz="2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radarChart>
        <c:radarStyle val="marker"/>
        <c:varyColors val="0"/>
        <c:ser>
          <c:idx val="1"/>
          <c:order val="0"/>
          <c:tx>
            <c:strRef>
              <c:f>GraphsC1!$O$29</c:f>
              <c:strCache>
                <c:ptCount val="1"/>
                <c:pt idx="0">
                  <c:v>concern*</c:v>
                </c:pt>
              </c:strCache>
            </c:strRef>
          </c:tx>
          <c:marker>
            <c:symbol val="none"/>
          </c:marker>
          <c:cat>
            <c:numRef>
              <c:f>GraphsC1!$P$27:$V$27</c:f>
              <c:numCache>
                <c:formatCode>0</c:formatCode>
                <c:ptCount val="7"/>
                <c:pt idx="0">
                  <c:v>1</c:v>
                </c:pt>
                <c:pt idx="1">
                  <c:v>2</c:v>
                </c:pt>
                <c:pt idx="2">
                  <c:v>3</c:v>
                </c:pt>
                <c:pt idx="3">
                  <c:v>4</c:v>
                </c:pt>
                <c:pt idx="4">
                  <c:v>5</c:v>
                </c:pt>
                <c:pt idx="5">
                  <c:v>6</c:v>
                </c:pt>
                <c:pt idx="6">
                  <c:v>7</c:v>
                </c:pt>
              </c:numCache>
            </c:numRef>
          </c:cat>
          <c:val>
            <c:numRef>
              <c:f>GraphsC1!$P$29:$V$29</c:f>
              <c:numCache>
                <c:formatCode>0.00</c:formatCode>
                <c:ptCount val="7"/>
                <c:pt idx="0">
                  <c:v>3.1515151515151518</c:v>
                </c:pt>
                <c:pt idx="1">
                  <c:v>3.1351351351351351</c:v>
                </c:pt>
                <c:pt idx="2">
                  <c:v>3.010752688172043</c:v>
                </c:pt>
                <c:pt idx="3">
                  <c:v>2.9876543209876552</c:v>
                </c:pt>
                <c:pt idx="4">
                  <c:v>2.903703703703703</c:v>
                </c:pt>
                <c:pt idx="5">
                  <c:v>2.6666666666666661</c:v>
                </c:pt>
                <c:pt idx="6">
                  <c:v>2.9425287356321839</c:v>
                </c:pt>
              </c:numCache>
            </c:numRef>
          </c:val>
          <c:extLst xmlns:c16r2="http://schemas.microsoft.com/office/drawing/2015/06/chart">
            <c:ext xmlns:c16="http://schemas.microsoft.com/office/drawing/2014/chart" uri="{C3380CC4-5D6E-409C-BE32-E72D297353CC}">
              <c16:uniqueId val="{00000000-CF7F-414B-AFDE-09FA61F84153}"/>
            </c:ext>
          </c:extLst>
        </c:ser>
        <c:ser>
          <c:idx val="2"/>
          <c:order val="1"/>
          <c:tx>
            <c:strRef>
              <c:f>GraphsC1!$O$30</c:f>
              <c:strCache>
                <c:ptCount val="1"/>
                <c:pt idx="0">
                  <c:v>serious</c:v>
                </c:pt>
              </c:strCache>
            </c:strRef>
          </c:tx>
          <c:marker>
            <c:symbol val="none"/>
          </c:marker>
          <c:cat>
            <c:numRef>
              <c:f>GraphsC1!$P$27:$V$27</c:f>
              <c:numCache>
                <c:formatCode>0</c:formatCode>
                <c:ptCount val="7"/>
                <c:pt idx="0">
                  <c:v>1</c:v>
                </c:pt>
                <c:pt idx="1">
                  <c:v>2</c:v>
                </c:pt>
                <c:pt idx="2">
                  <c:v>3</c:v>
                </c:pt>
                <c:pt idx="3">
                  <c:v>4</c:v>
                </c:pt>
                <c:pt idx="4">
                  <c:v>5</c:v>
                </c:pt>
                <c:pt idx="5">
                  <c:v>6</c:v>
                </c:pt>
                <c:pt idx="6">
                  <c:v>7</c:v>
                </c:pt>
              </c:numCache>
            </c:numRef>
          </c:cat>
          <c:val>
            <c:numRef>
              <c:f>GraphsC1!$P$30:$V$30</c:f>
              <c:numCache>
                <c:formatCode>0.00</c:formatCode>
                <c:ptCount val="7"/>
                <c:pt idx="0">
                  <c:v>3.75</c:v>
                </c:pt>
                <c:pt idx="1">
                  <c:v>3.7368421052631571</c:v>
                </c:pt>
                <c:pt idx="2">
                  <c:v>3.75</c:v>
                </c:pt>
                <c:pt idx="3">
                  <c:v>3.2547169811320762</c:v>
                </c:pt>
                <c:pt idx="4">
                  <c:v>3.1604938271604941</c:v>
                </c:pt>
                <c:pt idx="5">
                  <c:v>2.8421052631578951</c:v>
                </c:pt>
                <c:pt idx="6">
                  <c:v>2.192307692307693</c:v>
                </c:pt>
              </c:numCache>
            </c:numRef>
          </c:val>
          <c:extLst xmlns:c16r2="http://schemas.microsoft.com/office/drawing/2015/06/chart">
            <c:ext xmlns:c16="http://schemas.microsoft.com/office/drawing/2014/chart" uri="{C3380CC4-5D6E-409C-BE32-E72D297353CC}">
              <c16:uniqueId val="{00000001-CF7F-414B-AFDE-09FA61F84153}"/>
            </c:ext>
          </c:extLst>
        </c:ser>
        <c:ser>
          <c:idx val="3"/>
          <c:order val="2"/>
          <c:tx>
            <c:strRef>
              <c:f>GraphsC1!$O$31</c:f>
              <c:strCache>
                <c:ptCount val="1"/>
                <c:pt idx="0">
                  <c:v>capability</c:v>
                </c:pt>
              </c:strCache>
            </c:strRef>
          </c:tx>
          <c:marker>
            <c:symbol val="none"/>
          </c:marker>
          <c:cat>
            <c:numRef>
              <c:f>GraphsC1!$P$27:$V$27</c:f>
              <c:numCache>
                <c:formatCode>0</c:formatCode>
                <c:ptCount val="7"/>
                <c:pt idx="0">
                  <c:v>1</c:v>
                </c:pt>
                <c:pt idx="1">
                  <c:v>2</c:v>
                </c:pt>
                <c:pt idx="2">
                  <c:v>3</c:v>
                </c:pt>
                <c:pt idx="3">
                  <c:v>4</c:v>
                </c:pt>
                <c:pt idx="4">
                  <c:v>5</c:v>
                </c:pt>
                <c:pt idx="5">
                  <c:v>6</c:v>
                </c:pt>
                <c:pt idx="6">
                  <c:v>7</c:v>
                </c:pt>
              </c:numCache>
            </c:numRef>
          </c:cat>
          <c:val>
            <c:numRef>
              <c:f>GraphsC1!$P$31:$V$31</c:f>
              <c:numCache>
                <c:formatCode>0.00</c:formatCode>
                <c:ptCount val="7"/>
                <c:pt idx="0">
                  <c:v>4</c:v>
                </c:pt>
                <c:pt idx="1">
                  <c:v>3.8157894736842102</c:v>
                </c:pt>
                <c:pt idx="2">
                  <c:v>3.625</c:v>
                </c:pt>
                <c:pt idx="3">
                  <c:v>3.1467889908256881</c:v>
                </c:pt>
                <c:pt idx="4">
                  <c:v>2.9550561797752799</c:v>
                </c:pt>
                <c:pt idx="5">
                  <c:v>2.75</c:v>
                </c:pt>
                <c:pt idx="6">
                  <c:v>2.3103448275862069</c:v>
                </c:pt>
              </c:numCache>
            </c:numRef>
          </c:val>
          <c:extLst xmlns:c16r2="http://schemas.microsoft.com/office/drawing/2015/06/chart">
            <c:ext xmlns:c16="http://schemas.microsoft.com/office/drawing/2014/chart" uri="{C3380CC4-5D6E-409C-BE32-E72D297353CC}">
              <c16:uniqueId val="{00000002-CF7F-414B-AFDE-09FA61F84153}"/>
            </c:ext>
          </c:extLst>
        </c:ser>
        <c:dLbls>
          <c:showLegendKey val="0"/>
          <c:showVal val="0"/>
          <c:showCatName val="0"/>
          <c:showSerName val="0"/>
          <c:showPercent val="0"/>
          <c:showBubbleSize val="0"/>
        </c:dLbls>
        <c:axId val="249720440"/>
        <c:axId val="249720832"/>
      </c:radarChart>
      <c:catAx>
        <c:axId val="249720440"/>
        <c:scaling>
          <c:orientation val="minMax"/>
        </c:scaling>
        <c:delete val="0"/>
        <c:axPos val="b"/>
        <c:majorGridlines/>
        <c:numFmt formatCode="General" sourceLinked="0"/>
        <c:majorTickMark val="out"/>
        <c:minorTickMark val="none"/>
        <c:tickLblPos val="nextTo"/>
        <c:txPr>
          <a:bodyPr/>
          <a:lstStyle/>
          <a:p>
            <a:pPr>
              <a:defRPr sz="2000"/>
            </a:pPr>
            <a:endParaRPr lang="en-US"/>
          </a:p>
        </c:txPr>
        <c:crossAx val="249720832"/>
        <c:crosses val="autoZero"/>
        <c:auto val="1"/>
        <c:lblAlgn val="ctr"/>
        <c:lblOffset val="100"/>
        <c:noMultiLvlLbl val="0"/>
      </c:catAx>
      <c:valAx>
        <c:axId val="249720832"/>
        <c:scaling>
          <c:orientation val="minMax"/>
          <c:max val="4"/>
        </c:scaling>
        <c:delete val="0"/>
        <c:axPos val="l"/>
        <c:majorGridlines/>
        <c:numFmt formatCode="0.00" sourceLinked="1"/>
        <c:majorTickMark val="cross"/>
        <c:minorTickMark val="none"/>
        <c:tickLblPos val="nextTo"/>
        <c:crossAx val="249720440"/>
        <c:crosses val="autoZero"/>
        <c:crossBetween val="between"/>
        <c:majorUnit val="1"/>
      </c:valAx>
    </c:plotArea>
    <c:legend>
      <c:legendPos val="r"/>
      <c:overlay val="0"/>
      <c:txPr>
        <a:bodyPr/>
        <a:lstStyle/>
        <a:p>
          <a:pPr>
            <a:defRPr sz="20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684663181517499"/>
          <c:y val="3.0754902174624298E-2"/>
          <c:w val="0.73375098911647596"/>
          <c:h val="0.86604096233123196"/>
        </c:manualLayout>
      </c:layout>
      <c:barChart>
        <c:barDir val="col"/>
        <c:grouping val="clustered"/>
        <c:varyColors val="0"/>
        <c:ser>
          <c:idx val="0"/>
          <c:order val="0"/>
          <c:tx>
            <c:strRef>
              <c:f>'[All combined_Regrouped_SPSS (version 1).xlsx]maincausepltview'!$J$24</c:f>
              <c:strCache>
                <c:ptCount val="1"/>
                <c:pt idx="0">
                  <c:v>Only-manmade</c:v>
                </c:pt>
              </c:strCache>
            </c:strRef>
          </c:tx>
          <c:invertIfNegative val="0"/>
          <c:cat>
            <c:strRef>
              <c:f>'[All combined_Regrouped_SPSS (version 1).xlsx]maincausepltview'!$K$23:$Q$23</c:f>
              <c:strCache>
                <c:ptCount val="7"/>
                <c:pt idx="0">
                  <c:v>pltclvw1 Very liberal</c:v>
                </c:pt>
                <c:pt idx="1">
                  <c:v>pltclvw2</c:v>
                </c:pt>
                <c:pt idx="2">
                  <c:v>pltclvw3</c:v>
                </c:pt>
                <c:pt idx="3">
                  <c:v>pltclvw4</c:v>
                </c:pt>
                <c:pt idx="4">
                  <c:v>pltclvw5</c:v>
                </c:pt>
                <c:pt idx="5">
                  <c:v>pltclvw6</c:v>
                </c:pt>
                <c:pt idx="6">
                  <c:v>pltclvw7 Very conservative</c:v>
                </c:pt>
              </c:strCache>
            </c:strRef>
          </c:cat>
          <c:val>
            <c:numRef>
              <c:f>'[All combined_Regrouped_SPSS (version 1).xlsx]maincausepltview'!$K$24:$Q$24</c:f>
              <c:numCache>
                <c:formatCode>0.00</c:formatCode>
                <c:ptCount val="7"/>
                <c:pt idx="0">
                  <c:v>91.666666666666671</c:v>
                </c:pt>
                <c:pt idx="1">
                  <c:v>94.594594594594582</c:v>
                </c:pt>
                <c:pt idx="2">
                  <c:v>84.374999999999986</c:v>
                </c:pt>
                <c:pt idx="3">
                  <c:v>41.28440366972476</c:v>
                </c:pt>
                <c:pt idx="4">
                  <c:v>21.348314606741571</c:v>
                </c:pt>
                <c:pt idx="5">
                  <c:v>13.84615384615385</c:v>
                </c:pt>
                <c:pt idx="6">
                  <c:v>20</c:v>
                </c:pt>
              </c:numCache>
            </c:numRef>
          </c:val>
          <c:extLst xmlns:c16r2="http://schemas.microsoft.com/office/drawing/2015/06/chart">
            <c:ext xmlns:c16="http://schemas.microsoft.com/office/drawing/2014/chart" uri="{C3380CC4-5D6E-409C-BE32-E72D297353CC}">
              <c16:uniqueId val="{00000000-76AF-4D7B-BC2C-16318F3F71C8}"/>
            </c:ext>
          </c:extLst>
        </c:ser>
        <c:ser>
          <c:idx val="1"/>
          <c:order val="1"/>
          <c:tx>
            <c:strRef>
              <c:f>'[All combined_Regrouped_SPSS (version 1).xlsx]maincausepltview'!$J$25</c:f>
              <c:strCache>
                <c:ptCount val="1"/>
                <c:pt idx="0">
                  <c:v>Not-only manmade</c:v>
                </c:pt>
              </c:strCache>
            </c:strRef>
          </c:tx>
          <c:invertIfNegative val="0"/>
          <c:cat>
            <c:strRef>
              <c:f>'[All combined_Regrouped_SPSS (version 1).xlsx]maincausepltview'!$K$23:$Q$23</c:f>
              <c:strCache>
                <c:ptCount val="7"/>
                <c:pt idx="0">
                  <c:v>pltclvw1 Very liberal</c:v>
                </c:pt>
                <c:pt idx="1">
                  <c:v>pltclvw2</c:v>
                </c:pt>
                <c:pt idx="2">
                  <c:v>pltclvw3</c:v>
                </c:pt>
                <c:pt idx="3">
                  <c:v>pltclvw4</c:v>
                </c:pt>
                <c:pt idx="4">
                  <c:v>pltclvw5</c:v>
                </c:pt>
                <c:pt idx="5">
                  <c:v>pltclvw6</c:v>
                </c:pt>
                <c:pt idx="6">
                  <c:v>pltclvw7 Very conservative</c:v>
                </c:pt>
              </c:strCache>
            </c:strRef>
          </c:cat>
          <c:val>
            <c:numRef>
              <c:f>'[All combined_Regrouped_SPSS (version 1).xlsx]maincausepltview'!$K$25:$Q$25</c:f>
              <c:numCache>
                <c:formatCode>0.00</c:formatCode>
                <c:ptCount val="7"/>
                <c:pt idx="0">
                  <c:v>8.3333333333333321</c:v>
                </c:pt>
                <c:pt idx="1">
                  <c:v>5.4054054054054053</c:v>
                </c:pt>
                <c:pt idx="2">
                  <c:v>15.625</c:v>
                </c:pt>
                <c:pt idx="3">
                  <c:v>54.128440366972477</c:v>
                </c:pt>
                <c:pt idx="4">
                  <c:v>71.910112359550553</c:v>
                </c:pt>
                <c:pt idx="5">
                  <c:v>75.384615384615401</c:v>
                </c:pt>
                <c:pt idx="6">
                  <c:v>63.333333333333343</c:v>
                </c:pt>
              </c:numCache>
            </c:numRef>
          </c:val>
          <c:extLst xmlns:c16r2="http://schemas.microsoft.com/office/drawing/2015/06/chart">
            <c:ext xmlns:c16="http://schemas.microsoft.com/office/drawing/2014/chart" uri="{C3380CC4-5D6E-409C-BE32-E72D297353CC}">
              <c16:uniqueId val="{00000001-76AF-4D7B-BC2C-16318F3F71C8}"/>
            </c:ext>
          </c:extLst>
        </c:ser>
        <c:ser>
          <c:idx val="2"/>
          <c:order val="2"/>
          <c:tx>
            <c:strRef>
              <c:f>'[All combined_Regrouped_SPSS (version 1).xlsx]maincausepltview'!$J$26</c:f>
              <c:strCache>
                <c:ptCount val="1"/>
                <c:pt idx="0">
                  <c:v>not channging</c:v>
                </c:pt>
              </c:strCache>
            </c:strRef>
          </c:tx>
          <c:invertIfNegative val="0"/>
          <c:cat>
            <c:strRef>
              <c:f>'[All combined_Regrouped_SPSS (version 1).xlsx]maincausepltview'!$K$23:$Q$23</c:f>
              <c:strCache>
                <c:ptCount val="7"/>
                <c:pt idx="0">
                  <c:v>pltclvw1 Very liberal</c:v>
                </c:pt>
                <c:pt idx="1">
                  <c:v>pltclvw2</c:v>
                </c:pt>
                <c:pt idx="2">
                  <c:v>pltclvw3</c:v>
                </c:pt>
                <c:pt idx="3">
                  <c:v>pltclvw4</c:v>
                </c:pt>
                <c:pt idx="4">
                  <c:v>pltclvw5</c:v>
                </c:pt>
                <c:pt idx="5">
                  <c:v>pltclvw6</c:v>
                </c:pt>
                <c:pt idx="6">
                  <c:v>pltclvw7 Very conservative</c:v>
                </c:pt>
              </c:strCache>
            </c:strRef>
          </c:cat>
          <c:val>
            <c:numRef>
              <c:f>'[All combined_Regrouped_SPSS (version 1).xlsx]maincausepltview'!$K$26:$Q$26</c:f>
              <c:numCache>
                <c:formatCode>0.00</c:formatCode>
                <c:ptCount val="7"/>
                <c:pt idx="0">
                  <c:v>0</c:v>
                </c:pt>
                <c:pt idx="1">
                  <c:v>0</c:v>
                </c:pt>
                <c:pt idx="2">
                  <c:v>0</c:v>
                </c:pt>
                <c:pt idx="3">
                  <c:v>4.5871559633027497</c:v>
                </c:pt>
                <c:pt idx="4">
                  <c:v>6.7415730337078656</c:v>
                </c:pt>
                <c:pt idx="5">
                  <c:v>10.76923076923077</c:v>
                </c:pt>
                <c:pt idx="6">
                  <c:v>16.666666666666671</c:v>
                </c:pt>
              </c:numCache>
            </c:numRef>
          </c:val>
          <c:extLst xmlns:c16r2="http://schemas.microsoft.com/office/drawing/2015/06/chart">
            <c:ext xmlns:c16="http://schemas.microsoft.com/office/drawing/2014/chart" uri="{C3380CC4-5D6E-409C-BE32-E72D297353CC}">
              <c16:uniqueId val="{00000002-76AF-4D7B-BC2C-16318F3F71C8}"/>
            </c:ext>
          </c:extLst>
        </c:ser>
        <c:dLbls>
          <c:showLegendKey val="0"/>
          <c:showVal val="0"/>
          <c:showCatName val="0"/>
          <c:showSerName val="0"/>
          <c:showPercent val="0"/>
          <c:showBubbleSize val="0"/>
        </c:dLbls>
        <c:gapWidth val="150"/>
        <c:axId val="249721616"/>
        <c:axId val="249722008"/>
      </c:barChart>
      <c:catAx>
        <c:axId val="249721616"/>
        <c:scaling>
          <c:orientation val="minMax"/>
        </c:scaling>
        <c:delete val="0"/>
        <c:axPos val="b"/>
        <c:numFmt formatCode="General" sourceLinked="0"/>
        <c:majorTickMark val="out"/>
        <c:minorTickMark val="none"/>
        <c:tickLblPos val="nextTo"/>
        <c:crossAx val="249722008"/>
        <c:crosses val="autoZero"/>
        <c:auto val="1"/>
        <c:lblAlgn val="ctr"/>
        <c:lblOffset val="100"/>
        <c:noMultiLvlLbl val="0"/>
      </c:catAx>
      <c:valAx>
        <c:axId val="249722008"/>
        <c:scaling>
          <c:orientation val="minMax"/>
        </c:scaling>
        <c:delete val="0"/>
        <c:axPos val="l"/>
        <c:majorGridlines/>
        <c:title>
          <c:tx>
            <c:rich>
              <a:bodyPr rot="-5400000" vert="horz"/>
              <a:lstStyle/>
              <a:p>
                <a:pPr>
                  <a:defRPr sz="1600"/>
                </a:pPr>
                <a:r>
                  <a:rPr lang="en-US" sz="1600"/>
                  <a:t>Percentage</a:t>
                </a:r>
              </a:p>
            </c:rich>
          </c:tx>
          <c:overlay val="0"/>
        </c:title>
        <c:numFmt formatCode="0.00" sourceLinked="1"/>
        <c:majorTickMark val="out"/>
        <c:minorTickMark val="none"/>
        <c:tickLblPos val="nextTo"/>
        <c:crossAx val="249721616"/>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0.09885</cdr:x>
      <cdr:y>0.90028</cdr:y>
    </cdr:from>
    <cdr:to>
      <cdr:x>0.85008</cdr:x>
      <cdr:y>1</cdr:y>
    </cdr:to>
    <cdr:sp macro="" textlink="">
      <cdr:nvSpPr>
        <cdr:cNvPr id="3" name="Rectangle 2"/>
        <cdr:cNvSpPr/>
      </cdr:nvSpPr>
      <cdr:spPr>
        <a:xfrm xmlns:a="http://schemas.openxmlformats.org/drawingml/2006/main">
          <a:off x="762000" y="4127500"/>
          <a:ext cx="5791200" cy="45720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E34BC8-E77E-4C55-B0A4-8A1DE8FBF3F7}" type="datetimeFigureOut">
              <a:rPr lang="en-US" smtClean="0"/>
              <a:t>4/6/2017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6EAF6-D211-4F44-98C5-09F4417DE18E}" type="slidenum">
              <a:rPr lang="en-US" smtClean="0"/>
              <a:t>‹#›</a:t>
            </a:fld>
            <a:endParaRPr lang="en-US"/>
          </a:p>
        </p:txBody>
      </p:sp>
    </p:spTree>
    <p:extLst>
      <p:ext uri="{BB962C8B-B14F-4D97-AF65-F5344CB8AC3E}">
        <p14:creationId xmlns:p14="http://schemas.microsoft.com/office/powerpoint/2010/main" val="287263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5" indent="-285744" eaLnBrk="0" hangingPunct="0">
              <a:defRPr>
                <a:solidFill>
                  <a:schemeClr val="tx1"/>
                </a:solidFill>
                <a:latin typeface="Arial" charset="0"/>
              </a:defRPr>
            </a:lvl2pPr>
            <a:lvl3pPr marL="1142977" indent="-228596" eaLnBrk="0" hangingPunct="0">
              <a:defRPr>
                <a:solidFill>
                  <a:schemeClr val="tx1"/>
                </a:solidFill>
                <a:latin typeface="Arial" charset="0"/>
              </a:defRPr>
            </a:lvl3pPr>
            <a:lvl4pPr marL="1600168" indent="-228596" eaLnBrk="0" hangingPunct="0">
              <a:defRPr>
                <a:solidFill>
                  <a:schemeClr val="tx1"/>
                </a:solidFill>
                <a:latin typeface="Arial" charset="0"/>
              </a:defRPr>
            </a:lvl4pPr>
            <a:lvl5pPr marL="2057359" indent="-228596" eaLnBrk="0" hangingPunct="0">
              <a:defRPr>
                <a:solidFill>
                  <a:schemeClr val="tx1"/>
                </a:solidFill>
                <a:latin typeface="Arial" charset="0"/>
              </a:defRPr>
            </a:lvl5pPr>
            <a:lvl6pPr marL="2514550" indent="-228596" eaLnBrk="0" fontAlgn="base" hangingPunct="0">
              <a:spcBef>
                <a:spcPct val="0"/>
              </a:spcBef>
              <a:spcAft>
                <a:spcPct val="0"/>
              </a:spcAft>
              <a:defRPr>
                <a:solidFill>
                  <a:schemeClr val="tx1"/>
                </a:solidFill>
                <a:latin typeface="Arial" charset="0"/>
              </a:defRPr>
            </a:lvl6pPr>
            <a:lvl7pPr marL="2971741" indent="-228596" eaLnBrk="0" fontAlgn="base" hangingPunct="0">
              <a:spcBef>
                <a:spcPct val="0"/>
              </a:spcBef>
              <a:spcAft>
                <a:spcPct val="0"/>
              </a:spcAft>
              <a:defRPr>
                <a:solidFill>
                  <a:schemeClr val="tx1"/>
                </a:solidFill>
                <a:latin typeface="Arial" charset="0"/>
              </a:defRPr>
            </a:lvl7pPr>
            <a:lvl8pPr marL="3428932" indent="-228596" eaLnBrk="0" fontAlgn="base" hangingPunct="0">
              <a:spcBef>
                <a:spcPct val="0"/>
              </a:spcBef>
              <a:spcAft>
                <a:spcPct val="0"/>
              </a:spcAft>
              <a:defRPr>
                <a:solidFill>
                  <a:schemeClr val="tx1"/>
                </a:solidFill>
                <a:latin typeface="Arial" charset="0"/>
              </a:defRPr>
            </a:lvl8pPr>
            <a:lvl9pPr marL="3886122" indent="-228596" eaLnBrk="0" fontAlgn="base" hangingPunct="0">
              <a:spcBef>
                <a:spcPct val="0"/>
              </a:spcBef>
              <a:spcAft>
                <a:spcPct val="0"/>
              </a:spcAft>
              <a:defRPr>
                <a:solidFill>
                  <a:schemeClr val="tx1"/>
                </a:solidFill>
                <a:latin typeface="Arial" charset="0"/>
              </a:defRPr>
            </a:lvl9pPr>
          </a:lstStyle>
          <a:p>
            <a:pPr eaLnBrk="1" hangingPunct="1"/>
            <a:fld id="{E142AB2D-E9DA-4CB8-88F6-61C4EDD5728A}" type="slidenum">
              <a:rPr lang="en-US" smtClean="0"/>
              <a:pPr eaLnBrk="1" hangingPunct="1"/>
              <a:t>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151830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6EAF6-D211-4F44-98C5-09F4417DE18E}" type="slidenum">
              <a:rPr lang="en-US" smtClean="0"/>
              <a:t>28</a:t>
            </a:fld>
            <a:endParaRPr lang="en-US"/>
          </a:p>
        </p:txBody>
      </p:sp>
    </p:spTree>
    <p:extLst>
      <p:ext uri="{BB962C8B-B14F-4D97-AF65-F5344CB8AC3E}">
        <p14:creationId xmlns:p14="http://schemas.microsoft.com/office/powerpoint/2010/main" val="424341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6EAF6-D211-4F44-98C5-09F4417DE18E}" type="slidenum">
              <a:rPr lang="en-US" smtClean="0"/>
              <a:t>29</a:t>
            </a:fld>
            <a:endParaRPr lang="en-US"/>
          </a:p>
        </p:txBody>
      </p:sp>
    </p:spTree>
    <p:extLst>
      <p:ext uri="{BB962C8B-B14F-4D97-AF65-F5344CB8AC3E}">
        <p14:creationId xmlns:p14="http://schemas.microsoft.com/office/powerpoint/2010/main" val="250555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schematic of the compounding factors that impact climate</a:t>
            </a:r>
            <a:r>
              <a:rPr lang="en-US" baseline="0" dirty="0"/>
              <a:t>. Changes in climate result from the interaction of earth and human systems</a:t>
            </a:r>
            <a:r>
              <a:rPr lang="en-US" b="1" baseline="0" dirty="0"/>
              <a:t>. Climate change process drivers (anthropogenic) and Impacts and vulnerability directly impact changes in climate. In turn drivers of climate change and impacts and vulnerabilities affect socio-economic developments that determine mitigation and adaptation practices. </a:t>
            </a:r>
            <a:r>
              <a:rPr lang="en-US" b="0" baseline="0" dirty="0"/>
              <a:t>Climate change drivers are anthropogenic (greenhouse gases, aerosols, and land coverage), Impacts and vulnerability are predicted to affect terrestrial and aquatic ecosystems, water resources, food security, settlements, and human health. Social and economic developments includes: education, policies, health programs, cultural trends, production and consumption practices.</a:t>
            </a:r>
          </a:p>
          <a:p>
            <a:r>
              <a:rPr lang="en-US" b="0" baseline="0" dirty="0"/>
              <a:t>Animation 1: we developed a survey to capture the components of this schematic. Including1)  a section on believes about drives of climate change, and attitudes and concerns  towards climate change, 2) a section on observed environmental changes, 3) a section on observed changes in production,  and 4) a section on adaptation and mitigation practices.</a:t>
            </a:r>
            <a:endParaRPr lang="en-US" b="0" dirty="0"/>
          </a:p>
        </p:txBody>
      </p:sp>
      <p:sp>
        <p:nvSpPr>
          <p:cNvPr id="4" name="Slide Number Placeholder 3"/>
          <p:cNvSpPr>
            <a:spLocks noGrp="1"/>
          </p:cNvSpPr>
          <p:nvPr>
            <p:ph type="sldNum" sz="quarter" idx="10"/>
          </p:nvPr>
        </p:nvSpPr>
        <p:spPr/>
        <p:txBody>
          <a:bodyPr/>
          <a:lstStyle/>
          <a:p>
            <a:fld id="{C5924676-4B5C-F54A-953A-78259C974529}" type="slidenum">
              <a:rPr lang="en-US" smtClean="0"/>
              <a:t>31</a:t>
            </a:fld>
            <a:endParaRPr lang="en-US"/>
          </a:p>
        </p:txBody>
      </p:sp>
    </p:spTree>
    <p:extLst>
      <p:ext uri="{BB962C8B-B14F-4D97-AF65-F5344CB8AC3E}">
        <p14:creationId xmlns:p14="http://schemas.microsoft.com/office/powerpoint/2010/main" val="9351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35" indent="-285744" eaLnBrk="0" hangingPunct="0">
              <a:defRPr>
                <a:solidFill>
                  <a:schemeClr val="tx1"/>
                </a:solidFill>
                <a:latin typeface="Arial" charset="0"/>
              </a:defRPr>
            </a:lvl2pPr>
            <a:lvl3pPr marL="1142977" indent="-228596" eaLnBrk="0" hangingPunct="0">
              <a:defRPr>
                <a:solidFill>
                  <a:schemeClr val="tx1"/>
                </a:solidFill>
                <a:latin typeface="Arial" charset="0"/>
              </a:defRPr>
            </a:lvl3pPr>
            <a:lvl4pPr marL="1600168" indent="-228596" eaLnBrk="0" hangingPunct="0">
              <a:defRPr>
                <a:solidFill>
                  <a:schemeClr val="tx1"/>
                </a:solidFill>
                <a:latin typeface="Arial" charset="0"/>
              </a:defRPr>
            </a:lvl4pPr>
            <a:lvl5pPr marL="2057359" indent="-228596" eaLnBrk="0" hangingPunct="0">
              <a:defRPr>
                <a:solidFill>
                  <a:schemeClr val="tx1"/>
                </a:solidFill>
                <a:latin typeface="Arial" charset="0"/>
              </a:defRPr>
            </a:lvl5pPr>
            <a:lvl6pPr marL="2514550" indent="-228596" eaLnBrk="0" fontAlgn="base" hangingPunct="0">
              <a:spcBef>
                <a:spcPct val="0"/>
              </a:spcBef>
              <a:spcAft>
                <a:spcPct val="0"/>
              </a:spcAft>
              <a:defRPr>
                <a:solidFill>
                  <a:schemeClr val="tx1"/>
                </a:solidFill>
                <a:latin typeface="Arial" charset="0"/>
              </a:defRPr>
            </a:lvl6pPr>
            <a:lvl7pPr marL="2971741" indent="-228596" eaLnBrk="0" fontAlgn="base" hangingPunct="0">
              <a:spcBef>
                <a:spcPct val="0"/>
              </a:spcBef>
              <a:spcAft>
                <a:spcPct val="0"/>
              </a:spcAft>
              <a:defRPr>
                <a:solidFill>
                  <a:schemeClr val="tx1"/>
                </a:solidFill>
                <a:latin typeface="Arial" charset="0"/>
              </a:defRPr>
            </a:lvl7pPr>
            <a:lvl8pPr marL="3428932" indent="-228596" eaLnBrk="0" fontAlgn="base" hangingPunct="0">
              <a:spcBef>
                <a:spcPct val="0"/>
              </a:spcBef>
              <a:spcAft>
                <a:spcPct val="0"/>
              </a:spcAft>
              <a:defRPr>
                <a:solidFill>
                  <a:schemeClr val="tx1"/>
                </a:solidFill>
                <a:latin typeface="Arial" charset="0"/>
              </a:defRPr>
            </a:lvl8pPr>
            <a:lvl9pPr marL="3886122" indent="-228596" eaLnBrk="0" fontAlgn="base" hangingPunct="0">
              <a:spcBef>
                <a:spcPct val="0"/>
              </a:spcBef>
              <a:spcAft>
                <a:spcPct val="0"/>
              </a:spcAft>
              <a:defRPr>
                <a:solidFill>
                  <a:schemeClr val="tx1"/>
                </a:solidFill>
                <a:latin typeface="Arial" charset="0"/>
              </a:defRPr>
            </a:lvl9pPr>
          </a:lstStyle>
          <a:p>
            <a:pPr eaLnBrk="1" hangingPunct="1"/>
            <a:fld id="{E142AB2D-E9DA-4CB8-88F6-61C4EDD5728A}" type="slidenum">
              <a:rPr lang="en-US" smtClean="0">
                <a:solidFill>
                  <a:prstClr val="black"/>
                </a:solidFill>
              </a:rPr>
              <a:pPr eaLnBrk="1" hangingPunct="1"/>
              <a:t>44</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524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1677-3C17-46BC-8F4C-72440401120B}"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266053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1677-3C17-46BC-8F4C-72440401120B}"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78908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1677-3C17-46BC-8F4C-72440401120B}"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6936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6EAF6-D211-4F44-98C5-09F4417DE18E}" type="slidenum">
              <a:rPr lang="en-US" smtClean="0"/>
              <a:t>12</a:t>
            </a:fld>
            <a:endParaRPr lang="en-US"/>
          </a:p>
        </p:txBody>
      </p:sp>
    </p:spTree>
    <p:extLst>
      <p:ext uri="{BB962C8B-B14F-4D97-AF65-F5344CB8AC3E}">
        <p14:creationId xmlns:p14="http://schemas.microsoft.com/office/powerpoint/2010/main" val="415648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6EAF6-D211-4F44-98C5-09F4417DE18E}" type="slidenum">
              <a:rPr lang="en-US" smtClean="0"/>
              <a:t>13</a:t>
            </a:fld>
            <a:endParaRPr lang="en-US"/>
          </a:p>
        </p:txBody>
      </p:sp>
    </p:spTree>
    <p:extLst>
      <p:ext uri="{BB962C8B-B14F-4D97-AF65-F5344CB8AC3E}">
        <p14:creationId xmlns:p14="http://schemas.microsoft.com/office/powerpoint/2010/main" val="223039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6EAF6-D211-4F44-98C5-09F4417DE18E}" type="slidenum">
              <a:rPr lang="en-US" smtClean="0"/>
              <a:t>14</a:t>
            </a:fld>
            <a:endParaRPr lang="en-US"/>
          </a:p>
        </p:txBody>
      </p:sp>
    </p:spTree>
    <p:extLst>
      <p:ext uri="{BB962C8B-B14F-4D97-AF65-F5344CB8AC3E}">
        <p14:creationId xmlns:p14="http://schemas.microsoft.com/office/powerpoint/2010/main" val="57009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the Fort Ellis research site just north of I-90, immediately east of Bozeman. Custer never actually set foot in this fort but it was an</a:t>
            </a:r>
            <a:r>
              <a:rPr lang="en-US" baseline="0" dirty="0"/>
              <a:t> active military post from 1867 to 1883, when the Bozeman trail was abandoned as too dangerous for wagon travel as railroads were being cut across the continent. A large allotment from that 32,000 acre military fort became part of Montana State University. Enough history. At this site we run a 5-yr rotation common to three alternative management systems. At the outset we deemed our biggest weed threat to be the perennial, creeping thistle, aka Canada thistle. So we designed a rotation using mostly deep-rooted crops (all but lentil) to compete with thistle. All phases of the rotation are present each year and 2016 was the 4</a:t>
            </a:r>
            <a:r>
              <a:rPr lang="en-US" baseline="30000" dirty="0"/>
              <a:t>th</a:t>
            </a:r>
            <a:r>
              <a:rPr lang="en-US" baseline="0" dirty="0"/>
              <a:t> year of this study … so almost one rotation complete. The organic systems became certified mid-summer 2015. The Organic Tillage system was intended to represent conventional organic management in Montana; this image shows green manure </a:t>
            </a:r>
            <a:r>
              <a:rPr lang="en-US" baseline="0" dirty="0" err="1"/>
              <a:t>plowdown</a:t>
            </a:r>
            <a:r>
              <a:rPr lang="en-US" baseline="0" dirty="0"/>
              <a:t> occurring on an organic farm in northern Montana. Sheep were used to avoid tillage in an alternative system. We were not sure how successful we could be with avoiding tillage, especially with a weed-susceptible crop such as lentil providing an economic anchor to this rotation. It turns out that we can prevent all tillage for a 36-month period beginning with the spring planting of safflower and ending with the spring planting of lentil. We use the wheat stubble as feedlots during both phases, to avoid fall tillage and we typically allow only one pre-seed tillage event prior to planting of lentil, phase-5 winter wheat, and safflower, which is </a:t>
            </a:r>
            <a:r>
              <a:rPr lang="en-US" baseline="0" dirty="0" err="1"/>
              <a:t>undersown</a:t>
            </a:r>
            <a:r>
              <a:rPr lang="en-US" baseline="0" dirty="0"/>
              <a:t> to biennial sweet clover. We also have a chemical no-till system intended as a high benchmark during the early phase of this study. Note that this would be a very unusual rotation for no-till systems in Montana.</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68932A-0808-43EE-9874-4515E89AA0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816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6EAF6-D211-4F44-98C5-09F4417DE18E}" type="slidenum">
              <a:rPr lang="en-US" smtClean="0"/>
              <a:t>27</a:t>
            </a:fld>
            <a:endParaRPr lang="en-US"/>
          </a:p>
        </p:txBody>
      </p:sp>
    </p:spTree>
    <p:extLst>
      <p:ext uri="{BB962C8B-B14F-4D97-AF65-F5344CB8AC3E}">
        <p14:creationId xmlns:p14="http://schemas.microsoft.com/office/powerpoint/2010/main" val="379455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182E7D-6C7B-4998-90C8-46D39544998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337691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82E7D-6C7B-4998-90C8-46D39544998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418646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82E7D-6C7B-4998-90C8-46D39544998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367697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8195"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 y="6172200"/>
            <a:ext cx="1905000" cy="457200"/>
          </a:xfrm>
        </p:spPr>
        <p:txBody>
          <a:bodyPr/>
          <a:lstStyle>
            <a:lvl1pPr>
              <a:defRPr b="0"/>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172200"/>
            <a:ext cx="2895600" cy="457200"/>
          </a:xfrm>
        </p:spPr>
        <p:txBody>
          <a:bodyPr/>
          <a:lstStyle>
            <a:lvl1pPr>
              <a:defRPr b="0"/>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172200"/>
            <a:ext cx="1905000" cy="457200"/>
          </a:xfrm>
        </p:spPr>
        <p:txBody>
          <a:bodyPr/>
          <a:lstStyle>
            <a:lvl1pPr>
              <a:defRPr b="0"/>
            </a:lvl1pPr>
          </a:lstStyle>
          <a:p>
            <a:pPr>
              <a:defRPr/>
            </a:pPr>
            <a:fld id="{A0FC74AF-8824-4B52-98E6-EF3D967883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428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0C395-6D6E-481E-94DE-4DBF08944D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0303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DD2248-B41F-4842-962F-3AB230BC98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78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A0D504-EABA-4292-8693-6015E4FE6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7266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E1A748-E98C-4D67-BAB0-9B4C05B80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1543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ADBF29-1BEC-4652-9D8D-711978469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472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673CB5-C5F5-4CC1-BD3D-E5FF79364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8425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A94E3E-38F7-41D7-91B0-4C792053F0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631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82E7D-6C7B-4998-90C8-46D39544998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2214738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5B8251-C5FB-4CF8-891C-218FF15E0B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704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5710A5-C783-47EB-B216-8996C0EBF7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63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81000"/>
            <a:ext cx="1952625"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70547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61131F-284F-4DE0-B1A3-137B071732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60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05000"/>
            <a:ext cx="7772400" cy="38862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B2D3E3-9A22-4DA4-A18A-1A08C8F66F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0863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64816C-B03E-440C-AA2B-21C5C35049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503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A36C761-6E4C-4032-8FF2-16A93A52B17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0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75DA98-8D36-4D68-BAA4-5BAF154FB88C}" type="datetimeFigureOut">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2049373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5DA98-8D36-4D68-BAA4-5BAF154FB88C}" type="datetimeFigureOut">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3209681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5DA98-8D36-4D68-BAA4-5BAF154FB88C}" type="datetimeFigureOut">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338433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75DA98-8D36-4D68-BAA4-5BAF154FB88C}" type="datetimeFigureOut">
              <a:rPr lang="en-US" smtClean="0"/>
              <a:pPr/>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375842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82E7D-6C7B-4998-90C8-46D39544998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645894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75DA98-8D36-4D68-BAA4-5BAF154FB88C}" type="datetimeFigureOut">
              <a:rPr lang="en-US" smtClean="0"/>
              <a:pPr/>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3602570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75DA98-8D36-4D68-BAA4-5BAF154FB88C}" type="datetimeFigureOut">
              <a:rPr lang="en-US" smtClean="0"/>
              <a:pPr/>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1282810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5DA98-8D36-4D68-BAA4-5BAF154FB88C}" type="datetimeFigureOut">
              <a:rPr lang="en-US" smtClean="0"/>
              <a:pPr/>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2628948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75DA98-8D36-4D68-BAA4-5BAF154FB88C}" type="datetimeFigureOut">
              <a:rPr lang="en-US" smtClean="0"/>
              <a:pPr/>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4137292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75DA98-8D36-4D68-BAA4-5BAF154FB88C}" type="datetimeFigureOut">
              <a:rPr lang="en-US" smtClean="0"/>
              <a:pPr/>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205835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5DA98-8D36-4D68-BAA4-5BAF154FB88C}" type="datetimeFigureOut">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4061577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5DA98-8D36-4D68-BAA4-5BAF154FB88C}" type="datetimeFigureOut">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11AE6-90F6-40B0-8023-07C15CF23B7E}" type="slidenum">
              <a:rPr lang="en-US" smtClean="0"/>
              <a:pPr/>
              <a:t>‹#›</a:t>
            </a:fld>
            <a:endParaRPr lang="en-US"/>
          </a:p>
        </p:txBody>
      </p:sp>
    </p:spTree>
    <p:extLst>
      <p:ext uri="{BB962C8B-B14F-4D97-AF65-F5344CB8AC3E}">
        <p14:creationId xmlns:p14="http://schemas.microsoft.com/office/powerpoint/2010/main" val="3525388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06560" cy="1123318"/>
          </a:xfrm>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pPr>
              <a:defRPr/>
            </a:pPr>
            <a:fld id="{0A574C8B-9EFC-4757-9CA4-5102F0C11B0C}" type="slidenum">
              <a:rPr lang="en-US"/>
              <a:pPr>
                <a:defRPr/>
              </a:pPr>
              <a:t>‹#›</a:t>
            </a:fld>
            <a:endParaRPr lang="en-US"/>
          </a:p>
        </p:txBody>
      </p:sp>
    </p:spTree>
    <p:extLst>
      <p:ext uri="{BB962C8B-B14F-4D97-AF65-F5344CB8AC3E}">
        <p14:creationId xmlns:p14="http://schemas.microsoft.com/office/powerpoint/2010/main" val="409301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82E7D-6C7B-4998-90C8-46D39544998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188272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82E7D-6C7B-4998-90C8-46D39544998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357584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82E7D-6C7B-4998-90C8-46D39544998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93706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82E7D-6C7B-4998-90C8-46D395449986}"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45886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82E7D-6C7B-4998-90C8-46D39544998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323010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82E7D-6C7B-4998-90C8-46D39544998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F1681-3FDF-4252-BF92-EF80773AB2DE}" type="slidenum">
              <a:rPr lang="en-US" smtClean="0"/>
              <a:t>‹#›</a:t>
            </a:fld>
            <a:endParaRPr lang="en-US"/>
          </a:p>
        </p:txBody>
      </p:sp>
    </p:spTree>
    <p:extLst>
      <p:ext uri="{BB962C8B-B14F-4D97-AF65-F5344CB8AC3E}">
        <p14:creationId xmlns:p14="http://schemas.microsoft.com/office/powerpoint/2010/main" val="101991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82E7D-6C7B-4998-90C8-46D395449986}" type="datetimeFigureOut">
              <a:rPr lang="en-US" smtClean="0"/>
              <a:t>4/6/2017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F1681-3FDF-4252-BF92-EF80773AB2DE}" type="slidenum">
              <a:rPr lang="en-US" smtClean="0"/>
              <a:t>‹#›</a:t>
            </a:fld>
            <a:endParaRPr lang="en-US"/>
          </a:p>
        </p:txBody>
      </p:sp>
    </p:spTree>
    <p:extLst>
      <p:ext uri="{BB962C8B-B14F-4D97-AF65-F5344CB8AC3E}">
        <p14:creationId xmlns:p14="http://schemas.microsoft.com/office/powerpoint/2010/main" val="3435230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3900" y="3810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050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7239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a:solidFill>
                  <a:schemeClr val="tx1"/>
                </a:solidFill>
                <a:effectLst/>
                <a:latin typeface="+mn-lt"/>
              </a:defRPr>
            </a:lvl1pPr>
          </a:lstStyle>
          <a:p>
            <a:pPr fontAlgn="base">
              <a:spcBef>
                <a:spcPct val="0"/>
              </a:spcBef>
              <a:spcAft>
                <a:spcPct val="0"/>
              </a:spcAft>
              <a:defRPr/>
            </a:pPr>
            <a:endParaRPr lang="en-US">
              <a:solidFill>
                <a:srgbClr val="000000"/>
              </a:solidFill>
            </a:endParaRPr>
          </a:p>
        </p:txBody>
      </p:sp>
      <p:sp>
        <p:nvSpPr>
          <p:cNvPr id="7173" name="Rectangle 5"/>
          <p:cNvSpPr>
            <a:spLocks noGrp="1" noChangeArrowheads="1"/>
          </p:cNvSpPr>
          <p:nvPr>
            <p:ph type="ftr" sz="quarter" idx="3"/>
          </p:nvPr>
        </p:nvSpPr>
        <p:spPr bwMode="auto">
          <a:xfrm>
            <a:off x="31623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1">
                <a:solidFill>
                  <a:schemeClr val="tx1"/>
                </a:solidFill>
                <a:effectLst/>
                <a:latin typeface="+mn-lt"/>
              </a:defRPr>
            </a:lvl1pPr>
          </a:lstStyle>
          <a:p>
            <a:pPr fontAlgn="base">
              <a:spcBef>
                <a:spcPct val="0"/>
              </a:spcBef>
              <a:spcAft>
                <a:spcPct val="0"/>
              </a:spcAft>
              <a:defRPr/>
            </a:pPr>
            <a:endParaRPr lang="en-US">
              <a:solidFill>
                <a:srgbClr val="000000"/>
              </a:solidFill>
            </a:endParaRPr>
          </a:p>
        </p:txBody>
      </p:sp>
      <p:sp>
        <p:nvSpPr>
          <p:cNvPr id="7174" name="Rectangle 6"/>
          <p:cNvSpPr>
            <a:spLocks noGrp="1" noChangeArrowheads="1"/>
          </p:cNvSpPr>
          <p:nvPr>
            <p:ph type="sldNum" sz="quarter" idx="4"/>
          </p:nvPr>
        </p:nvSpPr>
        <p:spPr bwMode="auto">
          <a:xfrm>
            <a:off x="65913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chemeClr val="tx1"/>
                </a:solidFill>
                <a:effectLst/>
                <a:latin typeface="+mn-lt"/>
              </a:defRPr>
            </a:lvl1pPr>
          </a:lstStyle>
          <a:p>
            <a:pPr fontAlgn="base">
              <a:spcBef>
                <a:spcPct val="0"/>
              </a:spcBef>
              <a:spcAft>
                <a:spcPct val="0"/>
              </a:spcAft>
              <a:defRPr/>
            </a:pPr>
            <a:fld id="{5A36C761-6E4C-4032-8FF2-16A93A52B17D}"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7175" name="FormatShape" descr="SKIING" hidden="1"/>
          <p:cNvSpPr>
            <a:spLocks noChangeArrowheads="1"/>
          </p:cNvSpPr>
          <p:nvPr/>
        </p:nvSpPr>
        <p:spPr bwMode="auto">
          <a:xfrm>
            <a:off x="-1295400" y="1397000"/>
            <a:ext cx="1181100" cy="825500"/>
          </a:xfrm>
          <a:prstGeom prst="rect">
            <a:avLst/>
          </a:prstGeom>
          <a:noFill/>
          <a:ln w="101600" cmpd="thinThick">
            <a:solidFill>
              <a:schemeClr val="tx2"/>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1885725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5DA98-8D36-4D68-BAA4-5BAF154FB88C}" type="datetimeFigureOut">
              <a:rPr lang="en-US" smtClean="0"/>
              <a:pPr/>
              <a:t>4/6/2017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11AE6-90F6-40B0-8023-07C15CF23B7E}" type="slidenum">
              <a:rPr lang="en-US" smtClean="0"/>
              <a:pPr/>
              <a:t>‹#›</a:t>
            </a:fld>
            <a:endParaRPr lang="en-US"/>
          </a:p>
        </p:txBody>
      </p:sp>
    </p:spTree>
    <p:extLst>
      <p:ext uri="{BB962C8B-B14F-4D97-AF65-F5344CB8AC3E}">
        <p14:creationId xmlns:p14="http://schemas.microsoft.com/office/powerpoint/2010/main" val="142357562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ags" Target="../tags/tag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36.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75" name="Title 3"/>
          <p:cNvSpPr>
            <a:spLocks noGrp="1"/>
          </p:cNvSpPr>
          <p:nvPr>
            <p:ph type="ctrTitle"/>
          </p:nvPr>
        </p:nvSpPr>
        <p:spPr>
          <a:xfrm>
            <a:off x="543795" y="381000"/>
            <a:ext cx="8056409" cy="1600200"/>
          </a:xfrm>
          <a:solidFill>
            <a:srgbClr val="969696">
              <a:alpha val="34901"/>
            </a:srgbClr>
          </a:solidFill>
          <a:ln>
            <a:solidFill>
              <a:srgbClr val="FF0000"/>
            </a:solidFill>
          </a:ln>
        </p:spPr>
        <p:txBody>
          <a:bodyPr>
            <a:normAutofit fontScale="90000"/>
          </a:bodyPr>
          <a:lstStyle/>
          <a:p>
            <a:pPr algn="r">
              <a:lnSpc>
                <a:spcPts val="6100"/>
              </a:lnSpc>
              <a:spcBef>
                <a:spcPts val="1200"/>
              </a:spcBef>
            </a:pPr>
            <a:r>
              <a:rPr lang="en-US" b="1" dirty="0">
                <a:solidFill>
                  <a:schemeClr val="bg1"/>
                </a:solidFill>
                <a:latin typeface="Calibri" panose="020F0502020204030204" pitchFamily="34" charset="0"/>
              </a:rPr>
              <a:t>Climate change  </a:t>
            </a:r>
            <a:br>
              <a:rPr lang="en-US" b="1" dirty="0">
                <a:solidFill>
                  <a:schemeClr val="bg1"/>
                </a:solidFill>
                <a:latin typeface="Calibri" panose="020F0502020204030204" pitchFamily="34" charset="0"/>
              </a:rPr>
            </a:br>
            <a:r>
              <a:rPr lang="en-US" sz="4000" b="1" dirty="0">
                <a:solidFill>
                  <a:schemeClr val="bg1"/>
                </a:solidFill>
                <a:latin typeface="Calibri" panose="020F0502020204030204" pitchFamily="34" charset="0"/>
              </a:rPr>
              <a:t>Implications for Montana agriculture</a:t>
            </a:r>
            <a:endParaRPr lang="en-US" b="1" dirty="0">
              <a:solidFill>
                <a:schemeClr val="bg1"/>
              </a:solidFill>
              <a:latin typeface="Calibri" panose="020F0502020204030204" pitchFamily="34" charset="0"/>
            </a:endParaRPr>
          </a:p>
        </p:txBody>
      </p:sp>
      <p:sp>
        <p:nvSpPr>
          <p:cNvPr id="4" name="Subtitle 4"/>
          <p:cNvSpPr>
            <a:spLocks noGrp="1"/>
          </p:cNvSpPr>
          <p:nvPr>
            <p:ph type="subTitle" idx="1"/>
          </p:nvPr>
        </p:nvSpPr>
        <p:spPr>
          <a:xfrm>
            <a:off x="1526491" y="5334000"/>
            <a:ext cx="7312709" cy="1219200"/>
          </a:xfrm>
          <a:solidFill>
            <a:srgbClr val="969696">
              <a:alpha val="45097"/>
            </a:srgbClr>
          </a:solidFill>
          <a:ln>
            <a:solidFill>
              <a:srgbClr val="FF0000"/>
            </a:solidFill>
            <a:miter lim="800000"/>
            <a:headEnd/>
            <a:tailEnd/>
          </a:ln>
        </p:spPr>
        <p:txBody>
          <a:bodyPr>
            <a:normAutofit fontScale="92500" lnSpcReduction="20000"/>
          </a:bodyPr>
          <a:lstStyle/>
          <a:p>
            <a:pPr algn="r" eaLnBrk="1" hangingPunct="1">
              <a:tabLst>
                <a:tab pos="2921000" algn="l"/>
              </a:tabLst>
            </a:pPr>
            <a:r>
              <a:rPr lang="en-US" sz="2000" dirty="0">
                <a:solidFill>
                  <a:schemeClr val="bg1"/>
                </a:solidFill>
                <a:latin typeface="Century Gothic" panose="020B0502020202020204" pitchFamily="34" charset="0"/>
              </a:rPr>
              <a:t>Fabian Menalled, Irene Grimberg, Tim Seipel, Sue Ishaq, </a:t>
            </a:r>
            <a:endParaRPr lang="en-US" sz="2000" dirty="0" smtClean="0">
              <a:solidFill>
                <a:schemeClr val="bg1"/>
              </a:solidFill>
              <a:latin typeface="Century Gothic" panose="020B0502020202020204" pitchFamily="34" charset="0"/>
            </a:endParaRPr>
          </a:p>
          <a:p>
            <a:pPr algn="r" eaLnBrk="1" hangingPunct="1">
              <a:tabLst>
                <a:tab pos="2921000" algn="l"/>
              </a:tabLst>
            </a:pPr>
            <a:r>
              <a:rPr lang="en-US" sz="2000" dirty="0" smtClean="0">
                <a:solidFill>
                  <a:schemeClr val="bg1"/>
                </a:solidFill>
                <a:latin typeface="Century Gothic" panose="020B0502020202020204" pitchFamily="34" charset="0"/>
              </a:rPr>
              <a:t>Selena </a:t>
            </a:r>
            <a:r>
              <a:rPr lang="en-US" sz="2000" dirty="0">
                <a:solidFill>
                  <a:schemeClr val="bg1"/>
                </a:solidFill>
                <a:latin typeface="Century Gothic" panose="020B0502020202020204" pitchFamily="34" charset="0"/>
              </a:rPr>
              <a:t>Ahmed, </a:t>
            </a:r>
            <a:r>
              <a:rPr lang="en-US" sz="2000" dirty="0" smtClean="0">
                <a:solidFill>
                  <a:schemeClr val="bg1"/>
                </a:solidFill>
                <a:latin typeface="Century Gothic" panose="020B0502020202020204" pitchFamily="34" charset="0"/>
              </a:rPr>
              <a:t>Zach </a:t>
            </a:r>
            <a:r>
              <a:rPr lang="en-US" sz="2000" dirty="0">
                <a:solidFill>
                  <a:schemeClr val="bg1"/>
                </a:solidFill>
                <a:latin typeface="Century Gothic" panose="020B0502020202020204" pitchFamily="34" charset="0"/>
              </a:rPr>
              <a:t>Miller, and Elis Colter    </a:t>
            </a:r>
          </a:p>
          <a:p>
            <a:pPr algn="r" eaLnBrk="1" hangingPunct="1"/>
            <a:r>
              <a:rPr lang="en-US" sz="2000" dirty="0" err="1">
                <a:solidFill>
                  <a:schemeClr val="bg1"/>
                </a:solidFill>
                <a:latin typeface="Century Gothic" panose="020B0502020202020204" pitchFamily="34" charset="0"/>
              </a:rPr>
              <a:t>menalled@montana.edu</a:t>
            </a:r>
            <a:endParaRPr lang="en-US" sz="2000" dirty="0">
              <a:solidFill>
                <a:schemeClr val="bg1"/>
              </a:solidFill>
              <a:latin typeface="Century Gothic" panose="020B0502020202020204" pitchFamily="34" charset="0"/>
            </a:endParaRPr>
          </a:p>
          <a:p>
            <a:pPr algn="r" eaLnBrk="1" hangingPunct="1"/>
            <a:r>
              <a:rPr lang="en-US" sz="2000" dirty="0">
                <a:solidFill>
                  <a:schemeClr val="bg1"/>
                </a:solidFill>
                <a:latin typeface="Century Gothic" panose="020B0502020202020204" pitchFamily="34" charset="0"/>
              </a:rPr>
              <a:t>406-994-4783</a:t>
            </a:r>
          </a:p>
        </p:txBody>
      </p:sp>
      <p:pic>
        <p:nvPicPr>
          <p:cNvPr id="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691" y="5334000"/>
            <a:ext cx="1171449" cy="1238250"/>
          </a:xfrm>
          <a:prstGeom prst="rect">
            <a:avLst/>
          </a:prstGeom>
          <a:noFill/>
          <a:ln w="9525">
            <a:solidFill>
              <a:srgbClr val="FF0000"/>
            </a:solidFill>
            <a:round/>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84120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28600"/>
            <a:ext cx="883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Projected Change in Number of Warm Days</a:t>
            </a:r>
          </a:p>
        </p:txBody>
      </p:sp>
      <p:sp>
        <p:nvSpPr>
          <p:cNvPr id="9" name="Rectangle 8"/>
          <p:cNvSpPr/>
          <p:nvPr/>
        </p:nvSpPr>
        <p:spPr>
          <a:xfrm>
            <a:off x="6030468" y="6400800"/>
            <a:ext cx="29611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A6A6A"/>
                </a:solidFill>
                <a:effectLst/>
                <a:uLnTx/>
                <a:uFillTx/>
                <a:latin typeface="Corbel" panose="020B0503020204020204" pitchFamily="34" charset="0"/>
                <a:ea typeface="+mn-ea"/>
                <a:cs typeface="+mn-cs"/>
              </a:rPr>
              <a:t>National Climate Assessment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12" name="TextBox 11"/>
          <p:cNvSpPr txBox="1"/>
          <p:nvPr/>
        </p:nvSpPr>
        <p:spPr>
          <a:xfrm>
            <a:off x="0" y="5943600"/>
            <a:ext cx="9144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Projected changed by mid-century (2041-2070) as compared to 1971-2000</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5600" y="838200"/>
            <a:ext cx="5718629" cy="4900753"/>
          </a:xfrm>
          <a:prstGeom prst="rect">
            <a:avLst/>
          </a:prstGeom>
        </p:spPr>
      </p:pic>
    </p:spTree>
    <p:extLst>
      <p:ext uri="{BB962C8B-B14F-4D97-AF65-F5344CB8AC3E}">
        <p14:creationId xmlns:p14="http://schemas.microsoft.com/office/powerpoint/2010/main" val="385947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2114" y="762000"/>
            <a:ext cx="6737403" cy="4873172"/>
          </a:xfrm>
          <a:prstGeom prst="rect">
            <a:avLst/>
          </a:prstGeom>
        </p:spPr>
      </p:pic>
      <p:sp>
        <p:nvSpPr>
          <p:cNvPr id="5" name="TextBox 4"/>
          <p:cNvSpPr txBox="1"/>
          <p:nvPr/>
        </p:nvSpPr>
        <p:spPr>
          <a:xfrm>
            <a:off x="0" y="5943600"/>
            <a:ext cx="9144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Projected changed by mid-century (2041-2070) as compared to 1971-2000</a:t>
            </a:r>
          </a:p>
        </p:txBody>
      </p:sp>
      <p:sp>
        <p:nvSpPr>
          <p:cNvPr id="6" name="TextBox 5"/>
          <p:cNvSpPr txBox="1"/>
          <p:nvPr/>
        </p:nvSpPr>
        <p:spPr>
          <a:xfrm>
            <a:off x="152400" y="228600"/>
            <a:ext cx="883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Projected Change in Number of Heavy Precipitation Days</a:t>
            </a:r>
            <a:endPar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8" name="Rectangle 7"/>
          <p:cNvSpPr/>
          <p:nvPr/>
        </p:nvSpPr>
        <p:spPr>
          <a:xfrm>
            <a:off x="6030468" y="6400800"/>
            <a:ext cx="29611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A6A6A"/>
                </a:solidFill>
                <a:effectLst/>
                <a:uLnTx/>
                <a:uFillTx/>
                <a:latin typeface="Corbel" panose="020B0503020204020204" pitchFamily="34" charset="0"/>
                <a:ea typeface="+mn-ea"/>
                <a:cs typeface="+mn-cs"/>
              </a:rPr>
              <a:t>National Climate Assessment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58878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240"/>
            <a:ext cx="9144000" cy="7010400"/>
          </a:xfrm>
          <a:prstGeom prst="rect">
            <a:avLst/>
          </a:prstGeom>
        </p:spPr>
      </p:pic>
      <p:sp>
        <p:nvSpPr>
          <p:cNvPr id="46"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What does this mean for Montana ag?</a:t>
            </a:r>
          </a:p>
        </p:txBody>
      </p:sp>
    </p:spTree>
    <p:custDataLst>
      <p:tags r:id="rId1"/>
    </p:custDataLst>
    <p:extLst>
      <p:ext uri="{BB962C8B-B14F-4D97-AF65-F5344CB8AC3E}">
        <p14:creationId xmlns:p14="http://schemas.microsoft.com/office/powerpoint/2010/main" val="127583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240"/>
            <a:ext cx="9144000" cy="7010400"/>
          </a:xfrm>
          <a:prstGeom prst="rect">
            <a:avLst/>
          </a:prstGeom>
        </p:spPr>
      </p:pic>
      <p:sp>
        <p:nvSpPr>
          <p:cNvPr id="46"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What does this mean for Montana ag?</a:t>
            </a:r>
          </a:p>
        </p:txBody>
      </p:sp>
      <p:sp>
        <p:nvSpPr>
          <p:cNvPr id="5" name="Title 1"/>
          <p:cNvSpPr txBox="1">
            <a:spLocks/>
          </p:cNvSpPr>
          <p:nvPr/>
        </p:nvSpPr>
        <p:spPr>
          <a:xfrm>
            <a:off x="914400" y="3489960"/>
            <a:ext cx="7696200" cy="2286000"/>
          </a:xfrm>
          <a:prstGeom prst="rect">
            <a:avLst/>
          </a:prstGeom>
          <a:solidFill>
            <a:schemeClr val="bg1">
              <a:lumMod val="85000"/>
              <a:alpha val="81000"/>
            </a:schemeClr>
          </a:solidFill>
          <a:ln>
            <a:solidFill>
              <a:srgbClr val="FF00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Arial" panose="020B0604020202020204" pitchFamily="34" charset="0"/>
              <a:buChar char="•"/>
            </a:pPr>
            <a:r>
              <a:rPr lang="en-US" sz="3200" dirty="0">
                <a:latin typeface="+mn-lt"/>
              </a:rPr>
              <a:t>MSU - Ft. Ellis Experimental Farm </a:t>
            </a:r>
          </a:p>
          <a:p>
            <a:pPr marL="342900" indent="-342900" algn="l">
              <a:lnSpc>
                <a:spcPct val="150000"/>
              </a:lnSpc>
              <a:buFont typeface="Arial" panose="020B0604020202020204" pitchFamily="34" charset="0"/>
              <a:buChar char="•"/>
            </a:pPr>
            <a:r>
              <a:rPr lang="en-US" sz="3200" dirty="0">
                <a:latin typeface="+mn-lt"/>
              </a:rPr>
              <a:t>17.8” annual precipitation</a:t>
            </a:r>
            <a:endParaRPr lang="en-US" sz="1600" dirty="0">
              <a:latin typeface="+mn-lt"/>
            </a:endParaRPr>
          </a:p>
          <a:p>
            <a:pPr marL="800100" lvl="1" indent="-342900">
              <a:lnSpc>
                <a:spcPct val="150000"/>
              </a:lnSpc>
              <a:buFont typeface="Arial" panose="020B0604020202020204" pitchFamily="34" charset="0"/>
              <a:buChar char="•"/>
            </a:pPr>
            <a:r>
              <a:rPr lang="en-US" sz="2400" i="1" dirty="0"/>
              <a:t>High moisture  </a:t>
            </a:r>
          </a:p>
          <a:p>
            <a:pPr lvl="1">
              <a:lnSpc>
                <a:spcPct val="150000"/>
              </a:lnSpc>
            </a:pPr>
            <a:endParaRPr lang="en-US" sz="100" dirty="0"/>
          </a:p>
          <a:p>
            <a:pPr marL="800100" lvl="1" indent="-342900">
              <a:lnSpc>
                <a:spcPct val="150000"/>
              </a:lnSpc>
              <a:buFont typeface="Arial" panose="020B0604020202020204" pitchFamily="34" charset="0"/>
              <a:buChar char="•"/>
            </a:pPr>
            <a:r>
              <a:rPr lang="en-US" sz="100" dirty="0"/>
              <a:t>her</a:t>
            </a:r>
          </a:p>
        </p:txBody>
      </p:sp>
    </p:spTree>
    <p:custDataLst>
      <p:tags r:id="rId1"/>
    </p:custDataLst>
    <p:extLst>
      <p:ext uri="{BB962C8B-B14F-4D97-AF65-F5344CB8AC3E}">
        <p14:creationId xmlns:p14="http://schemas.microsoft.com/office/powerpoint/2010/main" val="1542676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240"/>
            <a:ext cx="9144000" cy="7010400"/>
          </a:xfrm>
          <a:prstGeom prst="rect">
            <a:avLst/>
          </a:prstGeom>
        </p:spPr>
      </p:pic>
      <p:sp>
        <p:nvSpPr>
          <p:cNvPr id="46"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What does this mean for Montana ag?</a:t>
            </a:r>
          </a:p>
        </p:txBody>
      </p:sp>
      <p:sp>
        <p:nvSpPr>
          <p:cNvPr id="5" name="Title 1"/>
          <p:cNvSpPr txBox="1">
            <a:spLocks/>
          </p:cNvSpPr>
          <p:nvPr/>
        </p:nvSpPr>
        <p:spPr>
          <a:xfrm>
            <a:off x="533400" y="1524000"/>
            <a:ext cx="8229600" cy="3429000"/>
          </a:xfrm>
          <a:prstGeom prst="rect">
            <a:avLst/>
          </a:prstGeom>
          <a:solidFill>
            <a:schemeClr val="bg1">
              <a:lumMod val="85000"/>
              <a:alpha val="81000"/>
            </a:schemeClr>
          </a:solidFill>
          <a:ln>
            <a:solidFill>
              <a:srgbClr val="FF00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Arial" panose="020B0604020202020204" pitchFamily="34" charset="0"/>
              <a:buChar char="•"/>
            </a:pPr>
            <a:r>
              <a:rPr lang="en-US" sz="3200" dirty="0">
                <a:latin typeface="+mn-lt"/>
              </a:rPr>
              <a:t>How will climate change impact crops and weeds?</a:t>
            </a:r>
          </a:p>
          <a:p>
            <a:pPr marL="342900" indent="-342900" algn="l">
              <a:lnSpc>
                <a:spcPct val="150000"/>
              </a:lnSpc>
              <a:buFont typeface="Arial" panose="020B0604020202020204" pitchFamily="34" charset="0"/>
              <a:buChar char="•"/>
            </a:pPr>
            <a:r>
              <a:rPr lang="en-US" sz="3200" dirty="0">
                <a:latin typeface="+mn-lt"/>
              </a:rPr>
              <a:t>Does climate change impact conventional and organic systems equally? </a:t>
            </a:r>
            <a:endParaRPr lang="en-US" sz="2400" dirty="0"/>
          </a:p>
          <a:p>
            <a:pPr lvl="1">
              <a:lnSpc>
                <a:spcPct val="150000"/>
              </a:lnSpc>
            </a:pPr>
            <a:endParaRPr lang="en-US" sz="100" dirty="0"/>
          </a:p>
          <a:p>
            <a:pPr marL="800100" lvl="1" indent="-342900">
              <a:lnSpc>
                <a:spcPct val="150000"/>
              </a:lnSpc>
              <a:buFont typeface="Arial" panose="020B0604020202020204" pitchFamily="34" charset="0"/>
              <a:buChar char="•"/>
            </a:pPr>
            <a:r>
              <a:rPr lang="en-US" sz="100" dirty="0"/>
              <a:t>her</a:t>
            </a:r>
          </a:p>
        </p:txBody>
      </p:sp>
    </p:spTree>
    <p:custDataLst>
      <p:tags r:id="rId1"/>
    </p:custDataLst>
    <p:extLst>
      <p:ext uri="{BB962C8B-B14F-4D97-AF65-F5344CB8AC3E}">
        <p14:creationId xmlns:p14="http://schemas.microsoft.com/office/powerpoint/2010/main" val="264184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16" name="Freeform 15"/>
          <p:cNvSpPr/>
          <p:nvPr/>
        </p:nvSpPr>
        <p:spPr>
          <a:xfrm>
            <a:off x="2739571" y="246380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7"/>
          <p:cNvSpPr/>
          <p:nvPr/>
        </p:nvSpPr>
        <p:spPr>
          <a:xfrm>
            <a:off x="4194629" y="2217057"/>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p:cNvGrpSpPr/>
          <p:nvPr/>
        </p:nvGrpSpPr>
        <p:grpSpPr>
          <a:xfrm>
            <a:off x="1143001" y="1596442"/>
            <a:ext cx="8000999" cy="2843479"/>
            <a:chOff x="1143000" y="1596441"/>
            <a:chExt cx="8000999" cy="2843479"/>
          </a:xfrm>
        </p:grpSpPr>
        <p:grpSp>
          <p:nvGrpSpPr>
            <p:cNvPr id="22" name="Group 21"/>
            <p:cNvGrpSpPr/>
            <p:nvPr/>
          </p:nvGrpSpPr>
          <p:grpSpPr>
            <a:xfrm>
              <a:off x="1143000" y="2079171"/>
              <a:ext cx="6892636" cy="2360749"/>
              <a:chOff x="1143000" y="2079171"/>
              <a:chExt cx="6892636" cy="2360749"/>
            </a:xfrm>
          </p:grpSpPr>
          <p:sp>
            <p:nvSpPr>
              <p:cNvPr id="5" name="Freeform 4"/>
              <p:cNvSpPr/>
              <p:nvPr/>
            </p:nvSpPr>
            <p:spPr>
              <a:xfrm>
                <a:off x="1143000" y="2667000"/>
                <a:ext cx="3799840" cy="1772920"/>
              </a:xfrm>
              <a:custGeom>
                <a:avLst/>
                <a:gdLst>
                  <a:gd name="connsiteX0" fmla="*/ 909320 w 3799840"/>
                  <a:gd name="connsiteY0" fmla="*/ 1772920 h 1772920"/>
                  <a:gd name="connsiteX1" fmla="*/ 3799840 w 3799840"/>
                  <a:gd name="connsiteY1" fmla="*/ 518160 h 1772920"/>
                  <a:gd name="connsiteX2" fmla="*/ 2346960 w 3799840"/>
                  <a:gd name="connsiteY2" fmla="*/ 0 h 1772920"/>
                  <a:gd name="connsiteX3" fmla="*/ 0 w 3799840"/>
                  <a:gd name="connsiteY3" fmla="*/ 645160 h 1772920"/>
                  <a:gd name="connsiteX4" fmla="*/ 909320 w 3799840"/>
                  <a:gd name="connsiteY4" fmla="*/ 1772920 h 177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9840" h="1772920">
                    <a:moveTo>
                      <a:pt x="909320" y="1772920"/>
                    </a:moveTo>
                    <a:lnTo>
                      <a:pt x="3799840" y="518160"/>
                    </a:lnTo>
                    <a:lnTo>
                      <a:pt x="2346960" y="0"/>
                    </a:lnTo>
                    <a:lnTo>
                      <a:pt x="0" y="645160"/>
                    </a:lnTo>
                    <a:lnTo>
                      <a:pt x="909320" y="1772920"/>
                    </a:lnTo>
                    <a:close/>
                  </a:path>
                </a:pathLst>
              </a:custGeom>
              <a:solidFill>
                <a:schemeClr val="accent2">
                  <a:lumMod val="60000"/>
                  <a:lumOff val="40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p:cNvSpPr/>
              <p:nvPr/>
            </p:nvSpPr>
            <p:spPr>
              <a:xfrm>
                <a:off x="5216236" y="2722418"/>
                <a:ext cx="2819400" cy="1385455"/>
              </a:xfrm>
              <a:custGeom>
                <a:avLst/>
                <a:gdLst>
                  <a:gd name="connsiteX0" fmla="*/ 2410691 w 2819400"/>
                  <a:gd name="connsiteY0" fmla="*/ 1385455 h 1385455"/>
                  <a:gd name="connsiteX1" fmla="*/ 0 w 2819400"/>
                  <a:gd name="connsiteY1" fmla="*/ 464127 h 1385455"/>
                  <a:gd name="connsiteX2" fmla="*/ 1239982 w 2819400"/>
                  <a:gd name="connsiteY2" fmla="*/ 0 h 1385455"/>
                  <a:gd name="connsiteX3" fmla="*/ 2819400 w 2819400"/>
                  <a:gd name="connsiteY3" fmla="*/ 505691 h 1385455"/>
                  <a:gd name="connsiteX4" fmla="*/ 2410691 w 2819400"/>
                  <a:gd name="connsiteY4" fmla="*/ 1385455 h 138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1385455">
                    <a:moveTo>
                      <a:pt x="2410691" y="1385455"/>
                    </a:moveTo>
                    <a:lnTo>
                      <a:pt x="0" y="464127"/>
                    </a:lnTo>
                    <a:lnTo>
                      <a:pt x="1239982" y="0"/>
                    </a:lnTo>
                    <a:lnTo>
                      <a:pt x="2819400" y="505691"/>
                    </a:lnTo>
                    <a:lnTo>
                      <a:pt x="2410691" y="1385455"/>
                    </a:lnTo>
                    <a:close/>
                  </a:path>
                </a:pathLst>
              </a:custGeom>
              <a:solidFill>
                <a:schemeClr val="accent2">
                  <a:lumMod val="60000"/>
                  <a:lumOff val="40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p:cNvSpPr/>
              <p:nvPr/>
            </p:nvSpPr>
            <p:spPr>
              <a:xfrm>
                <a:off x="4209143" y="2079171"/>
                <a:ext cx="1687286" cy="312058"/>
              </a:xfrm>
              <a:custGeom>
                <a:avLst/>
                <a:gdLst>
                  <a:gd name="connsiteX0" fmla="*/ 0 w 1687286"/>
                  <a:gd name="connsiteY0" fmla="*/ 130629 h 312058"/>
                  <a:gd name="connsiteX1" fmla="*/ 925286 w 1687286"/>
                  <a:gd name="connsiteY1" fmla="*/ 312058 h 312058"/>
                  <a:gd name="connsiteX2" fmla="*/ 1687286 w 1687286"/>
                  <a:gd name="connsiteY2" fmla="*/ 134258 h 312058"/>
                  <a:gd name="connsiteX3" fmla="*/ 805543 w 1687286"/>
                  <a:gd name="connsiteY3" fmla="*/ 0 h 312058"/>
                  <a:gd name="connsiteX4" fmla="*/ 0 w 1687286"/>
                  <a:gd name="connsiteY4" fmla="*/ 130629 h 31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6" h="312058">
                    <a:moveTo>
                      <a:pt x="0" y="130629"/>
                    </a:moveTo>
                    <a:lnTo>
                      <a:pt x="925286" y="312058"/>
                    </a:lnTo>
                    <a:lnTo>
                      <a:pt x="1687286" y="134258"/>
                    </a:lnTo>
                    <a:lnTo>
                      <a:pt x="805543" y="0"/>
                    </a:lnTo>
                    <a:lnTo>
                      <a:pt x="0" y="130629"/>
                    </a:lnTo>
                    <a:close/>
                  </a:path>
                </a:pathLst>
              </a:custGeom>
              <a:solidFill>
                <a:schemeClr val="accent2">
                  <a:lumMod val="60000"/>
                  <a:lumOff val="40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Group 33"/>
            <p:cNvGrpSpPr/>
            <p:nvPr/>
          </p:nvGrpSpPr>
          <p:grpSpPr>
            <a:xfrm>
              <a:off x="5907314" y="1596441"/>
              <a:ext cx="3236685" cy="369332"/>
              <a:chOff x="5907314" y="1596441"/>
              <a:chExt cx="3236685" cy="369332"/>
            </a:xfrm>
          </p:grpSpPr>
          <p:sp>
            <p:nvSpPr>
              <p:cNvPr id="24" name="Rounded Rectangle 23"/>
              <p:cNvSpPr/>
              <p:nvPr/>
            </p:nvSpPr>
            <p:spPr>
              <a:xfrm>
                <a:off x="5907314" y="1652546"/>
                <a:ext cx="351971" cy="304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6393542" y="1596441"/>
                <a:ext cx="2750457" cy="369332"/>
              </a:xfrm>
              <a:prstGeom prst="rect">
                <a:avLst/>
              </a:prstGeom>
              <a:solidFill>
                <a:schemeClr val="bg1">
                  <a:lumMod val="75000"/>
                  <a:alpha val="67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Chemical No-till</a:t>
                </a:r>
              </a:p>
            </p:txBody>
          </p:sp>
        </p:grpSp>
      </p:grpSp>
      <p:grpSp>
        <p:nvGrpSpPr>
          <p:cNvPr id="33" name="Group 32"/>
          <p:cNvGrpSpPr/>
          <p:nvPr/>
        </p:nvGrpSpPr>
        <p:grpSpPr>
          <a:xfrm>
            <a:off x="2098965" y="692727"/>
            <a:ext cx="7045035" cy="6317673"/>
            <a:chOff x="2098964" y="685800"/>
            <a:chExt cx="7045035" cy="6317673"/>
          </a:xfrm>
        </p:grpSpPr>
        <p:grpSp>
          <p:nvGrpSpPr>
            <p:cNvPr id="20" name="Group 19"/>
            <p:cNvGrpSpPr/>
            <p:nvPr/>
          </p:nvGrpSpPr>
          <p:grpSpPr>
            <a:xfrm>
              <a:off x="2098964" y="2217057"/>
              <a:ext cx="5534891" cy="4786416"/>
              <a:chOff x="2098964" y="2217057"/>
              <a:chExt cx="5534891" cy="4786416"/>
            </a:xfrm>
          </p:grpSpPr>
          <p:sp>
            <p:nvSpPr>
              <p:cNvPr id="10" name="Freeform 9"/>
              <p:cNvSpPr/>
              <p:nvPr/>
            </p:nvSpPr>
            <p:spPr>
              <a:xfrm>
                <a:off x="2098964" y="3200400"/>
                <a:ext cx="5534891" cy="3803073"/>
              </a:xfrm>
              <a:custGeom>
                <a:avLst/>
                <a:gdLst>
                  <a:gd name="connsiteX0" fmla="*/ 0 w 5534891"/>
                  <a:gd name="connsiteY0" fmla="*/ 1260764 h 3803073"/>
                  <a:gd name="connsiteX1" fmla="*/ 2486891 w 5534891"/>
                  <a:gd name="connsiteY1" fmla="*/ 3775364 h 3803073"/>
                  <a:gd name="connsiteX2" fmla="*/ 4017818 w 5534891"/>
                  <a:gd name="connsiteY2" fmla="*/ 3803073 h 3803073"/>
                  <a:gd name="connsiteX3" fmla="*/ 5534891 w 5534891"/>
                  <a:gd name="connsiteY3" fmla="*/ 1018309 h 3803073"/>
                  <a:gd name="connsiteX4" fmla="*/ 2840181 w 5534891"/>
                  <a:gd name="connsiteY4" fmla="*/ 0 h 3803073"/>
                  <a:gd name="connsiteX5" fmla="*/ 0 w 5534891"/>
                  <a:gd name="connsiteY5" fmla="*/ 1260764 h 38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4891" h="3803073">
                    <a:moveTo>
                      <a:pt x="0" y="1260764"/>
                    </a:moveTo>
                    <a:lnTo>
                      <a:pt x="2486891" y="3775364"/>
                    </a:lnTo>
                    <a:lnTo>
                      <a:pt x="4017818" y="3803073"/>
                    </a:lnTo>
                    <a:lnTo>
                      <a:pt x="5534891" y="1018309"/>
                    </a:lnTo>
                    <a:lnTo>
                      <a:pt x="2840181" y="0"/>
                    </a:lnTo>
                    <a:lnTo>
                      <a:pt x="0" y="1260764"/>
                    </a:lnTo>
                    <a:close/>
                  </a:path>
                </a:pathLst>
              </a:custGeom>
              <a:solidFill>
                <a:schemeClr val="accent1">
                  <a:lumMod val="60000"/>
                  <a:lumOff val="4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p:cNvSpPr/>
              <p:nvPr/>
            </p:nvSpPr>
            <p:spPr>
              <a:xfrm>
                <a:off x="5196114" y="2227943"/>
                <a:ext cx="1774372" cy="468086"/>
              </a:xfrm>
              <a:custGeom>
                <a:avLst/>
                <a:gdLst>
                  <a:gd name="connsiteX0" fmla="*/ 0 w 1774372"/>
                  <a:gd name="connsiteY0" fmla="*/ 170543 h 468086"/>
                  <a:gd name="connsiteX1" fmla="*/ 0 w 1774372"/>
                  <a:gd name="connsiteY1" fmla="*/ 170543 h 468086"/>
                  <a:gd name="connsiteX2" fmla="*/ 90715 w 1774372"/>
                  <a:gd name="connsiteY2" fmla="*/ 166914 h 468086"/>
                  <a:gd name="connsiteX3" fmla="*/ 1251857 w 1774372"/>
                  <a:gd name="connsiteY3" fmla="*/ 468086 h 468086"/>
                  <a:gd name="connsiteX4" fmla="*/ 1774372 w 1774372"/>
                  <a:gd name="connsiteY4" fmla="*/ 228600 h 468086"/>
                  <a:gd name="connsiteX5" fmla="*/ 718457 w 1774372"/>
                  <a:gd name="connsiteY5" fmla="*/ 0 h 468086"/>
                  <a:gd name="connsiteX6" fmla="*/ 0 w 1774372"/>
                  <a:gd name="connsiteY6" fmla="*/ 170543 h 46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372" h="468086">
                    <a:moveTo>
                      <a:pt x="0" y="170543"/>
                    </a:moveTo>
                    <a:lnTo>
                      <a:pt x="0" y="170543"/>
                    </a:lnTo>
                    <a:cubicBezTo>
                      <a:pt x="51891" y="164777"/>
                      <a:pt x="21704" y="166914"/>
                      <a:pt x="90715" y="166914"/>
                    </a:cubicBezTo>
                    <a:lnTo>
                      <a:pt x="1251857" y="468086"/>
                    </a:lnTo>
                    <a:lnTo>
                      <a:pt x="1774372" y="228600"/>
                    </a:lnTo>
                    <a:lnTo>
                      <a:pt x="718457" y="0"/>
                    </a:lnTo>
                    <a:lnTo>
                      <a:pt x="0" y="170543"/>
                    </a:lnTo>
                    <a:close/>
                  </a:path>
                </a:pathLst>
              </a:custGeom>
              <a:solidFill>
                <a:schemeClr val="accent1">
                  <a:lumMod val="60000"/>
                  <a:lumOff val="4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6"/>
              <p:cNvSpPr/>
              <p:nvPr/>
            </p:nvSpPr>
            <p:spPr>
              <a:xfrm>
                <a:off x="2739571" y="2217057"/>
                <a:ext cx="2246086" cy="449943"/>
              </a:xfrm>
              <a:custGeom>
                <a:avLst/>
                <a:gdLst>
                  <a:gd name="connsiteX0" fmla="*/ 0 w 2246086"/>
                  <a:gd name="connsiteY0" fmla="*/ 239486 h 449943"/>
                  <a:gd name="connsiteX1" fmla="*/ 0 w 2246086"/>
                  <a:gd name="connsiteY1" fmla="*/ 239486 h 449943"/>
                  <a:gd name="connsiteX2" fmla="*/ 870858 w 2246086"/>
                  <a:gd name="connsiteY2" fmla="*/ 449943 h 449943"/>
                  <a:gd name="connsiteX3" fmla="*/ 2246086 w 2246086"/>
                  <a:gd name="connsiteY3" fmla="*/ 188686 h 449943"/>
                  <a:gd name="connsiteX4" fmla="*/ 1342572 w 2246086"/>
                  <a:gd name="connsiteY4" fmla="*/ 0 h 449943"/>
                  <a:gd name="connsiteX5" fmla="*/ 0 w 2246086"/>
                  <a:gd name="connsiteY5" fmla="*/ 239486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6086" h="449943">
                    <a:moveTo>
                      <a:pt x="0" y="239486"/>
                    </a:moveTo>
                    <a:lnTo>
                      <a:pt x="0" y="239486"/>
                    </a:lnTo>
                    <a:lnTo>
                      <a:pt x="870858" y="449943"/>
                    </a:lnTo>
                    <a:lnTo>
                      <a:pt x="2246086" y="188686"/>
                    </a:lnTo>
                    <a:lnTo>
                      <a:pt x="1342572" y="0"/>
                    </a:lnTo>
                    <a:lnTo>
                      <a:pt x="0" y="239486"/>
                    </a:lnTo>
                    <a:close/>
                  </a:path>
                </a:pathLst>
              </a:custGeom>
              <a:solidFill>
                <a:schemeClr val="accent1">
                  <a:lumMod val="60000"/>
                  <a:lumOff val="4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 name="Group 29"/>
            <p:cNvGrpSpPr/>
            <p:nvPr/>
          </p:nvGrpSpPr>
          <p:grpSpPr>
            <a:xfrm>
              <a:off x="5896429" y="685800"/>
              <a:ext cx="3247570" cy="369332"/>
              <a:chOff x="5896429" y="685800"/>
              <a:chExt cx="3247570" cy="369332"/>
            </a:xfrm>
          </p:grpSpPr>
          <p:sp>
            <p:nvSpPr>
              <p:cNvPr id="25" name="Rounded Rectangle 24"/>
              <p:cNvSpPr/>
              <p:nvPr/>
            </p:nvSpPr>
            <p:spPr>
              <a:xfrm>
                <a:off x="5896429" y="718066"/>
                <a:ext cx="351971" cy="304800"/>
              </a:xfrm>
              <a:prstGeom prst="roundRect">
                <a:avLst/>
              </a:prstGeom>
              <a:solidFill>
                <a:schemeClr val="accent1">
                  <a:lumMod val="60000"/>
                  <a:lumOff val="4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6393542" y="685800"/>
                <a:ext cx="2750457" cy="369332"/>
              </a:xfrm>
              <a:prstGeom prst="rect">
                <a:avLst/>
              </a:prstGeom>
              <a:solidFill>
                <a:schemeClr val="bg1">
                  <a:lumMod val="75000"/>
                  <a:alpha val="67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Organic – till (conventional)</a:t>
                </a:r>
              </a:p>
            </p:txBody>
          </p:sp>
        </p:grpSp>
      </p:grpSp>
      <p:grpSp>
        <p:nvGrpSpPr>
          <p:cNvPr id="32" name="Group 31"/>
          <p:cNvGrpSpPr/>
          <p:nvPr/>
        </p:nvGrpSpPr>
        <p:grpSpPr>
          <a:xfrm>
            <a:off x="762001" y="1148834"/>
            <a:ext cx="8381999" cy="2203966"/>
            <a:chOff x="762000" y="1148834"/>
            <a:chExt cx="8381999" cy="2203966"/>
          </a:xfrm>
        </p:grpSpPr>
        <p:grpSp>
          <p:nvGrpSpPr>
            <p:cNvPr id="21" name="Group 20"/>
            <p:cNvGrpSpPr/>
            <p:nvPr/>
          </p:nvGrpSpPr>
          <p:grpSpPr>
            <a:xfrm>
              <a:off x="762000" y="2405743"/>
              <a:ext cx="7486650" cy="947057"/>
              <a:chOff x="762000" y="2405743"/>
              <a:chExt cx="7486650" cy="947057"/>
            </a:xfrm>
          </p:grpSpPr>
          <p:sp>
            <p:nvSpPr>
              <p:cNvPr id="6" name="Freeform 5"/>
              <p:cNvSpPr/>
              <p:nvPr/>
            </p:nvSpPr>
            <p:spPr>
              <a:xfrm>
                <a:off x="762000" y="2473036"/>
                <a:ext cx="2625436" cy="879764"/>
              </a:xfrm>
              <a:custGeom>
                <a:avLst/>
                <a:gdLst>
                  <a:gd name="connsiteX0" fmla="*/ 0 w 2625436"/>
                  <a:gd name="connsiteY0" fmla="*/ 429491 h 879764"/>
                  <a:gd name="connsiteX1" fmla="*/ 401782 w 2625436"/>
                  <a:gd name="connsiteY1" fmla="*/ 879764 h 879764"/>
                  <a:gd name="connsiteX2" fmla="*/ 2625436 w 2625436"/>
                  <a:gd name="connsiteY2" fmla="*/ 214746 h 879764"/>
                  <a:gd name="connsiteX3" fmla="*/ 1787236 w 2625436"/>
                  <a:gd name="connsiteY3" fmla="*/ 0 h 879764"/>
                  <a:gd name="connsiteX4" fmla="*/ 0 w 2625436"/>
                  <a:gd name="connsiteY4" fmla="*/ 429491 h 87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436" h="879764">
                    <a:moveTo>
                      <a:pt x="0" y="429491"/>
                    </a:moveTo>
                    <a:lnTo>
                      <a:pt x="401782" y="879764"/>
                    </a:lnTo>
                    <a:lnTo>
                      <a:pt x="2625436" y="214746"/>
                    </a:lnTo>
                    <a:lnTo>
                      <a:pt x="1787236" y="0"/>
                    </a:lnTo>
                    <a:lnTo>
                      <a:pt x="0" y="429491"/>
                    </a:lnTo>
                    <a:close/>
                  </a:path>
                </a:pathLst>
              </a:custGeom>
              <a:solidFill>
                <a:schemeClr val="accent6">
                  <a:lumMod val="60000"/>
                  <a:lumOff val="4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p:cNvSpPr/>
              <p:nvPr/>
            </p:nvSpPr>
            <p:spPr>
              <a:xfrm>
                <a:off x="6510338" y="2466975"/>
                <a:ext cx="1738312" cy="723900"/>
              </a:xfrm>
              <a:custGeom>
                <a:avLst/>
                <a:gdLst>
                  <a:gd name="connsiteX0" fmla="*/ 0 w 1738312"/>
                  <a:gd name="connsiteY0" fmla="*/ 238125 h 723900"/>
                  <a:gd name="connsiteX1" fmla="*/ 0 w 1738312"/>
                  <a:gd name="connsiteY1" fmla="*/ 238125 h 723900"/>
                  <a:gd name="connsiteX2" fmla="*/ 1543050 w 1738312"/>
                  <a:gd name="connsiteY2" fmla="*/ 723900 h 723900"/>
                  <a:gd name="connsiteX3" fmla="*/ 1738312 w 1738312"/>
                  <a:gd name="connsiteY3" fmla="*/ 295275 h 723900"/>
                  <a:gd name="connsiteX4" fmla="*/ 500062 w 1738312"/>
                  <a:gd name="connsiteY4" fmla="*/ 0 h 723900"/>
                  <a:gd name="connsiteX5" fmla="*/ 0 w 1738312"/>
                  <a:gd name="connsiteY5" fmla="*/ 238125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312" h="723900">
                    <a:moveTo>
                      <a:pt x="0" y="238125"/>
                    </a:moveTo>
                    <a:lnTo>
                      <a:pt x="0" y="238125"/>
                    </a:lnTo>
                    <a:lnTo>
                      <a:pt x="1543050" y="723900"/>
                    </a:lnTo>
                    <a:lnTo>
                      <a:pt x="1738312" y="295275"/>
                    </a:lnTo>
                    <a:lnTo>
                      <a:pt x="500062" y="0"/>
                    </a:lnTo>
                    <a:lnTo>
                      <a:pt x="0" y="238125"/>
                    </a:lnTo>
                    <a:close/>
                  </a:path>
                </a:pathLst>
              </a:custGeom>
              <a:solidFill>
                <a:schemeClr val="accent6">
                  <a:lumMod val="60000"/>
                  <a:lumOff val="4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635829" y="2405743"/>
                <a:ext cx="2757714" cy="765628"/>
              </a:xfrm>
              <a:custGeom>
                <a:avLst/>
                <a:gdLst>
                  <a:gd name="connsiteX0" fmla="*/ 1553028 w 2757714"/>
                  <a:gd name="connsiteY0" fmla="*/ 765628 h 765628"/>
                  <a:gd name="connsiteX1" fmla="*/ 1553028 w 2757714"/>
                  <a:gd name="connsiteY1" fmla="*/ 765628 h 765628"/>
                  <a:gd name="connsiteX2" fmla="*/ 1516742 w 2757714"/>
                  <a:gd name="connsiteY2" fmla="*/ 758371 h 765628"/>
                  <a:gd name="connsiteX3" fmla="*/ 1502228 w 2757714"/>
                  <a:gd name="connsiteY3" fmla="*/ 751114 h 765628"/>
                  <a:gd name="connsiteX4" fmla="*/ 1487714 w 2757714"/>
                  <a:gd name="connsiteY4" fmla="*/ 747486 h 765628"/>
                  <a:gd name="connsiteX5" fmla="*/ 1465942 w 2757714"/>
                  <a:gd name="connsiteY5" fmla="*/ 740228 h 765628"/>
                  <a:gd name="connsiteX6" fmla="*/ 0 w 2757714"/>
                  <a:gd name="connsiteY6" fmla="*/ 261257 h 765628"/>
                  <a:gd name="connsiteX7" fmla="*/ 1487714 w 2757714"/>
                  <a:gd name="connsiteY7" fmla="*/ 0 h 765628"/>
                  <a:gd name="connsiteX8" fmla="*/ 2757714 w 2757714"/>
                  <a:gd name="connsiteY8" fmla="*/ 312057 h 765628"/>
                  <a:gd name="connsiteX9" fmla="*/ 1553028 w 2757714"/>
                  <a:gd name="connsiteY9" fmla="*/ 765628 h 76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7714" h="765628">
                    <a:moveTo>
                      <a:pt x="1553028" y="765628"/>
                    </a:moveTo>
                    <a:lnTo>
                      <a:pt x="1553028" y="765628"/>
                    </a:lnTo>
                    <a:cubicBezTo>
                      <a:pt x="1540933" y="763209"/>
                      <a:pt x="1528602" y="761760"/>
                      <a:pt x="1516742" y="758371"/>
                    </a:cubicBezTo>
                    <a:cubicBezTo>
                      <a:pt x="1511541" y="756885"/>
                      <a:pt x="1507293" y="753013"/>
                      <a:pt x="1502228" y="751114"/>
                    </a:cubicBezTo>
                    <a:cubicBezTo>
                      <a:pt x="1497559" y="749363"/>
                      <a:pt x="1492491" y="748919"/>
                      <a:pt x="1487714" y="747486"/>
                    </a:cubicBezTo>
                    <a:cubicBezTo>
                      <a:pt x="1480387" y="745288"/>
                      <a:pt x="1465942" y="740228"/>
                      <a:pt x="1465942" y="740228"/>
                    </a:cubicBezTo>
                    <a:lnTo>
                      <a:pt x="0" y="261257"/>
                    </a:lnTo>
                    <a:lnTo>
                      <a:pt x="1487714" y="0"/>
                    </a:lnTo>
                    <a:lnTo>
                      <a:pt x="2757714" y="312057"/>
                    </a:lnTo>
                    <a:lnTo>
                      <a:pt x="1553028" y="765628"/>
                    </a:lnTo>
                    <a:close/>
                  </a:path>
                </a:pathLst>
              </a:custGeom>
              <a:solidFill>
                <a:schemeClr val="accent6">
                  <a:lumMod val="60000"/>
                  <a:lumOff val="4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 name="Group 30"/>
            <p:cNvGrpSpPr/>
            <p:nvPr/>
          </p:nvGrpSpPr>
          <p:grpSpPr>
            <a:xfrm>
              <a:off x="5896429" y="1148834"/>
              <a:ext cx="3247570" cy="369332"/>
              <a:chOff x="5896429" y="1148834"/>
              <a:chExt cx="3247570" cy="369332"/>
            </a:xfrm>
          </p:grpSpPr>
          <p:sp>
            <p:nvSpPr>
              <p:cNvPr id="26" name="Rounded Rectangle 25"/>
              <p:cNvSpPr/>
              <p:nvPr/>
            </p:nvSpPr>
            <p:spPr>
              <a:xfrm>
                <a:off x="5896429" y="1181100"/>
                <a:ext cx="351971" cy="304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6393543" y="1148834"/>
                <a:ext cx="2750456" cy="369332"/>
              </a:xfrm>
              <a:prstGeom prst="rect">
                <a:avLst/>
              </a:prstGeom>
              <a:solidFill>
                <a:schemeClr val="bg1">
                  <a:lumMod val="75000"/>
                  <a:alpha val="67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Organic – grazed (Alt.)</a:t>
                </a:r>
              </a:p>
            </p:txBody>
          </p:sp>
        </p:grpSp>
      </p:grpSp>
      <p:sp>
        <p:nvSpPr>
          <p:cNvPr id="23" name="TextBox 22"/>
          <p:cNvSpPr txBox="1"/>
          <p:nvPr/>
        </p:nvSpPr>
        <p:spPr>
          <a:xfrm>
            <a:off x="511920" y="413534"/>
            <a:ext cx="2872524" cy="2939266"/>
          </a:xfrm>
          <a:prstGeom prst="rect">
            <a:avLst/>
          </a:prstGeom>
          <a:gradFill>
            <a:gsLst>
              <a:gs pos="0">
                <a:schemeClr val="dk1">
                  <a:tint val="50000"/>
                  <a:satMod val="300000"/>
                  <a:alpha val="62000"/>
                </a:schemeClr>
              </a:gs>
              <a:gs pos="35000">
                <a:schemeClr val="dk1">
                  <a:tint val="37000"/>
                  <a:satMod val="300000"/>
                </a:schemeClr>
              </a:gs>
              <a:gs pos="100000">
                <a:schemeClr val="dk1">
                  <a:tint val="15000"/>
                  <a:satMod val="350000"/>
                </a:schemeClr>
              </a:gs>
            </a:gsLst>
          </a:gradFill>
          <a:ln>
            <a:solidFill>
              <a:srgbClr val="FF0000"/>
            </a:solidFill>
          </a:ln>
          <a:effectLst>
            <a:outerShdw blurRad="127000" dist="241300" dir="3000000" rotWithShape="0">
              <a:srgbClr val="000000">
                <a:alpha val="45000"/>
              </a:srgb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5-yr rotation </a:t>
            </a:r>
          </a:p>
          <a:p>
            <a:pPr marL="342900" marR="0" lvl="0" indent="-342900" algn="l" defTabSz="457200" rtl="0" eaLnBrk="1" fontAlgn="auto" latinLnBrk="0" hangingPunct="1">
              <a:lnSpc>
                <a:spcPts val="37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Safflower(clover)</a:t>
            </a:r>
          </a:p>
          <a:p>
            <a:pPr marL="342900" marR="0" lvl="0" indent="-342900" algn="l" defTabSz="457200" rtl="0" eaLnBrk="1" fontAlgn="auto" latinLnBrk="0" hangingPunct="1">
              <a:lnSpc>
                <a:spcPts val="3700"/>
              </a:lnSpc>
              <a:spcBef>
                <a:spcPts val="0"/>
              </a:spcBef>
              <a:spcAft>
                <a:spcPts val="0"/>
              </a:spcAft>
              <a:buClrTx/>
              <a:buSzTx/>
              <a:buFontTx/>
              <a:buAutoNum type="arabicPeriod"/>
              <a:tabLs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 Sweet clover</a:t>
            </a:r>
          </a:p>
          <a:p>
            <a:pPr marL="342900" marR="0" lvl="0" indent="-342900" algn="l" defTabSz="457200" rtl="0" eaLnBrk="1" fontAlgn="auto" latinLnBrk="0" hangingPunct="1">
              <a:lnSpc>
                <a:spcPts val="3700"/>
              </a:lnSpc>
              <a:spcBef>
                <a:spcPts val="0"/>
              </a:spcBef>
              <a:spcAft>
                <a:spcPts val="0"/>
              </a:spcAft>
              <a:buClrTx/>
              <a:buSzTx/>
              <a:buFontTx/>
              <a:buAutoNum type="arabicPeriod"/>
              <a:tabLst/>
              <a:defRPr/>
            </a:pP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 Winter wheat </a:t>
            </a:r>
          </a:p>
          <a:p>
            <a:pPr marL="342900" marR="0" lvl="0" indent="-342900" algn="l" defTabSz="457200" rtl="0" eaLnBrk="1" fontAlgn="auto" latinLnBrk="0" hangingPunct="1">
              <a:lnSpc>
                <a:spcPts val="37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Lentils </a:t>
            </a:r>
          </a:p>
          <a:p>
            <a:pPr marL="342900" marR="0" lvl="0" indent="-342900" algn="l" defTabSz="457200" rtl="0" eaLnBrk="1" fontAlgn="auto" latinLnBrk="0" hangingPunct="1">
              <a:lnSpc>
                <a:spcPts val="37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Winter wheat</a:t>
            </a:r>
          </a:p>
        </p:txBody>
      </p:sp>
      <p:sp>
        <p:nvSpPr>
          <p:cNvPr id="36" name="TextBox 35"/>
          <p:cNvSpPr txBox="1">
            <a:spLocks noChangeArrowheads="1"/>
          </p:cNvSpPr>
          <p:nvPr/>
        </p:nvSpPr>
        <p:spPr bwMode="auto">
          <a:xfrm>
            <a:off x="529868" y="4998771"/>
            <a:ext cx="8084264" cy="646331"/>
          </a:xfrm>
          <a:prstGeom prst="rect">
            <a:avLst/>
          </a:prstGeom>
          <a:solidFill>
            <a:schemeClr val="bg1">
              <a:lumMod val="75000"/>
            </a:schemeClr>
          </a:solidFill>
          <a:ln>
            <a:solidFill>
              <a:srgbClr val="FF0000"/>
            </a:solidFill>
          </a:ln>
          <a:effectLst>
            <a:outerShdw blurRad="139700" dist="127000" dir="3360000" algn="ctr" rotWithShape="0">
              <a:schemeClr val="tx1">
                <a:alpha val="99000"/>
              </a:schemeClr>
            </a:outerShdw>
          </a:effectLs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Organic grazed is no-till 36/60 months</a:t>
            </a:r>
          </a:p>
        </p:txBody>
      </p:sp>
    </p:spTree>
    <p:custDataLst>
      <p:tags r:id="rId1"/>
    </p:custDataLst>
    <p:extLst>
      <p:ext uri="{BB962C8B-B14F-4D97-AF65-F5344CB8AC3E}">
        <p14:creationId xmlns:p14="http://schemas.microsoft.com/office/powerpoint/2010/main" val="208309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00" y="0"/>
            <a:ext cx="9169400" cy="6877050"/>
          </a:xfrm>
        </p:spPr>
      </p:pic>
      <p:sp>
        <p:nvSpPr>
          <p:cNvPr id="5"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rPr>
              <a:t>Increased temperature</a:t>
            </a:r>
          </a:p>
        </p:txBody>
      </p:sp>
    </p:spTree>
    <p:extLst>
      <p:ext uri="{BB962C8B-B14F-4D97-AF65-F5344CB8AC3E}">
        <p14:creationId xmlns:p14="http://schemas.microsoft.com/office/powerpoint/2010/main" val="43947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1" name="Content Placeholder 10"/>
          <p:cNvSpPr>
            <a:spLocks noGrp="1"/>
          </p:cNvSpPr>
          <p:nvPr>
            <p:ph idx="1"/>
          </p:nvPr>
        </p:nvSpPr>
        <p:spPr/>
        <p:txBody>
          <a:bodyPr/>
          <a:lstStyle/>
          <a:p>
            <a:endParaRPr lang="en-US"/>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3" y="-55855"/>
            <a:ext cx="9218473" cy="6913855"/>
          </a:xfrm>
          <a:prstGeom prst="rect">
            <a:avLst/>
          </a:prstGeom>
        </p:spPr>
      </p:pic>
      <p:sp>
        <p:nvSpPr>
          <p:cNvPr id="6"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rPr>
              <a:t>Increased temperature</a:t>
            </a:r>
          </a:p>
        </p:txBody>
      </p:sp>
    </p:spTree>
    <p:extLst>
      <p:ext uri="{BB962C8B-B14F-4D97-AF65-F5344CB8AC3E}">
        <p14:creationId xmlns:p14="http://schemas.microsoft.com/office/powerpoint/2010/main" val="394552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97"/>
          <a:stretch/>
        </p:blipFill>
        <p:spPr>
          <a:xfrm>
            <a:off x="-25400" y="1"/>
            <a:ext cx="9169400" cy="6858000"/>
          </a:xfrm>
        </p:spPr>
      </p:pic>
      <p:sp>
        <p:nvSpPr>
          <p:cNvPr id="5"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rPr>
              <a:t>Increased temperature and reduced moisture</a:t>
            </a:r>
          </a:p>
        </p:txBody>
      </p:sp>
    </p:spTree>
    <p:extLst>
      <p:ext uri="{BB962C8B-B14F-4D97-AF65-F5344CB8AC3E}">
        <p14:creationId xmlns:p14="http://schemas.microsoft.com/office/powerpoint/2010/main" val="297559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0" y="0"/>
            <a:ext cx="9174480" cy="6858000"/>
          </a:xfrm>
          <a:prstGeom prst="rect">
            <a:avLst/>
          </a:prstGeom>
        </p:spPr>
      </p:pic>
      <p:sp>
        <p:nvSpPr>
          <p:cNvPr id="5"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rPr>
              <a:t>Increased temperature and reduced moisture</a:t>
            </a:r>
          </a:p>
        </p:txBody>
      </p:sp>
    </p:spTree>
    <p:extLst>
      <p:ext uri="{BB962C8B-B14F-4D97-AF65-F5344CB8AC3E}">
        <p14:creationId xmlns:p14="http://schemas.microsoft.com/office/powerpoint/2010/main" val="171015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81200"/>
            <a:ext cx="8915400" cy="2590800"/>
          </a:xfrm>
        </p:spPr>
        <p:txBody>
          <a:bodyPr>
            <a:noAutofit/>
          </a:bodyPr>
          <a:lstStyle/>
          <a:p>
            <a:pPr algn="l">
              <a:lnSpc>
                <a:spcPts val="15200"/>
              </a:lnSpc>
            </a:pPr>
            <a:r>
              <a:rPr lang="en-US" sz="12300" dirty="0">
                <a:latin typeface="Aharoni" panose="02010803020104030203" pitchFamily="2" charset="-79"/>
                <a:cs typeface="Aharoni" panose="02010803020104030203" pitchFamily="2" charset="-79"/>
              </a:rPr>
              <a:t>THE </a:t>
            </a:r>
            <a:br>
              <a:rPr lang="en-US" sz="12300" dirty="0">
                <a:latin typeface="Aharoni" panose="02010803020104030203" pitchFamily="2" charset="-79"/>
                <a:cs typeface="Aharoni" panose="02010803020104030203" pitchFamily="2" charset="-79"/>
              </a:rPr>
            </a:br>
            <a:r>
              <a:rPr lang="en-US" sz="12300" dirty="0">
                <a:latin typeface="Aharoni" panose="02010803020104030203" pitchFamily="2" charset="-79"/>
                <a:cs typeface="Aharoni" panose="02010803020104030203" pitchFamily="2" charset="-79"/>
              </a:rPr>
              <a:t>CLIMATE IS</a:t>
            </a:r>
            <a:br>
              <a:rPr lang="en-US" sz="12300" dirty="0">
                <a:latin typeface="Aharoni" panose="02010803020104030203" pitchFamily="2" charset="-79"/>
                <a:cs typeface="Aharoni" panose="02010803020104030203" pitchFamily="2" charset="-79"/>
              </a:rPr>
            </a:br>
            <a:r>
              <a:rPr lang="en-US" sz="12300" dirty="0">
                <a:latin typeface="Aharoni" panose="02010803020104030203" pitchFamily="2" charset="-79"/>
                <a:cs typeface="Aharoni" panose="02010803020104030203" pitchFamily="2" charset="-79"/>
              </a:rPr>
              <a:t>CHANGING</a:t>
            </a:r>
          </a:p>
        </p:txBody>
      </p:sp>
    </p:spTree>
    <p:extLst>
      <p:ext uri="{BB962C8B-B14F-4D97-AF65-F5344CB8AC3E}">
        <p14:creationId xmlns:p14="http://schemas.microsoft.com/office/powerpoint/2010/main" val="2721056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rPr>
              <a:t>                              Weeds and climate</a:t>
            </a:r>
            <a:endParaRPr lang="en-US" sz="4000" baseline="-25000" dirty="0">
              <a:latin typeface="Calibri" panose="020F0502020204030204" pitchFamily="34" charset="0"/>
            </a:endParaRPr>
          </a:p>
        </p:txBody>
      </p:sp>
      <p:sp>
        <p:nvSpPr>
          <p:cNvPr id="5" name="TextBox 4"/>
          <p:cNvSpPr txBox="1"/>
          <p:nvPr/>
        </p:nvSpPr>
        <p:spPr>
          <a:xfrm>
            <a:off x="3270413" y="2095835"/>
            <a:ext cx="2743200" cy="369332"/>
          </a:xfrm>
          <a:prstGeom prst="rect">
            <a:avLst/>
          </a:prstGeom>
          <a:noFill/>
        </p:spPr>
        <p:txBody>
          <a:bodyPr wrap="square" rtlCol="0">
            <a:spAutoFit/>
          </a:bodyPr>
          <a:lstStyle/>
          <a:p>
            <a:pPr algn="ctr"/>
            <a:r>
              <a:rPr lang="en-US" dirty="0"/>
              <a:t>Biomass</a:t>
            </a:r>
          </a:p>
        </p:txBody>
      </p:sp>
      <p:pic>
        <p:nvPicPr>
          <p:cNvPr id="3" name="Picture 2"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1613" y="2362199"/>
            <a:ext cx="7549987" cy="4171223"/>
          </a:xfrm>
          <a:prstGeom prst="rect">
            <a:avLst/>
          </a:prstGeom>
        </p:spPr>
      </p:pic>
      <p:sp>
        <p:nvSpPr>
          <p:cNvPr id="9" name="TextBox 8"/>
          <p:cNvSpPr txBox="1"/>
          <p:nvPr/>
        </p:nvSpPr>
        <p:spPr>
          <a:xfrm>
            <a:off x="262128" y="6367046"/>
            <a:ext cx="2709672" cy="307777"/>
          </a:xfrm>
          <a:prstGeom prst="rect">
            <a:avLst/>
          </a:prstGeom>
          <a:noFill/>
        </p:spPr>
        <p:txBody>
          <a:bodyPr wrap="square" rtlCol="0">
            <a:spAutoFit/>
          </a:bodyPr>
          <a:lstStyle/>
          <a:p>
            <a:pPr algn="ctr"/>
            <a:r>
              <a:rPr lang="en-US" sz="1400" dirty="0"/>
              <a:t>Farming systems P= 0.08</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0292"/>
            <a:ext cx="2879344" cy="2159508"/>
          </a:xfrm>
          <a:prstGeom prst="rect">
            <a:avLst/>
          </a:prstGeom>
          <a:ln>
            <a:solidFill>
              <a:srgbClr val="FF0000"/>
            </a:solidFill>
          </a:ln>
          <a:effectLst>
            <a:outerShdw blurRad="139700" dist="139700" dir="3360000" algn="ctr" rotWithShape="0">
              <a:schemeClr val="tx1"/>
            </a:outerShdw>
          </a:effectLst>
        </p:spPr>
      </p:pic>
    </p:spTree>
    <p:extLst>
      <p:ext uri="{BB962C8B-B14F-4D97-AF65-F5344CB8AC3E}">
        <p14:creationId xmlns:p14="http://schemas.microsoft.com/office/powerpoint/2010/main" val="317390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1905000"/>
            <a:ext cx="7413742" cy="4119269"/>
          </a:xfrm>
          <a:prstGeom prst="rect">
            <a:avLst/>
          </a:prstGeom>
        </p:spPr>
      </p:pic>
      <p:sp>
        <p:nvSpPr>
          <p:cNvPr id="12"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rPr>
              <a:t>                              Cheatgrass and climate</a:t>
            </a:r>
            <a:endParaRPr lang="en-US" sz="4000" baseline="-25000" dirty="0">
              <a:latin typeface="Calibri" panose="020F0502020204030204" pitchFamily="34" charset="0"/>
            </a:endParaRPr>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52400"/>
            <a:ext cx="3169920" cy="1981200"/>
          </a:xfrm>
          <a:prstGeom prst="rect">
            <a:avLst/>
          </a:prstGeom>
          <a:noFill/>
          <a:ln w="9525">
            <a:solidFill>
              <a:srgbClr val="FF0000"/>
            </a:solidFill>
            <a:miter lim="800000"/>
            <a:headEnd/>
            <a:tailEnd/>
          </a:ln>
          <a:effectLst>
            <a:outerShdw blurRad="76200" dist="114300" dir="3360000" algn="ctr" rotWithShape="0">
              <a:schemeClr val="tx1">
                <a:alpha val="76000"/>
              </a:schemeClr>
            </a:outerShdw>
          </a:effectLst>
        </p:spPr>
      </p:pic>
      <p:sp>
        <p:nvSpPr>
          <p:cNvPr id="5" name="TextBox 4"/>
          <p:cNvSpPr txBox="1"/>
          <p:nvPr/>
        </p:nvSpPr>
        <p:spPr>
          <a:xfrm>
            <a:off x="3183118" y="1600200"/>
            <a:ext cx="2743200" cy="369332"/>
          </a:xfrm>
          <a:prstGeom prst="rect">
            <a:avLst/>
          </a:prstGeom>
          <a:noFill/>
        </p:spPr>
        <p:txBody>
          <a:bodyPr wrap="square" rtlCol="0">
            <a:spAutoFit/>
          </a:bodyPr>
          <a:lstStyle/>
          <a:p>
            <a:pPr algn="ctr"/>
            <a:r>
              <a:rPr lang="en-US" dirty="0"/>
              <a:t>Biomass</a:t>
            </a:r>
          </a:p>
        </p:txBody>
      </p:sp>
    </p:spTree>
    <p:extLst>
      <p:ext uri="{BB962C8B-B14F-4D97-AF65-F5344CB8AC3E}">
        <p14:creationId xmlns:p14="http://schemas.microsoft.com/office/powerpoint/2010/main" val="204242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rPr>
              <a:t>                              Cheatgrass and climate</a:t>
            </a:r>
            <a:endParaRPr lang="en-US" sz="4000" baseline="-25000" dirty="0">
              <a:latin typeface="Calibri" panose="020F0502020204030204" pitchFamily="34" charset="0"/>
            </a:endParaRPr>
          </a:p>
        </p:txBody>
      </p:sp>
      <p:grpSp>
        <p:nvGrpSpPr>
          <p:cNvPr id="5" name="Group 4"/>
          <p:cNvGrpSpPr/>
          <p:nvPr/>
        </p:nvGrpSpPr>
        <p:grpSpPr>
          <a:xfrm>
            <a:off x="3269142" y="1828800"/>
            <a:ext cx="3131658" cy="4638944"/>
            <a:chOff x="1861564" y="748983"/>
            <a:chExt cx="4027349" cy="5705132"/>
          </a:xfrm>
        </p:grpSpPr>
        <p:sp>
          <p:nvSpPr>
            <p:cNvPr id="6" name="TextBox 5"/>
            <p:cNvSpPr txBox="1"/>
            <p:nvPr/>
          </p:nvSpPr>
          <p:spPr>
            <a:xfrm rot="19302243">
              <a:off x="3294285" y="5896836"/>
              <a:ext cx="996851" cy="365585"/>
            </a:xfrm>
            <a:prstGeom prst="rect">
              <a:avLst/>
            </a:prstGeom>
            <a:noFill/>
          </p:spPr>
          <p:txBody>
            <a:bodyPr wrap="square" rtlCol="0">
              <a:spAutoFit/>
            </a:bodyPr>
            <a:lstStyle/>
            <a:p>
              <a:r>
                <a:rPr lang="en-US" sz="1400" dirty="0"/>
                <a:t>Current</a:t>
              </a:r>
            </a:p>
          </p:txBody>
        </p:sp>
        <p:sp>
          <p:nvSpPr>
            <p:cNvPr id="7" name="TextBox 6"/>
            <p:cNvSpPr txBox="1"/>
            <p:nvPr/>
          </p:nvSpPr>
          <p:spPr>
            <a:xfrm rot="19302243">
              <a:off x="3956501" y="5858417"/>
              <a:ext cx="996851" cy="365585"/>
            </a:xfrm>
            <a:prstGeom prst="rect">
              <a:avLst/>
            </a:prstGeom>
            <a:noFill/>
          </p:spPr>
          <p:txBody>
            <a:bodyPr wrap="square" rtlCol="0">
              <a:spAutoFit/>
            </a:bodyPr>
            <a:lstStyle/>
            <a:p>
              <a:r>
                <a:rPr lang="en-US" sz="1400" dirty="0"/>
                <a:t>Hotter</a:t>
              </a:r>
            </a:p>
          </p:txBody>
        </p:sp>
        <p:sp>
          <p:nvSpPr>
            <p:cNvPr id="8" name="TextBox 7"/>
            <p:cNvSpPr txBox="1"/>
            <p:nvPr/>
          </p:nvSpPr>
          <p:spPr>
            <a:xfrm rot="19302243">
              <a:off x="4616870" y="5832622"/>
              <a:ext cx="996851" cy="621493"/>
            </a:xfrm>
            <a:prstGeom prst="rect">
              <a:avLst/>
            </a:prstGeom>
            <a:noFill/>
          </p:spPr>
          <p:txBody>
            <a:bodyPr wrap="square" rtlCol="0">
              <a:spAutoFit/>
            </a:bodyPr>
            <a:lstStyle/>
            <a:p>
              <a:r>
                <a:rPr lang="en-US" sz="1400" dirty="0"/>
                <a:t>Hotter &amp; drier</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0" y="748983"/>
              <a:ext cx="3602913" cy="5066202"/>
            </a:xfrm>
            <a:prstGeom prst="rect">
              <a:avLst/>
            </a:prstGeom>
          </p:spPr>
        </p:pic>
        <p:sp>
          <p:nvSpPr>
            <p:cNvPr id="10" name="Rectangle 9"/>
            <p:cNvSpPr/>
            <p:nvPr/>
          </p:nvSpPr>
          <p:spPr bwMode="auto">
            <a:xfrm>
              <a:off x="3859306" y="4276046"/>
              <a:ext cx="485255" cy="797510"/>
            </a:xfrm>
            <a:prstGeom prst="rect">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rgbClr val="FF9933"/>
                </a:solidFill>
                <a:effectLst>
                  <a:outerShdw blurRad="38100" dist="38100" dir="2700000" algn="tl">
                    <a:srgbClr val="000000">
                      <a:alpha val="43137"/>
                    </a:srgbClr>
                  </a:outerShdw>
                </a:effectLst>
                <a:latin typeface="Comic Sans MS" pitchFamily="66" charset="0"/>
              </a:endParaRPr>
            </a:p>
          </p:txBody>
        </p:sp>
        <p:cxnSp>
          <p:nvCxnSpPr>
            <p:cNvPr id="11" name="Straight Connector 10"/>
            <p:cNvCxnSpPr/>
            <p:nvPr/>
          </p:nvCxnSpPr>
          <p:spPr bwMode="auto">
            <a:xfrm>
              <a:off x="3868270" y="4831011"/>
              <a:ext cx="475130" cy="965"/>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4" name="Rectangle 13"/>
            <p:cNvSpPr/>
            <p:nvPr/>
          </p:nvSpPr>
          <p:spPr bwMode="auto">
            <a:xfrm>
              <a:off x="4410635" y="4018770"/>
              <a:ext cx="452718" cy="70833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rgbClr val="FF9933"/>
                </a:solidFill>
                <a:effectLst>
                  <a:outerShdw blurRad="38100" dist="38100" dir="2700000" algn="tl">
                    <a:srgbClr val="000000">
                      <a:alpha val="43137"/>
                    </a:srgbClr>
                  </a:outerShdw>
                </a:effectLst>
                <a:latin typeface="Comic Sans MS" pitchFamily="66" charset="0"/>
              </a:endParaRPr>
            </a:p>
          </p:txBody>
        </p:sp>
        <p:cxnSp>
          <p:nvCxnSpPr>
            <p:cNvPr id="15" name="Straight Connector 14"/>
            <p:cNvCxnSpPr/>
            <p:nvPr/>
          </p:nvCxnSpPr>
          <p:spPr bwMode="auto">
            <a:xfrm>
              <a:off x="4401670" y="4481387"/>
              <a:ext cx="457200" cy="544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6" name="Rectangle 15"/>
            <p:cNvSpPr/>
            <p:nvPr/>
          </p:nvSpPr>
          <p:spPr bwMode="auto">
            <a:xfrm>
              <a:off x="4952999" y="3794651"/>
              <a:ext cx="443754" cy="42772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rgbClr val="FF9933"/>
                </a:solidFill>
                <a:effectLst>
                  <a:outerShdw blurRad="38100" dist="38100" dir="2700000" algn="tl">
                    <a:srgbClr val="000000">
                      <a:alpha val="43137"/>
                    </a:srgbClr>
                  </a:outerShdw>
                </a:effectLst>
                <a:latin typeface="Comic Sans MS" pitchFamily="66" charset="0"/>
              </a:endParaRPr>
            </a:p>
          </p:txBody>
        </p:sp>
        <p:cxnSp>
          <p:nvCxnSpPr>
            <p:cNvPr id="17" name="Straight Connector 16"/>
            <p:cNvCxnSpPr/>
            <p:nvPr/>
          </p:nvCxnSpPr>
          <p:spPr bwMode="auto">
            <a:xfrm>
              <a:off x="4952999" y="3988328"/>
              <a:ext cx="457201" cy="544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8" name="Rectangle 17"/>
            <p:cNvSpPr/>
            <p:nvPr/>
          </p:nvSpPr>
          <p:spPr bwMode="auto">
            <a:xfrm>
              <a:off x="3429000" y="748983"/>
              <a:ext cx="2356757" cy="4813617"/>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rgbClr val="FF9933"/>
                </a:solidFill>
                <a:effectLst>
                  <a:outerShdw blurRad="38100" dist="38100" dir="2700000" algn="tl">
                    <a:srgbClr val="000000">
                      <a:alpha val="43137"/>
                    </a:srgbClr>
                  </a:outerShdw>
                </a:effectLst>
                <a:latin typeface="Comic Sans MS" pitchFamily="66" charset="0"/>
              </a:endParaRPr>
            </a:p>
          </p:txBody>
        </p:sp>
        <p:sp>
          <p:nvSpPr>
            <p:cNvPr id="19" name="TextBox 18"/>
            <p:cNvSpPr txBox="1"/>
            <p:nvPr/>
          </p:nvSpPr>
          <p:spPr>
            <a:xfrm rot="16200000">
              <a:off x="1444009" y="2855954"/>
              <a:ext cx="1314651" cy="479541"/>
            </a:xfrm>
            <a:prstGeom prst="rect">
              <a:avLst/>
            </a:prstGeom>
            <a:noFill/>
          </p:spPr>
          <p:txBody>
            <a:bodyPr wrap="square" rtlCol="0">
              <a:spAutoFit/>
            </a:bodyPr>
            <a:lstStyle/>
            <a:p>
              <a:r>
                <a:rPr lang="en-US" sz="2000" dirty="0"/>
                <a:t>Kg / ha</a:t>
              </a:r>
            </a:p>
          </p:txBody>
        </p:sp>
      </p:grpSp>
      <p:sp>
        <p:nvSpPr>
          <p:cNvPr id="20" name="TextBox 19"/>
          <p:cNvSpPr txBox="1"/>
          <p:nvPr/>
        </p:nvSpPr>
        <p:spPr>
          <a:xfrm>
            <a:off x="4038600" y="1383268"/>
            <a:ext cx="2743200" cy="369332"/>
          </a:xfrm>
          <a:prstGeom prst="rect">
            <a:avLst/>
          </a:prstGeom>
          <a:noFill/>
        </p:spPr>
        <p:txBody>
          <a:bodyPr wrap="square" rtlCol="0">
            <a:spAutoFit/>
          </a:bodyPr>
          <a:lstStyle/>
          <a:p>
            <a:pPr algn="ctr"/>
            <a:r>
              <a:rPr lang="en-US" dirty="0"/>
              <a:t>Seed production </a:t>
            </a: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52400"/>
            <a:ext cx="3169920" cy="1981200"/>
          </a:xfrm>
          <a:prstGeom prst="rect">
            <a:avLst/>
          </a:prstGeom>
          <a:noFill/>
          <a:ln w="9525">
            <a:solidFill>
              <a:srgbClr val="FF0000"/>
            </a:solidFill>
            <a:miter lim="800000"/>
            <a:headEnd/>
            <a:tailEnd/>
          </a:ln>
          <a:effectLst>
            <a:outerShdw blurRad="76200" dist="114300" dir="3360000" algn="ctr" rotWithShape="0">
              <a:schemeClr val="tx1">
                <a:alpha val="76000"/>
              </a:schemeClr>
            </a:outerShdw>
          </a:effectLst>
        </p:spPr>
      </p:pic>
      <p:pic>
        <p:nvPicPr>
          <p:cNvPr id="22" name="Picture 21"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18376" y="2442660"/>
            <a:ext cx="1981200" cy="1828800"/>
          </a:xfrm>
          <a:prstGeom prst="rect">
            <a:avLst/>
          </a:prstGeom>
        </p:spPr>
      </p:pic>
    </p:spTree>
    <p:extLst>
      <p:ext uri="{BB962C8B-B14F-4D97-AF65-F5344CB8AC3E}">
        <p14:creationId xmlns:p14="http://schemas.microsoft.com/office/powerpoint/2010/main" val="190531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02-02 at 12.09.32 AM.p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3540" r="-13540"/>
          <a:stretch/>
        </p:blipFill>
        <p:spPr>
          <a:xfrm>
            <a:off x="304800" y="1783734"/>
            <a:ext cx="9631962" cy="5074265"/>
          </a:xfrm>
        </p:spPr>
      </p:pic>
      <p:sp>
        <p:nvSpPr>
          <p:cNvPr id="6" name="TextBox 5"/>
          <p:cNvSpPr txBox="1"/>
          <p:nvPr/>
        </p:nvSpPr>
        <p:spPr>
          <a:xfrm>
            <a:off x="1588355" y="6146800"/>
            <a:ext cx="777527" cy="369332"/>
          </a:xfrm>
          <a:prstGeom prst="rect">
            <a:avLst/>
          </a:prstGeom>
          <a:noFill/>
        </p:spPr>
        <p:txBody>
          <a:bodyPr wrap="none" rtlCol="0">
            <a:spAutoFit/>
          </a:bodyPr>
          <a:lstStyle/>
          <a:p>
            <a:r>
              <a:rPr lang="en-US" b="1" dirty="0"/>
              <a:t>Trial 1</a:t>
            </a:r>
          </a:p>
        </p:txBody>
      </p:sp>
      <p:sp>
        <p:nvSpPr>
          <p:cNvPr id="7" name="TextBox 6"/>
          <p:cNvSpPr txBox="1"/>
          <p:nvPr/>
        </p:nvSpPr>
        <p:spPr>
          <a:xfrm>
            <a:off x="6852918" y="6146800"/>
            <a:ext cx="777527" cy="369332"/>
          </a:xfrm>
          <a:prstGeom prst="rect">
            <a:avLst/>
          </a:prstGeom>
          <a:noFill/>
        </p:spPr>
        <p:txBody>
          <a:bodyPr wrap="none" rtlCol="0">
            <a:spAutoFit/>
          </a:bodyPr>
          <a:lstStyle/>
          <a:p>
            <a:r>
              <a:rPr lang="en-US" b="1" dirty="0"/>
              <a:t>Trial 3</a:t>
            </a:r>
          </a:p>
        </p:txBody>
      </p:sp>
      <p:sp>
        <p:nvSpPr>
          <p:cNvPr id="8" name="TextBox 7"/>
          <p:cNvSpPr txBox="1"/>
          <p:nvPr/>
        </p:nvSpPr>
        <p:spPr>
          <a:xfrm>
            <a:off x="4236718" y="6146800"/>
            <a:ext cx="777527" cy="369332"/>
          </a:xfrm>
          <a:prstGeom prst="rect">
            <a:avLst/>
          </a:prstGeom>
          <a:noFill/>
        </p:spPr>
        <p:txBody>
          <a:bodyPr wrap="none" rtlCol="0">
            <a:spAutoFit/>
          </a:bodyPr>
          <a:lstStyle/>
          <a:p>
            <a:r>
              <a:rPr lang="en-US" b="1" dirty="0"/>
              <a:t>Trial 2</a:t>
            </a:r>
          </a:p>
        </p:txBody>
      </p:sp>
      <p:sp>
        <p:nvSpPr>
          <p:cNvPr id="9" name="TextBox 8"/>
          <p:cNvSpPr txBox="1"/>
          <p:nvPr/>
        </p:nvSpPr>
        <p:spPr>
          <a:xfrm>
            <a:off x="4927214" y="1995392"/>
            <a:ext cx="1421896" cy="369332"/>
          </a:xfrm>
          <a:prstGeom prst="rect">
            <a:avLst/>
          </a:prstGeom>
          <a:noFill/>
        </p:spPr>
        <p:txBody>
          <a:bodyPr wrap="none" rtlCol="0">
            <a:spAutoFit/>
          </a:bodyPr>
          <a:lstStyle/>
          <a:p>
            <a:r>
              <a:rPr lang="en-US" b="1" dirty="0"/>
              <a:t>Elevated CO</a:t>
            </a:r>
            <a:r>
              <a:rPr lang="en-US" b="1" baseline="-25000" dirty="0"/>
              <a:t>2</a:t>
            </a:r>
            <a:endParaRPr lang="en-US" b="1" dirty="0"/>
          </a:p>
        </p:txBody>
      </p:sp>
      <p:sp>
        <p:nvSpPr>
          <p:cNvPr id="10" name="TextBox 9"/>
          <p:cNvSpPr txBox="1"/>
          <p:nvPr/>
        </p:nvSpPr>
        <p:spPr>
          <a:xfrm>
            <a:off x="4038600" y="2993266"/>
            <a:ext cx="1421445" cy="369332"/>
          </a:xfrm>
          <a:prstGeom prst="rect">
            <a:avLst/>
          </a:prstGeom>
          <a:noFill/>
        </p:spPr>
        <p:txBody>
          <a:bodyPr wrap="none" rtlCol="0">
            <a:spAutoFit/>
          </a:bodyPr>
          <a:lstStyle/>
          <a:p>
            <a:r>
              <a:rPr lang="en-US" b="1" dirty="0"/>
              <a:t>Ambient CO</a:t>
            </a:r>
            <a:r>
              <a:rPr lang="en-US" b="1" baseline="-25000" dirty="0"/>
              <a:t>2</a:t>
            </a:r>
            <a:endParaRPr lang="en-US" b="1" dirty="0"/>
          </a:p>
        </p:txBody>
      </p:sp>
      <p:sp>
        <p:nvSpPr>
          <p:cNvPr id="12"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rPr>
              <a:t>                                  Cheatgrass and CO</a:t>
            </a:r>
            <a:r>
              <a:rPr lang="en-US" sz="4000" baseline="-25000" dirty="0">
                <a:latin typeface="Calibri" panose="020F0502020204030204" pitchFamily="34" charset="0"/>
              </a:rPr>
              <a:t>2</a:t>
            </a:r>
          </a:p>
        </p:txBody>
      </p:sp>
      <p:pic>
        <p:nvPicPr>
          <p:cNvPr id="13" name="Content Placeholder 3" descr="elevat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95542"/>
            <a:ext cx="3190503" cy="1894915"/>
          </a:xfrm>
          <a:prstGeom prst="rect">
            <a:avLst/>
          </a:prstGeom>
          <a:noFill/>
          <a:ln w="9525">
            <a:solidFill>
              <a:srgbClr val="FF0000"/>
            </a:solidFill>
            <a:miter lim="800000"/>
            <a:headEnd/>
            <a:tailEnd/>
          </a:ln>
          <a:effectLst>
            <a:outerShdw blurRad="114300" dist="127000" dir="3360000" algn="ctr" rotWithShape="0">
              <a:srgbClr val="000000">
                <a:alpha val="86000"/>
              </a:srgbClr>
            </a:outerShdw>
          </a:effectLst>
        </p:spPr>
      </p:pic>
      <p:sp>
        <p:nvSpPr>
          <p:cNvPr id="11" name="TextBox 10"/>
          <p:cNvSpPr txBox="1"/>
          <p:nvPr/>
        </p:nvSpPr>
        <p:spPr>
          <a:xfrm>
            <a:off x="3778514" y="1395460"/>
            <a:ext cx="2743200" cy="369332"/>
          </a:xfrm>
          <a:prstGeom prst="rect">
            <a:avLst/>
          </a:prstGeom>
          <a:noFill/>
        </p:spPr>
        <p:txBody>
          <a:bodyPr wrap="square" rtlCol="0">
            <a:spAutoFit/>
          </a:bodyPr>
          <a:lstStyle/>
          <a:p>
            <a:pPr algn="ctr"/>
            <a:r>
              <a:rPr lang="en-US" dirty="0"/>
              <a:t>Biomass</a:t>
            </a:r>
          </a:p>
        </p:txBody>
      </p:sp>
    </p:spTree>
    <p:extLst>
      <p:ext uri="{BB962C8B-B14F-4D97-AF65-F5344CB8AC3E}">
        <p14:creationId xmlns:p14="http://schemas.microsoft.com/office/powerpoint/2010/main" val="82749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impact of recent increases in atmospheric CO2 on biomass production and vegetative retention of Cheatgrass (Bromus tectorum): implications for fire disturbance - Ziska - 2005 - Global Change Biology - Wiley Online Library - Google Chrom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0098" y="1600200"/>
            <a:ext cx="5411213" cy="4004008"/>
          </a:xfrm>
          <a:prstGeom prst="rect">
            <a:avLst/>
          </a:prstGeom>
        </p:spPr>
      </p:pic>
      <p:sp>
        <p:nvSpPr>
          <p:cNvPr id="5"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rPr>
              <a:t>                                  Cheatgrass and CO</a:t>
            </a:r>
            <a:r>
              <a:rPr lang="en-US" sz="4000" baseline="-25000" dirty="0">
                <a:latin typeface="Calibri" panose="020F0502020204030204" pitchFamily="34" charset="0"/>
              </a:rPr>
              <a:t>2</a:t>
            </a:r>
          </a:p>
        </p:txBody>
      </p:sp>
      <p:pic>
        <p:nvPicPr>
          <p:cNvPr id="6" name="Content Placeholder 3" descr="elevate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95542"/>
            <a:ext cx="3190503" cy="1894915"/>
          </a:xfrm>
          <a:prstGeom prst="rect">
            <a:avLst/>
          </a:prstGeom>
          <a:noFill/>
          <a:ln w="9525">
            <a:solidFill>
              <a:srgbClr val="FF0000"/>
            </a:solidFill>
            <a:miter lim="800000"/>
            <a:headEnd/>
            <a:tailEnd/>
          </a:ln>
          <a:effectLst>
            <a:outerShdw blurRad="114300" dist="127000" dir="3360000" algn="ctr" rotWithShape="0">
              <a:srgbClr val="000000">
                <a:alpha val="86000"/>
              </a:srgbClr>
            </a:outerShdw>
          </a:effectLst>
        </p:spPr>
      </p:pic>
      <p:sp>
        <p:nvSpPr>
          <p:cNvPr id="2" name="TextBox 1"/>
          <p:cNvSpPr txBox="1"/>
          <p:nvPr/>
        </p:nvSpPr>
        <p:spPr>
          <a:xfrm>
            <a:off x="4038600" y="1219200"/>
            <a:ext cx="2743200" cy="369332"/>
          </a:xfrm>
          <a:prstGeom prst="rect">
            <a:avLst/>
          </a:prstGeom>
          <a:noFill/>
        </p:spPr>
        <p:txBody>
          <a:bodyPr wrap="square" rtlCol="0">
            <a:spAutoFit/>
          </a:bodyPr>
          <a:lstStyle/>
          <a:p>
            <a:pPr algn="ctr"/>
            <a:r>
              <a:rPr lang="en-US" dirty="0"/>
              <a:t>Seed production </a:t>
            </a:r>
          </a:p>
        </p:txBody>
      </p:sp>
      <p:sp>
        <p:nvSpPr>
          <p:cNvPr id="4" name="TextBox 3"/>
          <p:cNvSpPr txBox="1"/>
          <p:nvPr/>
        </p:nvSpPr>
        <p:spPr>
          <a:xfrm>
            <a:off x="-23378" y="6061408"/>
            <a:ext cx="9180576" cy="584775"/>
          </a:xfrm>
          <a:prstGeom prst="rect">
            <a:avLst/>
          </a:prstGeom>
          <a:solidFill>
            <a:srgbClr val="FFCCCC"/>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a:t>Mid- to long-term shift in weed communities? </a:t>
            </a:r>
          </a:p>
        </p:txBody>
      </p:sp>
      <p:sp>
        <p:nvSpPr>
          <p:cNvPr id="3" name="TextBox 2"/>
          <p:cNvSpPr txBox="1"/>
          <p:nvPr/>
        </p:nvSpPr>
        <p:spPr>
          <a:xfrm>
            <a:off x="3124200" y="5617759"/>
            <a:ext cx="5867401" cy="307777"/>
          </a:xfrm>
          <a:prstGeom prst="rect">
            <a:avLst/>
          </a:prstGeom>
          <a:noFill/>
        </p:spPr>
        <p:txBody>
          <a:bodyPr wrap="square" rtlCol="0">
            <a:spAutoFit/>
          </a:bodyPr>
          <a:lstStyle/>
          <a:p>
            <a:pPr algn="r"/>
            <a:r>
              <a:rPr lang="en-US" sz="1400" dirty="0">
                <a:solidFill>
                  <a:prstClr val="black"/>
                </a:solidFill>
              </a:rPr>
              <a:t>After </a:t>
            </a:r>
            <a:r>
              <a:rPr lang="en-US" sz="1400" dirty="0" err="1">
                <a:solidFill>
                  <a:prstClr val="black"/>
                </a:solidFill>
              </a:rPr>
              <a:t>Ziska</a:t>
            </a:r>
            <a:r>
              <a:rPr lang="en-US" sz="1400" dirty="0">
                <a:solidFill>
                  <a:prstClr val="black"/>
                </a:solidFill>
              </a:rPr>
              <a:t> et al. 2005.  Global Change Biology 11: 1325-1332</a:t>
            </a:r>
          </a:p>
        </p:txBody>
      </p:sp>
    </p:spTree>
    <p:custDataLst>
      <p:tags r:id="rId1"/>
    </p:custDataLst>
    <p:extLst>
      <p:ext uri="{BB962C8B-B14F-4D97-AF65-F5344CB8AC3E}">
        <p14:creationId xmlns:p14="http://schemas.microsoft.com/office/powerpoint/2010/main" val="361188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mn_otc_ros.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2499"/>
            <a:ext cx="9143999" cy="6860500"/>
          </a:xfrm>
          <a:effectLst>
            <a:outerShdw blurRad="63500" dist="101600" dir="3360000" algn="ctr" rotWithShape="0">
              <a:srgbClr val="000000">
                <a:alpha val="46000"/>
              </a:srgbClr>
            </a:outerShdw>
          </a:effectLst>
        </p:spPr>
      </p:pic>
      <p:sp>
        <p:nvSpPr>
          <p:cNvPr id="5"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rPr>
              <a:t>Wheat yield</a:t>
            </a:r>
          </a:p>
        </p:txBody>
      </p:sp>
      <p:sp>
        <p:nvSpPr>
          <p:cNvPr id="3" name="TextBox 2"/>
          <p:cNvSpPr txBox="1"/>
          <p:nvPr/>
        </p:nvSpPr>
        <p:spPr>
          <a:xfrm>
            <a:off x="228600" y="1548384"/>
            <a:ext cx="1483096" cy="707886"/>
          </a:xfrm>
          <a:prstGeom prst="rect">
            <a:avLst/>
          </a:prstGeom>
          <a:solidFill>
            <a:schemeClr val="bg1"/>
          </a:solidFill>
          <a:ln>
            <a:solidFill>
              <a:srgbClr val="FF0000"/>
            </a:solidFill>
          </a:ln>
          <a:effectLst>
            <a:outerShdw blurRad="63500" dist="101600" dir="3360000" algn="ctr" rotWithShape="0">
              <a:srgbClr val="000000">
                <a:alpha val="46000"/>
              </a:srgbClr>
            </a:outerShdw>
          </a:effectLst>
        </p:spPr>
        <p:txBody>
          <a:bodyPr wrap="square" rtlCol="0">
            <a:spAutoFit/>
          </a:bodyPr>
          <a:lstStyle/>
          <a:p>
            <a:pPr algn="ctr"/>
            <a:r>
              <a:rPr lang="en-US" sz="2000" dirty="0"/>
              <a:t>Current climate</a:t>
            </a:r>
          </a:p>
        </p:txBody>
      </p:sp>
      <p:sp>
        <p:nvSpPr>
          <p:cNvPr id="6" name="TextBox 5"/>
          <p:cNvSpPr txBox="1"/>
          <p:nvPr/>
        </p:nvSpPr>
        <p:spPr>
          <a:xfrm>
            <a:off x="3861816" y="1348329"/>
            <a:ext cx="1039368" cy="400110"/>
          </a:xfrm>
          <a:prstGeom prst="rect">
            <a:avLst/>
          </a:prstGeom>
          <a:solidFill>
            <a:schemeClr val="bg1"/>
          </a:solidFill>
          <a:ln>
            <a:solidFill>
              <a:srgbClr val="FF0000"/>
            </a:solidFill>
          </a:ln>
          <a:effectLst>
            <a:outerShdw blurRad="63500" dist="101600" dir="3360000" algn="ctr" rotWithShape="0">
              <a:srgbClr val="000000">
                <a:alpha val="46000"/>
              </a:srgbClr>
            </a:outerShdw>
          </a:effectLst>
        </p:spPr>
        <p:txBody>
          <a:bodyPr wrap="square" rtlCol="0">
            <a:spAutoFit/>
          </a:bodyPr>
          <a:lstStyle/>
          <a:p>
            <a:pPr algn="ctr"/>
            <a:r>
              <a:rPr lang="en-US" sz="2000" dirty="0"/>
              <a:t> Hotter</a:t>
            </a:r>
          </a:p>
        </p:txBody>
      </p:sp>
      <p:sp>
        <p:nvSpPr>
          <p:cNvPr id="7" name="TextBox 6"/>
          <p:cNvSpPr txBox="1"/>
          <p:nvPr/>
        </p:nvSpPr>
        <p:spPr>
          <a:xfrm>
            <a:off x="6858000" y="1309373"/>
            <a:ext cx="1181100" cy="682238"/>
          </a:xfrm>
          <a:prstGeom prst="rect">
            <a:avLst/>
          </a:prstGeom>
          <a:solidFill>
            <a:schemeClr val="bg1"/>
          </a:solidFill>
          <a:ln>
            <a:solidFill>
              <a:srgbClr val="FF0000"/>
            </a:solidFill>
          </a:ln>
          <a:effectLst>
            <a:outerShdw blurRad="63500" dist="101600" dir="3360000" algn="ctr" rotWithShape="0">
              <a:srgbClr val="000000">
                <a:alpha val="46000"/>
              </a:srgbClr>
            </a:outerShdw>
          </a:effectLst>
        </p:spPr>
        <p:txBody>
          <a:bodyPr wrap="square" rtlCol="0">
            <a:spAutoFit/>
          </a:bodyPr>
          <a:lstStyle/>
          <a:p>
            <a:pPr algn="ctr">
              <a:lnSpc>
                <a:spcPts val="2300"/>
              </a:lnSpc>
            </a:pPr>
            <a:r>
              <a:rPr lang="en-US" sz="2000" dirty="0"/>
              <a:t> Hotter </a:t>
            </a:r>
          </a:p>
          <a:p>
            <a:pPr algn="ctr">
              <a:lnSpc>
                <a:spcPts val="2300"/>
              </a:lnSpc>
            </a:pPr>
            <a:r>
              <a:rPr lang="en-US" sz="2000" dirty="0"/>
              <a:t>&amp; drier</a:t>
            </a:r>
          </a:p>
        </p:txBody>
      </p:sp>
    </p:spTree>
    <p:extLst>
      <p:ext uri="{BB962C8B-B14F-4D97-AF65-F5344CB8AC3E}">
        <p14:creationId xmlns:p14="http://schemas.microsoft.com/office/powerpoint/2010/main" val="3738037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rPr>
              <a:t>Wheat yield</a:t>
            </a:r>
          </a:p>
        </p:txBody>
      </p:sp>
      <p:pic>
        <p:nvPicPr>
          <p:cNvPr id="4" name="Picture 3"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784" y="1295400"/>
            <a:ext cx="8733358" cy="4797583"/>
          </a:xfrm>
          <a:prstGeom prst="rect">
            <a:avLst/>
          </a:prstGeom>
        </p:spPr>
      </p:pic>
      <p:sp>
        <p:nvSpPr>
          <p:cNvPr id="6" name="TextBox 5"/>
          <p:cNvSpPr txBox="1"/>
          <p:nvPr/>
        </p:nvSpPr>
        <p:spPr>
          <a:xfrm>
            <a:off x="1600200" y="1524000"/>
            <a:ext cx="1143000" cy="338554"/>
          </a:xfrm>
          <a:prstGeom prst="rect">
            <a:avLst/>
          </a:prstGeom>
          <a:noFill/>
        </p:spPr>
        <p:txBody>
          <a:bodyPr wrap="square" rtlCol="0">
            <a:spAutoFit/>
          </a:bodyPr>
          <a:lstStyle/>
          <a:p>
            <a:r>
              <a:rPr lang="en-US" sz="1600" dirty="0"/>
              <a:t>P = 0.02</a:t>
            </a:r>
          </a:p>
        </p:txBody>
      </p:sp>
      <p:sp>
        <p:nvSpPr>
          <p:cNvPr id="8" name="TextBox 7"/>
          <p:cNvSpPr txBox="1"/>
          <p:nvPr/>
        </p:nvSpPr>
        <p:spPr>
          <a:xfrm>
            <a:off x="3352800" y="1447800"/>
            <a:ext cx="1143000" cy="338554"/>
          </a:xfrm>
          <a:prstGeom prst="rect">
            <a:avLst/>
          </a:prstGeom>
          <a:noFill/>
        </p:spPr>
        <p:txBody>
          <a:bodyPr wrap="square" rtlCol="0">
            <a:spAutoFit/>
          </a:bodyPr>
          <a:lstStyle/>
          <a:p>
            <a:pPr algn="ctr"/>
            <a:r>
              <a:rPr lang="en-US" sz="1600" dirty="0"/>
              <a:t>ns</a:t>
            </a:r>
          </a:p>
        </p:txBody>
      </p:sp>
      <p:sp>
        <p:nvSpPr>
          <p:cNvPr id="9" name="TextBox 8"/>
          <p:cNvSpPr txBox="1"/>
          <p:nvPr/>
        </p:nvSpPr>
        <p:spPr>
          <a:xfrm>
            <a:off x="5257800" y="1881068"/>
            <a:ext cx="1143000" cy="338554"/>
          </a:xfrm>
          <a:prstGeom prst="rect">
            <a:avLst/>
          </a:prstGeom>
          <a:noFill/>
        </p:spPr>
        <p:txBody>
          <a:bodyPr wrap="square" rtlCol="0">
            <a:spAutoFit/>
          </a:bodyPr>
          <a:lstStyle/>
          <a:p>
            <a:pPr algn="ctr"/>
            <a:r>
              <a:rPr lang="en-US" sz="1600" dirty="0"/>
              <a:t>ns</a:t>
            </a:r>
          </a:p>
        </p:txBody>
      </p:sp>
    </p:spTree>
    <p:extLst>
      <p:ext uri="{BB962C8B-B14F-4D97-AF65-F5344CB8AC3E}">
        <p14:creationId xmlns:p14="http://schemas.microsoft.com/office/powerpoint/2010/main" val="944680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240"/>
            <a:ext cx="9144000" cy="7010400"/>
          </a:xfrm>
          <a:prstGeom prst="rect">
            <a:avLst/>
          </a:prstGeom>
        </p:spPr>
      </p:pic>
      <p:sp>
        <p:nvSpPr>
          <p:cNvPr id="46"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What does this mean for Montana ag?</a:t>
            </a:r>
          </a:p>
        </p:txBody>
      </p:sp>
      <p:sp>
        <p:nvSpPr>
          <p:cNvPr id="5" name="Title 1"/>
          <p:cNvSpPr txBox="1">
            <a:spLocks/>
          </p:cNvSpPr>
          <p:nvPr/>
        </p:nvSpPr>
        <p:spPr>
          <a:xfrm>
            <a:off x="609600" y="1295400"/>
            <a:ext cx="8153400" cy="5242560"/>
          </a:xfrm>
          <a:prstGeom prst="rect">
            <a:avLst/>
          </a:prstGeom>
          <a:solidFill>
            <a:schemeClr val="bg1">
              <a:lumMod val="85000"/>
              <a:alpha val="81000"/>
            </a:schemeClr>
          </a:solidFill>
          <a:ln>
            <a:solidFill>
              <a:srgbClr val="FF00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Arial" panose="020B0604020202020204" pitchFamily="34" charset="0"/>
              <a:buChar char="•"/>
            </a:pPr>
            <a:r>
              <a:rPr lang="en-US" sz="2800" dirty="0">
                <a:latin typeface="+mn-lt"/>
              </a:rPr>
              <a:t>How will climate change impact crop and weeds?</a:t>
            </a:r>
          </a:p>
          <a:p>
            <a:pPr marL="800100" lvl="1" indent="-342900">
              <a:lnSpc>
                <a:spcPct val="150000"/>
              </a:lnSpc>
              <a:buFont typeface="Arial" panose="020B0604020202020204" pitchFamily="34" charset="0"/>
              <a:buChar char="•"/>
            </a:pPr>
            <a:r>
              <a:rPr lang="en-US" sz="2400" i="1" dirty="0">
                <a:latin typeface="+mn-lt"/>
              </a:rPr>
              <a:t>Reduced yield, increased weed growth </a:t>
            </a:r>
          </a:p>
          <a:p>
            <a:pPr marL="342900" indent="-342900" algn="l">
              <a:lnSpc>
                <a:spcPct val="150000"/>
              </a:lnSpc>
              <a:buFont typeface="Arial" panose="020B0604020202020204" pitchFamily="34" charset="0"/>
              <a:buChar char="•"/>
            </a:pPr>
            <a:r>
              <a:rPr lang="en-US" sz="2800" dirty="0">
                <a:solidFill>
                  <a:schemeClr val="bg1">
                    <a:lumMod val="65000"/>
                  </a:schemeClr>
                </a:solidFill>
                <a:latin typeface="+mn-lt"/>
              </a:rPr>
              <a:t>Does climate change impact conventional and organic systems equally? </a:t>
            </a:r>
          </a:p>
          <a:p>
            <a:pPr marL="800100" lvl="1" indent="-342900">
              <a:lnSpc>
                <a:spcPct val="150000"/>
              </a:lnSpc>
              <a:buFont typeface="Arial" panose="020B0604020202020204" pitchFamily="34" charset="0"/>
              <a:buChar char="•"/>
            </a:pPr>
            <a:r>
              <a:rPr lang="en-US" sz="2400" i="1" dirty="0">
                <a:solidFill>
                  <a:schemeClr val="bg1">
                    <a:lumMod val="65000"/>
                  </a:schemeClr>
                </a:solidFill>
              </a:rPr>
              <a:t>Evidences suggest that organic systems are more resilient</a:t>
            </a:r>
          </a:p>
          <a:p>
            <a:pPr marL="342900" indent="-342900" algn="l">
              <a:lnSpc>
                <a:spcPct val="150000"/>
              </a:lnSpc>
              <a:buFont typeface="Arial" panose="020B0604020202020204" pitchFamily="34" charset="0"/>
              <a:buChar char="•"/>
            </a:pPr>
            <a:r>
              <a:rPr lang="en-US" sz="2800" dirty="0">
                <a:solidFill>
                  <a:schemeClr val="bg1">
                    <a:lumMod val="65000"/>
                  </a:schemeClr>
                </a:solidFill>
                <a:latin typeface="+mn-lt"/>
              </a:rPr>
              <a:t>Opportunities?</a:t>
            </a:r>
          </a:p>
          <a:p>
            <a:pPr marL="800100" lvl="1" indent="-342900">
              <a:lnSpc>
                <a:spcPct val="150000"/>
              </a:lnSpc>
              <a:buFont typeface="Arial" panose="020B0604020202020204" pitchFamily="34" charset="0"/>
              <a:buChar char="•"/>
            </a:pPr>
            <a:endParaRPr lang="en-US" sz="2400" i="1" dirty="0"/>
          </a:p>
          <a:p>
            <a:pPr marL="342900" indent="-342900">
              <a:lnSpc>
                <a:spcPct val="150000"/>
              </a:lnSpc>
              <a:buFont typeface="Arial" panose="020B0604020202020204" pitchFamily="34" charset="0"/>
              <a:buChar char="•"/>
            </a:pPr>
            <a:endParaRPr lang="en-US" sz="5000" i="1" dirty="0"/>
          </a:p>
        </p:txBody>
      </p:sp>
    </p:spTree>
    <p:custDataLst>
      <p:tags r:id="rId1"/>
    </p:custDataLst>
    <p:extLst>
      <p:ext uri="{BB962C8B-B14F-4D97-AF65-F5344CB8AC3E}">
        <p14:creationId xmlns:p14="http://schemas.microsoft.com/office/powerpoint/2010/main" val="254253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240"/>
            <a:ext cx="9144000" cy="7010400"/>
          </a:xfrm>
          <a:prstGeom prst="rect">
            <a:avLst/>
          </a:prstGeom>
        </p:spPr>
      </p:pic>
      <p:sp>
        <p:nvSpPr>
          <p:cNvPr id="46"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What does this mean for Montana ag?</a:t>
            </a:r>
          </a:p>
        </p:txBody>
      </p:sp>
      <p:sp>
        <p:nvSpPr>
          <p:cNvPr id="5" name="Title 1"/>
          <p:cNvSpPr txBox="1">
            <a:spLocks/>
          </p:cNvSpPr>
          <p:nvPr/>
        </p:nvSpPr>
        <p:spPr>
          <a:xfrm>
            <a:off x="609600" y="1295400"/>
            <a:ext cx="8153400" cy="5242560"/>
          </a:xfrm>
          <a:prstGeom prst="rect">
            <a:avLst/>
          </a:prstGeom>
          <a:solidFill>
            <a:schemeClr val="bg1">
              <a:lumMod val="85000"/>
              <a:alpha val="81000"/>
            </a:schemeClr>
          </a:solidFill>
          <a:ln>
            <a:solidFill>
              <a:srgbClr val="FF00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Arial" panose="020B0604020202020204" pitchFamily="34" charset="0"/>
              <a:buChar char="•"/>
            </a:pPr>
            <a:r>
              <a:rPr lang="en-US" sz="2800" dirty="0">
                <a:latin typeface="+mn-lt"/>
              </a:rPr>
              <a:t>How will climate change impact crop and weeds?</a:t>
            </a:r>
          </a:p>
          <a:p>
            <a:pPr marL="800100" lvl="1" indent="-342900">
              <a:lnSpc>
                <a:spcPct val="150000"/>
              </a:lnSpc>
              <a:buFont typeface="Arial" panose="020B0604020202020204" pitchFamily="34" charset="0"/>
              <a:buChar char="•"/>
            </a:pPr>
            <a:r>
              <a:rPr lang="en-US" sz="2400" i="1" dirty="0">
                <a:latin typeface="+mn-lt"/>
              </a:rPr>
              <a:t>Reduced yield, increased weed growth </a:t>
            </a:r>
          </a:p>
          <a:p>
            <a:pPr marL="342900" indent="-342900" algn="l">
              <a:lnSpc>
                <a:spcPct val="150000"/>
              </a:lnSpc>
              <a:buFont typeface="Arial" panose="020B0604020202020204" pitchFamily="34" charset="0"/>
              <a:buChar char="•"/>
            </a:pPr>
            <a:r>
              <a:rPr lang="en-US" sz="2800" dirty="0">
                <a:latin typeface="+mn-lt"/>
              </a:rPr>
              <a:t>Does climate change impact conventional and organic systems equally? </a:t>
            </a:r>
          </a:p>
          <a:p>
            <a:pPr marL="800100" lvl="1" indent="-342900">
              <a:lnSpc>
                <a:spcPct val="150000"/>
              </a:lnSpc>
              <a:buFont typeface="Arial" panose="020B0604020202020204" pitchFamily="34" charset="0"/>
              <a:buChar char="•"/>
            </a:pPr>
            <a:r>
              <a:rPr lang="en-US" sz="2400" i="1" dirty="0"/>
              <a:t>Evidences suggest that organic systems are more resilient</a:t>
            </a:r>
          </a:p>
          <a:p>
            <a:pPr marL="342900" indent="-342900" algn="l">
              <a:lnSpc>
                <a:spcPct val="150000"/>
              </a:lnSpc>
              <a:buFont typeface="Arial" panose="020B0604020202020204" pitchFamily="34" charset="0"/>
              <a:buChar char="•"/>
            </a:pPr>
            <a:r>
              <a:rPr lang="en-US" sz="2800" dirty="0">
                <a:solidFill>
                  <a:schemeClr val="bg1">
                    <a:lumMod val="65000"/>
                  </a:schemeClr>
                </a:solidFill>
                <a:latin typeface="+mn-lt"/>
              </a:rPr>
              <a:t>Opportunities?</a:t>
            </a:r>
          </a:p>
          <a:p>
            <a:pPr marL="800100" lvl="1" indent="-342900">
              <a:lnSpc>
                <a:spcPct val="150000"/>
              </a:lnSpc>
              <a:buFont typeface="Arial" panose="020B0604020202020204" pitchFamily="34" charset="0"/>
              <a:buChar char="•"/>
            </a:pPr>
            <a:endParaRPr lang="en-US" sz="2400" i="1" dirty="0"/>
          </a:p>
          <a:p>
            <a:pPr marL="342900" indent="-342900">
              <a:lnSpc>
                <a:spcPct val="150000"/>
              </a:lnSpc>
              <a:buFont typeface="Arial" panose="020B0604020202020204" pitchFamily="34" charset="0"/>
              <a:buChar char="•"/>
            </a:pPr>
            <a:endParaRPr lang="en-US" sz="5000" i="1" dirty="0"/>
          </a:p>
        </p:txBody>
      </p:sp>
    </p:spTree>
    <p:custDataLst>
      <p:tags r:id="rId1"/>
    </p:custDataLst>
    <p:extLst>
      <p:ext uri="{BB962C8B-B14F-4D97-AF65-F5344CB8AC3E}">
        <p14:creationId xmlns:p14="http://schemas.microsoft.com/office/powerpoint/2010/main" val="366215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240"/>
            <a:ext cx="9144000" cy="7010400"/>
          </a:xfrm>
          <a:prstGeom prst="rect">
            <a:avLst/>
          </a:prstGeom>
        </p:spPr>
      </p:pic>
      <p:sp>
        <p:nvSpPr>
          <p:cNvPr id="46"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What does this mean for Montana ag?</a:t>
            </a:r>
          </a:p>
        </p:txBody>
      </p:sp>
      <p:sp>
        <p:nvSpPr>
          <p:cNvPr id="5" name="Title 1"/>
          <p:cNvSpPr txBox="1">
            <a:spLocks/>
          </p:cNvSpPr>
          <p:nvPr/>
        </p:nvSpPr>
        <p:spPr>
          <a:xfrm>
            <a:off x="609600" y="1295400"/>
            <a:ext cx="8153400" cy="5242560"/>
          </a:xfrm>
          <a:prstGeom prst="rect">
            <a:avLst/>
          </a:prstGeom>
          <a:solidFill>
            <a:schemeClr val="bg1">
              <a:lumMod val="85000"/>
              <a:alpha val="81000"/>
            </a:schemeClr>
          </a:solidFill>
          <a:ln>
            <a:solidFill>
              <a:srgbClr val="FF00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Arial" panose="020B0604020202020204" pitchFamily="34" charset="0"/>
              <a:buChar char="•"/>
            </a:pPr>
            <a:r>
              <a:rPr lang="en-US" sz="2800" dirty="0">
                <a:latin typeface="+mn-lt"/>
              </a:rPr>
              <a:t>How will climate change impact crop and weeds?</a:t>
            </a:r>
          </a:p>
          <a:p>
            <a:pPr marL="800100" lvl="1" indent="-342900">
              <a:lnSpc>
                <a:spcPct val="150000"/>
              </a:lnSpc>
              <a:buFont typeface="Arial" panose="020B0604020202020204" pitchFamily="34" charset="0"/>
              <a:buChar char="•"/>
            </a:pPr>
            <a:r>
              <a:rPr lang="en-US" sz="2400" i="1" dirty="0">
                <a:latin typeface="+mn-lt"/>
              </a:rPr>
              <a:t>Reduced yield, increased weed growth </a:t>
            </a:r>
          </a:p>
          <a:p>
            <a:pPr marL="342900" indent="-342900" algn="l">
              <a:lnSpc>
                <a:spcPct val="150000"/>
              </a:lnSpc>
              <a:buFont typeface="Arial" panose="020B0604020202020204" pitchFamily="34" charset="0"/>
              <a:buChar char="•"/>
            </a:pPr>
            <a:r>
              <a:rPr lang="en-US" sz="2800" dirty="0">
                <a:latin typeface="+mn-lt"/>
              </a:rPr>
              <a:t>Does climate change impact conventional and organic systems equally? </a:t>
            </a:r>
          </a:p>
          <a:p>
            <a:pPr marL="800100" lvl="1" indent="-342900">
              <a:lnSpc>
                <a:spcPct val="150000"/>
              </a:lnSpc>
              <a:buFont typeface="Arial" panose="020B0604020202020204" pitchFamily="34" charset="0"/>
              <a:buChar char="•"/>
            </a:pPr>
            <a:r>
              <a:rPr lang="en-US" sz="2400" i="1" dirty="0"/>
              <a:t>Evidences suggest that organic systems are more resilient</a:t>
            </a:r>
          </a:p>
          <a:p>
            <a:pPr marL="342900" indent="-342900" algn="l">
              <a:lnSpc>
                <a:spcPct val="150000"/>
              </a:lnSpc>
              <a:buFont typeface="Arial" panose="020B0604020202020204" pitchFamily="34" charset="0"/>
              <a:buChar char="•"/>
            </a:pPr>
            <a:r>
              <a:rPr lang="en-US" sz="2800" dirty="0">
                <a:latin typeface="+mn-lt"/>
              </a:rPr>
              <a:t>Opportunities?</a:t>
            </a:r>
          </a:p>
          <a:p>
            <a:pPr marL="800100" lvl="1" indent="-342900">
              <a:lnSpc>
                <a:spcPct val="150000"/>
              </a:lnSpc>
              <a:buFont typeface="Arial" panose="020B0604020202020204" pitchFamily="34" charset="0"/>
              <a:buChar char="•"/>
            </a:pPr>
            <a:endParaRPr lang="en-US" sz="2400" i="1" dirty="0"/>
          </a:p>
          <a:p>
            <a:pPr marL="342900" indent="-342900">
              <a:lnSpc>
                <a:spcPct val="150000"/>
              </a:lnSpc>
              <a:buFont typeface="Arial" panose="020B0604020202020204" pitchFamily="34" charset="0"/>
              <a:buChar char="•"/>
            </a:pPr>
            <a:endParaRPr lang="en-US" sz="5000" i="1" dirty="0"/>
          </a:p>
        </p:txBody>
      </p:sp>
    </p:spTree>
    <p:custDataLst>
      <p:tags r:id="rId1"/>
    </p:custDataLst>
    <p:extLst>
      <p:ext uri="{BB962C8B-B14F-4D97-AF65-F5344CB8AC3E}">
        <p14:creationId xmlns:p14="http://schemas.microsoft.com/office/powerpoint/2010/main" val="79088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81000" y="2669529"/>
            <a:ext cx="1455874" cy="12762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8" name="Group 17"/>
          <p:cNvGrpSpPr/>
          <p:nvPr/>
        </p:nvGrpSpPr>
        <p:grpSpPr>
          <a:xfrm>
            <a:off x="0" y="72488"/>
            <a:ext cx="9601103" cy="6785512"/>
            <a:chOff x="0" y="72488"/>
            <a:chExt cx="9601103" cy="6785512"/>
          </a:xfrm>
        </p:grpSpPr>
        <p:grpSp>
          <p:nvGrpSpPr>
            <p:cNvPr id="16" name="Group 15"/>
            <p:cNvGrpSpPr/>
            <p:nvPr/>
          </p:nvGrpSpPr>
          <p:grpSpPr>
            <a:xfrm>
              <a:off x="0" y="72488"/>
              <a:ext cx="9601103" cy="6785512"/>
              <a:chOff x="0" y="72488"/>
              <a:chExt cx="9601103" cy="6785512"/>
            </a:xfrm>
          </p:grpSpPr>
          <p:sp>
            <p:nvSpPr>
              <p:cNvPr id="2" name="TextBox 1"/>
              <p:cNvSpPr txBox="1">
                <a:spLocks noChangeArrowheads="1"/>
              </p:cNvSpPr>
              <p:nvPr/>
            </p:nvSpPr>
            <p:spPr>
              <a:xfrm>
                <a:off x="247406" y="72488"/>
                <a:ext cx="9353697" cy="961021"/>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162" b="1" kern="0" dirty="0">
                    <a:solidFill>
                      <a:srgbClr val="000000"/>
                    </a:solidFill>
                  </a:rPr>
                  <a:t>Temperature change (from 1991) relative to 1900-1960</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4596"/>
                <a:ext cx="8130244" cy="6283404"/>
              </a:xfrm>
              <a:prstGeom prst="rect">
                <a:avLst/>
              </a:prstGeom>
            </p:spPr>
          </p:pic>
          <p:sp>
            <p:nvSpPr>
              <p:cNvPr id="5" name="Rectangle 8"/>
              <p:cNvSpPr txBox="1">
                <a:spLocks noChangeArrowheads="1"/>
              </p:cNvSpPr>
              <p:nvPr/>
            </p:nvSpPr>
            <p:spPr>
              <a:xfrm>
                <a:off x="7159442" y="4196245"/>
                <a:ext cx="2074246" cy="921141"/>
              </a:xfrm>
              <a:prstGeom prst="rect">
                <a:avLst/>
              </a:prstGeom>
            </p:spPr>
            <p:txBody>
              <a:bodyPr/>
              <a:lstStyle>
                <a:lvl1pPr marL="379413" indent="-379413" algn="l" defTabSz="1014413" rtl="0" eaLnBrk="0" fontAlgn="base" hangingPunct="0">
                  <a:spcBef>
                    <a:spcPct val="20000"/>
                  </a:spcBef>
                  <a:spcAft>
                    <a:spcPct val="0"/>
                  </a:spcAft>
                  <a:buChar char="•"/>
                  <a:defRPr sz="32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800">
                    <a:solidFill>
                      <a:schemeClr val="tx1"/>
                    </a:solidFill>
                    <a:latin typeface="+mn-lt"/>
                  </a:defRPr>
                </a:lvl2pPr>
                <a:lvl3pPr marL="1266825" indent="-252413" algn="l" defTabSz="1014413" rtl="0" eaLnBrk="0" fontAlgn="base" hangingPunct="0">
                  <a:spcBef>
                    <a:spcPct val="20000"/>
                  </a:spcBef>
                  <a:spcAft>
                    <a:spcPct val="0"/>
                  </a:spcAft>
                  <a:buChar char="•"/>
                  <a:defRPr sz="2400">
                    <a:solidFill>
                      <a:schemeClr val="tx1"/>
                    </a:solidFill>
                    <a:latin typeface="+mn-lt"/>
                  </a:defRPr>
                </a:lvl3pPr>
                <a:lvl4pPr marL="1773238" indent="-252413" algn="l" defTabSz="1014413" rtl="0" eaLnBrk="0" fontAlgn="base" hangingPunct="0">
                  <a:spcBef>
                    <a:spcPct val="20000"/>
                  </a:spcBef>
                  <a:spcAft>
                    <a:spcPct val="0"/>
                  </a:spcAft>
                  <a:buChar char="–"/>
                  <a:defRPr sz="2000">
                    <a:solidFill>
                      <a:schemeClr val="tx1"/>
                    </a:solidFill>
                    <a:latin typeface="+mn-lt"/>
                  </a:defRPr>
                </a:lvl4pPr>
                <a:lvl5pPr marL="2281238" indent="-254000" algn="l" defTabSz="1014413" rtl="0" eaLnBrk="0" fontAlgn="base" hangingPunct="0">
                  <a:spcBef>
                    <a:spcPct val="20000"/>
                  </a:spcBef>
                  <a:spcAft>
                    <a:spcPct val="0"/>
                  </a:spcAft>
                  <a:buChar char="»"/>
                  <a:defRPr sz="2000">
                    <a:solidFill>
                      <a:schemeClr val="tx1"/>
                    </a:solidFill>
                    <a:latin typeface="+mn-lt"/>
                  </a:defRPr>
                </a:lvl5pPr>
                <a:lvl6pPr marL="2738438" indent="-254000" algn="l" defTabSz="1014413" rtl="0" eaLnBrk="0" fontAlgn="base" hangingPunct="0">
                  <a:spcBef>
                    <a:spcPct val="20000"/>
                  </a:spcBef>
                  <a:spcAft>
                    <a:spcPct val="0"/>
                  </a:spcAft>
                  <a:buChar char="»"/>
                  <a:defRPr sz="2000">
                    <a:solidFill>
                      <a:schemeClr val="tx1"/>
                    </a:solidFill>
                    <a:latin typeface="+mn-lt"/>
                  </a:defRPr>
                </a:lvl6pPr>
                <a:lvl7pPr marL="3195638" indent="-254000" algn="l" defTabSz="1014413" rtl="0" eaLnBrk="0" fontAlgn="base" hangingPunct="0">
                  <a:spcBef>
                    <a:spcPct val="20000"/>
                  </a:spcBef>
                  <a:spcAft>
                    <a:spcPct val="0"/>
                  </a:spcAft>
                  <a:buChar char="»"/>
                  <a:defRPr sz="2000">
                    <a:solidFill>
                      <a:schemeClr val="tx1"/>
                    </a:solidFill>
                    <a:latin typeface="+mn-lt"/>
                  </a:defRPr>
                </a:lvl7pPr>
                <a:lvl8pPr marL="3652838" indent="-254000" algn="l" defTabSz="1014413" rtl="0" eaLnBrk="0" fontAlgn="base" hangingPunct="0">
                  <a:spcBef>
                    <a:spcPct val="20000"/>
                  </a:spcBef>
                  <a:spcAft>
                    <a:spcPct val="0"/>
                  </a:spcAft>
                  <a:buChar char="»"/>
                  <a:defRPr sz="2000">
                    <a:solidFill>
                      <a:schemeClr val="tx1"/>
                    </a:solidFill>
                    <a:latin typeface="+mn-lt"/>
                  </a:defRPr>
                </a:lvl8pPr>
                <a:lvl9pPr marL="4110038" indent="-254000" algn="l" defTabSz="1014413"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1802" b="1" kern="0" dirty="0">
                    <a:solidFill>
                      <a:srgbClr val="FF0000"/>
                    </a:solidFill>
                  </a:rPr>
                  <a:t>Increase in temperature across most of the Northern Plains.</a:t>
                </a:r>
              </a:p>
            </p:txBody>
          </p:sp>
          <p:sp>
            <p:nvSpPr>
              <p:cNvPr id="7" name="TextBox 6"/>
              <p:cNvSpPr txBox="1"/>
              <p:nvPr/>
            </p:nvSpPr>
            <p:spPr>
              <a:xfrm>
                <a:off x="7510122" y="6322904"/>
                <a:ext cx="1372887" cy="424988"/>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81" b="1" dirty="0">
                    <a:solidFill>
                      <a:srgbClr val="000000"/>
                    </a:solidFill>
                  </a:rPr>
                  <a:t>National Climate</a:t>
                </a:r>
              </a:p>
              <a:p>
                <a:r>
                  <a:rPr lang="en-US" sz="1081" b="1" dirty="0">
                    <a:solidFill>
                      <a:srgbClr val="000000"/>
                    </a:solidFill>
                  </a:rPr>
                  <a:t>Assessment 2014</a:t>
                </a:r>
              </a:p>
            </p:txBody>
          </p:sp>
          <p:sp>
            <p:nvSpPr>
              <p:cNvPr id="4" name="Rectangle 3"/>
              <p:cNvSpPr/>
              <p:nvPr/>
            </p:nvSpPr>
            <p:spPr bwMode="auto">
              <a:xfrm>
                <a:off x="76201" y="685799"/>
                <a:ext cx="1455874" cy="12762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p:cNvSpPr/>
              <p:nvPr/>
            </p:nvSpPr>
            <p:spPr bwMode="auto">
              <a:xfrm>
                <a:off x="2895600" y="1012739"/>
                <a:ext cx="1532074" cy="13247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4633473" y="1143000"/>
                <a:ext cx="1455874" cy="12762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6674370" y="2658690"/>
                <a:ext cx="1455874" cy="12762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272385" y="4193220"/>
                <a:ext cx="1455874" cy="12762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bwMode="auto">
              <a:xfrm>
                <a:off x="2133600" y="4479273"/>
                <a:ext cx="1455874" cy="12762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p:cNvSpPr/>
              <p:nvPr/>
            </p:nvSpPr>
            <p:spPr bwMode="auto">
              <a:xfrm>
                <a:off x="3826370" y="4831332"/>
                <a:ext cx="1455874" cy="12762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bwMode="auto">
              <a:xfrm>
                <a:off x="5723074" y="4247916"/>
                <a:ext cx="1455874" cy="12762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 name="Straight Arrow Connector 5"/>
              <p:cNvCxnSpPr/>
              <p:nvPr/>
            </p:nvCxnSpPr>
            <p:spPr bwMode="auto">
              <a:xfrm flipH="1" flipV="1">
                <a:off x="3405046" y="2742557"/>
                <a:ext cx="3912728" cy="157882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
          <p:nvSpPr>
            <p:cNvPr id="17" name="Rectangle 16"/>
            <p:cNvSpPr/>
            <p:nvPr/>
          </p:nvSpPr>
          <p:spPr bwMode="auto">
            <a:xfrm>
              <a:off x="388492" y="2626592"/>
              <a:ext cx="1455874" cy="12762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827229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1066800"/>
            <a:ext cx="8458200" cy="5515355"/>
            <a:chOff x="917270" y="1600200"/>
            <a:chExt cx="7461860" cy="4981955"/>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270" y="1600200"/>
              <a:ext cx="7461860" cy="4981955"/>
            </a:xfrm>
            <a:prstGeom prst="rect">
              <a:avLst/>
            </a:prstGeom>
          </p:spPr>
        </p:pic>
        <p:sp>
          <p:nvSpPr>
            <p:cNvPr id="4" name="Freeform 3"/>
            <p:cNvSpPr/>
            <p:nvPr/>
          </p:nvSpPr>
          <p:spPr>
            <a:xfrm>
              <a:off x="1463040" y="2081349"/>
              <a:ext cx="3744686" cy="3352800"/>
            </a:xfrm>
            <a:custGeom>
              <a:avLst/>
              <a:gdLst>
                <a:gd name="connsiteX0" fmla="*/ 60960 w 3744686"/>
                <a:gd name="connsiteY0" fmla="*/ 17417 h 3352800"/>
                <a:gd name="connsiteX1" fmla="*/ 60960 w 3744686"/>
                <a:gd name="connsiteY1" fmla="*/ 17417 h 3352800"/>
                <a:gd name="connsiteX2" fmla="*/ 139337 w 3744686"/>
                <a:gd name="connsiteY2" fmla="*/ 0 h 3352800"/>
                <a:gd name="connsiteX3" fmla="*/ 3744686 w 3744686"/>
                <a:gd name="connsiteY3" fmla="*/ 357051 h 3352800"/>
                <a:gd name="connsiteX4" fmla="*/ 3413760 w 3744686"/>
                <a:gd name="connsiteY4" fmla="*/ 2952205 h 3352800"/>
                <a:gd name="connsiteX5" fmla="*/ 2255520 w 3744686"/>
                <a:gd name="connsiteY5" fmla="*/ 3352800 h 3352800"/>
                <a:gd name="connsiteX6" fmla="*/ 1515291 w 3744686"/>
                <a:gd name="connsiteY6" fmla="*/ 3344091 h 3352800"/>
                <a:gd name="connsiteX7" fmla="*/ 949234 w 3744686"/>
                <a:gd name="connsiteY7" fmla="*/ 2307771 h 3352800"/>
                <a:gd name="connsiteX8" fmla="*/ 766354 w 3744686"/>
                <a:gd name="connsiteY8" fmla="*/ 1140822 h 3352800"/>
                <a:gd name="connsiteX9" fmla="*/ 209006 w 3744686"/>
                <a:gd name="connsiteY9" fmla="*/ 984068 h 3352800"/>
                <a:gd name="connsiteX10" fmla="*/ 43543 w 3744686"/>
                <a:gd name="connsiteY10" fmla="*/ 722811 h 3352800"/>
                <a:gd name="connsiteX11" fmla="*/ 0 w 3744686"/>
                <a:gd name="connsiteY11" fmla="*/ 78377 h 3352800"/>
                <a:gd name="connsiteX12" fmla="*/ 60960 w 3744686"/>
                <a:gd name="connsiteY12" fmla="*/ 17417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4686" h="3352800">
                  <a:moveTo>
                    <a:pt x="60960" y="17417"/>
                  </a:moveTo>
                  <a:lnTo>
                    <a:pt x="60960" y="17417"/>
                  </a:lnTo>
                  <a:lnTo>
                    <a:pt x="139337" y="0"/>
                  </a:lnTo>
                  <a:lnTo>
                    <a:pt x="3744686" y="357051"/>
                  </a:lnTo>
                  <a:lnTo>
                    <a:pt x="3413760" y="2952205"/>
                  </a:lnTo>
                  <a:lnTo>
                    <a:pt x="2255520" y="3352800"/>
                  </a:lnTo>
                  <a:lnTo>
                    <a:pt x="1515291" y="3344091"/>
                  </a:lnTo>
                  <a:lnTo>
                    <a:pt x="949234" y="2307771"/>
                  </a:lnTo>
                  <a:lnTo>
                    <a:pt x="766354" y="1140822"/>
                  </a:lnTo>
                  <a:lnTo>
                    <a:pt x="209006" y="984068"/>
                  </a:lnTo>
                  <a:lnTo>
                    <a:pt x="43543" y="722811"/>
                  </a:lnTo>
                  <a:lnTo>
                    <a:pt x="0" y="78377"/>
                  </a:lnTo>
                  <a:lnTo>
                    <a:pt x="60960" y="17417"/>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TextBox 1"/>
          <p:cNvSpPr txBox="1">
            <a:spLocks noChangeArrowheads="1"/>
          </p:cNvSpPr>
          <p:nvPr/>
        </p:nvSpPr>
        <p:spPr bwMode="auto">
          <a:xfrm>
            <a:off x="0" y="533400"/>
            <a:ext cx="9144000" cy="746358"/>
          </a:xfrm>
          <a:prstGeom prst="rect">
            <a:avLst/>
          </a:prstGeom>
          <a:solidFill>
            <a:schemeClr val="bg1">
              <a:lumMod val="85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lnSpc>
                <a:spcPts val="5100"/>
              </a:lnSpc>
              <a:spcBef>
                <a:spcPts val="1200"/>
              </a:spcBef>
              <a:buFontTx/>
              <a:buNone/>
              <a:defRPr/>
            </a:pPr>
            <a:r>
              <a:rPr lang="en-US" altLang="en-US" sz="4800" b="1" dirty="0">
                <a:solidFill>
                  <a:prstClr val="black"/>
                </a:solidFill>
                <a:latin typeface="Corbel" panose="020B0503020204020204" pitchFamily="34" charset="0"/>
              </a:rPr>
              <a:t>Montana’s citizens</a:t>
            </a:r>
          </a:p>
        </p:txBody>
      </p:sp>
      <p:pic>
        <p:nvPicPr>
          <p:cNvPr id="6" name="Content Placeholder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81292" y="2089909"/>
            <a:ext cx="3163045" cy="1739553"/>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75667" y="3513964"/>
            <a:ext cx="1826175" cy="127040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8637" y="3601608"/>
            <a:ext cx="1821251" cy="1219184"/>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01842" y="2486297"/>
            <a:ext cx="1804699" cy="993162"/>
          </a:xfrm>
          <a:prstGeom prst="rect">
            <a:avLst/>
          </a:prstGeom>
        </p:spPr>
      </p:pic>
    </p:spTree>
    <p:extLst>
      <p:ext uri="{BB962C8B-B14F-4D97-AF65-F5344CB8AC3E}">
        <p14:creationId xmlns:p14="http://schemas.microsoft.com/office/powerpoint/2010/main" val="370939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dirty="0">
              <a:solidFill>
                <a:prstClr val="black"/>
              </a:solidFill>
              <a:latin typeface="Times-Roman"/>
            </a:endParaRPr>
          </a:p>
          <a:p>
            <a:endParaRPr lang="en-US" dirty="0"/>
          </a:p>
        </p:txBody>
      </p:sp>
      <p:pic>
        <p:nvPicPr>
          <p:cNvPr id="11" name="Picture 10" descr="scenarios_ima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037" y="170973"/>
            <a:ext cx="7736332" cy="5851525"/>
          </a:xfrm>
          <a:prstGeom prst="rect">
            <a:avLst/>
          </a:prstGeom>
        </p:spPr>
      </p:pic>
      <p:sp>
        <p:nvSpPr>
          <p:cNvPr id="12" name="TextBox 11"/>
          <p:cNvSpPr txBox="1"/>
          <p:nvPr/>
        </p:nvSpPr>
        <p:spPr>
          <a:xfrm>
            <a:off x="49505" y="6155184"/>
            <a:ext cx="8790838" cy="646331"/>
          </a:xfrm>
          <a:prstGeom prst="rect">
            <a:avLst/>
          </a:prstGeom>
          <a:noFill/>
        </p:spPr>
        <p:txBody>
          <a:bodyPr wrap="none" rtlCol="0">
            <a:spAutoFit/>
          </a:bodyPr>
          <a:lstStyle/>
          <a:p>
            <a:pPr algn="r"/>
            <a:r>
              <a:rPr lang="en-US" dirty="0"/>
              <a:t>IPCC, </a:t>
            </a:r>
            <a:r>
              <a:rPr lang="en-US" sz="1600" dirty="0"/>
              <a:t>2007: Towards New Scenarios for Analysis of Emissions, Climate Change, Impacts, and </a:t>
            </a:r>
          </a:p>
          <a:p>
            <a:pPr algn="r"/>
            <a:r>
              <a:rPr lang="en-US" sz="1600" dirty="0"/>
              <a:t>Response Strategies. Expert Meeting Report</a:t>
            </a:r>
            <a:r>
              <a:rPr lang="en-US" dirty="0"/>
              <a:t>.</a:t>
            </a:r>
          </a:p>
        </p:txBody>
      </p:sp>
      <p:sp>
        <p:nvSpPr>
          <p:cNvPr id="3" name="Rectangle 2"/>
          <p:cNvSpPr/>
          <p:nvPr/>
        </p:nvSpPr>
        <p:spPr>
          <a:xfrm>
            <a:off x="246215" y="1069438"/>
            <a:ext cx="1784489" cy="901700"/>
          </a:xfrm>
          <a:prstGeom prst="rect">
            <a:avLst/>
          </a:prstGeom>
          <a:solidFill>
            <a:srgbClr val="948A54"/>
          </a:solid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Attitudes, concerns, and believes</a:t>
            </a:r>
          </a:p>
        </p:txBody>
      </p:sp>
      <p:sp>
        <p:nvSpPr>
          <p:cNvPr id="7" name="Rectangle 6"/>
          <p:cNvSpPr/>
          <p:nvPr/>
        </p:nvSpPr>
        <p:spPr>
          <a:xfrm>
            <a:off x="5130800" y="360442"/>
            <a:ext cx="1981200" cy="901700"/>
          </a:xfrm>
          <a:prstGeom prst="rect">
            <a:avLst/>
          </a:prstGeom>
          <a:solidFill>
            <a:schemeClr val="bg2">
              <a:lumMod val="50000"/>
            </a:schemeClr>
          </a:solid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Observed changes in the environment</a:t>
            </a:r>
          </a:p>
        </p:txBody>
      </p:sp>
      <p:sp>
        <p:nvSpPr>
          <p:cNvPr id="9" name="Rectangle 8"/>
          <p:cNvSpPr/>
          <p:nvPr/>
        </p:nvSpPr>
        <p:spPr>
          <a:xfrm>
            <a:off x="7270464" y="1446014"/>
            <a:ext cx="1569880" cy="901700"/>
          </a:xfrm>
          <a:prstGeom prst="rect">
            <a:avLst/>
          </a:prstGeom>
          <a:solidFill>
            <a:srgbClr val="948A54"/>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Observed changes in production</a:t>
            </a:r>
          </a:p>
        </p:txBody>
      </p:sp>
      <p:sp>
        <p:nvSpPr>
          <p:cNvPr id="10" name="Rectangle 9"/>
          <p:cNvSpPr/>
          <p:nvPr/>
        </p:nvSpPr>
        <p:spPr>
          <a:xfrm>
            <a:off x="3641400" y="5188606"/>
            <a:ext cx="1710553" cy="901700"/>
          </a:xfrm>
          <a:prstGeom prst="rect">
            <a:avLst/>
          </a:prstGeom>
          <a:solidFill>
            <a:srgbClr val="948A54"/>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Adaptation and mitigation strategies</a:t>
            </a:r>
          </a:p>
        </p:txBody>
      </p:sp>
      <p:sp>
        <p:nvSpPr>
          <p:cNvPr id="5" name="Oval 4"/>
          <p:cNvSpPr/>
          <p:nvPr/>
        </p:nvSpPr>
        <p:spPr>
          <a:xfrm>
            <a:off x="246214" y="931333"/>
            <a:ext cx="2039785" cy="103980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2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9957"/>
            <a:ext cx="8229600" cy="4554817"/>
          </a:xfrm>
        </p:spPr>
        <p:txBody>
          <a:bodyPr>
            <a:normAutofit/>
          </a:bodyPr>
          <a:lstStyle/>
          <a:p>
            <a:r>
              <a:rPr lang="en-US" sz="2800" dirty="0"/>
              <a:t>Do stakeholders acknowledge climate change?</a:t>
            </a:r>
          </a:p>
          <a:p>
            <a:pPr marL="0" indent="0">
              <a:buNone/>
            </a:pPr>
            <a:endParaRPr lang="en-US" sz="1400" dirty="0"/>
          </a:p>
          <a:p>
            <a:r>
              <a:rPr lang="en-US" sz="2800" dirty="0"/>
              <a:t>Is climate change perceived as an imminent problem?</a:t>
            </a:r>
          </a:p>
          <a:p>
            <a:endParaRPr lang="en-US" sz="1400" dirty="0"/>
          </a:p>
          <a:p>
            <a:r>
              <a:rPr lang="en-US" sz="2800" dirty="0"/>
              <a:t>Are humans capable to mitigate the impacts of climate change?</a:t>
            </a:r>
          </a:p>
          <a:p>
            <a:endParaRPr lang="en-US" sz="1500" dirty="0"/>
          </a:p>
          <a:p>
            <a:r>
              <a:rPr lang="en-US" sz="2800" dirty="0"/>
              <a:t>What are the causes of climate change?</a:t>
            </a:r>
          </a:p>
          <a:p>
            <a:endParaRPr lang="en-US" dirty="0"/>
          </a:p>
        </p:txBody>
      </p:sp>
      <p:sp>
        <p:nvSpPr>
          <p:cNvPr id="9" name="TextBox 8"/>
          <p:cNvSpPr txBox="1"/>
          <p:nvPr/>
        </p:nvSpPr>
        <p:spPr>
          <a:xfrm>
            <a:off x="0" y="609600"/>
            <a:ext cx="9143999" cy="646331"/>
          </a:xfrm>
          <a:prstGeom prst="rect">
            <a:avLst/>
          </a:prstGeom>
          <a:solidFill>
            <a:schemeClr val="bg1">
              <a:lumMod val="85000"/>
            </a:schemeClr>
          </a:solidFill>
        </p:spPr>
        <p:txBody>
          <a:bodyPr wrap="square" rtlCol="0">
            <a:spAutoFit/>
          </a:bodyPr>
          <a:lstStyle/>
          <a:p>
            <a:pPr algn="ctr"/>
            <a:r>
              <a:rPr lang="en-US" sz="3600" dirty="0"/>
              <a:t>Montana agricultural stakeholders perceptions</a:t>
            </a:r>
          </a:p>
        </p:txBody>
      </p:sp>
    </p:spTree>
    <p:extLst>
      <p:ext uri="{BB962C8B-B14F-4D97-AF65-F5344CB8AC3E}">
        <p14:creationId xmlns:p14="http://schemas.microsoft.com/office/powerpoint/2010/main" val="220673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0621" y="3024123"/>
            <a:ext cx="8448578" cy="1200328"/>
          </a:xfrm>
          <a:prstGeom prst="rect">
            <a:avLst/>
          </a:prstGeom>
          <a:solidFill>
            <a:srgbClr val="D9D9D9"/>
          </a:solidFill>
        </p:spPr>
        <p:txBody>
          <a:bodyPr wrap="square">
            <a:spAutoFit/>
          </a:bodyPr>
          <a:lstStyle/>
          <a:p>
            <a:pPr lvl="0"/>
            <a:r>
              <a:rPr lang="en-US" sz="2400" b="1" dirty="0"/>
              <a:t>Capability</a:t>
            </a:r>
            <a:r>
              <a:rPr lang="en-US" sz="2400" dirty="0"/>
              <a:t>: Do you think people have the capability to reduce the impacts of change in climate? 1. The climate has not changed; 2. No;  3. Not sure; 4. Yes.</a:t>
            </a:r>
          </a:p>
        </p:txBody>
      </p:sp>
      <p:sp>
        <p:nvSpPr>
          <p:cNvPr id="6" name="Rectangle 5"/>
          <p:cNvSpPr/>
          <p:nvPr/>
        </p:nvSpPr>
        <p:spPr>
          <a:xfrm>
            <a:off x="390622" y="457200"/>
            <a:ext cx="8448578" cy="1200328"/>
          </a:xfrm>
          <a:prstGeom prst="rect">
            <a:avLst/>
          </a:prstGeom>
          <a:solidFill>
            <a:schemeClr val="bg1">
              <a:lumMod val="85000"/>
            </a:schemeClr>
          </a:solidFill>
        </p:spPr>
        <p:txBody>
          <a:bodyPr wrap="square">
            <a:spAutoFit/>
          </a:bodyPr>
          <a:lstStyle/>
          <a:p>
            <a:pPr marL="0" lvl="1"/>
            <a:r>
              <a:rPr lang="en-US" sz="2400" b="1" dirty="0"/>
              <a:t>Attitude</a:t>
            </a:r>
            <a:r>
              <a:rPr lang="en-US" sz="2400" dirty="0"/>
              <a:t>: What best describes your attitude towards climate change? 1. The climate has not changed; 2. Not alarmed; 3. Somehow alarmed; 4. Very alarmed.</a:t>
            </a:r>
          </a:p>
        </p:txBody>
      </p:sp>
      <p:sp>
        <p:nvSpPr>
          <p:cNvPr id="7" name="Rectangle 6"/>
          <p:cNvSpPr/>
          <p:nvPr/>
        </p:nvSpPr>
        <p:spPr>
          <a:xfrm>
            <a:off x="390621" y="1752947"/>
            <a:ext cx="8109066" cy="1200328"/>
          </a:xfrm>
          <a:prstGeom prst="rect">
            <a:avLst/>
          </a:prstGeom>
        </p:spPr>
        <p:txBody>
          <a:bodyPr wrap="square">
            <a:spAutoFit/>
          </a:bodyPr>
          <a:lstStyle/>
          <a:p>
            <a:pPr lvl="0"/>
            <a:r>
              <a:rPr lang="en-US" sz="2400" b="1" dirty="0"/>
              <a:t>Seriousness</a:t>
            </a:r>
            <a:r>
              <a:rPr lang="en-US" sz="2400" dirty="0"/>
              <a:t>: Do you think that changes in climate will be a serious issue? 1. Never; 2. Only in the present; 3. In the near future; 4. Always.</a:t>
            </a:r>
          </a:p>
        </p:txBody>
      </p:sp>
      <p:sp>
        <p:nvSpPr>
          <p:cNvPr id="8" name="Rectangle 7"/>
          <p:cNvSpPr/>
          <p:nvPr/>
        </p:nvSpPr>
        <p:spPr>
          <a:xfrm>
            <a:off x="390621" y="4329173"/>
            <a:ext cx="8448578" cy="1938992"/>
          </a:xfrm>
          <a:prstGeom prst="rect">
            <a:avLst/>
          </a:prstGeom>
        </p:spPr>
        <p:txBody>
          <a:bodyPr wrap="square">
            <a:spAutoFit/>
          </a:bodyPr>
          <a:lstStyle/>
          <a:p>
            <a:pPr lvl="0"/>
            <a:r>
              <a:rPr lang="en-US" sz="2400" b="1" dirty="0"/>
              <a:t>Cause</a:t>
            </a:r>
            <a:r>
              <a:rPr lang="en-US" sz="2400" dirty="0"/>
              <a:t>: What is the </a:t>
            </a:r>
            <a:r>
              <a:rPr lang="en-US" sz="2400" u="sng" dirty="0"/>
              <a:t>main</a:t>
            </a:r>
            <a:r>
              <a:rPr lang="en-US" sz="2400" dirty="0"/>
              <a:t> cause of climate change? 1. The climate has not changed; 2. Man-made activities; 3. Natural terrestrial cycles and catastrophes (e.g., the seasons, volcanic eruptions); 4. Extraterrestrial natural phenomena (e.g., Sun’s spots, meteorites); 5. Non-physical causes (e.g. God); 6. Other.</a:t>
            </a:r>
          </a:p>
        </p:txBody>
      </p:sp>
    </p:spTree>
    <p:extLst>
      <p:ext uri="{BB962C8B-B14F-4D97-AF65-F5344CB8AC3E}">
        <p14:creationId xmlns:p14="http://schemas.microsoft.com/office/powerpoint/2010/main" val="28821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a:solidFill>
            <a:schemeClr val="bg1">
              <a:lumMod val="85000"/>
            </a:schemeClr>
          </a:solidFill>
        </p:spPr>
        <p:txBody>
          <a:bodyPr/>
          <a:lstStyle/>
          <a:p>
            <a:r>
              <a:rPr lang="en-US" dirty="0"/>
              <a:t>Demographic </a:t>
            </a:r>
          </a:p>
        </p:txBody>
      </p:sp>
      <p:sp>
        <p:nvSpPr>
          <p:cNvPr id="3" name="Content Placeholder 2"/>
          <p:cNvSpPr>
            <a:spLocks noGrp="1"/>
          </p:cNvSpPr>
          <p:nvPr>
            <p:ph idx="1"/>
          </p:nvPr>
        </p:nvSpPr>
        <p:spPr>
          <a:xfrm>
            <a:off x="762000" y="1371600"/>
            <a:ext cx="7391400" cy="4525963"/>
          </a:xfrm>
        </p:spPr>
        <p:txBody>
          <a:bodyPr>
            <a:normAutofit/>
          </a:bodyPr>
          <a:lstStyle/>
          <a:p>
            <a:pPr>
              <a:lnSpc>
                <a:spcPct val="120000"/>
              </a:lnSpc>
            </a:pPr>
            <a:r>
              <a:rPr lang="en-US" sz="2800" dirty="0"/>
              <a:t>Location</a:t>
            </a:r>
          </a:p>
          <a:p>
            <a:pPr>
              <a:lnSpc>
                <a:spcPct val="120000"/>
              </a:lnSpc>
            </a:pPr>
            <a:r>
              <a:rPr lang="en-US" sz="2800" dirty="0"/>
              <a:t>Affiliation </a:t>
            </a:r>
          </a:p>
          <a:p>
            <a:pPr>
              <a:lnSpc>
                <a:spcPct val="120000"/>
              </a:lnSpc>
            </a:pPr>
            <a:r>
              <a:rPr lang="en-US" sz="2800" dirty="0"/>
              <a:t>Age</a:t>
            </a:r>
          </a:p>
          <a:p>
            <a:pPr>
              <a:lnSpc>
                <a:spcPct val="120000"/>
              </a:lnSpc>
            </a:pPr>
            <a:r>
              <a:rPr lang="en-US" sz="2800" dirty="0"/>
              <a:t>Income</a:t>
            </a:r>
          </a:p>
          <a:p>
            <a:pPr>
              <a:lnSpc>
                <a:spcPct val="120000"/>
              </a:lnSpc>
            </a:pPr>
            <a:r>
              <a:rPr lang="en-US" sz="2800" dirty="0"/>
              <a:t>Political view</a:t>
            </a:r>
          </a:p>
          <a:p>
            <a:pPr>
              <a:lnSpc>
                <a:spcPct val="120000"/>
              </a:lnSpc>
            </a:pPr>
            <a:r>
              <a:rPr lang="en-US" sz="2800" dirty="0"/>
              <a:t>Gender</a:t>
            </a:r>
          </a:p>
          <a:p>
            <a:pPr>
              <a:lnSpc>
                <a:spcPct val="120000"/>
              </a:lnSpc>
            </a:pPr>
            <a:r>
              <a:rPr lang="en-US" sz="2800" dirty="0"/>
              <a:t>Race/ethnicity</a:t>
            </a:r>
          </a:p>
          <a:p>
            <a:pPr marL="0" indent="0">
              <a:buNone/>
            </a:pP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7511" y="1836328"/>
            <a:ext cx="4008068" cy="2659471"/>
          </a:xfrm>
          <a:prstGeom prst="rect">
            <a:avLst/>
          </a:prstGeom>
        </p:spPr>
      </p:pic>
    </p:spTree>
    <p:extLst>
      <p:ext uri="{BB962C8B-B14F-4D97-AF65-F5344CB8AC3E}">
        <p14:creationId xmlns:p14="http://schemas.microsoft.com/office/powerpoint/2010/main" val="586101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521" y="1630947"/>
            <a:ext cx="9144000" cy="5379453"/>
          </a:xfrm>
          <a:prstGeom prst="rect">
            <a:avLst/>
          </a:prstGeom>
        </p:spPr>
      </p:pic>
      <p:sp>
        <p:nvSpPr>
          <p:cNvPr id="34" name="Freeform 33"/>
          <p:cNvSpPr/>
          <p:nvPr/>
        </p:nvSpPr>
        <p:spPr>
          <a:xfrm>
            <a:off x="5160818" y="1685241"/>
            <a:ext cx="3362230" cy="2218668"/>
          </a:xfrm>
          <a:custGeom>
            <a:avLst/>
            <a:gdLst>
              <a:gd name="connsiteX0" fmla="*/ 496455 w 3362230"/>
              <a:gd name="connsiteY0" fmla="*/ 186668 h 2218668"/>
              <a:gd name="connsiteX1" fmla="*/ 496455 w 3362230"/>
              <a:gd name="connsiteY1" fmla="*/ 186668 h 2218668"/>
              <a:gd name="connsiteX2" fmla="*/ 484909 w 3362230"/>
              <a:gd name="connsiteY2" fmla="*/ 486850 h 2218668"/>
              <a:gd name="connsiteX3" fmla="*/ 461818 w 3362230"/>
              <a:gd name="connsiteY3" fmla="*/ 579214 h 2218668"/>
              <a:gd name="connsiteX4" fmla="*/ 450273 w 3362230"/>
              <a:gd name="connsiteY4" fmla="*/ 625396 h 2218668"/>
              <a:gd name="connsiteX5" fmla="*/ 427182 w 3362230"/>
              <a:gd name="connsiteY5" fmla="*/ 948668 h 2218668"/>
              <a:gd name="connsiteX6" fmla="*/ 404091 w 3362230"/>
              <a:gd name="connsiteY6" fmla="*/ 994850 h 2218668"/>
              <a:gd name="connsiteX7" fmla="*/ 357909 w 3362230"/>
              <a:gd name="connsiteY7" fmla="*/ 1121850 h 2218668"/>
              <a:gd name="connsiteX8" fmla="*/ 334818 w 3362230"/>
              <a:gd name="connsiteY8" fmla="*/ 1191123 h 2218668"/>
              <a:gd name="connsiteX9" fmla="*/ 311727 w 3362230"/>
              <a:gd name="connsiteY9" fmla="*/ 1248850 h 2218668"/>
              <a:gd name="connsiteX10" fmla="*/ 300182 w 3362230"/>
              <a:gd name="connsiteY10" fmla="*/ 1283487 h 2218668"/>
              <a:gd name="connsiteX11" fmla="*/ 127000 w 3362230"/>
              <a:gd name="connsiteY11" fmla="*/ 1318123 h 2218668"/>
              <a:gd name="connsiteX12" fmla="*/ 92364 w 3362230"/>
              <a:gd name="connsiteY12" fmla="*/ 1329668 h 2218668"/>
              <a:gd name="connsiteX13" fmla="*/ 23091 w 3362230"/>
              <a:gd name="connsiteY13" fmla="*/ 1375850 h 2218668"/>
              <a:gd name="connsiteX14" fmla="*/ 0 w 3362230"/>
              <a:gd name="connsiteY14" fmla="*/ 1410487 h 2218668"/>
              <a:gd name="connsiteX15" fmla="*/ 23091 w 3362230"/>
              <a:gd name="connsiteY15" fmla="*/ 1445123 h 2218668"/>
              <a:gd name="connsiteX16" fmla="*/ 92364 w 3362230"/>
              <a:gd name="connsiteY16" fmla="*/ 1468214 h 2218668"/>
              <a:gd name="connsiteX17" fmla="*/ 127000 w 3362230"/>
              <a:gd name="connsiteY17" fmla="*/ 1491305 h 2218668"/>
              <a:gd name="connsiteX18" fmla="*/ 161637 w 3362230"/>
              <a:gd name="connsiteY18" fmla="*/ 1572123 h 2218668"/>
              <a:gd name="connsiteX19" fmla="*/ 196273 w 3362230"/>
              <a:gd name="connsiteY19" fmla="*/ 1595214 h 2218668"/>
              <a:gd name="connsiteX20" fmla="*/ 300182 w 3362230"/>
              <a:gd name="connsiteY20" fmla="*/ 1606759 h 2218668"/>
              <a:gd name="connsiteX21" fmla="*/ 346364 w 3362230"/>
              <a:gd name="connsiteY21" fmla="*/ 1618305 h 2218668"/>
              <a:gd name="connsiteX22" fmla="*/ 415637 w 3362230"/>
              <a:gd name="connsiteY22" fmla="*/ 1641396 h 2218668"/>
              <a:gd name="connsiteX23" fmla="*/ 704273 w 3362230"/>
              <a:gd name="connsiteY23" fmla="*/ 1652941 h 2218668"/>
              <a:gd name="connsiteX24" fmla="*/ 831273 w 3362230"/>
              <a:gd name="connsiteY24" fmla="*/ 1629850 h 2218668"/>
              <a:gd name="connsiteX25" fmla="*/ 900546 w 3362230"/>
              <a:gd name="connsiteY25" fmla="*/ 1583668 h 2218668"/>
              <a:gd name="connsiteX26" fmla="*/ 912091 w 3362230"/>
              <a:gd name="connsiteY26" fmla="*/ 1537487 h 2218668"/>
              <a:gd name="connsiteX27" fmla="*/ 923637 w 3362230"/>
              <a:gd name="connsiteY27" fmla="*/ 1502850 h 2218668"/>
              <a:gd name="connsiteX28" fmla="*/ 992909 w 3362230"/>
              <a:gd name="connsiteY28" fmla="*/ 1479759 h 2218668"/>
              <a:gd name="connsiteX29" fmla="*/ 1397000 w 3362230"/>
              <a:gd name="connsiteY29" fmla="*/ 1468214 h 2218668"/>
              <a:gd name="connsiteX30" fmla="*/ 1454727 w 3362230"/>
              <a:gd name="connsiteY30" fmla="*/ 1422032 h 2218668"/>
              <a:gd name="connsiteX31" fmla="*/ 1489364 w 3362230"/>
              <a:gd name="connsiteY31" fmla="*/ 1398941 h 2218668"/>
              <a:gd name="connsiteX32" fmla="*/ 1558637 w 3362230"/>
              <a:gd name="connsiteY32" fmla="*/ 1352759 h 2218668"/>
              <a:gd name="connsiteX33" fmla="*/ 1616364 w 3362230"/>
              <a:gd name="connsiteY33" fmla="*/ 1295032 h 2218668"/>
              <a:gd name="connsiteX34" fmla="*/ 1639455 w 3362230"/>
              <a:gd name="connsiteY34" fmla="*/ 1260396 h 2218668"/>
              <a:gd name="connsiteX35" fmla="*/ 1697182 w 3362230"/>
              <a:gd name="connsiteY35" fmla="*/ 1191123 h 2218668"/>
              <a:gd name="connsiteX36" fmla="*/ 1766455 w 3362230"/>
              <a:gd name="connsiteY36" fmla="*/ 1225759 h 2218668"/>
              <a:gd name="connsiteX37" fmla="*/ 1778000 w 3362230"/>
              <a:gd name="connsiteY37" fmla="*/ 1260396 h 2218668"/>
              <a:gd name="connsiteX38" fmla="*/ 1812637 w 3362230"/>
              <a:gd name="connsiteY38" fmla="*/ 1341214 h 2218668"/>
              <a:gd name="connsiteX39" fmla="*/ 1835727 w 3362230"/>
              <a:gd name="connsiteY39" fmla="*/ 1629850 h 2218668"/>
              <a:gd name="connsiteX40" fmla="*/ 1847273 w 3362230"/>
              <a:gd name="connsiteY40" fmla="*/ 1676032 h 2218668"/>
              <a:gd name="connsiteX41" fmla="*/ 1870364 w 3362230"/>
              <a:gd name="connsiteY41" fmla="*/ 1837668 h 2218668"/>
              <a:gd name="connsiteX42" fmla="*/ 1881909 w 3362230"/>
              <a:gd name="connsiteY42" fmla="*/ 1895396 h 2218668"/>
              <a:gd name="connsiteX43" fmla="*/ 1905000 w 3362230"/>
              <a:gd name="connsiteY43" fmla="*/ 1941578 h 2218668"/>
              <a:gd name="connsiteX44" fmla="*/ 2055091 w 3362230"/>
              <a:gd name="connsiteY44" fmla="*/ 1987759 h 2218668"/>
              <a:gd name="connsiteX45" fmla="*/ 2066637 w 3362230"/>
              <a:gd name="connsiteY45" fmla="*/ 2022396 h 2218668"/>
              <a:gd name="connsiteX46" fmla="*/ 2078182 w 3362230"/>
              <a:gd name="connsiteY46" fmla="*/ 2068578 h 2218668"/>
              <a:gd name="connsiteX47" fmla="*/ 2159000 w 3362230"/>
              <a:gd name="connsiteY47" fmla="*/ 2045487 h 2218668"/>
              <a:gd name="connsiteX48" fmla="*/ 2228273 w 3362230"/>
              <a:gd name="connsiteY48" fmla="*/ 1999305 h 2218668"/>
              <a:gd name="connsiteX49" fmla="*/ 2297546 w 3362230"/>
              <a:gd name="connsiteY49" fmla="*/ 1953123 h 2218668"/>
              <a:gd name="connsiteX50" fmla="*/ 2332182 w 3362230"/>
              <a:gd name="connsiteY50" fmla="*/ 1930032 h 2218668"/>
              <a:gd name="connsiteX51" fmla="*/ 2447637 w 3362230"/>
              <a:gd name="connsiteY51" fmla="*/ 1930032 h 2218668"/>
              <a:gd name="connsiteX52" fmla="*/ 2482273 w 3362230"/>
              <a:gd name="connsiteY52" fmla="*/ 1941578 h 2218668"/>
              <a:gd name="connsiteX53" fmla="*/ 2516909 w 3362230"/>
              <a:gd name="connsiteY53" fmla="*/ 2010850 h 2218668"/>
              <a:gd name="connsiteX54" fmla="*/ 2551546 w 3362230"/>
              <a:gd name="connsiteY54" fmla="*/ 2033941 h 2218668"/>
              <a:gd name="connsiteX55" fmla="*/ 2586182 w 3362230"/>
              <a:gd name="connsiteY55" fmla="*/ 2103214 h 2218668"/>
              <a:gd name="connsiteX56" fmla="*/ 2632364 w 3362230"/>
              <a:gd name="connsiteY56" fmla="*/ 2114759 h 2218668"/>
              <a:gd name="connsiteX57" fmla="*/ 2701637 w 3362230"/>
              <a:gd name="connsiteY57" fmla="*/ 2149396 h 2218668"/>
              <a:gd name="connsiteX58" fmla="*/ 2736273 w 3362230"/>
              <a:gd name="connsiteY58" fmla="*/ 2172487 h 2218668"/>
              <a:gd name="connsiteX59" fmla="*/ 2770909 w 3362230"/>
              <a:gd name="connsiteY59" fmla="*/ 2184032 h 2218668"/>
              <a:gd name="connsiteX60" fmla="*/ 2886364 w 3362230"/>
              <a:gd name="connsiteY60" fmla="*/ 2218668 h 2218668"/>
              <a:gd name="connsiteX61" fmla="*/ 3048000 w 3362230"/>
              <a:gd name="connsiteY61" fmla="*/ 2207123 h 2218668"/>
              <a:gd name="connsiteX62" fmla="*/ 3082637 w 3362230"/>
              <a:gd name="connsiteY62" fmla="*/ 2195578 h 2218668"/>
              <a:gd name="connsiteX63" fmla="*/ 3140364 w 3362230"/>
              <a:gd name="connsiteY63" fmla="*/ 2149396 h 2218668"/>
              <a:gd name="connsiteX64" fmla="*/ 3163455 w 3362230"/>
              <a:gd name="connsiteY64" fmla="*/ 2080123 h 2218668"/>
              <a:gd name="connsiteX65" fmla="*/ 3175000 w 3362230"/>
              <a:gd name="connsiteY65" fmla="*/ 2045487 h 2218668"/>
              <a:gd name="connsiteX66" fmla="*/ 3151909 w 3362230"/>
              <a:gd name="connsiteY66" fmla="*/ 1837668 h 2218668"/>
              <a:gd name="connsiteX67" fmla="*/ 3128818 w 3362230"/>
              <a:gd name="connsiteY67" fmla="*/ 1803032 h 2218668"/>
              <a:gd name="connsiteX68" fmla="*/ 3117273 w 3362230"/>
              <a:gd name="connsiteY68" fmla="*/ 1722214 h 2218668"/>
              <a:gd name="connsiteX69" fmla="*/ 3186546 w 3362230"/>
              <a:gd name="connsiteY69" fmla="*/ 1676032 h 2218668"/>
              <a:gd name="connsiteX70" fmla="*/ 3313546 w 3362230"/>
              <a:gd name="connsiteY70" fmla="*/ 1652941 h 2218668"/>
              <a:gd name="connsiteX71" fmla="*/ 3348182 w 3362230"/>
              <a:gd name="connsiteY71" fmla="*/ 1641396 h 2218668"/>
              <a:gd name="connsiteX72" fmla="*/ 3348182 w 3362230"/>
              <a:gd name="connsiteY72" fmla="*/ 1491305 h 2218668"/>
              <a:gd name="connsiteX73" fmla="*/ 3325091 w 3362230"/>
              <a:gd name="connsiteY73" fmla="*/ 1445123 h 2218668"/>
              <a:gd name="connsiteX74" fmla="*/ 3313546 w 3362230"/>
              <a:gd name="connsiteY74" fmla="*/ 1260396 h 2218668"/>
              <a:gd name="connsiteX75" fmla="*/ 3302000 w 3362230"/>
              <a:gd name="connsiteY75" fmla="*/ 1225759 h 2218668"/>
              <a:gd name="connsiteX76" fmla="*/ 3290455 w 3362230"/>
              <a:gd name="connsiteY76" fmla="*/ 1133396 h 2218668"/>
              <a:gd name="connsiteX77" fmla="*/ 3255818 w 3362230"/>
              <a:gd name="connsiteY77" fmla="*/ 521487 h 2218668"/>
              <a:gd name="connsiteX78" fmla="*/ 3244273 w 3362230"/>
              <a:gd name="connsiteY78" fmla="*/ 382941 h 2218668"/>
              <a:gd name="connsiteX79" fmla="*/ 3221182 w 3362230"/>
              <a:gd name="connsiteY79" fmla="*/ 267487 h 2218668"/>
              <a:gd name="connsiteX80" fmla="*/ 3209637 w 3362230"/>
              <a:gd name="connsiteY80" fmla="*/ 36578 h 2218668"/>
              <a:gd name="connsiteX81" fmla="*/ 3198091 w 3362230"/>
              <a:gd name="connsiteY81" fmla="*/ 1941 h 2218668"/>
              <a:gd name="connsiteX82" fmla="*/ 3013364 w 3362230"/>
              <a:gd name="connsiteY82" fmla="*/ 13487 h 2218668"/>
              <a:gd name="connsiteX83" fmla="*/ 2967182 w 3362230"/>
              <a:gd name="connsiteY83" fmla="*/ 36578 h 2218668"/>
              <a:gd name="connsiteX84" fmla="*/ 2886364 w 3362230"/>
              <a:gd name="connsiteY84" fmla="*/ 48123 h 2218668"/>
              <a:gd name="connsiteX85" fmla="*/ 2563091 w 3362230"/>
              <a:gd name="connsiteY85" fmla="*/ 71214 h 2218668"/>
              <a:gd name="connsiteX86" fmla="*/ 2401455 w 3362230"/>
              <a:gd name="connsiteY86" fmla="*/ 94305 h 2218668"/>
              <a:gd name="connsiteX87" fmla="*/ 1685637 w 3362230"/>
              <a:gd name="connsiteY87" fmla="*/ 105850 h 2218668"/>
              <a:gd name="connsiteX88" fmla="*/ 1616364 w 3362230"/>
              <a:gd name="connsiteY88" fmla="*/ 128941 h 2218668"/>
              <a:gd name="connsiteX89" fmla="*/ 1339273 w 3362230"/>
              <a:gd name="connsiteY89" fmla="*/ 128941 h 2218668"/>
              <a:gd name="connsiteX90" fmla="*/ 1039091 w 3362230"/>
              <a:gd name="connsiteY90" fmla="*/ 152032 h 2218668"/>
              <a:gd name="connsiteX91" fmla="*/ 946727 w 3362230"/>
              <a:gd name="connsiteY91" fmla="*/ 163578 h 2218668"/>
              <a:gd name="connsiteX92" fmla="*/ 681182 w 3362230"/>
              <a:gd name="connsiteY92" fmla="*/ 175123 h 2218668"/>
              <a:gd name="connsiteX93" fmla="*/ 427182 w 3362230"/>
              <a:gd name="connsiteY93" fmla="*/ 186668 h 2218668"/>
              <a:gd name="connsiteX94" fmla="*/ 496455 w 3362230"/>
              <a:gd name="connsiteY94" fmla="*/ 186668 h 221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362230" h="2218668">
                <a:moveTo>
                  <a:pt x="496455" y="186668"/>
                </a:moveTo>
                <a:lnTo>
                  <a:pt x="496455" y="186668"/>
                </a:lnTo>
                <a:cubicBezTo>
                  <a:pt x="492606" y="286729"/>
                  <a:pt x="493710" y="387103"/>
                  <a:pt x="484909" y="486850"/>
                </a:cubicBezTo>
                <a:cubicBezTo>
                  <a:pt x="482120" y="518463"/>
                  <a:pt x="469515" y="548426"/>
                  <a:pt x="461818" y="579214"/>
                </a:cubicBezTo>
                <a:lnTo>
                  <a:pt x="450273" y="625396"/>
                </a:lnTo>
                <a:cubicBezTo>
                  <a:pt x="450021" y="630188"/>
                  <a:pt x="440566" y="890671"/>
                  <a:pt x="427182" y="948668"/>
                </a:cubicBezTo>
                <a:cubicBezTo>
                  <a:pt x="423312" y="965438"/>
                  <a:pt x="411081" y="979122"/>
                  <a:pt x="404091" y="994850"/>
                </a:cubicBezTo>
                <a:cubicBezTo>
                  <a:pt x="382673" y="1043040"/>
                  <a:pt x="374973" y="1070659"/>
                  <a:pt x="357909" y="1121850"/>
                </a:cubicBezTo>
                <a:lnTo>
                  <a:pt x="334818" y="1191123"/>
                </a:lnTo>
                <a:cubicBezTo>
                  <a:pt x="327121" y="1210365"/>
                  <a:pt x="319004" y="1229445"/>
                  <a:pt x="311727" y="1248850"/>
                </a:cubicBezTo>
                <a:cubicBezTo>
                  <a:pt x="307454" y="1260245"/>
                  <a:pt x="307784" y="1273984"/>
                  <a:pt x="300182" y="1283487"/>
                </a:cubicBezTo>
                <a:cubicBezTo>
                  <a:pt x="263585" y="1329235"/>
                  <a:pt x="157146" y="1315611"/>
                  <a:pt x="127000" y="1318123"/>
                </a:cubicBezTo>
                <a:cubicBezTo>
                  <a:pt x="115455" y="1321971"/>
                  <a:pt x="103002" y="1323758"/>
                  <a:pt x="92364" y="1329668"/>
                </a:cubicBezTo>
                <a:cubicBezTo>
                  <a:pt x="68104" y="1343145"/>
                  <a:pt x="23091" y="1375850"/>
                  <a:pt x="23091" y="1375850"/>
                </a:cubicBezTo>
                <a:cubicBezTo>
                  <a:pt x="15394" y="1387396"/>
                  <a:pt x="0" y="1396611"/>
                  <a:pt x="0" y="1410487"/>
                </a:cubicBezTo>
                <a:cubicBezTo>
                  <a:pt x="0" y="1424363"/>
                  <a:pt x="11324" y="1437769"/>
                  <a:pt x="23091" y="1445123"/>
                </a:cubicBezTo>
                <a:cubicBezTo>
                  <a:pt x="43731" y="1458023"/>
                  <a:pt x="72112" y="1454712"/>
                  <a:pt x="92364" y="1468214"/>
                </a:cubicBezTo>
                <a:lnTo>
                  <a:pt x="127000" y="1491305"/>
                </a:lnTo>
                <a:cubicBezTo>
                  <a:pt x="135021" y="1515366"/>
                  <a:pt x="145786" y="1553102"/>
                  <a:pt x="161637" y="1572123"/>
                </a:cubicBezTo>
                <a:cubicBezTo>
                  <a:pt x="170520" y="1582783"/>
                  <a:pt x="182811" y="1591849"/>
                  <a:pt x="196273" y="1595214"/>
                </a:cubicBezTo>
                <a:cubicBezTo>
                  <a:pt x="230082" y="1603666"/>
                  <a:pt x="265546" y="1602911"/>
                  <a:pt x="300182" y="1606759"/>
                </a:cubicBezTo>
                <a:cubicBezTo>
                  <a:pt x="315576" y="1610608"/>
                  <a:pt x="331165" y="1613745"/>
                  <a:pt x="346364" y="1618305"/>
                </a:cubicBezTo>
                <a:cubicBezTo>
                  <a:pt x="369678" y="1625299"/>
                  <a:pt x="391410" y="1639051"/>
                  <a:pt x="415637" y="1641396"/>
                </a:cubicBezTo>
                <a:cubicBezTo>
                  <a:pt x="511478" y="1650671"/>
                  <a:pt x="608061" y="1649093"/>
                  <a:pt x="704273" y="1652941"/>
                </a:cubicBezTo>
                <a:cubicBezTo>
                  <a:pt x="724410" y="1650424"/>
                  <a:pt x="800268" y="1647075"/>
                  <a:pt x="831273" y="1629850"/>
                </a:cubicBezTo>
                <a:cubicBezTo>
                  <a:pt x="855532" y="1616372"/>
                  <a:pt x="900546" y="1583668"/>
                  <a:pt x="900546" y="1583668"/>
                </a:cubicBezTo>
                <a:cubicBezTo>
                  <a:pt x="904394" y="1568274"/>
                  <a:pt x="907732" y="1552744"/>
                  <a:pt x="912091" y="1537487"/>
                </a:cubicBezTo>
                <a:cubicBezTo>
                  <a:pt x="915434" y="1525785"/>
                  <a:pt x="913734" y="1509924"/>
                  <a:pt x="923637" y="1502850"/>
                </a:cubicBezTo>
                <a:cubicBezTo>
                  <a:pt x="943443" y="1488703"/>
                  <a:pt x="968579" y="1480454"/>
                  <a:pt x="992909" y="1479759"/>
                </a:cubicBezTo>
                <a:lnTo>
                  <a:pt x="1397000" y="1468214"/>
                </a:lnTo>
                <a:cubicBezTo>
                  <a:pt x="1464432" y="1445736"/>
                  <a:pt x="1402504" y="1474255"/>
                  <a:pt x="1454727" y="1422032"/>
                </a:cubicBezTo>
                <a:cubicBezTo>
                  <a:pt x="1464539" y="1412220"/>
                  <a:pt x="1478704" y="1407824"/>
                  <a:pt x="1489364" y="1398941"/>
                </a:cubicBezTo>
                <a:cubicBezTo>
                  <a:pt x="1547021" y="1350894"/>
                  <a:pt x="1497766" y="1373050"/>
                  <a:pt x="1558637" y="1352759"/>
                </a:cubicBezTo>
                <a:cubicBezTo>
                  <a:pt x="1620207" y="1260402"/>
                  <a:pt x="1539398" y="1371997"/>
                  <a:pt x="1616364" y="1295032"/>
                </a:cubicBezTo>
                <a:cubicBezTo>
                  <a:pt x="1626176" y="1285220"/>
                  <a:pt x="1630572" y="1271056"/>
                  <a:pt x="1639455" y="1260396"/>
                </a:cubicBezTo>
                <a:cubicBezTo>
                  <a:pt x="1713535" y="1171500"/>
                  <a:pt x="1639852" y="1277117"/>
                  <a:pt x="1697182" y="1191123"/>
                </a:cubicBezTo>
                <a:cubicBezTo>
                  <a:pt x="1719999" y="1198728"/>
                  <a:pt x="1750178" y="1205412"/>
                  <a:pt x="1766455" y="1225759"/>
                </a:cubicBezTo>
                <a:cubicBezTo>
                  <a:pt x="1774058" y="1235262"/>
                  <a:pt x="1773206" y="1249210"/>
                  <a:pt x="1778000" y="1260396"/>
                </a:cubicBezTo>
                <a:cubicBezTo>
                  <a:pt x="1820807" y="1360281"/>
                  <a:pt x="1785555" y="1259973"/>
                  <a:pt x="1812637" y="1341214"/>
                </a:cubicBezTo>
                <a:cubicBezTo>
                  <a:pt x="1819157" y="1458574"/>
                  <a:pt x="1816934" y="1526487"/>
                  <a:pt x="1835727" y="1629850"/>
                </a:cubicBezTo>
                <a:cubicBezTo>
                  <a:pt x="1838566" y="1645462"/>
                  <a:pt x="1843424" y="1660638"/>
                  <a:pt x="1847273" y="1676032"/>
                </a:cubicBezTo>
                <a:cubicBezTo>
                  <a:pt x="1865036" y="1853668"/>
                  <a:pt x="1847534" y="1734932"/>
                  <a:pt x="1870364" y="1837668"/>
                </a:cubicBezTo>
                <a:cubicBezTo>
                  <a:pt x="1874621" y="1856824"/>
                  <a:pt x="1875704" y="1876779"/>
                  <a:pt x="1881909" y="1895396"/>
                </a:cubicBezTo>
                <a:cubicBezTo>
                  <a:pt x="1887352" y="1911724"/>
                  <a:pt x="1891231" y="1931251"/>
                  <a:pt x="1905000" y="1941578"/>
                </a:cubicBezTo>
                <a:cubicBezTo>
                  <a:pt x="1914828" y="1948949"/>
                  <a:pt x="2049891" y="1986273"/>
                  <a:pt x="2055091" y="1987759"/>
                </a:cubicBezTo>
                <a:cubicBezTo>
                  <a:pt x="2058940" y="1999305"/>
                  <a:pt x="2063294" y="2010694"/>
                  <a:pt x="2066637" y="2022396"/>
                </a:cubicBezTo>
                <a:cubicBezTo>
                  <a:pt x="2070996" y="2037653"/>
                  <a:pt x="2064576" y="2060414"/>
                  <a:pt x="2078182" y="2068578"/>
                </a:cubicBezTo>
                <a:cubicBezTo>
                  <a:pt x="2083358" y="2071684"/>
                  <a:pt x="2149815" y="2048549"/>
                  <a:pt x="2159000" y="2045487"/>
                </a:cubicBezTo>
                <a:cubicBezTo>
                  <a:pt x="2182091" y="2030093"/>
                  <a:pt x="2208650" y="2018929"/>
                  <a:pt x="2228273" y="1999305"/>
                </a:cubicBezTo>
                <a:cubicBezTo>
                  <a:pt x="2271514" y="1956062"/>
                  <a:pt x="2247419" y="1969831"/>
                  <a:pt x="2297546" y="1953123"/>
                </a:cubicBezTo>
                <a:cubicBezTo>
                  <a:pt x="2309091" y="1945426"/>
                  <a:pt x="2319771" y="1936237"/>
                  <a:pt x="2332182" y="1930032"/>
                </a:cubicBezTo>
                <a:cubicBezTo>
                  <a:pt x="2376961" y="1907643"/>
                  <a:pt x="2389819" y="1921773"/>
                  <a:pt x="2447637" y="1930032"/>
                </a:cubicBezTo>
                <a:cubicBezTo>
                  <a:pt x="2459182" y="1933881"/>
                  <a:pt x="2472770" y="1933975"/>
                  <a:pt x="2482273" y="1941578"/>
                </a:cubicBezTo>
                <a:cubicBezTo>
                  <a:pt x="2536348" y="1984838"/>
                  <a:pt x="2479722" y="1964367"/>
                  <a:pt x="2516909" y="2010850"/>
                </a:cubicBezTo>
                <a:cubicBezTo>
                  <a:pt x="2525577" y="2021685"/>
                  <a:pt x="2540000" y="2026244"/>
                  <a:pt x="2551546" y="2033941"/>
                </a:cubicBezTo>
                <a:cubicBezTo>
                  <a:pt x="2558132" y="2053700"/>
                  <a:pt x="2566997" y="2090424"/>
                  <a:pt x="2586182" y="2103214"/>
                </a:cubicBezTo>
                <a:cubicBezTo>
                  <a:pt x="2599385" y="2112016"/>
                  <a:pt x="2616970" y="2110911"/>
                  <a:pt x="2632364" y="2114759"/>
                </a:cubicBezTo>
                <a:cubicBezTo>
                  <a:pt x="2731624" y="2180934"/>
                  <a:pt x="2606037" y="2101595"/>
                  <a:pt x="2701637" y="2149396"/>
                </a:cubicBezTo>
                <a:cubicBezTo>
                  <a:pt x="2714048" y="2155602"/>
                  <a:pt x="2723862" y="2166282"/>
                  <a:pt x="2736273" y="2172487"/>
                </a:cubicBezTo>
                <a:cubicBezTo>
                  <a:pt x="2747158" y="2177930"/>
                  <a:pt x="2759252" y="2180535"/>
                  <a:pt x="2770909" y="2184032"/>
                </a:cubicBezTo>
                <a:cubicBezTo>
                  <a:pt x="2903091" y="2223686"/>
                  <a:pt x="2807919" y="2192521"/>
                  <a:pt x="2886364" y="2218668"/>
                </a:cubicBezTo>
                <a:cubicBezTo>
                  <a:pt x="2940243" y="2214820"/>
                  <a:pt x="2994354" y="2213434"/>
                  <a:pt x="3048000" y="2207123"/>
                </a:cubicBezTo>
                <a:cubicBezTo>
                  <a:pt x="3060087" y="2205701"/>
                  <a:pt x="3073134" y="2203181"/>
                  <a:pt x="3082637" y="2195578"/>
                </a:cubicBezTo>
                <a:cubicBezTo>
                  <a:pt x="3157241" y="2135894"/>
                  <a:pt x="3053303" y="2178415"/>
                  <a:pt x="3140364" y="2149396"/>
                </a:cubicBezTo>
                <a:lnTo>
                  <a:pt x="3163455" y="2080123"/>
                </a:lnTo>
                <a:lnTo>
                  <a:pt x="3175000" y="2045487"/>
                </a:lnTo>
                <a:cubicBezTo>
                  <a:pt x="3173557" y="2023840"/>
                  <a:pt x="3179456" y="1892761"/>
                  <a:pt x="3151909" y="1837668"/>
                </a:cubicBezTo>
                <a:cubicBezTo>
                  <a:pt x="3145703" y="1825257"/>
                  <a:pt x="3136515" y="1814577"/>
                  <a:pt x="3128818" y="1803032"/>
                </a:cubicBezTo>
                <a:cubicBezTo>
                  <a:pt x="3124970" y="1776093"/>
                  <a:pt x="3114565" y="1749292"/>
                  <a:pt x="3117273" y="1722214"/>
                </a:cubicBezTo>
                <a:cubicBezTo>
                  <a:pt x="3121238" y="1682569"/>
                  <a:pt x="3158840" y="1681573"/>
                  <a:pt x="3186546" y="1676032"/>
                </a:cubicBezTo>
                <a:cubicBezTo>
                  <a:pt x="3238038" y="1665733"/>
                  <a:pt x="3263995" y="1665329"/>
                  <a:pt x="3313546" y="1652941"/>
                </a:cubicBezTo>
                <a:cubicBezTo>
                  <a:pt x="3325352" y="1649989"/>
                  <a:pt x="3336637" y="1645244"/>
                  <a:pt x="3348182" y="1641396"/>
                </a:cubicBezTo>
                <a:cubicBezTo>
                  <a:pt x="3364788" y="1574968"/>
                  <a:pt x="3368926" y="1581196"/>
                  <a:pt x="3348182" y="1491305"/>
                </a:cubicBezTo>
                <a:cubicBezTo>
                  <a:pt x="3344312" y="1474535"/>
                  <a:pt x="3332788" y="1460517"/>
                  <a:pt x="3325091" y="1445123"/>
                </a:cubicBezTo>
                <a:cubicBezTo>
                  <a:pt x="3321243" y="1383547"/>
                  <a:pt x="3320005" y="1321753"/>
                  <a:pt x="3313546" y="1260396"/>
                </a:cubicBezTo>
                <a:cubicBezTo>
                  <a:pt x="3312272" y="1248293"/>
                  <a:pt x="3304177" y="1237733"/>
                  <a:pt x="3302000" y="1225759"/>
                </a:cubicBezTo>
                <a:cubicBezTo>
                  <a:pt x="3296450" y="1195232"/>
                  <a:pt x="3294303" y="1164184"/>
                  <a:pt x="3290455" y="1133396"/>
                </a:cubicBezTo>
                <a:cubicBezTo>
                  <a:pt x="3270974" y="490546"/>
                  <a:pt x="3294956" y="991167"/>
                  <a:pt x="3255818" y="521487"/>
                </a:cubicBezTo>
                <a:cubicBezTo>
                  <a:pt x="3251970" y="475305"/>
                  <a:pt x="3249391" y="429000"/>
                  <a:pt x="3244273" y="382941"/>
                </a:cubicBezTo>
                <a:cubicBezTo>
                  <a:pt x="3238612" y="331992"/>
                  <a:pt x="3232647" y="313349"/>
                  <a:pt x="3221182" y="267487"/>
                </a:cubicBezTo>
                <a:cubicBezTo>
                  <a:pt x="3217334" y="190517"/>
                  <a:pt x="3216313" y="113354"/>
                  <a:pt x="3209637" y="36578"/>
                </a:cubicBezTo>
                <a:cubicBezTo>
                  <a:pt x="3208583" y="24454"/>
                  <a:pt x="3210178" y="3363"/>
                  <a:pt x="3198091" y="1941"/>
                </a:cubicBezTo>
                <a:cubicBezTo>
                  <a:pt x="3136818" y="-5268"/>
                  <a:pt x="3074940" y="9638"/>
                  <a:pt x="3013364" y="13487"/>
                </a:cubicBezTo>
                <a:cubicBezTo>
                  <a:pt x="2997970" y="21184"/>
                  <a:pt x="2983787" y="32050"/>
                  <a:pt x="2967182" y="36578"/>
                </a:cubicBezTo>
                <a:cubicBezTo>
                  <a:pt x="2940928" y="43738"/>
                  <a:pt x="2913477" y="45799"/>
                  <a:pt x="2886364" y="48123"/>
                </a:cubicBezTo>
                <a:cubicBezTo>
                  <a:pt x="2778726" y="57349"/>
                  <a:pt x="2670849" y="63517"/>
                  <a:pt x="2563091" y="71214"/>
                </a:cubicBezTo>
                <a:cubicBezTo>
                  <a:pt x="2496889" y="87764"/>
                  <a:pt x="2490039" y="91844"/>
                  <a:pt x="2401455" y="94305"/>
                </a:cubicBezTo>
                <a:cubicBezTo>
                  <a:pt x="2162910" y="100931"/>
                  <a:pt x="1924243" y="102002"/>
                  <a:pt x="1685637" y="105850"/>
                </a:cubicBezTo>
                <a:cubicBezTo>
                  <a:pt x="1662546" y="113547"/>
                  <a:pt x="1640406" y="125145"/>
                  <a:pt x="1616364" y="128941"/>
                </a:cubicBezTo>
                <a:cubicBezTo>
                  <a:pt x="1486527" y="149442"/>
                  <a:pt x="1463183" y="140206"/>
                  <a:pt x="1339273" y="128941"/>
                </a:cubicBezTo>
                <a:lnTo>
                  <a:pt x="1039091" y="152032"/>
                </a:lnTo>
                <a:cubicBezTo>
                  <a:pt x="1008183" y="154759"/>
                  <a:pt x="977690" y="161580"/>
                  <a:pt x="946727" y="163578"/>
                </a:cubicBezTo>
                <a:cubicBezTo>
                  <a:pt x="858312" y="169282"/>
                  <a:pt x="769697" y="171275"/>
                  <a:pt x="681182" y="175123"/>
                </a:cubicBezTo>
                <a:cubicBezTo>
                  <a:pt x="543217" y="194832"/>
                  <a:pt x="627577" y="186668"/>
                  <a:pt x="427182" y="186668"/>
                </a:cubicBezTo>
                <a:lnTo>
                  <a:pt x="496455" y="186668"/>
                </a:lnTo>
                <a:close/>
              </a:path>
            </a:pathLst>
          </a:custGeom>
          <a:solidFill>
            <a:schemeClr val="accent3">
              <a:lumMod val="40000"/>
              <a:lumOff val="60000"/>
              <a:alpha val="45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110</a:t>
            </a:r>
          </a:p>
        </p:txBody>
      </p:sp>
      <p:sp>
        <p:nvSpPr>
          <p:cNvPr id="9" name="Freeform 8"/>
          <p:cNvSpPr/>
          <p:nvPr/>
        </p:nvSpPr>
        <p:spPr>
          <a:xfrm>
            <a:off x="1687671" y="1855790"/>
            <a:ext cx="3925157" cy="2263949"/>
          </a:xfrm>
          <a:custGeom>
            <a:avLst/>
            <a:gdLst>
              <a:gd name="connsiteX0" fmla="*/ 0 w 3925157"/>
              <a:gd name="connsiteY0" fmla="*/ 0 h 2263949"/>
              <a:gd name="connsiteX1" fmla="*/ 1234881 w 3925157"/>
              <a:gd name="connsiteY1" fmla="*/ 32342 h 2263949"/>
              <a:gd name="connsiteX2" fmla="*/ 2087537 w 3925157"/>
              <a:gd name="connsiteY2" fmla="*/ 61744 h 2263949"/>
              <a:gd name="connsiteX3" fmla="*/ 3154827 w 3925157"/>
              <a:gd name="connsiteY3" fmla="*/ 67625 h 2263949"/>
              <a:gd name="connsiteX4" fmla="*/ 3925157 w 3925157"/>
              <a:gd name="connsiteY4" fmla="*/ 47043 h 2263949"/>
              <a:gd name="connsiteX5" fmla="*/ 3925157 w 3925157"/>
              <a:gd name="connsiteY5" fmla="*/ 199933 h 2263949"/>
              <a:gd name="connsiteX6" fmla="*/ 3863413 w 3925157"/>
              <a:gd name="connsiteY6" fmla="*/ 249917 h 2263949"/>
              <a:gd name="connsiteX7" fmla="*/ 3839892 w 3925157"/>
              <a:gd name="connsiteY7" fmla="*/ 546876 h 2263949"/>
              <a:gd name="connsiteX8" fmla="*/ 3801669 w 3925157"/>
              <a:gd name="connsiteY8" fmla="*/ 543936 h 2263949"/>
              <a:gd name="connsiteX9" fmla="*/ 3778148 w 3925157"/>
              <a:gd name="connsiteY9" fmla="*/ 1029068 h 2263949"/>
              <a:gd name="connsiteX10" fmla="*/ 3675241 w 3925157"/>
              <a:gd name="connsiteY10" fmla="*/ 1005546 h 2263949"/>
              <a:gd name="connsiteX11" fmla="*/ 3637018 w 3925157"/>
              <a:gd name="connsiteY11" fmla="*/ 1079051 h 2263949"/>
              <a:gd name="connsiteX12" fmla="*/ 3510590 w 3925157"/>
              <a:gd name="connsiteY12" fmla="*/ 1093752 h 2263949"/>
              <a:gd name="connsiteX13" fmla="*/ 3475308 w 3925157"/>
              <a:gd name="connsiteY13" fmla="*/ 1240762 h 2263949"/>
              <a:gd name="connsiteX14" fmla="*/ 3360640 w 3925157"/>
              <a:gd name="connsiteY14" fmla="*/ 1270164 h 2263949"/>
              <a:gd name="connsiteX15" fmla="*/ 3237152 w 3925157"/>
              <a:gd name="connsiteY15" fmla="*/ 1276044 h 2263949"/>
              <a:gd name="connsiteX16" fmla="*/ 3113664 w 3925157"/>
              <a:gd name="connsiteY16" fmla="*/ 1358369 h 2263949"/>
              <a:gd name="connsiteX17" fmla="*/ 2978415 w 3925157"/>
              <a:gd name="connsiteY17" fmla="*/ 1328968 h 2263949"/>
              <a:gd name="connsiteX18" fmla="*/ 2869628 w 3925157"/>
              <a:gd name="connsiteY18" fmla="*/ 1373070 h 2263949"/>
              <a:gd name="connsiteX19" fmla="*/ 2819645 w 3925157"/>
              <a:gd name="connsiteY19" fmla="*/ 1531841 h 2263949"/>
              <a:gd name="connsiteX20" fmla="*/ 2578549 w 3925157"/>
              <a:gd name="connsiteY20" fmla="*/ 1667090 h 2263949"/>
              <a:gd name="connsiteX21" fmla="*/ 2305111 w 3925157"/>
              <a:gd name="connsiteY21" fmla="*/ 1646508 h 2263949"/>
              <a:gd name="connsiteX22" fmla="*/ 2266888 w 3925157"/>
              <a:gd name="connsiteY22" fmla="*/ 1711193 h 2263949"/>
              <a:gd name="connsiteX23" fmla="*/ 2199264 w 3925157"/>
              <a:gd name="connsiteY23" fmla="*/ 1722953 h 2263949"/>
              <a:gd name="connsiteX24" fmla="*/ 2190443 w 3925157"/>
              <a:gd name="connsiteY24" fmla="*/ 1969930 h 2263949"/>
              <a:gd name="connsiteX25" fmla="*/ 2281589 w 3925157"/>
              <a:gd name="connsiteY25" fmla="*/ 2016973 h 2263949"/>
              <a:gd name="connsiteX26" fmla="*/ 2275709 w 3925157"/>
              <a:gd name="connsiteY26" fmla="*/ 2263949 h 2263949"/>
              <a:gd name="connsiteX27" fmla="*/ 2131640 w 3925157"/>
              <a:gd name="connsiteY27" fmla="*/ 2143401 h 2263949"/>
              <a:gd name="connsiteX28" fmla="*/ 1981690 w 3925157"/>
              <a:gd name="connsiteY28" fmla="*/ 2055195 h 2263949"/>
              <a:gd name="connsiteX29" fmla="*/ 1975809 w 3925157"/>
              <a:gd name="connsiteY29" fmla="*/ 1993451 h 2263949"/>
              <a:gd name="connsiteX30" fmla="*/ 1919946 w 3925157"/>
              <a:gd name="connsiteY30" fmla="*/ 1993451 h 2263949"/>
              <a:gd name="connsiteX31" fmla="*/ 1911125 w 3925157"/>
              <a:gd name="connsiteY31" fmla="*/ 2061076 h 2263949"/>
              <a:gd name="connsiteX32" fmla="*/ 1696491 w 3925157"/>
              <a:gd name="connsiteY32" fmla="*/ 2058135 h 2263949"/>
              <a:gd name="connsiteX33" fmla="*/ 1614166 w 3925157"/>
              <a:gd name="connsiteY33" fmla="*/ 2113999 h 2263949"/>
              <a:gd name="connsiteX34" fmla="*/ 1658269 w 3925157"/>
              <a:gd name="connsiteY34" fmla="*/ 2199265 h 226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25157" h="2263949">
                <a:moveTo>
                  <a:pt x="0" y="0"/>
                </a:moveTo>
                <a:lnTo>
                  <a:pt x="1234881" y="32342"/>
                </a:lnTo>
                <a:lnTo>
                  <a:pt x="2087537" y="61744"/>
                </a:lnTo>
                <a:lnTo>
                  <a:pt x="3154827" y="67625"/>
                </a:lnTo>
                <a:lnTo>
                  <a:pt x="3925157" y="47043"/>
                </a:lnTo>
                <a:lnTo>
                  <a:pt x="3925157" y="199933"/>
                </a:lnTo>
                <a:lnTo>
                  <a:pt x="3863413" y="249917"/>
                </a:lnTo>
                <a:lnTo>
                  <a:pt x="3839892" y="546876"/>
                </a:lnTo>
                <a:lnTo>
                  <a:pt x="3801669" y="543936"/>
                </a:lnTo>
                <a:lnTo>
                  <a:pt x="3778148" y="1029068"/>
                </a:lnTo>
                <a:lnTo>
                  <a:pt x="3675241" y="1005546"/>
                </a:lnTo>
                <a:lnTo>
                  <a:pt x="3637018" y="1079051"/>
                </a:lnTo>
                <a:lnTo>
                  <a:pt x="3510590" y="1093752"/>
                </a:lnTo>
                <a:lnTo>
                  <a:pt x="3475308" y="1240762"/>
                </a:lnTo>
                <a:lnTo>
                  <a:pt x="3360640" y="1270164"/>
                </a:lnTo>
                <a:lnTo>
                  <a:pt x="3237152" y="1276044"/>
                </a:lnTo>
                <a:lnTo>
                  <a:pt x="3113664" y="1358369"/>
                </a:lnTo>
                <a:lnTo>
                  <a:pt x="2978415" y="1328968"/>
                </a:lnTo>
                <a:lnTo>
                  <a:pt x="2869628" y="1373070"/>
                </a:lnTo>
                <a:lnTo>
                  <a:pt x="2819645" y="1531841"/>
                </a:lnTo>
                <a:lnTo>
                  <a:pt x="2578549" y="1667090"/>
                </a:lnTo>
                <a:lnTo>
                  <a:pt x="2305111" y="1646508"/>
                </a:lnTo>
                <a:lnTo>
                  <a:pt x="2266888" y="1711193"/>
                </a:lnTo>
                <a:lnTo>
                  <a:pt x="2199264" y="1722953"/>
                </a:lnTo>
                <a:lnTo>
                  <a:pt x="2190443" y="1969930"/>
                </a:lnTo>
                <a:lnTo>
                  <a:pt x="2281589" y="2016973"/>
                </a:lnTo>
                <a:lnTo>
                  <a:pt x="2275709" y="2263949"/>
                </a:lnTo>
                <a:lnTo>
                  <a:pt x="2131640" y="2143401"/>
                </a:lnTo>
                <a:lnTo>
                  <a:pt x="1981690" y="2055195"/>
                </a:lnTo>
                <a:lnTo>
                  <a:pt x="1975809" y="1993451"/>
                </a:lnTo>
                <a:lnTo>
                  <a:pt x="1919946" y="1993451"/>
                </a:lnTo>
                <a:lnTo>
                  <a:pt x="1911125" y="2061076"/>
                </a:lnTo>
                <a:lnTo>
                  <a:pt x="1696491" y="2058135"/>
                </a:lnTo>
                <a:lnTo>
                  <a:pt x="1614166" y="2113999"/>
                </a:lnTo>
                <a:lnTo>
                  <a:pt x="1658269" y="2199265"/>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Freeform 2"/>
          <p:cNvSpPr/>
          <p:nvPr/>
        </p:nvSpPr>
        <p:spPr>
          <a:xfrm>
            <a:off x="5157291" y="1731055"/>
            <a:ext cx="3361112" cy="2169622"/>
          </a:xfrm>
          <a:custGeom>
            <a:avLst/>
            <a:gdLst>
              <a:gd name="connsiteX0" fmla="*/ 3228109 w 3361112"/>
              <a:gd name="connsiteY0" fmla="*/ 0 h 2169622"/>
              <a:gd name="connsiteX1" fmla="*/ 3361112 w 3361112"/>
              <a:gd name="connsiteY1" fmla="*/ 1626524 h 2169622"/>
              <a:gd name="connsiteX2" fmla="*/ 3089563 w 3361112"/>
              <a:gd name="connsiteY2" fmla="*/ 1645920 h 2169622"/>
              <a:gd name="connsiteX3" fmla="*/ 3122814 w 3361112"/>
              <a:gd name="connsiteY3" fmla="*/ 1726276 h 2169622"/>
              <a:gd name="connsiteX4" fmla="*/ 3181003 w 3361112"/>
              <a:gd name="connsiteY4" fmla="*/ 1850967 h 2169622"/>
              <a:gd name="connsiteX5" fmla="*/ 3167149 w 3361112"/>
              <a:gd name="connsiteY5" fmla="*/ 2042160 h 2169622"/>
              <a:gd name="connsiteX6" fmla="*/ 3111730 w 3361112"/>
              <a:gd name="connsiteY6" fmla="*/ 2158538 h 2169622"/>
              <a:gd name="connsiteX7" fmla="*/ 2754283 w 3361112"/>
              <a:gd name="connsiteY7" fmla="*/ 2169622 h 2169622"/>
              <a:gd name="connsiteX8" fmla="*/ 2685010 w 3361112"/>
              <a:gd name="connsiteY8" fmla="*/ 2144684 h 2169622"/>
              <a:gd name="connsiteX9" fmla="*/ 2607425 w 3361112"/>
              <a:gd name="connsiteY9" fmla="*/ 2144684 h 2169622"/>
              <a:gd name="connsiteX10" fmla="*/ 2607425 w 3361112"/>
              <a:gd name="connsiteY10" fmla="*/ 2086494 h 2169622"/>
              <a:gd name="connsiteX11" fmla="*/ 2521527 w 3361112"/>
              <a:gd name="connsiteY11" fmla="*/ 2097578 h 2169622"/>
              <a:gd name="connsiteX12" fmla="*/ 2488276 w 3361112"/>
              <a:gd name="connsiteY12" fmla="*/ 1864822 h 2169622"/>
              <a:gd name="connsiteX13" fmla="*/ 2139141 w 3361112"/>
              <a:gd name="connsiteY13" fmla="*/ 1906385 h 2169622"/>
              <a:gd name="connsiteX14" fmla="*/ 2139141 w 3361112"/>
              <a:gd name="connsiteY14" fmla="*/ 1995054 h 2169622"/>
              <a:gd name="connsiteX15" fmla="*/ 2064327 w 3361112"/>
              <a:gd name="connsiteY15" fmla="*/ 1995054 h 2169622"/>
              <a:gd name="connsiteX16" fmla="*/ 2064327 w 3361112"/>
              <a:gd name="connsiteY16" fmla="*/ 1917469 h 2169622"/>
              <a:gd name="connsiteX17" fmla="*/ 1931323 w 3361112"/>
              <a:gd name="connsiteY17" fmla="*/ 1923011 h 2169622"/>
              <a:gd name="connsiteX18" fmla="*/ 1911927 w 3361112"/>
              <a:gd name="connsiteY18" fmla="*/ 1737360 h 2169622"/>
              <a:gd name="connsiteX19" fmla="*/ 1831570 w 3361112"/>
              <a:gd name="connsiteY19" fmla="*/ 1737360 h 2169622"/>
              <a:gd name="connsiteX20" fmla="*/ 1823258 w 3361112"/>
              <a:gd name="connsiteY20" fmla="*/ 1241367 h 2169622"/>
              <a:gd name="connsiteX21" fmla="*/ 1723505 w 3361112"/>
              <a:gd name="connsiteY21" fmla="*/ 1144385 h 2169622"/>
              <a:gd name="connsiteX22" fmla="*/ 1676400 w 3361112"/>
              <a:gd name="connsiteY22" fmla="*/ 1133302 h 2169622"/>
              <a:gd name="connsiteX23" fmla="*/ 1504603 w 3361112"/>
              <a:gd name="connsiteY23" fmla="*/ 1371600 h 2169622"/>
              <a:gd name="connsiteX24" fmla="*/ 1366058 w 3361112"/>
              <a:gd name="connsiteY24" fmla="*/ 1446414 h 2169622"/>
              <a:gd name="connsiteX25" fmla="*/ 1055716 w 3361112"/>
              <a:gd name="connsiteY25" fmla="*/ 1438102 h 2169622"/>
              <a:gd name="connsiteX26" fmla="*/ 1014152 w 3361112"/>
              <a:gd name="connsiteY26" fmla="*/ 1501833 h 2169622"/>
              <a:gd name="connsiteX27" fmla="*/ 875607 w 3361112"/>
              <a:gd name="connsiteY27" fmla="*/ 1487978 h 2169622"/>
              <a:gd name="connsiteX28" fmla="*/ 720436 w 3361112"/>
              <a:gd name="connsiteY28" fmla="*/ 1659774 h 2169622"/>
              <a:gd name="connsiteX29" fmla="*/ 681643 w 3361112"/>
              <a:gd name="connsiteY29" fmla="*/ 1565564 h 2169622"/>
              <a:gd name="connsiteX30" fmla="*/ 570807 w 3361112"/>
              <a:gd name="connsiteY30" fmla="*/ 1537854 h 2169622"/>
              <a:gd name="connsiteX31" fmla="*/ 404552 w 3361112"/>
              <a:gd name="connsiteY31" fmla="*/ 1568334 h 2169622"/>
              <a:gd name="connsiteX32" fmla="*/ 144087 w 3361112"/>
              <a:gd name="connsiteY32" fmla="*/ 1512916 h 2169622"/>
              <a:gd name="connsiteX33" fmla="*/ 2770 w 3361112"/>
              <a:gd name="connsiteY33" fmla="*/ 1363287 h 2169622"/>
              <a:gd name="connsiteX34" fmla="*/ 0 w 3361112"/>
              <a:gd name="connsiteY34" fmla="*/ 1316182 h 2169622"/>
              <a:gd name="connsiteX35" fmla="*/ 36021 w 3361112"/>
              <a:gd name="connsiteY35" fmla="*/ 1235825 h 2169622"/>
              <a:gd name="connsiteX36" fmla="*/ 177338 w 3361112"/>
              <a:gd name="connsiteY36" fmla="*/ 1238596 h 2169622"/>
              <a:gd name="connsiteX37" fmla="*/ 185650 w 3361112"/>
              <a:gd name="connsiteY37" fmla="*/ 1163782 h 2169622"/>
              <a:gd name="connsiteX38" fmla="*/ 321425 w 3361112"/>
              <a:gd name="connsiteY38" fmla="*/ 1185949 h 2169622"/>
              <a:gd name="connsiteX39" fmla="*/ 315883 w 3361112"/>
              <a:gd name="connsiteY39" fmla="*/ 925484 h 2169622"/>
              <a:gd name="connsiteX40" fmla="*/ 332509 w 3361112"/>
              <a:gd name="connsiteY40" fmla="*/ 676102 h 2169622"/>
              <a:gd name="connsiteX41" fmla="*/ 374072 w 3361112"/>
              <a:gd name="connsiteY41" fmla="*/ 684414 h 2169622"/>
              <a:gd name="connsiteX42" fmla="*/ 374072 w 3361112"/>
              <a:gd name="connsiteY42" fmla="*/ 565265 h 2169622"/>
              <a:gd name="connsiteX43" fmla="*/ 387927 w 3361112"/>
              <a:gd name="connsiteY43" fmla="*/ 565265 h 2169622"/>
              <a:gd name="connsiteX44" fmla="*/ 393469 w 3361112"/>
              <a:gd name="connsiteY44" fmla="*/ 393469 h 2169622"/>
              <a:gd name="connsiteX45" fmla="*/ 435032 w 3361112"/>
              <a:gd name="connsiteY45" fmla="*/ 376844 h 2169622"/>
              <a:gd name="connsiteX46" fmla="*/ 446116 w 3361112"/>
              <a:gd name="connsiteY46" fmla="*/ 133004 h 2169622"/>
              <a:gd name="connsiteX47" fmla="*/ 3228109 w 3361112"/>
              <a:gd name="connsiteY47" fmla="*/ 0 h 216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61112" h="2169622">
                <a:moveTo>
                  <a:pt x="3228109" y="0"/>
                </a:moveTo>
                <a:lnTo>
                  <a:pt x="3361112" y="1626524"/>
                </a:lnTo>
                <a:lnTo>
                  <a:pt x="3089563" y="1645920"/>
                </a:lnTo>
                <a:lnTo>
                  <a:pt x="3122814" y="1726276"/>
                </a:lnTo>
                <a:lnTo>
                  <a:pt x="3181003" y="1850967"/>
                </a:lnTo>
                <a:lnTo>
                  <a:pt x="3167149" y="2042160"/>
                </a:lnTo>
                <a:lnTo>
                  <a:pt x="3111730" y="2158538"/>
                </a:lnTo>
                <a:lnTo>
                  <a:pt x="2754283" y="2169622"/>
                </a:lnTo>
                <a:lnTo>
                  <a:pt x="2685010" y="2144684"/>
                </a:lnTo>
                <a:lnTo>
                  <a:pt x="2607425" y="2144684"/>
                </a:lnTo>
                <a:lnTo>
                  <a:pt x="2607425" y="2086494"/>
                </a:lnTo>
                <a:lnTo>
                  <a:pt x="2521527" y="2097578"/>
                </a:lnTo>
                <a:lnTo>
                  <a:pt x="2488276" y="1864822"/>
                </a:lnTo>
                <a:lnTo>
                  <a:pt x="2139141" y="1906385"/>
                </a:lnTo>
                <a:lnTo>
                  <a:pt x="2139141" y="1995054"/>
                </a:lnTo>
                <a:lnTo>
                  <a:pt x="2064327" y="1995054"/>
                </a:lnTo>
                <a:lnTo>
                  <a:pt x="2064327" y="1917469"/>
                </a:lnTo>
                <a:lnTo>
                  <a:pt x="1931323" y="1923011"/>
                </a:lnTo>
                <a:lnTo>
                  <a:pt x="1911927" y="1737360"/>
                </a:lnTo>
                <a:lnTo>
                  <a:pt x="1831570" y="1737360"/>
                </a:lnTo>
                <a:lnTo>
                  <a:pt x="1823258" y="1241367"/>
                </a:lnTo>
                <a:lnTo>
                  <a:pt x="1723505" y="1144385"/>
                </a:lnTo>
                <a:lnTo>
                  <a:pt x="1676400" y="1133302"/>
                </a:lnTo>
                <a:lnTo>
                  <a:pt x="1504603" y="1371600"/>
                </a:lnTo>
                <a:lnTo>
                  <a:pt x="1366058" y="1446414"/>
                </a:lnTo>
                <a:lnTo>
                  <a:pt x="1055716" y="1438102"/>
                </a:lnTo>
                <a:lnTo>
                  <a:pt x="1014152" y="1501833"/>
                </a:lnTo>
                <a:lnTo>
                  <a:pt x="875607" y="1487978"/>
                </a:lnTo>
                <a:lnTo>
                  <a:pt x="720436" y="1659774"/>
                </a:lnTo>
                <a:lnTo>
                  <a:pt x="681643" y="1565564"/>
                </a:lnTo>
                <a:lnTo>
                  <a:pt x="570807" y="1537854"/>
                </a:lnTo>
                <a:lnTo>
                  <a:pt x="404552" y="1568334"/>
                </a:lnTo>
                <a:lnTo>
                  <a:pt x="144087" y="1512916"/>
                </a:lnTo>
                <a:lnTo>
                  <a:pt x="2770" y="1363287"/>
                </a:lnTo>
                <a:lnTo>
                  <a:pt x="0" y="1316182"/>
                </a:lnTo>
                <a:lnTo>
                  <a:pt x="36021" y="1235825"/>
                </a:lnTo>
                <a:lnTo>
                  <a:pt x="177338" y="1238596"/>
                </a:lnTo>
                <a:lnTo>
                  <a:pt x="185650" y="1163782"/>
                </a:lnTo>
                <a:lnTo>
                  <a:pt x="321425" y="1185949"/>
                </a:lnTo>
                <a:lnTo>
                  <a:pt x="315883" y="925484"/>
                </a:lnTo>
                <a:lnTo>
                  <a:pt x="332509" y="676102"/>
                </a:lnTo>
                <a:lnTo>
                  <a:pt x="374072" y="684414"/>
                </a:lnTo>
                <a:lnTo>
                  <a:pt x="374072" y="565265"/>
                </a:lnTo>
                <a:lnTo>
                  <a:pt x="387927" y="565265"/>
                </a:lnTo>
                <a:lnTo>
                  <a:pt x="393469" y="393469"/>
                </a:lnTo>
                <a:lnTo>
                  <a:pt x="435032" y="376844"/>
                </a:lnTo>
                <a:lnTo>
                  <a:pt x="446116" y="133004"/>
                </a:lnTo>
                <a:lnTo>
                  <a:pt x="3228109" y="0"/>
                </a:lnTo>
                <a:close/>
              </a:path>
            </a:pathLst>
          </a:custGeom>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10"/>
          <p:cNvSpPr/>
          <p:nvPr/>
        </p:nvSpPr>
        <p:spPr>
          <a:xfrm>
            <a:off x="309563" y="1700534"/>
            <a:ext cx="2105025" cy="2019300"/>
          </a:xfrm>
          <a:custGeom>
            <a:avLst/>
            <a:gdLst>
              <a:gd name="connsiteX0" fmla="*/ 1362075 w 2105025"/>
              <a:gd name="connsiteY0" fmla="*/ 80962 h 2019300"/>
              <a:gd name="connsiteX1" fmla="*/ 61912 w 2105025"/>
              <a:gd name="connsiteY1" fmla="*/ 0 h 2019300"/>
              <a:gd name="connsiteX2" fmla="*/ 0 w 2105025"/>
              <a:gd name="connsiteY2" fmla="*/ 1095375 h 2019300"/>
              <a:gd name="connsiteX3" fmla="*/ 71437 w 2105025"/>
              <a:gd name="connsiteY3" fmla="*/ 1233487 h 2019300"/>
              <a:gd name="connsiteX4" fmla="*/ 185737 w 2105025"/>
              <a:gd name="connsiteY4" fmla="*/ 1376362 h 2019300"/>
              <a:gd name="connsiteX5" fmla="*/ 200025 w 2105025"/>
              <a:gd name="connsiteY5" fmla="*/ 1595437 h 2019300"/>
              <a:gd name="connsiteX6" fmla="*/ 376237 w 2105025"/>
              <a:gd name="connsiteY6" fmla="*/ 1633537 h 2019300"/>
              <a:gd name="connsiteX7" fmla="*/ 647700 w 2105025"/>
              <a:gd name="connsiteY7" fmla="*/ 1719262 h 2019300"/>
              <a:gd name="connsiteX8" fmla="*/ 790575 w 2105025"/>
              <a:gd name="connsiteY8" fmla="*/ 1890712 h 2019300"/>
              <a:gd name="connsiteX9" fmla="*/ 919162 w 2105025"/>
              <a:gd name="connsiteY9" fmla="*/ 1881187 h 2019300"/>
              <a:gd name="connsiteX10" fmla="*/ 1152525 w 2105025"/>
              <a:gd name="connsiteY10" fmla="*/ 1995487 h 2019300"/>
              <a:gd name="connsiteX11" fmla="*/ 1295400 w 2105025"/>
              <a:gd name="connsiteY11" fmla="*/ 2019300 h 2019300"/>
              <a:gd name="connsiteX12" fmla="*/ 1419225 w 2105025"/>
              <a:gd name="connsiteY12" fmla="*/ 1995487 h 2019300"/>
              <a:gd name="connsiteX13" fmla="*/ 1481137 w 2105025"/>
              <a:gd name="connsiteY13" fmla="*/ 1928812 h 2019300"/>
              <a:gd name="connsiteX14" fmla="*/ 1447800 w 2105025"/>
              <a:gd name="connsiteY14" fmla="*/ 1809750 h 2019300"/>
              <a:gd name="connsiteX15" fmla="*/ 1414462 w 2105025"/>
              <a:gd name="connsiteY15" fmla="*/ 1671637 h 2019300"/>
              <a:gd name="connsiteX16" fmla="*/ 1414462 w 2105025"/>
              <a:gd name="connsiteY16" fmla="*/ 1571625 h 2019300"/>
              <a:gd name="connsiteX17" fmla="*/ 1900237 w 2105025"/>
              <a:gd name="connsiteY17" fmla="*/ 1590675 h 2019300"/>
              <a:gd name="connsiteX18" fmla="*/ 1976437 w 2105025"/>
              <a:gd name="connsiteY18" fmla="*/ 1585912 h 2019300"/>
              <a:gd name="connsiteX19" fmla="*/ 1971675 w 2105025"/>
              <a:gd name="connsiteY19" fmla="*/ 1447800 h 2019300"/>
              <a:gd name="connsiteX20" fmla="*/ 2009775 w 2105025"/>
              <a:gd name="connsiteY20" fmla="*/ 1300162 h 2019300"/>
              <a:gd name="connsiteX21" fmla="*/ 2095500 w 2105025"/>
              <a:gd name="connsiteY21" fmla="*/ 1266825 h 2019300"/>
              <a:gd name="connsiteX22" fmla="*/ 2105025 w 2105025"/>
              <a:gd name="connsiteY22" fmla="*/ 1128712 h 2019300"/>
              <a:gd name="connsiteX23" fmla="*/ 1771650 w 2105025"/>
              <a:gd name="connsiteY23" fmla="*/ 628650 h 2019300"/>
              <a:gd name="connsiteX24" fmla="*/ 1638300 w 2105025"/>
              <a:gd name="connsiteY24" fmla="*/ 533400 h 2019300"/>
              <a:gd name="connsiteX25" fmla="*/ 1614487 w 2105025"/>
              <a:gd name="connsiteY25" fmla="*/ 509587 h 2019300"/>
              <a:gd name="connsiteX26" fmla="*/ 1543050 w 2105025"/>
              <a:gd name="connsiteY26" fmla="*/ 209550 h 2019300"/>
              <a:gd name="connsiteX27" fmla="*/ 1419225 w 2105025"/>
              <a:gd name="connsiteY27" fmla="*/ 219075 h 2019300"/>
              <a:gd name="connsiteX28" fmla="*/ 1362075 w 2105025"/>
              <a:gd name="connsiteY28" fmla="*/ 80962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05025" h="2019300">
                <a:moveTo>
                  <a:pt x="1362075" y="80962"/>
                </a:moveTo>
                <a:lnTo>
                  <a:pt x="61912" y="0"/>
                </a:lnTo>
                <a:lnTo>
                  <a:pt x="0" y="1095375"/>
                </a:lnTo>
                <a:lnTo>
                  <a:pt x="71437" y="1233487"/>
                </a:lnTo>
                <a:lnTo>
                  <a:pt x="185737" y="1376362"/>
                </a:lnTo>
                <a:lnTo>
                  <a:pt x="200025" y="1595437"/>
                </a:lnTo>
                <a:lnTo>
                  <a:pt x="376237" y="1633537"/>
                </a:lnTo>
                <a:lnTo>
                  <a:pt x="647700" y="1719262"/>
                </a:lnTo>
                <a:lnTo>
                  <a:pt x="790575" y="1890712"/>
                </a:lnTo>
                <a:lnTo>
                  <a:pt x="919162" y="1881187"/>
                </a:lnTo>
                <a:lnTo>
                  <a:pt x="1152525" y="1995487"/>
                </a:lnTo>
                <a:lnTo>
                  <a:pt x="1295400" y="2019300"/>
                </a:lnTo>
                <a:lnTo>
                  <a:pt x="1419225" y="1995487"/>
                </a:lnTo>
                <a:lnTo>
                  <a:pt x="1481137" y="1928812"/>
                </a:lnTo>
                <a:lnTo>
                  <a:pt x="1447800" y="1809750"/>
                </a:lnTo>
                <a:lnTo>
                  <a:pt x="1414462" y="1671637"/>
                </a:lnTo>
                <a:lnTo>
                  <a:pt x="1414462" y="1571625"/>
                </a:lnTo>
                <a:lnTo>
                  <a:pt x="1900237" y="1590675"/>
                </a:lnTo>
                <a:lnTo>
                  <a:pt x="1976437" y="1585912"/>
                </a:lnTo>
                <a:lnTo>
                  <a:pt x="1971675" y="1447800"/>
                </a:lnTo>
                <a:lnTo>
                  <a:pt x="2009775" y="1300162"/>
                </a:lnTo>
                <a:lnTo>
                  <a:pt x="2095500" y="1266825"/>
                </a:lnTo>
                <a:lnTo>
                  <a:pt x="2105025" y="1128712"/>
                </a:lnTo>
                <a:lnTo>
                  <a:pt x="1771650" y="628650"/>
                </a:lnTo>
                <a:lnTo>
                  <a:pt x="1638300" y="533400"/>
                </a:lnTo>
                <a:lnTo>
                  <a:pt x="1614487" y="509587"/>
                </a:lnTo>
                <a:lnTo>
                  <a:pt x="1543050" y="209550"/>
                </a:lnTo>
                <a:lnTo>
                  <a:pt x="1419225" y="219075"/>
                </a:lnTo>
                <a:lnTo>
                  <a:pt x="1362075" y="80962"/>
                </a:lnTo>
                <a:close/>
              </a:path>
            </a:pathLst>
          </a:custGeom>
          <a:solidFill>
            <a:schemeClr val="accent2">
              <a:lumMod val="60000"/>
              <a:lumOff val="40000"/>
            </a:schemeClr>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p:cNvSpPr/>
          <p:nvPr/>
        </p:nvSpPr>
        <p:spPr>
          <a:xfrm>
            <a:off x="1662563" y="1788753"/>
            <a:ext cx="3938587" cy="2375074"/>
          </a:xfrm>
          <a:custGeom>
            <a:avLst/>
            <a:gdLst>
              <a:gd name="connsiteX0" fmla="*/ 3914775 w 3938587"/>
              <a:gd name="connsiteY0" fmla="*/ 76200 h 2262188"/>
              <a:gd name="connsiteX1" fmla="*/ 1685925 w 3938587"/>
              <a:gd name="connsiteY1" fmla="*/ 71438 h 2262188"/>
              <a:gd name="connsiteX2" fmla="*/ 304800 w 3938587"/>
              <a:gd name="connsiteY2" fmla="*/ 33338 h 2262188"/>
              <a:gd name="connsiteX3" fmla="*/ 0 w 3938587"/>
              <a:gd name="connsiteY3" fmla="*/ 0 h 2262188"/>
              <a:gd name="connsiteX4" fmla="*/ 66675 w 3938587"/>
              <a:gd name="connsiteY4" fmla="*/ 138113 h 2262188"/>
              <a:gd name="connsiteX5" fmla="*/ 185737 w 3938587"/>
              <a:gd name="connsiteY5" fmla="*/ 142875 h 2262188"/>
              <a:gd name="connsiteX6" fmla="*/ 257175 w 3938587"/>
              <a:gd name="connsiteY6" fmla="*/ 304800 h 2262188"/>
              <a:gd name="connsiteX7" fmla="*/ 261937 w 3938587"/>
              <a:gd name="connsiteY7" fmla="*/ 428625 h 2262188"/>
              <a:gd name="connsiteX8" fmla="*/ 390525 w 3938587"/>
              <a:gd name="connsiteY8" fmla="*/ 500063 h 2262188"/>
              <a:gd name="connsiteX9" fmla="*/ 500062 w 3938587"/>
              <a:gd name="connsiteY9" fmla="*/ 671513 h 2262188"/>
              <a:gd name="connsiteX10" fmla="*/ 647700 w 3938587"/>
              <a:gd name="connsiteY10" fmla="*/ 904875 h 2262188"/>
              <a:gd name="connsiteX11" fmla="*/ 762000 w 3938587"/>
              <a:gd name="connsiteY11" fmla="*/ 1014413 h 2262188"/>
              <a:gd name="connsiteX12" fmla="*/ 747712 w 3938587"/>
              <a:gd name="connsiteY12" fmla="*/ 1138238 h 2262188"/>
              <a:gd name="connsiteX13" fmla="*/ 747712 w 3938587"/>
              <a:gd name="connsiteY13" fmla="*/ 1381125 h 2262188"/>
              <a:gd name="connsiteX14" fmla="*/ 938212 w 3938587"/>
              <a:gd name="connsiteY14" fmla="*/ 1452563 h 2262188"/>
              <a:gd name="connsiteX15" fmla="*/ 1109662 w 3938587"/>
              <a:gd name="connsiteY15" fmla="*/ 1509713 h 2262188"/>
              <a:gd name="connsiteX16" fmla="*/ 1319212 w 3938587"/>
              <a:gd name="connsiteY16" fmla="*/ 1566863 h 2262188"/>
              <a:gd name="connsiteX17" fmla="*/ 1362075 w 3938587"/>
              <a:gd name="connsiteY17" fmla="*/ 1771650 h 2262188"/>
              <a:gd name="connsiteX18" fmla="*/ 1414462 w 3938587"/>
              <a:gd name="connsiteY18" fmla="*/ 1966913 h 2262188"/>
              <a:gd name="connsiteX19" fmla="*/ 1524000 w 3938587"/>
              <a:gd name="connsiteY19" fmla="*/ 1981200 h 2262188"/>
              <a:gd name="connsiteX20" fmla="*/ 1547812 w 3938587"/>
              <a:gd name="connsiteY20" fmla="*/ 2195513 h 2262188"/>
              <a:gd name="connsiteX21" fmla="*/ 1676400 w 3938587"/>
              <a:gd name="connsiteY21" fmla="*/ 2228850 h 2262188"/>
              <a:gd name="connsiteX22" fmla="*/ 1704975 w 3938587"/>
              <a:gd name="connsiteY22" fmla="*/ 2076450 h 2262188"/>
              <a:gd name="connsiteX23" fmla="*/ 2043112 w 3938587"/>
              <a:gd name="connsiteY23" fmla="*/ 2085975 h 2262188"/>
              <a:gd name="connsiteX24" fmla="*/ 2319337 w 3938587"/>
              <a:gd name="connsiteY24" fmla="*/ 2262188 h 2262188"/>
              <a:gd name="connsiteX25" fmla="*/ 2328862 w 3938587"/>
              <a:gd name="connsiteY25" fmla="*/ 2028825 h 2262188"/>
              <a:gd name="connsiteX26" fmla="*/ 2247900 w 3938587"/>
              <a:gd name="connsiteY26" fmla="*/ 1971675 h 2262188"/>
              <a:gd name="connsiteX27" fmla="*/ 2233612 w 3938587"/>
              <a:gd name="connsiteY27" fmla="*/ 1743075 h 2262188"/>
              <a:gd name="connsiteX28" fmla="*/ 2243137 w 3938587"/>
              <a:gd name="connsiteY28" fmla="*/ 1638300 h 2262188"/>
              <a:gd name="connsiteX29" fmla="*/ 2600325 w 3938587"/>
              <a:gd name="connsiteY29" fmla="*/ 1685925 h 2262188"/>
              <a:gd name="connsiteX30" fmla="*/ 2900362 w 3938587"/>
              <a:gd name="connsiteY30" fmla="*/ 1504950 h 2262188"/>
              <a:gd name="connsiteX31" fmla="*/ 3109912 w 3938587"/>
              <a:gd name="connsiteY31" fmla="*/ 1352550 h 2262188"/>
              <a:gd name="connsiteX32" fmla="*/ 3500437 w 3938587"/>
              <a:gd name="connsiteY32" fmla="*/ 1200150 h 2262188"/>
              <a:gd name="connsiteX33" fmla="*/ 3567112 w 3938587"/>
              <a:gd name="connsiteY33" fmla="*/ 1128713 h 2262188"/>
              <a:gd name="connsiteX34" fmla="*/ 3538537 w 3938587"/>
              <a:gd name="connsiteY34" fmla="*/ 1109663 h 2262188"/>
              <a:gd name="connsiteX35" fmla="*/ 3638550 w 3938587"/>
              <a:gd name="connsiteY35" fmla="*/ 1109663 h 2262188"/>
              <a:gd name="connsiteX36" fmla="*/ 3757612 w 3938587"/>
              <a:gd name="connsiteY36" fmla="*/ 995363 h 2262188"/>
              <a:gd name="connsiteX37" fmla="*/ 3848100 w 3938587"/>
              <a:gd name="connsiteY37" fmla="*/ 1023938 h 2262188"/>
              <a:gd name="connsiteX38" fmla="*/ 3838575 w 3938587"/>
              <a:gd name="connsiteY38" fmla="*/ 561975 h 2262188"/>
              <a:gd name="connsiteX39" fmla="*/ 3871912 w 3938587"/>
              <a:gd name="connsiteY39" fmla="*/ 500063 h 2262188"/>
              <a:gd name="connsiteX40" fmla="*/ 3905250 w 3938587"/>
              <a:gd name="connsiteY40" fmla="*/ 290513 h 2262188"/>
              <a:gd name="connsiteX41" fmla="*/ 3938587 w 3938587"/>
              <a:gd name="connsiteY41" fmla="*/ 219075 h 2262188"/>
              <a:gd name="connsiteX42" fmla="*/ 3914775 w 3938587"/>
              <a:gd name="connsiteY42" fmla="*/ 76200 h 226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38587" h="2262188">
                <a:moveTo>
                  <a:pt x="3914775" y="76200"/>
                </a:moveTo>
                <a:lnTo>
                  <a:pt x="1685925" y="71438"/>
                </a:lnTo>
                <a:lnTo>
                  <a:pt x="304800" y="33338"/>
                </a:lnTo>
                <a:lnTo>
                  <a:pt x="0" y="0"/>
                </a:lnTo>
                <a:lnTo>
                  <a:pt x="66675" y="138113"/>
                </a:lnTo>
                <a:lnTo>
                  <a:pt x="185737" y="142875"/>
                </a:lnTo>
                <a:lnTo>
                  <a:pt x="257175" y="304800"/>
                </a:lnTo>
                <a:lnTo>
                  <a:pt x="261937" y="428625"/>
                </a:lnTo>
                <a:lnTo>
                  <a:pt x="390525" y="500063"/>
                </a:lnTo>
                <a:lnTo>
                  <a:pt x="500062" y="671513"/>
                </a:lnTo>
                <a:lnTo>
                  <a:pt x="647700" y="904875"/>
                </a:lnTo>
                <a:lnTo>
                  <a:pt x="762000" y="1014413"/>
                </a:lnTo>
                <a:lnTo>
                  <a:pt x="747712" y="1138238"/>
                </a:lnTo>
                <a:lnTo>
                  <a:pt x="747712" y="1381125"/>
                </a:lnTo>
                <a:lnTo>
                  <a:pt x="938212" y="1452563"/>
                </a:lnTo>
                <a:lnTo>
                  <a:pt x="1109662" y="1509713"/>
                </a:lnTo>
                <a:lnTo>
                  <a:pt x="1319212" y="1566863"/>
                </a:lnTo>
                <a:lnTo>
                  <a:pt x="1362075" y="1771650"/>
                </a:lnTo>
                <a:lnTo>
                  <a:pt x="1414462" y="1966913"/>
                </a:lnTo>
                <a:lnTo>
                  <a:pt x="1524000" y="1981200"/>
                </a:lnTo>
                <a:lnTo>
                  <a:pt x="1547812" y="2195513"/>
                </a:lnTo>
                <a:lnTo>
                  <a:pt x="1676400" y="2228850"/>
                </a:lnTo>
                <a:lnTo>
                  <a:pt x="1704975" y="2076450"/>
                </a:lnTo>
                <a:lnTo>
                  <a:pt x="2043112" y="2085975"/>
                </a:lnTo>
                <a:lnTo>
                  <a:pt x="2319337" y="2262188"/>
                </a:lnTo>
                <a:lnTo>
                  <a:pt x="2328862" y="2028825"/>
                </a:lnTo>
                <a:lnTo>
                  <a:pt x="2247900" y="1971675"/>
                </a:lnTo>
                <a:lnTo>
                  <a:pt x="2233612" y="1743075"/>
                </a:lnTo>
                <a:lnTo>
                  <a:pt x="2243137" y="1638300"/>
                </a:lnTo>
                <a:lnTo>
                  <a:pt x="2600325" y="1685925"/>
                </a:lnTo>
                <a:lnTo>
                  <a:pt x="2900362" y="1504950"/>
                </a:lnTo>
                <a:lnTo>
                  <a:pt x="3109912" y="1352550"/>
                </a:lnTo>
                <a:lnTo>
                  <a:pt x="3500437" y="1200150"/>
                </a:lnTo>
                <a:lnTo>
                  <a:pt x="3567112" y="1128713"/>
                </a:lnTo>
                <a:lnTo>
                  <a:pt x="3538537" y="1109663"/>
                </a:lnTo>
                <a:lnTo>
                  <a:pt x="3638550" y="1109663"/>
                </a:lnTo>
                <a:lnTo>
                  <a:pt x="3757612" y="995363"/>
                </a:lnTo>
                <a:lnTo>
                  <a:pt x="3848100" y="1023938"/>
                </a:lnTo>
                <a:lnTo>
                  <a:pt x="3838575" y="561975"/>
                </a:lnTo>
                <a:lnTo>
                  <a:pt x="3871912" y="500063"/>
                </a:lnTo>
                <a:lnTo>
                  <a:pt x="3905250" y="290513"/>
                </a:lnTo>
                <a:lnTo>
                  <a:pt x="3938587" y="219075"/>
                </a:lnTo>
                <a:lnTo>
                  <a:pt x="3914775" y="76200"/>
                </a:lnTo>
                <a:close/>
              </a:path>
            </a:pathLst>
          </a:custGeom>
          <a:solidFill>
            <a:srgbClr val="FFC000"/>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13"/>
          <p:cNvSpPr/>
          <p:nvPr/>
        </p:nvSpPr>
        <p:spPr>
          <a:xfrm>
            <a:off x="452996" y="2956146"/>
            <a:ext cx="2331308" cy="2451712"/>
          </a:xfrm>
          <a:custGeom>
            <a:avLst/>
            <a:gdLst>
              <a:gd name="connsiteX0" fmla="*/ 0 w 2331308"/>
              <a:gd name="connsiteY0" fmla="*/ 300681 h 2364259"/>
              <a:gd name="connsiteX1" fmla="*/ 453081 w 2331308"/>
              <a:gd name="connsiteY1" fmla="*/ 416011 h 2364259"/>
              <a:gd name="connsiteX2" fmla="*/ 584886 w 2331308"/>
              <a:gd name="connsiteY2" fmla="*/ 572529 h 2364259"/>
              <a:gd name="connsiteX3" fmla="*/ 753762 w 2331308"/>
              <a:gd name="connsiteY3" fmla="*/ 568411 h 2364259"/>
              <a:gd name="connsiteX4" fmla="*/ 967946 w 2331308"/>
              <a:gd name="connsiteY4" fmla="*/ 712573 h 2364259"/>
              <a:gd name="connsiteX5" fmla="*/ 1165654 w 2331308"/>
              <a:gd name="connsiteY5" fmla="*/ 716692 h 2364259"/>
              <a:gd name="connsiteX6" fmla="*/ 1363362 w 2331308"/>
              <a:gd name="connsiteY6" fmla="*/ 597243 h 2364259"/>
              <a:gd name="connsiteX7" fmla="*/ 1280983 w 2331308"/>
              <a:gd name="connsiteY7" fmla="*/ 275967 h 2364259"/>
              <a:gd name="connsiteX8" fmla="*/ 1808205 w 2331308"/>
              <a:gd name="connsiteY8" fmla="*/ 284205 h 2364259"/>
              <a:gd name="connsiteX9" fmla="*/ 1865870 w 2331308"/>
              <a:gd name="connsiteY9" fmla="*/ 0 h 2364259"/>
              <a:gd name="connsiteX10" fmla="*/ 1935891 w 2331308"/>
              <a:gd name="connsiteY10" fmla="*/ 0 h 2364259"/>
              <a:gd name="connsiteX11" fmla="*/ 1857632 w 2331308"/>
              <a:gd name="connsiteY11" fmla="*/ 630194 h 2364259"/>
              <a:gd name="connsiteX12" fmla="*/ 1981200 w 2331308"/>
              <a:gd name="connsiteY12" fmla="*/ 691978 h 2364259"/>
              <a:gd name="connsiteX13" fmla="*/ 1977081 w 2331308"/>
              <a:gd name="connsiteY13" fmla="*/ 996778 h 2364259"/>
              <a:gd name="connsiteX14" fmla="*/ 2178908 w 2331308"/>
              <a:gd name="connsiteY14" fmla="*/ 1046205 h 2364259"/>
              <a:gd name="connsiteX15" fmla="*/ 2203621 w 2331308"/>
              <a:gd name="connsiteY15" fmla="*/ 1206843 h 2364259"/>
              <a:gd name="connsiteX16" fmla="*/ 2331308 w 2331308"/>
              <a:gd name="connsiteY16" fmla="*/ 1313935 h 2364259"/>
              <a:gd name="connsiteX17" fmla="*/ 2265405 w 2331308"/>
              <a:gd name="connsiteY17" fmla="*/ 1470454 h 2364259"/>
              <a:gd name="connsiteX18" fmla="*/ 2121243 w 2331308"/>
              <a:gd name="connsiteY18" fmla="*/ 1577546 h 2364259"/>
              <a:gd name="connsiteX19" fmla="*/ 2108886 w 2331308"/>
              <a:gd name="connsiteY19" fmla="*/ 1680519 h 2364259"/>
              <a:gd name="connsiteX20" fmla="*/ 2158313 w 2331308"/>
              <a:gd name="connsiteY20" fmla="*/ 1762897 h 2364259"/>
              <a:gd name="connsiteX21" fmla="*/ 2187146 w 2331308"/>
              <a:gd name="connsiteY21" fmla="*/ 1977081 h 2364259"/>
              <a:gd name="connsiteX22" fmla="*/ 2158313 w 2331308"/>
              <a:gd name="connsiteY22" fmla="*/ 2150075 h 2364259"/>
              <a:gd name="connsiteX23" fmla="*/ 2047102 w 2331308"/>
              <a:gd name="connsiteY23" fmla="*/ 2224216 h 2364259"/>
              <a:gd name="connsiteX24" fmla="*/ 1981200 w 2331308"/>
              <a:gd name="connsiteY24" fmla="*/ 2125362 h 2364259"/>
              <a:gd name="connsiteX25" fmla="*/ 1775254 w 2331308"/>
              <a:gd name="connsiteY25" fmla="*/ 2047102 h 2364259"/>
              <a:gd name="connsiteX26" fmla="*/ 1709351 w 2331308"/>
              <a:gd name="connsiteY26" fmla="*/ 1972962 h 2364259"/>
              <a:gd name="connsiteX27" fmla="*/ 1610497 w 2331308"/>
              <a:gd name="connsiteY27" fmla="*/ 2026508 h 2364259"/>
              <a:gd name="connsiteX28" fmla="*/ 1544594 w 2331308"/>
              <a:gd name="connsiteY28" fmla="*/ 2104767 h 2364259"/>
              <a:gd name="connsiteX29" fmla="*/ 1466335 w 2331308"/>
              <a:gd name="connsiteY29" fmla="*/ 1935892 h 2364259"/>
              <a:gd name="connsiteX30" fmla="*/ 1404551 w 2331308"/>
              <a:gd name="connsiteY30" fmla="*/ 1981200 h 2364259"/>
              <a:gd name="connsiteX31" fmla="*/ 1297459 w 2331308"/>
              <a:gd name="connsiteY31" fmla="*/ 1997675 h 2364259"/>
              <a:gd name="connsiteX32" fmla="*/ 1169773 w 2331308"/>
              <a:gd name="connsiteY32" fmla="*/ 2084173 h 2364259"/>
              <a:gd name="connsiteX33" fmla="*/ 988540 w 2331308"/>
              <a:gd name="connsiteY33" fmla="*/ 2253048 h 2364259"/>
              <a:gd name="connsiteX34" fmla="*/ 836140 w 2331308"/>
              <a:gd name="connsiteY34" fmla="*/ 2364259 h 2364259"/>
              <a:gd name="connsiteX35" fmla="*/ 774356 w 2331308"/>
              <a:gd name="connsiteY35" fmla="*/ 2286000 h 2364259"/>
              <a:gd name="connsiteX36" fmla="*/ 679621 w 2331308"/>
              <a:gd name="connsiteY36" fmla="*/ 2224216 h 2364259"/>
              <a:gd name="connsiteX37" fmla="*/ 745524 w 2331308"/>
              <a:gd name="connsiteY37" fmla="*/ 2096529 h 2364259"/>
              <a:gd name="connsiteX38" fmla="*/ 700216 w 2331308"/>
              <a:gd name="connsiteY38" fmla="*/ 2063578 h 2364259"/>
              <a:gd name="connsiteX39" fmla="*/ 762000 w 2331308"/>
              <a:gd name="connsiteY39" fmla="*/ 1952367 h 2364259"/>
              <a:gd name="connsiteX40" fmla="*/ 832021 w 2331308"/>
              <a:gd name="connsiteY40" fmla="*/ 1952367 h 2364259"/>
              <a:gd name="connsiteX41" fmla="*/ 766119 w 2331308"/>
              <a:gd name="connsiteY41" fmla="*/ 1717589 h 2364259"/>
              <a:gd name="connsiteX42" fmla="*/ 753762 w 2331308"/>
              <a:gd name="connsiteY42" fmla="*/ 1672281 h 2364259"/>
              <a:gd name="connsiteX43" fmla="*/ 906162 w 2331308"/>
              <a:gd name="connsiteY43" fmla="*/ 1190367 h 2364259"/>
              <a:gd name="connsiteX44" fmla="*/ 873210 w 2331308"/>
              <a:gd name="connsiteY44" fmla="*/ 1173892 h 2364259"/>
              <a:gd name="connsiteX45" fmla="*/ 720810 w 2331308"/>
              <a:gd name="connsiteY45" fmla="*/ 1165654 h 2364259"/>
              <a:gd name="connsiteX46" fmla="*/ 691978 w 2331308"/>
              <a:gd name="connsiteY46" fmla="*/ 1091513 h 2364259"/>
              <a:gd name="connsiteX47" fmla="*/ 617837 w 2331308"/>
              <a:gd name="connsiteY47" fmla="*/ 1107989 h 2364259"/>
              <a:gd name="connsiteX48" fmla="*/ 584886 w 2331308"/>
              <a:gd name="connsiteY48" fmla="*/ 996778 h 2364259"/>
              <a:gd name="connsiteX49" fmla="*/ 518983 w 2331308"/>
              <a:gd name="connsiteY49" fmla="*/ 967946 h 2364259"/>
              <a:gd name="connsiteX50" fmla="*/ 486032 w 2331308"/>
              <a:gd name="connsiteY50" fmla="*/ 832021 h 2364259"/>
              <a:gd name="connsiteX51" fmla="*/ 288324 w 2331308"/>
              <a:gd name="connsiteY51" fmla="*/ 551935 h 2364259"/>
              <a:gd name="connsiteX52" fmla="*/ 168875 w 2331308"/>
              <a:gd name="connsiteY52" fmla="*/ 486032 h 2364259"/>
              <a:gd name="connsiteX53" fmla="*/ 0 w 2331308"/>
              <a:gd name="connsiteY53" fmla="*/ 300681 h 236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31308" h="2364259">
                <a:moveTo>
                  <a:pt x="0" y="300681"/>
                </a:moveTo>
                <a:lnTo>
                  <a:pt x="453081" y="416011"/>
                </a:lnTo>
                <a:lnTo>
                  <a:pt x="584886" y="572529"/>
                </a:lnTo>
                <a:lnTo>
                  <a:pt x="753762" y="568411"/>
                </a:lnTo>
                <a:lnTo>
                  <a:pt x="967946" y="712573"/>
                </a:lnTo>
                <a:lnTo>
                  <a:pt x="1165654" y="716692"/>
                </a:lnTo>
                <a:lnTo>
                  <a:pt x="1363362" y="597243"/>
                </a:lnTo>
                <a:lnTo>
                  <a:pt x="1280983" y="275967"/>
                </a:lnTo>
                <a:lnTo>
                  <a:pt x="1808205" y="284205"/>
                </a:lnTo>
                <a:lnTo>
                  <a:pt x="1865870" y="0"/>
                </a:lnTo>
                <a:lnTo>
                  <a:pt x="1935891" y="0"/>
                </a:lnTo>
                <a:lnTo>
                  <a:pt x="1857632" y="630194"/>
                </a:lnTo>
                <a:lnTo>
                  <a:pt x="1981200" y="691978"/>
                </a:lnTo>
                <a:lnTo>
                  <a:pt x="1977081" y="996778"/>
                </a:lnTo>
                <a:lnTo>
                  <a:pt x="2178908" y="1046205"/>
                </a:lnTo>
                <a:lnTo>
                  <a:pt x="2203621" y="1206843"/>
                </a:lnTo>
                <a:lnTo>
                  <a:pt x="2331308" y="1313935"/>
                </a:lnTo>
                <a:lnTo>
                  <a:pt x="2265405" y="1470454"/>
                </a:lnTo>
                <a:lnTo>
                  <a:pt x="2121243" y="1577546"/>
                </a:lnTo>
                <a:lnTo>
                  <a:pt x="2108886" y="1680519"/>
                </a:lnTo>
                <a:lnTo>
                  <a:pt x="2158313" y="1762897"/>
                </a:lnTo>
                <a:lnTo>
                  <a:pt x="2187146" y="1977081"/>
                </a:lnTo>
                <a:lnTo>
                  <a:pt x="2158313" y="2150075"/>
                </a:lnTo>
                <a:lnTo>
                  <a:pt x="2047102" y="2224216"/>
                </a:lnTo>
                <a:lnTo>
                  <a:pt x="1981200" y="2125362"/>
                </a:lnTo>
                <a:lnTo>
                  <a:pt x="1775254" y="2047102"/>
                </a:lnTo>
                <a:lnTo>
                  <a:pt x="1709351" y="1972962"/>
                </a:lnTo>
                <a:lnTo>
                  <a:pt x="1610497" y="2026508"/>
                </a:lnTo>
                <a:lnTo>
                  <a:pt x="1544594" y="2104767"/>
                </a:lnTo>
                <a:lnTo>
                  <a:pt x="1466335" y="1935892"/>
                </a:lnTo>
                <a:lnTo>
                  <a:pt x="1404551" y="1981200"/>
                </a:lnTo>
                <a:lnTo>
                  <a:pt x="1297459" y="1997675"/>
                </a:lnTo>
                <a:lnTo>
                  <a:pt x="1169773" y="2084173"/>
                </a:lnTo>
                <a:lnTo>
                  <a:pt x="988540" y="2253048"/>
                </a:lnTo>
                <a:lnTo>
                  <a:pt x="836140" y="2364259"/>
                </a:lnTo>
                <a:lnTo>
                  <a:pt x="774356" y="2286000"/>
                </a:lnTo>
                <a:lnTo>
                  <a:pt x="679621" y="2224216"/>
                </a:lnTo>
                <a:lnTo>
                  <a:pt x="745524" y="2096529"/>
                </a:lnTo>
                <a:lnTo>
                  <a:pt x="700216" y="2063578"/>
                </a:lnTo>
                <a:lnTo>
                  <a:pt x="762000" y="1952367"/>
                </a:lnTo>
                <a:lnTo>
                  <a:pt x="832021" y="1952367"/>
                </a:lnTo>
                <a:lnTo>
                  <a:pt x="766119" y="1717589"/>
                </a:lnTo>
                <a:lnTo>
                  <a:pt x="753762" y="1672281"/>
                </a:lnTo>
                <a:lnTo>
                  <a:pt x="906162" y="1190367"/>
                </a:lnTo>
                <a:lnTo>
                  <a:pt x="873210" y="1173892"/>
                </a:lnTo>
                <a:lnTo>
                  <a:pt x="720810" y="1165654"/>
                </a:lnTo>
                <a:lnTo>
                  <a:pt x="691978" y="1091513"/>
                </a:lnTo>
                <a:lnTo>
                  <a:pt x="617837" y="1107989"/>
                </a:lnTo>
                <a:lnTo>
                  <a:pt x="584886" y="996778"/>
                </a:lnTo>
                <a:lnTo>
                  <a:pt x="518983" y="967946"/>
                </a:lnTo>
                <a:lnTo>
                  <a:pt x="486032" y="832021"/>
                </a:lnTo>
                <a:lnTo>
                  <a:pt x="288324" y="551935"/>
                </a:lnTo>
                <a:lnTo>
                  <a:pt x="168875" y="486032"/>
                </a:lnTo>
                <a:lnTo>
                  <a:pt x="0" y="300681"/>
                </a:lnTo>
                <a:close/>
              </a:path>
            </a:pathLst>
          </a:custGeom>
          <a:solidFill>
            <a:schemeClr val="accent3">
              <a:lumMod val="75000"/>
            </a:schemeClr>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14"/>
          <p:cNvSpPr/>
          <p:nvPr/>
        </p:nvSpPr>
        <p:spPr>
          <a:xfrm>
            <a:off x="3164450" y="3097413"/>
            <a:ext cx="2814171" cy="1828606"/>
          </a:xfrm>
          <a:custGeom>
            <a:avLst/>
            <a:gdLst>
              <a:gd name="connsiteX0" fmla="*/ 144162 w 2755557"/>
              <a:gd name="connsiteY0" fmla="*/ 1070919 h 1820562"/>
              <a:gd name="connsiteX1" fmla="*/ 222422 w 2755557"/>
              <a:gd name="connsiteY1" fmla="*/ 1161535 h 1820562"/>
              <a:gd name="connsiteX2" fmla="*/ 288325 w 2755557"/>
              <a:gd name="connsiteY2" fmla="*/ 1309816 h 1820562"/>
              <a:gd name="connsiteX3" fmla="*/ 387179 w 2755557"/>
              <a:gd name="connsiteY3" fmla="*/ 1416908 h 1820562"/>
              <a:gd name="connsiteX4" fmla="*/ 465438 w 2755557"/>
              <a:gd name="connsiteY4" fmla="*/ 1453978 h 1820562"/>
              <a:gd name="connsiteX5" fmla="*/ 448962 w 2755557"/>
              <a:gd name="connsiteY5" fmla="*/ 1610497 h 1820562"/>
              <a:gd name="connsiteX6" fmla="*/ 457200 w 2755557"/>
              <a:gd name="connsiteY6" fmla="*/ 1672281 h 1820562"/>
              <a:gd name="connsiteX7" fmla="*/ 1025611 w 2755557"/>
              <a:gd name="connsiteY7" fmla="*/ 1639329 h 1820562"/>
              <a:gd name="connsiteX8" fmla="*/ 1458098 w 2755557"/>
              <a:gd name="connsiteY8" fmla="*/ 1635210 h 1820562"/>
              <a:gd name="connsiteX9" fmla="*/ 1458098 w 2755557"/>
              <a:gd name="connsiteY9" fmla="*/ 1701113 h 1820562"/>
              <a:gd name="connsiteX10" fmla="*/ 1507525 w 2755557"/>
              <a:gd name="connsiteY10" fmla="*/ 1738183 h 1820562"/>
              <a:gd name="connsiteX11" fmla="*/ 1511643 w 2755557"/>
              <a:gd name="connsiteY11" fmla="*/ 1816443 h 1820562"/>
              <a:gd name="connsiteX12" fmla="*/ 1614616 w 2755557"/>
              <a:gd name="connsiteY12" fmla="*/ 1820562 h 1820562"/>
              <a:gd name="connsiteX13" fmla="*/ 1635211 w 2755557"/>
              <a:gd name="connsiteY13" fmla="*/ 1742302 h 1820562"/>
              <a:gd name="connsiteX14" fmla="*/ 2051222 w 2755557"/>
              <a:gd name="connsiteY14" fmla="*/ 1713470 h 1820562"/>
              <a:gd name="connsiteX15" fmla="*/ 2298357 w 2755557"/>
              <a:gd name="connsiteY15" fmla="*/ 1688756 h 1820562"/>
              <a:gd name="connsiteX16" fmla="*/ 2368379 w 2755557"/>
              <a:gd name="connsiteY16" fmla="*/ 1622854 h 1820562"/>
              <a:gd name="connsiteX17" fmla="*/ 2516660 w 2755557"/>
              <a:gd name="connsiteY17" fmla="*/ 1565189 h 1820562"/>
              <a:gd name="connsiteX18" fmla="*/ 2631989 w 2755557"/>
              <a:gd name="connsiteY18" fmla="*/ 1515762 h 1820562"/>
              <a:gd name="connsiteX19" fmla="*/ 2652584 w 2755557"/>
              <a:gd name="connsiteY19" fmla="*/ 1462216 h 1820562"/>
              <a:gd name="connsiteX20" fmla="*/ 2755557 w 2755557"/>
              <a:gd name="connsiteY20" fmla="*/ 1445740 h 1820562"/>
              <a:gd name="connsiteX21" fmla="*/ 2739081 w 2755557"/>
              <a:gd name="connsiteY21" fmla="*/ 1182129 h 1820562"/>
              <a:gd name="connsiteX22" fmla="*/ 2726725 w 2755557"/>
              <a:gd name="connsiteY22" fmla="*/ 1095632 h 1820562"/>
              <a:gd name="connsiteX23" fmla="*/ 2722606 w 2755557"/>
              <a:gd name="connsiteY23" fmla="*/ 976183 h 1820562"/>
              <a:gd name="connsiteX24" fmla="*/ 2669060 w 2755557"/>
              <a:gd name="connsiteY24" fmla="*/ 955589 h 1820562"/>
              <a:gd name="connsiteX25" fmla="*/ 2706130 w 2755557"/>
              <a:gd name="connsiteY25" fmla="*/ 832021 h 1820562"/>
              <a:gd name="connsiteX26" fmla="*/ 2652584 w 2755557"/>
              <a:gd name="connsiteY26" fmla="*/ 712573 h 1820562"/>
              <a:gd name="connsiteX27" fmla="*/ 2648465 w 2755557"/>
              <a:gd name="connsiteY27" fmla="*/ 383059 h 1820562"/>
              <a:gd name="connsiteX28" fmla="*/ 2648465 w 2755557"/>
              <a:gd name="connsiteY28" fmla="*/ 296562 h 1820562"/>
              <a:gd name="connsiteX29" fmla="*/ 2636108 w 2755557"/>
              <a:gd name="connsiteY29" fmla="*/ 238897 h 1820562"/>
              <a:gd name="connsiteX30" fmla="*/ 2590800 w 2755557"/>
              <a:gd name="connsiteY30" fmla="*/ 205946 h 1820562"/>
              <a:gd name="connsiteX31" fmla="*/ 2417806 w 2755557"/>
              <a:gd name="connsiteY31" fmla="*/ 218302 h 1820562"/>
              <a:gd name="connsiteX32" fmla="*/ 2360141 w 2755557"/>
              <a:gd name="connsiteY32" fmla="*/ 230659 h 1820562"/>
              <a:gd name="connsiteX33" fmla="*/ 2141838 w 2755557"/>
              <a:gd name="connsiteY33" fmla="*/ 177113 h 1820562"/>
              <a:gd name="connsiteX34" fmla="*/ 1977081 w 2755557"/>
              <a:gd name="connsiteY34" fmla="*/ 0 h 1820562"/>
              <a:gd name="connsiteX35" fmla="*/ 1626973 w 2755557"/>
              <a:gd name="connsiteY35" fmla="*/ 123567 h 1820562"/>
              <a:gd name="connsiteX36" fmla="*/ 1112108 w 2755557"/>
              <a:gd name="connsiteY36" fmla="*/ 465437 h 1820562"/>
              <a:gd name="connsiteX37" fmla="*/ 749643 w 2755557"/>
              <a:gd name="connsiteY37" fmla="*/ 428367 h 1820562"/>
              <a:gd name="connsiteX38" fmla="*/ 733168 w 2755557"/>
              <a:gd name="connsiteY38" fmla="*/ 704335 h 1820562"/>
              <a:gd name="connsiteX39" fmla="*/ 807308 w 2755557"/>
              <a:gd name="connsiteY39" fmla="*/ 778475 h 1820562"/>
              <a:gd name="connsiteX40" fmla="*/ 819665 w 2755557"/>
              <a:gd name="connsiteY40" fmla="*/ 1075037 h 1820562"/>
              <a:gd name="connsiteX41" fmla="*/ 527222 w 2755557"/>
              <a:gd name="connsiteY41" fmla="*/ 873210 h 1820562"/>
              <a:gd name="connsiteX42" fmla="*/ 234779 w 2755557"/>
              <a:gd name="connsiteY42" fmla="*/ 860854 h 1820562"/>
              <a:gd name="connsiteX43" fmla="*/ 168876 w 2755557"/>
              <a:gd name="connsiteY43" fmla="*/ 1021492 h 1820562"/>
              <a:gd name="connsiteX44" fmla="*/ 53546 w 2755557"/>
              <a:gd name="connsiteY44" fmla="*/ 996778 h 1820562"/>
              <a:gd name="connsiteX45" fmla="*/ 0 w 2755557"/>
              <a:gd name="connsiteY45" fmla="*/ 1005016 h 182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755557" h="1820562">
                <a:moveTo>
                  <a:pt x="144162" y="1070919"/>
                </a:moveTo>
                <a:lnTo>
                  <a:pt x="222422" y="1161535"/>
                </a:lnTo>
                <a:lnTo>
                  <a:pt x="288325" y="1309816"/>
                </a:lnTo>
                <a:lnTo>
                  <a:pt x="387179" y="1416908"/>
                </a:lnTo>
                <a:lnTo>
                  <a:pt x="465438" y="1453978"/>
                </a:lnTo>
                <a:lnTo>
                  <a:pt x="448962" y="1610497"/>
                </a:lnTo>
                <a:lnTo>
                  <a:pt x="457200" y="1672281"/>
                </a:lnTo>
                <a:lnTo>
                  <a:pt x="1025611" y="1639329"/>
                </a:lnTo>
                <a:lnTo>
                  <a:pt x="1458098" y="1635210"/>
                </a:lnTo>
                <a:lnTo>
                  <a:pt x="1458098" y="1701113"/>
                </a:lnTo>
                <a:lnTo>
                  <a:pt x="1507525" y="1738183"/>
                </a:lnTo>
                <a:lnTo>
                  <a:pt x="1511643" y="1816443"/>
                </a:lnTo>
                <a:lnTo>
                  <a:pt x="1614616" y="1820562"/>
                </a:lnTo>
                <a:lnTo>
                  <a:pt x="1635211" y="1742302"/>
                </a:lnTo>
                <a:lnTo>
                  <a:pt x="2051222" y="1713470"/>
                </a:lnTo>
                <a:lnTo>
                  <a:pt x="2298357" y="1688756"/>
                </a:lnTo>
                <a:lnTo>
                  <a:pt x="2368379" y="1622854"/>
                </a:lnTo>
                <a:lnTo>
                  <a:pt x="2516660" y="1565189"/>
                </a:lnTo>
                <a:lnTo>
                  <a:pt x="2631989" y="1515762"/>
                </a:lnTo>
                <a:lnTo>
                  <a:pt x="2652584" y="1462216"/>
                </a:lnTo>
                <a:lnTo>
                  <a:pt x="2755557" y="1445740"/>
                </a:lnTo>
                <a:lnTo>
                  <a:pt x="2739081" y="1182129"/>
                </a:lnTo>
                <a:lnTo>
                  <a:pt x="2726725" y="1095632"/>
                </a:lnTo>
                <a:lnTo>
                  <a:pt x="2722606" y="976183"/>
                </a:lnTo>
                <a:lnTo>
                  <a:pt x="2669060" y="955589"/>
                </a:lnTo>
                <a:lnTo>
                  <a:pt x="2706130" y="832021"/>
                </a:lnTo>
                <a:lnTo>
                  <a:pt x="2652584" y="712573"/>
                </a:lnTo>
                <a:lnTo>
                  <a:pt x="2648465" y="383059"/>
                </a:lnTo>
                <a:lnTo>
                  <a:pt x="2648465" y="296562"/>
                </a:lnTo>
                <a:lnTo>
                  <a:pt x="2636108" y="238897"/>
                </a:lnTo>
                <a:lnTo>
                  <a:pt x="2590800" y="205946"/>
                </a:lnTo>
                <a:lnTo>
                  <a:pt x="2417806" y="218302"/>
                </a:lnTo>
                <a:lnTo>
                  <a:pt x="2360141" y="230659"/>
                </a:lnTo>
                <a:lnTo>
                  <a:pt x="2141838" y="177113"/>
                </a:lnTo>
                <a:lnTo>
                  <a:pt x="1977081" y="0"/>
                </a:lnTo>
                <a:lnTo>
                  <a:pt x="1626973" y="123567"/>
                </a:lnTo>
                <a:lnTo>
                  <a:pt x="1112108" y="465437"/>
                </a:lnTo>
                <a:lnTo>
                  <a:pt x="749643" y="428367"/>
                </a:lnTo>
                <a:lnTo>
                  <a:pt x="733168" y="704335"/>
                </a:lnTo>
                <a:lnTo>
                  <a:pt x="807308" y="778475"/>
                </a:lnTo>
                <a:lnTo>
                  <a:pt x="819665" y="1075037"/>
                </a:lnTo>
                <a:lnTo>
                  <a:pt x="527222" y="873210"/>
                </a:lnTo>
                <a:lnTo>
                  <a:pt x="234779" y="860854"/>
                </a:lnTo>
                <a:lnTo>
                  <a:pt x="168876" y="1021492"/>
                </a:lnTo>
                <a:lnTo>
                  <a:pt x="53546" y="996778"/>
                </a:lnTo>
                <a:lnTo>
                  <a:pt x="0" y="1005016"/>
                </a:lnTo>
              </a:path>
            </a:pathLst>
          </a:custGeom>
          <a:solidFill>
            <a:schemeClr val="accent4">
              <a:lumMod val="60000"/>
              <a:lumOff val="40000"/>
            </a:schemeClr>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262165" y="2150650"/>
            <a:ext cx="21502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Greater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Flathead Lake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(11)</a:t>
            </a:r>
          </a:p>
        </p:txBody>
      </p:sp>
      <p:sp>
        <p:nvSpPr>
          <p:cNvPr id="23" name="TextBox 22"/>
          <p:cNvSpPr txBox="1"/>
          <p:nvPr/>
        </p:nvSpPr>
        <p:spPr>
          <a:xfrm>
            <a:off x="2306189" y="2026517"/>
            <a:ext cx="2955975" cy="938719"/>
          </a:xfrm>
          <a:prstGeom prst="rect">
            <a:avLst/>
          </a:prstGeom>
          <a:noFill/>
        </p:spPr>
        <p:txBody>
          <a:bodyPr wrap="square" rtlCol="0">
            <a:spAutoFit/>
          </a:bodyPr>
          <a:lstStyle/>
          <a:p>
            <a:pPr marL="0" marR="0" lvl="0" indent="0" algn="ctr" defTabSz="914400" rtl="0" eaLnBrk="1" fontAlgn="auto" latinLnBrk="0" hangingPunct="1">
              <a:lnSpc>
                <a:spcPts val="33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Golden Triangle </a:t>
            </a:r>
          </a:p>
          <a:p>
            <a:pPr marL="0" marR="0" lvl="0" indent="0" algn="ctr" defTabSz="914400" rtl="0" eaLnBrk="1" fontAlgn="auto" latinLnBrk="0" hangingPunct="1">
              <a:lnSpc>
                <a:spcPts val="33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(66</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4" name="TextBox 23"/>
          <p:cNvSpPr txBox="1"/>
          <p:nvPr/>
        </p:nvSpPr>
        <p:spPr>
          <a:xfrm>
            <a:off x="4724400" y="2005245"/>
            <a:ext cx="49831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Highline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(110)</a:t>
            </a:r>
          </a:p>
        </p:txBody>
      </p:sp>
      <p:sp>
        <p:nvSpPr>
          <p:cNvPr id="27" name="TextBox 26"/>
          <p:cNvSpPr txBox="1"/>
          <p:nvPr/>
        </p:nvSpPr>
        <p:spPr>
          <a:xfrm>
            <a:off x="973757" y="3713062"/>
            <a:ext cx="165161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Five-Valley 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(57)</a:t>
            </a:r>
          </a:p>
        </p:txBody>
      </p:sp>
      <p:sp>
        <p:nvSpPr>
          <p:cNvPr id="17" name="Freeform 16"/>
          <p:cNvSpPr/>
          <p:nvPr/>
        </p:nvSpPr>
        <p:spPr>
          <a:xfrm>
            <a:off x="5160818" y="2864550"/>
            <a:ext cx="3530010" cy="3083442"/>
          </a:xfrm>
          <a:custGeom>
            <a:avLst/>
            <a:gdLst>
              <a:gd name="connsiteX0" fmla="*/ 42531 w 3530010"/>
              <a:gd name="connsiteY0" fmla="*/ 1977656 h 3083442"/>
              <a:gd name="connsiteX1" fmla="*/ 314724 w 3530010"/>
              <a:gd name="connsiteY1" fmla="*/ 1960644 h 3083442"/>
              <a:gd name="connsiteX2" fmla="*/ 633701 w 3530010"/>
              <a:gd name="connsiteY2" fmla="*/ 1803282 h 3083442"/>
              <a:gd name="connsiteX3" fmla="*/ 744279 w 3530010"/>
              <a:gd name="connsiteY3" fmla="*/ 1713968 h 3083442"/>
              <a:gd name="connsiteX4" fmla="*/ 808075 w 3530010"/>
              <a:gd name="connsiteY4" fmla="*/ 1692703 h 3083442"/>
              <a:gd name="connsiteX5" fmla="*/ 782557 w 3530010"/>
              <a:gd name="connsiteY5" fmla="*/ 1216365 h 3083442"/>
              <a:gd name="connsiteX6" fmla="*/ 718761 w 3530010"/>
              <a:gd name="connsiteY6" fmla="*/ 1161075 h 3083442"/>
              <a:gd name="connsiteX7" fmla="*/ 744279 w 3530010"/>
              <a:gd name="connsiteY7" fmla="*/ 1101533 h 3083442"/>
              <a:gd name="connsiteX8" fmla="*/ 714508 w 3530010"/>
              <a:gd name="connsiteY8" fmla="*/ 982448 h 3083442"/>
              <a:gd name="connsiteX9" fmla="*/ 701749 w 3530010"/>
              <a:gd name="connsiteY9" fmla="*/ 582664 h 3083442"/>
              <a:gd name="connsiteX10" fmla="*/ 893135 w 3530010"/>
              <a:gd name="connsiteY10" fmla="*/ 370013 h 3083442"/>
              <a:gd name="connsiteX11" fmla="*/ 1012220 w 3530010"/>
              <a:gd name="connsiteY11" fmla="*/ 378519 h 3083442"/>
              <a:gd name="connsiteX12" fmla="*/ 1101533 w 3530010"/>
              <a:gd name="connsiteY12" fmla="*/ 310471 h 3083442"/>
              <a:gd name="connsiteX13" fmla="*/ 1390739 w 3530010"/>
              <a:gd name="connsiteY13" fmla="*/ 318977 h 3083442"/>
              <a:gd name="connsiteX14" fmla="*/ 1684198 w 3530010"/>
              <a:gd name="connsiteY14" fmla="*/ 0 h 3083442"/>
              <a:gd name="connsiteX15" fmla="*/ 1803282 w 3530010"/>
              <a:gd name="connsiteY15" fmla="*/ 93567 h 3083442"/>
              <a:gd name="connsiteX16" fmla="*/ 1837306 w 3530010"/>
              <a:gd name="connsiteY16" fmla="*/ 578411 h 3083442"/>
              <a:gd name="connsiteX17" fmla="*/ 1947885 w 3530010"/>
              <a:gd name="connsiteY17" fmla="*/ 591170 h 3083442"/>
              <a:gd name="connsiteX18" fmla="*/ 1947885 w 3530010"/>
              <a:gd name="connsiteY18" fmla="*/ 727267 h 3083442"/>
              <a:gd name="connsiteX19" fmla="*/ 2075476 w 3530010"/>
              <a:gd name="connsiteY19" fmla="*/ 765544 h 3083442"/>
              <a:gd name="connsiteX20" fmla="*/ 2075476 w 3530010"/>
              <a:gd name="connsiteY20" fmla="*/ 820834 h 3083442"/>
              <a:gd name="connsiteX21" fmla="*/ 2135018 w 3530010"/>
              <a:gd name="connsiteY21" fmla="*/ 829340 h 3083442"/>
              <a:gd name="connsiteX22" fmla="*/ 2143524 w 3530010"/>
              <a:gd name="connsiteY22" fmla="*/ 774050 h 3083442"/>
              <a:gd name="connsiteX23" fmla="*/ 2496525 w 3530010"/>
              <a:gd name="connsiteY23" fmla="*/ 718761 h 3083442"/>
              <a:gd name="connsiteX24" fmla="*/ 2505031 w 3530010"/>
              <a:gd name="connsiteY24" fmla="*/ 948424 h 3083442"/>
              <a:gd name="connsiteX25" fmla="*/ 2619863 w 3530010"/>
              <a:gd name="connsiteY25" fmla="*/ 961183 h 3083442"/>
              <a:gd name="connsiteX26" fmla="*/ 2704923 w 3530010"/>
              <a:gd name="connsiteY26" fmla="*/ 1029232 h 3083442"/>
              <a:gd name="connsiteX27" fmla="*/ 3062177 w 3530010"/>
              <a:gd name="connsiteY27" fmla="*/ 1012220 h 3083442"/>
              <a:gd name="connsiteX28" fmla="*/ 3142984 w 3530010"/>
              <a:gd name="connsiteY28" fmla="*/ 871870 h 3083442"/>
              <a:gd name="connsiteX29" fmla="*/ 3164250 w 3530010"/>
              <a:gd name="connsiteY29" fmla="*/ 701749 h 3083442"/>
              <a:gd name="connsiteX30" fmla="*/ 3138731 w 3530010"/>
              <a:gd name="connsiteY30" fmla="*/ 497604 h 3083442"/>
              <a:gd name="connsiteX31" fmla="*/ 3368395 w 3530010"/>
              <a:gd name="connsiteY31" fmla="*/ 480592 h 3083442"/>
              <a:gd name="connsiteX32" fmla="*/ 3530010 w 3530010"/>
              <a:gd name="connsiteY32" fmla="*/ 2934586 h 3083442"/>
              <a:gd name="connsiteX33" fmla="*/ 3487479 w 3530010"/>
              <a:gd name="connsiteY33" fmla="*/ 2943092 h 3083442"/>
              <a:gd name="connsiteX34" fmla="*/ 595424 w 3530010"/>
              <a:gd name="connsiteY34" fmla="*/ 3083442 h 3083442"/>
              <a:gd name="connsiteX35" fmla="*/ 582664 w 3530010"/>
              <a:gd name="connsiteY35" fmla="*/ 2866538 h 3083442"/>
              <a:gd name="connsiteX36" fmla="*/ 178627 w 3530010"/>
              <a:gd name="connsiteY36" fmla="*/ 2853779 h 3083442"/>
              <a:gd name="connsiteX37" fmla="*/ 178627 w 3530010"/>
              <a:gd name="connsiteY37" fmla="*/ 2607103 h 3083442"/>
              <a:gd name="connsiteX38" fmla="*/ 93567 w 3530010"/>
              <a:gd name="connsiteY38" fmla="*/ 2492272 h 3083442"/>
              <a:gd name="connsiteX39" fmla="*/ 34024 w 3530010"/>
              <a:gd name="connsiteY39" fmla="*/ 2419970 h 3083442"/>
              <a:gd name="connsiteX40" fmla="*/ 0 w 3530010"/>
              <a:gd name="connsiteY40" fmla="*/ 2211572 h 3083442"/>
              <a:gd name="connsiteX41" fmla="*/ 42531 w 3530010"/>
              <a:gd name="connsiteY41" fmla="*/ 1977656 h 308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30010" h="3083442">
                <a:moveTo>
                  <a:pt x="42531" y="1977656"/>
                </a:moveTo>
                <a:lnTo>
                  <a:pt x="314724" y="1960644"/>
                </a:lnTo>
                <a:lnTo>
                  <a:pt x="633701" y="1803282"/>
                </a:lnTo>
                <a:lnTo>
                  <a:pt x="744279" y="1713968"/>
                </a:lnTo>
                <a:lnTo>
                  <a:pt x="808075" y="1692703"/>
                </a:lnTo>
                <a:lnTo>
                  <a:pt x="782557" y="1216365"/>
                </a:lnTo>
                <a:lnTo>
                  <a:pt x="718761" y="1161075"/>
                </a:lnTo>
                <a:lnTo>
                  <a:pt x="744279" y="1101533"/>
                </a:lnTo>
                <a:lnTo>
                  <a:pt x="714508" y="982448"/>
                </a:lnTo>
                <a:lnTo>
                  <a:pt x="701749" y="582664"/>
                </a:lnTo>
                <a:lnTo>
                  <a:pt x="893135" y="370013"/>
                </a:lnTo>
                <a:lnTo>
                  <a:pt x="1012220" y="378519"/>
                </a:lnTo>
                <a:lnTo>
                  <a:pt x="1101533" y="310471"/>
                </a:lnTo>
                <a:lnTo>
                  <a:pt x="1390739" y="318977"/>
                </a:lnTo>
                <a:lnTo>
                  <a:pt x="1684198" y="0"/>
                </a:lnTo>
                <a:lnTo>
                  <a:pt x="1803282" y="93567"/>
                </a:lnTo>
                <a:lnTo>
                  <a:pt x="1837306" y="578411"/>
                </a:lnTo>
                <a:lnTo>
                  <a:pt x="1947885" y="591170"/>
                </a:lnTo>
                <a:lnTo>
                  <a:pt x="1947885" y="727267"/>
                </a:lnTo>
                <a:lnTo>
                  <a:pt x="2075476" y="765544"/>
                </a:lnTo>
                <a:lnTo>
                  <a:pt x="2075476" y="820834"/>
                </a:lnTo>
                <a:lnTo>
                  <a:pt x="2135018" y="829340"/>
                </a:lnTo>
                <a:lnTo>
                  <a:pt x="2143524" y="774050"/>
                </a:lnTo>
                <a:lnTo>
                  <a:pt x="2496525" y="718761"/>
                </a:lnTo>
                <a:lnTo>
                  <a:pt x="2505031" y="948424"/>
                </a:lnTo>
                <a:lnTo>
                  <a:pt x="2619863" y="961183"/>
                </a:lnTo>
                <a:lnTo>
                  <a:pt x="2704923" y="1029232"/>
                </a:lnTo>
                <a:lnTo>
                  <a:pt x="3062177" y="1012220"/>
                </a:lnTo>
                <a:lnTo>
                  <a:pt x="3142984" y="871870"/>
                </a:lnTo>
                <a:lnTo>
                  <a:pt x="3164250" y="701749"/>
                </a:lnTo>
                <a:lnTo>
                  <a:pt x="3138731" y="497604"/>
                </a:lnTo>
                <a:lnTo>
                  <a:pt x="3368395" y="480592"/>
                </a:lnTo>
                <a:lnTo>
                  <a:pt x="3530010" y="2934586"/>
                </a:lnTo>
                <a:lnTo>
                  <a:pt x="3487479" y="2943092"/>
                </a:lnTo>
                <a:lnTo>
                  <a:pt x="595424" y="3083442"/>
                </a:lnTo>
                <a:lnTo>
                  <a:pt x="582664" y="2866538"/>
                </a:lnTo>
                <a:lnTo>
                  <a:pt x="178627" y="2853779"/>
                </a:lnTo>
                <a:lnTo>
                  <a:pt x="178627" y="2607103"/>
                </a:lnTo>
                <a:lnTo>
                  <a:pt x="93567" y="2492272"/>
                </a:lnTo>
                <a:lnTo>
                  <a:pt x="34024" y="2419970"/>
                </a:lnTo>
                <a:lnTo>
                  <a:pt x="0" y="2211572"/>
                </a:lnTo>
                <a:cubicBezTo>
                  <a:pt x="1418" y="2133600"/>
                  <a:pt x="2835" y="2055628"/>
                  <a:pt x="42531" y="1977656"/>
                </a:cubicBezTo>
                <a:close/>
              </a:path>
            </a:pathLst>
          </a:custGeom>
          <a:solidFill>
            <a:schemeClr val="accent6">
              <a:lumMod val="40000"/>
              <a:lumOff val="60000"/>
            </a:schemeClr>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18"/>
          <p:cNvSpPr/>
          <p:nvPr/>
        </p:nvSpPr>
        <p:spPr>
          <a:xfrm>
            <a:off x="1582125" y="3289852"/>
            <a:ext cx="4163710" cy="3296093"/>
          </a:xfrm>
          <a:custGeom>
            <a:avLst/>
            <a:gdLst>
              <a:gd name="connsiteX0" fmla="*/ 808074 w 4163710"/>
              <a:gd name="connsiteY0" fmla="*/ 0 h 3296093"/>
              <a:gd name="connsiteX1" fmla="*/ 1360967 w 4163710"/>
              <a:gd name="connsiteY1" fmla="*/ 148856 h 3296093"/>
              <a:gd name="connsiteX2" fmla="*/ 1399244 w 4163710"/>
              <a:gd name="connsiteY2" fmla="*/ 438062 h 3296093"/>
              <a:gd name="connsiteX3" fmla="*/ 1497064 w 4163710"/>
              <a:gd name="connsiteY3" fmla="*/ 599677 h 3296093"/>
              <a:gd name="connsiteX4" fmla="*/ 1556606 w 4163710"/>
              <a:gd name="connsiteY4" fmla="*/ 625195 h 3296093"/>
              <a:gd name="connsiteX5" fmla="*/ 1556606 w 4163710"/>
              <a:gd name="connsiteY5" fmla="*/ 786810 h 3296093"/>
              <a:gd name="connsiteX6" fmla="*/ 1684197 w 4163710"/>
              <a:gd name="connsiteY6" fmla="*/ 859111 h 3296093"/>
              <a:gd name="connsiteX7" fmla="*/ 1828800 w 4163710"/>
              <a:gd name="connsiteY7" fmla="*/ 1003714 h 3296093"/>
              <a:gd name="connsiteX8" fmla="*/ 1905354 w 4163710"/>
              <a:gd name="connsiteY8" fmla="*/ 1165329 h 3296093"/>
              <a:gd name="connsiteX9" fmla="*/ 2032945 w 4163710"/>
              <a:gd name="connsiteY9" fmla="*/ 1246136 h 3296093"/>
              <a:gd name="connsiteX10" fmla="*/ 2028692 w 4163710"/>
              <a:gd name="connsiteY10" fmla="*/ 1407751 h 3296093"/>
              <a:gd name="connsiteX11" fmla="*/ 2032945 w 4163710"/>
              <a:gd name="connsiteY11" fmla="*/ 1484306 h 3296093"/>
              <a:gd name="connsiteX12" fmla="*/ 3023899 w 4163710"/>
              <a:gd name="connsiteY12" fmla="*/ 1433269 h 3296093"/>
              <a:gd name="connsiteX13" fmla="*/ 3023899 w 4163710"/>
              <a:gd name="connsiteY13" fmla="*/ 1509824 h 3296093"/>
              <a:gd name="connsiteX14" fmla="*/ 3087695 w 4163710"/>
              <a:gd name="connsiteY14" fmla="*/ 1543848 h 3296093"/>
              <a:gd name="connsiteX15" fmla="*/ 3087695 w 4163710"/>
              <a:gd name="connsiteY15" fmla="*/ 1611896 h 3296093"/>
              <a:gd name="connsiteX16" fmla="*/ 3215285 w 4163710"/>
              <a:gd name="connsiteY16" fmla="*/ 1624655 h 3296093"/>
              <a:gd name="connsiteX17" fmla="*/ 3236551 w 4163710"/>
              <a:gd name="connsiteY17" fmla="*/ 1556607 h 3296093"/>
              <a:gd name="connsiteX18" fmla="*/ 3585298 w 4163710"/>
              <a:gd name="connsiteY18" fmla="*/ 1552354 h 3296093"/>
              <a:gd name="connsiteX19" fmla="*/ 3585298 w 4163710"/>
              <a:gd name="connsiteY19" fmla="*/ 1730981 h 3296093"/>
              <a:gd name="connsiteX20" fmla="*/ 3568286 w 4163710"/>
              <a:gd name="connsiteY20" fmla="*/ 1837306 h 3296093"/>
              <a:gd name="connsiteX21" fmla="*/ 3589551 w 4163710"/>
              <a:gd name="connsiteY21" fmla="*/ 1960644 h 3296093"/>
              <a:gd name="connsiteX22" fmla="*/ 3691624 w 4163710"/>
              <a:gd name="connsiteY22" fmla="*/ 2088235 h 3296093"/>
              <a:gd name="connsiteX23" fmla="*/ 3729901 w 4163710"/>
              <a:gd name="connsiteY23" fmla="*/ 2288127 h 3296093"/>
              <a:gd name="connsiteX24" fmla="*/ 3729901 w 4163710"/>
              <a:gd name="connsiteY24" fmla="*/ 2428477 h 3296093"/>
              <a:gd name="connsiteX25" fmla="*/ 4133938 w 4163710"/>
              <a:gd name="connsiteY25" fmla="*/ 2432730 h 3296093"/>
              <a:gd name="connsiteX26" fmla="*/ 4163710 w 4163710"/>
              <a:gd name="connsiteY26" fmla="*/ 2666646 h 3296093"/>
              <a:gd name="connsiteX27" fmla="*/ 2271114 w 4163710"/>
              <a:gd name="connsiteY27" fmla="*/ 2717682 h 3296093"/>
              <a:gd name="connsiteX28" fmla="*/ 2215825 w 4163710"/>
              <a:gd name="connsiteY28" fmla="*/ 2692164 h 3296093"/>
              <a:gd name="connsiteX29" fmla="*/ 2058463 w 4163710"/>
              <a:gd name="connsiteY29" fmla="*/ 2636875 h 3296093"/>
              <a:gd name="connsiteX30" fmla="*/ 2041451 w 4163710"/>
              <a:gd name="connsiteY30" fmla="*/ 3202527 h 3296093"/>
              <a:gd name="connsiteX31" fmla="*/ 1981909 w 4163710"/>
              <a:gd name="connsiteY31" fmla="*/ 3202527 h 3296093"/>
              <a:gd name="connsiteX32" fmla="*/ 1922366 w 4163710"/>
              <a:gd name="connsiteY32" fmla="*/ 3087695 h 3296093"/>
              <a:gd name="connsiteX33" fmla="*/ 1896848 w 4163710"/>
              <a:gd name="connsiteY33" fmla="*/ 3074936 h 3296093"/>
              <a:gd name="connsiteX34" fmla="*/ 1892595 w 4163710"/>
              <a:gd name="connsiteY34" fmla="*/ 2994129 h 3296093"/>
              <a:gd name="connsiteX35" fmla="*/ 1820294 w 4163710"/>
              <a:gd name="connsiteY35" fmla="*/ 2943093 h 3296093"/>
              <a:gd name="connsiteX36" fmla="*/ 1765004 w 4163710"/>
              <a:gd name="connsiteY36" fmla="*/ 2926080 h 3296093"/>
              <a:gd name="connsiteX37" fmla="*/ 1709715 w 4163710"/>
              <a:gd name="connsiteY37" fmla="*/ 3002635 h 3296093"/>
              <a:gd name="connsiteX38" fmla="*/ 1709715 w 4163710"/>
              <a:gd name="connsiteY38" fmla="*/ 3125973 h 3296093"/>
              <a:gd name="connsiteX39" fmla="*/ 1586377 w 4163710"/>
              <a:gd name="connsiteY39" fmla="*/ 3108960 h 3296093"/>
              <a:gd name="connsiteX40" fmla="*/ 1467293 w 4163710"/>
              <a:gd name="connsiteY40" fmla="*/ 3172756 h 3296093"/>
              <a:gd name="connsiteX41" fmla="*/ 1446028 w 4163710"/>
              <a:gd name="connsiteY41" fmla="*/ 3100454 h 3296093"/>
              <a:gd name="connsiteX42" fmla="*/ 1356714 w 4163710"/>
              <a:gd name="connsiteY42" fmla="*/ 3108960 h 3296093"/>
              <a:gd name="connsiteX43" fmla="*/ 1271654 w 4163710"/>
              <a:gd name="connsiteY43" fmla="*/ 3134479 h 3296093"/>
              <a:gd name="connsiteX44" fmla="*/ 1186593 w 4163710"/>
              <a:gd name="connsiteY44" fmla="*/ 3104707 h 3296093"/>
              <a:gd name="connsiteX45" fmla="*/ 1131304 w 4163710"/>
              <a:gd name="connsiteY45" fmla="*/ 3096201 h 3296093"/>
              <a:gd name="connsiteX46" fmla="*/ 1071762 w 4163710"/>
              <a:gd name="connsiteY46" fmla="*/ 3185515 h 3296093"/>
              <a:gd name="connsiteX47" fmla="*/ 1054750 w 4163710"/>
              <a:gd name="connsiteY47" fmla="*/ 3211033 h 3296093"/>
              <a:gd name="connsiteX48" fmla="*/ 829339 w 4163710"/>
              <a:gd name="connsiteY48" fmla="*/ 3155744 h 3296093"/>
              <a:gd name="connsiteX49" fmla="*/ 769797 w 4163710"/>
              <a:gd name="connsiteY49" fmla="*/ 3155744 h 3296093"/>
              <a:gd name="connsiteX50" fmla="*/ 740026 w 4163710"/>
              <a:gd name="connsiteY50" fmla="*/ 3262069 h 3296093"/>
              <a:gd name="connsiteX51" fmla="*/ 723014 w 4163710"/>
              <a:gd name="connsiteY51" fmla="*/ 3296093 h 3296093"/>
              <a:gd name="connsiteX52" fmla="*/ 650712 w 4163710"/>
              <a:gd name="connsiteY52" fmla="*/ 3228045 h 3296093"/>
              <a:gd name="connsiteX53" fmla="*/ 612435 w 4163710"/>
              <a:gd name="connsiteY53" fmla="*/ 3117466 h 3296093"/>
              <a:gd name="connsiteX54" fmla="*/ 569905 w 4163710"/>
              <a:gd name="connsiteY54" fmla="*/ 3002635 h 3296093"/>
              <a:gd name="connsiteX55" fmla="*/ 540134 w 4163710"/>
              <a:gd name="connsiteY55" fmla="*/ 2875044 h 3296093"/>
              <a:gd name="connsiteX56" fmla="*/ 480591 w 4163710"/>
              <a:gd name="connsiteY56" fmla="*/ 2819755 h 3296093"/>
              <a:gd name="connsiteX57" fmla="*/ 378519 w 4163710"/>
              <a:gd name="connsiteY57" fmla="*/ 2875044 h 3296093"/>
              <a:gd name="connsiteX58" fmla="*/ 276446 w 4163710"/>
              <a:gd name="connsiteY58" fmla="*/ 2700670 h 3296093"/>
              <a:gd name="connsiteX59" fmla="*/ 310471 w 4163710"/>
              <a:gd name="connsiteY59" fmla="*/ 2628369 h 3296093"/>
              <a:gd name="connsiteX60" fmla="*/ 310471 w 4163710"/>
              <a:gd name="connsiteY60" fmla="*/ 2513537 h 3296093"/>
              <a:gd name="connsiteX61" fmla="*/ 182880 w 4163710"/>
              <a:gd name="connsiteY61" fmla="*/ 2390199 h 3296093"/>
              <a:gd name="connsiteX62" fmla="*/ 136097 w 4163710"/>
              <a:gd name="connsiteY62" fmla="*/ 2266862 h 3296093"/>
              <a:gd name="connsiteX63" fmla="*/ 119084 w 4163710"/>
              <a:gd name="connsiteY63" fmla="*/ 2130765 h 3296093"/>
              <a:gd name="connsiteX64" fmla="*/ 102072 w 4163710"/>
              <a:gd name="connsiteY64" fmla="*/ 2079729 h 3296093"/>
              <a:gd name="connsiteX65" fmla="*/ 55289 w 4163710"/>
              <a:gd name="connsiteY65" fmla="*/ 2066970 h 3296093"/>
              <a:gd name="connsiteX66" fmla="*/ 68048 w 4163710"/>
              <a:gd name="connsiteY66" fmla="*/ 1994668 h 3296093"/>
              <a:gd name="connsiteX67" fmla="*/ 8506 w 4163710"/>
              <a:gd name="connsiteY67" fmla="*/ 1922367 h 3296093"/>
              <a:gd name="connsiteX68" fmla="*/ 0 w 4163710"/>
              <a:gd name="connsiteY68" fmla="*/ 1862825 h 3296093"/>
              <a:gd name="connsiteX69" fmla="*/ 195639 w 4163710"/>
              <a:gd name="connsiteY69" fmla="*/ 1667186 h 3296093"/>
              <a:gd name="connsiteX70" fmla="*/ 327483 w 4163710"/>
              <a:gd name="connsiteY70" fmla="*/ 1662933 h 3296093"/>
              <a:gd name="connsiteX71" fmla="*/ 391278 w 4163710"/>
              <a:gd name="connsiteY71" fmla="*/ 1841559 h 3296093"/>
              <a:gd name="connsiteX72" fmla="*/ 467832 w 4163710"/>
              <a:gd name="connsiteY72" fmla="*/ 1811788 h 3296093"/>
              <a:gd name="connsiteX73" fmla="*/ 544387 w 4163710"/>
              <a:gd name="connsiteY73" fmla="*/ 1692704 h 3296093"/>
              <a:gd name="connsiteX74" fmla="*/ 871870 w 4163710"/>
              <a:gd name="connsiteY74" fmla="*/ 1867078 h 3296093"/>
              <a:gd name="connsiteX75" fmla="*/ 893135 w 4163710"/>
              <a:gd name="connsiteY75" fmla="*/ 1973403 h 3296093"/>
              <a:gd name="connsiteX76" fmla="*/ 965436 w 4163710"/>
              <a:gd name="connsiteY76" fmla="*/ 1918114 h 3296093"/>
              <a:gd name="connsiteX77" fmla="*/ 1033484 w 4163710"/>
              <a:gd name="connsiteY77" fmla="*/ 1854319 h 3296093"/>
              <a:gd name="connsiteX78" fmla="*/ 1076015 w 4163710"/>
              <a:gd name="connsiteY78" fmla="*/ 1688451 h 3296093"/>
              <a:gd name="connsiteX79" fmla="*/ 1067509 w 4163710"/>
              <a:gd name="connsiteY79" fmla="*/ 1441775 h 3296093"/>
              <a:gd name="connsiteX80" fmla="*/ 1007966 w 4163710"/>
              <a:gd name="connsiteY80" fmla="*/ 1365221 h 3296093"/>
              <a:gd name="connsiteX81" fmla="*/ 1003713 w 4163710"/>
              <a:gd name="connsiteY81" fmla="*/ 1275907 h 3296093"/>
              <a:gd name="connsiteX82" fmla="*/ 1178087 w 4163710"/>
              <a:gd name="connsiteY82" fmla="*/ 1165329 h 3296093"/>
              <a:gd name="connsiteX83" fmla="*/ 1216364 w 4163710"/>
              <a:gd name="connsiteY83" fmla="*/ 1016473 h 3296093"/>
              <a:gd name="connsiteX84" fmla="*/ 1190846 w 4163710"/>
              <a:gd name="connsiteY84" fmla="*/ 978196 h 3296093"/>
              <a:gd name="connsiteX85" fmla="*/ 1076015 w 4163710"/>
              <a:gd name="connsiteY85" fmla="*/ 901641 h 3296093"/>
              <a:gd name="connsiteX86" fmla="*/ 1076015 w 4163710"/>
              <a:gd name="connsiteY86" fmla="*/ 697496 h 3296093"/>
              <a:gd name="connsiteX87" fmla="*/ 867617 w 4163710"/>
              <a:gd name="connsiteY87" fmla="*/ 671978 h 3296093"/>
              <a:gd name="connsiteX88" fmla="*/ 859111 w 4163710"/>
              <a:gd name="connsiteY88" fmla="*/ 408291 h 3296093"/>
              <a:gd name="connsiteX89" fmla="*/ 859111 w 4163710"/>
              <a:gd name="connsiteY89" fmla="*/ 335989 h 3296093"/>
              <a:gd name="connsiteX90" fmla="*/ 752785 w 4163710"/>
              <a:gd name="connsiteY90" fmla="*/ 314724 h 3296093"/>
              <a:gd name="connsiteX91" fmla="*/ 808074 w 4163710"/>
              <a:gd name="connsiteY91" fmla="*/ 0 h 329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63710" h="3296093">
                <a:moveTo>
                  <a:pt x="808074" y="0"/>
                </a:moveTo>
                <a:lnTo>
                  <a:pt x="1360967" y="148856"/>
                </a:lnTo>
                <a:lnTo>
                  <a:pt x="1399244" y="438062"/>
                </a:lnTo>
                <a:lnTo>
                  <a:pt x="1497064" y="599677"/>
                </a:lnTo>
                <a:lnTo>
                  <a:pt x="1556606" y="625195"/>
                </a:lnTo>
                <a:lnTo>
                  <a:pt x="1556606" y="786810"/>
                </a:lnTo>
                <a:lnTo>
                  <a:pt x="1684197" y="859111"/>
                </a:lnTo>
                <a:lnTo>
                  <a:pt x="1828800" y="1003714"/>
                </a:lnTo>
                <a:lnTo>
                  <a:pt x="1905354" y="1165329"/>
                </a:lnTo>
                <a:lnTo>
                  <a:pt x="2032945" y="1246136"/>
                </a:lnTo>
                <a:lnTo>
                  <a:pt x="2028692" y="1407751"/>
                </a:lnTo>
                <a:lnTo>
                  <a:pt x="2032945" y="1484306"/>
                </a:lnTo>
                <a:lnTo>
                  <a:pt x="3023899" y="1433269"/>
                </a:lnTo>
                <a:lnTo>
                  <a:pt x="3023899" y="1509824"/>
                </a:lnTo>
                <a:lnTo>
                  <a:pt x="3087695" y="1543848"/>
                </a:lnTo>
                <a:lnTo>
                  <a:pt x="3087695" y="1611896"/>
                </a:lnTo>
                <a:lnTo>
                  <a:pt x="3215285" y="1624655"/>
                </a:lnTo>
                <a:lnTo>
                  <a:pt x="3236551" y="1556607"/>
                </a:lnTo>
                <a:lnTo>
                  <a:pt x="3585298" y="1552354"/>
                </a:lnTo>
                <a:lnTo>
                  <a:pt x="3585298" y="1730981"/>
                </a:lnTo>
                <a:lnTo>
                  <a:pt x="3568286" y="1837306"/>
                </a:lnTo>
                <a:lnTo>
                  <a:pt x="3589551" y="1960644"/>
                </a:lnTo>
                <a:lnTo>
                  <a:pt x="3691624" y="2088235"/>
                </a:lnTo>
                <a:lnTo>
                  <a:pt x="3729901" y="2288127"/>
                </a:lnTo>
                <a:lnTo>
                  <a:pt x="3729901" y="2428477"/>
                </a:lnTo>
                <a:lnTo>
                  <a:pt x="4133938" y="2432730"/>
                </a:lnTo>
                <a:lnTo>
                  <a:pt x="4163710" y="2666646"/>
                </a:lnTo>
                <a:lnTo>
                  <a:pt x="2271114" y="2717682"/>
                </a:lnTo>
                <a:lnTo>
                  <a:pt x="2215825" y="2692164"/>
                </a:lnTo>
                <a:lnTo>
                  <a:pt x="2058463" y="2636875"/>
                </a:lnTo>
                <a:lnTo>
                  <a:pt x="2041451" y="3202527"/>
                </a:lnTo>
                <a:lnTo>
                  <a:pt x="1981909" y="3202527"/>
                </a:lnTo>
                <a:lnTo>
                  <a:pt x="1922366" y="3087695"/>
                </a:lnTo>
                <a:lnTo>
                  <a:pt x="1896848" y="3074936"/>
                </a:lnTo>
                <a:lnTo>
                  <a:pt x="1892595" y="2994129"/>
                </a:lnTo>
                <a:lnTo>
                  <a:pt x="1820294" y="2943093"/>
                </a:lnTo>
                <a:lnTo>
                  <a:pt x="1765004" y="2926080"/>
                </a:lnTo>
                <a:lnTo>
                  <a:pt x="1709715" y="3002635"/>
                </a:lnTo>
                <a:lnTo>
                  <a:pt x="1709715" y="3125973"/>
                </a:lnTo>
                <a:lnTo>
                  <a:pt x="1586377" y="3108960"/>
                </a:lnTo>
                <a:lnTo>
                  <a:pt x="1467293" y="3172756"/>
                </a:lnTo>
                <a:lnTo>
                  <a:pt x="1446028" y="3100454"/>
                </a:lnTo>
                <a:lnTo>
                  <a:pt x="1356714" y="3108960"/>
                </a:lnTo>
                <a:lnTo>
                  <a:pt x="1271654" y="3134479"/>
                </a:lnTo>
                <a:lnTo>
                  <a:pt x="1186593" y="3104707"/>
                </a:lnTo>
                <a:lnTo>
                  <a:pt x="1131304" y="3096201"/>
                </a:lnTo>
                <a:lnTo>
                  <a:pt x="1071762" y="3185515"/>
                </a:lnTo>
                <a:lnTo>
                  <a:pt x="1054750" y="3211033"/>
                </a:lnTo>
                <a:lnTo>
                  <a:pt x="829339" y="3155744"/>
                </a:lnTo>
                <a:lnTo>
                  <a:pt x="769797" y="3155744"/>
                </a:lnTo>
                <a:lnTo>
                  <a:pt x="740026" y="3262069"/>
                </a:lnTo>
                <a:lnTo>
                  <a:pt x="723014" y="3296093"/>
                </a:lnTo>
                <a:lnTo>
                  <a:pt x="650712" y="3228045"/>
                </a:lnTo>
                <a:lnTo>
                  <a:pt x="612435" y="3117466"/>
                </a:lnTo>
                <a:lnTo>
                  <a:pt x="569905" y="3002635"/>
                </a:lnTo>
                <a:lnTo>
                  <a:pt x="540134" y="2875044"/>
                </a:lnTo>
                <a:lnTo>
                  <a:pt x="480591" y="2819755"/>
                </a:lnTo>
                <a:lnTo>
                  <a:pt x="378519" y="2875044"/>
                </a:lnTo>
                <a:lnTo>
                  <a:pt x="276446" y="2700670"/>
                </a:lnTo>
                <a:lnTo>
                  <a:pt x="310471" y="2628369"/>
                </a:lnTo>
                <a:lnTo>
                  <a:pt x="310471" y="2513537"/>
                </a:lnTo>
                <a:lnTo>
                  <a:pt x="182880" y="2390199"/>
                </a:lnTo>
                <a:lnTo>
                  <a:pt x="136097" y="2266862"/>
                </a:lnTo>
                <a:lnTo>
                  <a:pt x="119084" y="2130765"/>
                </a:lnTo>
                <a:lnTo>
                  <a:pt x="102072" y="2079729"/>
                </a:lnTo>
                <a:lnTo>
                  <a:pt x="55289" y="2066970"/>
                </a:lnTo>
                <a:lnTo>
                  <a:pt x="68048" y="1994668"/>
                </a:lnTo>
                <a:lnTo>
                  <a:pt x="8506" y="1922367"/>
                </a:lnTo>
                <a:lnTo>
                  <a:pt x="0" y="1862825"/>
                </a:lnTo>
                <a:lnTo>
                  <a:pt x="195639" y="1667186"/>
                </a:lnTo>
                <a:lnTo>
                  <a:pt x="327483" y="1662933"/>
                </a:lnTo>
                <a:lnTo>
                  <a:pt x="391278" y="1841559"/>
                </a:lnTo>
                <a:lnTo>
                  <a:pt x="467832" y="1811788"/>
                </a:lnTo>
                <a:lnTo>
                  <a:pt x="544387" y="1692704"/>
                </a:lnTo>
                <a:lnTo>
                  <a:pt x="871870" y="1867078"/>
                </a:lnTo>
                <a:lnTo>
                  <a:pt x="893135" y="1973403"/>
                </a:lnTo>
                <a:lnTo>
                  <a:pt x="965436" y="1918114"/>
                </a:lnTo>
                <a:lnTo>
                  <a:pt x="1033484" y="1854319"/>
                </a:lnTo>
                <a:lnTo>
                  <a:pt x="1076015" y="1688451"/>
                </a:lnTo>
                <a:lnTo>
                  <a:pt x="1067509" y="1441775"/>
                </a:lnTo>
                <a:lnTo>
                  <a:pt x="1007966" y="1365221"/>
                </a:lnTo>
                <a:lnTo>
                  <a:pt x="1003713" y="1275907"/>
                </a:lnTo>
                <a:lnTo>
                  <a:pt x="1178087" y="1165329"/>
                </a:lnTo>
                <a:lnTo>
                  <a:pt x="1216364" y="1016473"/>
                </a:lnTo>
                <a:lnTo>
                  <a:pt x="1190846" y="978196"/>
                </a:lnTo>
                <a:lnTo>
                  <a:pt x="1076015" y="901641"/>
                </a:lnTo>
                <a:lnTo>
                  <a:pt x="1076015" y="697496"/>
                </a:lnTo>
                <a:lnTo>
                  <a:pt x="867617" y="671978"/>
                </a:lnTo>
                <a:lnTo>
                  <a:pt x="859111" y="408291"/>
                </a:lnTo>
                <a:lnTo>
                  <a:pt x="859111" y="335989"/>
                </a:lnTo>
                <a:lnTo>
                  <a:pt x="752785" y="314724"/>
                </a:lnTo>
                <a:lnTo>
                  <a:pt x="808074" y="0"/>
                </a:lnTo>
                <a:close/>
              </a:path>
            </a:pathLst>
          </a:custGeom>
          <a:solidFill>
            <a:schemeClr val="bg2">
              <a:lumMod val="50000"/>
            </a:schemeClr>
          </a:solid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p:cNvSpPr txBox="1"/>
          <p:nvPr/>
        </p:nvSpPr>
        <p:spPr>
          <a:xfrm>
            <a:off x="1847701" y="4864930"/>
            <a:ext cx="32961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Headwaters</a:t>
            </a:r>
            <a:r>
              <a:rPr kumimoji="0" lang="en-US" sz="3200" b="0" i="0" u="sng"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(123)</a:t>
            </a:r>
          </a:p>
        </p:txBody>
      </p:sp>
      <p:sp>
        <p:nvSpPr>
          <p:cNvPr id="32" name="TextBox 31"/>
          <p:cNvSpPr txBox="1"/>
          <p:nvPr/>
        </p:nvSpPr>
        <p:spPr>
          <a:xfrm>
            <a:off x="6024246" y="4480209"/>
            <a:ext cx="224573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South-east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(21)</a:t>
            </a:r>
          </a:p>
        </p:txBody>
      </p:sp>
      <p:sp>
        <p:nvSpPr>
          <p:cNvPr id="26" name="TextBox 25"/>
          <p:cNvSpPr txBox="1"/>
          <p:nvPr/>
        </p:nvSpPr>
        <p:spPr>
          <a:xfrm>
            <a:off x="4044881" y="3307286"/>
            <a:ext cx="1836897"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Judith Basin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(36)</a:t>
            </a:r>
          </a:p>
        </p:txBody>
      </p:sp>
      <p:sp>
        <p:nvSpPr>
          <p:cNvPr id="20" name="TextBox 1"/>
          <p:cNvSpPr txBox="1">
            <a:spLocks noChangeArrowheads="1"/>
          </p:cNvSpPr>
          <p:nvPr/>
        </p:nvSpPr>
        <p:spPr bwMode="auto">
          <a:xfrm>
            <a:off x="1" y="304800"/>
            <a:ext cx="9177866" cy="746358"/>
          </a:xfrm>
          <a:prstGeom prst="rect">
            <a:avLst/>
          </a:prstGeom>
          <a:solidFill>
            <a:schemeClr val="bg1">
              <a:lumMod val="85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lnSpc>
                <a:spcPts val="5100"/>
              </a:lnSpc>
              <a:spcBef>
                <a:spcPts val="1200"/>
              </a:spcBef>
              <a:buFontTx/>
              <a:buNone/>
              <a:defRPr/>
            </a:pPr>
            <a:r>
              <a:rPr lang="en-US" altLang="en-US" sz="4800" b="1" dirty="0">
                <a:solidFill>
                  <a:prstClr val="black"/>
                </a:solidFill>
                <a:latin typeface="Corbel" panose="020B0503020204020204" pitchFamily="34" charset="0"/>
              </a:rPr>
              <a:t>Montana’s citizens</a:t>
            </a:r>
          </a:p>
        </p:txBody>
      </p:sp>
    </p:spTree>
    <p:extLst>
      <p:ext uri="{BB962C8B-B14F-4D97-AF65-F5344CB8AC3E}">
        <p14:creationId xmlns:p14="http://schemas.microsoft.com/office/powerpoint/2010/main" val="3187624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52400" y="1587182"/>
          <a:ext cx="8534400" cy="5270818"/>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6696906" y="3447570"/>
            <a:ext cx="1981570" cy="1447800"/>
            <a:chOff x="6019800" y="2667000"/>
            <a:chExt cx="1981570" cy="1447800"/>
          </a:xfrm>
          <a:solidFill>
            <a:schemeClr val="bg1"/>
          </a:solidFill>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r="-8333"/>
            <a:stretch/>
          </p:blipFill>
          <p:spPr>
            <a:xfrm>
              <a:off x="6019800" y="2667000"/>
              <a:ext cx="1981570" cy="1447800"/>
            </a:xfrm>
            <a:prstGeom prst="rect">
              <a:avLst/>
            </a:prstGeom>
            <a:grpFill/>
          </p:spPr>
        </p:pic>
        <p:sp>
          <p:nvSpPr>
            <p:cNvPr id="8" name="Rectangle 7"/>
            <p:cNvSpPr/>
            <p:nvPr/>
          </p:nvSpPr>
          <p:spPr>
            <a:xfrm>
              <a:off x="7543800" y="2743200"/>
              <a:ext cx="228600" cy="304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 name="Rectangle 18"/>
          <p:cNvSpPr/>
          <p:nvPr/>
        </p:nvSpPr>
        <p:spPr>
          <a:xfrm>
            <a:off x="6696906" y="3276600"/>
            <a:ext cx="1989894"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6696906" y="5525869"/>
            <a:ext cx="1981570" cy="646331"/>
          </a:xfrm>
          <a:prstGeom prst="rect">
            <a:avLst/>
          </a:prstGeom>
          <a:noFill/>
        </p:spPr>
        <p:txBody>
          <a:bodyPr wrap="square" rtlCol="0">
            <a:spAutoFit/>
          </a:bodyPr>
          <a:lstStyle/>
          <a:p>
            <a:pPr marL="342900" indent="-342900">
              <a:buFontTx/>
              <a:buAutoNum type="arabicPeriod"/>
            </a:pPr>
            <a:r>
              <a:rPr lang="en-US" dirty="0">
                <a:solidFill>
                  <a:prstClr val="black"/>
                </a:solidFill>
              </a:rPr>
              <a:t>Liberal</a:t>
            </a:r>
          </a:p>
          <a:p>
            <a:r>
              <a:rPr lang="en-US" dirty="0">
                <a:solidFill>
                  <a:prstClr val="black"/>
                </a:solidFill>
              </a:rPr>
              <a:t>7.   Conservative</a:t>
            </a:r>
          </a:p>
        </p:txBody>
      </p:sp>
      <p:sp>
        <p:nvSpPr>
          <p:cNvPr id="31" name="Rectangle 30"/>
          <p:cNvSpPr/>
          <p:nvPr/>
        </p:nvSpPr>
        <p:spPr>
          <a:xfrm>
            <a:off x="6858000" y="3962400"/>
            <a:ext cx="1820476"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Arc 16"/>
          <p:cNvSpPr/>
          <p:nvPr/>
        </p:nvSpPr>
        <p:spPr>
          <a:xfrm>
            <a:off x="1371600" y="1417638"/>
            <a:ext cx="5257800" cy="6430962"/>
          </a:xfrm>
          <a:prstGeom prst="arc">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p:cNvCxnSpPr/>
          <p:nvPr/>
        </p:nvCxnSpPr>
        <p:spPr>
          <a:xfrm flipH="1" flipV="1">
            <a:off x="3810000" y="2133600"/>
            <a:ext cx="22529" cy="2048786"/>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0" y="269982"/>
            <a:ext cx="9144000" cy="873018"/>
          </a:xfrm>
          <a:solidFill>
            <a:schemeClr val="bg1">
              <a:lumMod val="85000"/>
            </a:schemeClr>
          </a:solidFill>
        </p:spPr>
        <p:txBody>
          <a:bodyPr>
            <a:normAutofit/>
          </a:bodyPr>
          <a:lstStyle/>
          <a:p>
            <a:r>
              <a:rPr lang="en-US" sz="4000" dirty="0"/>
              <a:t>Political view vs. perceptions</a:t>
            </a:r>
          </a:p>
        </p:txBody>
      </p:sp>
    </p:spTree>
    <p:extLst>
      <p:ext uri="{BB962C8B-B14F-4D97-AF65-F5344CB8AC3E}">
        <p14:creationId xmlns:p14="http://schemas.microsoft.com/office/powerpoint/2010/main" val="23332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982"/>
            <a:ext cx="9144000" cy="873018"/>
          </a:xfrm>
          <a:solidFill>
            <a:schemeClr val="bg1">
              <a:lumMod val="85000"/>
            </a:schemeClr>
          </a:solidFill>
        </p:spPr>
        <p:txBody>
          <a:bodyPr>
            <a:normAutofit/>
          </a:bodyPr>
          <a:lstStyle/>
          <a:p>
            <a:r>
              <a:rPr lang="en-US" sz="4000" dirty="0"/>
              <a:t>Political view vs. perceptions</a:t>
            </a:r>
          </a:p>
        </p:txBody>
      </p:sp>
      <p:graphicFrame>
        <p:nvGraphicFramePr>
          <p:cNvPr id="4" name="Chart 3"/>
          <p:cNvGraphicFramePr>
            <a:graphicFrameLocks/>
          </p:cNvGraphicFramePr>
          <p:nvPr>
            <p:extLst/>
          </p:nvPr>
        </p:nvGraphicFramePr>
        <p:xfrm>
          <a:off x="152400" y="1587182"/>
          <a:ext cx="8534400" cy="5270818"/>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6696906" y="3447570"/>
            <a:ext cx="1981570" cy="1447800"/>
            <a:chOff x="6019800" y="2667000"/>
            <a:chExt cx="1981570" cy="1447800"/>
          </a:xfrm>
          <a:solidFill>
            <a:schemeClr val="bg1"/>
          </a:solidFill>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r="-8333"/>
            <a:stretch/>
          </p:blipFill>
          <p:spPr>
            <a:xfrm>
              <a:off x="6019800" y="2667000"/>
              <a:ext cx="1981570" cy="1447800"/>
            </a:xfrm>
            <a:prstGeom prst="rect">
              <a:avLst/>
            </a:prstGeom>
            <a:grpFill/>
          </p:spPr>
        </p:pic>
        <p:sp>
          <p:nvSpPr>
            <p:cNvPr id="8" name="Rectangle 7"/>
            <p:cNvSpPr/>
            <p:nvPr/>
          </p:nvSpPr>
          <p:spPr>
            <a:xfrm>
              <a:off x="7543800" y="2743200"/>
              <a:ext cx="228600" cy="304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 name="Rectangle 18"/>
          <p:cNvSpPr/>
          <p:nvPr/>
        </p:nvSpPr>
        <p:spPr>
          <a:xfrm>
            <a:off x="6696906" y="3276600"/>
            <a:ext cx="1989894"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6553200" y="3498691"/>
            <a:ext cx="1981570" cy="1447800"/>
            <a:chOff x="6019800" y="2667000"/>
            <a:chExt cx="1981570" cy="1447800"/>
          </a:xfrm>
        </p:grpSpPr>
        <p:grpSp>
          <p:nvGrpSpPr>
            <p:cNvPr id="21" name="Group 20"/>
            <p:cNvGrpSpPr/>
            <p:nvPr/>
          </p:nvGrpSpPr>
          <p:grpSpPr>
            <a:xfrm>
              <a:off x="6019800" y="2667000"/>
              <a:ext cx="1981570" cy="1447800"/>
              <a:chOff x="6019800" y="2667000"/>
              <a:chExt cx="1981570" cy="1447800"/>
            </a:xfrm>
          </p:grpSpPr>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r="-8333"/>
              <a:stretch/>
            </p:blipFill>
            <p:spPr>
              <a:xfrm>
                <a:off x="6019800" y="2667000"/>
                <a:ext cx="1981570" cy="1447800"/>
              </a:xfrm>
              <a:prstGeom prst="rect">
                <a:avLst/>
              </a:prstGeom>
            </p:spPr>
          </p:pic>
          <p:sp>
            <p:nvSpPr>
              <p:cNvPr id="24" name="Rectangle 23"/>
              <p:cNvSpPr/>
              <p:nvPr/>
            </p:nvSpPr>
            <p:spPr>
              <a:xfrm>
                <a:off x="7543800" y="2743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extBox 21"/>
            <p:cNvSpPr txBox="1"/>
            <p:nvPr/>
          </p:nvSpPr>
          <p:spPr>
            <a:xfrm>
              <a:off x="6705970" y="2751171"/>
              <a:ext cx="1295400" cy="1211229"/>
            </a:xfrm>
            <a:prstGeom prst="rect">
              <a:avLst/>
            </a:prstGeom>
            <a:solidFill>
              <a:schemeClr val="bg1"/>
            </a:solidFill>
            <a:ln>
              <a:solidFill>
                <a:schemeClr val="bg1"/>
              </a:solidFill>
            </a:ln>
          </p:spPr>
          <p:txBody>
            <a:bodyPr wrap="square" rtlCol="0">
              <a:spAutoFit/>
            </a:bodyPr>
            <a:lstStyle/>
            <a:p>
              <a:pPr>
                <a:lnSpc>
                  <a:spcPts val="3000"/>
                </a:lnSpc>
              </a:pPr>
              <a:r>
                <a:rPr lang="en-US" dirty="0">
                  <a:solidFill>
                    <a:prstClr val="black"/>
                  </a:solidFill>
                </a:rPr>
                <a:t>Concern</a:t>
              </a:r>
            </a:p>
            <a:p>
              <a:pPr>
                <a:lnSpc>
                  <a:spcPts val="3000"/>
                </a:lnSpc>
              </a:pPr>
              <a:r>
                <a:rPr lang="en-US" dirty="0">
                  <a:solidFill>
                    <a:prstClr val="black"/>
                  </a:solidFill>
                </a:rPr>
                <a:t>Seriousness</a:t>
              </a:r>
            </a:p>
            <a:p>
              <a:pPr>
                <a:lnSpc>
                  <a:spcPts val="3000"/>
                </a:lnSpc>
              </a:pPr>
              <a:r>
                <a:rPr lang="en-US" dirty="0">
                  <a:solidFill>
                    <a:prstClr val="black"/>
                  </a:solidFill>
                </a:rPr>
                <a:t>Capability</a:t>
              </a:r>
            </a:p>
          </p:txBody>
        </p:sp>
      </p:grpSp>
      <p:sp>
        <p:nvSpPr>
          <p:cNvPr id="30" name="TextBox 29"/>
          <p:cNvSpPr txBox="1"/>
          <p:nvPr/>
        </p:nvSpPr>
        <p:spPr>
          <a:xfrm>
            <a:off x="6696906" y="5525869"/>
            <a:ext cx="1981570" cy="646331"/>
          </a:xfrm>
          <a:prstGeom prst="rect">
            <a:avLst/>
          </a:prstGeom>
          <a:noFill/>
        </p:spPr>
        <p:txBody>
          <a:bodyPr wrap="square" rtlCol="0">
            <a:spAutoFit/>
          </a:bodyPr>
          <a:lstStyle/>
          <a:p>
            <a:pPr marL="342900" indent="-342900">
              <a:buFontTx/>
              <a:buAutoNum type="arabicPeriod"/>
            </a:pPr>
            <a:r>
              <a:rPr lang="en-US" dirty="0">
                <a:solidFill>
                  <a:prstClr val="black"/>
                </a:solidFill>
              </a:rPr>
              <a:t>Liberal</a:t>
            </a:r>
          </a:p>
          <a:p>
            <a:r>
              <a:rPr lang="en-US" dirty="0">
                <a:solidFill>
                  <a:prstClr val="black"/>
                </a:solidFill>
              </a:rPr>
              <a:t>7.   Conservative</a:t>
            </a:r>
          </a:p>
        </p:txBody>
      </p:sp>
      <p:sp>
        <p:nvSpPr>
          <p:cNvPr id="31" name="Rectangle 30"/>
          <p:cNvSpPr/>
          <p:nvPr/>
        </p:nvSpPr>
        <p:spPr>
          <a:xfrm>
            <a:off x="6858000" y="3962400"/>
            <a:ext cx="1820476"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114800" y="1411069"/>
            <a:ext cx="4648200" cy="1712456"/>
          </a:xfrm>
          <a:prstGeom prst="rect">
            <a:avLst/>
          </a:prstGeom>
        </p:spPr>
        <p:txBody>
          <a:bodyPr wrap="square">
            <a:spAutoFit/>
          </a:bodyPr>
          <a:lstStyle/>
          <a:p>
            <a:pPr lvl="1" algn="r">
              <a:lnSpc>
                <a:spcPts val="3200"/>
              </a:lnSpc>
            </a:pPr>
            <a:r>
              <a:rPr lang="en-US" sz="2400" dirty="0"/>
              <a:t>How concern are you about the impact of climate change on Montana’s agricultural production?</a:t>
            </a:r>
          </a:p>
        </p:txBody>
      </p:sp>
    </p:spTree>
    <p:extLst>
      <p:ext uri="{BB962C8B-B14F-4D97-AF65-F5344CB8AC3E}">
        <p14:creationId xmlns:p14="http://schemas.microsoft.com/office/powerpoint/2010/main" val="3351258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52400" y="1587182"/>
          <a:ext cx="8534400" cy="5270818"/>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p:nvPr/>
        </p:nvGrpSpPr>
        <p:grpSpPr>
          <a:xfrm>
            <a:off x="6553200" y="3498691"/>
            <a:ext cx="1981570" cy="1447800"/>
            <a:chOff x="6019800" y="2667000"/>
            <a:chExt cx="1981570" cy="1447800"/>
          </a:xfrm>
        </p:grpSpPr>
        <p:grpSp>
          <p:nvGrpSpPr>
            <p:cNvPr id="21" name="Group 20"/>
            <p:cNvGrpSpPr/>
            <p:nvPr/>
          </p:nvGrpSpPr>
          <p:grpSpPr>
            <a:xfrm>
              <a:off x="6019800" y="2667000"/>
              <a:ext cx="1981570" cy="1447800"/>
              <a:chOff x="6019800" y="2667000"/>
              <a:chExt cx="1981570" cy="1447800"/>
            </a:xfrm>
          </p:grpSpPr>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r="-8333"/>
              <a:stretch/>
            </p:blipFill>
            <p:spPr>
              <a:xfrm>
                <a:off x="6019800" y="2667000"/>
                <a:ext cx="1981570" cy="1447800"/>
              </a:xfrm>
              <a:prstGeom prst="rect">
                <a:avLst/>
              </a:prstGeom>
            </p:spPr>
          </p:pic>
          <p:sp>
            <p:nvSpPr>
              <p:cNvPr id="24" name="Rectangle 23"/>
              <p:cNvSpPr/>
              <p:nvPr/>
            </p:nvSpPr>
            <p:spPr>
              <a:xfrm>
                <a:off x="7543800" y="2743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extBox 21"/>
            <p:cNvSpPr txBox="1"/>
            <p:nvPr/>
          </p:nvSpPr>
          <p:spPr>
            <a:xfrm>
              <a:off x="6705970" y="2751171"/>
              <a:ext cx="1295400" cy="1211229"/>
            </a:xfrm>
            <a:prstGeom prst="rect">
              <a:avLst/>
            </a:prstGeom>
            <a:solidFill>
              <a:schemeClr val="bg1"/>
            </a:solidFill>
            <a:ln>
              <a:solidFill>
                <a:schemeClr val="bg1"/>
              </a:solidFill>
            </a:ln>
          </p:spPr>
          <p:txBody>
            <a:bodyPr wrap="square" rtlCol="0">
              <a:spAutoFit/>
            </a:bodyPr>
            <a:lstStyle/>
            <a:p>
              <a:pPr>
                <a:lnSpc>
                  <a:spcPts val="3000"/>
                </a:lnSpc>
              </a:pPr>
              <a:r>
                <a:rPr lang="en-US" dirty="0">
                  <a:solidFill>
                    <a:prstClr val="black"/>
                  </a:solidFill>
                </a:rPr>
                <a:t>Concern</a:t>
              </a:r>
            </a:p>
            <a:p>
              <a:pPr>
                <a:lnSpc>
                  <a:spcPts val="3000"/>
                </a:lnSpc>
              </a:pPr>
              <a:r>
                <a:rPr lang="en-US" dirty="0">
                  <a:solidFill>
                    <a:prstClr val="black"/>
                  </a:solidFill>
                </a:rPr>
                <a:t>Seriousness</a:t>
              </a:r>
            </a:p>
            <a:p>
              <a:pPr>
                <a:lnSpc>
                  <a:spcPts val="3000"/>
                </a:lnSpc>
              </a:pPr>
              <a:r>
                <a:rPr lang="en-US" dirty="0">
                  <a:solidFill>
                    <a:prstClr val="black"/>
                  </a:solidFill>
                </a:rPr>
                <a:t>Capability</a:t>
              </a:r>
            </a:p>
          </p:txBody>
        </p:sp>
      </p:grpSp>
      <p:sp>
        <p:nvSpPr>
          <p:cNvPr id="25" name="TextBox 24"/>
          <p:cNvSpPr txBox="1"/>
          <p:nvPr/>
        </p:nvSpPr>
        <p:spPr>
          <a:xfrm>
            <a:off x="6696906" y="5525869"/>
            <a:ext cx="1981570" cy="646331"/>
          </a:xfrm>
          <a:prstGeom prst="rect">
            <a:avLst/>
          </a:prstGeom>
          <a:noFill/>
        </p:spPr>
        <p:txBody>
          <a:bodyPr wrap="square" rtlCol="0">
            <a:spAutoFit/>
          </a:bodyPr>
          <a:lstStyle/>
          <a:p>
            <a:pPr marL="342900" indent="-342900">
              <a:buFontTx/>
              <a:buAutoNum type="arabicPeriod"/>
            </a:pPr>
            <a:r>
              <a:rPr lang="en-US" dirty="0">
                <a:solidFill>
                  <a:prstClr val="black"/>
                </a:solidFill>
              </a:rPr>
              <a:t>Liberal</a:t>
            </a:r>
          </a:p>
          <a:p>
            <a:r>
              <a:rPr lang="en-US" dirty="0">
                <a:solidFill>
                  <a:prstClr val="black"/>
                </a:solidFill>
              </a:rPr>
              <a:t>7.   Conservative</a:t>
            </a:r>
          </a:p>
        </p:txBody>
      </p:sp>
      <p:sp>
        <p:nvSpPr>
          <p:cNvPr id="3" name="Rectangle 2"/>
          <p:cNvSpPr/>
          <p:nvPr/>
        </p:nvSpPr>
        <p:spPr>
          <a:xfrm>
            <a:off x="6781800" y="4419600"/>
            <a:ext cx="1676400" cy="374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3733800" y="1392940"/>
            <a:ext cx="5067300" cy="1266822"/>
          </a:xfrm>
          <a:prstGeom prst="rect">
            <a:avLst/>
          </a:prstGeom>
        </p:spPr>
        <p:txBody>
          <a:bodyPr wrap="square">
            <a:spAutoFit/>
          </a:bodyPr>
          <a:lstStyle/>
          <a:p>
            <a:pPr marL="742950" lvl="1" indent="-285750" algn="r">
              <a:lnSpc>
                <a:spcPts val="3100"/>
              </a:lnSpc>
              <a:spcBef>
                <a:spcPct val="20000"/>
              </a:spcBef>
              <a:buFont typeface="Arial" panose="020B0604020202020204" pitchFamily="34" charset="0"/>
              <a:buChar char="–"/>
            </a:pPr>
            <a:r>
              <a:rPr lang="en-US" sz="2400" dirty="0">
                <a:solidFill>
                  <a:prstClr val="black"/>
                </a:solidFill>
              </a:rPr>
              <a:t>How serious do you think climate change will become in the future?</a:t>
            </a:r>
          </a:p>
        </p:txBody>
      </p:sp>
      <p:sp>
        <p:nvSpPr>
          <p:cNvPr id="14" name="Title 1"/>
          <p:cNvSpPr>
            <a:spLocks noGrp="1"/>
          </p:cNvSpPr>
          <p:nvPr>
            <p:ph type="title"/>
          </p:nvPr>
        </p:nvSpPr>
        <p:spPr>
          <a:xfrm>
            <a:off x="0" y="269982"/>
            <a:ext cx="9144000" cy="873018"/>
          </a:xfrm>
          <a:solidFill>
            <a:schemeClr val="bg1">
              <a:lumMod val="85000"/>
            </a:schemeClr>
          </a:solidFill>
        </p:spPr>
        <p:txBody>
          <a:bodyPr>
            <a:normAutofit/>
          </a:bodyPr>
          <a:lstStyle/>
          <a:p>
            <a:r>
              <a:rPr lang="en-US" sz="4000" dirty="0"/>
              <a:t>Political view vs. perceptions</a:t>
            </a:r>
          </a:p>
        </p:txBody>
      </p:sp>
    </p:spTree>
    <p:extLst>
      <p:ext uri="{BB962C8B-B14F-4D97-AF65-F5344CB8AC3E}">
        <p14:creationId xmlns:p14="http://schemas.microsoft.com/office/powerpoint/2010/main" val="3077126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52400" y="1587182"/>
          <a:ext cx="8534400" cy="5270818"/>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6553200" y="3498691"/>
            <a:ext cx="1981570" cy="1447800"/>
            <a:chOff x="6019800" y="2667000"/>
            <a:chExt cx="1981570" cy="1447800"/>
          </a:xfrm>
        </p:grpSpPr>
        <p:grpSp>
          <p:nvGrpSpPr>
            <p:cNvPr id="11" name="Group 10"/>
            <p:cNvGrpSpPr/>
            <p:nvPr/>
          </p:nvGrpSpPr>
          <p:grpSpPr>
            <a:xfrm>
              <a:off x="6019800" y="2667000"/>
              <a:ext cx="1981570" cy="1447800"/>
              <a:chOff x="6019800" y="2667000"/>
              <a:chExt cx="1981570" cy="144780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r="-8333"/>
              <a:stretch/>
            </p:blipFill>
            <p:spPr>
              <a:xfrm>
                <a:off x="6019800" y="2667000"/>
                <a:ext cx="1981570" cy="1447800"/>
              </a:xfrm>
              <a:prstGeom prst="rect">
                <a:avLst/>
              </a:prstGeom>
            </p:spPr>
          </p:pic>
          <p:sp>
            <p:nvSpPr>
              <p:cNvPr id="14" name="Rectangle 13"/>
              <p:cNvSpPr/>
              <p:nvPr/>
            </p:nvSpPr>
            <p:spPr>
              <a:xfrm>
                <a:off x="7543800" y="2743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TextBox 11"/>
            <p:cNvSpPr txBox="1"/>
            <p:nvPr/>
          </p:nvSpPr>
          <p:spPr>
            <a:xfrm>
              <a:off x="6705970" y="2751171"/>
              <a:ext cx="1295400" cy="1211229"/>
            </a:xfrm>
            <a:prstGeom prst="rect">
              <a:avLst/>
            </a:prstGeom>
            <a:solidFill>
              <a:schemeClr val="bg1"/>
            </a:solidFill>
            <a:ln>
              <a:solidFill>
                <a:schemeClr val="bg1"/>
              </a:solidFill>
            </a:ln>
          </p:spPr>
          <p:txBody>
            <a:bodyPr wrap="square" rtlCol="0">
              <a:spAutoFit/>
            </a:bodyPr>
            <a:lstStyle/>
            <a:p>
              <a:pPr>
                <a:lnSpc>
                  <a:spcPts val="3000"/>
                </a:lnSpc>
              </a:pPr>
              <a:r>
                <a:rPr lang="en-US" dirty="0">
                  <a:solidFill>
                    <a:prstClr val="black"/>
                  </a:solidFill>
                </a:rPr>
                <a:t>Concern</a:t>
              </a:r>
            </a:p>
            <a:p>
              <a:pPr>
                <a:lnSpc>
                  <a:spcPts val="3000"/>
                </a:lnSpc>
              </a:pPr>
              <a:r>
                <a:rPr lang="en-US" dirty="0">
                  <a:solidFill>
                    <a:prstClr val="black"/>
                  </a:solidFill>
                </a:rPr>
                <a:t>Seriousness</a:t>
              </a:r>
            </a:p>
            <a:p>
              <a:pPr>
                <a:lnSpc>
                  <a:spcPts val="3000"/>
                </a:lnSpc>
              </a:pPr>
              <a:r>
                <a:rPr lang="en-US" dirty="0">
                  <a:solidFill>
                    <a:prstClr val="black"/>
                  </a:solidFill>
                </a:rPr>
                <a:t>Capability</a:t>
              </a:r>
            </a:p>
          </p:txBody>
        </p:sp>
      </p:grpSp>
      <p:sp>
        <p:nvSpPr>
          <p:cNvPr id="15" name="TextBox 14"/>
          <p:cNvSpPr txBox="1"/>
          <p:nvPr/>
        </p:nvSpPr>
        <p:spPr>
          <a:xfrm>
            <a:off x="6696906" y="5525869"/>
            <a:ext cx="1981570" cy="646331"/>
          </a:xfrm>
          <a:prstGeom prst="rect">
            <a:avLst/>
          </a:prstGeom>
          <a:noFill/>
        </p:spPr>
        <p:txBody>
          <a:bodyPr wrap="square" rtlCol="0">
            <a:spAutoFit/>
          </a:bodyPr>
          <a:lstStyle/>
          <a:p>
            <a:pPr marL="342900" indent="-342900">
              <a:buFontTx/>
              <a:buAutoNum type="arabicPeriod"/>
            </a:pPr>
            <a:r>
              <a:rPr lang="en-US" dirty="0">
                <a:solidFill>
                  <a:prstClr val="black"/>
                </a:solidFill>
              </a:rPr>
              <a:t>Liberal</a:t>
            </a:r>
          </a:p>
          <a:p>
            <a:r>
              <a:rPr lang="en-US" dirty="0">
                <a:solidFill>
                  <a:prstClr val="black"/>
                </a:solidFill>
              </a:rPr>
              <a:t>7.   Conservative</a:t>
            </a:r>
          </a:p>
        </p:txBody>
      </p:sp>
      <p:sp>
        <p:nvSpPr>
          <p:cNvPr id="16" name="Rectangle 15"/>
          <p:cNvSpPr/>
          <p:nvPr/>
        </p:nvSpPr>
        <p:spPr>
          <a:xfrm>
            <a:off x="5029200" y="1411561"/>
            <a:ext cx="3886200" cy="1302088"/>
          </a:xfrm>
          <a:prstGeom prst="rect">
            <a:avLst/>
          </a:prstGeom>
        </p:spPr>
        <p:txBody>
          <a:bodyPr wrap="square">
            <a:spAutoFit/>
          </a:bodyPr>
          <a:lstStyle/>
          <a:p>
            <a:pPr lvl="1" algn="r">
              <a:lnSpc>
                <a:spcPts val="3200"/>
              </a:lnSpc>
            </a:pPr>
            <a:r>
              <a:rPr lang="en-US" sz="2400" dirty="0"/>
              <a:t>Do you think people have the ability of mitigating climate change?</a:t>
            </a:r>
          </a:p>
        </p:txBody>
      </p:sp>
      <p:sp>
        <p:nvSpPr>
          <p:cNvPr id="17" name="Title 1"/>
          <p:cNvSpPr>
            <a:spLocks noGrp="1"/>
          </p:cNvSpPr>
          <p:nvPr>
            <p:ph type="title"/>
          </p:nvPr>
        </p:nvSpPr>
        <p:spPr>
          <a:xfrm>
            <a:off x="0" y="269982"/>
            <a:ext cx="9144000" cy="873018"/>
          </a:xfrm>
          <a:solidFill>
            <a:schemeClr val="bg1">
              <a:lumMod val="85000"/>
            </a:schemeClr>
          </a:solidFill>
        </p:spPr>
        <p:txBody>
          <a:bodyPr>
            <a:normAutofit/>
          </a:bodyPr>
          <a:lstStyle/>
          <a:p>
            <a:r>
              <a:rPr lang="en-US" sz="4000" dirty="0"/>
              <a:t>Political view vs. perceptions</a:t>
            </a:r>
          </a:p>
        </p:txBody>
      </p:sp>
    </p:spTree>
    <p:extLst>
      <p:ext uri="{BB962C8B-B14F-4D97-AF65-F5344CB8AC3E}">
        <p14:creationId xmlns:p14="http://schemas.microsoft.com/office/powerpoint/2010/main" val="95847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37132"/>
            <a:chOff x="0" y="0"/>
            <a:chExt cx="9144000" cy="6837132"/>
          </a:xfrm>
        </p:grpSpPr>
        <p:pic>
          <p:nvPicPr>
            <p:cNvPr id="4" name="Picture 3"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37132"/>
            </a:xfrm>
            <a:prstGeom prst="rect">
              <a:avLst/>
            </a:prstGeom>
          </p:spPr>
        </p:pic>
        <p:sp>
          <p:nvSpPr>
            <p:cNvPr id="6" name="TextBox 5"/>
            <p:cNvSpPr txBox="1"/>
            <p:nvPr/>
          </p:nvSpPr>
          <p:spPr>
            <a:xfrm>
              <a:off x="202989" y="152400"/>
              <a:ext cx="2362200" cy="369332"/>
            </a:xfrm>
            <a:prstGeom prst="rect">
              <a:avLst/>
            </a:prstGeom>
            <a:noFill/>
          </p:spPr>
          <p:txBody>
            <a:bodyPr wrap="square" rtlCol="0">
              <a:spAutoFit/>
            </a:bodyPr>
            <a:lstStyle/>
            <a:p>
              <a:r>
                <a:rPr lang="en-US" dirty="0"/>
                <a:t>Boulder Glacier, 1932 </a:t>
              </a:r>
            </a:p>
          </p:txBody>
        </p:sp>
      </p:grpSp>
    </p:spTree>
    <p:extLst>
      <p:ext uri="{BB962C8B-B14F-4D97-AF65-F5344CB8AC3E}">
        <p14:creationId xmlns:p14="http://schemas.microsoft.com/office/powerpoint/2010/main" val="2988613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3033191"/>
              </p:ext>
            </p:extLst>
          </p:nvPr>
        </p:nvGraphicFramePr>
        <p:xfrm>
          <a:off x="914400" y="1676400"/>
          <a:ext cx="7708900" cy="443384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0" y="152662"/>
            <a:ext cx="9144000" cy="971804"/>
          </a:xfrm>
          <a:solidFill>
            <a:schemeClr val="bg1">
              <a:lumMod val="85000"/>
            </a:schemeClr>
          </a:solidFill>
        </p:spPr>
        <p:txBody>
          <a:bodyPr>
            <a:normAutofit fontScale="90000"/>
          </a:bodyPr>
          <a:lstStyle/>
          <a:p>
            <a:r>
              <a:rPr lang="en-US" dirty="0"/>
              <a:t>Political view &amp; causes of climate change </a:t>
            </a:r>
          </a:p>
        </p:txBody>
      </p:sp>
      <p:sp>
        <p:nvSpPr>
          <p:cNvPr id="6" name="TextBox 5"/>
          <p:cNvSpPr txBox="1"/>
          <p:nvPr/>
        </p:nvSpPr>
        <p:spPr>
          <a:xfrm>
            <a:off x="1905000" y="5716548"/>
            <a:ext cx="304800" cy="369332"/>
          </a:xfrm>
          <a:prstGeom prst="rect">
            <a:avLst/>
          </a:prstGeom>
          <a:noFill/>
        </p:spPr>
        <p:txBody>
          <a:bodyPr wrap="square" rtlCol="0">
            <a:spAutoFit/>
          </a:bodyPr>
          <a:lstStyle/>
          <a:p>
            <a:r>
              <a:rPr lang="en-US" dirty="0"/>
              <a:t>1</a:t>
            </a:r>
          </a:p>
        </p:txBody>
      </p:sp>
      <p:sp>
        <p:nvSpPr>
          <p:cNvPr id="8" name="TextBox 7"/>
          <p:cNvSpPr txBox="1"/>
          <p:nvPr/>
        </p:nvSpPr>
        <p:spPr>
          <a:xfrm>
            <a:off x="2667000" y="5716548"/>
            <a:ext cx="304800" cy="369332"/>
          </a:xfrm>
          <a:prstGeom prst="rect">
            <a:avLst/>
          </a:prstGeom>
          <a:noFill/>
        </p:spPr>
        <p:txBody>
          <a:bodyPr wrap="square" rtlCol="0">
            <a:spAutoFit/>
          </a:bodyPr>
          <a:lstStyle/>
          <a:p>
            <a:r>
              <a:rPr lang="en-US" dirty="0"/>
              <a:t>2</a:t>
            </a:r>
          </a:p>
        </p:txBody>
      </p:sp>
      <p:sp>
        <p:nvSpPr>
          <p:cNvPr id="9" name="TextBox 8"/>
          <p:cNvSpPr txBox="1"/>
          <p:nvPr/>
        </p:nvSpPr>
        <p:spPr>
          <a:xfrm>
            <a:off x="3505200" y="5716548"/>
            <a:ext cx="304800" cy="369332"/>
          </a:xfrm>
          <a:prstGeom prst="rect">
            <a:avLst/>
          </a:prstGeom>
          <a:noFill/>
        </p:spPr>
        <p:txBody>
          <a:bodyPr wrap="square" rtlCol="0">
            <a:spAutoFit/>
          </a:bodyPr>
          <a:lstStyle/>
          <a:p>
            <a:r>
              <a:rPr lang="en-US" dirty="0"/>
              <a:t>3</a:t>
            </a:r>
          </a:p>
        </p:txBody>
      </p:sp>
      <p:sp>
        <p:nvSpPr>
          <p:cNvPr id="10" name="TextBox 9"/>
          <p:cNvSpPr txBox="1"/>
          <p:nvPr/>
        </p:nvSpPr>
        <p:spPr>
          <a:xfrm>
            <a:off x="4419600" y="5716548"/>
            <a:ext cx="304800" cy="369332"/>
          </a:xfrm>
          <a:prstGeom prst="rect">
            <a:avLst/>
          </a:prstGeom>
          <a:noFill/>
        </p:spPr>
        <p:txBody>
          <a:bodyPr wrap="square" rtlCol="0">
            <a:spAutoFit/>
          </a:bodyPr>
          <a:lstStyle/>
          <a:p>
            <a:r>
              <a:rPr lang="en-US" dirty="0"/>
              <a:t>4</a:t>
            </a:r>
          </a:p>
        </p:txBody>
      </p:sp>
      <p:sp>
        <p:nvSpPr>
          <p:cNvPr id="11" name="TextBox 10"/>
          <p:cNvSpPr txBox="1"/>
          <p:nvPr/>
        </p:nvSpPr>
        <p:spPr>
          <a:xfrm>
            <a:off x="5181600" y="5716548"/>
            <a:ext cx="304800" cy="369332"/>
          </a:xfrm>
          <a:prstGeom prst="rect">
            <a:avLst/>
          </a:prstGeom>
          <a:noFill/>
        </p:spPr>
        <p:txBody>
          <a:bodyPr wrap="square" rtlCol="0">
            <a:spAutoFit/>
          </a:bodyPr>
          <a:lstStyle/>
          <a:p>
            <a:r>
              <a:rPr lang="en-US" dirty="0"/>
              <a:t>5</a:t>
            </a:r>
          </a:p>
        </p:txBody>
      </p:sp>
      <p:sp>
        <p:nvSpPr>
          <p:cNvPr id="12" name="TextBox 11"/>
          <p:cNvSpPr txBox="1"/>
          <p:nvPr/>
        </p:nvSpPr>
        <p:spPr>
          <a:xfrm>
            <a:off x="6019800" y="5716548"/>
            <a:ext cx="304800" cy="369332"/>
          </a:xfrm>
          <a:prstGeom prst="rect">
            <a:avLst/>
          </a:prstGeom>
          <a:noFill/>
        </p:spPr>
        <p:txBody>
          <a:bodyPr wrap="square" rtlCol="0">
            <a:spAutoFit/>
          </a:bodyPr>
          <a:lstStyle/>
          <a:p>
            <a:r>
              <a:rPr lang="en-US" dirty="0"/>
              <a:t>6</a:t>
            </a:r>
          </a:p>
        </p:txBody>
      </p:sp>
      <p:sp>
        <p:nvSpPr>
          <p:cNvPr id="13" name="TextBox 12"/>
          <p:cNvSpPr txBox="1"/>
          <p:nvPr/>
        </p:nvSpPr>
        <p:spPr>
          <a:xfrm>
            <a:off x="6858000" y="5696585"/>
            <a:ext cx="304800" cy="369332"/>
          </a:xfrm>
          <a:prstGeom prst="rect">
            <a:avLst/>
          </a:prstGeom>
          <a:noFill/>
        </p:spPr>
        <p:txBody>
          <a:bodyPr wrap="square" rtlCol="0">
            <a:spAutoFit/>
          </a:bodyPr>
          <a:lstStyle/>
          <a:p>
            <a:r>
              <a:rPr lang="en-US" dirty="0"/>
              <a:t>7</a:t>
            </a:r>
          </a:p>
        </p:txBody>
      </p:sp>
      <p:sp>
        <p:nvSpPr>
          <p:cNvPr id="15" name="TextBox 14"/>
          <p:cNvSpPr txBox="1"/>
          <p:nvPr/>
        </p:nvSpPr>
        <p:spPr>
          <a:xfrm>
            <a:off x="1981200" y="6052066"/>
            <a:ext cx="1982724" cy="369332"/>
          </a:xfrm>
          <a:prstGeom prst="rect">
            <a:avLst/>
          </a:prstGeom>
          <a:noFill/>
        </p:spPr>
        <p:txBody>
          <a:bodyPr wrap="square" rtlCol="0">
            <a:spAutoFit/>
          </a:bodyPr>
          <a:lstStyle/>
          <a:p>
            <a:r>
              <a:rPr lang="en-US" dirty="0"/>
              <a:t>Liberal</a:t>
            </a:r>
          </a:p>
        </p:txBody>
      </p:sp>
      <p:sp>
        <p:nvSpPr>
          <p:cNvPr id="16" name="TextBox 15"/>
          <p:cNvSpPr txBox="1"/>
          <p:nvPr/>
        </p:nvSpPr>
        <p:spPr>
          <a:xfrm>
            <a:off x="5867400" y="6085880"/>
            <a:ext cx="1524000" cy="369332"/>
          </a:xfrm>
          <a:prstGeom prst="rect">
            <a:avLst/>
          </a:prstGeom>
          <a:noFill/>
        </p:spPr>
        <p:txBody>
          <a:bodyPr wrap="square" rtlCol="0">
            <a:spAutoFit/>
          </a:bodyPr>
          <a:lstStyle/>
          <a:p>
            <a:pPr algn="r"/>
            <a:r>
              <a:rPr lang="en-US" dirty="0"/>
              <a:t>Conservative </a:t>
            </a:r>
          </a:p>
        </p:txBody>
      </p:sp>
      <p:cxnSp>
        <p:nvCxnSpPr>
          <p:cNvPr id="18" name="Straight Arrow Connector 17"/>
          <p:cNvCxnSpPr/>
          <p:nvPr/>
        </p:nvCxnSpPr>
        <p:spPr>
          <a:xfrm>
            <a:off x="3048000" y="6236732"/>
            <a:ext cx="2895600" cy="338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57088" y="1383268"/>
            <a:ext cx="1524000" cy="369332"/>
          </a:xfrm>
          <a:prstGeom prst="rect">
            <a:avLst/>
          </a:prstGeom>
          <a:noFill/>
        </p:spPr>
        <p:txBody>
          <a:bodyPr wrap="square" rtlCol="0">
            <a:spAutoFit/>
          </a:bodyPr>
          <a:lstStyle/>
          <a:p>
            <a:pPr algn="r"/>
            <a:r>
              <a:rPr lang="en-US" dirty="0"/>
              <a:t>Not changing</a:t>
            </a:r>
          </a:p>
        </p:txBody>
      </p:sp>
      <p:sp>
        <p:nvSpPr>
          <p:cNvPr id="21" name="TextBox 20"/>
          <p:cNvSpPr txBox="1"/>
          <p:nvPr/>
        </p:nvSpPr>
        <p:spPr>
          <a:xfrm>
            <a:off x="3781044" y="1383268"/>
            <a:ext cx="1524000" cy="369332"/>
          </a:xfrm>
          <a:prstGeom prst="rect">
            <a:avLst/>
          </a:prstGeom>
          <a:noFill/>
        </p:spPr>
        <p:txBody>
          <a:bodyPr wrap="square" rtlCol="0">
            <a:spAutoFit/>
          </a:bodyPr>
          <a:lstStyle/>
          <a:p>
            <a:pPr algn="r"/>
            <a:r>
              <a:rPr lang="en-US" dirty="0"/>
              <a:t>Other causes</a:t>
            </a:r>
          </a:p>
        </p:txBody>
      </p:sp>
      <p:sp>
        <p:nvSpPr>
          <p:cNvPr id="22" name="TextBox 21"/>
          <p:cNvSpPr txBox="1"/>
          <p:nvPr/>
        </p:nvSpPr>
        <p:spPr>
          <a:xfrm>
            <a:off x="1905000" y="1383268"/>
            <a:ext cx="1524000" cy="369332"/>
          </a:xfrm>
          <a:prstGeom prst="rect">
            <a:avLst/>
          </a:prstGeom>
          <a:noFill/>
        </p:spPr>
        <p:txBody>
          <a:bodyPr wrap="square" rtlCol="0">
            <a:spAutoFit/>
          </a:bodyPr>
          <a:lstStyle/>
          <a:p>
            <a:pPr algn="r"/>
            <a:r>
              <a:rPr lang="en-US" dirty="0"/>
              <a:t>Man made</a:t>
            </a:r>
          </a:p>
        </p:txBody>
      </p:sp>
      <p:sp>
        <p:nvSpPr>
          <p:cNvPr id="23" name="Rounded Rectangle 22"/>
          <p:cNvSpPr/>
          <p:nvPr/>
        </p:nvSpPr>
        <p:spPr>
          <a:xfrm>
            <a:off x="2057400" y="1447800"/>
            <a:ext cx="228600" cy="2286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733800" y="1435616"/>
            <a:ext cx="228600" cy="228600"/>
          </a:xfrm>
          <a:prstGeom prst="roundRect">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542788" y="1442228"/>
            <a:ext cx="228600" cy="2286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676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380"/>
            <a:ext cx="8229600" cy="1176864"/>
          </a:xfrm>
        </p:spPr>
        <p:txBody>
          <a:bodyPr>
            <a:noAutofit/>
          </a:bodyPr>
          <a:lstStyle/>
          <a:p>
            <a:r>
              <a:rPr lang="en-US" sz="3600" dirty="0"/>
              <a:t>Do Montana agricultural stakeholders acknowledge climate change?</a:t>
            </a:r>
          </a:p>
        </p:txBody>
      </p:sp>
      <p:sp>
        <p:nvSpPr>
          <p:cNvPr id="3" name="Content Placeholder 2"/>
          <p:cNvSpPr>
            <a:spLocks noGrp="1"/>
          </p:cNvSpPr>
          <p:nvPr>
            <p:ph idx="1"/>
          </p:nvPr>
        </p:nvSpPr>
        <p:spPr>
          <a:xfrm>
            <a:off x="457200" y="1646897"/>
            <a:ext cx="8229600" cy="1175325"/>
          </a:xfrm>
        </p:spPr>
        <p:txBody>
          <a:bodyPr>
            <a:normAutofit/>
          </a:bodyPr>
          <a:lstStyle/>
          <a:p>
            <a:pPr marL="0" indent="0">
              <a:buNone/>
            </a:pPr>
            <a:r>
              <a:rPr lang="en-US" dirty="0">
                <a:solidFill>
                  <a:srgbClr val="0000FF"/>
                </a:solidFill>
              </a:rPr>
              <a:t>Yes, between 89-95% of Montana agricultural stakeholders acknowledge climate change.</a:t>
            </a:r>
          </a:p>
          <a:p>
            <a:pPr marL="0" indent="0">
              <a:buNone/>
            </a:pPr>
            <a:endParaRPr lang="en-US" sz="1400" dirty="0">
              <a:solidFill>
                <a:srgbClr val="0000FF"/>
              </a:solidFill>
            </a:endParaRPr>
          </a:p>
          <a:p>
            <a:pPr marL="0" indent="0">
              <a:buNone/>
            </a:pPr>
            <a:endParaRPr lang="en-US" dirty="0"/>
          </a:p>
        </p:txBody>
      </p:sp>
      <p:sp>
        <p:nvSpPr>
          <p:cNvPr id="5" name="Title 1"/>
          <p:cNvSpPr txBox="1">
            <a:spLocks/>
          </p:cNvSpPr>
          <p:nvPr/>
        </p:nvSpPr>
        <p:spPr>
          <a:xfrm>
            <a:off x="107243" y="3288331"/>
            <a:ext cx="8418167" cy="10607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Is climate change perceived as an imminent problem?</a:t>
            </a:r>
          </a:p>
        </p:txBody>
      </p:sp>
      <p:sp>
        <p:nvSpPr>
          <p:cNvPr id="6" name="Content Placeholder 2"/>
          <p:cNvSpPr txBox="1">
            <a:spLocks/>
          </p:cNvSpPr>
          <p:nvPr/>
        </p:nvSpPr>
        <p:spPr>
          <a:xfrm>
            <a:off x="295810" y="4349044"/>
            <a:ext cx="8229600" cy="15945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0000FF"/>
                </a:solidFill>
              </a:rPr>
              <a:t>Yes, 83.5% of Montana agricultural stakeholders think climate change is a serious problem now, near- or in the long-term future.</a:t>
            </a:r>
          </a:p>
          <a:p>
            <a:pPr marL="0" indent="0">
              <a:buFont typeface="Arial"/>
              <a:buNone/>
            </a:pPr>
            <a:endParaRPr lang="en-US" dirty="0">
              <a:solidFill>
                <a:srgbClr val="FF0000"/>
              </a:solidFill>
            </a:endParaRPr>
          </a:p>
          <a:p>
            <a:pPr marL="0" indent="0">
              <a:buFont typeface="Arial"/>
              <a:buNone/>
            </a:pPr>
            <a:endParaRPr lang="en-US" dirty="0"/>
          </a:p>
        </p:txBody>
      </p:sp>
    </p:spTree>
    <p:extLst>
      <p:ext uri="{BB962C8B-B14F-4D97-AF65-F5344CB8AC3E}">
        <p14:creationId xmlns:p14="http://schemas.microsoft.com/office/powerpoint/2010/main" val="2139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220"/>
            <a:ext cx="8229600" cy="1143000"/>
          </a:xfrm>
        </p:spPr>
        <p:txBody>
          <a:bodyPr>
            <a:noAutofit/>
          </a:bodyPr>
          <a:lstStyle/>
          <a:p>
            <a:r>
              <a:rPr lang="en-US" sz="3600" dirty="0"/>
              <a:t>Are humans capable to mitigate the impacts of climate change?</a:t>
            </a:r>
          </a:p>
        </p:txBody>
      </p:sp>
      <p:sp>
        <p:nvSpPr>
          <p:cNvPr id="3" name="Content Placeholder 2"/>
          <p:cNvSpPr>
            <a:spLocks noGrp="1"/>
          </p:cNvSpPr>
          <p:nvPr>
            <p:ph idx="1"/>
          </p:nvPr>
        </p:nvSpPr>
        <p:spPr>
          <a:xfrm>
            <a:off x="457200" y="1865379"/>
            <a:ext cx="8336844" cy="943842"/>
          </a:xfrm>
        </p:spPr>
        <p:txBody>
          <a:bodyPr>
            <a:normAutofit lnSpcReduction="10000"/>
          </a:bodyPr>
          <a:lstStyle/>
          <a:p>
            <a:pPr marL="0" indent="0">
              <a:buNone/>
            </a:pPr>
            <a:r>
              <a:rPr lang="en-US" sz="2800" dirty="0">
                <a:solidFill>
                  <a:srgbClr val="0000FF"/>
                </a:solidFill>
              </a:rPr>
              <a:t>46% of Montana agricultural stakeholders think humans can mitigate the effects of climate change</a:t>
            </a:r>
            <a:endParaRPr lang="en-US" dirty="0"/>
          </a:p>
        </p:txBody>
      </p:sp>
      <p:sp>
        <p:nvSpPr>
          <p:cNvPr id="5" name="Title 1"/>
          <p:cNvSpPr txBox="1">
            <a:spLocks/>
          </p:cNvSpPr>
          <p:nvPr/>
        </p:nvSpPr>
        <p:spPr>
          <a:xfrm>
            <a:off x="598307" y="31242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What are the causes climate change?</a:t>
            </a:r>
          </a:p>
        </p:txBody>
      </p:sp>
      <p:sp>
        <p:nvSpPr>
          <p:cNvPr id="6" name="Rectangle 5"/>
          <p:cNvSpPr/>
          <p:nvPr/>
        </p:nvSpPr>
        <p:spPr>
          <a:xfrm>
            <a:off x="581375" y="4051518"/>
            <a:ext cx="8088493" cy="1815882"/>
          </a:xfrm>
          <a:prstGeom prst="rect">
            <a:avLst/>
          </a:prstGeom>
        </p:spPr>
        <p:txBody>
          <a:bodyPr wrap="square">
            <a:spAutoFit/>
          </a:bodyPr>
          <a:lstStyle/>
          <a:p>
            <a:r>
              <a:rPr lang="en-US" sz="2800" dirty="0">
                <a:solidFill>
                  <a:srgbClr val="0000FF"/>
                </a:solidFill>
              </a:rPr>
              <a:t>About 36% of Montana agricultural stakeholders attribute climate change to human activities and 43% to natural causes.</a:t>
            </a:r>
          </a:p>
          <a:p>
            <a:endParaRPr lang="en-US" sz="2800" dirty="0">
              <a:solidFill>
                <a:srgbClr val="0000FF"/>
              </a:solidFill>
            </a:endParaRPr>
          </a:p>
        </p:txBody>
      </p:sp>
    </p:spTree>
    <p:extLst>
      <p:ext uri="{BB962C8B-B14F-4D97-AF65-F5344CB8AC3E}">
        <p14:creationId xmlns:p14="http://schemas.microsoft.com/office/powerpoint/2010/main" val="4317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0600" y="165443"/>
            <a:ext cx="6705600" cy="5854357"/>
            <a:chOff x="990600" y="165443"/>
            <a:chExt cx="7239000" cy="6682398"/>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65443"/>
              <a:ext cx="7239000" cy="66823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rot="20637759">
              <a:off x="3632660" y="2712209"/>
              <a:ext cx="2197836" cy="430887"/>
            </a:xfrm>
            <a:prstGeom prst="rect">
              <a:avLst/>
            </a:prstGeom>
            <a:noFill/>
          </p:spPr>
          <p:txBody>
            <a:bodyPr wrap="square" rtlCol="0">
              <a:spAutoFit/>
            </a:bodyPr>
            <a:lstStyle/>
            <a:p>
              <a:r>
                <a:rPr lang="en-US" sz="2200" dirty="0">
                  <a:solidFill>
                    <a:prstClr val="black"/>
                  </a:solidFill>
                </a:rPr>
                <a:t>Adaptation</a:t>
              </a:r>
            </a:p>
          </p:txBody>
        </p:sp>
        <p:sp>
          <p:nvSpPr>
            <p:cNvPr id="4" name="TextBox 3"/>
            <p:cNvSpPr txBox="1"/>
            <p:nvPr/>
          </p:nvSpPr>
          <p:spPr>
            <a:xfrm rot="1213151">
              <a:off x="4658740" y="420841"/>
              <a:ext cx="2197836" cy="461665"/>
            </a:xfrm>
            <a:prstGeom prst="rect">
              <a:avLst/>
            </a:prstGeom>
            <a:noFill/>
          </p:spPr>
          <p:txBody>
            <a:bodyPr wrap="square" rtlCol="0">
              <a:spAutoFit/>
            </a:bodyPr>
            <a:lstStyle/>
            <a:p>
              <a:pPr algn="ctr"/>
              <a:r>
                <a:rPr lang="en-US" sz="2400" dirty="0">
                  <a:solidFill>
                    <a:prstClr val="black"/>
                  </a:solidFill>
                </a:rPr>
                <a:t>Mitigation</a:t>
              </a:r>
            </a:p>
          </p:txBody>
        </p:sp>
        <p:sp>
          <p:nvSpPr>
            <p:cNvPr id="5" name="TextBox 4"/>
            <p:cNvSpPr txBox="1"/>
            <p:nvPr/>
          </p:nvSpPr>
          <p:spPr>
            <a:xfrm rot="1702202">
              <a:off x="4170546" y="1915163"/>
              <a:ext cx="2197836" cy="461665"/>
            </a:xfrm>
            <a:prstGeom prst="rect">
              <a:avLst/>
            </a:prstGeom>
            <a:noFill/>
          </p:spPr>
          <p:txBody>
            <a:bodyPr wrap="square" rtlCol="0">
              <a:spAutoFit/>
            </a:bodyPr>
            <a:lstStyle/>
            <a:p>
              <a:r>
                <a:rPr lang="en-US" sz="2400" dirty="0">
                  <a:solidFill>
                    <a:prstClr val="black"/>
                  </a:solidFill>
                </a:rPr>
                <a:t>Prevention</a:t>
              </a:r>
            </a:p>
          </p:txBody>
        </p:sp>
        <p:sp>
          <p:nvSpPr>
            <p:cNvPr id="6" name="TextBox 5"/>
            <p:cNvSpPr txBox="1"/>
            <p:nvPr/>
          </p:nvSpPr>
          <p:spPr>
            <a:xfrm rot="19664431">
              <a:off x="2510872" y="1331338"/>
              <a:ext cx="2197836" cy="461665"/>
            </a:xfrm>
            <a:prstGeom prst="rect">
              <a:avLst/>
            </a:prstGeom>
            <a:noFill/>
          </p:spPr>
          <p:txBody>
            <a:bodyPr wrap="square" rtlCol="0">
              <a:spAutoFit/>
            </a:bodyPr>
            <a:lstStyle/>
            <a:p>
              <a:r>
                <a:rPr lang="en-US" sz="2300" dirty="0">
                  <a:solidFill>
                    <a:prstClr val="black"/>
                  </a:solidFill>
                </a:rPr>
                <a:t>Management</a:t>
              </a:r>
            </a:p>
          </p:txBody>
        </p:sp>
        <p:sp>
          <p:nvSpPr>
            <p:cNvPr id="8" name="TextBox 7"/>
            <p:cNvSpPr txBox="1"/>
            <p:nvPr/>
          </p:nvSpPr>
          <p:spPr>
            <a:xfrm rot="21354593">
              <a:off x="3898701" y="3276985"/>
              <a:ext cx="2197836" cy="523220"/>
            </a:xfrm>
            <a:prstGeom prst="rect">
              <a:avLst/>
            </a:prstGeom>
            <a:noFill/>
          </p:spPr>
          <p:txBody>
            <a:bodyPr wrap="square" rtlCol="0">
              <a:spAutoFit/>
            </a:bodyPr>
            <a:lstStyle/>
            <a:p>
              <a:r>
                <a:rPr lang="en-US" sz="2400" dirty="0">
                  <a:solidFill>
                    <a:prstClr val="black"/>
                  </a:solidFill>
                </a:rPr>
                <a:t>Costs</a:t>
              </a:r>
            </a:p>
          </p:txBody>
        </p:sp>
        <p:sp>
          <p:nvSpPr>
            <p:cNvPr id="9" name="TextBox 8"/>
            <p:cNvSpPr txBox="1"/>
            <p:nvPr/>
          </p:nvSpPr>
          <p:spPr>
            <a:xfrm rot="1545646">
              <a:off x="3741278" y="4310693"/>
              <a:ext cx="2197836" cy="523220"/>
            </a:xfrm>
            <a:prstGeom prst="rect">
              <a:avLst/>
            </a:prstGeom>
            <a:noFill/>
          </p:spPr>
          <p:txBody>
            <a:bodyPr wrap="square" rtlCol="0">
              <a:spAutoFit/>
            </a:bodyPr>
            <a:lstStyle/>
            <a:p>
              <a:r>
                <a:rPr lang="en-US" sz="2400" dirty="0">
                  <a:solidFill>
                    <a:prstClr val="black"/>
                  </a:solidFill>
                </a:rPr>
                <a:t>Benefits</a:t>
              </a:r>
            </a:p>
          </p:txBody>
        </p:sp>
        <p:sp>
          <p:nvSpPr>
            <p:cNvPr id="10" name="TextBox 9"/>
            <p:cNvSpPr txBox="1"/>
            <p:nvPr/>
          </p:nvSpPr>
          <p:spPr>
            <a:xfrm rot="1628752">
              <a:off x="4245304" y="2167104"/>
              <a:ext cx="1183737" cy="597224"/>
            </a:xfrm>
            <a:prstGeom prst="rect">
              <a:avLst/>
            </a:prstGeom>
            <a:noFill/>
          </p:spPr>
          <p:txBody>
            <a:bodyPr wrap="square" rtlCol="0">
              <a:spAutoFit/>
            </a:bodyPr>
            <a:lstStyle/>
            <a:p>
              <a:r>
                <a:rPr lang="en-US" sz="2800" b="1" dirty="0">
                  <a:solidFill>
                    <a:prstClr val="black"/>
                  </a:solidFill>
                </a:rPr>
                <a:t>DATA</a:t>
              </a:r>
            </a:p>
          </p:txBody>
        </p:sp>
      </p:grpSp>
      <p:sp>
        <p:nvSpPr>
          <p:cNvPr id="3" name="Rectangle 2"/>
          <p:cNvSpPr/>
          <p:nvPr/>
        </p:nvSpPr>
        <p:spPr>
          <a:xfrm>
            <a:off x="838200" y="6019800"/>
            <a:ext cx="7543800" cy="584776"/>
          </a:xfrm>
          <a:prstGeom prst="rect">
            <a:avLst/>
          </a:prstGeom>
        </p:spPr>
        <p:txBody>
          <a:bodyPr wrap="square">
            <a:spAutoFit/>
          </a:bodyPr>
          <a:lstStyle/>
          <a:p>
            <a:r>
              <a:rPr lang="en-US" sz="3200" b="1" dirty="0">
                <a:solidFill>
                  <a:srgbClr val="FF0000"/>
                </a:solidFill>
              </a:rPr>
              <a:t>De-politicize the causes of climate change</a:t>
            </a:r>
          </a:p>
        </p:txBody>
      </p:sp>
    </p:spTree>
    <p:custDataLst>
      <p:tags r:id="rId1"/>
    </p:custDataLst>
    <p:extLst>
      <p:ext uri="{BB962C8B-B14F-4D97-AF65-F5344CB8AC3E}">
        <p14:creationId xmlns:p14="http://schemas.microsoft.com/office/powerpoint/2010/main" val="2108463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9049"/>
            <a:ext cx="9144000" cy="6877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type="ctrTitle"/>
          </p:nvPr>
        </p:nvSpPr>
        <p:spPr>
          <a:xfrm>
            <a:off x="152400" y="304800"/>
            <a:ext cx="8767673" cy="4267200"/>
          </a:xfrm>
          <a:solidFill>
            <a:schemeClr val="bg1">
              <a:lumMod val="50000"/>
              <a:alpha val="49000"/>
            </a:schemeClr>
          </a:solidFill>
          <a:ln>
            <a:solidFill>
              <a:srgbClr val="FF0000"/>
            </a:solidFill>
          </a:ln>
        </p:spPr>
        <p:txBody>
          <a:bodyPr>
            <a:normAutofit/>
          </a:bodyPr>
          <a:lstStyle/>
          <a:p>
            <a:pPr marL="0" indent="0" algn="l">
              <a:lnSpc>
                <a:spcPts val="4700"/>
              </a:lnSpc>
              <a:spcAft>
                <a:spcPts val="600"/>
              </a:spcAft>
              <a:buNone/>
            </a:pPr>
            <a:r>
              <a:rPr lang="en-US" sz="3600" i="1" dirty="0">
                <a:solidFill>
                  <a:schemeClr val="bg1"/>
                </a:solidFill>
                <a:latin typeface="+mj-lt"/>
              </a:rPr>
              <a:t/>
            </a:r>
            <a:br>
              <a:rPr lang="en-US" sz="3600" i="1" dirty="0">
                <a:solidFill>
                  <a:schemeClr val="bg1"/>
                </a:solidFill>
                <a:latin typeface="+mj-lt"/>
              </a:rPr>
            </a:br>
            <a:r>
              <a:rPr lang="en-US" sz="3600" i="1" dirty="0">
                <a:solidFill>
                  <a:schemeClr val="bg1"/>
                </a:solidFill>
                <a:latin typeface="+mj-lt"/>
              </a:rPr>
              <a:t>“The dogmas of the quiet past are inadequate to the stormy present.  The occasion is piled high with difficulty, and we must rise with the occasion.  As our case is new, so we must think anew, and act anew.”</a:t>
            </a:r>
            <a:endParaRPr lang="en-US" sz="3600" dirty="0">
              <a:solidFill>
                <a:schemeClr val="bg1"/>
              </a:solidFill>
              <a:latin typeface="+mj-lt"/>
            </a:endParaRPr>
          </a:p>
          <a:p>
            <a:pPr marL="0" indent="0" algn="r">
              <a:buNone/>
            </a:pPr>
            <a:r>
              <a:rPr lang="en-US" sz="2800" i="1" dirty="0">
                <a:solidFill>
                  <a:schemeClr val="bg1"/>
                </a:solidFill>
                <a:latin typeface="+mj-lt"/>
              </a:rPr>
              <a:t>Abraham Lincoln, 1862</a:t>
            </a:r>
            <a:endParaRPr lang="en-US" sz="2800" dirty="0">
              <a:solidFill>
                <a:schemeClr val="bg1"/>
              </a:solidFill>
              <a:latin typeface="+mj-lt"/>
            </a:endParaRPr>
          </a:p>
          <a:p>
            <a:endParaRPr lang="en-US" sz="4800" dirty="0">
              <a:latin typeface="+mj-lt"/>
            </a:endParaRPr>
          </a:p>
        </p:txBody>
      </p:sp>
      <p:sp>
        <p:nvSpPr>
          <p:cNvPr id="5" name="Subtitle 4"/>
          <p:cNvSpPr>
            <a:spLocks noGrp="1"/>
          </p:cNvSpPr>
          <p:nvPr>
            <p:ph type="subTitle" idx="1"/>
          </p:nvPr>
        </p:nvSpPr>
        <p:spPr>
          <a:xfrm>
            <a:off x="4343400" y="5257800"/>
            <a:ext cx="4576673" cy="1219200"/>
          </a:xfrm>
          <a:solidFill>
            <a:srgbClr val="969696">
              <a:alpha val="45097"/>
            </a:srgbClr>
          </a:solidFill>
          <a:ln>
            <a:solidFill>
              <a:srgbClr val="FF0000"/>
            </a:solidFill>
            <a:miter lim="800000"/>
            <a:headEnd/>
            <a:tailEnd/>
          </a:ln>
        </p:spPr>
        <p:txBody>
          <a:bodyPr/>
          <a:lstStyle/>
          <a:p>
            <a:pPr algn="r" eaLnBrk="1" hangingPunct="1">
              <a:tabLst>
                <a:tab pos="2921000" algn="l"/>
              </a:tabLst>
            </a:pPr>
            <a:r>
              <a:rPr lang="en-US" sz="2000" b="1" dirty="0">
                <a:solidFill>
                  <a:schemeClr val="bg1"/>
                </a:solidFill>
                <a:latin typeface="Century Gothic" panose="020B0502020202020204" pitchFamily="34" charset="0"/>
              </a:rPr>
              <a:t>Fabian Menalled   </a:t>
            </a:r>
          </a:p>
          <a:p>
            <a:pPr algn="r" eaLnBrk="1" hangingPunct="1"/>
            <a:r>
              <a:rPr lang="en-US" sz="2000" b="1" dirty="0">
                <a:solidFill>
                  <a:schemeClr val="bg1"/>
                </a:solidFill>
                <a:latin typeface="Century Gothic" panose="020B0502020202020204" pitchFamily="34" charset="0"/>
              </a:rPr>
              <a:t>menalled@montana.edu</a:t>
            </a:r>
          </a:p>
          <a:p>
            <a:pPr algn="r" eaLnBrk="1" hangingPunct="1"/>
            <a:r>
              <a:rPr lang="en-US" sz="2000" b="1" dirty="0">
                <a:solidFill>
                  <a:schemeClr val="bg1"/>
                </a:solidFill>
                <a:latin typeface="Century Gothic" panose="020B0502020202020204" pitchFamily="34" charset="0"/>
              </a:rPr>
              <a:t>406-994-4783</a:t>
            </a:r>
          </a:p>
        </p:txBody>
      </p:sp>
      <p:pic>
        <p:nvPicPr>
          <p:cNvPr id="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5271871"/>
            <a:ext cx="1226946" cy="1205129"/>
          </a:xfrm>
          <a:prstGeom prst="rect">
            <a:avLst/>
          </a:prstGeom>
          <a:noFill/>
          <a:ln w="9525">
            <a:solidFill>
              <a:srgbClr val="FF0000"/>
            </a:solidFill>
            <a:round/>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556143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7282" y="381000"/>
            <a:ext cx="9144000" cy="762000"/>
          </a:xfrm>
          <a:prstGeom prst="rect">
            <a:avLst/>
          </a:prstGeom>
          <a:solidFill>
            <a:schemeClr val="bg1">
              <a:lumMod val="85000"/>
              <a:alpha val="81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rPr>
              <a:t>                              Weeds and climate</a:t>
            </a:r>
            <a:endParaRPr lang="en-US" sz="4000" baseline="-25000" dirty="0">
              <a:latin typeface="Calibri" panose="020F0502020204030204" pitchFamily="34" charset="0"/>
            </a:endParaRPr>
          </a:p>
        </p:txBody>
      </p:sp>
      <p:sp>
        <p:nvSpPr>
          <p:cNvPr id="5" name="TextBox 4"/>
          <p:cNvSpPr txBox="1"/>
          <p:nvPr/>
        </p:nvSpPr>
        <p:spPr>
          <a:xfrm>
            <a:off x="4114800" y="1473446"/>
            <a:ext cx="2743200" cy="369332"/>
          </a:xfrm>
          <a:prstGeom prst="rect">
            <a:avLst/>
          </a:prstGeom>
          <a:noFill/>
        </p:spPr>
        <p:txBody>
          <a:bodyPr wrap="square" rtlCol="0">
            <a:spAutoFit/>
          </a:bodyPr>
          <a:lstStyle/>
          <a:p>
            <a:pPr algn="ctr"/>
            <a:r>
              <a:rPr lang="en-US" dirty="0"/>
              <a:t>Weed communities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0292"/>
            <a:ext cx="2879344" cy="2159508"/>
          </a:xfrm>
          <a:prstGeom prst="rect">
            <a:avLst/>
          </a:prstGeom>
          <a:ln>
            <a:solidFill>
              <a:srgbClr val="FF0000"/>
            </a:solidFill>
          </a:ln>
          <a:effectLst>
            <a:outerShdw blurRad="139700" dist="139700" dir="3360000" algn="ctr" rotWithShape="0">
              <a:schemeClr val="tx1"/>
            </a:outerShdw>
          </a:effectLst>
        </p:spPr>
      </p:pic>
      <p:pic>
        <p:nvPicPr>
          <p:cNvPr id="4" name="Picture 3"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6303" y="1905000"/>
            <a:ext cx="5806097" cy="4871278"/>
          </a:xfrm>
          <a:prstGeom prst="rect">
            <a:avLst/>
          </a:prstGeom>
        </p:spPr>
      </p:pic>
      <p:pic>
        <p:nvPicPr>
          <p:cNvPr id="7" name="Picture 6"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0400" y="1636776"/>
            <a:ext cx="1981200" cy="1828800"/>
          </a:xfrm>
          <a:prstGeom prst="rect">
            <a:avLst/>
          </a:prstGeom>
        </p:spPr>
      </p:pic>
      <p:sp>
        <p:nvSpPr>
          <p:cNvPr id="8" name="TextBox 7"/>
          <p:cNvSpPr txBox="1"/>
          <p:nvPr/>
        </p:nvSpPr>
        <p:spPr>
          <a:xfrm>
            <a:off x="262128" y="6367046"/>
            <a:ext cx="2709672" cy="307777"/>
          </a:xfrm>
          <a:prstGeom prst="rect">
            <a:avLst/>
          </a:prstGeom>
          <a:noFill/>
        </p:spPr>
        <p:txBody>
          <a:bodyPr wrap="square" rtlCol="0">
            <a:spAutoFit/>
          </a:bodyPr>
          <a:lstStyle/>
          <a:p>
            <a:pPr algn="ctr"/>
            <a:r>
              <a:rPr lang="en-US" sz="1400" dirty="0"/>
              <a:t>Farming systems P= 0.001</a:t>
            </a:r>
          </a:p>
        </p:txBody>
      </p:sp>
    </p:spTree>
    <p:extLst>
      <p:ext uri="{BB962C8B-B14F-4D97-AF65-F5344CB8AC3E}">
        <p14:creationId xmlns:p14="http://schemas.microsoft.com/office/powerpoint/2010/main" val="424337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426"/>
            <a:ext cx="9143999" cy="6862426"/>
          </a:xfrm>
          <a:prstGeom prst="rect">
            <a:avLst/>
          </a:prstGeom>
        </p:spPr>
      </p:pic>
      <p:sp>
        <p:nvSpPr>
          <p:cNvPr id="6" name="TextBox 5"/>
          <p:cNvSpPr txBox="1"/>
          <p:nvPr/>
        </p:nvSpPr>
        <p:spPr>
          <a:xfrm>
            <a:off x="202989" y="152400"/>
            <a:ext cx="2362200" cy="369332"/>
          </a:xfrm>
          <a:prstGeom prst="rect">
            <a:avLst/>
          </a:prstGeom>
          <a:noFill/>
        </p:spPr>
        <p:txBody>
          <a:bodyPr wrap="square" rtlCol="0">
            <a:spAutoFit/>
          </a:bodyPr>
          <a:lstStyle/>
          <a:p>
            <a:r>
              <a:rPr lang="en-US" dirty="0"/>
              <a:t>Boulder Glacier, 2005 </a:t>
            </a:r>
          </a:p>
        </p:txBody>
      </p:sp>
    </p:spTree>
    <p:extLst>
      <p:ext uri="{BB962C8B-B14F-4D97-AF65-F5344CB8AC3E}">
        <p14:creationId xmlns:p14="http://schemas.microsoft.com/office/powerpoint/2010/main" val="144202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5169" y="164123"/>
            <a:ext cx="9078287" cy="6278969"/>
            <a:chOff x="-35169" y="164123"/>
            <a:chExt cx="9078287" cy="6278969"/>
          </a:xfrm>
        </p:grpSpPr>
        <p:grpSp>
          <p:nvGrpSpPr>
            <p:cNvPr id="23" name="Group 22"/>
            <p:cNvGrpSpPr/>
            <p:nvPr/>
          </p:nvGrpSpPr>
          <p:grpSpPr>
            <a:xfrm>
              <a:off x="23408" y="457200"/>
              <a:ext cx="9019710" cy="5985892"/>
              <a:chOff x="23408" y="457200"/>
              <a:chExt cx="9019710" cy="5985892"/>
            </a:xfrm>
          </p:grpSpPr>
          <p:grpSp>
            <p:nvGrpSpPr>
              <p:cNvPr id="20" name="Group 19"/>
              <p:cNvGrpSpPr/>
              <p:nvPr/>
            </p:nvGrpSpPr>
            <p:grpSpPr>
              <a:xfrm>
                <a:off x="23408" y="457200"/>
                <a:ext cx="9019710" cy="5985892"/>
                <a:chOff x="23408" y="762000"/>
                <a:chExt cx="9019710" cy="5985892"/>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08" y="762000"/>
                  <a:ext cx="7991496" cy="5690568"/>
                </a:xfrm>
                <a:prstGeom prst="rect">
                  <a:avLst/>
                </a:prstGeom>
              </p:spPr>
            </p:pic>
            <p:sp>
              <p:nvSpPr>
                <p:cNvPr id="4" name="Rectangle 8"/>
                <p:cNvSpPr txBox="1">
                  <a:spLocks noChangeArrowheads="1"/>
                </p:cNvSpPr>
                <p:nvPr/>
              </p:nvSpPr>
              <p:spPr>
                <a:xfrm>
                  <a:off x="6858000" y="4489059"/>
                  <a:ext cx="2185118" cy="921141"/>
                </a:xfrm>
                <a:prstGeom prst="rect">
                  <a:avLst/>
                </a:prstGeom>
              </p:spPr>
              <p:txBody>
                <a:bodyPr/>
                <a:lstStyle>
                  <a:lvl1pPr marL="379413" indent="-379413" algn="l" defTabSz="1014413" rtl="0" eaLnBrk="0" fontAlgn="base" hangingPunct="0">
                    <a:spcBef>
                      <a:spcPct val="20000"/>
                    </a:spcBef>
                    <a:spcAft>
                      <a:spcPct val="0"/>
                    </a:spcAft>
                    <a:buChar char="•"/>
                    <a:defRPr sz="32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800">
                      <a:solidFill>
                        <a:schemeClr val="tx1"/>
                      </a:solidFill>
                      <a:latin typeface="+mn-lt"/>
                    </a:defRPr>
                  </a:lvl2pPr>
                  <a:lvl3pPr marL="1266825" indent="-252413" algn="l" defTabSz="1014413" rtl="0" eaLnBrk="0" fontAlgn="base" hangingPunct="0">
                    <a:spcBef>
                      <a:spcPct val="20000"/>
                    </a:spcBef>
                    <a:spcAft>
                      <a:spcPct val="0"/>
                    </a:spcAft>
                    <a:buChar char="•"/>
                    <a:defRPr sz="2400">
                      <a:solidFill>
                        <a:schemeClr val="tx1"/>
                      </a:solidFill>
                      <a:latin typeface="+mn-lt"/>
                    </a:defRPr>
                  </a:lvl3pPr>
                  <a:lvl4pPr marL="1773238" indent="-252413" algn="l" defTabSz="1014413" rtl="0" eaLnBrk="0" fontAlgn="base" hangingPunct="0">
                    <a:spcBef>
                      <a:spcPct val="20000"/>
                    </a:spcBef>
                    <a:spcAft>
                      <a:spcPct val="0"/>
                    </a:spcAft>
                    <a:buChar char="–"/>
                    <a:defRPr sz="2000">
                      <a:solidFill>
                        <a:schemeClr val="tx1"/>
                      </a:solidFill>
                      <a:latin typeface="+mn-lt"/>
                    </a:defRPr>
                  </a:lvl4pPr>
                  <a:lvl5pPr marL="2281238" indent="-254000" algn="l" defTabSz="1014413" rtl="0" eaLnBrk="0" fontAlgn="base" hangingPunct="0">
                    <a:spcBef>
                      <a:spcPct val="20000"/>
                    </a:spcBef>
                    <a:spcAft>
                      <a:spcPct val="0"/>
                    </a:spcAft>
                    <a:buChar char="»"/>
                    <a:defRPr sz="2000">
                      <a:solidFill>
                        <a:schemeClr val="tx1"/>
                      </a:solidFill>
                      <a:latin typeface="+mn-lt"/>
                    </a:defRPr>
                  </a:lvl5pPr>
                  <a:lvl6pPr marL="2738438" indent="-254000" algn="l" defTabSz="1014413" rtl="0" eaLnBrk="0" fontAlgn="base" hangingPunct="0">
                    <a:spcBef>
                      <a:spcPct val="20000"/>
                    </a:spcBef>
                    <a:spcAft>
                      <a:spcPct val="0"/>
                    </a:spcAft>
                    <a:buChar char="»"/>
                    <a:defRPr sz="2000">
                      <a:solidFill>
                        <a:schemeClr val="tx1"/>
                      </a:solidFill>
                      <a:latin typeface="+mn-lt"/>
                    </a:defRPr>
                  </a:lvl6pPr>
                  <a:lvl7pPr marL="3195638" indent="-254000" algn="l" defTabSz="1014413" rtl="0" eaLnBrk="0" fontAlgn="base" hangingPunct="0">
                    <a:spcBef>
                      <a:spcPct val="20000"/>
                    </a:spcBef>
                    <a:spcAft>
                      <a:spcPct val="0"/>
                    </a:spcAft>
                    <a:buChar char="»"/>
                    <a:defRPr sz="2000">
                      <a:solidFill>
                        <a:schemeClr val="tx1"/>
                      </a:solidFill>
                      <a:latin typeface="+mn-lt"/>
                    </a:defRPr>
                  </a:lvl7pPr>
                  <a:lvl8pPr marL="3652838" indent="-254000" algn="l" defTabSz="1014413" rtl="0" eaLnBrk="0" fontAlgn="base" hangingPunct="0">
                    <a:spcBef>
                      <a:spcPct val="20000"/>
                    </a:spcBef>
                    <a:spcAft>
                      <a:spcPct val="0"/>
                    </a:spcAft>
                    <a:buChar char="»"/>
                    <a:defRPr sz="2000">
                      <a:solidFill>
                        <a:schemeClr val="tx1"/>
                      </a:solidFill>
                      <a:latin typeface="+mn-lt"/>
                    </a:defRPr>
                  </a:lvl8pPr>
                  <a:lvl9pPr marL="4110038" indent="-254000" algn="l" defTabSz="1014413"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1802" b="1" kern="0" dirty="0">
                      <a:solidFill>
                        <a:srgbClr val="FF0000"/>
                      </a:solidFill>
                    </a:rPr>
                    <a:t>Decrease in precipitation across western part of Northern Plains.</a:t>
                  </a:r>
                </a:p>
              </p:txBody>
            </p:sp>
            <p:sp>
              <p:nvSpPr>
                <p:cNvPr id="8" name="TextBox 7"/>
                <p:cNvSpPr txBox="1"/>
                <p:nvPr/>
              </p:nvSpPr>
              <p:spPr>
                <a:xfrm>
                  <a:off x="7510122" y="6322904"/>
                  <a:ext cx="1372887" cy="424988"/>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81" b="1" dirty="0">
                      <a:solidFill>
                        <a:srgbClr val="000000"/>
                      </a:solidFill>
                    </a:rPr>
                    <a:t>National Climate</a:t>
                  </a:r>
                </a:p>
                <a:p>
                  <a:r>
                    <a:rPr lang="en-US" sz="1081" b="1" dirty="0">
                      <a:solidFill>
                        <a:srgbClr val="000000"/>
                      </a:solidFill>
                    </a:rPr>
                    <a:t>Assessment 2014</a:t>
                  </a:r>
                </a:p>
              </p:txBody>
            </p:sp>
            <p:sp>
              <p:nvSpPr>
                <p:cNvPr id="3" name="Freeform 2"/>
                <p:cNvSpPr/>
                <p:nvPr/>
              </p:nvSpPr>
              <p:spPr bwMode="auto">
                <a:xfrm>
                  <a:off x="95459" y="3898760"/>
                  <a:ext cx="296427" cy="1155561"/>
                </a:xfrm>
                <a:custGeom>
                  <a:avLst/>
                  <a:gdLst>
                    <a:gd name="connsiteX0" fmla="*/ 5025 w 296427"/>
                    <a:gd name="connsiteY0" fmla="*/ 30145 h 1155561"/>
                    <a:gd name="connsiteX1" fmla="*/ 5025 w 296427"/>
                    <a:gd name="connsiteY1" fmla="*/ 30145 h 1155561"/>
                    <a:gd name="connsiteX2" fmla="*/ 150726 w 296427"/>
                    <a:gd name="connsiteY2" fmla="*/ 0 h 1155561"/>
                    <a:gd name="connsiteX3" fmla="*/ 296427 w 296427"/>
                    <a:gd name="connsiteY3" fmla="*/ 1014884 h 1155561"/>
                    <a:gd name="connsiteX4" fmla="*/ 0 w 296427"/>
                    <a:gd name="connsiteY4" fmla="*/ 1155561 h 1155561"/>
                    <a:gd name="connsiteX5" fmla="*/ 5025 w 296427"/>
                    <a:gd name="connsiteY5" fmla="*/ 30145 h 115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427" h="1155561">
                      <a:moveTo>
                        <a:pt x="5025" y="30145"/>
                      </a:moveTo>
                      <a:lnTo>
                        <a:pt x="5025" y="30145"/>
                      </a:lnTo>
                      <a:lnTo>
                        <a:pt x="150726" y="0"/>
                      </a:lnTo>
                      <a:lnTo>
                        <a:pt x="296427" y="1014884"/>
                      </a:lnTo>
                      <a:lnTo>
                        <a:pt x="0" y="1155561"/>
                      </a:lnTo>
                      <a:lnTo>
                        <a:pt x="5025" y="30145"/>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Freeform 10"/>
                <p:cNvSpPr/>
                <p:nvPr/>
              </p:nvSpPr>
              <p:spPr bwMode="auto">
                <a:xfrm>
                  <a:off x="6400800" y="2850776"/>
                  <a:ext cx="1532965" cy="1568824"/>
                </a:xfrm>
                <a:custGeom>
                  <a:avLst/>
                  <a:gdLst>
                    <a:gd name="connsiteX0" fmla="*/ 0 w 1492624"/>
                    <a:gd name="connsiteY0" fmla="*/ 161365 h 1546412"/>
                    <a:gd name="connsiteX1" fmla="*/ 20171 w 1492624"/>
                    <a:gd name="connsiteY1" fmla="*/ 1485900 h 1546412"/>
                    <a:gd name="connsiteX2" fmla="*/ 1485900 w 1492624"/>
                    <a:gd name="connsiteY2" fmla="*/ 1546412 h 1546412"/>
                    <a:gd name="connsiteX3" fmla="*/ 1492624 w 1492624"/>
                    <a:gd name="connsiteY3" fmla="*/ 0 h 1546412"/>
                    <a:gd name="connsiteX4" fmla="*/ 0 w 1492624"/>
                    <a:gd name="connsiteY4" fmla="*/ 161365 h 154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624" h="1546412">
                      <a:moveTo>
                        <a:pt x="0" y="161365"/>
                      </a:moveTo>
                      <a:lnTo>
                        <a:pt x="20171" y="1485900"/>
                      </a:lnTo>
                      <a:lnTo>
                        <a:pt x="1485900" y="1546412"/>
                      </a:lnTo>
                      <a:cubicBezTo>
                        <a:pt x="1488141" y="1030941"/>
                        <a:pt x="1490383" y="515471"/>
                        <a:pt x="1492624" y="0"/>
                      </a:cubicBezTo>
                      <a:lnTo>
                        <a:pt x="0" y="161365"/>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 name="Straight Arrow Connector 4"/>
                <p:cNvCxnSpPr/>
                <p:nvPr/>
              </p:nvCxnSpPr>
              <p:spPr bwMode="auto">
                <a:xfrm flipH="1" flipV="1">
                  <a:off x="2590800" y="2438401"/>
                  <a:ext cx="4572000" cy="213359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Freeform 11"/>
                <p:cNvSpPr/>
                <p:nvPr/>
              </p:nvSpPr>
              <p:spPr bwMode="auto">
                <a:xfrm>
                  <a:off x="1364186" y="3412936"/>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Freeform 13"/>
                <p:cNvSpPr/>
                <p:nvPr/>
              </p:nvSpPr>
              <p:spPr bwMode="auto">
                <a:xfrm>
                  <a:off x="1235676" y="1846099"/>
                  <a:ext cx="2837111" cy="1616264"/>
                </a:xfrm>
                <a:custGeom>
                  <a:avLst/>
                  <a:gdLst>
                    <a:gd name="connsiteX0" fmla="*/ 135924 w 2837111"/>
                    <a:gd name="connsiteY0" fmla="*/ 1581665 h 1616264"/>
                    <a:gd name="connsiteX1" fmla="*/ 135924 w 2837111"/>
                    <a:gd name="connsiteY1" fmla="*/ 1581665 h 1616264"/>
                    <a:gd name="connsiteX2" fmla="*/ 170523 w 2837111"/>
                    <a:gd name="connsiteY2" fmla="*/ 1569309 h 1616264"/>
                    <a:gd name="connsiteX3" fmla="*/ 182880 w 2837111"/>
                    <a:gd name="connsiteY3" fmla="*/ 1564366 h 1616264"/>
                    <a:gd name="connsiteX4" fmla="*/ 299033 w 2837111"/>
                    <a:gd name="connsiteY4" fmla="*/ 1537181 h 1616264"/>
                    <a:gd name="connsiteX5" fmla="*/ 318804 w 2837111"/>
                    <a:gd name="connsiteY5" fmla="*/ 1433384 h 1616264"/>
                    <a:gd name="connsiteX6" fmla="*/ 303976 w 2837111"/>
                    <a:gd name="connsiteY6" fmla="*/ 1408671 h 1616264"/>
                    <a:gd name="connsiteX7" fmla="*/ 301505 w 2837111"/>
                    <a:gd name="connsiteY7" fmla="*/ 1354301 h 1616264"/>
                    <a:gd name="connsiteX8" fmla="*/ 291619 w 2837111"/>
                    <a:gd name="connsiteY8" fmla="*/ 1260390 h 1616264"/>
                    <a:gd name="connsiteX9" fmla="*/ 281734 w 2837111"/>
                    <a:gd name="connsiteY9" fmla="*/ 1230733 h 1616264"/>
                    <a:gd name="connsiteX10" fmla="*/ 316333 w 2837111"/>
                    <a:gd name="connsiteY10" fmla="*/ 1020669 h 1616264"/>
                    <a:gd name="connsiteX11" fmla="*/ 313861 w 2837111"/>
                    <a:gd name="connsiteY11" fmla="*/ 778476 h 1616264"/>
                    <a:gd name="connsiteX12" fmla="*/ 311390 w 2837111"/>
                    <a:gd name="connsiteY12" fmla="*/ 748820 h 1616264"/>
                    <a:gd name="connsiteX13" fmla="*/ 308919 w 2837111"/>
                    <a:gd name="connsiteY13" fmla="*/ 738935 h 1616264"/>
                    <a:gd name="connsiteX14" fmla="*/ 306447 w 2837111"/>
                    <a:gd name="connsiteY14" fmla="*/ 731520 h 1616264"/>
                    <a:gd name="connsiteX15" fmla="*/ 306447 w 2837111"/>
                    <a:gd name="connsiteY15" fmla="*/ 625252 h 1616264"/>
                    <a:gd name="connsiteX16" fmla="*/ 284205 w 2837111"/>
                    <a:gd name="connsiteY16" fmla="*/ 546169 h 1616264"/>
                    <a:gd name="connsiteX17" fmla="*/ 259492 w 2837111"/>
                    <a:gd name="connsiteY17" fmla="*/ 496742 h 1616264"/>
                    <a:gd name="connsiteX18" fmla="*/ 266906 w 2837111"/>
                    <a:gd name="connsiteY18" fmla="*/ 449786 h 1616264"/>
                    <a:gd name="connsiteX19" fmla="*/ 306447 w 2837111"/>
                    <a:gd name="connsiteY19" fmla="*/ 452258 h 1616264"/>
                    <a:gd name="connsiteX20" fmla="*/ 350932 w 2837111"/>
                    <a:gd name="connsiteY20" fmla="*/ 365760 h 1616264"/>
                    <a:gd name="connsiteX21" fmla="*/ 1435855 w 2837111"/>
                    <a:gd name="connsiteY21" fmla="*/ 333633 h 1616264"/>
                    <a:gd name="connsiteX22" fmla="*/ 2832168 w 2837111"/>
                    <a:gd name="connsiteY22" fmla="*/ 353404 h 1616264"/>
                    <a:gd name="connsiteX23" fmla="*/ 2837111 w 2837111"/>
                    <a:gd name="connsiteY23" fmla="*/ 227365 h 1616264"/>
                    <a:gd name="connsiteX24" fmla="*/ 714220 w 2837111"/>
                    <a:gd name="connsiteY24" fmla="*/ 0 h 1616264"/>
                    <a:gd name="connsiteX25" fmla="*/ 0 w 2837111"/>
                    <a:gd name="connsiteY25" fmla="*/ 123568 h 1616264"/>
                    <a:gd name="connsiteX26" fmla="*/ 86497 w 2837111"/>
                    <a:gd name="connsiteY26" fmla="*/ 1616264 h 1616264"/>
                    <a:gd name="connsiteX27" fmla="*/ 135924 w 2837111"/>
                    <a:gd name="connsiteY27" fmla="*/ 1581665 h 161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111" h="1616264">
                      <a:moveTo>
                        <a:pt x="135924" y="1581665"/>
                      </a:moveTo>
                      <a:lnTo>
                        <a:pt x="135924" y="1581665"/>
                      </a:lnTo>
                      <a:cubicBezTo>
                        <a:pt x="147457" y="1577546"/>
                        <a:pt x="159153" y="1573857"/>
                        <a:pt x="170523" y="1569309"/>
                      </a:cubicBezTo>
                      <a:lnTo>
                        <a:pt x="182880" y="1564366"/>
                      </a:lnTo>
                      <a:lnTo>
                        <a:pt x="299033" y="1537181"/>
                      </a:lnTo>
                      <a:lnTo>
                        <a:pt x="318804" y="1433384"/>
                      </a:lnTo>
                      <a:cubicBezTo>
                        <a:pt x="305471" y="1412051"/>
                        <a:pt x="309923" y="1420564"/>
                        <a:pt x="303976" y="1408671"/>
                      </a:cubicBezTo>
                      <a:lnTo>
                        <a:pt x="301505" y="1354301"/>
                      </a:lnTo>
                      <a:lnTo>
                        <a:pt x="291619" y="1260390"/>
                      </a:lnTo>
                      <a:lnTo>
                        <a:pt x="281734" y="1230733"/>
                      </a:lnTo>
                      <a:lnTo>
                        <a:pt x="316333" y="1020669"/>
                      </a:lnTo>
                      <a:lnTo>
                        <a:pt x="313861" y="778476"/>
                      </a:lnTo>
                      <a:cubicBezTo>
                        <a:pt x="313037" y="768591"/>
                        <a:pt x="312620" y="758663"/>
                        <a:pt x="311390" y="748820"/>
                      </a:cubicBezTo>
                      <a:cubicBezTo>
                        <a:pt x="310969" y="745450"/>
                        <a:pt x="309852" y="742201"/>
                        <a:pt x="308919" y="738935"/>
                      </a:cubicBezTo>
                      <a:cubicBezTo>
                        <a:pt x="308203" y="736430"/>
                        <a:pt x="306447" y="731520"/>
                        <a:pt x="306447" y="731520"/>
                      </a:cubicBezTo>
                      <a:lnTo>
                        <a:pt x="306447" y="625252"/>
                      </a:lnTo>
                      <a:lnTo>
                        <a:pt x="284205" y="546169"/>
                      </a:lnTo>
                      <a:lnTo>
                        <a:pt x="259492" y="496742"/>
                      </a:lnTo>
                      <a:lnTo>
                        <a:pt x="266906" y="449786"/>
                      </a:lnTo>
                      <a:lnTo>
                        <a:pt x="306447" y="452258"/>
                      </a:lnTo>
                      <a:lnTo>
                        <a:pt x="350932" y="365760"/>
                      </a:lnTo>
                      <a:lnTo>
                        <a:pt x="1435855" y="333633"/>
                      </a:lnTo>
                      <a:lnTo>
                        <a:pt x="2832168" y="353404"/>
                      </a:lnTo>
                      <a:lnTo>
                        <a:pt x="2837111" y="227365"/>
                      </a:lnTo>
                      <a:lnTo>
                        <a:pt x="714220" y="0"/>
                      </a:lnTo>
                      <a:lnTo>
                        <a:pt x="0" y="123568"/>
                      </a:lnTo>
                      <a:lnTo>
                        <a:pt x="86497" y="1616264"/>
                      </a:lnTo>
                      <a:lnTo>
                        <a:pt x="135924" y="1581665"/>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Freeform 14"/>
                <p:cNvSpPr/>
                <p:nvPr/>
              </p:nvSpPr>
              <p:spPr bwMode="auto">
                <a:xfrm>
                  <a:off x="4413834" y="2046279"/>
                  <a:ext cx="627723" cy="207593"/>
                </a:xfrm>
                <a:custGeom>
                  <a:avLst/>
                  <a:gdLst>
                    <a:gd name="connsiteX0" fmla="*/ 0 w 627723"/>
                    <a:gd name="connsiteY0" fmla="*/ 0 h 207593"/>
                    <a:gd name="connsiteX1" fmla="*/ 32127 w 627723"/>
                    <a:gd name="connsiteY1" fmla="*/ 187823 h 207593"/>
                    <a:gd name="connsiteX2" fmla="*/ 306447 w 627723"/>
                    <a:gd name="connsiteY2" fmla="*/ 205122 h 207593"/>
                    <a:gd name="connsiteX3" fmla="*/ 368231 w 627723"/>
                    <a:gd name="connsiteY3" fmla="*/ 148281 h 207593"/>
                    <a:gd name="connsiteX4" fmla="*/ 494270 w 627723"/>
                    <a:gd name="connsiteY4" fmla="*/ 180409 h 207593"/>
                    <a:gd name="connsiteX5" fmla="*/ 627723 w 627723"/>
                    <a:gd name="connsiteY5" fmla="*/ 207593 h 207593"/>
                    <a:gd name="connsiteX6" fmla="*/ 553582 w 627723"/>
                    <a:gd name="connsiteY6" fmla="*/ 37070 h 207593"/>
                    <a:gd name="connsiteX7" fmla="*/ 0 w 627723"/>
                    <a:gd name="connsiteY7" fmla="*/ 0 h 2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723" h="207593">
                      <a:moveTo>
                        <a:pt x="0" y="0"/>
                      </a:moveTo>
                      <a:lnTo>
                        <a:pt x="32127" y="187823"/>
                      </a:lnTo>
                      <a:lnTo>
                        <a:pt x="306447" y="205122"/>
                      </a:lnTo>
                      <a:lnTo>
                        <a:pt x="368231" y="148281"/>
                      </a:lnTo>
                      <a:lnTo>
                        <a:pt x="494270" y="180409"/>
                      </a:lnTo>
                      <a:lnTo>
                        <a:pt x="627723" y="207593"/>
                      </a:lnTo>
                      <a:lnTo>
                        <a:pt x="553582" y="37070"/>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Freeform 15"/>
                <p:cNvSpPr/>
                <p:nvPr/>
              </p:nvSpPr>
              <p:spPr bwMode="auto">
                <a:xfrm>
                  <a:off x="3227585" y="4769708"/>
                  <a:ext cx="568411" cy="486856"/>
                </a:xfrm>
                <a:custGeom>
                  <a:avLst/>
                  <a:gdLst>
                    <a:gd name="connsiteX0" fmla="*/ 54370 w 568411"/>
                    <a:gd name="connsiteY0" fmla="*/ 0 h 486856"/>
                    <a:gd name="connsiteX1" fmla="*/ 54370 w 568411"/>
                    <a:gd name="connsiteY1" fmla="*/ 0 h 486856"/>
                    <a:gd name="connsiteX2" fmla="*/ 474499 w 568411"/>
                    <a:gd name="connsiteY2" fmla="*/ 118625 h 486856"/>
                    <a:gd name="connsiteX3" fmla="*/ 553583 w 568411"/>
                    <a:gd name="connsiteY3" fmla="*/ 276791 h 486856"/>
                    <a:gd name="connsiteX4" fmla="*/ 563468 w 568411"/>
                    <a:gd name="connsiteY4" fmla="*/ 301505 h 486856"/>
                    <a:gd name="connsiteX5" fmla="*/ 568411 w 568411"/>
                    <a:gd name="connsiteY5" fmla="*/ 311390 h 486856"/>
                    <a:gd name="connsiteX6" fmla="*/ 469557 w 568411"/>
                    <a:gd name="connsiteY6" fmla="*/ 486856 h 486856"/>
                    <a:gd name="connsiteX7" fmla="*/ 447314 w 568411"/>
                    <a:gd name="connsiteY7" fmla="*/ 481914 h 486856"/>
                    <a:gd name="connsiteX8" fmla="*/ 432486 w 568411"/>
                    <a:gd name="connsiteY8" fmla="*/ 479442 h 486856"/>
                    <a:gd name="connsiteX9" fmla="*/ 425072 w 568411"/>
                    <a:gd name="connsiteY9" fmla="*/ 476971 h 486856"/>
                    <a:gd name="connsiteX10" fmla="*/ 415187 w 568411"/>
                    <a:gd name="connsiteY10" fmla="*/ 474500 h 486856"/>
                    <a:gd name="connsiteX11" fmla="*/ 392945 w 568411"/>
                    <a:gd name="connsiteY11" fmla="*/ 467086 h 486856"/>
                    <a:gd name="connsiteX12" fmla="*/ 375645 w 568411"/>
                    <a:gd name="connsiteY12" fmla="*/ 459671 h 486856"/>
                    <a:gd name="connsiteX13" fmla="*/ 336104 w 568411"/>
                    <a:gd name="connsiteY13" fmla="*/ 452257 h 486856"/>
                    <a:gd name="connsiteX14" fmla="*/ 308919 w 568411"/>
                    <a:gd name="connsiteY14" fmla="*/ 442372 h 486856"/>
                    <a:gd name="connsiteX15" fmla="*/ 0 w 568411"/>
                    <a:gd name="connsiteY15" fmla="*/ 69198 h 486856"/>
                    <a:gd name="connsiteX16" fmla="*/ 54370 w 568411"/>
                    <a:gd name="connsiteY16" fmla="*/ 0 h 48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411" h="486856">
                      <a:moveTo>
                        <a:pt x="54370" y="0"/>
                      </a:moveTo>
                      <a:lnTo>
                        <a:pt x="54370" y="0"/>
                      </a:lnTo>
                      <a:lnTo>
                        <a:pt x="474499" y="118625"/>
                      </a:lnTo>
                      <a:lnTo>
                        <a:pt x="553583" y="276791"/>
                      </a:lnTo>
                      <a:cubicBezTo>
                        <a:pt x="556878" y="285029"/>
                        <a:pt x="559973" y="293350"/>
                        <a:pt x="563468" y="301505"/>
                      </a:cubicBezTo>
                      <a:cubicBezTo>
                        <a:pt x="564919" y="304891"/>
                        <a:pt x="568411" y="311390"/>
                        <a:pt x="568411" y="311390"/>
                      </a:cubicBezTo>
                      <a:lnTo>
                        <a:pt x="469557" y="486856"/>
                      </a:lnTo>
                      <a:cubicBezTo>
                        <a:pt x="462143" y="485209"/>
                        <a:pt x="454762" y="483403"/>
                        <a:pt x="447314" y="481914"/>
                      </a:cubicBezTo>
                      <a:cubicBezTo>
                        <a:pt x="442400" y="480931"/>
                        <a:pt x="437378" y="480529"/>
                        <a:pt x="432486" y="479442"/>
                      </a:cubicBezTo>
                      <a:cubicBezTo>
                        <a:pt x="429943" y="478877"/>
                        <a:pt x="427577" y="477687"/>
                        <a:pt x="425072" y="476971"/>
                      </a:cubicBezTo>
                      <a:cubicBezTo>
                        <a:pt x="421806" y="476038"/>
                        <a:pt x="418482" y="475324"/>
                        <a:pt x="415187" y="474500"/>
                      </a:cubicBezTo>
                      <a:cubicBezTo>
                        <a:pt x="390334" y="462073"/>
                        <a:pt x="421694" y="476670"/>
                        <a:pt x="392945" y="467086"/>
                      </a:cubicBezTo>
                      <a:cubicBezTo>
                        <a:pt x="386993" y="465102"/>
                        <a:pt x="381597" y="461655"/>
                        <a:pt x="375645" y="459671"/>
                      </a:cubicBezTo>
                      <a:cubicBezTo>
                        <a:pt x="359923" y="454430"/>
                        <a:pt x="352357" y="454289"/>
                        <a:pt x="336104" y="452257"/>
                      </a:cubicBezTo>
                      <a:lnTo>
                        <a:pt x="308919" y="442372"/>
                      </a:lnTo>
                      <a:lnTo>
                        <a:pt x="0" y="69198"/>
                      </a:lnTo>
                      <a:lnTo>
                        <a:pt x="5437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Freeform 16"/>
                <p:cNvSpPr/>
                <p:nvPr/>
              </p:nvSpPr>
              <p:spPr bwMode="auto">
                <a:xfrm>
                  <a:off x="3813295" y="4871034"/>
                  <a:ext cx="350932" cy="415187"/>
                </a:xfrm>
                <a:custGeom>
                  <a:avLst/>
                  <a:gdLst>
                    <a:gd name="connsiteX0" fmla="*/ 210065 w 350932"/>
                    <a:gd name="connsiteY0" fmla="*/ 44484 h 415187"/>
                    <a:gd name="connsiteX1" fmla="*/ 148281 w 350932"/>
                    <a:gd name="connsiteY1" fmla="*/ 113682 h 415187"/>
                    <a:gd name="connsiteX2" fmla="*/ 160638 w 350932"/>
                    <a:gd name="connsiteY2" fmla="*/ 215007 h 415187"/>
                    <a:gd name="connsiteX3" fmla="*/ 160638 w 350932"/>
                    <a:gd name="connsiteY3" fmla="*/ 271848 h 415187"/>
                    <a:gd name="connsiteX4" fmla="*/ 88969 w 350932"/>
                    <a:gd name="connsiteY4" fmla="*/ 229835 h 415187"/>
                    <a:gd name="connsiteX5" fmla="*/ 0 w 350932"/>
                    <a:gd name="connsiteY5" fmla="*/ 229835 h 415187"/>
                    <a:gd name="connsiteX6" fmla="*/ 22242 w 350932"/>
                    <a:gd name="connsiteY6" fmla="*/ 257020 h 415187"/>
                    <a:gd name="connsiteX7" fmla="*/ 29656 w 350932"/>
                    <a:gd name="connsiteY7" fmla="*/ 266905 h 415187"/>
                    <a:gd name="connsiteX8" fmla="*/ 34599 w 350932"/>
                    <a:gd name="connsiteY8" fmla="*/ 276791 h 415187"/>
                    <a:gd name="connsiteX9" fmla="*/ 177937 w 350932"/>
                    <a:gd name="connsiteY9" fmla="*/ 415187 h 415187"/>
                    <a:gd name="connsiteX10" fmla="*/ 217479 w 350932"/>
                    <a:gd name="connsiteY10" fmla="*/ 405301 h 415187"/>
                    <a:gd name="connsiteX11" fmla="*/ 350932 w 350932"/>
                    <a:gd name="connsiteY11" fmla="*/ 153223 h 415187"/>
                    <a:gd name="connsiteX12" fmla="*/ 259492 w 350932"/>
                    <a:gd name="connsiteY12" fmla="*/ 0 h 415187"/>
                    <a:gd name="connsiteX13" fmla="*/ 210065 w 350932"/>
                    <a:gd name="connsiteY13" fmla="*/ 44484 h 41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32" h="415187">
                      <a:moveTo>
                        <a:pt x="210065" y="44484"/>
                      </a:moveTo>
                      <a:lnTo>
                        <a:pt x="148281" y="113682"/>
                      </a:lnTo>
                      <a:lnTo>
                        <a:pt x="160638" y="215007"/>
                      </a:lnTo>
                      <a:lnTo>
                        <a:pt x="160638" y="271848"/>
                      </a:lnTo>
                      <a:lnTo>
                        <a:pt x="88969" y="229835"/>
                      </a:lnTo>
                      <a:lnTo>
                        <a:pt x="0" y="229835"/>
                      </a:lnTo>
                      <a:cubicBezTo>
                        <a:pt x="30506" y="264698"/>
                        <a:pt x="8627" y="237959"/>
                        <a:pt x="22242" y="257020"/>
                      </a:cubicBezTo>
                      <a:cubicBezTo>
                        <a:pt x="24636" y="260372"/>
                        <a:pt x="27473" y="263412"/>
                        <a:pt x="29656" y="266905"/>
                      </a:cubicBezTo>
                      <a:cubicBezTo>
                        <a:pt x="31609" y="270029"/>
                        <a:pt x="34599" y="276791"/>
                        <a:pt x="34599" y="276791"/>
                      </a:cubicBezTo>
                      <a:lnTo>
                        <a:pt x="177937" y="415187"/>
                      </a:lnTo>
                      <a:lnTo>
                        <a:pt x="217479" y="405301"/>
                      </a:lnTo>
                      <a:lnTo>
                        <a:pt x="350932" y="153223"/>
                      </a:lnTo>
                      <a:lnTo>
                        <a:pt x="259492" y="0"/>
                      </a:lnTo>
                      <a:lnTo>
                        <a:pt x="210065" y="44484"/>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2" name="Freeform 1"/>
              <p:cNvSpPr/>
              <p:nvPr/>
            </p:nvSpPr>
            <p:spPr bwMode="auto">
              <a:xfrm>
                <a:off x="100484" y="3124200"/>
                <a:ext cx="5340698" cy="2984361"/>
              </a:xfrm>
              <a:custGeom>
                <a:avLst/>
                <a:gdLst>
                  <a:gd name="connsiteX0" fmla="*/ 5184949 w 5340698"/>
                  <a:gd name="connsiteY0" fmla="*/ 2984361 h 2984361"/>
                  <a:gd name="connsiteX1" fmla="*/ 5184949 w 5340698"/>
                  <a:gd name="connsiteY1" fmla="*/ 2984361 h 2984361"/>
                  <a:gd name="connsiteX2" fmla="*/ 5340698 w 5340698"/>
                  <a:gd name="connsiteY2" fmla="*/ 2893926 h 2984361"/>
                  <a:gd name="connsiteX3" fmla="*/ 5300505 w 5340698"/>
                  <a:gd name="connsiteY3" fmla="*/ 1874018 h 2984361"/>
                  <a:gd name="connsiteX4" fmla="*/ 5245239 w 5340698"/>
                  <a:gd name="connsiteY4" fmla="*/ 1642906 h 2984361"/>
                  <a:gd name="connsiteX5" fmla="*/ 4551903 w 5340698"/>
                  <a:gd name="connsiteY5" fmla="*/ 1492181 h 2984361"/>
                  <a:gd name="connsiteX6" fmla="*/ 4049485 w 5340698"/>
                  <a:gd name="connsiteY6" fmla="*/ 1562519 h 2984361"/>
                  <a:gd name="connsiteX7" fmla="*/ 3883687 w 5340698"/>
                  <a:gd name="connsiteY7" fmla="*/ 1652954 h 2984361"/>
                  <a:gd name="connsiteX8" fmla="*/ 3828421 w 5340698"/>
                  <a:gd name="connsiteY8" fmla="*/ 1758462 h 2984361"/>
                  <a:gd name="connsiteX9" fmla="*/ 3552092 w 5340698"/>
                  <a:gd name="connsiteY9" fmla="*/ 1592664 h 2984361"/>
                  <a:gd name="connsiteX10" fmla="*/ 1909186 w 5340698"/>
                  <a:gd name="connsiteY10" fmla="*/ 1065126 h 2984361"/>
                  <a:gd name="connsiteX11" fmla="*/ 1441938 w 5340698"/>
                  <a:gd name="connsiteY11" fmla="*/ 50242 h 2984361"/>
                  <a:gd name="connsiteX12" fmla="*/ 0 w 5340698"/>
                  <a:gd name="connsiteY12" fmla="*/ 0 h 2984361"/>
                  <a:gd name="connsiteX13" fmla="*/ 281353 w 5340698"/>
                  <a:gd name="connsiteY13" fmla="*/ 2929095 h 2984361"/>
                  <a:gd name="connsiteX14" fmla="*/ 5184949 w 5340698"/>
                  <a:gd name="connsiteY14" fmla="*/ 2984361 h 298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40698" h="2984361">
                    <a:moveTo>
                      <a:pt x="5184949" y="2984361"/>
                    </a:moveTo>
                    <a:lnTo>
                      <a:pt x="5184949" y="2984361"/>
                    </a:lnTo>
                    <a:lnTo>
                      <a:pt x="5340698" y="2893926"/>
                    </a:lnTo>
                    <a:lnTo>
                      <a:pt x="5300505" y="1874018"/>
                    </a:lnTo>
                    <a:lnTo>
                      <a:pt x="5245239" y="1642906"/>
                    </a:lnTo>
                    <a:lnTo>
                      <a:pt x="4551903" y="1492181"/>
                    </a:lnTo>
                    <a:lnTo>
                      <a:pt x="4049485" y="1562519"/>
                    </a:lnTo>
                    <a:lnTo>
                      <a:pt x="3883687" y="1652954"/>
                    </a:lnTo>
                    <a:lnTo>
                      <a:pt x="3828421" y="1758462"/>
                    </a:lnTo>
                    <a:lnTo>
                      <a:pt x="3552092" y="1592664"/>
                    </a:lnTo>
                    <a:lnTo>
                      <a:pt x="1909186" y="1065126"/>
                    </a:lnTo>
                    <a:lnTo>
                      <a:pt x="1441938" y="50242"/>
                    </a:lnTo>
                    <a:lnTo>
                      <a:pt x="0" y="0"/>
                    </a:lnTo>
                    <a:lnTo>
                      <a:pt x="281353" y="2929095"/>
                    </a:lnTo>
                    <a:lnTo>
                      <a:pt x="5184949" y="298436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6" name="Freeform 5"/>
            <p:cNvSpPr/>
            <p:nvPr/>
          </p:nvSpPr>
          <p:spPr bwMode="auto">
            <a:xfrm>
              <a:off x="-35169" y="164123"/>
              <a:ext cx="6166338" cy="3036277"/>
            </a:xfrm>
            <a:custGeom>
              <a:avLst/>
              <a:gdLst>
                <a:gd name="connsiteX0" fmla="*/ 1125415 w 6166338"/>
                <a:gd name="connsiteY0" fmla="*/ 3036277 h 3036277"/>
                <a:gd name="connsiteX1" fmla="*/ 187569 w 6166338"/>
                <a:gd name="connsiteY1" fmla="*/ 3001108 h 3036277"/>
                <a:gd name="connsiteX2" fmla="*/ 0 w 6166338"/>
                <a:gd name="connsiteY2" fmla="*/ 2555631 h 3036277"/>
                <a:gd name="connsiteX3" fmla="*/ 117231 w 6166338"/>
                <a:gd name="connsiteY3" fmla="*/ 1031631 h 3036277"/>
                <a:gd name="connsiteX4" fmla="*/ 515815 w 6166338"/>
                <a:gd name="connsiteY4" fmla="*/ 0 h 3036277"/>
                <a:gd name="connsiteX5" fmla="*/ 6166338 w 6166338"/>
                <a:gd name="connsiteY5" fmla="*/ 199292 h 3036277"/>
                <a:gd name="connsiteX6" fmla="*/ 6037384 w 6166338"/>
                <a:gd name="connsiteY6" fmla="*/ 2028092 h 3036277"/>
                <a:gd name="connsiteX7" fmla="*/ 5052646 w 6166338"/>
                <a:gd name="connsiteY7" fmla="*/ 1758462 h 3036277"/>
                <a:gd name="connsiteX8" fmla="*/ 4736123 w 6166338"/>
                <a:gd name="connsiteY8" fmla="*/ 1676400 h 3036277"/>
                <a:gd name="connsiteX9" fmla="*/ 4302369 w 6166338"/>
                <a:gd name="connsiteY9" fmla="*/ 1582616 h 3036277"/>
                <a:gd name="connsiteX10" fmla="*/ 4114800 w 6166338"/>
                <a:gd name="connsiteY10" fmla="*/ 1594339 h 3036277"/>
                <a:gd name="connsiteX11" fmla="*/ 3950677 w 6166338"/>
                <a:gd name="connsiteY11" fmla="*/ 1699846 h 3036277"/>
                <a:gd name="connsiteX12" fmla="*/ 1535723 w 6166338"/>
                <a:gd name="connsiteY12" fmla="*/ 1629508 h 3036277"/>
                <a:gd name="connsiteX13" fmla="*/ 1524000 w 6166338"/>
                <a:gd name="connsiteY13" fmla="*/ 1828800 h 3036277"/>
                <a:gd name="connsiteX14" fmla="*/ 1547446 w 6166338"/>
                <a:gd name="connsiteY14" fmla="*/ 2836985 h 3036277"/>
                <a:gd name="connsiteX15" fmla="*/ 1125415 w 6166338"/>
                <a:gd name="connsiteY15" fmla="*/ 3036277 h 303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6338" h="3036277">
                  <a:moveTo>
                    <a:pt x="1125415" y="3036277"/>
                  </a:moveTo>
                  <a:lnTo>
                    <a:pt x="187569" y="3001108"/>
                  </a:lnTo>
                  <a:lnTo>
                    <a:pt x="0" y="2555631"/>
                  </a:lnTo>
                  <a:lnTo>
                    <a:pt x="117231" y="1031631"/>
                  </a:lnTo>
                  <a:lnTo>
                    <a:pt x="515815" y="0"/>
                  </a:lnTo>
                  <a:lnTo>
                    <a:pt x="6166338" y="199292"/>
                  </a:lnTo>
                  <a:lnTo>
                    <a:pt x="6037384" y="2028092"/>
                  </a:lnTo>
                  <a:lnTo>
                    <a:pt x="5052646" y="1758462"/>
                  </a:lnTo>
                  <a:lnTo>
                    <a:pt x="4736123" y="1676400"/>
                  </a:lnTo>
                  <a:lnTo>
                    <a:pt x="4302369" y="1582616"/>
                  </a:lnTo>
                  <a:lnTo>
                    <a:pt x="4114800" y="1594339"/>
                  </a:lnTo>
                  <a:lnTo>
                    <a:pt x="3950677" y="1699846"/>
                  </a:lnTo>
                  <a:lnTo>
                    <a:pt x="1535723" y="1629508"/>
                  </a:lnTo>
                  <a:lnTo>
                    <a:pt x="1524000" y="1828800"/>
                  </a:lnTo>
                  <a:lnTo>
                    <a:pt x="1547446" y="2836985"/>
                  </a:lnTo>
                  <a:lnTo>
                    <a:pt x="1125415" y="3036277"/>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21" name="Rectangle 8"/>
          <p:cNvSpPr txBox="1">
            <a:spLocks noChangeArrowheads="1"/>
          </p:cNvSpPr>
          <p:nvPr/>
        </p:nvSpPr>
        <p:spPr>
          <a:xfrm>
            <a:off x="23408" y="228600"/>
            <a:ext cx="9353697" cy="961021"/>
          </a:xfrm>
          <a:prstGeom prst="rect">
            <a:avLst/>
          </a:prstGeom>
        </p:spPr>
        <p:txBody>
          <a:bodyPr/>
          <a:lstStyle>
            <a:lvl1pPr marL="379413" indent="-379413" algn="l" defTabSz="1014413" rtl="0" eaLnBrk="0" fontAlgn="base" hangingPunct="0">
              <a:spcBef>
                <a:spcPct val="20000"/>
              </a:spcBef>
              <a:spcAft>
                <a:spcPct val="0"/>
              </a:spcAft>
              <a:buChar char="•"/>
              <a:defRPr sz="32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800">
                <a:solidFill>
                  <a:schemeClr val="tx1"/>
                </a:solidFill>
                <a:latin typeface="+mn-lt"/>
              </a:defRPr>
            </a:lvl2pPr>
            <a:lvl3pPr marL="1266825" indent="-252413" algn="l" defTabSz="1014413" rtl="0" eaLnBrk="0" fontAlgn="base" hangingPunct="0">
              <a:spcBef>
                <a:spcPct val="20000"/>
              </a:spcBef>
              <a:spcAft>
                <a:spcPct val="0"/>
              </a:spcAft>
              <a:buChar char="•"/>
              <a:defRPr sz="2400">
                <a:solidFill>
                  <a:schemeClr val="tx1"/>
                </a:solidFill>
                <a:latin typeface="+mn-lt"/>
              </a:defRPr>
            </a:lvl3pPr>
            <a:lvl4pPr marL="1773238" indent="-252413" algn="l" defTabSz="1014413" rtl="0" eaLnBrk="0" fontAlgn="base" hangingPunct="0">
              <a:spcBef>
                <a:spcPct val="20000"/>
              </a:spcBef>
              <a:spcAft>
                <a:spcPct val="0"/>
              </a:spcAft>
              <a:buChar char="–"/>
              <a:defRPr sz="2000">
                <a:solidFill>
                  <a:schemeClr val="tx1"/>
                </a:solidFill>
                <a:latin typeface="+mn-lt"/>
              </a:defRPr>
            </a:lvl4pPr>
            <a:lvl5pPr marL="2281238" indent="-254000" algn="l" defTabSz="1014413" rtl="0" eaLnBrk="0" fontAlgn="base" hangingPunct="0">
              <a:spcBef>
                <a:spcPct val="20000"/>
              </a:spcBef>
              <a:spcAft>
                <a:spcPct val="0"/>
              </a:spcAft>
              <a:buChar char="»"/>
              <a:defRPr sz="2000">
                <a:solidFill>
                  <a:schemeClr val="tx1"/>
                </a:solidFill>
                <a:latin typeface="+mn-lt"/>
              </a:defRPr>
            </a:lvl5pPr>
            <a:lvl6pPr marL="2738438" indent="-254000" algn="l" defTabSz="1014413" rtl="0" eaLnBrk="0" fontAlgn="base" hangingPunct="0">
              <a:spcBef>
                <a:spcPct val="20000"/>
              </a:spcBef>
              <a:spcAft>
                <a:spcPct val="0"/>
              </a:spcAft>
              <a:buChar char="»"/>
              <a:defRPr sz="2000">
                <a:solidFill>
                  <a:schemeClr val="tx1"/>
                </a:solidFill>
                <a:latin typeface="+mn-lt"/>
              </a:defRPr>
            </a:lvl6pPr>
            <a:lvl7pPr marL="3195638" indent="-254000" algn="l" defTabSz="1014413" rtl="0" eaLnBrk="0" fontAlgn="base" hangingPunct="0">
              <a:spcBef>
                <a:spcPct val="20000"/>
              </a:spcBef>
              <a:spcAft>
                <a:spcPct val="0"/>
              </a:spcAft>
              <a:buChar char="»"/>
              <a:defRPr sz="2000">
                <a:solidFill>
                  <a:schemeClr val="tx1"/>
                </a:solidFill>
                <a:latin typeface="+mn-lt"/>
              </a:defRPr>
            </a:lvl7pPr>
            <a:lvl8pPr marL="3652838" indent="-254000" algn="l" defTabSz="1014413" rtl="0" eaLnBrk="0" fontAlgn="base" hangingPunct="0">
              <a:spcBef>
                <a:spcPct val="20000"/>
              </a:spcBef>
              <a:spcAft>
                <a:spcPct val="0"/>
              </a:spcAft>
              <a:buChar char="»"/>
              <a:defRPr sz="2000">
                <a:solidFill>
                  <a:schemeClr val="tx1"/>
                </a:solidFill>
                <a:latin typeface="+mn-lt"/>
              </a:defRPr>
            </a:lvl8pPr>
            <a:lvl9pPr marL="4110038" indent="-254000" algn="l" defTabSz="1014413"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162" b="1" kern="0" dirty="0">
                <a:solidFill>
                  <a:srgbClr val="000000"/>
                </a:solidFill>
              </a:rPr>
              <a:t>Precipitation change (from 1991) relative to 1900-1960</a:t>
            </a:r>
          </a:p>
        </p:txBody>
      </p:sp>
    </p:spTree>
    <p:extLst>
      <p:ext uri="{BB962C8B-B14F-4D97-AF65-F5344CB8AC3E}">
        <p14:creationId xmlns:p14="http://schemas.microsoft.com/office/powerpoint/2010/main" val="7202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408" y="457200"/>
            <a:ext cx="9019710" cy="5985892"/>
            <a:chOff x="23408" y="762000"/>
            <a:chExt cx="9019710" cy="5985892"/>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08" y="762000"/>
              <a:ext cx="7991496" cy="5690568"/>
            </a:xfrm>
            <a:prstGeom prst="rect">
              <a:avLst/>
            </a:prstGeom>
          </p:spPr>
        </p:pic>
        <p:sp>
          <p:nvSpPr>
            <p:cNvPr id="4" name="Rectangle 8"/>
            <p:cNvSpPr txBox="1">
              <a:spLocks noChangeArrowheads="1"/>
            </p:cNvSpPr>
            <p:nvPr/>
          </p:nvSpPr>
          <p:spPr>
            <a:xfrm>
              <a:off x="6858000" y="4489059"/>
              <a:ext cx="2185118" cy="921141"/>
            </a:xfrm>
            <a:prstGeom prst="rect">
              <a:avLst/>
            </a:prstGeom>
          </p:spPr>
          <p:txBody>
            <a:bodyPr/>
            <a:lstStyle>
              <a:lvl1pPr marL="379413" indent="-379413" algn="l" defTabSz="1014413" rtl="0" eaLnBrk="0" fontAlgn="base" hangingPunct="0">
                <a:spcBef>
                  <a:spcPct val="20000"/>
                </a:spcBef>
                <a:spcAft>
                  <a:spcPct val="0"/>
                </a:spcAft>
                <a:buChar char="•"/>
                <a:defRPr sz="32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800">
                  <a:solidFill>
                    <a:schemeClr val="tx1"/>
                  </a:solidFill>
                  <a:latin typeface="+mn-lt"/>
                </a:defRPr>
              </a:lvl2pPr>
              <a:lvl3pPr marL="1266825" indent="-252413" algn="l" defTabSz="1014413" rtl="0" eaLnBrk="0" fontAlgn="base" hangingPunct="0">
                <a:spcBef>
                  <a:spcPct val="20000"/>
                </a:spcBef>
                <a:spcAft>
                  <a:spcPct val="0"/>
                </a:spcAft>
                <a:buChar char="•"/>
                <a:defRPr sz="2400">
                  <a:solidFill>
                    <a:schemeClr val="tx1"/>
                  </a:solidFill>
                  <a:latin typeface="+mn-lt"/>
                </a:defRPr>
              </a:lvl3pPr>
              <a:lvl4pPr marL="1773238" indent="-252413" algn="l" defTabSz="1014413" rtl="0" eaLnBrk="0" fontAlgn="base" hangingPunct="0">
                <a:spcBef>
                  <a:spcPct val="20000"/>
                </a:spcBef>
                <a:spcAft>
                  <a:spcPct val="0"/>
                </a:spcAft>
                <a:buChar char="–"/>
                <a:defRPr sz="2000">
                  <a:solidFill>
                    <a:schemeClr val="tx1"/>
                  </a:solidFill>
                  <a:latin typeface="+mn-lt"/>
                </a:defRPr>
              </a:lvl4pPr>
              <a:lvl5pPr marL="2281238" indent="-254000" algn="l" defTabSz="1014413" rtl="0" eaLnBrk="0" fontAlgn="base" hangingPunct="0">
                <a:spcBef>
                  <a:spcPct val="20000"/>
                </a:spcBef>
                <a:spcAft>
                  <a:spcPct val="0"/>
                </a:spcAft>
                <a:buChar char="»"/>
                <a:defRPr sz="2000">
                  <a:solidFill>
                    <a:schemeClr val="tx1"/>
                  </a:solidFill>
                  <a:latin typeface="+mn-lt"/>
                </a:defRPr>
              </a:lvl5pPr>
              <a:lvl6pPr marL="2738438" indent="-254000" algn="l" defTabSz="1014413" rtl="0" eaLnBrk="0" fontAlgn="base" hangingPunct="0">
                <a:spcBef>
                  <a:spcPct val="20000"/>
                </a:spcBef>
                <a:spcAft>
                  <a:spcPct val="0"/>
                </a:spcAft>
                <a:buChar char="»"/>
                <a:defRPr sz="2000">
                  <a:solidFill>
                    <a:schemeClr val="tx1"/>
                  </a:solidFill>
                  <a:latin typeface="+mn-lt"/>
                </a:defRPr>
              </a:lvl6pPr>
              <a:lvl7pPr marL="3195638" indent="-254000" algn="l" defTabSz="1014413" rtl="0" eaLnBrk="0" fontAlgn="base" hangingPunct="0">
                <a:spcBef>
                  <a:spcPct val="20000"/>
                </a:spcBef>
                <a:spcAft>
                  <a:spcPct val="0"/>
                </a:spcAft>
                <a:buChar char="»"/>
                <a:defRPr sz="2000">
                  <a:solidFill>
                    <a:schemeClr val="tx1"/>
                  </a:solidFill>
                  <a:latin typeface="+mn-lt"/>
                </a:defRPr>
              </a:lvl7pPr>
              <a:lvl8pPr marL="3652838" indent="-254000" algn="l" defTabSz="1014413" rtl="0" eaLnBrk="0" fontAlgn="base" hangingPunct="0">
                <a:spcBef>
                  <a:spcPct val="20000"/>
                </a:spcBef>
                <a:spcAft>
                  <a:spcPct val="0"/>
                </a:spcAft>
                <a:buChar char="»"/>
                <a:defRPr sz="2000">
                  <a:solidFill>
                    <a:schemeClr val="tx1"/>
                  </a:solidFill>
                  <a:latin typeface="+mn-lt"/>
                </a:defRPr>
              </a:lvl8pPr>
              <a:lvl9pPr marL="4110038" indent="-254000" algn="l" defTabSz="1014413"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1802" b="1" kern="0" dirty="0">
                  <a:solidFill>
                    <a:srgbClr val="FF0000"/>
                  </a:solidFill>
                </a:rPr>
                <a:t>Increase in precipitation across eastern part of Northern Plains.</a:t>
              </a:r>
            </a:p>
          </p:txBody>
        </p:sp>
        <p:sp>
          <p:nvSpPr>
            <p:cNvPr id="8" name="TextBox 7"/>
            <p:cNvSpPr txBox="1"/>
            <p:nvPr/>
          </p:nvSpPr>
          <p:spPr>
            <a:xfrm>
              <a:off x="7510122" y="6322904"/>
              <a:ext cx="1372887" cy="424988"/>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81" b="1" dirty="0">
                  <a:solidFill>
                    <a:srgbClr val="000000"/>
                  </a:solidFill>
                </a:rPr>
                <a:t>National Climate</a:t>
              </a:r>
            </a:p>
            <a:p>
              <a:r>
                <a:rPr lang="en-US" sz="1081" b="1" dirty="0">
                  <a:solidFill>
                    <a:srgbClr val="000000"/>
                  </a:solidFill>
                </a:rPr>
                <a:t>Assessment 2014</a:t>
              </a:r>
            </a:p>
          </p:txBody>
        </p:sp>
        <p:sp>
          <p:nvSpPr>
            <p:cNvPr id="9" name="Freeform 8"/>
            <p:cNvSpPr/>
            <p:nvPr/>
          </p:nvSpPr>
          <p:spPr bwMode="auto">
            <a:xfrm>
              <a:off x="100484" y="3411415"/>
              <a:ext cx="5340698" cy="2984361"/>
            </a:xfrm>
            <a:custGeom>
              <a:avLst/>
              <a:gdLst>
                <a:gd name="connsiteX0" fmla="*/ 5184949 w 5340698"/>
                <a:gd name="connsiteY0" fmla="*/ 2984361 h 2984361"/>
                <a:gd name="connsiteX1" fmla="*/ 5184949 w 5340698"/>
                <a:gd name="connsiteY1" fmla="*/ 2984361 h 2984361"/>
                <a:gd name="connsiteX2" fmla="*/ 5340698 w 5340698"/>
                <a:gd name="connsiteY2" fmla="*/ 2893926 h 2984361"/>
                <a:gd name="connsiteX3" fmla="*/ 5300505 w 5340698"/>
                <a:gd name="connsiteY3" fmla="*/ 1874018 h 2984361"/>
                <a:gd name="connsiteX4" fmla="*/ 5245239 w 5340698"/>
                <a:gd name="connsiteY4" fmla="*/ 1642906 h 2984361"/>
                <a:gd name="connsiteX5" fmla="*/ 4551903 w 5340698"/>
                <a:gd name="connsiteY5" fmla="*/ 1492181 h 2984361"/>
                <a:gd name="connsiteX6" fmla="*/ 4049485 w 5340698"/>
                <a:gd name="connsiteY6" fmla="*/ 1562519 h 2984361"/>
                <a:gd name="connsiteX7" fmla="*/ 3883687 w 5340698"/>
                <a:gd name="connsiteY7" fmla="*/ 1652954 h 2984361"/>
                <a:gd name="connsiteX8" fmla="*/ 3828421 w 5340698"/>
                <a:gd name="connsiteY8" fmla="*/ 1758462 h 2984361"/>
                <a:gd name="connsiteX9" fmla="*/ 3552092 w 5340698"/>
                <a:gd name="connsiteY9" fmla="*/ 1592664 h 2984361"/>
                <a:gd name="connsiteX10" fmla="*/ 1909186 w 5340698"/>
                <a:gd name="connsiteY10" fmla="*/ 1065126 h 2984361"/>
                <a:gd name="connsiteX11" fmla="*/ 1441938 w 5340698"/>
                <a:gd name="connsiteY11" fmla="*/ 50242 h 2984361"/>
                <a:gd name="connsiteX12" fmla="*/ 0 w 5340698"/>
                <a:gd name="connsiteY12" fmla="*/ 0 h 2984361"/>
                <a:gd name="connsiteX13" fmla="*/ 281353 w 5340698"/>
                <a:gd name="connsiteY13" fmla="*/ 2929095 h 2984361"/>
                <a:gd name="connsiteX14" fmla="*/ 5184949 w 5340698"/>
                <a:gd name="connsiteY14" fmla="*/ 2984361 h 298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40698" h="2984361">
                  <a:moveTo>
                    <a:pt x="5184949" y="2984361"/>
                  </a:moveTo>
                  <a:lnTo>
                    <a:pt x="5184949" y="2984361"/>
                  </a:lnTo>
                  <a:lnTo>
                    <a:pt x="5340698" y="2893926"/>
                  </a:lnTo>
                  <a:lnTo>
                    <a:pt x="5300505" y="1874018"/>
                  </a:lnTo>
                  <a:lnTo>
                    <a:pt x="5245239" y="1642906"/>
                  </a:lnTo>
                  <a:lnTo>
                    <a:pt x="4551903" y="1492181"/>
                  </a:lnTo>
                  <a:lnTo>
                    <a:pt x="4049485" y="1562519"/>
                  </a:lnTo>
                  <a:lnTo>
                    <a:pt x="3883687" y="1652954"/>
                  </a:lnTo>
                  <a:lnTo>
                    <a:pt x="3828421" y="1758462"/>
                  </a:lnTo>
                  <a:lnTo>
                    <a:pt x="3552092" y="1592664"/>
                  </a:lnTo>
                  <a:lnTo>
                    <a:pt x="1909186" y="1065126"/>
                  </a:lnTo>
                  <a:lnTo>
                    <a:pt x="1441938" y="50242"/>
                  </a:lnTo>
                  <a:lnTo>
                    <a:pt x="0" y="0"/>
                  </a:lnTo>
                  <a:lnTo>
                    <a:pt x="281353" y="2929095"/>
                  </a:lnTo>
                  <a:lnTo>
                    <a:pt x="5184949" y="298436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Freeform 2"/>
            <p:cNvSpPr/>
            <p:nvPr/>
          </p:nvSpPr>
          <p:spPr bwMode="auto">
            <a:xfrm>
              <a:off x="6400800" y="2817159"/>
              <a:ext cx="1532965" cy="1674159"/>
            </a:xfrm>
            <a:custGeom>
              <a:avLst/>
              <a:gdLst>
                <a:gd name="connsiteX0" fmla="*/ 47065 w 1532965"/>
                <a:gd name="connsiteY0" fmla="*/ 161365 h 1674159"/>
                <a:gd name="connsiteX1" fmla="*/ 0 w 1532965"/>
                <a:gd name="connsiteY1" fmla="*/ 1472453 h 1674159"/>
                <a:gd name="connsiteX2" fmla="*/ 423582 w 1532965"/>
                <a:gd name="connsiteY2" fmla="*/ 1674159 h 1674159"/>
                <a:gd name="connsiteX3" fmla="*/ 490818 w 1532965"/>
                <a:gd name="connsiteY3" fmla="*/ 1653988 h 1674159"/>
                <a:gd name="connsiteX4" fmla="*/ 537882 w 1532965"/>
                <a:gd name="connsiteY4" fmla="*/ 1647265 h 1674159"/>
                <a:gd name="connsiteX5" fmla="*/ 1519518 w 1532965"/>
                <a:gd name="connsiteY5" fmla="*/ 1613647 h 1674159"/>
                <a:gd name="connsiteX6" fmla="*/ 1532965 w 1532965"/>
                <a:gd name="connsiteY6" fmla="*/ 0 h 1674159"/>
                <a:gd name="connsiteX7" fmla="*/ 47065 w 1532965"/>
                <a:gd name="connsiteY7" fmla="*/ 161365 h 16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965" h="1674159">
                  <a:moveTo>
                    <a:pt x="47065" y="161365"/>
                  </a:moveTo>
                  <a:lnTo>
                    <a:pt x="0" y="1472453"/>
                  </a:lnTo>
                  <a:lnTo>
                    <a:pt x="423582" y="1674159"/>
                  </a:lnTo>
                  <a:cubicBezTo>
                    <a:pt x="445994" y="1667435"/>
                    <a:pt x="468041" y="1659347"/>
                    <a:pt x="490818" y="1653988"/>
                  </a:cubicBezTo>
                  <a:cubicBezTo>
                    <a:pt x="506244" y="1650358"/>
                    <a:pt x="537882" y="1647265"/>
                    <a:pt x="537882" y="1647265"/>
                  </a:cubicBezTo>
                  <a:lnTo>
                    <a:pt x="1519518" y="1613647"/>
                  </a:lnTo>
                  <a:lnTo>
                    <a:pt x="1532965" y="0"/>
                  </a:lnTo>
                  <a:lnTo>
                    <a:pt x="47065" y="161365"/>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 name="Straight Arrow Connector 4"/>
            <p:cNvCxnSpPr/>
            <p:nvPr/>
          </p:nvCxnSpPr>
          <p:spPr bwMode="auto">
            <a:xfrm flipH="1" flipV="1">
              <a:off x="3352800" y="2520225"/>
              <a:ext cx="3912729" cy="212797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6" name="Freeform 5"/>
            <p:cNvSpPr/>
            <p:nvPr/>
          </p:nvSpPr>
          <p:spPr bwMode="auto">
            <a:xfrm>
              <a:off x="3072653" y="4625788"/>
              <a:ext cx="618565" cy="598394"/>
            </a:xfrm>
            <a:custGeom>
              <a:avLst/>
              <a:gdLst>
                <a:gd name="connsiteX0" fmla="*/ 0 w 618565"/>
                <a:gd name="connsiteY0" fmla="*/ 0 h 598394"/>
                <a:gd name="connsiteX1" fmla="*/ 0 w 618565"/>
                <a:gd name="connsiteY1" fmla="*/ 0 h 598394"/>
                <a:gd name="connsiteX2" fmla="*/ 60512 w 618565"/>
                <a:gd name="connsiteY2" fmla="*/ 40341 h 598394"/>
                <a:gd name="connsiteX3" fmla="*/ 618565 w 618565"/>
                <a:gd name="connsiteY3" fmla="*/ 268941 h 598394"/>
                <a:gd name="connsiteX4" fmla="*/ 611841 w 618565"/>
                <a:gd name="connsiteY4" fmla="*/ 598394 h 598394"/>
                <a:gd name="connsiteX5" fmla="*/ 20171 w 618565"/>
                <a:gd name="connsiteY5" fmla="*/ 510988 h 598394"/>
                <a:gd name="connsiteX6" fmla="*/ 0 w 618565"/>
                <a:gd name="connsiteY6" fmla="*/ 0 h 5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565" h="598394">
                  <a:moveTo>
                    <a:pt x="0" y="0"/>
                  </a:moveTo>
                  <a:lnTo>
                    <a:pt x="0" y="0"/>
                  </a:lnTo>
                  <a:lnTo>
                    <a:pt x="60512" y="40341"/>
                  </a:lnTo>
                  <a:lnTo>
                    <a:pt x="618565" y="268941"/>
                  </a:lnTo>
                  <a:lnTo>
                    <a:pt x="611841" y="598394"/>
                  </a:lnTo>
                  <a:lnTo>
                    <a:pt x="20171" y="510988"/>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Freeform 10"/>
            <p:cNvSpPr/>
            <p:nvPr/>
          </p:nvSpPr>
          <p:spPr bwMode="auto">
            <a:xfrm>
              <a:off x="1319476" y="2358973"/>
              <a:ext cx="256151" cy="1081196"/>
            </a:xfrm>
            <a:custGeom>
              <a:avLst/>
              <a:gdLst>
                <a:gd name="connsiteX0" fmla="*/ 0 w 256151"/>
                <a:gd name="connsiteY0" fmla="*/ 1081196 h 1081196"/>
                <a:gd name="connsiteX1" fmla="*/ 0 w 256151"/>
                <a:gd name="connsiteY1" fmla="*/ 1081196 h 1081196"/>
                <a:gd name="connsiteX2" fmla="*/ 86377 w 256151"/>
                <a:gd name="connsiteY2" fmla="*/ 1066304 h 1081196"/>
                <a:gd name="connsiteX3" fmla="*/ 214452 w 256151"/>
                <a:gd name="connsiteY3" fmla="*/ 1042476 h 1081196"/>
                <a:gd name="connsiteX4" fmla="*/ 226366 w 256151"/>
                <a:gd name="connsiteY4" fmla="*/ 881637 h 1081196"/>
                <a:gd name="connsiteX5" fmla="*/ 214452 w 256151"/>
                <a:gd name="connsiteY5" fmla="*/ 848873 h 1081196"/>
                <a:gd name="connsiteX6" fmla="*/ 205517 w 256151"/>
                <a:gd name="connsiteY6" fmla="*/ 780368 h 1081196"/>
                <a:gd name="connsiteX7" fmla="*/ 208495 w 256151"/>
                <a:gd name="connsiteY7" fmla="*/ 622507 h 1081196"/>
                <a:gd name="connsiteX8" fmla="*/ 256151 w 256151"/>
                <a:gd name="connsiteY8" fmla="*/ 241259 h 1081196"/>
                <a:gd name="connsiteX9" fmla="*/ 205517 w 256151"/>
                <a:gd name="connsiteY9" fmla="*/ 29785 h 1081196"/>
                <a:gd name="connsiteX10" fmla="*/ 128076 w 256151"/>
                <a:gd name="connsiteY10" fmla="*/ 0 h 1081196"/>
                <a:gd name="connsiteX11" fmla="*/ 0 w 256151"/>
                <a:gd name="connsiteY11" fmla="*/ 1081196 h 108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151" h="1081196">
                  <a:moveTo>
                    <a:pt x="0" y="1081196"/>
                  </a:moveTo>
                  <a:lnTo>
                    <a:pt x="0" y="1081196"/>
                  </a:lnTo>
                  <a:lnTo>
                    <a:pt x="86377" y="1066304"/>
                  </a:lnTo>
                  <a:lnTo>
                    <a:pt x="214452" y="1042476"/>
                  </a:lnTo>
                  <a:lnTo>
                    <a:pt x="226366" y="881637"/>
                  </a:lnTo>
                  <a:lnTo>
                    <a:pt x="214452" y="848873"/>
                  </a:lnTo>
                  <a:lnTo>
                    <a:pt x="205517" y="780368"/>
                  </a:lnTo>
                  <a:cubicBezTo>
                    <a:pt x="206510" y="727748"/>
                    <a:pt x="207502" y="675127"/>
                    <a:pt x="208495" y="622507"/>
                  </a:cubicBezTo>
                  <a:lnTo>
                    <a:pt x="256151" y="241259"/>
                  </a:lnTo>
                  <a:lnTo>
                    <a:pt x="205517" y="29785"/>
                  </a:lnTo>
                  <a:lnTo>
                    <a:pt x="128076" y="0"/>
                  </a:lnTo>
                  <a:lnTo>
                    <a:pt x="0" y="1081196"/>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2" name="Freeform 1"/>
          <p:cNvSpPr/>
          <p:nvPr/>
        </p:nvSpPr>
        <p:spPr bwMode="auto">
          <a:xfrm>
            <a:off x="13447" y="152400"/>
            <a:ext cx="6071347" cy="4531659"/>
          </a:xfrm>
          <a:custGeom>
            <a:avLst/>
            <a:gdLst>
              <a:gd name="connsiteX0" fmla="*/ 309282 w 6071347"/>
              <a:gd name="connsiteY0" fmla="*/ 4511488 h 4531659"/>
              <a:gd name="connsiteX1" fmla="*/ 0 w 6071347"/>
              <a:gd name="connsiteY1" fmla="*/ 4531659 h 4531659"/>
              <a:gd name="connsiteX2" fmla="*/ 0 w 6071347"/>
              <a:gd name="connsiteY2" fmla="*/ 4450976 h 4531659"/>
              <a:gd name="connsiteX3" fmla="*/ 47065 w 6071347"/>
              <a:gd name="connsiteY3" fmla="*/ 0 h 4531659"/>
              <a:gd name="connsiteX4" fmla="*/ 6071347 w 6071347"/>
              <a:gd name="connsiteY4" fmla="*/ 396688 h 4531659"/>
              <a:gd name="connsiteX5" fmla="*/ 6017559 w 6071347"/>
              <a:gd name="connsiteY5" fmla="*/ 1969994 h 4531659"/>
              <a:gd name="connsiteX6" fmla="*/ 4961965 w 6071347"/>
              <a:gd name="connsiteY6" fmla="*/ 1801906 h 4531659"/>
              <a:gd name="connsiteX7" fmla="*/ 4780429 w 6071347"/>
              <a:gd name="connsiteY7" fmla="*/ 1761565 h 4531659"/>
              <a:gd name="connsiteX8" fmla="*/ 4538382 w 6071347"/>
              <a:gd name="connsiteY8" fmla="*/ 1828800 h 4531659"/>
              <a:gd name="connsiteX9" fmla="*/ 4363571 w 6071347"/>
              <a:gd name="connsiteY9" fmla="*/ 1768288 h 4531659"/>
              <a:gd name="connsiteX10" fmla="*/ 4242547 w 6071347"/>
              <a:gd name="connsiteY10" fmla="*/ 1620371 h 4531659"/>
              <a:gd name="connsiteX11" fmla="*/ 4155141 w 6071347"/>
              <a:gd name="connsiteY11" fmla="*/ 1546412 h 4531659"/>
              <a:gd name="connsiteX12" fmla="*/ 4141694 w 6071347"/>
              <a:gd name="connsiteY12" fmla="*/ 1667435 h 4531659"/>
              <a:gd name="connsiteX13" fmla="*/ 4000500 w 6071347"/>
              <a:gd name="connsiteY13" fmla="*/ 1754841 h 4531659"/>
              <a:gd name="connsiteX14" fmla="*/ 1606924 w 6071347"/>
              <a:gd name="connsiteY14" fmla="*/ 1741394 h 4531659"/>
              <a:gd name="connsiteX15" fmla="*/ 1559859 w 6071347"/>
              <a:gd name="connsiteY15" fmla="*/ 1741394 h 4531659"/>
              <a:gd name="connsiteX16" fmla="*/ 1532965 w 6071347"/>
              <a:gd name="connsiteY16" fmla="*/ 1808629 h 4531659"/>
              <a:gd name="connsiteX17" fmla="*/ 1499347 w 6071347"/>
              <a:gd name="connsiteY17" fmla="*/ 1875865 h 4531659"/>
              <a:gd name="connsiteX18" fmla="*/ 1519518 w 6071347"/>
              <a:gd name="connsiteY18" fmla="*/ 2447365 h 4531659"/>
              <a:gd name="connsiteX19" fmla="*/ 1506071 w 6071347"/>
              <a:gd name="connsiteY19" fmla="*/ 2689412 h 4531659"/>
              <a:gd name="connsiteX20" fmla="*/ 309282 w 6071347"/>
              <a:gd name="connsiteY20" fmla="*/ 4511488 h 453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1347" h="4531659">
                <a:moveTo>
                  <a:pt x="309282" y="4511488"/>
                </a:moveTo>
                <a:lnTo>
                  <a:pt x="0" y="4531659"/>
                </a:lnTo>
                <a:lnTo>
                  <a:pt x="0" y="4450976"/>
                </a:lnTo>
                <a:lnTo>
                  <a:pt x="47065" y="0"/>
                </a:lnTo>
                <a:lnTo>
                  <a:pt x="6071347" y="396688"/>
                </a:lnTo>
                <a:lnTo>
                  <a:pt x="6017559" y="1969994"/>
                </a:lnTo>
                <a:lnTo>
                  <a:pt x="4961965" y="1801906"/>
                </a:lnTo>
                <a:lnTo>
                  <a:pt x="4780429" y="1761565"/>
                </a:lnTo>
                <a:lnTo>
                  <a:pt x="4538382" y="1828800"/>
                </a:lnTo>
                <a:lnTo>
                  <a:pt x="4363571" y="1768288"/>
                </a:lnTo>
                <a:lnTo>
                  <a:pt x="4242547" y="1620371"/>
                </a:lnTo>
                <a:lnTo>
                  <a:pt x="4155141" y="1546412"/>
                </a:lnTo>
                <a:lnTo>
                  <a:pt x="4141694" y="1667435"/>
                </a:lnTo>
                <a:lnTo>
                  <a:pt x="4000500" y="1754841"/>
                </a:lnTo>
                <a:lnTo>
                  <a:pt x="1606924" y="1741394"/>
                </a:lnTo>
                <a:lnTo>
                  <a:pt x="1559859" y="1741394"/>
                </a:lnTo>
                <a:lnTo>
                  <a:pt x="1532965" y="1808629"/>
                </a:lnTo>
                <a:lnTo>
                  <a:pt x="1499347" y="1875865"/>
                </a:lnTo>
                <a:lnTo>
                  <a:pt x="1519518" y="2447365"/>
                </a:lnTo>
                <a:lnTo>
                  <a:pt x="1506071" y="2689412"/>
                </a:lnTo>
                <a:lnTo>
                  <a:pt x="309282" y="451148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8"/>
          <p:cNvSpPr txBox="1">
            <a:spLocks noChangeArrowheads="1"/>
          </p:cNvSpPr>
          <p:nvPr/>
        </p:nvSpPr>
        <p:spPr>
          <a:xfrm>
            <a:off x="23408" y="228600"/>
            <a:ext cx="9353697" cy="961021"/>
          </a:xfrm>
          <a:prstGeom prst="rect">
            <a:avLst/>
          </a:prstGeom>
        </p:spPr>
        <p:txBody>
          <a:bodyPr/>
          <a:lstStyle>
            <a:lvl1pPr marL="379413" indent="-379413" algn="l" defTabSz="1014413" rtl="0" eaLnBrk="0" fontAlgn="base" hangingPunct="0">
              <a:spcBef>
                <a:spcPct val="20000"/>
              </a:spcBef>
              <a:spcAft>
                <a:spcPct val="0"/>
              </a:spcAft>
              <a:buChar char="•"/>
              <a:defRPr sz="32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800">
                <a:solidFill>
                  <a:schemeClr val="tx1"/>
                </a:solidFill>
                <a:latin typeface="+mn-lt"/>
              </a:defRPr>
            </a:lvl2pPr>
            <a:lvl3pPr marL="1266825" indent="-252413" algn="l" defTabSz="1014413" rtl="0" eaLnBrk="0" fontAlgn="base" hangingPunct="0">
              <a:spcBef>
                <a:spcPct val="20000"/>
              </a:spcBef>
              <a:spcAft>
                <a:spcPct val="0"/>
              </a:spcAft>
              <a:buChar char="•"/>
              <a:defRPr sz="2400">
                <a:solidFill>
                  <a:schemeClr val="tx1"/>
                </a:solidFill>
                <a:latin typeface="+mn-lt"/>
              </a:defRPr>
            </a:lvl3pPr>
            <a:lvl4pPr marL="1773238" indent="-252413" algn="l" defTabSz="1014413" rtl="0" eaLnBrk="0" fontAlgn="base" hangingPunct="0">
              <a:spcBef>
                <a:spcPct val="20000"/>
              </a:spcBef>
              <a:spcAft>
                <a:spcPct val="0"/>
              </a:spcAft>
              <a:buChar char="–"/>
              <a:defRPr sz="2000">
                <a:solidFill>
                  <a:schemeClr val="tx1"/>
                </a:solidFill>
                <a:latin typeface="+mn-lt"/>
              </a:defRPr>
            </a:lvl4pPr>
            <a:lvl5pPr marL="2281238" indent="-254000" algn="l" defTabSz="1014413" rtl="0" eaLnBrk="0" fontAlgn="base" hangingPunct="0">
              <a:spcBef>
                <a:spcPct val="20000"/>
              </a:spcBef>
              <a:spcAft>
                <a:spcPct val="0"/>
              </a:spcAft>
              <a:buChar char="»"/>
              <a:defRPr sz="2000">
                <a:solidFill>
                  <a:schemeClr val="tx1"/>
                </a:solidFill>
                <a:latin typeface="+mn-lt"/>
              </a:defRPr>
            </a:lvl5pPr>
            <a:lvl6pPr marL="2738438" indent="-254000" algn="l" defTabSz="1014413" rtl="0" eaLnBrk="0" fontAlgn="base" hangingPunct="0">
              <a:spcBef>
                <a:spcPct val="20000"/>
              </a:spcBef>
              <a:spcAft>
                <a:spcPct val="0"/>
              </a:spcAft>
              <a:buChar char="»"/>
              <a:defRPr sz="2000">
                <a:solidFill>
                  <a:schemeClr val="tx1"/>
                </a:solidFill>
                <a:latin typeface="+mn-lt"/>
              </a:defRPr>
            </a:lvl6pPr>
            <a:lvl7pPr marL="3195638" indent="-254000" algn="l" defTabSz="1014413" rtl="0" eaLnBrk="0" fontAlgn="base" hangingPunct="0">
              <a:spcBef>
                <a:spcPct val="20000"/>
              </a:spcBef>
              <a:spcAft>
                <a:spcPct val="0"/>
              </a:spcAft>
              <a:buChar char="»"/>
              <a:defRPr sz="2000">
                <a:solidFill>
                  <a:schemeClr val="tx1"/>
                </a:solidFill>
                <a:latin typeface="+mn-lt"/>
              </a:defRPr>
            </a:lvl7pPr>
            <a:lvl8pPr marL="3652838" indent="-254000" algn="l" defTabSz="1014413" rtl="0" eaLnBrk="0" fontAlgn="base" hangingPunct="0">
              <a:spcBef>
                <a:spcPct val="20000"/>
              </a:spcBef>
              <a:spcAft>
                <a:spcPct val="0"/>
              </a:spcAft>
              <a:buChar char="»"/>
              <a:defRPr sz="2000">
                <a:solidFill>
                  <a:schemeClr val="tx1"/>
                </a:solidFill>
                <a:latin typeface="+mn-lt"/>
              </a:defRPr>
            </a:lvl8pPr>
            <a:lvl9pPr marL="4110038" indent="-254000" algn="l" defTabSz="1014413"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162" b="1" kern="0" dirty="0">
                <a:solidFill>
                  <a:srgbClr val="000000"/>
                </a:solidFill>
              </a:rPr>
              <a:t>Precipitation change (from 1991) relative to 1900-1960</a:t>
            </a:r>
          </a:p>
        </p:txBody>
      </p:sp>
    </p:spTree>
    <p:extLst>
      <p:ext uri="{BB962C8B-B14F-4D97-AF65-F5344CB8AC3E}">
        <p14:creationId xmlns:p14="http://schemas.microsoft.com/office/powerpoint/2010/main" val="110369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81200"/>
            <a:ext cx="8915400" cy="2590800"/>
          </a:xfrm>
        </p:spPr>
        <p:txBody>
          <a:bodyPr>
            <a:noAutofit/>
          </a:bodyPr>
          <a:lstStyle/>
          <a:p>
            <a:pPr algn="l">
              <a:lnSpc>
                <a:spcPts val="13200"/>
              </a:lnSpc>
            </a:pPr>
            <a:r>
              <a:rPr lang="en-US" sz="8800" dirty="0">
                <a:latin typeface="Aharoni" panose="02010803020104030203" pitchFamily="2" charset="-79"/>
                <a:cs typeface="Aharoni" panose="02010803020104030203" pitchFamily="2" charset="-79"/>
              </a:rPr>
              <a:t>THE </a:t>
            </a:r>
            <a:br>
              <a:rPr lang="en-US" sz="8800" dirty="0">
                <a:latin typeface="Aharoni" panose="02010803020104030203" pitchFamily="2" charset="-79"/>
                <a:cs typeface="Aharoni" panose="02010803020104030203" pitchFamily="2" charset="-79"/>
              </a:rPr>
            </a:br>
            <a:r>
              <a:rPr lang="en-US" sz="8800" dirty="0">
                <a:latin typeface="Aharoni" panose="02010803020104030203" pitchFamily="2" charset="-79"/>
                <a:cs typeface="Aharoni" panose="02010803020104030203" pitchFamily="2" charset="-79"/>
              </a:rPr>
              <a:t>CLIMATE </a:t>
            </a:r>
            <a:br>
              <a:rPr lang="en-US" sz="8800" dirty="0">
                <a:latin typeface="Aharoni" panose="02010803020104030203" pitchFamily="2" charset="-79"/>
                <a:cs typeface="Aharoni" panose="02010803020104030203" pitchFamily="2" charset="-79"/>
              </a:rPr>
            </a:br>
            <a:r>
              <a:rPr lang="en-US" sz="8800" dirty="0">
                <a:latin typeface="Aharoni" panose="02010803020104030203" pitchFamily="2" charset="-79"/>
                <a:cs typeface="Aharoni" panose="02010803020104030203" pitchFamily="2" charset="-79"/>
              </a:rPr>
              <a:t>WILL CONTINUE</a:t>
            </a:r>
            <a:br>
              <a:rPr lang="en-US" sz="8800" dirty="0">
                <a:latin typeface="Aharoni" panose="02010803020104030203" pitchFamily="2" charset="-79"/>
                <a:cs typeface="Aharoni" panose="02010803020104030203" pitchFamily="2" charset="-79"/>
              </a:rPr>
            </a:br>
            <a:r>
              <a:rPr lang="en-US" sz="12000" dirty="0" smtClean="0">
                <a:latin typeface="Aharoni" panose="02010803020104030203" pitchFamily="2" charset="-79"/>
                <a:cs typeface="Aharoni" panose="02010803020104030203" pitchFamily="2" charset="-79"/>
              </a:rPr>
              <a:t>CHANGING</a:t>
            </a:r>
            <a:endParaRPr lang="en-US" sz="1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969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76199"/>
            <a:ext cx="8904768" cy="6324601"/>
            <a:chOff x="152400" y="609599"/>
            <a:chExt cx="8904768" cy="6045869"/>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609599"/>
              <a:ext cx="8904768" cy="6045869"/>
            </a:xfrm>
            <a:prstGeom prst="rect">
              <a:avLst/>
            </a:prstGeom>
          </p:spPr>
        </p:pic>
        <p:sp>
          <p:nvSpPr>
            <p:cNvPr id="3" name="Rectangle 2"/>
            <p:cNvSpPr/>
            <p:nvPr/>
          </p:nvSpPr>
          <p:spPr>
            <a:xfrm>
              <a:off x="457200" y="762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7047657" y="6367046"/>
            <a:ext cx="1877181" cy="338554"/>
          </a:xfrm>
          <a:prstGeom prst="rect">
            <a:avLst/>
          </a:prstGeom>
        </p:spPr>
        <p:txBody>
          <a:bodyPr wrap="none">
            <a:spAutoFit/>
          </a:bodyPr>
          <a:lstStyle/>
          <a:p>
            <a:r>
              <a:rPr lang="en-US" sz="1600" dirty="0"/>
              <a:t>http://www.ipcc.ch/</a:t>
            </a:r>
          </a:p>
        </p:txBody>
      </p:sp>
    </p:spTree>
    <p:extLst>
      <p:ext uri="{BB962C8B-B14F-4D97-AF65-F5344CB8AC3E}">
        <p14:creationId xmlns:p14="http://schemas.microsoft.com/office/powerpoint/2010/main" val="2649603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04df85aa-2f29-4e7c-81bc-555bfabda0f0"/>
  <p:tag name="TPFULLVERSION" val="4.3.2.1178"/>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P - herbicide resistance 9-30-2010">
  <a:themeElements>
    <a:clrScheme name="Frax8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Frax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9933"/>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9933"/>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Frax8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Frax8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Frax8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Frax8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Frax8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3975</TotalTime>
  <Words>1565</Words>
  <Application>Microsoft Office PowerPoint</Application>
  <PresentationFormat>On-screen Show (4:3)</PresentationFormat>
  <Paragraphs>226</Paragraphs>
  <Slides>45</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MS PGothic</vt:lpstr>
      <vt:lpstr>Aharoni</vt:lpstr>
      <vt:lpstr>Arial</vt:lpstr>
      <vt:lpstr>Calibri</vt:lpstr>
      <vt:lpstr>Century Gothic</vt:lpstr>
      <vt:lpstr>Comic Sans MS</vt:lpstr>
      <vt:lpstr>Corbel</vt:lpstr>
      <vt:lpstr>Times-Roman</vt:lpstr>
      <vt:lpstr>Office Theme</vt:lpstr>
      <vt:lpstr>TP - herbicide resistance 9-30-2010</vt:lpstr>
      <vt:lpstr>2_Office Theme</vt:lpstr>
      <vt:lpstr>Climate change   Implications for Montana agriculture</vt:lpstr>
      <vt:lpstr>THE  CLIMATE IS CHANGING</vt:lpstr>
      <vt:lpstr>PowerPoint Presentation</vt:lpstr>
      <vt:lpstr>PowerPoint Presentation</vt:lpstr>
      <vt:lpstr>PowerPoint Presentation</vt:lpstr>
      <vt:lpstr>PowerPoint Presentation</vt:lpstr>
      <vt:lpstr>PowerPoint Presentation</vt:lpstr>
      <vt:lpstr>THE  CLIMATE  WILL CONTINUE CHANGING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Demographic </vt:lpstr>
      <vt:lpstr>PowerPoint Presentation</vt:lpstr>
      <vt:lpstr>Political view vs. perceptions</vt:lpstr>
      <vt:lpstr>Political view vs. perceptions</vt:lpstr>
      <vt:lpstr>Political view vs. perceptions</vt:lpstr>
      <vt:lpstr>Political view vs. perceptions</vt:lpstr>
      <vt:lpstr>Political view &amp; causes of climate change </vt:lpstr>
      <vt:lpstr>Do Montana agricultural stakeholders acknowledge climate change?</vt:lpstr>
      <vt:lpstr>Are humans capable to mitigate the impacts of climate change?</vt:lpstr>
      <vt:lpstr>PowerPoint Presentation</vt:lpstr>
      <vt:lpstr> “The dogmas of the quiet past are inadequate to the stormy present.  The occasion is piled high with difficulty, and we must rise with the occasion.  As our case is new, so we must think anew, and act anew.” Abraham Lincoln, 1862 </vt:lpstr>
      <vt:lpstr>PowerPoint Presentation</vt:lpstr>
    </vt:vector>
  </TitlesOfParts>
  <Company>Montana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dc:creator>
  <cp:lastModifiedBy>MSU</cp:lastModifiedBy>
  <cp:revision>320</cp:revision>
  <dcterms:created xsi:type="dcterms:W3CDTF">2014-09-22T16:29:06Z</dcterms:created>
  <dcterms:modified xsi:type="dcterms:W3CDTF">2017-04-06T22:21:32Z</dcterms:modified>
</cp:coreProperties>
</file>