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79" r:id="rId3"/>
    <p:sldId id="266" r:id="rId4"/>
    <p:sldId id="292" r:id="rId5"/>
    <p:sldId id="258" r:id="rId6"/>
    <p:sldId id="281" r:id="rId7"/>
    <p:sldId id="302" r:id="rId8"/>
    <p:sldId id="303" r:id="rId9"/>
    <p:sldId id="304" r:id="rId10"/>
    <p:sldId id="305" r:id="rId11"/>
    <p:sldId id="301" r:id="rId12"/>
    <p:sldId id="300" r:id="rId13"/>
    <p:sldId id="291" r:id="rId14"/>
    <p:sldId id="297" r:id="rId15"/>
    <p:sldId id="26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8B3E"/>
    <a:srgbClr val="DB5E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99" autoAdjust="0"/>
  </p:normalViewPr>
  <p:slideViewPr>
    <p:cSldViewPr snapToGrid="0" snapToObjects="1">
      <p:cViewPr varScale="1">
        <p:scale>
          <a:sx n="73" d="100"/>
          <a:sy n="73" d="100"/>
        </p:scale>
        <p:origin x="129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64538-1406-694E-A287-C8CFF0889711}" type="datetimeFigureOut">
              <a:rPr lang="en-US" smtClean="0"/>
              <a:t>4/6/2017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AB5387-B779-4B4B-9340-EF55C02E77B0}" type="slidenum">
              <a:rPr lang="en-US" smtClean="0"/>
              <a:t>‹#›</a:t>
            </a:fld>
            <a:endParaRPr lang="en-US"/>
          </a:p>
        </p:txBody>
      </p:sp>
    </p:spTree>
    <p:extLst>
      <p:ext uri="{BB962C8B-B14F-4D97-AF65-F5344CB8AC3E}">
        <p14:creationId xmlns:p14="http://schemas.microsoft.com/office/powerpoint/2010/main" val="5919927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Intro: Douglas Fischer, been journalist for almost 25 yrs.</a:t>
            </a:r>
            <a:endParaRPr lang="en-US" dirty="0"/>
          </a:p>
        </p:txBody>
      </p:sp>
      <p:sp>
        <p:nvSpPr>
          <p:cNvPr id="4" name="Slide Number Placeholder 3"/>
          <p:cNvSpPr>
            <a:spLocks noGrp="1"/>
          </p:cNvSpPr>
          <p:nvPr>
            <p:ph type="sldNum" sz="quarter" idx="10"/>
          </p:nvPr>
        </p:nvSpPr>
        <p:spPr/>
        <p:txBody>
          <a:bodyPr/>
          <a:lstStyle/>
          <a:p>
            <a:fld id="{6BAB5387-B779-4B4B-9340-EF55C02E77B0}" type="slidenum">
              <a:rPr lang="en-US" smtClean="0"/>
              <a:t>1</a:t>
            </a:fld>
            <a:endParaRPr lang="en-US"/>
          </a:p>
        </p:txBody>
      </p:sp>
    </p:spTree>
    <p:extLst>
      <p:ext uri="{BB962C8B-B14F-4D97-AF65-F5344CB8AC3E}">
        <p14:creationId xmlns:p14="http://schemas.microsoft.com/office/powerpoint/2010/main" val="1407974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and finally, California alone – 5 pct. Separate from auto emissions.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BAB5387-B779-4B4B-9340-EF55C02E77B0}" type="slidenum">
              <a:rPr lang="en-US" smtClean="0"/>
              <a:t>10</a:t>
            </a:fld>
            <a:endParaRPr lang="en-US"/>
          </a:p>
        </p:txBody>
      </p:sp>
    </p:spTree>
    <p:extLst>
      <p:ext uri="{BB962C8B-B14F-4D97-AF65-F5344CB8AC3E}">
        <p14:creationId xmlns:p14="http://schemas.microsoft.com/office/powerpoint/2010/main" val="850465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a:t>
            </a:r>
            <a:r>
              <a:rPr lang="en-US" sz="1200" kern="1200" baseline="0" dirty="0" smtClean="0">
                <a:solidFill>
                  <a:schemeClr val="tx1"/>
                </a:solidFill>
                <a:effectLst/>
                <a:latin typeface="+mn-lt"/>
                <a:ea typeface="+mn-ea"/>
                <a:cs typeface="+mn-cs"/>
              </a:rPr>
              <a:t> that’s policy. But the question I have is how </a:t>
            </a:r>
            <a:r>
              <a:rPr lang="en-US" dirty="0" smtClean="0"/>
              <a:t>much </a:t>
            </a:r>
            <a:r>
              <a:rPr lang="en-US" baseline="0" dirty="0" smtClean="0"/>
              <a:t>driven by policy, and how much is market? Or:  how much control does the federal gov’t have over big shifts in market? Impact of </a:t>
            </a:r>
            <a:r>
              <a:rPr lang="en-US" baseline="0" dirty="0" err="1" smtClean="0"/>
              <a:t>fracking</a:t>
            </a:r>
            <a:r>
              <a:rPr lang="en-US" baseline="0" dirty="0" smtClean="0"/>
              <a:t> technology on our electrical market is a prime example: </a:t>
            </a:r>
            <a:r>
              <a:rPr lang="en-US" baseline="0" dirty="0" err="1" smtClean="0"/>
              <a:t>Fracking</a:t>
            </a:r>
            <a:r>
              <a:rPr lang="en-US" baseline="0" dirty="0" smtClean="0"/>
              <a:t> wells east of Pinedale, Wyoming. Before 2006, didn’t have the technology to tap this gas.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AB5387-B779-4B4B-9340-EF55C02E77B0}" type="slidenum">
              <a:rPr lang="en-US" smtClean="0"/>
              <a:t>11</a:t>
            </a:fld>
            <a:endParaRPr lang="en-US"/>
          </a:p>
        </p:txBody>
      </p:sp>
    </p:spTree>
    <p:extLst>
      <p:ext uri="{BB962C8B-B14F-4D97-AF65-F5344CB8AC3E}">
        <p14:creationId xmlns:p14="http://schemas.microsoft.com/office/powerpoint/2010/main" val="2095870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you</a:t>
            </a:r>
            <a:r>
              <a:rPr lang="en-US" baseline="0" dirty="0" smtClean="0"/>
              <a:t> can see what happened once we learned to tap that gas. This shows 30-years’ of history on where we get electricity in the US. Black line is coal: For decades, back to ‘50s, half the electricity generated by coal. </a:t>
            </a:r>
            <a:r>
              <a:rPr lang="en-US" baseline="0" dirty="0" err="1" smtClean="0"/>
              <a:t>Fracking</a:t>
            </a:r>
            <a:r>
              <a:rPr lang="en-US" baseline="0" dirty="0" smtClean="0"/>
              <a:t> comes online: Cheap, plentiful gas. Obama’s clean power plan continued that trend. But even without it, coal isn’t coming back. The market has changed, and these new power plants are going to last 40, 50, 60 years. </a:t>
            </a:r>
            <a:endParaRPr lang="en-US" dirty="0"/>
          </a:p>
        </p:txBody>
      </p:sp>
      <p:sp>
        <p:nvSpPr>
          <p:cNvPr id="4" name="Slide Number Placeholder 3"/>
          <p:cNvSpPr>
            <a:spLocks noGrp="1"/>
          </p:cNvSpPr>
          <p:nvPr>
            <p:ph type="sldNum" sz="quarter" idx="10"/>
          </p:nvPr>
        </p:nvSpPr>
        <p:spPr/>
        <p:txBody>
          <a:bodyPr/>
          <a:lstStyle/>
          <a:p>
            <a:fld id="{6BAB5387-B779-4B4B-9340-EF55C02E77B0}" type="slidenum">
              <a:rPr lang="en-US" smtClean="0"/>
              <a:t>12</a:t>
            </a:fld>
            <a:endParaRPr lang="en-US"/>
          </a:p>
        </p:txBody>
      </p:sp>
    </p:spTree>
    <p:extLst>
      <p:ext uri="{BB962C8B-B14F-4D97-AF65-F5344CB8AC3E}">
        <p14:creationId xmlns:p14="http://schemas.microsoft.com/office/powerpoint/2010/main" val="3399061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a:t>
            </a:r>
            <a:r>
              <a:rPr lang="en-US" sz="1200" kern="1200" baseline="0" dirty="0" smtClean="0">
                <a:solidFill>
                  <a:schemeClr val="tx1"/>
                </a:solidFill>
                <a:effectLst/>
                <a:latin typeface="+mn-lt"/>
                <a:ea typeface="+mn-ea"/>
                <a:cs typeface="+mn-cs"/>
              </a:rPr>
              <a:t> let me quickly step back, and give you a global view for two minutes. Because you can argue that cuts in the US – or lack thereof – are irrelevant. Global energy-related carbon emissions. Blue is Organization for Economic Cooperation and Development – rich countries (America, Europe, Japan). Emissions stay fairly flat. Green shows the rest of the world. Light green is Asia – mostly China. 60 percent of increase in energy use, 70 percent of increase in energy-related CO2 emissions, comes from Asia over the next 20 years.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BAB5387-B779-4B4B-9340-EF55C02E77B0}" type="slidenum">
              <a:rPr lang="en-US" smtClean="0"/>
              <a:t>13</a:t>
            </a:fld>
            <a:endParaRPr lang="en-US"/>
          </a:p>
        </p:txBody>
      </p:sp>
    </p:spTree>
    <p:extLst>
      <p:ext uri="{BB962C8B-B14F-4D97-AF65-F5344CB8AC3E}">
        <p14:creationId xmlns:p14="http://schemas.microsoft.com/office/powerpoint/2010/main" val="1327994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But</a:t>
            </a:r>
            <a:r>
              <a:rPr lang="en-US" sz="1200" kern="1200" baseline="0" dirty="0" smtClean="0">
                <a:solidFill>
                  <a:schemeClr val="tx1"/>
                </a:solidFill>
                <a:effectLst/>
                <a:latin typeface="+mn-lt"/>
                <a:ea typeface="+mn-ea"/>
                <a:cs typeface="+mn-cs"/>
              </a:rPr>
              <a:t> US leadership cannot be overstated here. China has its own reasons to get off coal – air quality is a big issue. But the reason we have a Paris agreement: Obama and China’s president SHI </a:t>
            </a:r>
            <a:r>
              <a:rPr lang="en-US" sz="1200" kern="1200" baseline="0" dirty="0" err="1" smtClean="0">
                <a:solidFill>
                  <a:schemeClr val="tx1"/>
                </a:solidFill>
                <a:effectLst/>
                <a:latin typeface="+mn-lt"/>
                <a:ea typeface="+mn-ea"/>
                <a:cs typeface="+mn-cs"/>
              </a:rPr>
              <a:t>ZJINping</a:t>
            </a:r>
            <a:r>
              <a:rPr lang="en-US" sz="1200" kern="1200" baseline="0" dirty="0" smtClean="0">
                <a:solidFill>
                  <a:schemeClr val="tx1"/>
                </a:solidFill>
                <a:effectLst/>
                <a:latin typeface="+mn-lt"/>
                <a:ea typeface="+mn-ea"/>
                <a:cs typeface="+mn-cs"/>
              </a:rPr>
              <a:t> reached a bilateral deal right before that 2015 meeting.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AB5387-B779-4B4B-9340-EF55C02E77B0}" type="slidenum">
              <a:rPr lang="en-US" smtClean="0"/>
              <a:t>14</a:t>
            </a:fld>
            <a:endParaRPr lang="en-US"/>
          </a:p>
        </p:txBody>
      </p:sp>
    </p:spTree>
    <p:extLst>
      <p:ext uri="{BB962C8B-B14F-4D97-AF65-F5344CB8AC3E}">
        <p14:creationId xmlns:p14="http://schemas.microsoft.com/office/powerpoint/2010/main" val="929515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a:t>
            </a:r>
            <a:r>
              <a:rPr lang="en-US" sz="1200" kern="1200" baseline="0" dirty="0" smtClean="0">
                <a:solidFill>
                  <a:schemeClr val="tx1"/>
                </a:solidFill>
                <a:effectLst/>
                <a:latin typeface="+mn-lt"/>
                <a:ea typeface="+mn-ea"/>
                <a:cs typeface="+mn-cs"/>
              </a:rPr>
              <a:t> easy answer. I’ve argued that Trump shows  Obama’s efforts left a significant portion of the US behind. I got a 15 minute rant from my wife poking holes in my argument. But fundamentally, we don’t have an easy solution. We have forces moving on this. But we’re also stuck in some key ways, and until we have a more palatable solution, we’ll continue to be polarized and politicized.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BAB5387-B779-4B4B-9340-EF55C02E77B0}" type="slidenum">
              <a:rPr lang="en-US" smtClean="0"/>
              <a:t>15</a:t>
            </a:fld>
            <a:endParaRPr lang="en-US"/>
          </a:p>
        </p:txBody>
      </p:sp>
    </p:spTree>
    <p:extLst>
      <p:ext uri="{BB962C8B-B14F-4D97-AF65-F5344CB8AC3E}">
        <p14:creationId xmlns:p14="http://schemas.microsoft.com/office/powerpoint/2010/main" val="397218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We’ve spent the day</a:t>
            </a:r>
            <a:r>
              <a:rPr lang="en-US" sz="1200" kern="1200" baseline="0" dirty="0" smtClean="0">
                <a:solidFill>
                  <a:schemeClr val="tx1"/>
                </a:solidFill>
                <a:effectLst/>
                <a:latin typeface="+mn-lt"/>
                <a:ea typeface="+mn-ea"/>
                <a:cs typeface="+mn-cs"/>
              </a:rPr>
              <a:t> talking about science and science outreach. The logical next question is how does all this impact policy. The flip answer is that it doesn’t.</a:t>
            </a:r>
            <a:r>
              <a:rPr lang="en-US" sz="1200" kern="1200" dirty="0" smtClean="0">
                <a:solidFill>
                  <a:schemeClr val="tx1"/>
                </a:solidFill>
                <a:effectLst/>
                <a:latin typeface="+mn-lt"/>
                <a:ea typeface="+mn-ea"/>
                <a:cs typeface="+mn-cs"/>
              </a:rPr>
              <a:t> So let me start by</a:t>
            </a:r>
            <a:r>
              <a:rPr lang="en-US" sz="1200" kern="1200" baseline="0" dirty="0" smtClean="0">
                <a:solidFill>
                  <a:schemeClr val="tx1"/>
                </a:solidFill>
                <a:effectLst/>
                <a:latin typeface="+mn-lt"/>
                <a:ea typeface="+mn-ea"/>
                <a:cs typeface="+mn-cs"/>
              </a:rPr>
              <a:t> showing you someone having a huge impact on policy.</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BAB5387-B779-4B4B-9340-EF55C02E77B0}" type="slidenum">
              <a:rPr lang="en-US" smtClean="0"/>
              <a:t>2</a:t>
            </a:fld>
            <a:endParaRPr lang="en-US"/>
          </a:p>
        </p:txBody>
      </p:sp>
    </p:spTree>
    <p:extLst>
      <p:ext uri="{BB962C8B-B14F-4D97-AF65-F5344CB8AC3E}">
        <p14:creationId xmlns:p14="http://schemas.microsoft.com/office/powerpoint/2010/main" val="2830854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were expecting</a:t>
            </a:r>
            <a:r>
              <a:rPr lang="en-US" sz="1200" kern="1200" baseline="0" dirty="0" smtClean="0">
                <a:solidFill>
                  <a:schemeClr val="tx1"/>
                </a:solidFill>
                <a:effectLst/>
                <a:latin typeface="+mn-lt"/>
                <a:ea typeface="+mn-ea"/>
                <a:cs typeface="+mn-cs"/>
              </a:rPr>
              <a:t> Donald Trump? This is Claire </a:t>
            </a:r>
            <a:r>
              <a:rPr lang="en-US" sz="1200" kern="1200" baseline="0" dirty="0" err="1" smtClean="0">
                <a:solidFill>
                  <a:schemeClr val="tx1"/>
                </a:solidFill>
                <a:effectLst/>
                <a:latin typeface="+mn-lt"/>
                <a:ea typeface="+mn-ea"/>
                <a:cs typeface="+mn-cs"/>
              </a:rPr>
              <a:t>Vlases</a:t>
            </a:r>
            <a:r>
              <a:rPr lang="en-US" sz="1200" kern="1200" baseline="0" dirty="0" smtClean="0">
                <a:solidFill>
                  <a:schemeClr val="tx1"/>
                </a:solidFill>
                <a:effectLst/>
                <a:latin typeface="+mn-lt"/>
                <a:ea typeface="+mn-ea"/>
                <a:cs typeface="+mn-cs"/>
              </a:rPr>
              <a:t>. Eighth grader here in Bozeman. She took the school board to task for not including solar on a recent building upgrade. Raised $110k for solar on her school. And she sparked district-wide conversation and policy change on green building standards.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BAB5387-B779-4B4B-9340-EF55C02E77B0}" type="slidenum">
              <a:rPr lang="en-US" smtClean="0"/>
              <a:t>3</a:t>
            </a:fld>
            <a:endParaRPr lang="en-US"/>
          </a:p>
        </p:txBody>
      </p:sp>
    </p:spTree>
    <p:extLst>
      <p:ext uri="{BB962C8B-B14F-4D97-AF65-F5344CB8AC3E}">
        <p14:creationId xmlns:p14="http://schemas.microsoft.com/office/powerpoint/2010/main" val="440309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Can’t have a conversation about climate policy without talking President Trump. At a loss here. Wrecking ball. Interesting to me: Aim is not to build, but to destroy. Progress on emissions, bring policy in line with the threat outlined by science, come to a halt – at least to the extent Trump can do so. But Trump can’t build this wall. Pressure change going to come thru cracks. Going to come up in local communities via the Claire </a:t>
            </a:r>
            <a:r>
              <a:rPr lang="en-US" sz="1200" kern="1200" baseline="0" dirty="0" err="1" smtClean="0">
                <a:solidFill>
                  <a:schemeClr val="tx1"/>
                </a:solidFill>
                <a:effectLst/>
                <a:latin typeface="+mn-lt"/>
                <a:ea typeface="+mn-ea"/>
                <a:cs typeface="+mn-cs"/>
              </a:rPr>
              <a:t>Vlases</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BAB5387-B779-4B4B-9340-EF55C02E77B0}" type="slidenum">
              <a:rPr lang="en-US" smtClean="0"/>
              <a:t>4</a:t>
            </a:fld>
            <a:endParaRPr lang="en-US"/>
          </a:p>
        </p:txBody>
      </p:sp>
    </p:spTree>
    <p:extLst>
      <p:ext uri="{BB962C8B-B14F-4D97-AF65-F5344CB8AC3E}">
        <p14:creationId xmlns:p14="http://schemas.microsoft.com/office/powerpoint/2010/main" val="1267264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Going to come from Calif. Gov. Jerry</a:t>
            </a:r>
            <a:r>
              <a:rPr lang="en-US" sz="1200" kern="1200" baseline="0" dirty="0" smtClean="0">
                <a:solidFill>
                  <a:schemeClr val="tx1"/>
                </a:solidFill>
                <a:effectLst/>
                <a:latin typeface="+mn-lt"/>
                <a:ea typeface="+mn-ea"/>
                <a:cs typeface="+mn-cs"/>
              </a:rPr>
              <a:t> Brown. There’s no stronger political force to stand against Trump than California. One quick example: California can set its own fuel efficiency </a:t>
            </a:r>
            <a:r>
              <a:rPr lang="en-US" sz="1200" kern="1200" baseline="0" dirty="0" err="1" smtClean="0">
                <a:solidFill>
                  <a:schemeClr val="tx1"/>
                </a:solidFill>
                <a:effectLst/>
                <a:latin typeface="+mn-lt"/>
                <a:ea typeface="+mn-ea"/>
                <a:cs typeface="+mn-cs"/>
              </a:rPr>
              <a:t>stds</a:t>
            </a:r>
            <a:r>
              <a:rPr lang="en-US" sz="1200" kern="1200" baseline="0" dirty="0" smtClean="0">
                <a:solidFill>
                  <a:schemeClr val="tx1"/>
                </a:solidFill>
                <a:effectLst/>
                <a:latin typeface="+mn-lt"/>
                <a:ea typeface="+mn-ea"/>
                <a:cs typeface="+mn-cs"/>
              </a:rPr>
              <a:t> for cars. Exemption under fed law: 10 percent of domestic car market. Other states - California rules instead of the EPA’s. 13 states: 30 percent of the market.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BAB5387-B779-4B4B-9340-EF55C02E77B0}" type="slidenum">
              <a:rPr lang="en-US" smtClean="0"/>
              <a:t>5</a:t>
            </a:fld>
            <a:endParaRPr lang="en-US"/>
          </a:p>
        </p:txBody>
      </p:sp>
    </p:spTree>
    <p:extLst>
      <p:ext uri="{BB962C8B-B14F-4D97-AF65-F5344CB8AC3E}">
        <p14:creationId xmlns:p14="http://schemas.microsoft.com/office/powerpoint/2010/main" val="1481106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 me show how this plays out in policy</a:t>
            </a:r>
            <a:r>
              <a:rPr lang="en-US" sz="1200" kern="1200" baseline="0" dirty="0" smtClean="0">
                <a:solidFill>
                  <a:schemeClr val="tx1"/>
                </a:solidFill>
                <a:effectLst/>
                <a:latin typeface="+mn-lt"/>
                <a:ea typeface="+mn-ea"/>
                <a:cs typeface="+mn-cs"/>
              </a:rPr>
              <a:t>: Paris 2015, global community cuts; here’s path mapped by Obama. 26-28% below 2005. Clean Power Plan (ban on new coal plants); </a:t>
            </a:r>
            <a:endParaRPr lang="en-US" dirty="0"/>
          </a:p>
        </p:txBody>
      </p:sp>
      <p:sp>
        <p:nvSpPr>
          <p:cNvPr id="4" name="Slide Number Placeholder 3"/>
          <p:cNvSpPr>
            <a:spLocks noGrp="1"/>
          </p:cNvSpPr>
          <p:nvPr>
            <p:ph type="sldNum" sz="quarter" idx="10"/>
          </p:nvPr>
        </p:nvSpPr>
        <p:spPr/>
        <p:txBody>
          <a:bodyPr/>
          <a:lstStyle/>
          <a:p>
            <a:fld id="{6BAB5387-B779-4B4B-9340-EF55C02E77B0}" type="slidenum">
              <a:rPr lang="en-US" smtClean="0"/>
              <a:t>6</a:t>
            </a:fld>
            <a:endParaRPr lang="en-US"/>
          </a:p>
        </p:txBody>
      </p:sp>
    </p:spTree>
    <p:extLst>
      <p:ext uri="{BB962C8B-B14F-4D97-AF65-F5344CB8AC3E}">
        <p14:creationId xmlns:p14="http://schemas.microsoft.com/office/powerpoint/2010/main" val="850465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fuel standards for vehicles</a:t>
            </a:r>
          </a:p>
        </p:txBody>
      </p:sp>
      <p:sp>
        <p:nvSpPr>
          <p:cNvPr id="4" name="Slide Number Placeholder 3"/>
          <p:cNvSpPr>
            <a:spLocks noGrp="1"/>
          </p:cNvSpPr>
          <p:nvPr>
            <p:ph type="sldNum" sz="quarter" idx="10"/>
          </p:nvPr>
        </p:nvSpPr>
        <p:spPr/>
        <p:txBody>
          <a:bodyPr/>
          <a:lstStyle/>
          <a:p>
            <a:fld id="{6BAB5387-B779-4B4B-9340-EF55C02E77B0}" type="slidenum">
              <a:rPr lang="en-US" smtClean="0"/>
              <a:t>7</a:t>
            </a:fld>
            <a:endParaRPr lang="en-US"/>
          </a:p>
        </p:txBody>
      </p:sp>
    </p:spTree>
    <p:extLst>
      <p:ext uri="{BB962C8B-B14F-4D97-AF65-F5344CB8AC3E}">
        <p14:creationId xmlns:p14="http://schemas.microsoft.com/office/powerpoint/2010/main" val="850465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methane &amp; nitrogen emissions from oil &amp; gas fields, agriculture; </a:t>
            </a:r>
            <a:endParaRPr lang="en-US" dirty="0"/>
          </a:p>
        </p:txBody>
      </p:sp>
      <p:sp>
        <p:nvSpPr>
          <p:cNvPr id="4" name="Slide Number Placeholder 3"/>
          <p:cNvSpPr>
            <a:spLocks noGrp="1"/>
          </p:cNvSpPr>
          <p:nvPr>
            <p:ph type="sldNum" sz="quarter" idx="10"/>
          </p:nvPr>
        </p:nvSpPr>
        <p:spPr/>
        <p:txBody>
          <a:bodyPr/>
          <a:lstStyle/>
          <a:p>
            <a:fld id="{6BAB5387-B779-4B4B-9340-EF55C02E77B0}" type="slidenum">
              <a:rPr lang="en-US" smtClean="0"/>
              <a:t>8</a:t>
            </a:fld>
            <a:endParaRPr lang="en-US"/>
          </a:p>
        </p:txBody>
      </p:sp>
    </p:spTree>
    <p:extLst>
      <p:ext uri="{BB962C8B-B14F-4D97-AF65-F5344CB8AC3E}">
        <p14:creationId xmlns:p14="http://schemas.microsoft.com/office/powerpoint/2010/main" val="850465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Fuel efficiency efforts (social cost of carbon)</a:t>
            </a:r>
            <a:endParaRPr lang="en-US" dirty="0"/>
          </a:p>
        </p:txBody>
      </p:sp>
      <p:sp>
        <p:nvSpPr>
          <p:cNvPr id="4" name="Slide Number Placeholder 3"/>
          <p:cNvSpPr>
            <a:spLocks noGrp="1"/>
          </p:cNvSpPr>
          <p:nvPr>
            <p:ph type="sldNum" sz="quarter" idx="10"/>
          </p:nvPr>
        </p:nvSpPr>
        <p:spPr/>
        <p:txBody>
          <a:bodyPr/>
          <a:lstStyle/>
          <a:p>
            <a:fld id="{6BAB5387-B779-4B4B-9340-EF55C02E77B0}" type="slidenum">
              <a:rPr lang="en-US" smtClean="0"/>
              <a:t>9</a:t>
            </a:fld>
            <a:endParaRPr lang="en-US"/>
          </a:p>
        </p:txBody>
      </p:sp>
    </p:spTree>
    <p:extLst>
      <p:ext uri="{BB962C8B-B14F-4D97-AF65-F5344CB8AC3E}">
        <p14:creationId xmlns:p14="http://schemas.microsoft.com/office/powerpoint/2010/main" val="850465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BEF760-6536-7C45-80F3-48FA8F603167}"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14C32-237D-D043-8C18-F4D3F56C663B}" type="slidenum">
              <a:rPr lang="en-US" smtClean="0"/>
              <a:t>‹#›</a:t>
            </a:fld>
            <a:endParaRPr lang="en-US"/>
          </a:p>
        </p:txBody>
      </p:sp>
    </p:spTree>
    <p:extLst>
      <p:ext uri="{BB962C8B-B14F-4D97-AF65-F5344CB8AC3E}">
        <p14:creationId xmlns:p14="http://schemas.microsoft.com/office/powerpoint/2010/main" val="4177476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BEF760-6536-7C45-80F3-48FA8F603167}"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14C32-237D-D043-8C18-F4D3F56C663B}" type="slidenum">
              <a:rPr lang="en-US" smtClean="0"/>
              <a:t>‹#›</a:t>
            </a:fld>
            <a:endParaRPr lang="en-US"/>
          </a:p>
        </p:txBody>
      </p:sp>
    </p:spTree>
    <p:extLst>
      <p:ext uri="{BB962C8B-B14F-4D97-AF65-F5344CB8AC3E}">
        <p14:creationId xmlns:p14="http://schemas.microsoft.com/office/powerpoint/2010/main" val="637984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BEF760-6536-7C45-80F3-48FA8F603167}"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14C32-237D-D043-8C18-F4D3F56C663B}" type="slidenum">
              <a:rPr lang="en-US" smtClean="0"/>
              <a:t>‹#›</a:t>
            </a:fld>
            <a:endParaRPr lang="en-US"/>
          </a:p>
        </p:txBody>
      </p:sp>
    </p:spTree>
    <p:extLst>
      <p:ext uri="{BB962C8B-B14F-4D97-AF65-F5344CB8AC3E}">
        <p14:creationId xmlns:p14="http://schemas.microsoft.com/office/powerpoint/2010/main" val="1178208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BEF760-6536-7C45-80F3-48FA8F603167}"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14C32-237D-D043-8C18-F4D3F56C663B}" type="slidenum">
              <a:rPr lang="en-US" smtClean="0"/>
              <a:t>‹#›</a:t>
            </a:fld>
            <a:endParaRPr lang="en-US"/>
          </a:p>
        </p:txBody>
      </p:sp>
    </p:spTree>
    <p:extLst>
      <p:ext uri="{BB962C8B-B14F-4D97-AF65-F5344CB8AC3E}">
        <p14:creationId xmlns:p14="http://schemas.microsoft.com/office/powerpoint/2010/main" val="1830145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BEF760-6536-7C45-80F3-48FA8F603167}"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14C32-237D-D043-8C18-F4D3F56C663B}" type="slidenum">
              <a:rPr lang="en-US" smtClean="0"/>
              <a:t>‹#›</a:t>
            </a:fld>
            <a:endParaRPr lang="en-US"/>
          </a:p>
        </p:txBody>
      </p:sp>
    </p:spTree>
    <p:extLst>
      <p:ext uri="{BB962C8B-B14F-4D97-AF65-F5344CB8AC3E}">
        <p14:creationId xmlns:p14="http://schemas.microsoft.com/office/powerpoint/2010/main" val="368864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BEF760-6536-7C45-80F3-48FA8F603167}"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A14C32-237D-D043-8C18-F4D3F56C663B}" type="slidenum">
              <a:rPr lang="en-US" smtClean="0"/>
              <a:t>‹#›</a:t>
            </a:fld>
            <a:endParaRPr lang="en-US"/>
          </a:p>
        </p:txBody>
      </p:sp>
    </p:spTree>
    <p:extLst>
      <p:ext uri="{BB962C8B-B14F-4D97-AF65-F5344CB8AC3E}">
        <p14:creationId xmlns:p14="http://schemas.microsoft.com/office/powerpoint/2010/main" val="1194326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BEF760-6536-7C45-80F3-48FA8F603167}"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A14C32-237D-D043-8C18-F4D3F56C663B}" type="slidenum">
              <a:rPr lang="en-US" smtClean="0"/>
              <a:t>‹#›</a:t>
            </a:fld>
            <a:endParaRPr lang="en-US"/>
          </a:p>
        </p:txBody>
      </p:sp>
    </p:spTree>
    <p:extLst>
      <p:ext uri="{BB962C8B-B14F-4D97-AF65-F5344CB8AC3E}">
        <p14:creationId xmlns:p14="http://schemas.microsoft.com/office/powerpoint/2010/main" val="233207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BEF760-6536-7C45-80F3-48FA8F603167}"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A14C32-237D-D043-8C18-F4D3F56C663B}" type="slidenum">
              <a:rPr lang="en-US" smtClean="0"/>
              <a:t>‹#›</a:t>
            </a:fld>
            <a:endParaRPr lang="en-US"/>
          </a:p>
        </p:txBody>
      </p:sp>
    </p:spTree>
    <p:extLst>
      <p:ext uri="{BB962C8B-B14F-4D97-AF65-F5344CB8AC3E}">
        <p14:creationId xmlns:p14="http://schemas.microsoft.com/office/powerpoint/2010/main" val="411989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BEF760-6536-7C45-80F3-48FA8F603167}" type="datetimeFigureOut">
              <a:rPr lang="en-US" smtClean="0"/>
              <a:t>4/6/2017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A14C32-237D-D043-8C18-F4D3F56C663B}" type="slidenum">
              <a:rPr lang="en-US" smtClean="0"/>
              <a:t>‹#›</a:t>
            </a:fld>
            <a:endParaRPr lang="en-US"/>
          </a:p>
        </p:txBody>
      </p:sp>
    </p:spTree>
    <p:extLst>
      <p:ext uri="{BB962C8B-B14F-4D97-AF65-F5344CB8AC3E}">
        <p14:creationId xmlns:p14="http://schemas.microsoft.com/office/powerpoint/2010/main" val="723505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BEF760-6536-7C45-80F3-48FA8F603167}"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A14C32-237D-D043-8C18-F4D3F56C663B}" type="slidenum">
              <a:rPr lang="en-US" smtClean="0"/>
              <a:t>‹#›</a:t>
            </a:fld>
            <a:endParaRPr lang="en-US"/>
          </a:p>
        </p:txBody>
      </p:sp>
    </p:spTree>
    <p:extLst>
      <p:ext uri="{BB962C8B-B14F-4D97-AF65-F5344CB8AC3E}">
        <p14:creationId xmlns:p14="http://schemas.microsoft.com/office/powerpoint/2010/main" val="992216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BEF760-6536-7C45-80F3-48FA8F603167}"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A14C32-237D-D043-8C18-F4D3F56C663B}" type="slidenum">
              <a:rPr lang="en-US" smtClean="0"/>
              <a:t>‹#›</a:t>
            </a:fld>
            <a:endParaRPr lang="en-US"/>
          </a:p>
        </p:txBody>
      </p:sp>
    </p:spTree>
    <p:extLst>
      <p:ext uri="{BB962C8B-B14F-4D97-AF65-F5344CB8AC3E}">
        <p14:creationId xmlns:p14="http://schemas.microsoft.com/office/powerpoint/2010/main" val="1254583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EF760-6536-7C45-80F3-48FA8F603167}" type="datetimeFigureOut">
              <a:rPr lang="en-US" smtClean="0"/>
              <a:t>4/6/2017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14C32-237D-D043-8C18-F4D3F56C663B}" type="slidenum">
              <a:rPr lang="en-US" smtClean="0"/>
              <a:t>‹#›</a:t>
            </a:fld>
            <a:endParaRPr lang="en-US"/>
          </a:p>
        </p:txBody>
      </p:sp>
    </p:spTree>
    <p:extLst>
      <p:ext uri="{BB962C8B-B14F-4D97-AF65-F5344CB8AC3E}">
        <p14:creationId xmlns:p14="http://schemas.microsoft.com/office/powerpoint/2010/main" val="341031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ailyClimate circles.ps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2060" y="3459732"/>
            <a:ext cx="3217593" cy="3217593"/>
          </a:xfrm>
          <a:prstGeom prst="rect">
            <a:avLst/>
          </a:prstGeom>
        </p:spPr>
      </p:pic>
      <p:sp>
        <p:nvSpPr>
          <p:cNvPr id="6" name="TextBox 5"/>
          <p:cNvSpPr txBox="1"/>
          <p:nvPr/>
        </p:nvSpPr>
        <p:spPr>
          <a:xfrm>
            <a:off x="4276985" y="3989890"/>
            <a:ext cx="4013416" cy="2308324"/>
          </a:xfrm>
          <a:prstGeom prst="rect">
            <a:avLst/>
          </a:prstGeom>
          <a:noFill/>
        </p:spPr>
        <p:txBody>
          <a:bodyPr wrap="square" rtlCol="0">
            <a:spAutoFit/>
          </a:bodyPr>
          <a:lstStyle/>
          <a:p>
            <a:r>
              <a:rPr lang="en-US" sz="7200" dirty="0" smtClean="0">
                <a:solidFill>
                  <a:schemeClr val="bg1"/>
                </a:solidFill>
                <a:latin typeface="Kannada Sangam MN"/>
                <a:cs typeface="Kannada Sangam MN"/>
              </a:rPr>
              <a:t>The </a:t>
            </a:r>
            <a:r>
              <a:rPr lang="en-US" sz="7200" dirty="0" smtClean="0">
                <a:solidFill>
                  <a:srgbClr val="DB5E1F"/>
                </a:solidFill>
                <a:latin typeface="Kannada Sangam MN"/>
                <a:cs typeface="Kannada Sangam MN"/>
              </a:rPr>
              <a:t>Daily </a:t>
            </a:r>
            <a:r>
              <a:rPr lang="en-US" sz="7200" dirty="0" smtClean="0">
                <a:solidFill>
                  <a:schemeClr val="bg1"/>
                </a:solidFill>
                <a:latin typeface="Kannada Sangam MN"/>
                <a:cs typeface="Kannada Sangam MN"/>
              </a:rPr>
              <a:t>Climate</a:t>
            </a:r>
            <a:endParaRPr lang="en-US" sz="7200" dirty="0">
              <a:solidFill>
                <a:schemeClr val="bg1"/>
              </a:solidFill>
              <a:latin typeface="Kannada Sangam MN"/>
              <a:cs typeface="Kannada Sangam MN"/>
            </a:endParaRPr>
          </a:p>
        </p:txBody>
      </p:sp>
      <p:sp>
        <p:nvSpPr>
          <p:cNvPr id="7" name="TextBox 6"/>
          <p:cNvSpPr txBox="1"/>
          <p:nvPr/>
        </p:nvSpPr>
        <p:spPr>
          <a:xfrm>
            <a:off x="447421" y="451175"/>
            <a:ext cx="8249159" cy="2308324"/>
          </a:xfrm>
          <a:prstGeom prst="rect">
            <a:avLst/>
          </a:prstGeom>
          <a:noFill/>
        </p:spPr>
        <p:txBody>
          <a:bodyPr wrap="square" rtlCol="0">
            <a:spAutoFit/>
          </a:bodyPr>
          <a:lstStyle/>
          <a:p>
            <a:pPr algn="ctr"/>
            <a:r>
              <a:rPr lang="en-US" sz="7200" dirty="0" smtClean="0">
                <a:solidFill>
                  <a:schemeClr val="bg1"/>
                </a:solidFill>
                <a:latin typeface="Kannada Sangam MN"/>
                <a:cs typeface="Kannada Sangam MN"/>
              </a:rPr>
              <a:t>Climate Change policy</a:t>
            </a:r>
            <a:endParaRPr lang="en-US" sz="7200" dirty="0">
              <a:solidFill>
                <a:schemeClr val="bg1"/>
              </a:solidFill>
              <a:latin typeface="Kannada Sangam MN"/>
              <a:cs typeface="Kannada Sangam MN"/>
            </a:endParaRPr>
          </a:p>
        </p:txBody>
      </p:sp>
      <p:cxnSp>
        <p:nvCxnSpPr>
          <p:cNvPr id="10" name="Straight Connector 9"/>
          <p:cNvCxnSpPr/>
          <p:nvPr/>
        </p:nvCxnSpPr>
        <p:spPr>
          <a:xfrm flipV="1">
            <a:off x="916803" y="3028327"/>
            <a:ext cx="7310395" cy="12211"/>
          </a:xfrm>
          <a:prstGeom prst="line">
            <a:avLst/>
          </a:prstGeom>
          <a:ln>
            <a:solidFill>
              <a:srgbClr val="358B3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3837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ifornia-NY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800" y="1435100"/>
            <a:ext cx="8470900" cy="4327276"/>
          </a:xfrm>
          <a:prstGeom prst="rect">
            <a:avLst/>
          </a:prstGeom>
        </p:spPr>
      </p:pic>
      <p:sp>
        <p:nvSpPr>
          <p:cNvPr id="4" name="TextBox 3"/>
          <p:cNvSpPr txBox="1"/>
          <p:nvPr/>
        </p:nvSpPr>
        <p:spPr>
          <a:xfrm>
            <a:off x="6627954" y="5880269"/>
            <a:ext cx="2225527" cy="338554"/>
          </a:xfrm>
          <a:prstGeom prst="rect">
            <a:avLst/>
          </a:prstGeom>
          <a:noFill/>
        </p:spPr>
        <p:txBody>
          <a:bodyPr wrap="none" rtlCol="0">
            <a:spAutoFit/>
          </a:bodyPr>
          <a:lstStyle/>
          <a:p>
            <a:r>
              <a:rPr lang="en-US" sz="1600" dirty="0" smtClean="0">
                <a:solidFill>
                  <a:schemeClr val="bg1"/>
                </a:solidFill>
              </a:rPr>
              <a:t>Source: </a:t>
            </a:r>
            <a:r>
              <a:rPr lang="en-US" sz="1600" i="1" dirty="0" smtClean="0">
                <a:solidFill>
                  <a:schemeClr val="bg1"/>
                </a:solidFill>
              </a:rPr>
              <a:t>New York Times</a:t>
            </a:r>
            <a:endParaRPr lang="en-US" sz="1600" i="1" dirty="0">
              <a:solidFill>
                <a:schemeClr val="bg1"/>
              </a:solidFill>
            </a:endParaRPr>
          </a:p>
        </p:txBody>
      </p:sp>
    </p:spTree>
    <p:extLst>
      <p:ext uri="{BB962C8B-B14F-4D97-AF65-F5344CB8AC3E}">
        <p14:creationId xmlns:p14="http://schemas.microsoft.com/office/powerpoint/2010/main" val="4152139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ackin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0880"/>
            <a:ext cx="9144000" cy="6607969"/>
          </a:xfrm>
          <a:prstGeom prst="rect">
            <a:avLst/>
          </a:prstGeom>
        </p:spPr>
      </p:pic>
    </p:spTree>
    <p:extLst>
      <p:ext uri="{BB962C8B-B14F-4D97-AF65-F5344CB8AC3E}">
        <p14:creationId xmlns:p14="http://schemas.microsoft.com/office/powerpoint/2010/main" val="3446107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al Electricity generation.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3199" y="825500"/>
            <a:ext cx="8697075" cy="4356100"/>
          </a:xfrm>
          <a:prstGeom prst="rect">
            <a:avLst/>
          </a:prstGeom>
        </p:spPr>
      </p:pic>
    </p:spTree>
    <p:extLst>
      <p:ext uri="{BB962C8B-B14F-4D97-AF65-F5344CB8AC3E}">
        <p14:creationId xmlns:p14="http://schemas.microsoft.com/office/powerpoint/2010/main" val="992023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lobal-Carbon-Emissions-thru-2040.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82600"/>
            <a:ext cx="9144000" cy="5884333"/>
          </a:xfrm>
          <a:prstGeom prst="rect">
            <a:avLst/>
          </a:prstGeom>
        </p:spPr>
      </p:pic>
    </p:spTree>
    <p:extLst>
      <p:ext uri="{BB962C8B-B14F-4D97-AF65-F5344CB8AC3E}">
        <p14:creationId xmlns:p14="http://schemas.microsoft.com/office/powerpoint/2010/main" val="3441650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bama-XiJinpeng.jpe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41300"/>
            <a:ext cx="9144000" cy="6282543"/>
          </a:xfrm>
          <a:prstGeom prst="rect">
            <a:avLst/>
          </a:prstGeom>
        </p:spPr>
      </p:pic>
    </p:spTree>
    <p:extLst>
      <p:ext uri="{BB962C8B-B14F-4D97-AF65-F5344CB8AC3E}">
        <p14:creationId xmlns:p14="http://schemas.microsoft.com/office/powerpoint/2010/main" val="1217575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les-convenience-of-lifestyle.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702" y="211675"/>
            <a:ext cx="7620000" cy="6438900"/>
          </a:xfrm>
          <a:prstGeom prst="rect">
            <a:avLst/>
          </a:prstGeom>
        </p:spPr>
      </p:pic>
    </p:spTree>
    <p:extLst>
      <p:ext uri="{BB962C8B-B14F-4D97-AF65-F5344CB8AC3E}">
        <p14:creationId xmlns:p14="http://schemas.microsoft.com/office/powerpoint/2010/main" val="2635363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les.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97000" y="635000"/>
            <a:ext cx="6350000" cy="5588000"/>
          </a:xfrm>
          <a:prstGeom prst="rect">
            <a:avLst/>
          </a:prstGeom>
        </p:spPr>
      </p:pic>
    </p:spTree>
    <p:extLst>
      <p:ext uri="{BB962C8B-B14F-4D97-AF65-F5344CB8AC3E}">
        <p14:creationId xmlns:p14="http://schemas.microsoft.com/office/powerpoint/2010/main" val="61741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aire-480x28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2729" y="419100"/>
            <a:ext cx="8351371" cy="5915554"/>
          </a:xfrm>
          <a:prstGeom prst="rect">
            <a:avLst/>
          </a:prstGeom>
        </p:spPr>
      </p:pic>
    </p:spTree>
    <p:extLst>
      <p:ext uri="{BB962C8B-B14F-4D97-AF65-F5344CB8AC3E}">
        <p14:creationId xmlns:p14="http://schemas.microsoft.com/office/powerpoint/2010/main" val="181352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nald-trump-664x516.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600" y="152400"/>
            <a:ext cx="8432800" cy="6553200"/>
          </a:xfrm>
          <a:prstGeom prst="rect">
            <a:avLst/>
          </a:prstGeom>
        </p:spPr>
      </p:pic>
    </p:spTree>
    <p:extLst>
      <p:ext uri="{BB962C8B-B14F-4D97-AF65-F5344CB8AC3E}">
        <p14:creationId xmlns:p14="http://schemas.microsoft.com/office/powerpoint/2010/main" val="324739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rry Brown.jpg"/>
          <p:cNvPicPr>
            <a:picLocks noChangeAspect="1"/>
          </p:cNvPicPr>
          <p:nvPr/>
        </p:nvPicPr>
        <p:blipFill rotWithShape="1">
          <a:blip r:embed="rId3" cstate="email">
            <a:extLst>
              <a:ext uri="{28A0092B-C50C-407E-A947-70E740481C1C}">
                <a14:useLocalDpi xmlns:a14="http://schemas.microsoft.com/office/drawing/2010/main"/>
              </a:ext>
            </a:extLst>
          </a:blip>
          <a:srcRect b="-5932"/>
          <a:stretch/>
        </p:blipFill>
        <p:spPr>
          <a:xfrm>
            <a:off x="0" y="279400"/>
            <a:ext cx="9144000" cy="6350000"/>
          </a:xfrm>
          <a:prstGeom prst="rect">
            <a:avLst/>
          </a:prstGeom>
        </p:spPr>
      </p:pic>
    </p:spTree>
    <p:extLst>
      <p:ext uri="{BB962C8B-B14F-4D97-AF65-F5344CB8AC3E}">
        <p14:creationId xmlns:p14="http://schemas.microsoft.com/office/powerpoint/2010/main" val="2206219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4-04 at 12.54.10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2358" y="952500"/>
            <a:ext cx="8560341" cy="4906537"/>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6627954" y="5880269"/>
            <a:ext cx="2225527" cy="338554"/>
          </a:xfrm>
          <a:prstGeom prst="rect">
            <a:avLst/>
          </a:prstGeom>
          <a:noFill/>
        </p:spPr>
        <p:txBody>
          <a:bodyPr wrap="none" rtlCol="0">
            <a:spAutoFit/>
          </a:bodyPr>
          <a:lstStyle/>
          <a:p>
            <a:r>
              <a:rPr lang="en-US" sz="1600" dirty="0" smtClean="0">
                <a:solidFill>
                  <a:schemeClr val="bg1"/>
                </a:solidFill>
              </a:rPr>
              <a:t>Source: </a:t>
            </a:r>
            <a:r>
              <a:rPr lang="en-US" sz="1600" i="1" dirty="0" smtClean="0">
                <a:solidFill>
                  <a:schemeClr val="bg1"/>
                </a:solidFill>
              </a:rPr>
              <a:t>New York Times</a:t>
            </a:r>
            <a:endParaRPr lang="en-US" sz="1600" i="1" dirty="0">
              <a:solidFill>
                <a:schemeClr val="bg1"/>
              </a:solidFill>
            </a:endParaRPr>
          </a:p>
        </p:txBody>
      </p:sp>
    </p:spTree>
    <p:extLst>
      <p:ext uri="{BB962C8B-B14F-4D97-AF65-F5344CB8AC3E}">
        <p14:creationId xmlns:p14="http://schemas.microsoft.com/office/powerpoint/2010/main" val="3599712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uel-Stds-NY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7034" y="1346200"/>
            <a:ext cx="8502464" cy="4343400"/>
          </a:xfrm>
          <a:prstGeom prst="rect">
            <a:avLst/>
          </a:prstGeom>
        </p:spPr>
      </p:pic>
      <p:sp>
        <p:nvSpPr>
          <p:cNvPr id="4" name="TextBox 3"/>
          <p:cNvSpPr txBox="1"/>
          <p:nvPr/>
        </p:nvSpPr>
        <p:spPr>
          <a:xfrm>
            <a:off x="6627954" y="5880269"/>
            <a:ext cx="2225527" cy="338554"/>
          </a:xfrm>
          <a:prstGeom prst="rect">
            <a:avLst/>
          </a:prstGeom>
          <a:noFill/>
        </p:spPr>
        <p:txBody>
          <a:bodyPr wrap="none" rtlCol="0">
            <a:spAutoFit/>
          </a:bodyPr>
          <a:lstStyle/>
          <a:p>
            <a:r>
              <a:rPr lang="en-US" sz="1600" dirty="0" smtClean="0">
                <a:solidFill>
                  <a:schemeClr val="bg1"/>
                </a:solidFill>
              </a:rPr>
              <a:t>Source: </a:t>
            </a:r>
            <a:r>
              <a:rPr lang="en-US" sz="1600" i="1" dirty="0" smtClean="0">
                <a:solidFill>
                  <a:schemeClr val="bg1"/>
                </a:solidFill>
              </a:rPr>
              <a:t>New York Times</a:t>
            </a:r>
            <a:endParaRPr lang="en-US" sz="1600" i="1" dirty="0">
              <a:solidFill>
                <a:schemeClr val="bg1"/>
              </a:solidFill>
            </a:endParaRPr>
          </a:p>
        </p:txBody>
      </p:sp>
    </p:spTree>
    <p:extLst>
      <p:ext uri="{BB962C8B-B14F-4D97-AF65-F5344CB8AC3E}">
        <p14:creationId xmlns:p14="http://schemas.microsoft.com/office/powerpoint/2010/main" val="4152139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ethane-NY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0200" y="1435100"/>
            <a:ext cx="8458200" cy="4320788"/>
          </a:xfrm>
          <a:prstGeom prst="rect">
            <a:avLst/>
          </a:prstGeom>
        </p:spPr>
      </p:pic>
      <p:sp>
        <p:nvSpPr>
          <p:cNvPr id="4" name="TextBox 3"/>
          <p:cNvSpPr txBox="1"/>
          <p:nvPr/>
        </p:nvSpPr>
        <p:spPr>
          <a:xfrm>
            <a:off x="6627954" y="5880269"/>
            <a:ext cx="2225527" cy="338554"/>
          </a:xfrm>
          <a:prstGeom prst="rect">
            <a:avLst/>
          </a:prstGeom>
          <a:noFill/>
        </p:spPr>
        <p:txBody>
          <a:bodyPr wrap="none" rtlCol="0">
            <a:spAutoFit/>
          </a:bodyPr>
          <a:lstStyle/>
          <a:p>
            <a:r>
              <a:rPr lang="en-US" sz="1600" dirty="0" smtClean="0">
                <a:solidFill>
                  <a:schemeClr val="bg1"/>
                </a:solidFill>
              </a:rPr>
              <a:t>Source: </a:t>
            </a:r>
            <a:r>
              <a:rPr lang="en-US" sz="1600" i="1" dirty="0" smtClean="0">
                <a:solidFill>
                  <a:schemeClr val="bg1"/>
                </a:solidFill>
              </a:rPr>
              <a:t>New York Times</a:t>
            </a:r>
            <a:endParaRPr lang="en-US" sz="1600" i="1" dirty="0">
              <a:solidFill>
                <a:schemeClr val="bg1"/>
              </a:solidFill>
            </a:endParaRPr>
          </a:p>
        </p:txBody>
      </p:sp>
    </p:spTree>
    <p:extLst>
      <p:ext uri="{BB962C8B-B14F-4D97-AF65-F5344CB8AC3E}">
        <p14:creationId xmlns:p14="http://schemas.microsoft.com/office/powerpoint/2010/main" val="4152139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nergy-Efficiency-NY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0200" y="1473200"/>
            <a:ext cx="8521700" cy="4353226"/>
          </a:xfrm>
          <a:prstGeom prst="rect">
            <a:avLst/>
          </a:prstGeom>
        </p:spPr>
      </p:pic>
      <p:sp>
        <p:nvSpPr>
          <p:cNvPr id="4" name="TextBox 3"/>
          <p:cNvSpPr txBox="1"/>
          <p:nvPr/>
        </p:nvSpPr>
        <p:spPr>
          <a:xfrm>
            <a:off x="6627954" y="5880269"/>
            <a:ext cx="2225527" cy="338554"/>
          </a:xfrm>
          <a:prstGeom prst="rect">
            <a:avLst/>
          </a:prstGeom>
          <a:noFill/>
        </p:spPr>
        <p:txBody>
          <a:bodyPr wrap="none" rtlCol="0">
            <a:spAutoFit/>
          </a:bodyPr>
          <a:lstStyle/>
          <a:p>
            <a:r>
              <a:rPr lang="en-US" sz="1600" dirty="0" smtClean="0">
                <a:solidFill>
                  <a:schemeClr val="bg1"/>
                </a:solidFill>
              </a:rPr>
              <a:t>Source: </a:t>
            </a:r>
            <a:r>
              <a:rPr lang="en-US" sz="1600" i="1" dirty="0" smtClean="0">
                <a:solidFill>
                  <a:schemeClr val="bg1"/>
                </a:solidFill>
              </a:rPr>
              <a:t>New York Times</a:t>
            </a:r>
            <a:endParaRPr lang="en-US" sz="1600" i="1" dirty="0">
              <a:solidFill>
                <a:schemeClr val="bg1"/>
              </a:solidFill>
            </a:endParaRPr>
          </a:p>
        </p:txBody>
      </p:sp>
    </p:spTree>
    <p:extLst>
      <p:ext uri="{BB962C8B-B14F-4D97-AF65-F5344CB8AC3E}">
        <p14:creationId xmlns:p14="http://schemas.microsoft.com/office/powerpoint/2010/main" val="4152139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864</TotalTime>
  <Words>797</Words>
  <Application>Microsoft Office PowerPoint</Application>
  <PresentationFormat>On-screen Show (4:3)</PresentationFormat>
  <Paragraphs>37</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Kannada Sangam MN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The Daily Climate</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Douglas Fischer</dc:creator>
  <cp:keywords/>
  <dc:description/>
  <cp:lastModifiedBy>MSU</cp:lastModifiedBy>
  <cp:revision>58</cp:revision>
  <dcterms:created xsi:type="dcterms:W3CDTF">2014-04-03T15:26:18Z</dcterms:created>
  <dcterms:modified xsi:type="dcterms:W3CDTF">2017-04-06T22:22:19Z</dcterms:modified>
  <cp:category/>
</cp:coreProperties>
</file>