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8" r:id="rId1"/>
    <p:sldMasterId id="2147484061" r:id="rId2"/>
    <p:sldMasterId id="2147484121" r:id="rId3"/>
  </p:sldMasterIdLst>
  <p:notesMasterIdLst>
    <p:notesMasterId r:id="rId19"/>
  </p:notesMasterIdLst>
  <p:sldIdLst>
    <p:sldId id="256" r:id="rId4"/>
    <p:sldId id="263" r:id="rId5"/>
    <p:sldId id="266" r:id="rId6"/>
    <p:sldId id="287" r:id="rId7"/>
    <p:sldId id="265" r:id="rId8"/>
    <p:sldId id="290" r:id="rId9"/>
    <p:sldId id="282" r:id="rId10"/>
    <p:sldId id="275" r:id="rId11"/>
    <p:sldId id="278" r:id="rId12"/>
    <p:sldId id="288" r:id="rId13"/>
    <p:sldId id="279" r:id="rId14"/>
    <p:sldId id="289" r:id="rId15"/>
    <p:sldId id="285" r:id="rId16"/>
    <p:sldId id="281" r:id="rId17"/>
    <p:sldId id="28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7535"/>
    <a:srgbClr val="ADADAD"/>
    <a:srgbClr val="C1EFFF"/>
    <a:srgbClr val="3333CC"/>
    <a:srgbClr val="00FFFF"/>
    <a:srgbClr val="333300"/>
    <a:srgbClr val="000066"/>
    <a:srgbClr val="B87C04"/>
    <a:srgbClr val="C0584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68454" autoAdjust="0"/>
  </p:normalViewPr>
  <p:slideViewPr>
    <p:cSldViewPr snapToGrid="0">
      <p:cViewPr varScale="1">
        <p:scale>
          <a:sx n="54" d="100"/>
          <a:sy n="54" d="100"/>
        </p:scale>
        <p:origin x="1176"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4F6B1-FB15-498E-B19E-CE88EAB0169F}" type="datetimeFigureOut">
              <a:rPr lang="en-US" smtClean="0"/>
              <a:t>4/6/2017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2C409A-9130-41DA-A186-3B54E1D3851C}" type="slidenum">
              <a:rPr lang="en-US" smtClean="0"/>
              <a:t>‹#›</a:t>
            </a:fld>
            <a:endParaRPr lang="en-US"/>
          </a:p>
        </p:txBody>
      </p:sp>
    </p:spTree>
    <p:extLst>
      <p:ext uri="{BB962C8B-B14F-4D97-AF65-F5344CB8AC3E}">
        <p14:creationId xmlns:p14="http://schemas.microsoft.com/office/powerpoint/2010/main" val="415042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C409A-9130-41DA-A186-3B54E1D3851C}" type="slidenum">
              <a:rPr lang="en-US" smtClean="0"/>
              <a:t>1</a:t>
            </a:fld>
            <a:endParaRPr lang="en-US"/>
          </a:p>
        </p:txBody>
      </p:sp>
    </p:spTree>
    <p:extLst>
      <p:ext uri="{BB962C8B-B14F-4D97-AF65-F5344CB8AC3E}">
        <p14:creationId xmlns:p14="http://schemas.microsoft.com/office/powerpoint/2010/main" val="368983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other tree species are likely to be vulnerable to climate change. Coops &amp; </a:t>
            </a:r>
            <a:r>
              <a:rPr lang="en-US" baseline="0" dirty="0" err="1" smtClean="0"/>
              <a:t>Waring</a:t>
            </a:r>
            <a:r>
              <a:rPr lang="en-US" baseline="0" dirty="0" smtClean="0"/>
              <a:t> assessed vulnerability for 15 different tree species in the XXX region. As you can see, at least 9 of these 15 species are expected to decrease in suitable range. </a:t>
            </a:r>
          </a:p>
          <a:p>
            <a:endParaRPr lang="en-US" baseline="0" dirty="0" smtClean="0"/>
          </a:p>
          <a:p>
            <a:r>
              <a:rPr lang="en-US" baseline="0" dirty="0" smtClean="0"/>
              <a:t>With a conceptual model of the direct/indirect impacts on your conservation target and some spatial information on CC effects on the species and at least some of those drivers, this approach can be adapted to any climate </a:t>
            </a:r>
            <a:r>
              <a:rPr lang="en-US" baseline="0" dirty="0" err="1" smtClean="0"/>
              <a:t>vuln</a:t>
            </a:r>
            <a:r>
              <a:rPr lang="en-US" baseline="0" dirty="0" smtClean="0"/>
              <a:t> species.</a:t>
            </a:r>
            <a:endParaRPr lang="en-US" dirty="0"/>
          </a:p>
        </p:txBody>
      </p:sp>
      <p:sp>
        <p:nvSpPr>
          <p:cNvPr id="4" name="Slide Number Placeholder 3"/>
          <p:cNvSpPr>
            <a:spLocks noGrp="1"/>
          </p:cNvSpPr>
          <p:nvPr>
            <p:ph type="sldNum" sz="quarter" idx="10"/>
          </p:nvPr>
        </p:nvSpPr>
        <p:spPr/>
        <p:txBody>
          <a:bodyPr/>
          <a:lstStyle/>
          <a:p>
            <a:fld id="{DE2C409A-9130-41DA-A186-3B54E1D3851C}" type="slidenum">
              <a:rPr lang="en-US" smtClean="0"/>
              <a:t>14</a:t>
            </a:fld>
            <a:endParaRPr lang="en-US"/>
          </a:p>
        </p:txBody>
      </p:sp>
    </p:spTree>
    <p:extLst>
      <p:ext uri="{BB962C8B-B14F-4D97-AF65-F5344CB8AC3E}">
        <p14:creationId xmlns:p14="http://schemas.microsoft.com/office/powerpoint/2010/main" val="9784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Like Yellow Cedar in Alaska, WBP is a tree species that has experienced high levels of recent mortality, throughout most of its range. It also appears to be an early responder to changing climatic conditions.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Whitebark</a:t>
            </a:r>
            <a:r>
              <a:rPr lang="en-US" sz="1200" b="0" i="0" u="none" strike="noStrike" kern="1200" baseline="0" dirty="0" smtClean="0">
                <a:solidFill>
                  <a:schemeClr val="tx1"/>
                </a:solidFill>
                <a:latin typeface="+mn-lt"/>
                <a:ea typeface="+mn-ea"/>
                <a:cs typeface="+mn-cs"/>
              </a:rPr>
              <a:t> pine (</a:t>
            </a:r>
            <a:r>
              <a:rPr lang="en-US" sz="1200" b="0" i="0" u="none" strike="noStrike" kern="1200" baseline="0" dirty="0" err="1" smtClean="0">
                <a:solidFill>
                  <a:schemeClr val="tx1"/>
                </a:solidFill>
                <a:latin typeface="+mn-lt"/>
                <a:ea typeface="+mn-ea"/>
                <a:cs typeface="+mn-cs"/>
              </a:rPr>
              <a:t>Pinus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albicaulis</a:t>
            </a:r>
            <a:r>
              <a:rPr lang="en-US" sz="1200" b="0" i="0" u="none" strike="noStrike" kern="1200" baseline="0" dirty="0" smtClean="0">
                <a:solidFill>
                  <a:schemeClr val="tx1"/>
                </a:solidFill>
                <a:latin typeface="+mn-lt"/>
                <a:ea typeface="+mn-ea"/>
                <a:cs typeface="+mn-cs"/>
              </a:rPr>
              <a:t>) (WBP) is a native conifer of the Western U.S. that is considered a keystone species in the sub-alpine environment, whose nuts provide a food source for Clark’s nutcracker, red squirrels, and </a:t>
            </a:r>
            <a:r>
              <a:rPr lang="en-US" sz="1200" b="0" i="0" u="none" strike="noStrike" kern="1200" baseline="0" dirty="0" err="1" smtClean="0">
                <a:solidFill>
                  <a:schemeClr val="tx1"/>
                </a:solidFill>
                <a:latin typeface="+mn-lt"/>
                <a:ea typeface="+mn-ea"/>
                <a:cs typeface="+mn-cs"/>
              </a:rPr>
              <a:t>grizzley</a:t>
            </a:r>
            <a:r>
              <a:rPr lang="en-US" sz="1200" b="0" i="0" u="none" strike="noStrike" kern="1200" baseline="0" dirty="0" smtClean="0">
                <a:solidFill>
                  <a:schemeClr val="tx1"/>
                </a:solidFill>
                <a:latin typeface="+mn-lt"/>
                <a:ea typeface="+mn-ea"/>
                <a:cs typeface="+mn-cs"/>
              </a:rPr>
              <a:t> bears. It also serves the ecosystem </a:t>
            </a:r>
            <a:r>
              <a:rPr lang="en-US" sz="1200" b="0" i="0" u="none" strike="noStrike" kern="1200" baseline="0" dirty="0" err="1" smtClean="0">
                <a:solidFill>
                  <a:schemeClr val="tx1"/>
                </a:solidFill>
                <a:latin typeface="+mn-lt"/>
                <a:ea typeface="+mn-ea"/>
                <a:cs typeface="+mn-cs"/>
              </a:rPr>
              <a:t>funcitons</a:t>
            </a:r>
            <a:r>
              <a:rPr lang="en-US" sz="1200" b="0" i="0" u="none" strike="noStrike" kern="1200" baseline="0" dirty="0" smtClean="0">
                <a:solidFill>
                  <a:schemeClr val="tx1"/>
                </a:solidFill>
                <a:latin typeface="+mn-lt"/>
                <a:ea typeface="+mn-ea"/>
                <a:cs typeface="+mn-cs"/>
              </a:rPr>
              <a:t> of stabilizing soil, moderating snow melt and runoff, and facilitating establishment for other species.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Whitebark</a:t>
            </a:r>
            <a:r>
              <a:rPr lang="en-US" sz="1200" b="0" i="0" u="none" strike="noStrike" kern="1200" baseline="0" dirty="0" smtClean="0">
                <a:solidFill>
                  <a:schemeClr val="tx1"/>
                </a:solidFill>
                <a:latin typeface="+mn-lt"/>
                <a:ea typeface="+mn-ea"/>
                <a:cs typeface="+mn-cs"/>
              </a:rPr>
              <a:t> pine has experienced a notable decline in the past two decades within the U.S. Northern Rockies (especially the GYE) due to high rates of infestation from the mountain pine beetle (</a:t>
            </a:r>
            <a:r>
              <a:rPr lang="en-US" sz="1200" b="0" i="0" u="none" strike="noStrike" kern="1200" baseline="0" dirty="0" err="1" smtClean="0">
                <a:solidFill>
                  <a:schemeClr val="tx1"/>
                </a:solidFill>
                <a:latin typeface="+mn-lt"/>
                <a:ea typeface="+mn-ea"/>
                <a:cs typeface="+mn-cs"/>
              </a:rPr>
              <a:t>Dendroctonus</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ponderosae</a:t>
            </a:r>
            <a:r>
              <a:rPr lang="en-US" sz="1200" b="0" i="0" u="none" strike="noStrike" kern="1200" baseline="0" dirty="0" smtClean="0">
                <a:solidFill>
                  <a:schemeClr val="tx1"/>
                </a:solidFill>
                <a:latin typeface="+mn-lt"/>
                <a:ea typeface="+mn-ea"/>
                <a:cs typeface="+mn-cs"/>
              </a:rPr>
              <a:t>) and white pine blister rust, whose activity is linked to increased temperatures and precipitation, resulting in an 80% mortality rate within the adult population. </a:t>
            </a:r>
          </a:p>
          <a:p>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E2C409A-9130-41DA-A186-3B54E1D3851C}" type="slidenum">
              <a:rPr lang="en-US" smtClean="0"/>
              <a:t>2</a:t>
            </a:fld>
            <a:endParaRPr lang="en-US"/>
          </a:p>
        </p:txBody>
      </p:sp>
    </p:spTree>
    <p:extLst>
      <p:ext uri="{BB962C8B-B14F-4D97-AF65-F5344CB8AC3E}">
        <p14:creationId xmlns:p14="http://schemas.microsoft.com/office/powerpoint/2010/main" val="72863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light of these threats, since 1999 an interagency committee, the GYCC, with members from the FS, NPS, BLM has worked to develop a region-wide strategy to protect &amp; restore WBP. However, little information on climate change impacts were available at the time they were developing their strategy. Recognizing this, the GYCC wrote into their plan the need to incorporate climate science and adapt their management as information became available.</a:t>
            </a:r>
            <a:endParaRPr lang="en-US" dirty="0"/>
          </a:p>
        </p:txBody>
      </p:sp>
      <p:sp>
        <p:nvSpPr>
          <p:cNvPr id="4" name="Slide Number Placeholder 3"/>
          <p:cNvSpPr>
            <a:spLocks noGrp="1"/>
          </p:cNvSpPr>
          <p:nvPr>
            <p:ph type="sldNum" sz="quarter" idx="10"/>
          </p:nvPr>
        </p:nvSpPr>
        <p:spPr/>
        <p:txBody>
          <a:bodyPr/>
          <a:lstStyle/>
          <a:p>
            <a:fld id="{DE2C409A-9130-41DA-A186-3B54E1D3851C}" type="slidenum">
              <a:rPr lang="en-US" smtClean="0"/>
              <a:t>3</a:t>
            </a:fld>
            <a:endParaRPr lang="en-US"/>
          </a:p>
        </p:txBody>
      </p:sp>
    </p:spTree>
    <p:extLst>
      <p:ext uri="{BB962C8B-B14F-4D97-AF65-F5344CB8AC3E}">
        <p14:creationId xmlns:p14="http://schemas.microsoft.com/office/powerpoint/2010/main" val="231154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one difficulty of </a:t>
            </a:r>
            <a:r>
              <a:rPr lang="en-US" baseline="0" dirty="0" err="1" smtClean="0"/>
              <a:t>implemenation</a:t>
            </a:r>
            <a:r>
              <a:rPr lang="en-US" baseline="0" dirty="0" smtClean="0"/>
              <a:t> is often determining where exactly management options might be most effective. Relatively few examples exist of large-scale planning of climate adaptation efforts to prioritize the effectiveness of adaptation efforts at the regional scale.</a:t>
            </a:r>
          </a:p>
          <a:p>
            <a:endParaRPr lang="en-US" baseline="0" dirty="0" smtClean="0"/>
          </a:p>
          <a:p>
            <a:r>
              <a:rPr lang="en-US" baseline="0" dirty="0" smtClean="0"/>
              <a:t>One example is planning for management of Yellow Cedar in SE AK. </a:t>
            </a:r>
            <a:r>
              <a:rPr lang="en-US" baseline="0" dirty="0" err="1" smtClean="0"/>
              <a:t>Hennon</a:t>
            </a:r>
            <a:r>
              <a:rPr lang="en-US" baseline="0" dirty="0" smtClean="0"/>
              <a:t> and others reviewed the climate and other drivers of Yellow Cedar declined and divided Y Cedar habitat into migration, </a:t>
            </a:r>
            <a:r>
              <a:rPr lang="en-US" baseline="0" dirty="0" err="1" smtClean="0"/>
              <a:t>persisten</a:t>
            </a:r>
            <a:r>
              <a:rPr lang="en-US" baseline="0" dirty="0" smtClean="0"/>
              <a:t>, and maladapted zones with different management priorities based on these different climate suitability zones.  </a:t>
            </a:r>
          </a:p>
        </p:txBody>
      </p:sp>
      <p:sp>
        <p:nvSpPr>
          <p:cNvPr id="4" name="Slide Number Placeholder 3"/>
          <p:cNvSpPr>
            <a:spLocks noGrp="1"/>
          </p:cNvSpPr>
          <p:nvPr>
            <p:ph type="sldNum" sz="quarter" idx="10"/>
          </p:nvPr>
        </p:nvSpPr>
        <p:spPr/>
        <p:txBody>
          <a:bodyPr/>
          <a:lstStyle/>
          <a:p>
            <a:fld id="{DE2C409A-9130-41DA-A186-3B54E1D3851C}" type="slidenum">
              <a:rPr lang="en-US" smtClean="0"/>
              <a:t>5</a:t>
            </a:fld>
            <a:endParaRPr lang="en-US"/>
          </a:p>
        </p:txBody>
      </p:sp>
    </p:spTree>
    <p:extLst>
      <p:ext uri="{BB962C8B-B14F-4D97-AF65-F5344CB8AC3E}">
        <p14:creationId xmlns:p14="http://schemas.microsoft.com/office/powerpoint/2010/main" val="3233346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take a moment to stress that this has been a collaborative effort from the start. The GYCC had already</a:t>
            </a:r>
            <a:r>
              <a:rPr lang="en-US" baseline="0" dirty="0" smtClean="0"/>
              <a:t> identified the threats/management strategies for WBP as well as the need to incorporate new climate information into their strategy. We have worked closely with the agency representative through workshops/discussions to develop, map, and evaluate both their original strategy &amp; a “climate-informed” strategy based on new climate science.</a:t>
            </a:r>
            <a:endParaRPr lang="en-US" dirty="0"/>
          </a:p>
        </p:txBody>
      </p:sp>
      <p:sp>
        <p:nvSpPr>
          <p:cNvPr id="4" name="Slide Number Placeholder 3"/>
          <p:cNvSpPr>
            <a:spLocks noGrp="1"/>
          </p:cNvSpPr>
          <p:nvPr>
            <p:ph type="sldNum" sz="quarter" idx="10"/>
          </p:nvPr>
        </p:nvSpPr>
        <p:spPr/>
        <p:txBody>
          <a:bodyPr/>
          <a:lstStyle/>
          <a:p>
            <a:fld id="{DE2C409A-9130-41DA-A186-3B54E1D3851C}" type="slidenum">
              <a:rPr lang="en-US" smtClean="0"/>
              <a:t>7</a:t>
            </a:fld>
            <a:endParaRPr lang="en-US"/>
          </a:p>
        </p:txBody>
      </p:sp>
    </p:spTree>
    <p:extLst>
      <p:ext uri="{BB962C8B-B14F-4D97-AF65-F5344CB8AC3E}">
        <p14:creationId xmlns:p14="http://schemas.microsoft.com/office/powerpoint/2010/main" val="151466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treatments will need to implemented</a:t>
            </a:r>
            <a:r>
              <a:rPr lang="en-US" baseline="0" dirty="0" smtClean="0"/>
              <a:t> based on stand-level criteria, our approach was then to map management “zones” where different combinations of the specific treatments would be available and implemented based on the local stand conditions.</a:t>
            </a:r>
          </a:p>
          <a:p>
            <a:endParaRPr lang="en-US" baseline="0" dirty="0" smtClean="0"/>
          </a:p>
          <a:p>
            <a:r>
              <a:rPr lang="en-US" baseline="0" dirty="0" smtClean="0"/>
              <a:t>First, we </a:t>
            </a:r>
            <a:r>
              <a:rPr lang="en-US" baseline="0" dirty="0" err="1" smtClean="0"/>
              <a:t>prioratized</a:t>
            </a:r>
            <a:r>
              <a:rPr lang="en-US" baseline="0" dirty="0" smtClean="0"/>
              <a:t> management by “climate suitability zones”. Similar to the example for Yellow cedar, we took the approach of dividing the study area into Core, Deteriorating, Future habitat. These were based on comparing climate suitability from SDM models under historical climate and under 3 scenarios of future CC at different time periods.</a:t>
            </a:r>
          </a:p>
          <a:p>
            <a:endParaRPr lang="en-US" dirty="0" smtClean="0"/>
          </a:p>
          <a:p>
            <a:r>
              <a:rPr lang="en-US" dirty="0" smtClean="0"/>
              <a:t>We then overlaid our</a:t>
            </a:r>
            <a:r>
              <a:rPr lang="en-US" baseline="0" dirty="0" smtClean="0"/>
              <a:t> climate zones for WBP with similar projections of future climate suitability for all of WBP’s competitors. We took the table of future WBP climate suitability and future projections of competitor’s presence to the managers and determined which management tools they would want available within the different zones to spatially map the treatment options available.</a:t>
            </a:r>
            <a:endParaRPr lang="en-US" dirty="0"/>
          </a:p>
        </p:txBody>
      </p:sp>
      <p:sp>
        <p:nvSpPr>
          <p:cNvPr id="4" name="Slide Number Placeholder 3"/>
          <p:cNvSpPr>
            <a:spLocks noGrp="1"/>
          </p:cNvSpPr>
          <p:nvPr>
            <p:ph type="sldNum" sz="quarter" idx="10"/>
          </p:nvPr>
        </p:nvSpPr>
        <p:spPr/>
        <p:txBody>
          <a:bodyPr/>
          <a:lstStyle/>
          <a:p>
            <a:fld id="{DE2C409A-9130-41DA-A186-3B54E1D3851C}" type="slidenum">
              <a:rPr lang="en-US" smtClean="0"/>
              <a:t>8</a:t>
            </a:fld>
            <a:endParaRPr lang="en-US"/>
          </a:p>
        </p:txBody>
      </p:sp>
    </p:spTree>
    <p:extLst>
      <p:ext uri="{BB962C8B-B14F-4D97-AF65-F5344CB8AC3E}">
        <p14:creationId xmlns:p14="http://schemas.microsoft.com/office/powerpoint/2010/main" val="406763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spatially implement both strategies, we mapped “zones” where the different suites of management tools would be available. These tools include planting blister-rust resistant WBP seedling to promote </a:t>
            </a:r>
            <a:r>
              <a:rPr lang="en-US" baseline="0" dirty="0" err="1" smtClean="0"/>
              <a:t>regen</a:t>
            </a:r>
            <a:r>
              <a:rPr lang="en-US" baseline="0" dirty="0" smtClean="0"/>
              <a:t>/establishment, thinning to remove competing conifer species, WFU and Rx fire to both promote </a:t>
            </a:r>
            <a:r>
              <a:rPr lang="en-US" baseline="0" dirty="0" err="1" smtClean="0"/>
              <a:t>regen</a:t>
            </a:r>
            <a:r>
              <a:rPr lang="en-US" baseline="0" dirty="0" smtClean="0"/>
              <a:t> and remove competitors, and protection from MPB (pesticides and pheromones to prevent MPB attack).</a:t>
            </a:r>
          </a:p>
          <a:p>
            <a:endParaRPr lang="en-US" baseline="0" dirty="0" smtClean="0"/>
          </a:p>
          <a:p>
            <a:r>
              <a:rPr lang="en-US" baseline="0" dirty="0" smtClean="0"/>
              <a:t>For the current strategy, we largely relied on differences in land allocation classes to determine where treatments would occur. The types of treatments that can be implemented in the current strategy are constrained by access, logistics, and management constraints among different jurisdictions (</a:t>
            </a:r>
            <a:r>
              <a:rPr lang="en-US" baseline="0" dirty="0" err="1" smtClean="0"/>
              <a:t>ie</a:t>
            </a:r>
            <a:r>
              <a:rPr lang="en-US" baseline="0" dirty="0" smtClean="0"/>
              <a:t> multiple use forest v wilderness)</a:t>
            </a:r>
          </a:p>
          <a:p>
            <a:endParaRPr lang="en-US" dirty="0"/>
          </a:p>
        </p:txBody>
      </p:sp>
      <p:sp>
        <p:nvSpPr>
          <p:cNvPr id="4" name="Slide Number Placeholder 3"/>
          <p:cNvSpPr>
            <a:spLocks noGrp="1"/>
          </p:cNvSpPr>
          <p:nvPr>
            <p:ph type="sldNum" sz="quarter" idx="10"/>
          </p:nvPr>
        </p:nvSpPr>
        <p:spPr/>
        <p:txBody>
          <a:bodyPr/>
          <a:lstStyle/>
          <a:p>
            <a:fld id="{DE2C409A-9130-41DA-A186-3B54E1D3851C}" type="slidenum">
              <a:rPr lang="en-US" smtClean="0"/>
              <a:t>9</a:t>
            </a:fld>
            <a:endParaRPr lang="en-US"/>
          </a:p>
        </p:txBody>
      </p:sp>
    </p:spTree>
    <p:extLst>
      <p:ext uri="{BB962C8B-B14F-4D97-AF65-F5344CB8AC3E}">
        <p14:creationId xmlns:p14="http://schemas.microsoft.com/office/powerpoint/2010/main" val="1031915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an example, here are the differences between the current strategy and the “climate-informed” strategy for areas where planting would be available as a treatment option.  As you can see, much more area would be considered for treatment in the climate-informed strategy.  The difference is largely due to planting being a viable option in Wilderness zones in the climate-informed scenario than in the current strategy. </a:t>
            </a:r>
            <a:endParaRPr lang="en-US" dirty="0" smtClean="0"/>
          </a:p>
          <a:p>
            <a:endParaRPr lang="en-US" dirty="0"/>
          </a:p>
        </p:txBody>
      </p:sp>
      <p:sp>
        <p:nvSpPr>
          <p:cNvPr id="4" name="Slide Number Placeholder 3"/>
          <p:cNvSpPr>
            <a:spLocks noGrp="1"/>
          </p:cNvSpPr>
          <p:nvPr>
            <p:ph type="sldNum" sz="quarter" idx="10"/>
          </p:nvPr>
        </p:nvSpPr>
        <p:spPr/>
        <p:txBody>
          <a:bodyPr/>
          <a:lstStyle/>
          <a:p>
            <a:fld id="{DE2C409A-9130-41DA-A186-3B54E1D3851C}" type="slidenum">
              <a:rPr lang="en-US" smtClean="0"/>
              <a:t>11</a:t>
            </a:fld>
            <a:endParaRPr lang="en-US"/>
          </a:p>
        </p:txBody>
      </p:sp>
    </p:spTree>
    <p:extLst>
      <p:ext uri="{BB962C8B-B14F-4D97-AF65-F5344CB8AC3E}">
        <p14:creationId xmlns:p14="http://schemas.microsoft.com/office/powerpoint/2010/main" val="722930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9049E68-9AA8-40C9-A6AA-19B9231121FF}" type="slidenum">
              <a:rPr lang="en-US" smtClean="0">
                <a:solidFill>
                  <a:prstClr val="black"/>
                </a:solidFill>
              </a:rPr>
              <a:pPr/>
              <a:t>13</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lvl="1" eaLnBrk="1" hangingPunct="1"/>
            <a:r>
              <a:rPr lang="en-US" dirty="0" smtClean="0">
                <a:latin typeface="Arial" pitchFamily="34" charset="0"/>
              </a:rPr>
              <a:t>So, our maps show</a:t>
            </a:r>
            <a:r>
              <a:rPr lang="en-US" baseline="0" dirty="0" smtClean="0">
                <a:latin typeface="Arial" pitchFamily="34" charset="0"/>
              </a:rPr>
              <a:t> important difference, in terms of area treated and spatial distribution of those treatments between the 2 management strategies. But, we still don’t know how much those differences would actually effect the viability of WBP populations under CC. Perhaps the current strategy will be enough to maintain pockets of WBP populations, with a lot less cost and less challenge to current management guidelines than the “pie in the sky” strategy. We are currently working on a simulation model to implement these two scenarios under 3 different CC scenarios to evaluate their efficacy in maintaining viable WBP populations.</a:t>
            </a:r>
            <a:endParaRPr lang="en-US" dirty="0" smtClean="0">
              <a:latin typeface="Arial" pitchFamily="34" charset="0"/>
            </a:endParaRPr>
          </a:p>
        </p:txBody>
      </p:sp>
    </p:spTree>
    <p:extLst>
      <p:ext uri="{BB962C8B-B14F-4D97-AF65-F5344CB8AC3E}">
        <p14:creationId xmlns:p14="http://schemas.microsoft.com/office/powerpoint/2010/main" val="1502084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920752" y="3340101"/>
            <a:ext cx="10204449" cy="485775"/>
          </a:xfrm>
          <a:custGeom>
            <a:avLst/>
            <a:gdLst/>
            <a:ahLst/>
            <a:cxnLst>
              <a:cxn ang="0">
                <a:pos x="163" y="200"/>
              </a:cxn>
              <a:cxn ang="0">
                <a:pos x="4128" y="200"/>
              </a:cxn>
              <a:cxn ang="0">
                <a:pos x="4128" y="429"/>
              </a:cxn>
              <a:cxn ang="0">
                <a:pos x="0" y="441"/>
              </a:cxn>
              <a:cxn ang="0">
                <a:pos x="163" y="200"/>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w="9525">
            <a:noFill/>
            <a:round/>
            <a:headEnd/>
            <a:tailEnd/>
          </a:ln>
        </p:spPr>
        <p:txBody>
          <a:bodyPr wrap="none" anchor="ctr"/>
          <a:lstStyle/>
          <a:p>
            <a:pPr>
              <a:defRPr/>
            </a:pPr>
            <a:endParaRPr lang="en-US" sz="1800">
              <a:latin typeface="Arial" charset="0"/>
            </a:endParaRPr>
          </a:p>
        </p:txBody>
      </p:sp>
      <p:sp>
        <p:nvSpPr>
          <p:cNvPr id="11267" name="Rectangle 3"/>
          <p:cNvSpPr>
            <a:spLocks noGrp="1" noChangeArrowheads="1"/>
          </p:cNvSpPr>
          <p:nvPr>
            <p:ph type="ctrTitle"/>
          </p:nvPr>
        </p:nvSpPr>
        <p:spPr>
          <a:xfrm>
            <a:off x="812800" y="381000"/>
            <a:ext cx="10363200" cy="1143000"/>
          </a:xfrm>
        </p:spPr>
        <p:txBody>
          <a:bodyPr/>
          <a:lstStyle>
            <a:lvl1pPr>
              <a:defRPr/>
            </a:lvl1pPr>
          </a:lstStyle>
          <a:p>
            <a:r>
              <a:rPr lang="en-US" smtClean="0"/>
              <a:t>Click to edit Master title style</a:t>
            </a:r>
            <a:endParaRPr lang="en-US"/>
          </a:p>
        </p:txBody>
      </p:sp>
      <p:sp>
        <p:nvSpPr>
          <p:cNvPr id="11268" name="Rectangle 4"/>
          <p:cNvSpPr>
            <a:spLocks noGrp="1" noChangeArrowheads="1"/>
          </p:cNvSpPr>
          <p:nvPr>
            <p:ph type="subTitle" idx="1"/>
          </p:nvPr>
        </p:nvSpPr>
        <p:spPr>
          <a:xfrm>
            <a:off x="1930400" y="1676400"/>
            <a:ext cx="8534400" cy="1752600"/>
          </a:xfrm>
        </p:spPr>
        <p:txBody>
          <a:bodyPr/>
          <a:lstStyle>
            <a:lvl1pPr marL="0" indent="0" algn="ctr">
              <a:buFont typeface="Monotype Sorts" pitchFamily="2" charset="2"/>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smtClean="0">
                <a:solidFill>
                  <a:srgbClr val="578963"/>
                </a:solidFill>
              </a:defRPr>
            </a:lvl1pPr>
          </a:lstStyle>
          <a:p>
            <a:fld id="{0A6691A6-9B9B-48E8-BFE0-7A23838E9528}" type="datetimeFigureOut">
              <a:rPr lang="en-US" smtClean="0"/>
              <a:t>4/6/2017</a:t>
            </a:fld>
            <a:endParaRPr lang="en-US"/>
          </a:p>
        </p:txBody>
      </p:sp>
      <p:sp>
        <p:nvSpPr>
          <p:cNvPr id="6" name="Rectangle 6"/>
          <p:cNvSpPr>
            <a:spLocks noGrp="1" noChangeArrowheads="1"/>
          </p:cNvSpPr>
          <p:nvPr>
            <p:ph type="ftr" sz="quarter" idx="11"/>
          </p:nvPr>
        </p:nvSpPr>
        <p:spPr/>
        <p:txBody>
          <a:bodyPr/>
          <a:lstStyle>
            <a:lvl1pPr>
              <a:defRPr smtClean="0">
                <a:solidFill>
                  <a:srgbClr val="578963"/>
                </a:solidFill>
              </a:defRPr>
            </a:lvl1pPr>
          </a:lstStyle>
          <a:p>
            <a:endParaRPr lang="en-US"/>
          </a:p>
        </p:txBody>
      </p:sp>
      <p:sp>
        <p:nvSpPr>
          <p:cNvPr id="7" name="Rectangle 7"/>
          <p:cNvSpPr>
            <a:spLocks noGrp="1" noChangeArrowheads="1"/>
          </p:cNvSpPr>
          <p:nvPr>
            <p:ph type="sldNum" sz="quarter" idx="12"/>
          </p:nvPr>
        </p:nvSpPr>
        <p:spPr/>
        <p:txBody>
          <a:bodyPr/>
          <a:lstStyle>
            <a:lvl1pPr>
              <a:defRPr>
                <a:solidFill>
                  <a:srgbClr val="578963"/>
                </a:solidFill>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338728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191764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5200" y="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88280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12800" y="0"/>
            <a:ext cx="10363200"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12800" y="1524000"/>
            <a:ext cx="5080000" cy="4114800"/>
          </a:xfrm>
        </p:spPr>
        <p:txBody>
          <a:bodyPr/>
          <a:lstStyle/>
          <a:p>
            <a:pPr lvl="0"/>
            <a:r>
              <a:rPr lang="en-US" noProof="0" smtClean="0"/>
              <a:t>Click icon to add online image</a:t>
            </a:r>
          </a:p>
        </p:txBody>
      </p:sp>
      <p:sp>
        <p:nvSpPr>
          <p:cNvPr id="4" name="Text Placeholder 3"/>
          <p:cNvSpPr>
            <a:spLocks noGrp="1"/>
          </p:cNvSpPr>
          <p:nvPr>
            <p:ph type="body" sz="half" idx="2"/>
          </p:nvPr>
        </p:nvSpPr>
        <p:spPr>
          <a:xfrm>
            <a:off x="6096000" y="1524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2591940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4EDAE90-5713-4A00-BC27-DC24D3815014}" type="slidenum">
              <a:rPr lang="en-US" altLang="en-US"/>
              <a:pPr/>
              <a:t>‹#›</a:t>
            </a:fld>
            <a:endParaRPr lang="en-US" altLang="en-US"/>
          </a:p>
        </p:txBody>
      </p:sp>
    </p:spTree>
    <p:extLst>
      <p:ext uri="{BB962C8B-B14F-4D97-AF65-F5344CB8AC3E}">
        <p14:creationId xmlns:p14="http://schemas.microsoft.com/office/powerpoint/2010/main" val="20825748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A2B294B-B412-4F1A-BD7A-25196AF7ACBE}" type="slidenum">
              <a:rPr lang="en-US" altLang="en-US"/>
              <a:pPr/>
              <a:t>‹#›</a:t>
            </a:fld>
            <a:endParaRPr lang="en-US" altLang="en-US"/>
          </a:p>
        </p:txBody>
      </p:sp>
    </p:spTree>
    <p:extLst>
      <p:ext uri="{BB962C8B-B14F-4D97-AF65-F5344CB8AC3E}">
        <p14:creationId xmlns:p14="http://schemas.microsoft.com/office/powerpoint/2010/main" val="4241472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772E893-9956-415A-93C7-22E32F65B49C}" type="slidenum">
              <a:rPr lang="en-US" altLang="en-US"/>
              <a:pPr/>
              <a:t>‹#›</a:t>
            </a:fld>
            <a:endParaRPr lang="en-US" altLang="en-US"/>
          </a:p>
        </p:txBody>
      </p:sp>
    </p:spTree>
    <p:extLst>
      <p:ext uri="{BB962C8B-B14F-4D97-AF65-F5344CB8AC3E}">
        <p14:creationId xmlns:p14="http://schemas.microsoft.com/office/powerpoint/2010/main" val="3823255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524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524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DE73C30-FB3E-408D-A563-5EE1623F4CC0}" type="slidenum">
              <a:rPr lang="en-US" altLang="en-US"/>
              <a:pPr/>
              <a:t>‹#›</a:t>
            </a:fld>
            <a:endParaRPr lang="en-US" altLang="en-US"/>
          </a:p>
        </p:txBody>
      </p:sp>
    </p:spTree>
    <p:extLst>
      <p:ext uri="{BB962C8B-B14F-4D97-AF65-F5344CB8AC3E}">
        <p14:creationId xmlns:p14="http://schemas.microsoft.com/office/powerpoint/2010/main" val="2009345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74EC420B-4918-43FF-9EE1-BDFA07AB4B02}" type="slidenum">
              <a:rPr lang="en-US" altLang="en-US"/>
              <a:pPr/>
              <a:t>‹#›</a:t>
            </a:fld>
            <a:endParaRPr lang="en-US" altLang="en-US"/>
          </a:p>
        </p:txBody>
      </p:sp>
    </p:spTree>
    <p:extLst>
      <p:ext uri="{BB962C8B-B14F-4D97-AF65-F5344CB8AC3E}">
        <p14:creationId xmlns:p14="http://schemas.microsoft.com/office/powerpoint/2010/main" val="2731037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0BCC05C-828D-4E10-81DD-8035176DCCF5}" type="slidenum">
              <a:rPr lang="en-US" altLang="en-US"/>
              <a:pPr/>
              <a:t>‹#›</a:t>
            </a:fld>
            <a:endParaRPr lang="en-US" altLang="en-US"/>
          </a:p>
        </p:txBody>
      </p:sp>
    </p:spTree>
    <p:extLst>
      <p:ext uri="{BB962C8B-B14F-4D97-AF65-F5344CB8AC3E}">
        <p14:creationId xmlns:p14="http://schemas.microsoft.com/office/powerpoint/2010/main" val="3657516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639133E7-F452-46E2-9A49-80A5CA6FD133}" type="slidenum">
              <a:rPr lang="en-US" altLang="en-US"/>
              <a:pPr/>
              <a:t>‹#›</a:t>
            </a:fld>
            <a:endParaRPr lang="en-US" altLang="en-US"/>
          </a:p>
        </p:txBody>
      </p:sp>
    </p:spTree>
    <p:extLst>
      <p:ext uri="{BB962C8B-B14F-4D97-AF65-F5344CB8AC3E}">
        <p14:creationId xmlns:p14="http://schemas.microsoft.com/office/powerpoint/2010/main" val="3789493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6769904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72ED977-D223-4516-B651-4E49106A2802}" type="slidenum">
              <a:rPr lang="en-US" altLang="en-US"/>
              <a:pPr/>
              <a:t>‹#›</a:t>
            </a:fld>
            <a:endParaRPr lang="en-US" altLang="en-US"/>
          </a:p>
        </p:txBody>
      </p:sp>
    </p:spTree>
    <p:extLst>
      <p:ext uri="{BB962C8B-B14F-4D97-AF65-F5344CB8AC3E}">
        <p14:creationId xmlns:p14="http://schemas.microsoft.com/office/powerpoint/2010/main" val="4191971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59BC14E-DF2C-4C83-9BC2-BC18273A3437}" type="slidenum">
              <a:rPr lang="en-US" altLang="en-US"/>
              <a:pPr/>
              <a:t>‹#›</a:t>
            </a:fld>
            <a:endParaRPr lang="en-US" altLang="en-US"/>
          </a:p>
        </p:txBody>
      </p:sp>
    </p:spTree>
    <p:extLst>
      <p:ext uri="{BB962C8B-B14F-4D97-AF65-F5344CB8AC3E}">
        <p14:creationId xmlns:p14="http://schemas.microsoft.com/office/powerpoint/2010/main" val="70388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E37D0CC-185C-40CC-A723-81A960C8C304}" type="slidenum">
              <a:rPr lang="en-US" altLang="en-US"/>
              <a:pPr/>
              <a:t>‹#›</a:t>
            </a:fld>
            <a:endParaRPr lang="en-US" altLang="en-US"/>
          </a:p>
        </p:txBody>
      </p:sp>
    </p:spTree>
    <p:extLst>
      <p:ext uri="{BB962C8B-B14F-4D97-AF65-F5344CB8AC3E}">
        <p14:creationId xmlns:p14="http://schemas.microsoft.com/office/powerpoint/2010/main" val="769504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85200" y="0"/>
            <a:ext cx="25908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0"/>
            <a:ext cx="756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E5B236-C5EB-4BB7-810A-376D236D917A}" type="slidenum">
              <a:rPr lang="en-US" altLang="en-US"/>
              <a:pPr/>
              <a:t>‹#›</a:t>
            </a:fld>
            <a:endParaRPr lang="en-US" altLang="en-US"/>
          </a:p>
        </p:txBody>
      </p:sp>
    </p:spTree>
    <p:extLst>
      <p:ext uri="{BB962C8B-B14F-4D97-AF65-F5344CB8AC3E}">
        <p14:creationId xmlns:p14="http://schemas.microsoft.com/office/powerpoint/2010/main" val="1083652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0A6691A6-9B9B-48E8-BFE0-7A23838E9528}" type="datetimeFigureOut">
              <a:rPr lang="en-US" smtClean="0"/>
              <a:t>4/6/2017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099645D-A0AA-4A20-8735-4E34F4AA581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30353656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691A6-9B9B-48E8-BFE0-7A23838E9528}"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645D-A0AA-4A20-8735-4E34F4AA581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6"/>
          <p:cNvSpPr>
            <a:spLocks noGrp="1"/>
          </p:cNvSpPr>
          <p:nvPr>
            <p:ph type="body" sz="quarter" idx="13" hasCustomPrompt="1"/>
          </p:nvPr>
        </p:nvSpPr>
        <p:spPr>
          <a:xfrm>
            <a:off x="101600" y="152400"/>
            <a:ext cx="11480800" cy="1495794"/>
          </a:xfrm>
        </p:spPr>
        <p:txBody>
          <a:bodyPr/>
          <a:lstStyle>
            <a:lvl1pPr marL="45720" indent="0">
              <a:buNone/>
              <a:defRPr sz="1800" i="1">
                <a:solidFill>
                  <a:schemeClr val="bg1"/>
                </a:solidFill>
              </a:defRPr>
            </a:lvl1pPr>
          </a:lstStyle>
          <a:p>
            <a:pPr lvl="0"/>
            <a:r>
              <a:rPr lang="en-US" dirty="0" smtClean="0"/>
              <a:t>Click to edit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633692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9550400" y="3207405"/>
            <a:ext cx="2133601" cy="1015663"/>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0A6691A6-9B9B-48E8-BFE0-7A23838E9528}" type="datetimeFigureOut">
              <a:rPr lang="en-US" smtClean="0"/>
              <a:t>4/6/2017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2099645D-A0AA-4A20-8735-4E34F4AA581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314612306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2"/>
            <a:ext cx="53848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A6691A6-9B9B-48E8-BFE0-7A23838E9528}"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9645D-A0AA-4A20-8735-4E34F4AA581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Text Placeholder 6"/>
          <p:cNvSpPr>
            <a:spLocks noGrp="1"/>
          </p:cNvSpPr>
          <p:nvPr>
            <p:ph type="body" sz="quarter" idx="13" hasCustomPrompt="1"/>
          </p:nvPr>
        </p:nvSpPr>
        <p:spPr>
          <a:xfrm>
            <a:off x="101600" y="152400"/>
            <a:ext cx="11480800" cy="1495794"/>
          </a:xfrm>
        </p:spPr>
        <p:txBody>
          <a:bodyPr/>
          <a:lstStyle>
            <a:lvl1pPr marL="45720" indent="0">
              <a:buNone/>
              <a:defRPr sz="1800" i="1">
                <a:solidFill>
                  <a:schemeClr val="bg1"/>
                </a:solidFill>
              </a:defRPr>
            </a:lvl1pPr>
          </a:lstStyle>
          <a:p>
            <a:pPr lvl="0"/>
            <a:r>
              <a:rPr lang="en-US" dirty="0" smtClean="0"/>
              <a:t>Click to edit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914542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900535"/>
            <a:ext cx="5386917" cy="461665"/>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438400"/>
            <a:ext cx="5386917"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900535"/>
            <a:ext cx="5389033" cy="461665"/>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438400"/>
            <a:ext cx="5389033" cy="175432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6691A6-9B9B-48E8-BFE0-7A23838E9528}"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9645D-A0AA-4A20-8735-4E34F4AA581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
        <p:nvSpPr>
          <p:cNvPr id="11" name="Text Placeholder 6"/>
          <p:cNvSpPr>
            <a:spLocks noGrp="1"/>
          </p:cNvSpPr>
          <p:nvPr>
            <p:ph type="body" sz="quarter" idx="13" hasCustomPrompt="1"/>
          </p:nvPr>
        </p:nvSpPr>
        <p:spPr>
          <a:xfrm>
            <a:off x="101600" y="152400"/>
            <a:ext cx="11480800" cy="1495794"/>
          </a:xfrm>
        </p:spPr>
        <p:txBody>
          <a:bodyPr/>
          <a:lstStyle>
            <a:lvl1pPr marL="45720" indent="0">
              <a:buNone/>
              <a:defRPr sz="1800" i="1">
                <a:solidFill>
                  <a:schemeClr val="bg1"/>
                </a:solidFill>
              </a:defRPr>
            </a:lvl1pPr>
          </a:lstStyle>
          <a:p>
            <a:pPr lvl="0"/>
            <a:r>
              <a:rPr lang="en-US" dirty="0" smtClean="0"/>
              <a:t>Click to edit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000791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A6691A6-9B9B-48E8-BFE0-7A23838E9528}"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9645D-A0AA-4A20-8735-4E34F4AA581E}"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29051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3909179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fld id="{0A6691A6-9B9B-48E8-BFE0-7A23838E9528}" type="datetimeFigureOut">
              <a:rPr lang="en-US" smtClean="0"/>
              <a:t>4/6/2017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99645D-A0AA-4A20-8735-4E34F4AA581E}" type="slidenum">
              <a:rPr lang="en-US" smtClean="0"/>
              <a:t>‹#›</a:t>
            </a:fld>
            <a:endParaRPr lang="en-US"/>
          </a:p>
        </p:txBody>
      </p:sp>
    </p:spTree>
    <p:extLst>
      <p:ext uri="{BB962C8B-B14F-4D97-AF65-F5344CB8AC3E}">
        <p14:creationId xmlns:p14="http://schemas.microsoft.com/office/powerpoint/2010/main" val="20402372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812800" y="304801"/>
            <a:ext cx="7823200" cy="22837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546336" y="2130552"/>
            <a:ext cx="2231136" cy="47705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691A6-9B9B-48E8-BFE0-7A23838E9528}"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099645D-A0AA-4A20-8735-4E34F4AA581E}" type="slidenum">
              <a:rPr lang="en-US" smtClean="0"/>
              <a:t>‹#›</a:t>
            </a:fld>
            <a:endParaRPr 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n-US" smtClean="0"/>
              <a:t>Click to edit Master title style</a:t>
            </a:r>
            <a:endParaRPr lang="en-US" dirty="0"/>
          </a:p>
        </p:txBody>
      </p:sp>
    </p:spTree>
    <p:extLst>
      <p:ext uri="{BB962C8B-B14F-4D97-AF65-F5344CB8AC3E}">
        <p14:creationId xmlns:p14="http://schemas.microsoft.com/office/powerpoint/2010/main" val="15192482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203200" y="3136612"/>
            <a:ext cx="8940800" cy="584775"/>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550400" y="2133600"/>
            <a:ext cx="2235200" cy="477054"/>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6691A6-9B9B-48E8-BFE0-7A23838E9528}"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9645D-A0AA-4A20-8735-4E34F4AA581E}" type="slidenum">
              <a:rPr lang="en-US" smtClean="0"/>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7656679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698687" y="1719071"/>
            <a:ext cx="5019836" cy="15265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691A6-9B9B-48E8-BFE0-7A23838E9528}"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645D-A0AA-4A20-8735-4E34F4AA581E}" type="slidenum">
              <a:rPr lang="en-US" smtClean="0"/>
              <a:t>‹#›</a:t>
            </a:fld>
            <a:endParaRPr lang="en-US"/>
          </a:p>
        </p:txBody>
      </p:sp>
      <p:sp>
        <p:nvSpPr>
          <p:cNvPr id="7" name="Text Placeholder 6"/>
          <p:cNvSpPr>
            <a:spLocks noGrp="1"/>
          </p:cNvSpPr>
          <p:nvPr>
            <p:ph type="body" sz="quarter" idx="13" hasCustomPrompt="1"/>
          </p:nvPr>
        </p:nvSpPr>
        <p:spPr>
          <a:xfrm>
            <a:off x="101600" y="152400"/>
            <a:ext cx="11480800" cy="1495794"/>
          </a:xfrm>
        </p:spPr>
        <p:txBody>
          <a:bodyPr/>
          <a:lstStyle>
            <a:lvl1pPr marL="45720" indent="0">
              <a:buNone/>
              <a:defRPr sz="1800" i="1">
                <a:solidFill>
                  <a:schemeClr val="bg1"/>
                </a:solidFill>
              </a:defRPr>
            </a:lvl1pPr>
          </a:lstStyle>
          <a:p>
            <a:pPr lvl="0"/>
            <a:r>
              <a:rPr lang="en-US" dirty="0" smtClean="0"/>
              <a:t>Click to edit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476845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9550400" y="274639"/>
            <a:ext cx="2235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17095" y="274639"/>
            <a:ext cx="161890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A6691A6-9B9B-48E8-BFE0-7A23838E9528}"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12623397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0871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1"/>
            <a:ext cx="5080000" cy="4525963"/>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1600201"/>
            <a:ext cx="5232400" cy="1526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930400" y="6245225"/>
            <a:ext cx="2540000" cy="476250"/>
          </a:xfrm>
        </p:spPr>
        <p:txBody>
          <a:bodyPr/>
          <a:lstStyle>
            <a:lvl1pPr>
              <a:defRPr/>
            </a:lvl1pPr>
          </a:lstStyle>
          <a:p>
            <a:fld id="{0A6691A6-9B9B-48E8-BFE0-7A23838E9528}" type="datetimeFigureOut">
              <a:rPr lang="en-US" smtClean="0"/>
              <a:t>4/6/2017</a:t>
            </a:fld>
            <a:endParaRPr lang="en-US"/>
          </a:p>
        </p:txBody>
      </p:sp>
      <p:sp>
        <p:nvSpPr>
          <p:cNvPr id="6" name="Footer Placeholder 5"/>
          <p:cNvSpPr>
            <a:spLocks noGrp="1"/>
          </p:cNvSpPr>
          <p:nvPr>
            <p:ph type="ftr" sz="quarter" idx="11"/>
          </p:nvPr>
        </p:nvSpPr>
        <p:spPr>
          <a:xfrm>
            <a:off x="4673600" y="6245225"/>
            <a:ext cx="38608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2099645D-A0AA-4A20-8735-4E34F4AA581E}" type="slidenum">
              <a:rPr lang="en-US" smtClean="0"/>
              <a:t>‹#›</a:t>
            </a:fld>
            <a:endParaRPr lang="en-US"/>
          </a:p>
        </p:txBody>
      </p:sp>
      <p:sp>
        <p:nvSpPr>
          <p:cNvPr id="8" name="Text Placeholder 6"/>
          <p:cNvSpPr>
            <a:spLocks noGrp="1"/>
          </p:cNvSpPr>
          <p:nvPr>
            <p:ph type="body" sz="quarter" idx="13" hasCustomPrompt="1"/>
          </p:nvPr>
        </p:nvSpPr>
        <p:spPr>
          <a:xfrm>
            <a:off x="101600" y="152400"/>
            <a:ext cx="11480800" cy="1495794"/>
          </a:xfrm>
        </p:spPr>
        <p:txBody>
          <a:bodyPr/>
          <a:lstStyle>
            <a:lvl1pPr marL="45720" indent="0">
              <a:buNone/>
              <a:defRPr sz="1800" i="1">
                <a:solidFill>
                  <a:schemeClr val="bg1"/>
                </a:solidFill>
              </a:defRPr>
            </a:lvl1pPr>
          </a:lstStyle>
          <a:p>
            <a:pPr lvl="0"/>
            <a:r>
              <a:rPr lang="en-US" dirty="0" smtClean="0"/>
              <a:t>Click to edit header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8288857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719072"/>
            <a:ext cx="5384800" cy="24314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fld id="{0A6691A6-9B9B-48E8-BFE0-7A23838E9528}" type="datetimeFigureOut">
              <a:rPr lang="en-US" smtClean="0"/>
              <a:t>4/6/2017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32882568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6691A6-9B9B-48E8-BFE0-7A23838E9528}"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9645D-A0AA-4A20-8735-4E34F4AA581E}" type="slidenum">
              <a:rPr lang="en-US" smtClean="0"/>
              <a:t>‹#›</a:t>
            </a:fld>
            <a:endParaRPr lang="en-US"/>
          </a:p>
        </p:txBody>
      </p:sp>
    </p:spTree>
    <p:extLst>
      <p:ext uri="{BB962C8B-B14F-4D97-AF65-F5344CB8AC3E}">
        <p14:creationId xmlns:p14="http://schemas.microsoft.com/office/powerpoint/2010/main" val="707209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59EC5A-6A64-4F80-9D1D-CA20B8B55DC8}"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2FC07D-1093-4E94-A4FF-E480E68BA988}" type="slidenum">
              <a:rPr lang="en-US" smtClean="0"/>
              <a:t>‹#›</a:t>
            </a:fld>
            <a:endParaRPr lang="en-US"/>
          </a:p>
        </p:txBody>
      </p:sp>
    </p:spTree>
    <p:extLst>
      <p:ext uri="{BB962C8B-B14F-4D97-AF65-F5344CB8AC3E}">
        <p14:creationId xmlns:p14="http://schemas.microsoft.com/office/powerpoint/2010/main" val="136633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5240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185456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233225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2652115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1264593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404517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0A6691A6-9B9B-48E8-BFE0-7A23838E9528}" type="datetimeFigureOut">
              <a:rPr lang="en-US" smtClean="0"/>
              <a:t>4/6/2017</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2640857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2800" y="15240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50000"/>
              </a:spcBef>
              <a:defRPr sz="1400" smtClean="0">
                <a:solidFill>
                  <a:schemeClr val="bg2"/>
                </a:solidFill>
                <a:latin typeface="+mn-lt"/>
              </a:defRPr>
            </a:lvl1pPr>
          </a:lstStyle>
          <a:p>
            <a:fld id="{0A6691A6-9B9B-48E8-BFE0-7A23838E9528}" type="datetimeFigureOut">
              <a:rPr lang="en-US" smtClean="0"/>
              <a:t>4/6/2017</a:t>
            </a:fld>
            <a:endParaRPr lang="en-US"/>
          </a:p>
        </p:txBody>
      </p:sp>
      <p:sp>
        <p:nvSpPr>
          <p:cNvPr id="1024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smtClean="0">
                <a:solidFill>
                  <a:schemeClr val="bg2"/>
                </a:solidFill>
                <a:latin typeface="+mn-lt"/>
              </a:defRPr>
            </a:lvl1pPr>
          </a:lstStyle>
          <a:p>
            <a:endParaRPr lang="en-US"/>
          </a:p>
        </p:txBody>
      </p:sp>
      <p:sp>
        <p:nvSpPr>
          <p:cNvPr id="1024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chemeClr val="bg2"/>
                </a:solidFill>
                <a:latin typeface="Times New Roman" panose="02020603050405020304" pitchFamily="18" charset="0"/>
              </a:defRPr>
            </a:lvl1pPr>
          </a:lstStyle>
          <a:p>
            <a:fld id="{2099645D-A0AA-4A20-8735-4E34F4AA581E}" type="slidenum">
              <a:rPr lang="en-US" smtClean="0"/>
              <a:t>‹#›</a:t>
            </a:fld>
            <a:endParaRPr lang="en-US"/>
          </a:p>
        </p:txBody>
      </p:sp>
      <p:sp>
        <p:nvSpPr>
          <p:cNvPr id="10248" name="Line 8"/>
          <p:cNvSpPr>
            <a:spLocks noChangeShapeType="1"/>
          </p:cNvSpPr>
          <p:nvPr/>
        </p:nvSpPr>
        <p:spPr bwMode="auto">
          <a:xfrm>
            <a:off x="508000" y="762000"/>
            <a:ext cx="11379200" cy="0"/>
          </a:xfrm>
          <a:prstGeom prst="line">
            <a:avLst/>
          </a:prstGeom>
          <a:noFill/>
          <a:ln w="28575">
            <a:solidFill>
              <a:srgbClr val="003300"/>
            </a:solidFill>
            <a:round/>
            <a:headEnd/>
            <a:tailEnd/>
          </a:ln>
          <a:effectLst/>
        </p:spPr>
        <p:txBody>
          <a:bodyPr/>
          <a:lstStyle/>
          <a:p>
            <a:pPr>
              <a:defRPr/>
            </a:pPr>
            <a:endParaRPr lang="en-US" sz="1800">
              <a:latin typeface="Arial" charset="0"/>
            </a:endParaRPr>
          </a:p>
        </p:txBody>
      </p:sp>
    </p:spTree>
    <p:extLst>
      <p:ext uri="{BB962C8B-B14F-4D97-AF65-F5344CB8AC3E}">
        <p14:creationId xmlns:p14="http://schemas.microsoft.com/office/powerpoint/2010/main" val="2114076296"/>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Lst>
  <p:txStyles>
    <p:titleStyle>
      <a:lvl1pPr algn="l" rtl="0" eaLnBrk="1" fontAlgn="base" hangingPunct="1">
        <a:spcBef>
          <a:spcPct val="0"/>
        </a:spcBef>
        <a:spcAft>
          <a:spcPct val="0"/>
        </a:spcAft>
        <a:defRPr kumimoji="1" sz="3000" b="1">
          <a:solidFill>
            <a:srgbClr val="996633"/>
          </a:solidFill>
          <a:latin typeface="+mj-lt"/>
          <a:ea typeface="+mj-ea"/>
          <a:cs typeface="+mj-cs"/>
        </a:defRPr>
      </a:lvl1pPr>
      <a:lvl2pPr algn="l" rtl="0" eaLnBrk="1" fontAlgn="base" hangingPunct="1">
        <a:spcBef>
          <a:spcPct val="0"/>
        </a:spcBef>
        <a:spcAft>
          <a:spcPct val="0"/>
        </a:spcAft>
        <a:defRPr kumimoji="1" sz="3000" b="1">
          <a:solidFill>
            <a:srgbClr val="996633"/>
          </a:solidFill>
          <a:latin typeface="Times New Roman" pitchFamily="18" charset="0"/>
        </a:defRPr>
      </a:lvl2pPr>
      <a:lvl3pPr algn="l" rtl="0" eaLnBrk="1" fontAlgn="base" hangingPunct="1">
        <a:spcBef>
          <a:spcPct val="0"/>
        </a:spcBef>
        <a:spcAft>
          <a:spcPct val="0"/>
        </a:spcAft>
        <a:defRPr kumimoji="1" sz="3000" b="1">
          <a:solidFill>
            <a:srgbClr val="996633"/>
          </a:solidFill>
          <a:latin typeface="Times New Roman" pitchFamily="18" charset="0"/>
        </a:defRPr>
      </a:lvl3pPr>
      <a:lvl4pPr algn="l" rtl="0" eaLnBrk="1" fontAlgn="base" hangingPunct="1">
        <a:spcBef>
          <a:spcPct val="0"/>
        </a:spcBef>
        <a:spcAft>
          <a:spcPct val="0"/>
        </a:spcAft>
        <a:defRPr kumimoji="1" sz="3000" b="1">
          <a:solidFill>
            <a:srgbClr val="996633"/>
          </a:solidFill>
          <a:latin typeface="Times New Roman" pitchFamily="18" charset="0"/>
        </a:defRPr>
      </a:lvl4pPr>
      <a:lvl5pPr algn="l" rtl="0" eaLnBrk="1" fontAlgn="base" hangingPunct="1">
        <a:spcBef>
          <a:spcPct val="0"/>
        </a:spcBef>
        <a:spcAft>
          <a:spcPct val="0"/>
        </a:spcAft>
        <a:defRPr kumimoji="1" sz="3000" b="1">
          <a:solidFill>
            <a:srgbClr val="996633"/>
          </a:solidFill>
          <a:latin typeface="Times New Roman" pitchFamily="18" charset="0"/>
        </a:defRPr>
      </a:lvl5pPr>
      <a:lvl6pPr marL="457200" algn="l" rtl="0" eaLnBrk="1" fontAlgn="base" hangingPunct="1">
        <a:spcBef>
          <a:spcPct val="0"/>
        </a:spcBef>
        <a:spcAft>
          <a:spcPct val="0"/>
        </a:spcAft>
        <a:defRPr kumimoji="1" sz="3000" b="1">
          <a:solidFill>
            <a:srgbClr val="996633"/>
          </a:solidFill>
          <a:latin typeface="Times New Roman" pitchFamily="18" charset="0"/>
        </a:defRPr>
      </a:lvl6pPr>
      <a:lvl7pPr marL="914400" algn="l" rtl="0" eaLnBrk="1" fontAlgn="base" hangingPunct="1">
        <a:spcBef>
          <a:spcPct val="0"/>
        </a:spcBef>
        <a:spcAft>
          <a:spcPct val="0"/>
        </a:spcAft>
        <a:defRPr kumimoji="1" sz="3000" b="1">
          <a:solidFill>
            <a:srgbClr val="996633"/>
          </a:solidFill>
          <a:latin typeface="Times New Roman" pitchFamily="18" charset="0"/>
        </a:defRPr>
      </a:lvl7pPr>
      <a:lvl8pPr marL="1371600" algn="l" rtl="0" eaLnBrk="1" fontAlgn="base" hangingPunct="1">
        <a:spcBef>
          <a:spcPct val="0"/>
        </a:spcBef>
        <a:spcAft>
          <a:spcPct val="0"/>
        </a:spcAft>
        <a:defRPr kumimoji="1" sz="3000" b="1">
          <a:solidFill>
            <a:srgbClr val="996633"/>
          </a:solidFill>
          <a:latin typeface="Times New Roman" pitchFamily="18" charset="0"/>
        </a:defRPr>
      </a:lvl8pPr>
      <a:lvl9pPr marL="1828800" algn="l" rtl="0" eaLnBrk="1" fontAlgn="base" hangingPunct="1">
        <a:spcBef>
          <a:spcPct val="0"/>
        </a:spcBef>
        <a:spcAft>
          <a:spcPct val="0"/>
        </a:spcAft>
        <a:defRPr kumimoji="1" sz="3000" b="1">
          <a:solidFill>
            <a:srgbClr val="996633"/>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Font typeface="Monotype Sorts" pitchFamily="2" charset="2"/>
        <a:buBlip>
          <a:blip r:embed="rId15"/>
        </a:buBlip>
        <a:defRPr kumimoji="1" sz="2800" b="1">
          <a:solidFill>
            <a:srgbClr val="996633"/>
          </a:solidFill>
          <a:latin typeface="+mn-lt"/>
          <a:ea typeface="+mn-ea"/>
          <a:cs typeface="+mn-cs"/>
        </a:defRPr>
      </a:lvl1pPr>
      <a:lvl2pPr marL="742950" indent="-285750" algn="l" rtl="0" eaLnBrk="1" fontAlgn="base" hangingPunct="1">
        <a:spcBef>
          <a:spcPct val="20000"/>
        </a:spcBef>
        <a:spcAft>
          <a:spcPct val="0"/>
        </a:spcAft>
        <a:buClr>
          <a:schemeClr val="bg2"/>
        </a:buClr>
        <a:buSzPct val="50000"/>
        <a:buFont typeface="Monotype Sorts" pitchFamily="2" charset="2"/>
        <a:buChar char="l"/>
        <a:defRPr kumimoji="1" sz="2400" b="1">
          <a:solidFill>
            <a:srgbClr val="996633"/>
          </a:solidFill>
          <a:latin typeface="+mn-lt"/>
        </a:defRPr>
      </a:lvl2pPr>
      <a:lvl3pPr marL="1143000" indent="-228600" algn="l" rtl="0" eaLnBrk="1" fontAlgn="base" hangingPunct="1">
        <a:spcBef>
          <a:spcPct val="20000"/>
        </a:spcBef>
        <a:spcAft>
          <a:spcPct val="0"/>
        </a:spcAft>
        <a:buChar char="•"/>
        <a:defRPr kumimoji="1" sz="2000" b="1">
          <a:solidFill>
            <a:srgbClr val="996633"/>
          </a:solidFill>
          <a:latin typeface="+mn-lt"/>
        </a:defRPr>
      </a:lvl3pPr>
      <a:lvl4pPr marL="1600200" indent="-228600" algn="l" rtl="0" eaLnBrk="1" fontAlgn="base" hangingPunct="1">
        <a:spcBef>
          <a:spcPct val="20000"/>
        </a:spcBef>
        <a:spcAft>
          <a:spcPct val="0"/>
        </a:spcAft>
        <a:buChar char="–"/>
        <a:defRPr kumimoji="1" b="1">
          <a:solidFill>
            <a:srgbClr val="996633"/>
          </a:solidFill>
          <a:latin typeface="+mn-lt"/>
        </a:defRPr>
      </a:lvl4pPr>
      <a:lvl5pPr marL="2057400" indent="-228600" algn="l" rtl="0" eaLnBrk="1" fontAlgn="base" hangingPunct="1">
        <a:spcBef>
          <a:spcPct val="20000"/>
        </a:spcBef>
        <a:spcAft>
          <a:spcPct val="0"/>
        </a:spcAft>
        <a:buChar char="»"/>
        <a:defRPr kumimoji="1" sz="1600" b="1">
          <a:solidFill>
            <a:srgbClr val="996633"/>
          </a:solidFill>
          <a:latin typeface="+mn-lt"/>
        </a:defRPr>
      </a:lvl5pPr>
      <a:lvl6pPr marL="2514600" indent="-228600" algn="l" rtl="0" eaLnBrk="1" fontAlgn="base" hangingPunct="1">
        <a:spcBef>
          <a:spcPct val="20000"/>
        </a:spcBef>
        <a:spcAft>
          <a:spcPct val="0"/>
        </a:spcAft>
        <a:buChar char="»"/>
        <a:defRPr kumimoji="1" sz="1600" b="1">
          <a:solidFill>
            <a:srgbClr val="996633"/>
          </a:solidFill>
          <a:latin typeface="+mn-lt"/>
        </a:defRPr>
      </a:lvl6pPr>
      <a:lvl7pPr marL="2971800" indent="-228600" algn="l" rtl="0" eaLnBrk="1" fontAlgn="base" hangingPunct="1">
        <a:spcBef>
          <a:spcPct val="20000"/>
        </a:spcBef>
        <a:spcAft>
          <a:spcPct val="0"/>
        </a:spcAft>
        <a:buChar char="»"/>
        <a:defRPr kumimoji="1" sz="1600" b="1">
          <a:solidFill>
            <a:srgbClr val="996633"/>
          </a:solidFill>
          <a:latin typeface="+mn-lt"/>
        </a:defRPr>
      </a:lvl7pPr>
      <a:lvl8pPr marL="3429000" indent="-228600" algn="l" rtl="0" eaLnBrk="1" fontAlgn="base" hangingPunct="1">
        <a:spcBef>
          <a:spcPct val="20000"/>
        </a:spcBef>
        <a:spcAft>
          <a:spcPct val="0"/>
        </a:spcAft>
        <a:buChar char="»"/>
        <a:defRPr kumimoji="1" sz="1600" b="1">
          <a:solidFill>
            <a:srgbClr val="996633"/>
          </a:solidFill>
          <a:latin typeface="+mn-lt"/>
        </a:defRPr>
      </a:lvl8pPr>
      <a:lvl9pPr marL="3886200" indent="-228600" algn="l" rtl="0" eaLnBrk="1" fontAlgn="base" hangingPunct="1">
        <a:spcBef>
          <a:spcPct val="20000"/>
        </a:spcBef>
        <a:spcAft>
          <a:spcPct val="0"/>
        </a:spcAft>
        <a:buChar char="»"/>
        <a:defRPr kumimoji="1" sz="1600" b="1">
          <a:solidFill>
            <a:srgbClr val="9966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bwMode="auto">
          <a:xfrm>
            <a:off x="812800" y="0"/>
            <a:ext cx="103632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91139" name="Rectangle 3"/>
          <p:cNvSpPr>
            <a:spLocks noGrp="1" noChangeArrowheads="1"/>
          </p:cNvSpPr>
          <p:nvPr>
            <p:ph type="body" idx="1"/>
          </p:nvPr>
        </p:nvSpPr>
        <p:spPr bwMode="auto">
          <a:xfrm>
            <a:off x="812800" y="15240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44"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spcBef>
                <a:spcPct val="50000"/>
              </a:spcBef>
              <a:defRPr sz="1400" smtClean="0">
                <a:solidFill>
                  <a:schemeClr val="bg2"/>
                </a:solidFill>
                <a:latin typeface="+mn-lt"/>
              </a:defRPr>
            </a:lvl1pPr>
          </a:lstStyle>
          <a:p>
            <a:pPr>
              <a:defRPr/>
            </a:pPr>
            <a:endParaRPr lang="en-US"/>
          </a:p>
        </p:txBody>
      </p:sp>
      <p:sp>
        <p:nvSpPr>
          <p:cNvPr id="10245"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smtClean="0">
                <a:solidFill>
                  <a:schemeClr val="bg2"/>
                </a:solidFill>
                <a:latin typeface="+mn-lt"/>
              </a:defRPr>
            </a:lvl1pPr>
          </a:lstStyle>
          <a:p>
            <a:pPr>
              <a:defRPr/>
            </a:pPr>
            <a:endParaRPr lang="en-US"/>
          </a:p>
        </p:txBody>
      </p:sp>
      <p:sp>
        <p:nvSpPr>
          <p:cNvPr id="10246"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solidFill>
                  <a:schemeClr val="bg2"/>
                </a:solidFill>
                <a:latin typeface="+mn-lt"/>
              </a:defRPr>
            </a:lvl1pPr>
          </a:lstStyle>
          <a:p>
            <a:fld id="{2DF5B22F-8F7E-4B7E-9FD9-6A18D25AA7AC}" type="slidenum">
              <a:rPr lang="en-US" altLang="en-US"/>
              <a:pPr/>
              <a:t>‹#›</a:t>
            </a:fld>
            <a:endParaRPr lang="en-US" altLang="en-US"/>
          </a:p>
        </p:txBody>
      </p:sp>
      <p:sp>
        <p:nvSpPr>
          <p:cNvPr id="10248" name="Line 8"/>
          <p:cNvSpPr>
            <a:spLocks noChangeShapeType="1"/>
          </p:cNvSpPr>
          <p:nvPr/>
        </p:nvSpPr>
        <p:spPr bwMode="auto">
          <a:xfrm>
            <a:off x="508000" y="990600"/>
            <a:ext cx="11379200" cy="0"/>
          </a:xfrm>
          <a:prstGeom prst="line">
            <a:avLst/>
          </a:prstGeom>
          <a:noFill/>
          <a:ln w="28575">
            <a:solidFill>
              <a:srgbClr val="003300"/>
            </a:solidFill>
            <a:round/>
            <a:headEnd/>
            <a:tailEnd/>
          </a:ln>
          <a:effectLst/>
        </p:spPr>
        <p:txBody>
          <a:bodyPr/>
          <a:lstStyle/>
          <a:p>
            <a:pPr>
              <a:defRPr/>
            </a:pPr>
            <a:endParaRPr lang="en-US" sz="1800">
              <a:latin typeface="Arial" charset="0"/>
            </a:endParaRPr>
          </a:p>
        </p:txBody>
      </p:sp>
    </p:spTree>
    <p:extLst>
      <p:ext uri="{BB962C8B-B14F-4D97-AF65-F5344CB8AC3E}">
        <p14:creationId xmlns:p14="http://schemas.microsoft.com/office/powerpoint/2010/main" val="368187669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l" rtl="0" eaLnBrk="1" fontAlgn="base" hangingPunct="1">
        <a:spcBef>
          <a:spcPct val="0"/>
        </a:spcBef>
        <a:spcAft>
          <a:spcPct val="0"/>
        </a:spcAft>
        <a:defRPr kumimoji="1" sz="3000" b="1" kern="1200">
          <a:solidFill>
            <a:srgbClr val="996633"/>
          </a:solidFill>
          <a:latin typeface="+mj-lt"/>
          <a:ea typeface="+mj-ea"/>
          <a:cs typeface="+mj-cs"/>
        </a:defRPr>
      </a:lvl1pPr>
      <a:lvl2pPr algn="l" rtl="0" eaLnBrk="1" fontAlgn="base" hangingPunct="1">
        <a:spcBef>
          <a:spcPct val="0"/>
        </a:spcBef>
        <a:spcAft>
          <a:spcPct val="0"/>
        </a:spcAft>
        <a:defRPr kumimoji="1" sz="3000" b="1">
          <a:solidFill>
            <a:srgbClr val="996633"/>
          </a:solidFill>
          <a:latin typeface="Times New Roman" panose="02020603050405020304" pitchFamily="18" charset="0"/>
        </a:defRPr>
      </a:lvl2pPr>
      <a:lvl3pPr algn="l" rtl="0" eaLnBrk="1" fontAlgn="base" hangingPunct="1">
        <a:spcBef>
          <a:spcPct val="0"/>
        </a:spcBef>
        <a:spcAft>
          <a:spcPct val="0"/>
        </a:spcAft>
        <a:defRPr kumimoji="1" sz="3000" b="1">
          <a:solidFill>
            <a:srgbClr val="996633"/>
          </a:solidFill>
          <a:latin typeface="Times New Roman" panose="02020603050405020304" pitchFamily="18" charset="0"/>
        </a:defRPr>
      </a:lvl3pPr>
      <a:lvl4pPr algn="l" rtl="0" eaLnBrk="1" fontAlgn="base" hangingPunct="1">
        <a:spcBef>
          <a:spcPct val="0"/>
        </a:spcBef>
        <a:spcAft>
          <a:spcPct val="0"/>
        </a:spcAft>
        <a:defRPr kumimoji="1" sz="3000" b="1">
          <a:solidFill>
            <a:srgbClr val="996633"/>
          </a:solidFill>
          <a:latin typeface="Times New Roman" panose="02020603050405020304" pitchFamily="18" charset="0"/>
        </a:defRPr>
      </a:lvl4pPr>
      <a:lvl5pPr algn="l" rtl="0" eaLnBrk="1" fontAlgn="base" hangingPunct="1">
        <a:spcBef>
          <a:spcPct val="0"/>
        </a:spcBef>
        <a:spcAft>
          <a:spcPct val="0"/>
        </a:spcAft>
        <a:defRPr kumimoji="1" sz="3000" b="1">
          <a:solidFill>
            <a:srgbClr val="996633"/>
          </a:solidFill>
          <a:latin typeface="Times New Roman" panose="02020603050405020304" pitchFamily="18" charset="0"/>
        </a:defRPr>
      </a:lvl5pPr>
      <a:lvl6pPr marL="457200" algn="l" rtl="0" eaLnBrk="1" fontAlgn="base" hangingPunct="1">
        <a:spcBef>
          <a:spcPct val="0"/>
        </a:spcBef>
        <a:spcAft>
          <a:spcPct val="0"/>
        </a:spcAft>
        <a:defRPr kumimoji="1" sz="3000" b="1">
          <a:solidFill>
            <a:srgbClr val="996633"/>
          </a:solidFill>
          <a:latin typeface="Times New Roman" panose="02020603050405020304" pitchFamily="18" charset="0"/>
        </a:defRPr>
      </a:lvl6pPr>
      <a:lvl7pPr marL="914400" algn="l" rtl="0" eaLnBrk="1" fontAlgn="base" hangingPunct="1">
        <a:spcBef>
          <a:spcPct val="0"/>
        </a:spcBef>
        <a:spcAft>
          <a:spcPct val="0"/>
        </a:spcAft>
        <a:defRPr kumimoji="1" sz="3000" b="1">
          <a:solidFill>
            <a:srgbClr val="996633"/>
          </a:solidFill>
          <a:latin typeface="Times New Roman" panose="02020603050405020304" pitchFamily="18" charset="0"/>
        </a:defRPr>
      </a:lvl7pPr>
      <a:lvl8pPr marL="1371600" algn="l" rtl="0" eaLnBrk="1" fontAlgn="base" hangingPunct="1">
        <a:spcBef>
          <a:spcPct val="0"/>
        </a:spcBef>
        <a:spcAft>
          <a:spcPct val="0"/>
        </a:spcAft>
        <a:defRPr kumimoji="1" sz="3000" b="1">
          <a:solidFill>
            <a:srgbClr val="996633"/>
          </a:solidFill>
          <a:latin typeface="Times New Roman" panose="02020603050405020304" pitchFamily="18" charset="0"/>
        </a:defRPr>
      </a:lvl8pPr>
      <a:lvl9pPr marL="1828800" algn="l" rtl="0" eaLnBrk="1" fontAlgn="base" hangingPunct="1">
        <a:spcBef>
          <a:spcPct val="0"/>
        </a:spcBef>
        <a:spcAft>
          <a:spcPct val="0"/>
        </a:spcAft>
        <a:defRPr kumimoji="1" sz="3000" b="1">
          <a:solidFill>
            <a:srgbClr val="996633"/>
          </a:solidFill>
          <a:latin typeface="Times New Roman" panose="02020603050405020304" pitchFamily="18" charset="0"/>
        </a:defRPr>
      </a:lvl9pPr>
    </p:titleStyle>
    <p:bodyStyle>
      <a:lvl1pPr marL="342900" indent="-342900" algn="l" rtl="0" eaLnBrk="1" fontAlgn="base" hangingPunct="1">
        <a:spcBef>
          <a:spcPct val="20000"/>
        </a:spcBef>
        <a:spcAft>
          <a:spcPct val="0"/>
        </a:spcAft>
        <a:buClr>
          <a:schemeClr val="bg2"/>
        </a:buClr>
        <a:buFont typeface="Monotype Sorts" pitchFamily="2" charset="2"/>
        <a:buBlip>
          <a:blip r:embed="rId14"/>
        </a:buBlip>
        <a:defRPr kumimoji="1" sz="2800" b="1" kern="1200">
          <a:solidFill>
            <a:srgbClr val="996633"/>
          </a:solidFill>
          <a:latin typeface="+mn-lt"/>
          <a:ea typeface="+mn-ea"/>
          <a:cs typeface="+mn-cs"/>
        </a:defRPr>
      </a:lvl1pPr>
      <a:lvl2pPr marL="742950" indent="-285750" algn="l" rtl="0" eaLnBrk="1" fontAlgn="base" hangingPunct="1">
        <a:spcBef>
          <a:spcPct val="20000"/>
        </a:spcBef>
        <a:spcAft>
          <a:spcPct val="0"/>
        </a:spcAft>
        <a:buClr>
          <a:schemeClr val="bg2"/>
        </a:buClr>
        <a:buSzPct val="50000"/>
        <a:buFont typeface="Monotype Sorts" pitchFamily="2" charset="2"/>
        <a:buChar char="l"/>
        <a:defRPr kumimoji="1" sz="2400" b="1" kern="1200">
          <a:solidFill>
            <a:srgbClr val="996633"/>
          </a:solidFill>
          <a:latin typeface="+mn-lt"/>
          <a:ea typeface="+mn-ea"/>
          <a:cs typeface="+mn-cs"/>
        </a:defRPr>
      </a:lvl2pPr>
      <a:lvl3pPr marL="1143000" indent="-228600" algn="l" rtl="0" eaLnBrk="1" fontAlgn="base" hangingPunct="1">
        <a:spcBef>
          <a:spcPct val="20000"/>
        </a:spcBef>
        <a:spcAft>
          <a:spcPct val="0"/>
        </a:spcAft>
        <a:buChar char="•"/>
        <a:defRPr kumimoji="1" sz="2000" b="1" kern="1200">
          <a:solidFill>
            <a:srgbClr val="996633"/>
          </a:solidFill>
          <a:latin typeface="+mn-lt"/>
          <a:ea typeface="+mn-ea"/>
          <a:cs typeface="+mn-cs"/>
        </a:defRPr>
      </a:lvl3pPr>
      <a:lvl4pPr marL="1600200" indent="-228600" algn="l" rtl="0" eaLnBrk="1" fontAlgn="base" hangingPunct="1">
        <a:spcBef>
          <a:spcPct val="20000"/>
        </a:spcBef>
        <a:spcAft>
          <a:spcPct val="0"/>
        </a:spcAft>
        <a:buChar char="–"/>
        <a:defRPr kumimoji="1" b="1" kern="1200">
          <a:solidFill>
            <a:srgbClr val="996633"/>
          </a:solidFill>
          <a:latin typeface="+mn-lt"/>
          <a:ea typeface="+mn-ea"/>
          <a:cs typeface="+mn-cs"/>
        </a:defRPr>
      </a:lvl4pPr>
      <a:lvl5pPr marL="2057400" indent="-228600" algn="l" rtl="0" eaLnBrk="1" fontAlgn="base" hangingPunct="1">
        <a:spcBef>
          <a:spcPct val="20000"/>
        </a:spcBef>
        <a:spcAft>
          <a:spcPct val="0"/>
        </a:spcAft>
        <a:buChar char="»"/>
        <a:defRPr kumimoji="1" sz="1600" b="1" kern="1200">
          <a:solidFill>
            <a:srgbClr val="9966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371601"/>
            <a:ext cx="11775736" cy="53088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203199" y="152402"/>
            <a:ext cx="11752063" cy="1142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503562" y="317206"/>
            <a:ext cx="11175013" cy="9781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07999" y="1719071"/>
            <a:ext cx="11210524" cy="1526572"/>
          </a:xfrm>
          <a:prstGeom prst="rect">
            <a:avLst/>
          </a:prstGeom>
        </p:spPr>
        <p:txBody>
          <a:bodyPr vert="horz" lIns="91440" tIns="45720" rIns="91440" bIns="4572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0A6691A6-9B9B-48E8-BFE0-7A23838E9528}" type="datetimeFigureOut">
              <a:rPr lang="en-US" smtClean="0"/>
              <a:t>4/6/2017</a:t>
            </a:fld>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2099645D-A0AA-4A20-8735-4E34F4AA581E}" type="slidenum">
              <a:rPr lang="en-US" smtClean="0"/>
              <a:t>‹#›</a:t>
            </a:fld>
            <a:endParaRPr lang="en-US"/>
          </a:p>
        </p:txBody>
      </p:sp>
    </p:spTree>
    <p:extLst>
      <p:ext uri="{BB962C8B-B14F-4D97-AF65-F5344CB8AC3E}">
        <p14:creationId xmlns:p14="http://schemas.microsoft.com/office/powerpoint/2010/main" val="1292656283"/>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4" r:id="rId12"/>
    <p:sldLayoutId id="2147484136" r:id="rId13"/>
    <p:sldLayoutId id="2147484149" r:id="rId14"/>
    <p:sldLayoutId id="2147484150" r:id="rId15"/>
  </p:sldLayoutIdLst>
  <p:timing>
    <p:tnLst>
      <p:par>
        <p:cTn id="1" dur="indefinite" restart="never" nodeType="tmRoot"/>
      </p:par>
    </p:tnLst>
  </p:timing>
  <p:txStyles>
    <p:titleStyle>
      <a:lvl1pPr algn="ctr" defTabSz="914400" rtl="0" eaLnBrk="1" latinLnBrk="0" hangingPunct="1">
        <a:spcBef>
          <a:spcPct val="0"/>
        </a:spcBef>
        <a:buNone/>
        <a:defRPr sz="28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30.jpe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36.xml"/><Relationship Id="rId5" Type="http://schemas.openxmlformats.org/officeDocument/2006/relationships/image" Target="../media/image34.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914851"/>
            <a:ext cx="8247797" cy="1828800"/>
          </a:xfrm>
        </p:spPr>
        <p:txBody>
          <a:bodyPr>
            <a:normAutofit/>
          </a:bodyPr>
          <a:lstStyle/>
          <a:p>
            <a:r>
              <a:rPr lang="en-US" sz="1600" dirty="0" smtClean="0"/>
              <a:t>Kathryn Ireland, Andrew Hansen, Robert Keane, Kristin Legg, &amp; Rob Gump</a:t>
            </a:r>
            <a:endParaRPr lang="en-US" sz="1600" dirty="0"/>
          </a:p>
        </p:txBody>
      </p:sp>
      <p:sp>
        <p:nvSpPr>
          <p:cNvPr id="2" name="Title 1"/>
          <p:cNvSpPr>
            <a:spLocks noGrp="1"/>
          </p:cNvSpPr>
          <p:nvPr>
            <p:ph type="title"/>
          </p:nvPr>
        </p:nvSpPr>
        <p:spPr/>
        <p:txBody>
          <a:bodyPr/>
          <a:lstStyle/>
          <a:p>
            <a:r>
              <a:rPr lang="en-US" sz="3200" dirty="0" smtClean="0"/>
              <a:t>PUTTING CLIMATE CHANGE ON THE MAP: DEVELOPING SPECIFIC, SPATIAL MANAGEMENT STRATEGIES FOR WHITEBARK PINE IN THE Greater Yellowstone Ecosystem</a:t>
            </a:r>
            <a:endParaRPr lang="en-US" sz="3200"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1238" y="249197"/>
            <a:ext cx="1728984" cy="966819"/>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09148" y="5618562"/>
            <a:ext cx="2490281" cy="723608"/>
          </a:xfrm>
          <a:prstGeom prst="rect">
            <a:avLst/>
          </a:prstGeom>
        </p:spPr>
      </p:pic>
      <p:pic>
        <p:nvPicPr>
          <p:cNvPr id="8" name="Picture 5" descr="RMRSLogo.bmp"/>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510200" y="4481379"/>
            <a:ext cx="1280043" cy="9458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Picture 4" descr="Forest Service Shield"/>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476376" y="4521356"/>
            <a:ext cx="801739" cy="86588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05305" y="3027907"/>
            <a:ext cx="936790" cy="1219690"/>
          </a:xfrm>
          <a:prstGeom prst="rect">
            <a:avLst/>
          </a:prstGeom>
        </p:spPr>
      </p:pic>
      <p:pic>
        <p:nvPicPr>
          <p:cNvPr id="1036" name="Picture 12" descr="Home"/>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9421238" y="1422177"/>
            <a:ext cx="2041714" cy="931022"/>
          </a:xfrm>
          <a:prstGeom prst="rect">
            <a:avLst/>
          </a:prstGeom>
          <a:solidFill>
            <a:schemeClr val="bg1"/>
          </a:solidFill>
        </p:spPr>
      </p:pic>
    </p:spTree>
    <p:extLst>
      <p:ext uri="{BB962C8B-B14F-4D97-AF65-F5344CB8AC3E}">
        <p14:creationId xmlns:p14="http://schemas.microsoft.com/office/powerpoint/2010/main" val="152656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8229600" y="1719263"/>
            <a:ext cx="3962400" cy="1816100"/>
          </a:xfrm>
        </p:spPr>
        <p:txBody>
          <a:bodyPr/>
          <a:lstStyle/>
          <a:p>
            <a:r>
              <a:rPr lang="en-US" dirty="0" smtClean="0"/>
              <a:t>More area treated under climate-informed management</a:t>
            </a:r>
            <a:endParaRPr lang="en-US" dirty="0"/>
          </a:p>
        </p:txBody>
      </p:sp>
      <p:pic>
        <p:nvPicPr>
          <p:cNvPr id="8" name="Content Placeholder 7"/>
          <p:cNvPicPr>
            <a:picLocks noGrp="1" noChangeAspect="1"/>
          </p:cNvPicPr>
          <p:nvPr>
            <p:ph sz="half" idx="4294967295"/>
          </p:nvPr>
        </p:nvPicPr>
        <p:blipFill>
          <a:blip r:embed="rId2" cstate="print">
            <a:extLst>
              <a:ext uri="{28A0092B-C50C-407E-A947-70E740481C1C}">
                <a14:useLocalDpi xmlns:a14="http://schemas.microsoft.com/office/drawing/2010/main"/>
              </a:ext>
            </a:extLst>
          </a:blip>
          <a:stretch>
            <a:fillRect/>
          </a:stretch>
        </p:blipFill>
        <p:spPr>
          <a:xfrm>
            <a:off x="560832" y="865295"/>
            <a:ext cx="7668768" cy="5110849"/>
          </a:xfrm>
        </p:spPr>
      </p:pic>
      <p:sp>
        <p:nvSpPr>
          <p:cNvPr id="9" name="TextBox 8"/>
          <p:cNvSpPr txBox="1"/>
          <p:nvPr/>
        </p:nvSpPr>
        <p:spPr>
          <a:xfrm>
            <a:off x="950976" y="865295"/>
            <a:ext cx="1804416" cy="369332"/>
          </a:xfrm>
          <a:prstGeom prst="rect">
            <a:avLst/>
          </a:prstGeom>
          <a:solidFill>
            <a:schemeClr val="accent1">
              <a:lumMod val="75000"/>
            </a:schemeClr>
          </a:solidFill>
        </p:spPr>
        <p:txBody>
          <a:bodyPr wrap="square" rtlCol="0">
            <a:spAutoFit/>
          </a:bodyPr>
          <a:lstStyle/>
          <a:p>
            <a:pPr algn="ctr"/>
            <a:r>
              <a:rPr lang="en-US" dirty="0" smtClean="0">
                <a:solidFill>
                  <a:schemeClr val="bg1"/>
                </a:solidFill>
              </a:rPr>
              <a:t>Planting</a:t>
            </a:r>
            <a:endParaRPr lang="en-US" dirty="0">
              <a:solidFill>
                <a:schemeClr val="bg1"/>
              </a:solidFill>
            </a:endParaRPr>
          </a:p>
        </p:txBody>
      </p:sp>
      <p:sp>
        <p:nvSpPr>
          <p:cNvPr id="10" name="TextBox 9"/>
          <p:cNvSpPr txBox="1"/>
          <p:nvPr/>
        </p:nvSpPr>
        <p:spPr>
          <a:xfrm>
            <a:off x="2755392" y="865295"/>
            <a:ext cx="1804416" cy="369332"/>
          </a:xfrm>
          <a:prstGeom prst="rect">
            <a:avLst/>
          </a:prstGeom>
          <a:solidFill>
            <a:schemeClr val="accent1">
              <a:lumMod val="75000"/>
            </a:schemeClr>
          </a:solidFill>
        </p:spPr>
        <p:txBody>
          <a:bodyPr wrap="square" rtlCol="0">
            <a:spAutoFit/>
          </a:bodyPr>
          <a:lstStyle/>
          <a:p>
            <a:pPr algn="ctr"/>
            <a:r>
              <a:rPr lang="en-US" dirty="0" smtClean="0">
                <a:solidFill>
                  <a:schemeClr val="bg1"/>
                </a:solidFill>
              </a:rPr>
              <a:t>Thinning</a:t>
            </a:r>
            <a:endParaRPr lang="en-US" dirty="0">
              <a:solidFill>
                <a:schemeClr val="bg1"/>
              </a:solidFill>
            </a:endParaRPr>
          </a:p>
        </p:txBody>
      </p:sp>
      <p:sp>
        <p:nvSpPr>
          <p:cNvPr id="11" name="TextBox 10"/>
          <p:cNvSpPr txBox="1"/>
          <p:nvPr/>
        </p:nvSpPr>
        <p:spPr>
          <a:xfrm>
            <a:off x="4559808" y="878936"/>
            <a:ext cx="1804416" cy="369332"/>
          </a:xfrm>
          <a:prstGeom prst="rect">
            <a:avLst/>
          </a:prstGeom>
          <a:solidFill>
            <a:schemeClr val="accent1">
              <a:lumMod val="75000"/>
            </a:schemeClr>
          </a:solidFill>
        </p:spPr>
        <p:txBody>
          <a:bodyPr wrap="square" rtlCol="0">
            <a:spAutoFit/>
          </a:bodyPr>
          <a:lstStyle/>
          <a:p>
            <a:pPr algn="ctr"/>
            <a:r>
              <a:rPr lang="en-US" dirty="0" smtClean="0">
                <a:solidFill>
                  <a:schemeClr val="bg1"/>
                </a:solidFill>
              </a:rPr>
              <a:t>MPB Protection</a:t>
            </a:r>
            <a:endParaRPr lang="en-US" dirty="0">
              <a:solidFill>
                <a:schemeClr val="bg1"/>
              </a:solidFill>
            </a:endParaRPr>
          </a:p>
        </p:txBody>
      </p:sp>
      <p:sp>
        <p:nvSpPr>
          <p:cNvPr id="12" name="TextBox 11"/>
          <p:cNvSpPr txBox="1"/>
          <p:nvPr/>
        </p:nvSpPr>
        <p:spPr>
          <a:xfrm>
            <a:off x="6364224" y="878936"/>
            <a:ext cx="1804416" cy="369332"/>
          </a:xfrm>
          <a:prstGeom prst="rect">
            <a:avLst/>
          </a:prstGeom>
          <a:solidFill>
            <a:schemeClr val="accent1">
              <a:lumMod val="75000"/>
            </a:schemeClr>
          </a:solidFill>
        </p:spPr>
        <p:txBody>
          <a:bodyPr wrap="square" rtlCol="0">
            <a:spAutoFit/>
          </a:bodyPr>
          <a:lstStyle/>
          <a:p>
            <a:pPr algn="ctr"/>
            <a:r>
              <a:rPr lang="en-US" dirty="0" smtClean="0">
                <a:solidFill>
                  <a:schemeClr val="bg1"/>
                </a:solidFill>
              </a:rPr>
              <a:t>Fire Use</a:t>
            </a:r>
            <a:endParaRPr lang="en-US" dirty="0">
              <a:solidFill>
                <a:schemeClr val="bg1"/>
              </a:solidFill>
            </a:endParaRPr>
          </a:p>
        </p:txBody>
      </p:sp>
    </p:spTree>
    <p:extLst>
      <p:ext uri="{BB962C8B-B14F-4D97-AF65-F5344CB8AC3E}">
        <p14:creationId xmlns:p14="http://schemas.microsoft.com/office/powerpoint/2010/main" val="3544196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lanting_gycc.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6504" y="1970978"/>
            <a:ext cx="5666542" cy="4378691"/>
          </a:xfrm>
          <a:prstGeom prst="rect">
            <a:avLst/>
          </a:prstGeom>
        </p:spPr>
      </p:pic>
      <p:pic>
        <p:nvPicPr>
          <p:cNvPr id="14" name="Picture 13" descr="planting_nc.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59252" y="1983380"/>
            <a:ext cx="5582784" cy="4313969"/>
          </a:xfrm>
          <a:prstGeom prst="rect">
            <a:avLst/>
          </a:prstGeom>
        </p:spPr>
      </p:pic>
      <p:sp>
        <p:nvSpPr>
          <p:cNvPr id="4" name="Text Placeholder 3"/>
          <p:cNvSpPr>
            <a:spLocks noGrp="1"/>
          </p:cNvSpPr>
          <p:nvPr>
            <p:ph type="body" idx="1"/>
          </p:nvPr>
        </p:nvSpPr>
        <p:spPr>
          <a:xfrm>
            <a:off x="210038" y="1415392"/>
            <a:ext cx="5386917" cy="461665"/>
          </a:xfrm>
        </p:spPr>
        <p:txBody>
          <a:bodyPr/>
          <a:lstStyle/>
          <a:p>
            <a:r>
              <a:rPr lang="en-US" dirty="0" smtClean="0"/>
              <a:t>GYCC STRATEGY			</a:t>
            </a:r>
            <a:endParaRPr lang="en-US" dirty="0"/>
          </a:p>
        </p:txBody>
      </p:sp>
      <p:sp>
        <p:nvSpPr>
          <p:cNvPr id="10" name="TextBox 9"/>
          <p:cNvSpPr txBox="1"/>
          <p:nvPr/>
        </p:nvSpPr>
        <p:spPr>
          <a:xfrm>
            <a:off x="3599324" y="5009713"/>
            <a:ext cx="4485349" cy="454943"/>
          </a:xfrm>
          <a:prstGeom prst="rect">
            <a:avLst/>
          </a:prstGeom>
          <a:solidFill>
            <a:schemeClr val="bg1"/>
          </a:solidFill>
        </p:spPr>
        <p:txBody>
          <a:bodyPr wrap="square" rtlCol="0">
            <a:spAutoFit/>
          </a:bodyPr>
          <a:lstStyle/>
          <a:p>
            <a:endParaRPr lang="en-US" dirty="0"/>
          </a:p>
        </p:txBody>
      </p:sp>
      <p:sp>
        <p:nvSpPr>
          <p:cNvPr id="6" name="Text Placeholder 5"/>
          <p:cNvSpPr>
            <a:spLocks noGrp="1"/>
          </p:cNvSpPr>
          <p:nvPr>
            <p:ph type="body" sz="quarter" idx="3"/>
          </p:nvPr>
        </p:nvSpPr>
        <p:spPr>
          <a:xfrm>
            <a:off x="6136288" y="1401123"/>
            <a:ext cx="5389033" cy="461665"/>
          </a:xfrm>
        </p:spPr>
        <p:txBody>
          <a:bodyPr/>
          <a:lstStyle/>
          <a:p>
            <a:r>
              <a:rPr lang="en-US" dirty="0" smtClean="0"/>
              <a:t>CLIMATE-INFORMED STRATEGY</a:t>
            </a:r>
            <a:endParaRPr lang="en-US" dirty="0"/>
          </a:p>
        </p:txBody>
      </p:sp>
      <p:sp>
        <p:nvSpPr>
          <p:cNvPr id="3" name="Title 2"/>
          <p:cNvSpPr>
            <a:spLocks noGrp="1"/>
          </p:cNvSpPr>
          <p:nvPr>
            <p:ph type="title"/>
          </p:nvPr>
        </p:nvSpPr>
        <p:spPr/>
        <p:txBody>
          <a:bodyPr/>
          <a:lstStyle/>
          <a:p>
            <a:r>
              <a:rPr lang="en-US" dirty="0" smtClean="0"/>
              <a:t>treatment comparisons - planting</a:t>
            </a:r>
            <a:endParaRPr lang="en-US" dirty="0"/>
          </a:p>
        </p:txBody>
      </p:sp>
      <p:sp>
        <p:nvSpPr>
          <p:cNvPr id="8" name="Text Placeholder 7"/>
          <p:cNvSpPr>
            <a:spLocks noGrp="1"/>
          </p:cNvSpPr>
          <p:nvPr>
            <p:ph type="body" sz="quarter" idx="13"/>
          </p:nvPr>
        </p:nvSpPr>
        <p:spPr>
          <a:xfrm>
            <a:off x="101600" y="152400"/>
            <a:ext cx="11480800" cy="369332"/>
          </a:xfrm>
        </p:spPr>
        <p:txBody>
          <a:bodyPr/>
          <a:lstStyle/>
          <a:p>
            <a:endParaRPr lang="en-US" dirty="0"/>
          </a:p>
        </p:txBody>
      </p:sp>
      <p:pic>
        <p:nvPicPr>
          <p:cNvPr id="2" name="Picture 1"/>
          <p:cNvPicPr>
            <a:picLocks noChangeAspect="1"/>
          </p:cNvPicPr>
          <p:nvPr/>
        </p:nvPicPr>
        <p:blipFill rotWithShape="1">
          <a:blip r:embed="rId5" cstate="screen">
            <a:extLst>
              <a:ext uri="{28A0092B-C50C-407E-A947-70E740481C1C}">
                <a14:useLocalDpi xmlns:a14="http://schemas.microsoft.com/office/drawing/2010/main"/>
              </a:ext>
            </a:extLst>
          </a:blip>
          <a:srcRect t="-9611"/>
          <a:stretch/>
        </p:blipFill>
        <p:spPr>
          <a:xfrm>
            <a:off x="3599325" y="2225259"/>
            <a:ext cx="4485349" cy="2845737"/>
          </a:xfrm>
          <a:prstGeom prst="rect">
            <a:avLst/>
          </a:prstGeom>
        </p:spPr>
      </p:pic>
      <p:sp>
        <p:nvSpPr>
          <p:cNvPr id="7" name="TextBox 6"/>
          <p:cNvSpPr txBox="1"/>
          <p:nvPr/>
        </p:nvSpPr>
        <p:spPr>
          <a:xfrm rot="16200000">
            <a:off x="2455205" y="3619097"/>
            <a:ext cx="2596020" cy="307777"/>
          </a:xfrm>
          <a:prstGeom prst="rect">
            <a:avLst/>
          </a:prstGeom>
          <a:solidFill>
            <a:schemeClr val="bg1"/>
          </a:solidFill>
        </p:spPr>
        <p:txBody>
          <a:bodyPr wrap="square" rtlCol="0">
            <a:spAutoFit/>
          </a:bodyPr>
          <a:lstStyle/>
          <a:p>
            <a:r>
              <a:rPr lang="en-US" sz="1400" dirty="0" smtClean="0"/>
              <a:t>Pro</a:t>
            </a:r>
            <a:r>
              <a:rPr lang="en-US" sz="1200" dirty="0" smtClean="0"/>
              <a:t>portion of Land Class Treated</a:t>
            </a:r>
            <a:endParaRPr lang="en-US" sz="1200" dirty="0"/>
          </a:p>
        </p:txBody>
      </p:sp>
      <p:sp>
        <p:nvSpPr>
          <p:cNvPr id="9" name="TextBox 8"/>
          <p:cNvSpPr txBox="1"/>
          <p:nvPr/>
        </p:nvSpPr>
        <p:spPr>
          <a:xfrm>
            <a:off x="3907104" y="5002991"/>
            <a:ext cx="1210095" cy="461665"/>
          </a:xfrm>
          <a:prstGeom prst="rect">
            <a:avLst/>
          </a:prstGeom>
          <a:noFill/>
        </p:spPr>
        <p:txBody>
          <a:bodyPr wrap="square" rtlCol="0">
            <a:spAutoFit/>
          </a:bodyPr>
          <a:lstStyle/>
          <a:p>
            <a:pPr algn="ctr"/>
            <a:r>
              <a:rPr lang="en-US" sz="1200" dirty="0" smtClean="0"/>
              <a:t>Multiple </a:t>
            </a:r>
          </a:p>
          <a:p>
            <a:pPr algn="ctr"/>
            <a:r>
              <a:rPr lang="en-US" sz="1200" dirty="0" smtClean="0"/>
              <a:t>Use Forest</a:t>
            </a:r>
            <a:endParaRPr lang="en-US" sz="1200" dirty="0"/>
          </a:p>
        </p:txBody>
      </p:sp>
      <p:sp>
        <p:nvSpPr>
          <p:cNvPr id="12" name="TextBox 11"/>
          <p:cNvSpPr txBox="1"/>
          <p:nvPr/>
        </p:nvSpPr>
        <p:spPr>
          <a:xfrm>
            <a:off x="4880973" y="5008119"/>
            <a:ext cx="1210095" cy="276999"/>
          </a:xfrm>
          <a:prstGeom prst="rect">
            <a:avLst/>
          </a:prstGeom>
          <a:noFill/>
        </p:spPr>
        <p:txBody>
          <a:bodyPr wrap="square" rtlCol="0">
            <a:spAutoFit/>
          </a:bodyPr>
          <a:lstStyle/>
          <a:p>
            <a:pPr algn="ctr"/>
            <a:r>
              <a:rPr lang="en-US" sz="1200" dirty="0" smtClean="0"/>
              <a:t>NPS</a:t>
            </a:r>
            <a:endParaRPr lang="en-US" sz="1200" dirty="0"/>
          </a:p>
        </p:txBody>
      </p:sp>
      <p:sp>
        <p:nvSpPr>
          <p:cNvPr id="15" name="TextBox 14"/>
          <p:cNvSpPr txBox="1"/>
          <p:nvPr/>
        </p:nvSpPr>
        <p:spPr>
          <a:xfrm>
            <a:off x="5954981" y="5009713"/>
            <a:ext cx="1210095" cy="276999"/>
          </a:xfrm>
          <a:prstGeom prst="rect">
            <a:avLst/>
          </a:prstGeom>
          <a:noFill/>
        </p:spPr>
        <p:txBody>
          <a:bodyPr wrap="square" rtlCol="0">
            <a:spAutoFit/>
          </a:bodyPr>
          <a:lstStyle/>
          <a:p>
            <a:pPr algn="ctr"/>
            <a:r>
              <a:rPr lang="en-US" sz="1200" dirty="0" smtClean="0"/>
              <a:t>Wilderness</a:t>
            </a:r>
            <a:endParaRPr lang="en-US" sz="1200" dirty="0"/>
          </a:p>
        </p:txBody>
      </p:sp>
      <p:sp>
        <p:nvSpPr>
          <p:cNvPr id="16" name="TextBox 15"/>
          <p:cNvSpPr txBox="1"/>
          <p:nvPr/>
        </p:nvSpPr>
        <p:spPr>
          <a:xfrm>
            <a:off x="6840832" y="5002991"/>
            <a:ext cx="1210095" cy="276999"/>
          </a:xfrm>
          <a:prstGeom prst="rect">
            <a:avLst/>
          </a:prstGeom>
          <a:noFill/>
        </p:spPr>
        <p:txBody>
          <a:bodyPr wrap="square" rtlCol="0">
            <a:spAutoFit/>
          </a:bodyPr>
          <a:lstStyle/>
          <a:p>
            <a:pPr algn="ctr"/>
            <a:r>
              <a:rPr lang="en-US" sz="1200" dirty="0" smtClean="0"/>
              <a:t>Non-federal</a:t>
            </a:r>
            <a:endParaRPr lang="en-US" sz="1200" dirty="0"/>
          </a:p>
        </p:txBody>
      </p:sp>
    </p:spTree>
    <p:extLst>
      <p:ext uri="{BB962C8B-B14F-4D97-AF65-F5344CB8AC3E}">
        <p14:creationId xmlns:p14="http://schemas.microsoft.com/office/powerpoint/2010/main" val="1705149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a:ext>
            </a:extLst>
          </a:blip>
          <a:stretch>
            <a:fillRect/>
          </a:stretch>
        </p:blipFill>
        <p:spPr>
          <a:xfrm>
            <a:off x="357489" y="1719072"/>
            <a:ext cx="6016466" cy="4010977"/>
          </a:xfrm>
        </p:spPr>
      </p:pic>
      <p:sp>
        <p:nvSpPr>
          <p:cNvPr id="3" name="Content Placeholder 2"/>
          <p:cNvSpPr>
            <a:spLocks noGrp="1"/>
          </p:cNvSpPr>
          <p:nvPr>
            <p:ph sz="half" idx="2"/>
          </p:nvPr>
        </p:nvSpPr>
        <p:spPr>
          <a:xfrm>
            <a:off x="6514592" y="1719072"/>
            <a:ext cx="5384800" cy="3564053"/>
          </a:xfrm>
        </p:spPr>
        <p:txBody>
          <a:bodyPr/>
          <a:lstStyle/>
          <a:p>
            <a:r>
              <a:rPr lang="en-US" sz="2400" dirty="0" smtClean="0"/>
              <a:t>Areas of agreement between current/climate-informed management = first priorities for treatment/monitoring</a:t>
            </a:r>
          </a:p>
          <a:p>
            <a:endParaRPr lang="en-US" sz="2400" dirty="0" smtClean="0"/>
          </a:p>
          <a:p>
            <a:r>
              <a:rPr lang="en-US" sz="2400" dirty="0" smtClean="0"/>
              <a:t>Areas of agreement between multiple climate scenarios = experimental treatments/monitoring</a:t>
            </a:r>
            <a:endParaRPr lang="en-US" sz="2400" dirty="0"/>
          </a:p>
        </p:txBody>
      </p:sp>
      <p:sp>
        <p:nvSpPr>
          <p:cNvPr id="4" name="Title 3"/>
          <p:cNvSpPr>
            <a:spLocks noGrp="1"/>
          </p:cNvSpPr>
          <p:nvPr>
            <p:ph type="title"/>
          </p:nvPr>
        </p:nvSpPr>
        <p:spPr/>
        <p:txBody>
          <a:bodyPr/>
          <a:lstStyle/>
          <a:p>
            <a:r>
              <a:rPr lang="en-US" dirty="0" smtClean="0"/>
              <a:t>Management Recommendations</a:t>
            </a:r>
            <a:endParaRPr lang="en-US" dirty="0"/>
          </a:p>
        </p:txBody>
      </p:sp>
      <p:sp>
        <p:nvSpPr>
          <p:cNvPr id="5" name="Text Placeholder 4"/>
          <p:cNvSpPr>
            <a:spLocks noGrp="1"/>
          </p:cNvSpPr>
          <p:nvPr>
            <p:ph type="body" sz="quarter" idx="13"/>
          </p:nvPr>
        </p:nvSpPr>
        <p:spPr>
          <a:xfrm>
            <a:off x="101600" y="152400"/>
            <a:ext cx="11480800" cy="369332"/>
          </a:xfrm>
        </p:spPr>
        <p:txBody>
          <a:bodyPr/>
          <a:lstStyle/>
          <a:p>
            <a:endParaRPr lang="en-US" dirty="0"/>
          </a:p>
        </p:txBody>
      </p:sp>
    </p:spTree>
    <p:extLst>
      <p:ext uri="{BB962C8B-B14F-4D97-AF65-F5344CB8AC3E}">
        <p14:creationId xmlns:p14="http://schemas.microsoft.com/office/powerpoint/2010/main" val="209129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a:grpSpLocks/>
          </p:cNvGrpSpPr>
          <p:nvPr/>
        </p:nvGrpSpPr>
        <p:grpSpPr bwMode="auto">
          <a:xfrm>
            <a:off x="510203" y="1630396"/>
            <a:ext cx="4495800" cy="2432130"/>
            <a:chOff x="2120" y="744"/>
            <a:chExt cx="3272" cy="2528"/>
          </a:xfrm>
          <a:solidFill>
            <a:srgbClr val="FFFFFF"/>
          </a:solidFill>
          <a:effectLst>
            <a:outerShdw blurRad="63500" sx="102000" sy="102000" algn="ctr" rotWithShape="0">
              <a:prstClr val="black">
                <a:alpha val="40000"/>
              </a:prstClr>
            </a:outerShdw>
          </a:effectLst>
        </p:grpSpPr>
        <p:sp>
          <p:nvSpPr>
            <p:cNvPr id="24" name="Rectangle 36"/>
            <p:cNvSpPr>
              <a:spLocks noChangeArrowheads="1"/>
            </p:cNvSpPr>
            <p:nvPr/>
          </p:nvSpPr>
          <p:spPr bwMode="auto">
            <a:xfrm>
              <a:off x="2120" y="744"/>
              <a:ext cx="3272" cy="1968"/>
            </a:xfrm>
            <a:prstGeom prst="rect">
              <a:avLst/>
            </a:prstGeom>
            <a:grpFill/>
            <a:ln w="9525">
              <a:solidFill>
                <a:srgbClr val="000000"/>
              </a:solidFill>
              <a:miter lim="800000"/>
              <a:headEnd/>
              <a:tailEnd/>
            </a:ln>
          </p:spPr>
          <p:txBody>
            <a:bodyPr wrap="none" anchor="ctr"/>
            <a:lstStyle/>
            <a:p>
              <a:pPr>
                <a:defRPr/>
              </a:pPr>
              <a:endParaRPr lang="en-US" kern="0">
                <a:solidFill>
                  <a:srgbClr val="000000"/>
                </a:solidFill>
              </a:endParaRPr>
            </a:p>
          </p:txBody>
        </p:sp>
        <p:pic>
          <p:nvPicPr>
            <p:cNvPr id="25" name="Picture 29" descr="firebgc_schem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25" y="881"/>
              <a:ext cx="2107" cy="1697"/>
            </a:xfrm>
            <a:prstGeom prst="rect">
              <a:avLst/>
            </a:prstGeom>
            <a:grpFill/>
            <a:ln w="9525">
              <a:noFill/>
              <a:miter lim="800000"/>
              <a:headEnd/>
              <a:tailEnd/>
            </a:ln>
          </p:spPr>
        </p:pic>
        <p:sp>
          <p:nvSpPr>
            <p:cNvPr id="26" name="Text Box 30"/>
            <p:cNvSpPr txBox="1">
              <a:spLocks noChangeArrowheads="1"/>
            </p:cNvSpPr>
            <p:nvPr/>
          </p:nvSpPr>
          <p:spPr bwMode="auto">
            <a:xfrm>
              <a:off x="4408" y="1008"/>
              <a:ext cx="936" cy="353"/>
            </a:xfrm>
            <a:prstGeom prst="rect">
              <a:avLst/>
            </a:prstGeom>
            <a:noFill/>
            <a:ln w="9525">
              <a:noFill/>
              <a:miter lim="800000"/>
              <a:headEnd/>
              <a:tailEnd/>
            </a:ln>
          </p:spPr>
          <p:txBody>
            <a:bodyPr/>
            <a:lstStyle/>
            <a:p>
              <a:pPr>
                <a:defRPr/>
              </a:pPr>
              <a:r>
                <a:rPr lang="en-US" kern="0" dirty="0">
                  <a:solidFill>
                    <a:srgbClr val="000000"/>
                  </a:solidFill>
                </a:rPr>
                <a:t>Landscape</a:t>
              </a:r>
            </a:p>
          </p:txBody>
        </p:sp>
        <p:sp>
          <p:nvSpPr>
            <p:cNvPr id="27" name="Text Box 31"/>
            <p:cNvSpPr txBox="1">
              <a:spLocks noChangeArrowheads="1"/>
            </p:cNvSpPr>
            <p:nvPr/>
          </p:nvSpPr>
          <p:spPr bwMode="auto">
            <a:xfrm>
              <a:off x="4400" y="1456"/>
              <a:ext cx="511" cy="577"/>
            </a:xfrm>
            <a:prstGeom prst="rect">
              <a:avLst/>
            </a:prstGeom>
            <a:noFill/>
            <a:ln w="9525">
              <a:noFill/>
              <a:miter lim="800000"/>
              <a:headEnd/>
              <a:tailEnd/>
            </a:ln>
          </p:spPr>
          <p:txBody>
            <a:bodyPr/>
            <a:lstStyle/>
            <a:p>
              <a:pPr>
                <a:defRPr/>
              </a:pPr>
              <a:r>
                <a:rPr lang="en-US" kern="0" dirty="0">
                  <a:solidFill>
                    <a:srgbClr val="000000"/>
                  </a:solidFill>
                </a:rPr>
                <a:t>Site</a:t>
              </a:r>
            </a:p>
          </p:txBody>
        </p:sp>
        <p:sp>
          <p:nvSpPr>
            <p:cNvPr id="28" name="Text Box 32"/>
            <p:cNvSpPr txBox="1">
              <a:spLocks noChangeArrowheads="1"/>
            </p:cNvSpPr>
            <p:nvPr/>
          </p:nvSpPr>
          <p:spPr bwMode="auto">
            <a:xfrm>
              <a:off x="4400" y="1809"/>
              <a:ext cx="552" cy="824"/>
            </a:xfrm>
            <a:prstGeom prst="rect">
              <a:avLst/>
            </a:prstGeom>
            <a:noFill/>
            <a:ln w="9525">
              <a:noFill/>
              <a:miter lim="800000"/>
              <a:headEnd/>
              <a:tailEnd/>
            </a:ln>
          </p:spPr>
          <p:txBody>
            <a:bodyPr/>
            <a:lstStyle/>
            <a:p>
              <a:pPr>
                <a:defRPr/>
              </a:pPr>
              <a:r>
                <a:rPr lang="en-US" kern="0" dirty="0">
                  <a:solidFill>
                    <a:srgbClr val="000000"/>
                  </a:solidFill>
                </a:rPr>
                <a:t>Stand</a:t>
              </a:r>
            </a:p>
          </p:txBody>
        </p:sp>
        <p:sp>
          <p:nvSpPr>
            <p:cNvPr id="29" name="Text Box 34"/>
            <p:cNvSpPr txBox="1">
              <a:spLocks noChangeArrowheads="1"/>
            </p:cNvSpPr>
            <p:nvPr/>
          </p:nvSpPr>
          <p:spPr bwMode="auto">
            <a:xfrm>
              <a:off x="4064" y="2320"/>
              <a:ext cx="1023" cy="578"/>
            </a:xfrm>
            <a:prstGeom prst="rect">
              <a:avLst/>
            </a:prstGeom>
            <a:noFill/>
            <a:ln w="9525">
              <a:noFill/>
              <a:miter lim="800000"/>
              <a:headEnd/>
              <a:tailEnd/>
            </a:ln>
          </p:spPr>
          <p:txBody>
            <a:bodyPr/>
            <a:lstStyle/>
            <a:p>
              <a:pPr>
                <a:defRPr/>
              </a:pPr>
              <a:r>
                <a:rPr lang="en-US" kern="0" dirty="0">
                  <a:solidFill>
                    <a:srgbClr val="000000"/>
                  </a:solidFill>
                </a:rPr>
                <a:t>Species</a:t>
              </a:r>
            </a:p>
          </p:txBody>
        </p:sp>
        <p:sp>
          <p:nvSpPr>
            <p:cNvPr id="30" name="Text Box 35"/>
            <p:cNvSpPr txBox="1">
              <a:spLocks noChangeArrowheads="1"/>
            </p:cNvSpPr>
            <p:nvPr/>
          </p:nvSpPr>
          <p:spPr bwMode="auto">
            <a:xfrm>
              <a:off x="2536" y="2200"/>
              <a:ext cx="472" cy="1072"/>
            </a:xfrm>
            <a:prstGeom prst="rect">
              <a:avLst/>
            </a:prstGeom>
            <a:noFill/>
            <a:ln w="9525">
              <a:noFill/>
              <a:miter lim="800000"/>
              <a:headEnd/>
              <a:tailEnd/>
            </a:ln>
          </p:spPr>
          <p:txBody>
            <a:bodyPr/>
            <a:lstStyle/>
            <a:p>
              <a:pPr>
                <a:defRPr/>
              </a:pPr>
              <a:r>
                <a:rPr lang="en-US" kern="0" dirty="0">
                  <a:solidFill>
                    <a:srgbClr val="000000"/>
                  </a:solidFill>
                </a:rPr>
                <a:t>Tree</a:t>
              </a:r>
            </a:p>
          </p:txBody>
        </p:sp>
      </p:grpSp>
      <p:sp>
        <p:nvSpPr>
          <p:cNvPr id="13" name="TextBox 12"/>
          <p:cNvSpPr txBox="1"/>
          <p:nvPr/>
        </p:nvSpPr>
        <p:spPr>
          <a:xfrm>
            <a:off x="378825" y="6332537"/>
            <a:ext cx="5105400" cy="230832"/>
          </a:xfrm>
          <a:prstGeom prst="rect">
            <a:avLst/>
          </a:prstGeom>
          <a:noFill/>
        </p:spPr>
        <p:txBody>
          <a:bodyPr wrap="square" rtlCol="0">
            <a:spAutoFit/>
          </a:bodyPr>
          <a:lstStyle/>
          <a:p>
            <a:r>
              <a:rPr lang="en-US" sz="900" dirty="0"/>
              <a:t>Keane, R.E., R.A. </a:t>
            </a:r>
            <a:r>
              <a:rPr lang="en-US" sz="900" dirty="0" err="1"/>
              <a:t>Loehman</a:t>
            </a:r>
            <a:r>
              <a:rPr lang="en-US" sz="900" dirty="0"/>
              <a:t>, and L. M. </a:t>
            </a:r>
            <a:r>
              <a:rPr lang="en-US" sz="900" dirty="0" err="1"/>
              <a:t>Holsinger</a:t>
            </a:r>
            <a:r>
              <a:rPr lang="en-US" sz="900" dirty="0"/>
              <a:t>. 2010. </a:t>
            </a:r>
            <a:endParaRPr lang="en-US" sz="1000" dirty="0"/>
          </a:p>
        </p:txBody>
      </p:sp>
      <p:sp>
        <p:nvSpPr>
          <p:cNvPr id="15" name="Text Box 10"/>
          <p:cNvSpPr txBox="1">
            <a:spLocks noChangeArrowheads="1"/>
          </p:cNvSpPr>
          <p:nvPr/>
        </p:nvSpPr>
        <p:spPr bwMode="auto">
          <a:xfrm>
            <a:off x="2205146" y="162986"/>
            <a:ext cx="6938856"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400" b="1" dirty="0" smtClean="0">
                <a:solidFill>
                  <a:schemeClr val="bg1"/>
                </a:solidFill>
              </a:rPr>
              <a:t>Evaluating Management Alternatives: Simulation Modeling with FireBGCv2</a:t>
            </a:r>
            <a:endParaRPr lang="en-US" sz="2400" dirty="0">
              <a:solidFill>
                <a:schemeClr val="bg1"/>
              </a:solidFill>
            </a:endParaRPr>
          </a:p>
        </p:txBody>
      </p:sp>
      <p:pic>
        <p:nvPicPr>
          <p:cNvPr id="19" name="Picture 3" descr="C:\keane\docs\models\firebgc\pubs\gtr\firebgcv2\figs\fig6.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85478" y="3670961"/>
            <a:ext cx="4202928" cy="2468367"/>
          </a:xfrm>
          <a:prstGeom prst="rect">
            <a:avLst/>
          </a:prstGeom>
          <a:noFill/>
        </p:spPr>
      </p:pic>
      <p:pic>
        <p:nvPicPr>
          <p:cNvPr id="16" name="Content Placeholder 4"/>
          <p:cNvPicPr>
            <a:picLocks noGrp="1" noChangeAspect="1"/>
          </p:cNvPicPr>
          <p:nvPr>
            <p:ph sz="half" idx="1"/>
          </p:nvPr>
        </p:nvPicPr>
        <p:blipFill rotWithShape="1">
          <a:blip r:embed="rId5" cstate="screen">
            <a:extLst>
              <a:ext uri="{28A0092B-C50C-407E-A947-70E740481C1C}">
                <a14:useLocalDpi xmlns:a14="http://schemas.microsoft.com/office/drawing/2010/main"/>
              </a:ext>
            </a:extLst>
          </a:blip>
          <a:srcRect/>
          <a:stretch/>
        </p:blipFill>
        <p:spPr>
          <a:xfrm>
            <a:off x="6037895" y="1884384"/>
            <a:ext cx="5357077" cy="3386812"/>
          </a:xfrm>
          <a:prstGeom prst="rect">
            <a:avLst/>
          </a:prstGeom>
        </p:spPr>
      </p:pic>
      <p:sp>
        <p:nvSpPr>
          <p:cNvPr id="3" name="TextBox 2"/>
          <p:cNvSpPr txBox="1"/>
          <p:nvPr/>
        </p:nvSpPr>
        <p:spPr>
          <a:xfrm>
            <a:off x="6037895" y="5363040"/>
            <a:ext cx="5407065" cy="1200329"/>
          </a:xfrm>
          <a:prstGeom prst="rect">
            <a:avLst/>
          </a:prstGeom>
          <a:noFill/>
        </p:spPr>
        <p:txBody>
          <a:bodyPr wrap="square" rtlCol="0">
            <a:spAutoFit/>
          </a:bodyPr>
          <a:lstStyle/>
          <a:p>
            <a:r>
              <a:rPr lang="en-US" dirty="0" smtClean="0"/>
              <a:t>Area occupied by WBP declines in all future climate scenarios. In some cases, climate-informed management may help maintain WBP in particular locations.</a:t>
            </a:r>
            <a:endParaRPr lang="en-US" dirty="0"/>
          </a:p>
        </p:txBody>
      </p:sp>
    </p:spTree>
    <p:extLst>
      <p:ext uri="{BB962C8B-B14F-4D97-AF65-F5344CB8AC3E}">
        <p14:creationId xmlns:p14="http://schemas.microsoft.com/office/powerpoint/2010/main" val="2773717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APPLICATIONS TO OTHER CLIMATE-VULNERABLE SPECIES</a:t>
            </a:r>
            <a:endParaRPr lang="en-US" dirty="0"/>
          </a:p>
        </p:txBody>
      </p:sp>
      <p:pic>
        <p:nvPicPr>
          <p:cNvPr id="12" name="Picture 11"/>
          <p:cNvPicPr>
            <a:picLocks noChangeAspect="1"/>
          </p:cNvPicPr>
          <p:nvPr/>
        </p:nvPicPr>
        <p:blipFill>
          <a:blip r:embed="rId3"/>
          <a:stretch>
            <a:fillRect/>
          </a:stretch>
        </p:blipFill>
        <p:spPr>
          <a:xfrm>
            <a:off x="401379" y="1718094"/>
            <a:ext cx="6702130" cy="3802504"/>
          </a:xfrm>
          <a:prstGeom prst="rect">
            <a:avLst/>
          </a:prstGeom>
        </p:spPr>
      </p:pic>
      <p:sp>
        <p:nvSpPr>
          <p:cNvPr id="3" name="TextBox 2"/>
          <p:cNvSpPr txBox="1"/>
          <p:nvPr/>
        </p:nvSpPr>
        <p:spPr>
          <a:xfrm>
            <a:off x="379485" y="5724670"/>
            <a:ext cx="7323666" cy="369332"/>
          </a:xfrm>
          <a:prstGeom prst="rect">
            <a:avLst/>
          </a:prstGeom>
          <a:noFill/>
        </p:spPr>
        <p:txBody>
          <a:bodyPr wrap="square" rtlCol="0">
            <a:spAutoFit/>
          </a:bodyPr>
          <a:lstStyle/>
          <a:p>
            <a:r>
              <a:rPr lang="en-US" dirty="0" smtClean="0"/>
              <a:t>Coops and </a:t>
            </a:r>
            <a:r>
              <a:rPr lang="en-US" dirty="0" err="1" smtClean="0"/>
              <a:t>Waring</a:t>
            </a:r>
            <a:r>
              <a:rPr lang="en-US" dirty="0" smtClean="0"/>
              <a:t> (2011). Ecological </a:t>
            </a:r>
            <a:r>
              <a:rPr lang="en-US" dirty="0" err="1" smtClean="0"/>
              <a:t>Modelling</a:t>
            </a:r>
            <a:r>
              <a:rPr lang="en-US" dirty="0" smtClean="0"/>
              <a:t>.</a:t>
            </a:r>
            <a:endParaRPr lang="en-US" dirty="0"/>
          </a:p>
        </p:txBody>
      </p:sp>
      <p:pic>
        <p:nvPicPr>
          <p:cNvPr id="7" name="Content Placeholder 5"/>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8547221" y="4052555"/>
            <a:ext cx="3194858" cy="2572610"/>
          </a:xfrm>
        </p:spPr>
      </p:pic>
      <p:sp>
        <p:nvSpPr>
          <p:cNvPr id="6" name="TextBox 5"/>
          <p:cNvSpPr txBox="1"/>
          <p:nvPr/>
        </p:nvSpPr>
        <p:spPr>
          <a:xfrm>
            <a:off x="7252927" y="1563356"/>
            <a:ext cx="4615500" cy="2308324"/>
          </a:xfrm>
          <a:prstGeom prst="rect">
            <a:avLst/>
          </a:prstGeom>
          <a:noFill/>
        </p:spPr>
        <p:txBody>
          <a:bodyPr wrap="square" rtlCol="0">
            <a:spAutoFit/>
          </a:bodyPr>
          <a:lstStyle/>
          <a:p>
            <a:r>
              <a:rPr lang="en-US" dirty="0" smtClean="0"/>
              <a:t>Require:</a:t>
            </a:r>
          </a:p>
          <a:p>
            <a:pPr marL="285750" indent="-285750">
              <a:buFont typeface="Arial"/>
              <a:buChar char="•"/>
            </a:pPr>
            <a:r>
              <a:rPr lang="en-US" dirty="0" smtClean="0"/>
              <a:t>Conceptual model of direct/indirect climate impacts on conservation target</a:t>
            </a:r>
          </a:p>
          <a:p>
            <a:pPr marL="285750" indent="-285750">
              <a:buFont typeface="Arial"/>
              <a:buChar char="•"/>
            </a:pPr>
            <a:r>
              <a:rPr lang="en-US" dirty="0" smtClean="0"/>
              <a:t>Spatial information on </a:t>
            </a:r>
          </a:p>
          <a:p>
            <a:pPr marL="742950" lvl="1" indent="-285750">
              <a:buFont typeface="Arial"/>
              <a:buChar char="•"/>
            </a:pPr>
            <a:r>
              <a:rPr lang="en-US" dirty="0" smtClean="0"/>
              <a:t>Target climate vulnerability</a:t>
            </a:r>
          </a:p>
          <a:p>
            <a:pPr marL="742950" lvl="1" indent="-285750">
              <a:buFont typeface="Arial"/>
              <a:buChar char="•"/>
            </a:pPr>
            <a:r>
              <a:rPr lang="en-US" dirty="0" smtClean="0"/>
              <a:t>Projected climate change influences on indirect drivers (competition, disturbance, pests, disease, etc.)</a:t>
            </a:r>
            <a:endParaRPr lang="en-US" dirty="0"/>
          </a:p>
        </p:txBody>
      </p:sp>
    </p:spTree>
    <p:extLst>
      <p:ext uri="{BB962C8B-B14F-4D97-AF65-F5344CB8AC3E}">
        <p14:creationId xmlns:p14="http://schemas.microsoft.com/office/powerpoint/2010/main" val="427395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4000" y="1456267"/>
            <a:ext cx="11620499" cy="5109237"/>
          </a:xfrm>
          <a:prstGeom prst="rect">
            <a:avLst/>
          </a:prstGeom>
        </p:spPr>
      </p:pic>
      <p:sp>
        <p:nvSpPr>
          <p:cNvPr id="5" name="Content Placeholder 4"/>
          <p:cNvSpPr>
            <a:spLocks noGrp="1"/>
          </p:cNvSpPr>
          <p:nvPr>
            <p:ph sz="half" idx="1"/>
          </p:nvPr>
        </p:nvSpPr>
        <p:spPr>
          <a:xfrm>
            <a:off x="609600" y="1719072"/>
            <a:ext cx="5384800" cy="2382191"/>
          </a:xfrm>
          <a:solidFill>
            <a:srgbClr val="0000FF">
              <a:alpha val="24000"/>
            </a:srgbClr>
          </a:solidFill>
        </p:spPr>
        <p:txBody>
          <a:bodyPr/>
          <a:lstStyle/>
          <a:p>
            <a:r>
              <a:rPr lang="en-US" dirty="0" smtClean="0">
                <a:solidFill>
                  <a:schemeClr val="bg1"/>
                </a:solidFill>
              </a:rPr>
              <a:t>Funding Sources</a:t>
            </a:r>
          </a:p>
          <a:p>
            <a:pPr lvl="1"/>
            <a:r>
              <a:rPr lang="en-US" sz="2000" dirty="0" smtClean="0">
                <a:solidFill>
                  <a:schemeClr val="bg1"/>
                </a:solidFill>
              </a:rPr>
              <a:t>Montana Institute on Ecosystems</a:t>
            </a:r>
          </a:p>
          <a:p>
            <a:pPr lvl="1"/>
            <a:r>
              <a:rPr lang="en-US" sz="2000" dirty="0" smtClean="0">
                <a:solidFill>
                  <a:schemeClr val="bg1"/>
                </a:solidFill>
              </a:rPr>
              <a:t>North Central Climate Sciences Center</a:t>
            </a:r>
          </a:p>
          <a:p>
            <a:pPr lvl="1"/>
            <a:r>
              <a:rPr lang="en-US" sz="2000" dirty="0" smtClean="0">
                <a:solidFill>
                  <a:schemeClr val="bg1"/>
                </a:solidFill>
              </a:rPr>
              <a:t>Great Northern Landscape Conservation Cooperative</a:t>
            </a:r>
          </a:p>
          <a:p>
            <a:pPr lvl="1"/>
            <a:r>
              <a:rPr lang="en-US" dirty="0" smtClean="0"/>
              <a:t> </a:t>
            </a:r>
            <a:endParaRPr lang="en-US" dirty="0"/>
          </a:p>
        </p:txBody>
      </p:sp>
      <p:sp>
        <p:nvSpPr>
          <p:cNvPr id="6" name="Content Placeholder 5"/>
          <p:cNvSpPr>
            <a:spLocks noGrp="1"/>
          </p:cNvSpPr>
          <p:nvPr>
            <p:ph sz="half" idx="2"/>
          </p:nvPr>
        </p:nvSpPr>
        <p:spPr>
          <a:xfrm>
            <a:off x="6197600" y="1719072"/>
            <a:ext cx="5384800" cy="4001096"/>
          </a:xfrm>
          <a:solidFill>
            <a:srgbClr val="0000FF">
              <a:alpha val="25000"/>
            </a:srgbClr>
          </a:solidFill>
        </p:spPr>
        <p:txBody>
          <a:bodyPr/>
          <a:lstStyle/>
          <a:p>
            <a:r>
              <a:rPr lang="en-US" sz="2000" dirty="0" err="1">
                <a:solidFill>
                  <a:srgbClr val="FFFFFF"/>
                </a:solidFill>
              </a:rPr>
              <a:t>Whitebark</a:t>
            </a:r>
            <a:r>
              <a:rPr lang="en-US" sz="2000" dirty="0">
                <a:solidFill>
                  <a:srgbClr val="FFFFFF"/>
                </a:solidFill>
              </a:rPr>
              <a:t> Pine Subcommittee of </a:t>
            </a:r>
            <a:r>
              <a:rPr lang="en-US" sz="2000" dirty="0" smtClean="0">
                <a:solidFill>
                  <a:srgbClr val="FFFFFF"/>
                </a:solidFill>
              </a:rPr>
              <a:t>the GYCC</a:t>
            </a:r>
          </a:p>
          <a:p>
            <a:pPr lvl="1"/>
            <a:r>
              <a:rPr lang="en-US" sz="1800" dirty="0" smtClean="0">
                <a:solidFill>
                  <a:srgbClr val="FFFFFF"/>
                </a:solidFill>
              </a:rPr>
              <a:t>Ellen </a:t>
            </a:r>
            <a:r>
              <a:rPr lang="en-US" sz="1800" dirty="0" err="1" smtClean="0">
                <a:solidFill>
                  <a:srgbClr val="FFFFFF"/>
                </a:solidFill>
              </a:rPr>
              <a:t>Jungck</a:t>
            </a:r>
            <a:r>
              <a:rPr lang="en-US" sz="1800" dirty="0" smtClean="0">
                <a:solidFill>
                  <a:srgbClr val="FFFFFF"/>
                </a:solidFill>
              </a:rPr>
              <a:t>, Shoshone National Forest</a:t>
            </a:r>
          </a:p>
          <a:p>
            <a:pPr lvl="1"/>
            <a:r>
              <a:rPr lang="en-US" sz="1800" dirty="0" smtClean="0">
                <a:solidFill>
                  <a:srgbClr val="FFFFFF"/>
                </a:solidFill>
              </a:rPr>
              <a:t>Nancy </a:t>
            </a:r>
            <a:r>
              <a:rPr lang="en-US" sz="1800" dirty="0" err="1" smtClean="0">
                <a:solidFill>
                  <a:srgbClr val="FFFFFF"/>
                </a:solidFill>
              </a:rPr>
              <a:t>Bokino</a:t>
            </a:r>
            <a:r>
              <a:rPr lang="en-US" sz="1800" dirty="0" smtClean="0">
                <a:solidFill>
                  <a:srgbClr val="FFFFFF"/>
                </a:solidFill>
              </a:rPr>
              <a:t>, Grand Teton National Park</a:t>
            </a:r>
          </a:p>
          <a:p>
            <a:pPr lvl="1"/>
            <a:r>
              <a:rPr lang="en-US" sz="1800" dirty="0" smtClean="0">
                <a:solidFill>
                  <a:srgbClr val="FFFFFF"/>
                </a:solidFill>
              </a:rPr>
              <a:t>Mary Frances </a:t>
            </a:r>
            <a:r>
              <a:rPr lang="en-US" sz="1800" dirty="0" err="1" smtClean="0">
                <a:solidFill>
                  <a:srgbClr val="FFFFFF"/>
                </a:solidFill>
              </a:rPr>
              <a:t>Mahalovich</a:t>
            </a:r>
            <a:r>
              <a:rPr lang="en-US" sz="1800" dirty="0" smtClean="0">
                <a:solidFill>
                  <a:srgbClr val="FFFFFF"/>
                </a:solidFill>
              </a:rPr>
              <a:t>, Moscow Forestry Sciences Laboratory</a:t>
            </a:r>
          </a:p>
          <a:p>
            <a:r>
              <a:rPr lang="en-US" sz="2000" dirty="0" smtClean="0">
                <a:solidFill>
                  <a:srgbClr val="FFFFFF"/>
                </a:solidFill>
              </a:rPr>
              <a:t>Tony Chang, Montana State University</a:t>
            </a:r>
          </a:p>
          <a:p>
            <a:r>
              <a:rPr lang="en-US" sz="2000" dirty="0" smtClean="0">
                <a:solidFill>
                  <a:srgbClr val="FFFFFF"/>
                </a:solidFill>
              </a:rPr>
              <a:t>Nate </a:t>
            </a:r>
            <a:r>
              <a:rPr lang="en-US" sz="2000" dirty="0" err="1" smtClean="0">
                <a:solidFill>
                  <a:srgbClr val="FFFFFF"/>
                </a:solidFill>
              </a:rPr>
              <a:t>Piekieliek</a:t>
            </a:r>
            <a:r>
              <a:rPr lang="en-US" sz="2000" dirty="0" smtClean="0">
                <a:solidFill>
                  <a:srgbClr val="FFFFFF"/>
                </a:solidFill>
              </a:rPr>
              <a:t>, Pennsylvania State University</a:t>
            </a:r>
          </a:p>
          <a:p>
            <a:r>
              <a:rPr lang="en-US" sz="2000" dirty="0" smtClean="0">
                <a:solidFill>
                  <a:srgbClr val="FFFFFF"/>
                </a:solidFill>
              </a:rPr>
              <a:t>Karl </a:t>
            </a:r>
            <a:r>
              <a:rPr lang="en-US" sz="2000" dirty="0" err="1" smtClean="0">
                <a:solidFill>
                  <a:srgbClr val="FFFFFF"/>
                </a:solidFill>
              </a:rPr>
              <a:t>Buermeyer</a:t>
            </a:r>
            <a:r>
              <a:rPr lang="en-US" sz="2000" dirty="0" smtClean="0">
                <a:solidFill>
                  <a:srgbClr val="FFFFFF"/>
                </a:solidFill>
              </a:rPr>
              <a:t>, Helena National Forest</a:t>
            </a:r>
          </a:p>
          <a:p>
            <a:endParaRPr lang="en-US" sz="1600" dirty="0" smtClean="0"/>
          </a:p>
        </p:txBody>
      </p:sp>
      <p:sp>
        <p:nvSpPr>
          <p:cNvPr id="4" name="Title 3"/>
          <p:cNvSpPr>
            <a:spLocks noGrp="1"/>
          </p:cNvSpPr>
          <p:nvPr>
            <p:ph type="title"/>
          </p:nvPr>
        </p:nvSpPr>
        <p:spPr/>
        <p:txBody>
          <a:bodyPr/>
          <a:lstStyle/>
          <a:p>
            <a:r>
              <a:rPr lang="en-US" dirty="0" smtClean="0"/>
              <a:t>Acknowledgements</a:t>
            </a: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2295" y="5578211"/>
            <a:ext cx="1728984" cy="966819"/>
          </a:xfrm>
          <a:prstGeom prst="rect">
            <a:avLst/>
          </a:prstGeom>
        </p:spPr>
      </p:pic>
      <p:pic>
        <p:nvPicPr>
          <p:cNvPr id="9" name="Picture 12" descr="Hom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60563" y="5591509"/>
            <a:ext cx="2041714" cy="931022"/>
          </a:xfrm>
          <a:prstGeom prst="rect">
            <a:avLst/>
          </a:prstGeom>
          <a:solidFill>
            <a:schemeClr val="bg1"/>
          </a:solidFill>
        </p:spPr>
      </p:pic>
      <p:pic>
        <p:nvPicPr>
          <p:cNvPr id="10" name="Picture 6" descr="Hom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254500" y="5526732"/>
            <a:ext cx="1689101" cy="1041534"/>
          </a:xfrm>
          <a:prstGeom prst="rect">
            <a:avLst/>
          </a:prstGeom>
          <a:solidFill>
            <a:schemeClr val="bg1">
              <a:lumMod val="95000"/>
            </a:schemeClr>
          </a:solidFill>
          <a:extLst/>
        </p:spPr>
      </p:pic>
    </p:spTree>
    <p:extLst>
      <p:ext uri="{BB962C8B-B14F-4D97-AF65-F5344CB8AC3E}">
        <p14:creationId xmlns:p14="http://schemas.microsoft.com/office/powerpoint/2010/main" val="39137339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Whitebark</a:t>
            </a:r>
            <a:r>
              <a:rPr lang="en-US" dirty="0" smtClean="0"/>
              <a:t> pine mortality</a:t>
            </a:r>
            <a:endParaRPr lang="en-US" dirty="0"/>
          </a:p>
        </p:txBody>
      </p:sp>
      <p:sp>
        <p:nvSpPr>
          <p:cNvPr id="6" name="Text Placeholder 5"/>
          <p:cNvSpPr>
            <a:spLocks noGrp="1"/>
          </p:cNvSpPr>
          <p:nvPr>
            <p:ph type="body" sz="quarter" idx="13"/>
          </p:nvPr>
        </p:nvSpPr>
        <p:spPr>
          <a:xfrm>
            <a:off x="101600" y="152400"/>
            <a:ext cx="11480800" cy="369332"/>
          </a:xfrm>
        </p:spPr>
        <p:txBody>
          <a:bodyPr/>
          <a:lstStyle/>
          <a:p>
            <a:endParaRPr lang="en-US" dirty="0"/>
          </a:p>
        </p:txBody>
      </p:sp>
      <p:pic>
        <p:nvPicPr>
          <p:cNvPr id="10" name="Picture 2"/>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bwMode="auto">
          <a:xfrm>
            <a:off x="2334639" y="1460206"/>
            <a:ext cx="6935820" cy="51868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p:cNvSpPr txBox="1"/>
          <p:nvPr/>
        </p:nvSpPr>
        <p:spPr>
          <a:xfrm>
            <a:off x="4622259" y="1648194"/>
            <a:ext cx="4648200" cy="2069960"/>
          </a:xfrm>
          <a:prstGeom prst="rect">
            <a:avLst/>
          </a:prstGeom>
          <a:solidFill>
            <a:schemeClr val="bg1">
              <a:alpha val="52000"/>
            </a:schemeClr>
          </a:solidFill>
        </p:spPr>
        <p:txBody>
          <a:bodyPr wrap="square" rtlCol="0">
            <a:spAutoFit/>
          </a:bodyPr>
          <a:lstStyle/>
          <a:p>
            <a:pPr marL="285750" indent="-285750">
              <a:buFont typeface="Arial" panose="020B0604020202020204" pitchFamily="34" charset="0"/>
              <a:buChar char="•"/>
            </a:pPr>
            <a:r>
              <a:rPr lang="en-US" dirty="0" smtClean="0"/>
              <a:t>Keystone species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80% mortality rate within the adult population </a:t>
            </a:r>
            <a:r>
              <a:rPr lang="en-US" sz="1400" dirty="0" smtClean="0"/>
              <a:t>(MacFarlane et al. 2013)</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Listed candidate species</a:t>
            </a:r>
          </a:p>
          <a:p>
            <a:endParaRPr lang="en-US" dirty="0"/>
          </a:p>
        </p:txBody>
      </p:sp>
    </p:spTree>
    <p:extLst>
      <p:ext uri="{BB962C8B-B14F-4D97-AF65-F5344CB8AC3E}">
        <p14:creationId xmlns:p14="http://schemas.microsoft.com/office/powerpoint/2010/main" val="245249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Whitebark</a:t>
            </a:r>
            <a:r>
              <a:rPr lang="en-US" dirty="0" smtClean="0"/>
              <a:t> pine management </a:t>
            </a:r>
            <a:endParaRPr lang="en-US" dirty="0"/>
          </a:p>
        </p:txBody>
      </p:sp>
      <p:sp>
        <p:nvSpPr>
          <p:cNvPr id="6" name="Text Placeholder 5"/>
          <p:cNvSpPr>
            <a:spLocks noGrp="1"/>
          </p:cNvSpPr>
          <p:nvPr>
            <p:ph type="body" sz="half" idx="2"/>
          </p:nvPr>
        </p:nvSpPr>
        <p:spPr>
          <a:xfrm>
            <a:off x="3842795" y="1600201"/>
            <a:ext cx="7333205" cy="1754327"/>
          </a:xfrm>
        </p:spPr>
        <p:txBody>
          <a:bodyPr/>
          <a:lstStyle/>
          <a:p>
            <a:r>
              <a:rPr lang="en-US" dirty="0" smtClean="0"/>
              <a:t>Interagency committee has worked since 1999 to develop a region-wide strategy to protect WBP</a:t>
            </a:r>
          </a:p>
          <a:p>
            <a:endParaRPr lang="en-US" dirty="0" smtClean="0"/>
          </a:p>
          <a:p>
            <a:r>
              <a:rPr lang="en-US" dirty="0" smtClean="0"/>
              <a:t>Little information on climate change impacts to WBP available to the committee when developing strategy</a:t>
            </a:r>
            <a:endParaRPr lang="en-US" dirty="0"/>
          </a:p>
        </p:txBody>
      </p:sp>
      <p:sp>
        <p:nvSpPr>
          <p:cNvPr id="7" name="Text Placeholder 6"/>
          <p:cNvSpPr>
            <a:spLocks noGrp="1"/>
          </p:cNvSpPr>
          <p:nvPr>
            <p:ph type="body" sz="quarter" idx="13"/>
          </p:nvPr>
        </p:nvSpPr>
        <p:spPr/>
        <p:txBody>
          <a:bodyPr/>
          <a:lstStyle/>
          <a:p>
            <a:endParaRPr lang="en-US"/>
          </a:p>
        </p:txBody>
      </p:sp>
      <p:pic>
        <p:nvPicPr>
          <p:cNvPr id="3" name="Picture 2" descr="http://deq.mt.gov/ClimateChange/images/WhiteBarkPin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3562" y="1461503"/>
            <a:ext cx="3250191" cy="487528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42202" y="3617307"/>
            <a:ext cx="2702198" cy="2711721"/>
          </a:xfrm>
          <a:prstGeom prst="rect">
            <a:avLst/>
          </a:prstGeom>
        </p:spPr>
      </p:pic>
    </p:spTree>
    <p:extLst>
      <p:ext uri="{BB962C8B-B14F-4D97-AF65-F5344CB8AC3E}">
        <p14:creationId xmlns:p14="http://schemas.microsoft.com/office/powerpoint/2010/main" val="361757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61535" y="3113903"/>
            <a:ext cx="9473514" cy="164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408670" y="3113903"/>
            <a:ext cx="0" cy="5436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331304" y="2494602"/>
            <a:ext cx="4119" cy="60960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6541" y="3687628"/>
            <a:ext cx="3270421" cy="461665"/>
          </a:xfrm>
          <a:prstGeom prst="rect">
            <a:avLst/>
          </a:prstGeom>
          <a:noFill/>
        </p:spPr>
        <p:txBody>
          <a:bodyPr wrap="square" rtlCol="0">
            <a:spAutoFit/>
          </a:bodyPr>
          <a:lstStyle/>
          <a:p>
            <a:pPr algn="ctr"/>
            <a:r>
              <a:rPr lang="en-US" sz="1200" dirty="0" smtClean="0"/>
              <a:t>2004</a:t>
            </a:r>
          </a:p>
          <a:p>
            <a:pPr algn="ctr"/>
            <a:r>
              <a:rPr lang="en-US" sz="1200" dirty="0" smtClean="0"/>
              <a:t>Long-term monitoring initiated</a:t>
            </a:r>
            <a:endParaRPr lang="en-US" sz="1200" dirty="0"/>
          </a:p>
        </p:txBody>
      </p:sp>
      <p:sp>
        <p:nvSpPr>
          <p:cNvPr id="12" name="TextBox 11"/>
          <p:cNvSpPr txBox="1"/>
          <p:nvPr/>
        </p:nvSpPr>
        <p:spPr>
          <a:xfrm>
            <a:off x="700213" y="2042380"/>
            <a:ext cx="3270421" cy="461665"/>
          </a:xfrm>
          <a:prstGeom prst="rect">
            <a:avLst/>
          </a:prstGeom>
          <a:noFill/>
        </p:spPr>
        <p:txBody>
          <a:bodyPr wrap="square" rtlCol="0">
            <a:spAutoFit/>
          </a:bodyPr>
          <a:lstStyle/>
          <a:p>
            <a:pPr algn="ctr"/>
            <a:r>
              <a:rPr lang="en-US" sz="1200" dirty="0" smtClean="0"/>
              <a:t>2007</a:t>
            </a:r>
          </a:p>
          <a:p>
            <a:pPr algn="ctr"/>
            <a:r>
              <a:rPr lang="en-US" sz="1200" dirty="0" smtClean="0"/>
              <a:t>Climate Change discussed</a:t>
            </a:r>
            <a:endParaRPr lang="en-US" sz="1200" dirty="0"/>
          </a:p>
        </p:txBody>
      </p:sp>
      <p:sp>
        <p:nvSpPr>
          <p:cNvPr id="13" name="TextBox 12"/>
          <p:cNvSpPr txBox="1"/>
          <p:nvPr/>
        </p:nvSpPr>
        <p:spPr>
          <a:xfrm>
            <a:off x="1820560" y="3664118"/>
            <a:ext cx="3270421" cy="646331"/>
          </a:xfrm>
          <a:prstGeom prst="rect">
            <a:avLst/>
          </a:prstGeom>
          <a:noFill/>
        </p:spPr>
        <p:txBody>
          <a:bodyPr wrap="square" rtlCol="0">
            <a:spAutoFit/>
          </a:bodyPr>
          <a:lstStyle/>
          <a:p>
            <a:pPr algn="ctr"/>
            <a:r>
              <a:rPr lang="en-US" sz="1200" dirty="0" smtClean="0"/>
              <a:t>2010</a:t>
            </a:r>
          </a:p>
          <a:p>
            <a:pPr algn="ctr"/>
            <a:r>
              <a:rPr lang="en-US" sz="1200" dirty="0" smtClean="0"/>
              <a:t>Real discussions underway</a:t>
            </a:r>
          </a:p>
          <a:p>
            <a:pPr algn="ctr"/>
            <a:r>
              <a:rPr lang="en-US" sz="1200" dirty="0" smtClean="0"/>
              <a:t>Climate Change Workshops</a:t>
            </a:r>
            <a:endParaRPr lang="en-US" sz="1200" dirty="0"/>
          </a:p>
        </p:txBody>
      </p:sp>
      <p:cxnSp>
        <p:nvCxnSpPr>
          <p:cNvPr id="14" name="Straight Arrow Connector 13"/>
          <p:cNvCxnSpPr/>
          <p:nvPr/>
        </p:nvCxnSpPr>
        <p:spPr>
          <a:xfrm flipV="1">
            <a:off x="3466068" y="3130377"/>
            <a:ext cx="0" cy="5436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813851" y="3113902"/>
            <a:ext cx="0" cy="5436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605208" y="1739210"/>
            <a:ext cx="3571103" cy="830997"/>
          </a:xfrm>
          <a:prstGeom prst="rect">
            <a:avLst/>
          </a:prstGeom>
          <a:noFill/>
        </p:spPr>
        <p:txBody>
          <a:bodyPr wrap="square" rtlCol="0">
            <a:spAutoFit/>
          </a:bodyPr>
          <a:lstStyle/>
          <a:p>
            <a:pPr algn="ctr"/>
            <a:r>
              <a:rPr lang="en-US" sz="1200" dirty="0" smtClean="0"/>
              <a:t>2011</a:t>
            </a:r>
          </a:p>
          <a:p>
            <a:pPr algn="ctr"/>
            <a:r>
              <a:rPr lang="en-US" sz="1200" dirty="0" smtClean="0"/>
              <a:t>Greater Yellowstone Area </a:t>
            </a:r>
          </a:p>
          <a:p>
            <a:pPr algn="ctr"/>
            <a:r>
              <a:rPr lang="en-US" sz="1200" dirty="0" err="1" smtClean="0"/>
              <a:t>Whitebark</a:t>
            </a:r>
            <a:r>
              <a:rPr lang="en-US" sz="1200" dirty="0" smtClean="0"/>
              <a:t> Pine Strategy</a:t>
            </a:r>
          </a:p>
          <a:p>
            <a:pPr algn="ctr"/>
            <a:r>
              <a:rPr lang="en-US" sz="1200" dirty="0" smtClean="0"/>
              <a:t>Candidate listing</a:t>
            </a:r>
            <a:endParaRPr lang="en-US" sz="1200" dirty="0"/>
          </a:p>
        </p:txBody>
      </p:sp>
      <p:cxnSp>
        <p:nvCxnSpPr>
          <p:cNvPr id="17" name="Straight Arrow Connector 16"/>
          <p:cNvCxnSpPr/>
          <p:nvPr/>
        </p:nvCxnSpPr>
        <p:spPr>
          <a:xfrm flipH="1">
            <a:off x="4390760" y="2530128"/>
            <a:ext cx="4119" cy="60960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744992" y="3650647"/>
            <a:ext cx="2137718" cy="646331"/>
          </a:xfrm>
          <a:prstGeom prst="rect">
            <a:avLst/>
          </a:prstGeom>
          <a:noFill/>
        </p:spPr>
        <p:txBody>
          <a:bodyPr wrap="square" rtlCol="0">
            <a:spAutoFit/>
          </a:bodyPr>
          <a:lstStyle/>
          <a:p>
            <a:pPr algn="ctr"/>
            <a:r>
              <a:rPr lang="en-US" sz="1200" dirty="0" smtClean="0"/>
              <a:t>2013</a:t>
            </a:r>
          </a:p>
          <a:p>
            <a:pPr algn="ctr"/>
            <a:r>
              <a:rPr lang="en-US" sz="1200" dirty="0" smtClean="0"/>
              <a:t>USGS Climate Science Center </a:t>
            </a:r>
          </a:p>
          <a:p>
            <a:pPr algn="ctr"/>
            <a:r>
              <a:rPr lang="en-US" sz="1200" dirty="0" smtClean="0"/>
              <a:t>WBP Management Project</a:t>
            </a:r>
            <a:endParaRPr lang="en-US" sz="1200" dirty="0"/>
          </a:p>
        </p:txBody>
      </p:sp>
      <p:sp>
        <p:nvSpPr>
          <p:cNvPr id="19" name="TextBox 18"/>
          <p:cNvSpPr txBox="1"/>
          <p:nvPr/>
        </p:nvSpPr>
        <p:spPr>
          <a:xfrm>
            <a:off x="6050686" y="1869972"/>
            <a:ext cx="3270421" cy="646331"/>
          </a:xfrm>
          <a:prstGeom prst="rect">
            <a:avLst/>
          </a:prstGeom>
          <a:noFill/>
        </p:spPr>
        <p:txBody>
          <a:bodyPr wrap="square" rtlCol="0">
            <a:spAutoFit/>
          </a:bodyPr>
          <a:lstStyle/>
          <a:p>
            <a:pPr algn="ctr"/>
            <a:r>
              <a:rPr lang="en-US" sz="1200" dirty="0" smtClean="0"/>
              <a:t>2015</a:t>
            </a:r>
          </a:p>
          <a:p>
            <a:pPr algn="ctr"/>
            <a:r>
              <a:rPr lang="en-US" sz="1200" dirty="0" smtClean="0"/>
              <a:t>Update Adaptation Strategy &amp;</a:t>
            </a:r>
          </a:p>
          <a:p>
            <a:pPr algn="ctr"/>
            <a:r>
              <a:rPr lang="en-US" sz="1200" dirty="0" smtClean="0"/>
              <a:t>Incorporate climate science research</a:t>
            </a:r>
            <a:endParaRPr lang="en-US" sz="1200" dirty="0"/>
          </a:p>
        </p:txBody>
      </p:sp>
      <p:cxnSp>
        <p:nvCxnSpPr>
          <p:cNvPr id="20" name="Straight Arrow Connector 19"/>
          <p:cNvCxnSpPr/>
          <p:nvPr/>
        </p:nvCxnSpPr>
        <p:spPr>
          <a:xfrm flipH="1">
            <a:off x="7783721" y="2510303"/>
            <a:ext cx="4119" cy="60960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1" name="Right Brace 20"/>
          <p:cNvSpPr/>
          <p:nvPr/>
        </p:nvSpPr>
        <p:spPr>
          <a:xfrm rot="16200000">
            <a:off x="5291088" y="-3368601"/>
            <a:ext cx="1209261" cy="947866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 name="Straight Arrow Connector 21"/>
          <p:cNvCxnSpPr/>
          <p:nvPr/>
        </p:nvCxnSpPr>
        <p:spPr>
          <a:xfrm flipV="1">
            <a:off x="7783721" y="3150972"/>
            <a:ext cx="0" cy="5436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211324" y="3685228"/>
            <a:ext cx="3270421" cy="646331"/>
          </a:xfrm>
          <a:prstGeom prst="rect">
            <a:avLst/>
          </a:prstGeom>
          <a:noFill/>
        </p:spPr>
        <p:txBody>
          <a:bodyPr wrap="square" rtlCol="0">
            <a:spAutoFit/>
          </a:bodyPr>
          <a:lstStyle/>
          <a:p>
            <a:pPr algn="ctr"/>
            <a:r>
              <a:rPr lang="en-US" sz="1200" dirty="0" smtClean="0"/>
              <a:t>2015</a:t>
            </a:r>
          </a:p>
          <a:p>
            <a:pPr algn="ctr"/>
            <a:r>
              <a:rPr lang="en-US" sz="1200" dirty="0" smtClean="0"/>
              <a:t>GN LCC WBP Management</a:t>
            </a:r>
          </a:p>
          <a:p>
            <a:pPr algn="ctr"/>
            <a:r>
              <a:rPr lang="en-US" sz="1200" dirty="0" smtClean="0"/>
              <a:t>Project</a:t>
            </a:r>
            <a:endParaRPr lang="en-US" sz="1200" dirty="0"/>
          </a:p>
        </p:txBody>
      </p:sp>
      <p:sp>
        <p:nvSpPr>
          <p:cNvPr id="24" name="Right Brace 23"/>
          <p:cNvSpPr/>
          <p:nvPr/>
        </p:nvSpPr>
        <p:spPr>
          <a:xfrm rot="5400000">
            <a:off x="6081400" y="962623"/>
            <a:ext cx="1209261" cy="81616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8381994" y="3657599"/>
            <a:ext cx="3270421" cy="830997"/>
          </a:xfrm>
          <a:prstGeom prst="rect">
            <a:avLst/>
          </a:prstGeom>
          <a:noFill/>
        </p:spPr>
        <p:txBody>
          <a:bodyPr wrap="square" rtlCol="0">
            <a:spAutoFit/>
          </a:bodyPr>
          <a:lstStyle/>
          <a:p>
            <a:pPr algn="ctr"/>
            <a:r>
              <a:rPr lang="en-US" sz="1200" dirty="0" smtClean="0"/>
              <a:t>2017</a:t>
            </a:r>
          </a:p>
          <a:p>
            <a:pPr algn="ctr"/>
            <a:r>
              <a:rPr lang="en-US" sz="1200" dirty="0" smtClean="0"/>
              <a:t>Spatial Maps of </a:t>
            </a:r>
          </a:p>
          <a:p>
            <a:pPr algn="ctr"/>
            <a:r>
              <a:rPr lang="en-US" sz="1200" dirty="0" smtClean="0"/>
              <a:t>WBP Management Complete</a:t>
            </a:r>
          </a:p>
          <a:p>
            <a:pPr algn="ctr"/>
            <a:r>
              <a:rPr lang="en-US" sz="1200" dirty="0" smtClean="0"/>
              <a:t>Modeling of WBP management completed</a:t>
            </a:r>
            <a:endParaRPr lang="en-US" sz="1200" dirty="0"/>
          </a:p>
        </p:txBody>
      </p:sp>
      <p:cxnSp>
        <p:nvCxnSpPr>
          <p:cNvPr id="26" name="Straight Arrow Connector 25"/>
          <p:cNvCxnSpPr/>
          <p:nvPr/>
        </p:nvCxnSpPr>
        <p:spPr>
          <a:xfrm flipV="1">
            <a:off x="10017204" y="3146851"/>
            <a:ext cx="0" cy="5436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74532" y="4636384"/>
            <a:ext cx="8822727" cy="430887"/>
          </a:xfrm>
          <a:prstGeom prst="rect">
            <a:avLst/>
          </a:prstGeom>
          <a:noFill/>
        </p:spPr>
        <p:txBody>
          <a:bodyPr wrap="square" rtlCol="0">
            <a:spAutoFit/>
          </a:bodyPr>
          <a:lstStyle/>
          <a:p>
            <a:r>
              <a:rPr lang="en-US" sz="1100" dirty="0" smtClean="0"/>
              <a:t>Climate science related to WBP: paleo (Iglesias &amp; Whitlock), beetles (</a:t>
            </a:r>
            <a:r>
              <a:rPr lang="en-US" sz="1100" dirty="0" err="1" smtClean="0"/>
              <a:t>Buotte</a:t>
            </a:r>
            <a:r>
              <a:rPr lang="en-US" sz="1100" dirty="0" smtClean="0"/>
              <a:t>, Logan), </a:t>
            </a:r>
          </a:p>
          <a:p>
            <a:r>
              <a:rPr lang="en-US" sz="1100" dirty="0" smtClean="0"/>
              <a:t>modeling, range-wide restoration strategy (Keane),  mortality &amp; water balance (</a:t>
            </a:r>
            <a:r>
              <a:rPr lang="en-US" sz="1100" dirty="0" err="1" smtClean="0"/>
              <a:t>Thoma</a:t>
            </a:r>
            <a:r>
              <a:rPr lang="en-US" sz="1100" dirty="0" smtClean="0"/>
              <a:t>), genetics (Mahalovich)</a:t>
            </a:r>
            <a:endParaRPr lang="en-US" sz="1100" dirty="0"/>
          </a:p>
        </p:txBody>
      </p:sp>
      <p:cxnSp>
        <p:nvCxnSpPr>
          <p:cNvPr id="28" name="Straight Arrow Connector 27"/>
          <p:cNvCxnSpPr/>
          <p:nvPr/>
        </p:nvCxnSpPr>
        <p:spPr>
          <a:xfrm flipV="1">
            <a:off x="7936121" y="3303372"/>
            <a:ext cx="0" cy="543697"/>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33612" y="230541"/>
            <a:ext cx="9160478" cy="307777"/>
          </a:xfrm>
          <a:prstGeom prst="rect">
            <a:avLst/>
          </a:prstGeom>
          <a:noFill/>
        </p:spPr>
        <p:txBody>
          <a:bodyPr wrap="square" rtlCol="0">
            <a:spAutoFit/>
          </a:bodyPr>
          <a:lstStyle/>
          <a:p>
            <a:pPr algn="ctr"/>
            <a:r>
              <a:rPr lang="en-US" sz="1400" b="1" dirty="0" smtClean="0"/>
              <a:t>Managers implement </a:t>
            </a:r>
            <a:r>
              <a:rPr lang="en-US" sz="1400" b="1" dirty="0" err="1" smtClean="0"/>
              <a:t>whitebark</a:t>
            </a:r>
            <a:r>
              <a:rPr lang="en-US" sz="1400" b="1" dirty="0" smtClean="0"/>
              <a:t> pine protection/restoration</a:t>
            </a:r>
            <a:endParaRPr lang="en-US" sz="1400" b="1" dirty="0"/>
          </a:p>
        </p:txBody>
      </p:sp>
      <p:sp>
        <p:nvSpPr>
          <p:cNvPr id="30" name="TextBox 29"/>
          <p:cNvSpPr txBox="1"/>
          <p:nvPr/>
        </p:nvSpPr>
        <p:spPr>
          <a:xfrm>
            <a:off x="2003850" y="5702612"/>
            <a:ext cx="9160478" cy="523220"/>
          </a:xfrm>
          <a:prstGeom prst="rect">
            <a:avLst/>
          </a:prstGeom>
          <a:noFill/>
        </p:spPr>
        <p:txBody>
          <a:bodyPr wrap="square" rtlCol="0">
            <a:spAutoFit/>
          </a:bodyPr>
          <a:lstStyle/>
          <a:p>
            <a:pPr algn="ctr"/>
            <a:r>
              <a:rPr lang="en-US" sz="1400" b="1" dirty="0" smtClean="0"/>
              <a:t>Managers learning the basics of climate change; lots of science information becoming available for specific topics such as </a:t>
            </a:r>
            <a:r>
              <a:rPr lang="en-US" sz="1400" b="1" dirty="0" err="1" smtClean="0"/>
              <a:t>whitebark</a:t>
            </a:r>
            <a:r>
              <a:rPr lang="en-US" sz="1400" b="1" dirty="0" smtClean="0"/>
              <a:t> pine; many other meetings, trainings, etc., underway</a:t>
            </a:r>
            <a:endParaRPr lang="en-US" sz="1400" b="1" dirty="0"/>
          </a:p>
        </p:txBody>
      </p:sp>
    </p:spTree>
    <p:extLst>
      <p:ext uri="{BB962C8B-B14F-4D97-AF65-F5344CB8AC3E}">
        <p14:creationId xmlns:p14="http://schemas.microsoft.com/office/powerpoint/2010/main" val="267214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prioritize adaptation actions?</a:t>
            </a:r>
            <a:endParaRPr lang="en-US" dirty="0"/>
          </a:p>
        </p:txBody>
      </p:sp>
      <p:pic>
        <p:nvPicPr>
          <p:cNvPr id="6" name="Content Placeholder 5"/>
          <p:cNvPicPr>
            <a:picLocks noGrp="1" noChangeAspect="1"/>
          </p:cNvPicPr>
          <p:nvPr>
            <p:ph sz="half" idx="1"/>
          </p:nvPr>
        </p:nvPicPr>
        <p:blipFill>
          <a:blip r:embed="rId3"/>
          <a:stretch>
            <a:fillRect/>
          </a:stretch>
        </p:blipFill>
        <p:spPr>
          <a:xfrm>
            <a:off x="304800" y="1904883"/>
            <a:ext cx="5080000" cy="3916597"/>
          </a:xfrm>
          <a:prstGeom prst="rect">
            <a:avLst/>
          </a:prstGeom>
        </p:spPr>
      </p:pic>
      <p:sp>
        <p:nvSpPr>
          <p:cNvPr id="4" name="Text Placeholder 3"/>
          <p:cNvSpPr>
            <a:spLocks noGrp="1"/>
          </p:cNvSpPr>
          <p:nvPr>
            <p:ph type="body" sz="half" idx="2"/>
          </p:nvPr>
        </p:nvSpPr>
        <p:spPr>
          <a:xfrm>
            <a:off x="5943600" y="1600201"/>
            <a:ext cx="5232400" cy="4007251"/>
          </a:xfrm>
        </p:spPr>
        <p:txBody>
          <a:bodyPr/>
          <a:lstStyle/>
          <a:p>
            <a:r>
              <a:rPr lang="en-US" dirty="0" smtClean="0"/>
              <a:t>Zones of Climate Suitability – </a:t>
            </a:r>
            <a:r>
              <a:rPr lang="en-US" dirty="0"/>
              <a:t>Y</a:t>
            </a:r>
            <a:r>
              <a:rPr lang="en-US" dirty="0" smtClean="0"/>
              <a:t>ellow Cedar in Alaska</a:t>
            </a:r>
          </a:p>
          <a:p>
            <a:pPr lvl="1"/>
            <a:r>
              <a:rPr lang="en-US" dirty="0" smtClean="0"/>
              <a:t>Migration</a:t>
            </a:r>
          </a:p>
          <a:p>
            <a:pPr lvl="2"/>
            <a:r>
              <a:rPr lang="en-US" dirty="0" smtClean="0"/>
              <a:t>Favor dispersal to newly suitable habitats</a:t>
            </a:r>
          </a:p>
          <a:p>
            <a:pPr marL="365760" lvl="1" indent="0">
              <a:buNone/>
            </a:pPr>
            <a:endParaRPr lang="en-US" dirty="0"/>
          </a:p>
          <a:p>
            <a:pPr lvl="1"/>
            <a:r>
              <a:rPr lang="en-US" dirty="0" smtClean="0"/>
              <a:t>Persistent</a:t>
            </a:r>
          </a:p>
          <a:p>
            <a:pPr lvl="2"/>
            <a:r>
              <a:rPr lang="en-US" dirty="0" smtClean="0"/>
              <a:t>Conservation and active management in occupied suitable habitat</a:t>
            </a:r>
          </a:p>
          <a:p>
            <a:pPr lvl="2"/>
            <a:endParaRPr lang="en-US" dirty="0"/>
          </a:p>
          <a:p>
            <a:pPr lvl="1"/>
            <a:r>
              <a:rPr lang="en-US" dirty="0" smtClean="0"/>
              <a:t>Maladapted</a:t>
            </a:r>
          </a:p>
          <a:p>
            <a:pPr lvl="2"/>
            <a:r>
              <a:rPr lang="en-US" dirty="0" smtClean="0"/>
              <a:t>Facilitate species transitions</a:t>
            </a:r>
          </a:p>
          <a:p>
            <a:pPr lvl="2"/>
            <a:r>
              <a:rPr lang="en-US" dirty="0" smtClean="0"/>
              <a:t>No active conservation/restoration of yellow cedar</a:t>
            </a:r>
            <a:endParaRPr lang="en-US" dirty="0"/>
          </a:p>
        </p:txBody>
      </p:sp>
      <p:sp>
        <p:nvSpPr>
          <p:cNvPr id="5" name="Text Placeholder 4"/>
          <p:cNvSpPr>
            <a:spLocks noGrp="1"/>
          </p:cNvSpPr>
          <p:nvPr>
            <p:ph type="body" sz="quarter" idx="13"/>
          </p:nvPr>
        </p:nvSpPr>
        <p:spPr>
          <a:xfrm>
            <a:off x="101600" y="152400"/>
            <a:ext cx="11480800" cy="369332"/>
          </a:xfrm>
        </p:spPr>
        <p:txBody>
          <a:bodyPr/>
          <a:lstStyle/>
          <a:p>
            <a:endParaRPr lang="en-US" dirty="0"/>
          </a:p>
        </p:txBody>
      </p:sp>
      <p:sp>
        <p:nvSpPr>
          <p:cNvPr id="3" name="TextBox 2"/>
          <p:cNvSpPr txBox="1"/>
          <p:nvPr/>
        </p:nvSpPr>
        <p:spPr>
          <a:xfrm>
            <a:off x="301370" y="5919028"/>
            <a:ext cx="3465462" cy="369332"/>
          </a:xfrm>
          <a:prstGeom prst="rect">
            <a:avLst/>
          </a:prstGeom>
          <a:noFill/>
        </p:spPr>
        <p:txBody>
          <a:bodyPr wrap="none" rtlCol="0">
            <a:spAutoFit/>
          </a:bodyPr>
          <a:lstStyle/>
          <a:p>
            <a:r>
              <a:rPr lang="en-US" dirty="0" err="1" smtClean="0"/>
              <a:t>Hennon</a:t>
            </a:r>
            <a:r>
              <a:rPr lang="en-US" dirty="0" smtClean="0"/>
              <a:t> et al. (2012). </a:t>
            </a:r>
            <a:r>
              <a:rPr lang="en-US" i="1" dirty="0" smtClean="0"/>
              <a:t>Bioscience</a:t>
            </a:r>
            <a:r>
              <a:rPr lang="en-US" b="1" dirty="0" smtClean="0"/>
              <a:t>.</a:t>
            </a:r>
            <a:endParaRPr lang="en-US" dirty="0"/>
          </a:p>
        </p:txBody>
      </p:sp>
    </p:spTree>
    <p:extLst>
      <p:ext uri="{BB962C8B-B14F-4D97-AF65-F5344CB8AC3E}">
        <p14:creationId xmlns:p14="http://schemas.microsoft.com/office/powerpoint/2010/main" val="1581487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4294967295"/>
          </p:nvPr>
        </p:nvSpPr>
        <p:spPr>
          <a:xfrm>
            <a:off x="6768333" y="498745"/>
            <a:ext cx="4773612" cy="2768600"/>
          </a:xfrm>
        </p:spPr>
        <p:txBody>
          <a:bodyPr/>
          <a:lstStyle/>
          <a:p>
            <a:r>
              <a:rPr lang="en-US" dirty="0" smtClean="0"/>
              <a:t>Our goal is to provide information back to the subcommittee for adaptive management under climate change</a:t>
            </a:r>
            <a:endParaRPr lang="en-US" dirty="0"/>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6741" y="391770"/>
            <a:ext cx="4617895" cy="269913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14087" y="2345116"/>
            <a:ext cx="4848837" cy="2625755"/>
          </a:xfrm>
          <a:prstGeom prst="rect">
            <a:avLst/>
          </a:prstGeom>
        </p:spPr>
      </p:pic>
      <p:sp>
        <p:nvSpPr>
          <p:cNvPr id="7" name="Oval 6"/>
          <p:cNvSpPr/>
          <p:nvPr/>
        </p:nvSpPr>
        <p:spPr>
          <a:xfrm>
            <a:off x="1227438" y="4001294"/>
            <a:ext cx="4736757" cy="2300652"/>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54475" y="4658914"/>
            <a:ext cx="4076539" cy="1138773"/>
          </a:xfrm>
          <a:prstGeom prst="rect">
            <a:avLst/>
          </a:prstGeom>
          <a:noFill/>
        </p:spPr>
        <p:txBody>
          <a:bodyPr wrap="square" rtlCol="0">
            <a:spAutoFit/>
          </a:bodyPr>
          <a:lstStyle/>
          <a:p>
            <a:pPr algn="ctr"/>
            <a:r>
              <a:rPr lang="en-US" b="1" dirty="0" smtClean="0">
                <a:solidFill>
                  <a:schemeClr val="tx2"/>
                </a:solidFill>
              </a:rPr>
              <a:t>Modeling WBP Management Alternatives</a:t>
            </a:r>
          </a:p>
          <a:p>
            <a:pPr algn="ctr"/>
            <a:endParaRPr lang="en-US" b="1" dirty="0" smtClean="0">
              <a:solidFill>
                <a:schemeClr val="tx2"/>
              </a:solidFill>
            </a:endParaRPr>
          </a:p>
          <a:p>
            <a:pPr algn="ctr"/>
            <a:r>
              <a:rPr lang="en-US" sz="1400" dirty="0" smtClean="0">
                <a:solidFill>
                  <a:schemeClr val="tx2"/>
                </a:solidFill>
              </a:rPr>
              <a:t>Ireland, Hansen, Keane</a:t>
            </a:r>
            <a:endParaRPr lang="en-US" sz="1400" dirty="0">
              <a:solidFill>
                <a:schemeClr val="tx2"/>
              </a:solidFill>
            </a:endParaRPr>
          </a:p>
        </p:txBody>
      </p:sp>
      <p:sp>
        <p:nvSpPr>
          <p:cNvPr id="9" name="Curved Down Arrow 8"/>
          <p:cNvSpPr/>
          <p:nvPr/>
        </p:nvSpPr>
        <p:spPr>
          <a:xfrm rot="1866008">
            <a:off x="5812975" y="1381201"/>
            <a:ext cx="1138664" cy="650799"/>
          </a:xfrm>
          <a:prstGeom prst="curvedDownArrow">
            <a:avLst>
              <a:gd name="adj1" fmla="val 25000"/>
              <a:gd name="adj2" fmla="val 50000"/>
              <a:gd name="adj3" fmla="val 165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Down Arrow 9"/>
          <p:cNvSpPr/>
          <p:nvPr/>
        </p:nvSpPr>
        <p:spPr>
          <a:xfrm rot="8413670">
            <a:off x="5733535" y="5311619"/>
            <a:ext cx="1210962" cy="7299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Left-Right Arrow 10"/>
          <p:cNvSpPr/>
          <p:nvPr/>
        </p:nvSpPr>
        <p:spPr>
          <a:xfrm rot="19453457">
            <a:off x="4799381" y="3472643"/>
            <a:ext cx="1663266" cy="37070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14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812086" y="1440326"/>
            <a:ext cx="6879110" cy="2394502"/>
          </a:xfrm>
        </p:spPr>
        <p:txBody>
          <a:bodyPr/>
          <a:lstStyle/>
          <a:p>
            <a:r>
              <a:rPr lang="en-US" sz="2000" b="1" dirty="0" smtClean="0"/>
              <a:t>Which </a:t>
            </a:r>
            <a:r>
              <a:rPr lang="en-US" sz="2000" b="1" dirty="0"/>
              <a:t>restoration strategies will be most effective at maintaining resilient WBP forests in the GYA under future climate conditions</a:t>
            </a:r>
            <a:r>
              <a:rPr lang="en-US" sz="2000" b="1" dirty="0" smtClean="0"/>
              <a:t>?</a:t>
            </a:r>
          </a:p>
          <a:p>
            <a:pPr lvl="1"/>
            <a:r>
              <a:rPr lang="en-US" sz="1600" dirty="0" smtClean="0"/>
              <a:t>Develop &amp; compare </a:t>
            </a:r>
            <a:r>
              <a:rPr lang="en-US" sz="1600" dirty="0"/>
              <a:t>spatial management alternatives for WBP in the </a:t>
            </a:r>
            <a:r>
              <a:rPr lang="en-US" sz="1600" dirty="0" smtClean="0"/>
              <a:t>GYA	</a:t>
            </a:r>
          </a:p>
          <a:p>
            <a:pPr lvl="1"/>
            <a:endParaRPr lang="en-US" sz="1600" dirty="0"/>
          </a:p>
          <a:p>
            <a:pPr lvl="1"/>
            <a:r>
              <a:rPr lang="en-US" sz="1600" dirty="0" smtClean="0"/>
              <a:t>Strategies designed through workshops/discussions with agency partners</a:t>
            </a:r>
            <a:endParaRPr lang="en-US" sz="1600" dirty="0"/>
          </a:p>
        </p:txBody>
      </p:sp>
      <p:sp>
        <p:nvSpPr>
          <p:cNvPr id="4" name="Title 3"/>
          <p:cNvSpPr>
            <a:spLocks noGrp="1"/>
          </p:cNvSpPr>
          <p:nvPr>
            <p:ph type="title"/>
          </p:nvPr>
        </p:nvSpPr>
        <p:spPr/>
        <p:txBody>
          <a:bodyPr/>
          <a:lstStyle/>
          <a:p>
            <a:r>
              <a:rPr lang="en-US" dirty="0" smtClean="0"/>
              <a:t>collaborative approach </a:t>
            </a:r>
            <a:endParaRPr lang="en-US" dirty="0"/>
          </a:p>
        </p:txBody>
      </p:sp>
      <p:sp>
        <p:nvSpPr>
          <p:cNvPr id="5" name="Text Placeholder 4"/>
          <p:cNvSpPr>
            <a:spLocks noGrp="1"/>
          </p:cNvSpPr>
          <p:nvPr>
            <p:ph type="body" sz="quarter" idx="13"/>
          </p:nvPr>
        </p:nvSpPr>
        <p:spPr>
          <a:xfrm>
            <a:off x="101600" y="152400"/>
            <a:ext cx="11480800" cy="369332"/>
          </a:xfrm>
        </p:spPr>
        <p:txBody>
          <a:bodyPr/>
          <a:lstStyle/>
          <a:p>
            <a:endParaRPr 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076" y="1918649"/>
            <a:ext cx="4471010" cy="4128584"/>
          </a:xfrm>
          <a:prstGeom prst="rect">
            <a:avLst/>
          </a:prstGeom>
          <a:solidFill>
            <a:schemeClr val="bg1"/>
          </a:solidFill>
        </p:spPr>
      </p:pic>
      <p:pic>
        <p:nvPicPr>
          <p:cNvPr id="7" name="Picture 6"/>
          <p:cNvPicPr>
            <a:picLocks noChangeAspect="1"/>
          </p:cNvPicPr>
          <p:nvPr/>
        </p:nvPicPr>
        <p:blipFill>
          <a:blip r:embed="rId4"/>
          <a:stretch>
            <a:fillRect/>
          </a:stretch>
        </p:blipFill>
        <p:spPr>
          <a:xfrm>
            <a:off x="7465398" y="3684288"/>
            <a:ext cx="3721100" cy="2781300"/>
          </a:xfrm>
          <a:prstGeom prst="rect">
            <a:avLst/>
          </a:prstGeom>
        </p:spPr>
      </p:pic>
    </p:spTree>
    <p:extLst>
      <p:ext uri="{BB962C8B-B14F-4D97-AF65-F5344CB8AC3E}">
        <p14:creationId xmlns:p14="http://schemas.microsoft.com/office/powerpoint/2010/main" val="1073107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02622" y="850899"/>
            <a:ext cx="7074478" cy="6366099"/>
            <a:chOff x="2343955" y="115910"/>
            <a:chExt cx="6903076" cy="6413679"/>
          </a:xfrm>
          <a:solidFill>
            <a:schemeClr val="bg1"/>
          </a:solidFill>
        </p:grpSpPr>
        <p:grpSp>
          <p:nvGrpSpPr>
            <p:cNvPr id="9" name="Group 8"/>
            <p:cNvGrpSpPr/>
            <p:nvPr/>
          </p:nvGrpSpPr>
          <p:grpSpPr>
            <a:xfrm>
              <a:off x="2343955" y="115910"/>
              <a:ext cx="6903076" cy="6413679"/>
              <a:chOff x="2343955" y="115910"/>
              <a:chExt cx="6903076" cy="6413679"/>
            </a:xfrm>
            <a:grpFill/>
          </p:grpSpPr>
          <p:sp>
            <p:nvSpPr>
              <p:cNvPr id="3" name="Rectangle 2"/>
              <p:cNvSpPr/>
              <p:nvPr/>
            </p:nvSpPr>
            <p:spPr>
              <a:xfrm>
                <a:off x="2343955" y="115910"/>
                <a:ext cx="6903076" cy="64136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2460209" y="946753"/>
                <a:ext cx="6733483" cy="5048475"/>
                <a:chOff x="2460209" y="946753"/>
                <a:chExt cx="6733483" cy="5048475"/>
              </a:xfrm>
              <a:grpFill/>
            </p:grpSpPr>
            <p:pic>
              <p:nvPicPr>
                <p:cNvPr id="6" name="Picture 5"/>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460209" y="946753"/>
                  <a:ext cx="3876675" cy="4575874"/>
                </a:xfrm>
                <a:prstGeom prst="rect">
                  <a:avLst/>
                </a:prstGeom>
                <a:noFill/>
                <a:ln>
                  <a:noFill/>
                </a:ln>
              </p:spPr>
            </p:pic>
            <p:pic>
              <p:nvPicPr>
                <p:cNvPr id="7" name="Picture 6"/>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91458" y="1092010"/>
                  <a:ext cx="2802234" cy="2142680"/>
                </a:xfrm>
                <a:prstGeom prst="rect">
                  <a:avLst/>
                </a:prstGeom>
                <a:grpFill/>
                <a:ln>
                  <a:noFill/>
                </a:ln>
              </p:spPr>
            </p:pic>
            <p:pic>
              <p:nvPicPr>
                <p:cNvPr id="8" name="Picture 7"/>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36884" y="3790377"/>
                  <a:ext cx="2784709" cy="2204851"/>
                </a:xfrm>
                <a:prstGeom prst="rect">
                  <a:avLst/>
                </a:prstGeom>
                <a:grpFill/>
                <a:ln>
                  <a:noFill/>
                </a:ln>
              </p:spPr>
            </p:pic>
          </p:grpSp>
        </p:grpSp>
        <p:cxnSp>
          <p:nvCxnSpPr>
            <p:cNvPr id="13" name="Straight Arrow Connector 12"/>
            <p:cNvCxnSpPr/>
            <p:nvPr/>
          </p:nvCxnSpPr>
          <p:spPr>
            <a:xfrm flipV="1">
              <a:off x="5524500" y="1657350"/>
              <a:ext cx="907243" cy="790575"/>
            </a:xfrm>
            <a:prstGeom prst="straightConnector1">
              <a:avLst/>
            </a:prstGeom>
            <a:grpFill/>
            <a:ln w="28575">
              <a:noFill/>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5524500" y="2767076"/>
              <a:ext cx="866958" cy="1116210"/>
            </a:xfrm>
            <a:prstGeom prst="straightConnector1">
              <a:avLst/>
            </a:prstGeom>
            <a:grpFill/>
            <a:ln w="28575">
              <a:noFill/>
              <a:tailEnd type="triangle"/>
            </a:ln>
          </p:spPr>
          <p:style>
            <a:lnRef idx="1">
              <a:schemeClr val="dk1"/>
            </a:lnRef>
            <a:fillRef idx="0">
              <a:schemeClr val="dk1"/>
            </a:fillRef>
            <a:effectRef idx="0">
              <a:schemeClr val="dk1"/>
            </a:effectRef>
            <a:fontRef idx="minor">
              <a:schemeClr val="tx1"/>
            </a:fontRef>
          </p:style>
        </p:cxnSp>
        <p:sp>
          <p:nvSpPr>
            <p:cNvPr id="26" name="Rectangle 25"/>
            <p:cNvSpPr/>
            <p:nvPr/>
          </p:nvSpPr>
          <p:spPr>
            <a:xfrm>
              <a:off x="4981575" y="2447925"/>
              <a:ext cx="542925" cy="61912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500430" y="4646260"/>
            <a:ext cx="3245476" cy="1908215"/>
          </a:xfrm>
          <a:prstGeom prst="rect">
            <a:avLst/>
          </a:prstGeom>
          <a:noFill/>
        </p:spPr>
        <p:txBody>
          <a:bodyPr wrap="square" rtlCol="0">
            <a:spAutoFit/>
          </a:bodyPr>
          <a:lstStyle/>
          <a:p>
            <a:r>
              <a:rPr lang="en-US" u="sng" dirty="0" smtClean="0"/>
              <a:t>Competition</a:t>
            </a:r>
          </a:p>
          <a:p>
            <a:r>
              <a:rPr lang="en-US" dirty="0" smtClean="0"/>
              <a:t>Probabilities of future habitat for:</a:t>
            </a:r>
          </a:p>
          <a:p>
            <a:pPr lvl="1"/>
            <a:r>
              <a:rPr lang="en-US" sz="1600" dirty="0" smtClean="0"/>
              <a:t>Engelmann spruce</a:t>
            </a:r>
          </a:p>
          <a:p>
            <a:pPr lvl="1"/>
            <a:r>
              <a:rPr lang="en-US" sz="1600" dirty="0" smtClean="0"/>
              <a:t>Subalpine fir</a:t>
            </a:r>
          </a:p>
          <a:p>
            <a:pPr lvl="1"/>
            <a:r>
              <a:rPr lang="en-US" sz="1600" dirty="0" err="1" smtClean="0"/>
              <a:t>Lodgepole</a:t>
            </a:r>
            <a:r>
              <a:rPr lang="en-US" sz="1600" dirty="0" smtClean="0"/>
              <a:t> pine</a:t>
            </a:r>
          </a:p>
          <a:p>
            <a:pPr lvl="1"/>
            <a:r>
              <a:rPr lang="en-US" sz="1600" dirty="0" smtClean="0"/>
              <a:t>Douglas-fir</a:t>
            </a:r>
            <a:endParaRPr lang="en-US" dirty="0" smtClean="0"/>
          </a:p>
        </p:txBody>
      </p:sp>
      <p:sp>
        <p:nvSpPr>
          <p:cNvPr id="20" name="TextBox 19"/>
          <p:cNvSpPr txBox="1"/>
          <p:nvPr/>
        </p:nvSpPr>
        <p:spPr>
          <a:xfrm>
            <a:off x="7522610" y="3391724"/>
            <a:ext cx="3245476" cy="1200329"/>
          </a:xfrm>
          <a:prstGeom prst="rect">
            <a:avLst/>
          </a:prstGeom>
          <a:noFill/>
        </p:spPr>
        <p:txBody>
          <a:bodyPr wrap="square" rtlCol="0">
            <a:spAutoFit/>
          </a:bodyPr>
          <a:lstStyle/>
          <a:p>
            <a:r>
              <a:rPr lang="en-US" u="sng" dirty="0" smtClean="0"/>
              <a:t>Climate Zones</a:t>
            </a:r>
          </a:p>
          <a:p>
            <a:r>
              <a:rPr lang="en-US" dirty="0" smtClean="0"/>
              <a:t>Core</a:t>
            </a:r>
          </a:p>
          <a:p>
            <a:r>
              <a:rPr lang="en-US" dirty="0" smtClean="0"/>
              <a:t>Deteriorating</a:t>
            </a:r>
          </a:p>
          <a:p>
            <a:r>
              <a:rPr lang="en-US" dirty="0" smtClean="0"/>
              <a:t>Future</a:t>
            </a:r>
            <a:endParaRPr lang="en-US" dirty="0"/>
          </a:p>
        </p:txBody>
      </p:sp>
      <p:sp>
        <p:nvSpPr>
          <p:cNvPr id="4" name="Title 3"/>
          <p:cNvSpPr>
            <a:spLocks noGrp="1"/>
          </p:cNvSpPr>
          <p:nvPr>
            <p:ph type="title"/>
          </p:nvPr>
        </p:nvSpPr>
        <p:spPr/>
        <p:txBody>
          <a:bodyPr/>
          <a:lstStyle/>
          <a:p>
            <a:r>
              <a:rPr lang="en-US" dirty="0" smtClean="0"/>
              <a:t>Spatially Prioritize Management Actions</a:t>
            </a:r>
            <a:endParaRPr lang="en-US" dirty="0"/>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04099" y="1706035"/>
            <a:ext cx="4466229" cy="1595965"/>
          </a:xfrm>
          <a:prstGeom prst="rect">
            <a:avLst/>
          </a:prstGeom>
        </p:spPr>
      </p:pic>
    </p:spTree>
    <p:extLst>
      <p:ext uri="{BB962C8B-B14F-4D97-AF65-F5344CB8AC3E}">
        <p14:creationId xmlns:p14="http://schemas.microsoft.com/office/powerpoint/2010/main" val="3206112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Spatial implementation of current strategy</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91304269"/>
              </p:ext>
            </p:extLst>
          </p:nvPr>
        </p:nvGraphicFramePr>
        <p:xfrm>
          <a:off x="400579" y="2120735"/>
          <a:ext cx="5441423" cy="2197264"/>
        </p:xfrm>
        <a:graphic>
          <a:graphicData uri="http://schemas.openxmlformats.org/drawingml/2006/table">
            <a:tbl>
              <a:tblPr firstRow="1"/>
              <a:tblGrid>
                <a:gridCol w="1471262"/>
                <a:gridCol w="1007797"/>
                <a:gridCol w="740591"/>
                <a:gridCol w="740591"/>
                <a:gridCol w="740591"/>
                <a:gridCol w="740591"/>
              </a:tblGrid>
              <a:tr h="369501">
                <a:tc>
                  <a:txBody>
                    <a:bodyPr/>
                    <a:lstStyle/>
                    <a:p>
                      <a:pPr algn="ctr" fontAlgn="b"/>
                      <a:r>
                        <a:rPr lang="en-US" sz="1100" b="1" i="0" u="none" strike="noStrike" dirty="0">
                          <a:solidFill>
                            <a:srgbClr val="000000"/>
                          </a:solidFill>
                          <a:effectLst/>
                          <a:latin typeface="Calibri"/>
                        </a:rPr>
                        <a:t>Land Allocation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b"/>
                      <a:r>
                        <a:rPr lang="en-US" sz="1100" b="1" i="0" u="none" strike="noStrike" dirty="0">
                          <a:solidFill>
                            <a:srgbClr val="000000"/>
                          </a:solidFill>
                          <a:effectLst/>
                          <a:latin typeface="Calibri"/>
                        </a:rPr>
                        <a:t>Distance from Roads/trails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100" b="1" i="0" u="none" strike="noStrike" dirty="0">
                          <a:solidFill>
                            <a:srgbClr val="000000"/>
                          </a:solidFill>
                          <a:effectLst/>
                          <a:latin typeface="Calibri"/>
                        </a:rPr>
                        <a:t>Plant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100" b="1" i="0" u="none" strike="noStrike" dirty="0">
                          <a:solidFill>
                            <a:srgbClr val="000000"/>
                          </a:solidFill>
                          <a:effectLst/>
                          <a:latin typeface="Calibri"/>
                        </a:rPr>
                        <a:t>Thin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100" b="1" i="0" u="none" strike="noStrike" dirty="0">
                          <a:solidFill>
                            <a:srgbClr val="000000"/>
                          </a:solidFill>
                          <a:effectLst/>
                          <a:latin typeface="Calibri"/>
                        </a:rPr>
                        <a:t>WFU</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l" fontAlgn="b"/>
                      <a:r>
                        <a:rPr lang="en-US" sz="1100" b="1" i="0" u="none" strike="noStrike" dirty="0">
                          <a:solidFill>
                            <a:srgbClr val="000000"/>
                          </a:solidFill>
                          <a:effectLst/>
                          <a:latin typeface="Calibri"/>
                        </a:rPr>
                        <a:t>Protect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381907">
                <a:tc>
                  <a:txBody>
                    <a:bodyPr/>
                    <a:lstStyle/>
                    <a:p>
                      <a:pPr algn="l" fontAlgn="b"/>
                      <a:r>
                        <a:rPr lang="en-US" sz="1100" b="0" i="0" u="none" strike="noStrike">
                          <a:solidFill>
                            <a:srgbClr val="000000"/>
                          </a:solidFill>
                          <a:effectLst/>
                          <a:latin typeface="Calibri"/>
                        </a:rPr>
                        <a:t>Multiple Use Forest; NPS non-wilderness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&gt; 1 mile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9303">
                <a:tc>
                  <a:txBody>
                    <a:bodyPr/>
                    <a:lstStyle/>
                    <a:p>
                      <a:pPr algn="l" fontAlgn="b"/>
                      <a:r>
                        <a:rPr lang="en-US" sz="1100" b="0" i="0" u="none" strike="noStrike">
                          <a:solidFill>
                            <a:srgbClr val="000000"/>
                          </a:solidFill>
                          <a:effectLst/>
                          <a:latin typeface="Calibri"/>
                        </a:rPr>
                        <a:t>Multiple Use Forest; NPS non-wilderness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&lt;= 1 mile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449302">
                <a:tc>
                  <a:txBody>
                    <a:bodyPr/>
                    <a:lstStyle/>
                    <a:p>
                      <a:pPr algn="l" fontAlgn="b"/>
                      <a:r>
                        <a:rPr lang="en-US" sz="1100" b="0" i="0" u="none" strike="noStrike">
                          <a:solidFill>
                            <a:srgbClr val="000000"/>
                          </a:solidFill>
                          <a:effectLst/>
                          <a:latin typeface="Calibri"/>
                        </a:rPr>
                        <a:t>Wilderness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N/A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X</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47251">
                <a:tc>
                  <a:txBody>
                    <a:bodyPr/>
                    <a:lstStyle/>
                    <a:p>
                      <a:pPr algn="l" fontAlgn="b"/>
                      <a:r>
                        <a:rPr lang="en-US" sz="1100" b="0" i="0" u="none" strike="noStrike">
                          <a:solidFill>
                            <a:srgbClr val="000000"/>
                          </a:solidFill>
                          <a:effectLst/>
                          <a:latin typeface="Calibri"/>
                        </a:rPr>
                        <a:t>Nonfederal lands (private, tribal, state, etc)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N/A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100" b="0" i="0" u="none" strike="noStrike" dirty="0">
                          <a:solidFill>
                            <a:srgbClr val="000000"/>
                          </a:solidFill>
                          <a:effectLst/>
                          <a:latin typeface="Calibri"/>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pic>
        <p:nvPicPr>
          <p:cNvPr id="11" name="Picture 10" descr="landallocation.jpg"/>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78500" y="1352742"/>
            <a:ext cx="6631393" cy="5124258"/>
          </a:xfrm>
          <a:prstGeom prst="rect">
            <a:avLst/>
          </a:prstGeom>
        </p:spPr>
      </p:pic>
    </p:spTree>
    <p:extLst>
      <p:ext uri="{BB962C8B-B14F-4D97-AF65-F5344CB8AC3E}">
        <p14:creationId xmlns:p14="http://schemas.microsoft.com/office/powerpoint/2010/main" val="279041329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spen">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asp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spen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aspen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aspen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spen">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2_aspe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_aspen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aspen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2_aspen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aspen_seminar_presentation</Template>
  <TotalTime>2426</TotalTime>
  <Words>1613</Words>
  <Application>Microsoft Office PowerPoint</Application>
  <PresentationFormat>Widescreen</PresentationFormat>
  <Paragraphs>182</Paragraphs>
  <Slides>15</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Calibri</vt:lpstr>
      <vt:lpstr>Franklin Gothic Medium</vt:lpstr>
      <vt:lpstr>Monotype Sorts</vt:lpstr>
      <vt:lpstr>Times New Roman</vt:lpstr>
      <vt:lpstr>Wingdings</vt:lpstr>
      <vt:lpstr>Wingdings 2</vt:lpstr>
      <vt:lpstr>aspen</vt:lpstr>
      <vt:lpstr>2_aspen</vt:lpstr>
      <vt:lpstr>Grid</vt:lpstr>
      <vt:lpstr>PUTTING CLIMATE CHANGE ON THE MAP: DEVELOPING SPECIFIC, SPATIAL MANAGEMENT STRATEGIES FOR WHITEBARK PINE IN THE Greater Yellowstone Ecosystem</vt:lpstr>
      <vt:lpstr>Whitebark pine mortality</vt:lpstr>
      <vt:lpstr>Whitebark pine management </vt:lpstr>
      <vt:lpstr>PowerPoint Presentation</vt:lpstr>
      <vt:lpstr>Where to prioritize adaptation actions?</vt:lpstr>
      <vt:lpstr>PowerPoint Presentation</vt:lpstr>
      <vt:lpstr>collaborative approach </vt:lpstr>
      <vt:lpstr>Spatially Prioritize Management Actions</vt:lpstr>
      <vt:lpstr>Spatial implementation of current strategy</vt:lpstr>
      <vt:lpstr>PowerPoint Presentation</vt:lpstr>
      <vt:lpstr>treatment comparisons - planting</vt:lpstr>
      <vt:lpstr>Management Recommendations</vt:lpstr>
      <vt:lpstr>PowerPoint Presentation</vt:lpstr>
      <vt:lpstr>APPLICATIONS TO OTHER CLIMATE-VULNERABLE SPECIES</vt:lpstr>
      <vt:lpstr>Acknowledgements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Ireland, Kathryn</dc:creator>
  <cp:lastModifiedBy>MSU</cp:lastModifiedBy>
  <cp:revision>145</cp:revision>
  <dcterms:created xsi:type="dcterms:W3CDTF">2014-10-01T15:49:47Z</dcterms:created>
  <dcterms:modified xsi:type="dcterms:W3CDTF">2017-04-06T22:23:46Z</dcterms:modified>
</cp:coreProperties>
</file>