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34" r:id="rId2"/>
    <p:sldId id="322" r:id="rId3"/>
    <p:sldId id="301" r:id="rId4"/>
    <p:sldId id="293" r:id="rId5"/>
    <p:sldId id="327" r:id="rId6"/>
    <p:sldId id="284" r:id="rId7"/>
    <p:sldId id="312" r:id="rId8"/>
    <p:sldId id="283" r:id="rId9"/>
    <p:sldId id="333" r:id="rId10"/>
    <p:sldId id="332" r:id="rId11"/>
    <p:sldId id="302" r:id="rId12"/>
    <p:sldId id="321" r:id="rId13"/>
    <p:sldId id="282" r:id="rId14"/>
    <p:sldId id="297" r:id="rId15"/>
    <p:sldId id="310" r:id="rId16"/>
    <p:sldId id="300" r:id="rId17"/>
    <p:sldId id="335"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DEA400"/>
    <a:srgbClr val="0C2D83"/>
    <a:srgbClr val="FFBA00"/>
    <a:srgbClr val="DCA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4718" autoAdjust="0"/>
  </p:normalViewPr>
  <p:slideViewPr>
    <p:cSldViewPr snapToGrid="0" snapToObjects="1">
      <p:cViewPr varScale="1">
        <p:scale>
          <a:sx n="75" d="100"/>
          <a:sy n="75" d="100"/>
        </p:scale>
        <p:origin x="11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3" d="100"/>
          <a:sy n="153" d="100"/>
        </p:scale>
        <p:origin x="-6752"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22BCF7-9067-1349-9CFC-34885F7000A8}" type="slidenum">
              <a:rPr lang="en-US" smtClean="0"/>
              <a:t>‹#›</a:t>
            </a:fld>
            <a:endParaRPr lang="en-US" dirty="0"/>
          </a:p>
        </p:txBody>
      </p:sp>
    </p:spTree>
    <p:extLst>
      <p:ext uri="{BB962C8B-B14F-4D97-AF65-F5344CB8AC3E}">
        <p14:creationId xmlns:p14="http://schemas.microsoft.com/office/powerpoint/2010/main" val="380409018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B8A524-B490-4B7C-8E1C-37E41F71F310}" type="slidenum">
              <a:rPr lang="en-US" smtClean="0"/>
              <a:t>‹#›</a:t>
            </a:fld>
            <a:endParaRPr lang="en-US" dirty="0"/>
          </a:p>
        </p:txBody>
      </p:sp>
    </p:spTree>
    <p:extLst>
      <p:ext uri="{BB962C8B-B14F-4D97-AF65-F5344CB8AC3E}">
        <p14:creationId xmlns:p14="http://schemas.microsoft.com/office/powerpoint/2010/main" val="297497954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8A524-B490-4B7C-8E1C-37E41F71F310}"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8692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8A524-B490-4B7C-8E1C-37E41F71F310}"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0406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8A524-B490-4B7C-8E1C-37E41F71F310}"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4448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8A524-B490-4B7C-8E1C-37E41F71F310}"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8427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786D9351-C9C7-444E-9F6D-88DFC621AFBF}" type="slidenum">
              <a:rPr lang="en-US" smtClean="0"/>
              <a:t>14</a:t>
            </a:fld>
            <a:endParaRPr lang="en-US"/>
          </a:p>
        </p:txBody>
      </p:sp>
    </p:spTree>
    <p:extLst>
      <p:ext uri="{BB962C8B-B14F-4D97-AF65-F5344CB8AC3E}">
        <p14:creationId xmlns:p14="http://schemas.microsoft.com/office/powerpoint/2010/main" val="360627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15413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222541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305835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261829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276393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100658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157854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363416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306930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26092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AD2DD-BE1D-F04B-894E-EAB8AAC72F38}" type="datetimeFigureOut">
              <a:rPr lang="en-US" smtClean="0"/>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672B4C-9A73-724C-939B-347626CA9220}" type="slidenum">
              <a:rPr lang="en-US" smtClean="0"/>
              <a:t>‹#›</a:t>
            </a:fld>
            <a:endParaRPr lang="en-US" dirty="0"/>
          </a:p>
        </p:txBody>
      </p:sp>
    </p:spTree>
    <p:extLst>
      <p:ext uri="{BB962C8B-B14F-4D97-AF65-F5344CB8AC3E}">
        <p14:creationId xmlns:p14="http://schemas.microsoft.com/office/powerpoint/2010/main" val="18997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AD2DD-BE1D-F04B-894E-EAB8AAC72F38}" type="datetimeFigureOut">
              <a:rPr lang="en-US" smtClean="0"/>
              <a:t>4/7/2017</a:t>
            </a:fld>
            <a:endParaRPr lang="en-US" dirty="0"/>
          </a:p>
        </p:txBody>
      </p:sp>
      <p:sp>
        <p:nvSpPr>
          <p:cNvPr id="5" name="Footer Placeholder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17378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72B4C-9A73-724C-939B-347626CA9220}" type="slidenum">
              <a:rPr lang="en-US" smtClean="0"/>
              <a:t>‹#›</a:t>
            </a:fld>
            <a:endParaRPr lang="en-US" dirty="0"/>
          </a:p>
        </p:txBody>
      </p:sp>
    </p:spTree>
    <p:extLst>
      <p:ext uri="{BB962C8B-B14F-4D97-AF65-F5344CB8AC3E}">
        <p14:creationId xmlns:p14="http://schemas.microsoft.com/office/powerpoint/2010/main" val="347961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www.montana.edu/wwami/images/msu-campus-and-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56" y="0"/>
            <a:ext cx="9151756"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582706" y="8965"/>
            <a:ext cx="8534400" cy="1470025"/>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ts val="4320"/>
              </a:lnSpc>
            </a:pPr>
            <a:r>
              <a:rPr lang="en-US" sz="14400" dirty="0" smtClean="0"/>
              <a:t>Climate Change in Montana: A Community Development Perspective</a:t>
            </a:r>
            <a:endParaRPr lang="en-US" sz="11200" dirty="0"/>
          </a:p>
          <a:p>
            <a:pPr algn="r">
              <a:lnSpc>
                <a:spcPts val="4320"/>
              </a:lnSpc>
            </a:pPr>
            <a:r>
              <a:rPr lang="en-US" sz="11200" dirty="0" smtClean="0"/>
              <a:t/>
            </a:r>
            <a:br>
              <a:rPr lang="en-US" sz="11200" dirty="0" smtClean="0"/>
            </a:br>
            <a:r>
              <a:rPr lang="en-US" sz="14400" dirty="0" smtClean="0"/>
              <a:t/>
            </a:r>
            <a:br>
              <a:rPr lang="en-US" sz="14400" dirty="0" smtClean="0"/>
            </a:br>
            <a:r>
              <a:rPr lang="en-US" sz="14400" dirty="0" smtClean="0"/>
              <a:t/>
            </a:r>
            <a:br>
              <a:rPr lang="en-US" sz="14400" dirty="0" smtClean="0"/>
            </a:br>
            <a:r>
              <a:rPr lang="en-US" sz="14400" dirty="0" smtClean="0"/>
              <a:t/>
            </a:r>
            <a:br>
              <a:rPr lang="en-US" sz="14400" dirty="0" smtClean="0"/>
            </a:br>
            <a:endParaRPr lang="en-US" sz="14400" dirty="0"/>
          </a:p>
        </p:txBody>
      </p:sp>
      <p:sp>
        <p:nvSpPr>
          <p:cNvPr id="4" name="TextBox 3"/>
          <p:cNvSpPr txBox="1"/>
          <p:nvPr/>
        </p:nvSpPr>
        <p:spPr>
          <a:xfrm>
            <a:off x="2548062" y="4953000"/>
            <a:ext cx="6553200" cy="2092881"/>
          </a:xfrm>
          <a:prstGeom prst="rect">
            <a:avLst/>
          </a:prstGeom>
          <a:noFill/>
        </p:spPr>
        <p:txBody>
          <a:bodyPr wrap="square" rtlCol="0">
            <a:spAutoFit/>
          </a:bodyPr>
          <a:lstStyle/>
          <a:p>
            <a:pPr algn="r"/>
            <a:r>
              <a:rPr lang="en-US" sz="2800" b="1" dirty="0">
                <a:solidFill>
                  <a:schemeClr val="bg1"/>
                </a:solidFill>
              </a:rPr>
              <a:t>Paul </a:t>
            </a:r>
            <a:r>
              <a:rPr lang="en-US" sz="2800" b="1" dirty="0" smtClean="0">
                <a:solidFill>
                  <a:schemeClr val="bg1"/>
                </a:solidFill>
              </a:rPr>
              <a:t>Lachapelle</a:t>
            </a:r>
          </a:p>
          <a:p>
            <a:pPr algn="r"/>
            <a:r>
              <a:rPr lang="en-US" sz="2800" i="1" dirty="0" smtClean="0">
                <a:solidFill>
                  <a:schemeClr val="bg1"/>
                </a:solidFill>
              </a:rPr>
              <a:t>Community Development Specialist </a:t>
            </a:r>
          </a:p>
          <a:p>
            <a:pPr algn="r"/>
            <a:r>
              <a:rPr lang="en-US" sz="2800" i="1" dirty="0" smtClean="0">
                <a:solidFill>
                  <a:schemeClr val="bg1"/>
                </a:solidFill>
              </a:rPr>
              <a:t>Associate Professor</a:t>
            </a:r>
          </a:p>
          <a:p>
            <a:pPr algn="r"/>
            <a:r>
              <a:rPr lang="en-US" sz="2800" dirty="0" smtClean="0">
                <a:solidFill>
                  <a:schemeClr val="bg1"/>
                </a:solidFill>
              </a:rPr>
              <a:t>Montana State University </a:t>
            </a:r>
            <a:endParaRPr lang="en-US" sz="2800" dirty="0">
              <a:solidFill>
                <a:schemeClr val="bg1"/>
              </a:solidFill>
            </a:endParaRPr>
          </a:p>
          <a:p>
            <a:pPr algn="r"/>
            <a:endParaRPr lang="en-US" dirty="0">
              <a:solidFill>
                <a:schemeClr val="bg1"/>
              </a:solidFill>
            </a:endParaRPr>
          </a:p>
        </p:txBody>
      </p:sp>
    </p:spTree>
    <p:extLst>
      <p:ext uri="{BB962C8B-B14F-4D97-AF65-F5344CB8AC3E}">
        <p14:creationId xmlns:p14="http://schemas.microsoft.com/office/powerpoint/2010/main" val="7277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75129"/>
            <a:ext cx="8908610" cy="450410"/>
          </a:xfrm>
        </p:spPr>
        <p:txBody>
          <a:bodyPr>
            <a:normAutofit/>
          </a:bodyPr>
          <a:lstStyle/>
          <a:p>
            <a:r>
              <a:rPr lang="en-US" sz="1400" dirty="0"/>
              <a:t>https://mediamatters.org/research/2017/03/23/how-broadcast-networks-covered-climate-change-2016/215718</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7481"/>
            <a:ext cx="9144000" cy="6327648"/>
          </a:xfrm>
          <a:prstGeom prst="rect">
            <a:avLst/>
          </a:prstGeom>
        </p:spPr>
      </p:pic>
    </p:spTree>
    <p:extLst>
      <p:ext uri="{BB962C8B-B14F-4D97-AF65-F5344CB8AC3E}">
        <p14:creationId xmlns:p14="http://schemas.microsoft.com/office/powerpoint/2010/main" val="502359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4500" y="571500"/>
            <a:ext cx="5715000" cy="5715000"/>
          </a:xfrm>
          <a:prstGeom prst="rect">
            <a:avLst/>
          </a:prstGeom>
        </p:spPr>
      </p:pic>
    </p:spTree>
    <p:extLst>
      <p:ext uri="{BB962C8B-B14F-4D97-AF65-F5344CB8AC3E}">
        <p14:creationId xmlns:p14="http://schemas.microsoft.com/office/powerpoint/2010/main" val="4193882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879" y="6394010"/>
            <a:ext cx="7709026" cy="1752600"/>
          </a:xfrm>
        </p:spPr>
        <p:txBody>
          <a:bodyPr>
            <a:normAutofit/>
          </a:bodyPr>
          <a:lstStyle/>
          <a:p>
            <a:r>
              <a:rPr lang="en-US" sz="1400" dirty="0"/>
              <a:t>http://www.newyorker.com/magazine/2017/02/27/why-facts-dont-change-our-minds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7398" y="226337"/>
            <a:ext cx="4342951" cy="6076430"/>
          </a:xfrm>
          <a:prstGeom prst="rect">
            <a:avLst/>
          </a:prstGeom>
        </p:spPr>
      </p:pic>
    </p:spTree>
    <p:extLst>
      <p:ext uri="{BB962C8B-B14F-4D97-AF65-F5344CB8AC3E}">
        <p14:creationId xmlns:p14="http://schemas.microsoft.com/office/powerpoint/2010/main" val="1858347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255" y="0"/>
            <a:ext cx="7772400" cy="792884"/>
          </a:xfrm>
        </p:spPr>
        <p:txBody>
          <a:bodyPr/>
          <a:lstStyle/>
          <a:p>
            <a:r>
              <a:rPr lang="en-US" dirty="0" smtClean="0"/>
              <a:t>Impacts on </a:t>
            </a:r>
            <a:r>
              <a:rPr lang="en-US" dirty="0"/>
              <a:t>C</a:t>
            </a:r>
            <a:r>
              <a:rPr lang="en-US" dirty="0" smtClean="0"/>
              <a:t>ommunities</a:t>
            </a:r>
            <a:endParaRPr lang="en-US" dirty="0"/>
          </a:p>
        </p:txBody>
      </p:sp>
      <p:sp>
        <p:nvSpPr>
          <p:cNvPr id="3" name="Subtitle 2"/>
          <p:cNvSpPr>
            <a:spLocks noGrp="1"/>
          </p:cNvSpPr>
          <p:nvPr>
            <p:ph type="subTitle" idx="1"/>
          </p:nvPr>
        </p:nvSpPr>
        <p:spPr>
          <a:xfrm>
            <a:off x="263236" y="805469"/>
            <a:ext cx="8742219" cy="5718751"/>
          </a:xfrm>
        </p:spPr>
        <p:txBody>
          <a:bodyPr>
            <a:normAutofit fontScale="25000" lnSpcReduction="20000"/>
          </a:bodyPr>
          <a:lstStyle/>
          <a:p>
            <a:pPr algn="l">
              <a:lnSpc>
                <a:spcPct val="120000"/>
              </a:lnSpc>
              <a:spcBef>
                <a:spcPts val="0"/>
              </a:spcBef>
            </a:pPr>
            <a:r>
              <a:rPr lang="en-US" sz="6400" dirty="0" smtClean="0">
                <a:solidFill>
                  <a:schemeClr val="tx1"/>
                </a:solidFill>
              </a:rPr>
              <a:t>The </a:t>
            </a:r>
            <a:r>
              <a:rPr lang="en-US" sz="6400" dirty="0">
                <a:solidFill>
                  <a:schemeClr val="tx1"/>
                </a:solidFill>
              </a:rPr>
              <a:t>projected rapid rate and large amount of climate change over this century will </a:t>
            </a:r>
            <a:r>
              <a:rPr lang="en-US" sz="6400" b="1" dirty="0">
                <a:solidFill>
                  <a:schemeClr val="tx1"/>
                </a:solidFill>
              </a:rPr>
              <a:t>challenge the ability of society and natural systems to adapt</a:t>
            </a:r>
            <a:r>
              <a:rPr lang="en-US" sz="6400" dirty="0">
                <a:solidFill>
                  <a:schemeClr val="tx1"/>
                </a:solidFill>
              </a:rPr>
              <a:t>. </a:t>
            </a:r>
          </a:p>
          <a:p>
            <a:pPr algn="l">
              <a:lnSpc>
                <a:spcPct val="120000"/>
              </a:lnSpc>
              <a:spcBef>
                <a:spcPts val="0"/>
              </a:spcBef>
            </a:pPr>
            <a:r>
              <a:rPr lang="en-US" sz="6400" i="1" dirty="0">
                <a:solidFill>
                  <a:schemeClr val="tx1"/>
                </a:solidFill>
              </a:rPr>
              <a:t>	--US Global Change Research Program</a:t>
            </a:r>
          </a:p>
          <a:p>
            <a:pPr algn="l">
              <a:lnSpc>
                <a:spcPct val="120000"/>
              </a:lnSpc>
              <a:spcBef>
                <a:spcPts val="0"/>
              </a:spcBef>
            </a:pPr>
            <a:endParaRPr lang="en-US" sz="6400" dirty="0">
              <a:solidFill>
                <a:schemeClr val="tx1"/>
              </a:solidFill>
            </a:endParaRPr>
          </a:p>
          <a:p>
            <a:pPr algn="l">
              <a:lnSpc>
                <a:spcPct val="120000"/>
              </a:lnSpc>
              <a:spcBef>
                <a:spcPts val="0"/>
              </a:spcBef>
            </a:pPr>
            <a:r>
              <a:rPr lang="en-US" sz="6400" dirty="0" smtClean="0">
                <a:solidFill>
                  <a:schemeClr val="tx1"/>
                </a:solidFill>
              </a:rPr>
              <a:t>Climate </a:t>
            </a:r>
            <a:r>
              <a:rPr lang="en-US" sz="6400" dirty="0">
                <a:solidFill>
                  <a:schemeClr val="tx1"/>
                </a:solidFill>
              </a:rPr>
              <a:t>change makes many existing </a:t>
            </a:r>
            <a:r>
              <a:rPr lang="en-US" sz="6400" b="1" dirty="0">
                <a:solidFill>
                  <a:schemeClr val="tx1"/>
                </a:solidFill>
              </a:rPr>
              <a:t>diseases and conditions worse</a:t>
            </a:r>
            <a:r>
              <a:rPr lang="en-US" sz="6400" dirty="0">
                <a:solidFill>
                  <a:schemeClr val="tx1"/>
                </a:solidFill>
              </a:rPr>
              <a:t>, but it may also help </a:t>
            </a:r>
            <a:r>
              <a:rPr lang="en-US" sz="6400" b="1" dirty="0">
                <a:solidFill>
                  <a:schemeClr val="tx1"/>
                </a:solidFill>
              </a:rPr>
              <a:t>introduce new pests and pathogens</a:t>
            </a:r>
            <a:r>
              <a:rPr lang="en-US" sz="6400" dirty="0">
                <a:solidFill>
                  <a:schemeClr val="tx1"/>
                </a:solidFill>
              </a:rPr>
              <a:t> into new regions or </a:t>
            </a:r>
            <a:r>
              <a:rPr lang="en-US" sz="6400" dirty="0" smtClean="0">
                <a:solidFill>
                  <a:schemeClr val="tx1"/>
                </a:solidFill>
              </a:rPr>
              <a:t>communities.</a:t>
            </a:r>
          </a:p>
          <a:p>
            <a:pPr algn="l">
              <a:lnSpc>
                <a:spcPct val="120000"/>
              </a:lnSpc>
              <a:spcBef>
                <a:spcPts val="0"/>
              </a:spcBef>
            </a:pPr>
            <a:r>
              <a:rPr lang="en-US" sz="6400" i="1" dirty="0" smtClean="0">
                <a:solidFill>
                  <a:schemeClr val="tx1"/>
                </a:solidFill>
              </a:rPr>
              <a:t>	--National </a:t>
            </a:r>
            <a:r>
              <a:rPr lang="en-US" sz="6400" i="1" dirty="0">
                <a:solidFill>
                  <a:schemeClr val="tx1"/>
                </a:solidFill>
              </a:rPr>
              <a:t>Institutes of </a:t>
            </a:r>
            <a:r>
              <a:rPr lang="en-US" sz="6400" i="1" dirty="0" smtClean="0">
                <a:solidFill>
                  <a:schemeClr val="tx1"/>
                </a:solidFill>
              </a:rPr>
              <a:t>Health</a:t>
            </a:r>
            <a:endParaRPr lang="en-US" sz="6400" dirty="0" smtClean="0">
              <a:solidFill>
                <a:schemeClr val="tx1"/>
              </a:solidFill>
            </a:endParaRPr>
          </a:p>
          <a:p>
            <a:pPr algn="l">
              <a:lnSpc>
                <a:spcPct val="120000"/>
              </a:lnSpc>
              <a:spcBef>
                <a:spcPts val="0"/>
              </a:spcBef>
            </a:pPr>
            <a:endParaRPr lang="en-US" sz="6400" dirty="0" smtClean="0">
              <a:solidFill>
                <a:schemeClr val="tx1"/>
              </a:solidFill>
            </a:endParaRPr>
          </a:p>
          <a:p>
            <a:pPr algn="l">
              <a:lnSpc>
                <a:spcPct val="120000"/>
              </a:lnSpc>
              <a:spcBef>
                <a:spcPts val="0"/>
              </a:spcBef>
            </a:pPr>
            <a:r>
              <a:rPr lang="en-US" sz="6400" dirty="0" smtClean="0">
                <a:solidFill>
                  <a:schemeClr val="tx1"/>
                </a:solidFill>
              </a:rPr>
              <a:t>Climate </a:t>
            </a:r>
            <a:r>
              <a:rPr lang="en-US" sz="6400" dirty="0">
                <a:solidFill>
                  <a:schemeClr val="tx1"/>
                </a:solidFill>
              </a:rPr>
              <a:t>change will affect certain groups more than others, particularly groups located in </a:t>
            </a:r>
            <a:r>
              <a:rPr lang="en-US" sz="6400" b="1" dirty="0">
                <a:solidFill>
                  <a:schemeClr val="tx1"/>
                </a:solidFill>
              </a:rPr>
              <a:t>vulnerable areas and the poor, young, old, or </a:t>
            </a:r>
            <a:r>
              <a:rPr lang="en-US" sz="6400" b="1" dirty="0" smtClean="0">
                <a:solidFill>
                  <a:schemeClr val="tx1"/>
                </a:solidFill>
              </a:rPr>
              <a:t>sick.</a:t>
            </a:r>
            <a:r>
              <a:rPr lang="en-US" sz="6400" dirty="0" smtClean="0">
                <a:solidFill>
                  <a:schemeClr val="tx1"/>
                </a:solidFill>
              </a:rPr>
              <a:t> </a:t>
            </a:r>
          </a:p>
          <a:p>
            <a:pPr algn="l">
              <a:lnSpc>
                <a:spcPct val="120000"/>
              </a:lnSpc>
              <a:spcBef>
                <a:spcPts val="0"/>
              </a:spcBef>
            </a:pPr>
            <a:r>
              <a:rPr lang="en-US" sz="6400" i="1" dirty="0" smtClean="0">
                <a:solidFill>
                  <a:schemeClr val="tx1"/>
                </a:solidFill>
              </a:rPr>
              <a:t>	--US Environmental Protection Agency </a:t>
            </a:r>
          </a:p>
          <a:p>
            <a:pPr algn="l">
              <a:lnSpc>
                <a:spcPct val="120000"/>
              </a:lnSpc>
              <a:spcBef>
                <a:spcPts val="0"/>
              </a:spcBef>
            </a:pPr>
            <a:endParaRPr lang="en-US" sz="6400" dirty="0">
              <a:solidFill>
                <a:schemeClr val="tx1"/>
              </a:solidFill>
            </a:endParaRPr>
          </a:p>
          <a:p>
            <a:pPr algn="l">
              <a:lnSpc>
                <a:spcPct val="120000"/>
              </a:lnSpc>
              <a:spcBef>
                <a:spcPts val="0"/>
              </a:spcBef>
            </a:pPr>
            <a:r>
              <a:rPr lang="en-US" sz="6400" dirty="0" smtClean="0">
                <a:solidFill>
                  <a:schemeClr val="tx1"/>
                </a:solidFill>
              </a:rPr>
              <a:t>Current </a:t>
            </a:r>
            <a:r>
              <a:rPr lang="en-US" sz="6400" dirty="0">
                <a:solidFill>
                  <a:schemeClr val="tx1"/>
                </a:solidFill>
              </a:rPr>
              <a:t>and future impacts of climate change on human society are and will continue to be </a:t>
            </a:r>
            <a:r>
              <a:rPr lang="en-US" sz="6400" b="1" dirty="0">
                <a:solidFill>
                  <a:schemeClr val="tx1"/>
                </a:solidFill>
              </a:rPr>
              <a:t>overwhelmingly </a:t>
            </a:r>
            <a:r>
              <a:rPr lang="en-US" sz="6400" b="1" dirty="0" smtClean="0">
                <a:solidFill>
                  <a:schemeClr val="tx1"/>
                </a:solidFill>
              </a:rPr>
              <a:t>negative</a:t>
            </a:r>
            <a:r>
              <a:rPr lang="en-US" sz="6400" dirty="0" smtClean="0">
                <a:solidFill>
                  <a:schemeClr val="tx1"/>
                </a:solidFill>
              </a:rPr>
              <a:t>.</a:t>
            </a:r>
          </a:p>
          <a:p>
            <a:pPr algn="l">
              <a:lnSpc>
                <a:spcPct val="120000"/>
              </a:lnSpc>
              <a:spcBef>
                <a:spcPts val="0"/>
              </a:spcBef>
            </a:pPr>
            <a:r>
              <a:rPr lang="en-US" sz="6400" dirty="0" smtClean="0">
                <a:solidFill>
                  <a:schemeClr val="tx1"/>
                </a:solidFill>
              </a:rPr>
              <a:t>	</a:t>
            </a:r>
            <a:r>
              <a:rPr lang="en-US" sz="6400" i="1" dirty="0" smtClean="0">
                <a:solidFill>
                  <a:schemeClr val="tx1"/>
                </a:solidFill>
              </a:rPr>
              <a:t>--Oxfam</a:t>
            </a:r>
          </a:p>
          <a:p>
            <a:pPr algn="l">
              <a:lnSpc>
                <a:spcPct val="120000"/>
              </a:lnSpc>
              <a:spcBef>
                <a:spcPts val="0"/>
              </a:spcBef>
            </a:pPr>
            <a:endParaRPr lang="en-US" sz="6400" dirty="0">
              <a:solidFill>
                <a:schemeClr val="tx1"/>
              </a:solidFill>
            </a:endParaRPr>
          </a:p>
          <a:p>
            <a:pPr algn="l">
              <a:lnSpc>
                <a:spcPct val="120000"/>
              </a:lnSpc>
              <a:spcBef>
                <a:spcPts val="0"/>
              </a:spcBef>
            </a:pPr>
            <a:r>
              <a:rPr lang="en-US" sz="6400" dirty="0">
                <a:solidFill>
                  <a:schemeClr val="tx1"/>
                </a:solidFill>
              </a:rPr>
              <a:t>Climate change threatens the basic elements of life for people around the </a:t>
            </a:r>
            <a:r>
              <a:rPr lang="en-US" sz="6400" dirty="0" smtClean="0">
                <a:solidFill>
                  <a:schemeClr val="tx1"/>
                </a:solidFill>
              </a:rPr>
              <a:t>world. </a:t>
            </a:r>
            <a:r>
              <a:rPr lang="en-US" sz="6400" dirty="0">
                <a:solidFill>
                  <a:schemeClr val="tx1"/>
                </a:solidFill>
              </a:rPr>
              <a:t>The impacts of climate change are not evenly distributed – the </a:t>
            </a:r>
            <a:r>
              <a:rPr lang="en-US" sz="6400" b="1" dirty="0">
                <a:solidFill>
                  <a:schemeClr val="tx1"/>
                </a:solidFill>
              </a:rPr>
              <a:t>poorest countries and people will suffer earliest and most</a:t>
            </a:r>
            <a:r>
              <a:rPr lang="en-US" sz="6400" dirty="0" smtClean="0">
                <a:solidFill>
                  <a:schemeClr val="tx1"/>
                </a:solidFill>
              </a:rPr>
              <a:t>.</a:t>
            </a:r>
          </a:p>
          <a:p>
            <a:pPr algn="l">
              <a:lnSpc>
                <a:spcPct val="120000"/>
              </a:lnSpc>
              <a:spcBef>
                <a:spcPts val="0"/>
              </a:spcBef>
            </a:pPr>
            <a:r>
              <a:rPr lang="en-US" sz="6400" i="1" dirty="0" smtClean="0">
                <a:solidFill>
                  <a:schemeClr val="tx1"/>
                </a:solidFill>
              </a:rPr>
              <a:t>	-- </a:t>
            </a:r>
            <a:r>
              <a:rPr lang="en-US" sz="6400" i="1" dirty="0">
                <a:solidFill>
                  <a:schemeClr val="tx1"/>
                </a:solidFill>
              </a:rPr>
              <a:t>Stern Review on the Economics of Climate Change</a:t>
            </a:r>
            <a:endParaRPr lang="en-US" sz="6400" i="1" dirty="0" smtClean="0">
              <a:solidFill>
                <a:schemeClr val="tx1"/>
              </a:solidFill>
            </a:endParaRPr>
          </a:p>
          <a:p>
            <a:pPr algn="l">
              <a:lnSpc>
                <a:spcPct val="120000"/>
              </a:lnSpc>
              <a:spcBef>
                <a:spcPts val="0"/>
              </a:spcBef>
            </a:pPr>
            <a:endParaRPr lang="en-US" sz="4000" dirty="0" smtClean="0">
              <a:solidFill>
                <a:schemeClr val="tx1"/>
              </a:solidFill>
            </a:endParaRPr>
          </a:p>
          <a:p>
            <a:pPr algn="l">
              <a:lnSpc>
                <a:spcPct val="120000"/>
              </a:lnSpc>
              <a:spcBef>
                <a:spcPts val="0"/>
              </a:spcBef>
            </a:pPr>
            <a:endParaRPr lang="en-US" sz="4000" dirty="0">
              <a:solidFill>
                <a:schemeClr val="tx1"/>
              </a:solidFill>
            </a:endParaRPr>
          </a:p>
          <a:p>
            <a:pPr algn="l">
              <a:lnSpc>
                <a:spcPct val="120000"/>
              </a:lnSpc>
              <a:spcBef>
                <a:spcPts val="0"/>
              </a:spcBef>
            </a:pPr>
            <a:r>
              <a:rPr lang="en-US" sz="4000" dirty="0" smtClean="0">
                <a:solidFill>
                  <a:schemeClr val="bg1">
                    <a:lumMod val="65000"/>
                  </a:schemeClr>
                </a:solidFill>
              </a:rPr>
              <a:t>Sources: </a:t>
            </a:r>
          </a:p>
          <a:p>
            <a:pPr algn="l">
              <a:lnSpc>
                <a:spcPct val="120000"/>
              </a:lnSpc>
              <a:spcBef>
                <a:spcPts val="0"/>
              </a:spcBef>
            </a:pPr>
            <a:r>
              <a:rPr lang="en-US" sz="4000" dirty="0" smtClean="0">
                <a:solidFill>
                  <a:schemeClr val="bg1">
                    <a:lumMod val="65000"/>
                  </a:schemeClr>
                </a:solidFill>
              </a:rPr>
              <a:t>	www.niehs.nih.gov/research/programs/geh/climatechange/ </a:t>
            </a:r>
          </a:p>
          <a:p>
            <a:pPr algn="l">
              <a:lnSpc>
                <a:spcPct val="120000"/>
              </a:lnSpc>
              <a:spcBef>
                <a:spcPts val="0"/>
              </a:spcBef>
            </a:pPr>
            <a:r>
              <a:rPr lang="en-US" sz="4000" dirty="0" smtClean="0">
                <a:solidFill>
                  <a:schemeClr val="bg1">
                    <a:lumMod val="65000"/>
                  </a:schemeClr>
                </a:solidFill>
              </a:rPr>
              <a:t>	www.epa.gov/climatechange/impacts-adaptation/society.html </a:t>
            </a:r>
          </a:p>
          <a:p>
            <a:pPr algn="l">
              <a:lnSpc>
                <a:spcPct val="120000"/>
              </a:lnSpc>
              <a:spcBef>
                <a:spcPts val="0"/>
              </a:spcBef>
            </a:pPr>
            <a:r>
              <a:rPr lang="en-US" sz="4000" dirty="0" smtClean="0">
                <a:solidFill>
                  <a:schemeClr val="bg1">
                    <a:lumMod val="65000"/>
                  </a:schemeClr>
                </a:solidFill>
              </a:rPr>
              <a:t>	www.globalchange.gov/usimpacts </a:t>
            </a:r>
          </a:p>
          <a:p>
            <a:pPr algn="l">
              <a:lnSpc>
                <a:spcPct val="120000"/>
              </a:lnSpc>
              <a:spcBef>
                <a:spcPts val="0"/>
              </a:spcBef>
            </a:pPr>
            <a:r>
              <a:rPr lang="en-US" sz="4000" dirty="0" smtClean="0">
                <a:solidFill>
                  <a:schemeClr val="bg1">
                    <a:lumMod val="65000"/>
                  </a:schemeClr>
                </a:solidFill>
              </a:rPr>
              <a:t>	www.oxfam.org.uk/what-we-do/issues-we-work-on/climate-change </a:t>
            </a:r>
          </a:p>
          <a:p>
            <a:pPr algn="l">
              <a:lnSpc>
                <a:spcPct val="120000"/>
              </a:lnSpc>
              <a:spcBef>
                <a:spcPts val="0"/>
              </a:spcBef>
            </a:pPr>
            <a:r>
              <a:rPr lang="en-US" sz="4000" dirty="0" smtClean="0">
                <a:solidFill>
                  <a:schemeClr val="bg1">
                    <a:lumMod val="65000"/>
                  </a:schemeClr>
                </a:solidFill>
              </a:rPr>
              <a:t>	www.hm-treasury.gov.uk/d/closed_short_executive_summary.pdf</a:t>
            </a:r>
          </a:p>
          <a:p>
            <a:endParaRPr lang="en-US" sz="4000" dirty="0">
              <a:solidFill>
                <a:schemeClr val="bg1">
                  <a:lumMod val="65000"/>
                </a:schemeClr>
              </a:solidFill>
            </a:endParaRPr>
          </a:p>
          <a:p>
            <a:endParaRPr lang="en-US" dirty="0">
              <a:solidFill>
                <a:schemeClr val="bg1">
                  <a:lumMod val="65000"/>
                </a:schemeClr>
              </a:solidFill>
            </a:endParaRPr>
          </a:p>
          <a:p>
            <a:endParaRPr lang="en-US" dirty="0">
              <a:solidFill>
                <a:schemeClr val="bg1">
                  <a:lumMod val="65000"/>
                </a:schemeClr>
              </a:solidFill>
            </a:endParaRPr>
          </a:p>
        </p:txBody>
      </p:sp>
    </p:spTree>
    <p:extLst>
      <p:ext uri="{BB962C8B-B14F-4D97-AF65-F5344CB8AC3E}">
        <p14:creationId xmlns:p14="http://schemas.microsoft.com/office/powerpoint/2010/main" val="3265685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 wheel showing the impact of climate change on human health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3" y="9317"/>
            <a:ext cx="9174048" cy="7044626"/>
          </a:xfrm>
          <a:prstGeom prst="rect">
            <a:avLst/>
          </a:prstGeom>
        </p:spPr>
      </p:pic>
      <p:pic>
        <p:nvPicPr>
          <p:cNvPr id="10" name="Picture 9" descr="This is a wheel showing the impact of climate change on human health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5123" y="505136"/>
            <a:ext cx="6259816" cy="6259816"/>
          </a:xfrm>
          <a:prstGeom prst="rect">
            <a:avLst/>
          </a:prstGeom>
        </p:spPr>
      </p:pic>
      <p:pic>
        <p:nvPicPr>
          <p:cNvPr id="9" name="Picture 8" descr="This is a wheel showing the impact of climate change on human health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76600" y="2326560"/>
            <a:ext cx="2590800" cy="2590800"/>
          </a:xfrm>
          <a:prstGeom prst="rect">
            <a:avLst/>
          </a:prstGeom>
        </p:spPr>
      </p:pic>
      <p:pic>
        <p:nvPicPr>
          <p:cNvPr id="14" name="Picture 13" descr="This is a wheel showing the impact of climate change on human health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5" y="0"/>
            <a:ext cx="9176365" cy="6867316"/>
          </a:xfrm>
          <a:prstGeom prst="rect">
            <a:avLst/>
          </a:prstGeom>
          <a:ln>
            <a:noFill/>
          </a:ln>
        </p:spPr>
      </p:pic>
      <p:sp>
        <p:nvSpPr>
          <p:cNvPr id="2" name="Rectangle 1"/>
          <p:cNvSpPr/>
          <p:nvPr/>
        </p:nvSpPr>
        <p:spPr>
          <a:xfrm>
            <a:off x="0" y="6492969"/>
            <a:ext cx="4572000" cy="369332"/>
          </a:xfrm>
          <a:prstGeom prst="rect">
            <a:avLst/>
          </a:prstGeom>
        </p:spPr>
        <p:txBody>
          <a:bodyPr>
            <a:spAutoFit/>
          </a:bodyPr>
          <a:lstStyle/>
          <a:p>
            <a:r>
              <a:rPr lang="en-US" dirty="0"/>
              <a:t>https://</a:t>
            </a:r>
            <a:r>
              <a:rPr lang="en-US" dirty="0" smtClean="0"/>
              <a:t>www.cdc.gov/climateandhealth/effects</a:t>
            </a:r>
            <a:endParaRPr lang="en-US" dirty="0"/>
          </a:p>
        </p:txBody>
      </p:sp>
    </p:spTree>
    <p:extLst>
      <p:ext uri="{BB962C8B-B14F-4D97-AF65-F5344CB8AC3E}">
        <p14:creationId xmlns:p14="http://schemas.microsoft.com/office/powerpoint/2010/main" val="37389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repeatCount="indefinite" fill="hold" nodeType="withEffect">
                                  <p:stCondLst>
                                    <p:cond delay="500"/>
                                  </p:stCondLst>
                                  <p:endCondLst>
                                    <p:cond evt="onNext" delay="0">
                                      <p:tgtEl>
                                        <p:sldTgt/>
                                      </p:tgtEl>
                                    </p:cond>
                                  </p:end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050" y="0"/>
            <a:ext cx="6619021" cy="6529388"/>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132" y="6243923"/>
            <a:ext cx="70659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97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montana.edu/cpa/cope/image_manager/thumbnail/wqcp1/imag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90600"/>
            <a:ext cx="9097175"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81387" y="255587"/>
            <a:ext cx="8534400" cy="1470025"/>
          </a:xfrm>
          <a:prstGeom prst="rect">
            <a:avLst/>
          </a:prstGeom>
        </p:spPr>
        <p:txBody>
          <a:bodyP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dirty="0" smtClean="0"/>
              <a:t/>
            </a:r>
            <a:br>
              <a:rPr lang="en-US" dirty="0" smtClean="0"/>
            </a:br>
            <a:r>
              <a:rPr lang="en-US" dirty="0" smtClean="0"/>
              <a:t>THANK YOU!</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TextBox 4"/>
          <p:cNvSpPr txBox="1"/>
          <p:nvPr/>
        </p:nvSpPr>
        <p:spPr>
          <a:xfrm>
            <a:off x="281387" y="5094874"/>
            <a:ext cx="3819126" cy="1477328"/>
          </a:xfrm>
          <a:prstGeom prst="rect">
            <a:avLst/>
          </a:prstGeom>
          <a:noFill/>
        </p:spPr>
        <p:txBody>
          <a:bodyPr wrap="square" rtlCol="0">
            <a:spAutoFit/>
          </a:bodyPr>
          <a:lstStyle/>
          <a:p>
            <a:r>
              <a:rPr lang="en-US" b="1" dirty="0"/>
              <a:t>Paul </a:t>
            </a:r>
            <a:r>
              <a:rPr lang="en-US" b="1" dirty="0" smtClean="0"/>
              <a:t>Lachapelle</a:t>
            </a:r>
          </a:p>
          <a:p>
            <a:r>
              <a:rPr lang="en-US" dirty="0" smtClean="0"/>
              <a:t>406.994.3620</a:t>
            </a:r>
          </a:p>
          <a:p>
            <a:r>
              <a:rPr lang="en-US" dirty="0" smtClean="0"/>
              <a:t>paul.lachapelle@montana.edu</a:t>
            </a:r>
          </a:p>
          <a:p>
            <a:r>
              <a:rPr lang="en-US" dirty="0" smtClean="0"/>
              <a:t>www.msucommunitydevelopment.org</a:t>
            </a:r>
            <a:r>
              <a:rPr lang="en-US" dirty="0"/>
              <a:t/>
            </a:r>
            <a:br>
              <a:rPr lang="en-US" dirty="0"/>
            </a:br>
            <a:endParaRPr lang="en-US" dirty="0"/>
          </a:p>
        </p:txBody>
      </p:sp>
    </p:spTree>
    <p:extLst>
      <p:ext uri="{BB962C8B-B14F-4D97-AF65-F5344CB8AC3E}">
        <p14:creationId xmlns:p14="http://schemas.microsoft.com/office/powerpoint/2010/main" val="2436549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1912"/>
            <a:ext cx="7772400" cy="1470025"/>
          </a:xfrm>
        </p:spPr>
        <p:txBody>
          <a:bodyPr>
            <a:normAutofit fontScale="90000"/>
          </a:bodyPr>
          <a:lstStyle/>
          <a:p>
            <a:pPr algn="l"/>
            <a:r>
              <a:rPr lang="en-US" dirty="0" smtClean="0"/>
              <a:t>1. What is extension’s role in climate science outreach?</a:t>
            </a:r>
            <a:br>
              <a:rPr lang="en-US" dirty="0" smtClean="0"/>
            </a:br>
            <a:r>
              <a:rPr lang="en-US" dirty="0"/>
              <a:t/>
            </a:r>
            <a:br>
              <a:rPr lang="en-US" dirty="0"/>
            </a:br>
            <a:r>
              <a:rPr lang="en-US" dirty="0" smtClean="0"/>
              <a:t>2. How can we best address vulnerable populations?</a:t>
            </a:r>
            <a:br>
              <a:rPr lang="en-US" dirty="0" smtClean="0"/>
            </a:br>
            <a:r>
              <a:rPr lang="en-US" dirty="0" smtClean="0"/>
              <a:t/>
            </a:r>
            <a:br>
              <a:rPr lang="en-US" dirty="0" smtClean="0"/>
            </a:br>
            <a:r>
              <a:rPr lang="en-US" dirty="0" smtClean="0"/>
              <a:t>3. What is extension’s role to engage citizens in discussions about prospective policy changes?</a:t>
            </a:r>
            <a:endParaRPr lang="en-US" dirty="0"/>
          </a:p>
        </p:txBody>
      </p:sp>
    </p:spTree>
    <p:extLst>
      <p:ext uri="{BB962C8B-B14F-4D97-AF65-F5344CB8AC3E}">
        <p14:creationId xmlns:p14="http://schemas.microsoft.com/office/powerpoint/2010/main" val="252089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1912"/>
            <a:ext cx="7772400" cy="1470025"/>
          </a:xfrm>
        </p:spPr>
        <p:txBody>
          <a:bodyPr>
            <a:normAutofit fontScale="90000"/>
          </a:bodyPr>
          <a:lstStyle/>
          <a:p>
            <a:pPr algn="l"/>
            <a:r>
              <a:rPr lang="en-US" dirty="0" smtClean="0"/>
              <a:t>1. What is extension’s role in climate science outreach?</a:t>
            </a:r>
            <a:br>
              <a:rPr lang="en-US" dirty="0" smtClean="0"/>
            </a:br>
            <a:r>
              <a:rPr lang="en-US" dirty="0"/>
              <a:t/>
            </a:r>
            <a:br>
              <a:rPr lang="en-US" dirty="0"/>
            </a:br>
            <a:r>
              <a:rPr lang="en-US" dirty="0" smtClean="0"/>
              <a:t>2. How can we best address vulnerable populations?</a:t>
            </a:r>
            <a:br>
              <a:rPr lang="en-US" dirty="0" smtClean="0"/>
            </a:br>
            <a:r>
              <a:rPr lang="en-US" dirty="0" smtClean="0"/>
              <a:t/>
            </a:r>
            <a:br>
              <a:rPr lang="en-US" dirty="0" smtClean="0"/>
            </a:br>
            <a:r>
              <a:rPr lang="en-US" dirty="0" smtClean="0"/>
              <a:t>3. What is extension’s role to engage citizens in discussions about prospective policy changes?</a:t>
            </a:r>
            <a:endParaRPr lang="en-US" dirty="0"/>
          </a:p>
        </p:txBody>
      </p:sp>
    </p:spTree>
    <p:extLst>
      <p:ext uri="{BB962C8B-B14F-4D97-AF65-F5344CB8AC3E}">
        <p14:creationId xmlns:p14="http://schemas.microsoft.com/office/powerpoint/2010/main" val="1161587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3528" y="1916830"/>
            <a:ext cx="8640960" cy="4555093"/>
          </a:xfrm>
          <a:prstGeom prst="rect">
            <a:avLst/>
          </a:prstGeom>
          <a:noFill/>
        </p:spPr>
        <p:txBody>
          <a:bodyPr wrap="square" rtlCol="0">
            <a:spAutoFit/>
          </a:bodyPr>
          <a:lstStyle/>
          <a:p>
            <a:r>
              <a:rPr lang="en-US" sz="2400" dirty="0"/>
              <a:t>It is now </a:t>
            </a:r>
            <a:r>
              <a:rPr lang="en-US" sz="2400" dirty="0" smtClean="0"/>
              <a:t>more certain </a:t>
            </a:r>
            <a:r>
              <a:rPr lang="en-US" sz="2400" dirty="0"/>
              <a:t>than ever, based on many lines of evidence, that </a:t>
            </a:r>
            <a:r>
              <a:rPr lang="en-US" sz="2400" u="sng" dirty="0"/>
              <a:t>humans are changing </a:t>
            </a:r>
            <a:r>
              <a:rPr lang="en-US" sz="2400" u="sng" dirty="0" smtClean="0"/>
              <a:t>Earth’s climate</a:t>
            </a:r>
            <a:r>
              <a:rPr lang="en-US" sz="2400" dirty="0" smtClean="0"/>
              <a:t>… The </a:t>
            </a:r>
            <a:r>
              <a:rPr lang="en-US" sz="2400" dirty="0"/>
              <a:t>present level of atmospheric CO2 concentration is almost certainly </a:t>
            </a:r>
            <a:r>
              <a:rPr lang="en-US" sz="2400" u="sng" dirty="0" smtClean="0"/>
              <a:t>unprecedented in </a:t>
            </a:r>
            <a:r>
              <a:rPr lang="en-US" sz="2400" u="sng" dirty="0"/>
              <a:t>the past million </a:t>
            </a:r>
            <a:r>
              <a:rPr lang="en-US" sz="2400" u="sng" dirty="0" smtClean="0"/>
              <a:t>years</a:t>
            </a:r>
            <a:r>
              <a:rPr lang="en-US" sz="2400" dirty="0" smtClean="0"/>
              <a:t>… </a:t>
            </a:r>
            <a:r>
              <a:rPr lang="en-US" sz="2400" u="sng" dirty="0" smtClean="0"/>
              <a:t>Adding </a:t>
            </a:r>
            <a:r>
              <a:rPr lang="en-US" sz="2400" u="sng" dirty="0"/>
              <a:t>more CO2 </a:t>
            </a:r>
            <a:r>
              <a:rPr lang="en-US" sz="2400" dirty="0"/>
              <a:t>to the atmosphere </a:t>
            </a:r>
            <a:r>
              <a:rPr lang="en-US" sz="2400" u="sng" dirty="0"/>
              <a:t>will cause surface temperatures to continue </a:t>
            </a:r>
            <a:r>
              <a:rPr lang="en-US" sz="2400" u="sng" dirty="0" smtClean="0"/>
              <a:t>to increase</a:t>
            </a:r>
            <a:r>
              <a:rPr lang="en-US" sz="2400" dirty="0" smtClean="0"/>
              <a:t>… Global </a:t>
            </a:r>
            <a:r>
              <a:rPr lang="en-US" sz="2400" dirty="0"/>
              <a:t>warming of just a few degrees will be </a:t>
            </a:r>
            <a:r>
              <a:rPr lang="en-US" sz="2400" dirty="0" smtClean="0"/>
              <a:t>associated with </a:t>
            </a:r>
            <a:r>
              <a:rPr lang="en-US" sz="2400" dirty="0"/>
              <a:t>widespread changes in regional and local temperature and precipitation as well </a:t>
            </a:r>
            <a:r>
              <a:rPr lang="en-US" sz="2400" dirty="0" smtClean="0"/>
              <a:t>as with </a:t>
            </a:r>
            <a:r>
              <a:rPr lang="en-US" sz="2400" dirty="0"/>
              <a:t>increases in some types of extreme weather events. These and other </a:t>
            </a:r>
            <a:r>
              <a:rPr lang="en-US" sz="2400" u="sng" dirty="0"/>
              <a:t>changes </a:t>
            </a:r>
            <a:r>
              <a:rPr lang="en-US" sz="2400" u="sng" dirty="0" smtClean="0"/>
              <a:t>will </a:t>
            </a:r>
            <a:r>
              <a:rPr lang="en-US" sz="2400" u="sng" dirty="0"/>
              <a:t>have serious impacts on human societies </a:t>
            </a:r>
            <a:r>
              <a:rPr lang="en-US" sz="2400" dirty="0"/>
              <a:t>and </a:t>
            </a:r>
            <a:r>
              <a:rPr lang="en-US" sz="2400" dirty="0" smtClean="0"/>
              <a:t>the natural </a:t>
            </a:r>
            <a:r>
              <a:rPr lang="en-US" sz="2400" dirty="0"/>
              <a:t>world.</a:t>
            </a:r>
            <a:endParaRPr lang="en-US" sz="2400" dirty="0" smtClean="0"/>
          </a:p>
          <a:p>
            <a:pPr marL="457200" indent="-457200"/>
            <a:endParaRPr lang="en-US" dirty="0"/>
          </a:p>
          <a:p>
            <a:pPr marL="457200" indent="-457200"/>
            <a:r>
              <a:rPr lang="en-US" sz="1600" dirty="0" smtClean="0"/>
              <a:t>US </a:t>
            </a:r>
            <a:r>
              <a:rPr lang="en-US" sz="1600" dirty="0"/>
              <a:t>National Academy of </a:t>
            </a:r>
            <a:r>
              <a:rPr lang="en-US" sz="1600" dirty="0" smtClean="0"/>
              <a:t>Sciences and </a:t>
            </a:r>
            <a:r>
              <a:rPr lang="en-US" sz="1600" dirty="0"/>
              <a:t>Royal </a:t>
            </a:r>
            <a:r>
              <a:rPr lang="en-US" sz="1600" dirty="0" smtClean="0"/>
              <a:t>Society.  2014.  </a:t>
            </a:r>
            <a:r>
              <a:rPr lang="en-US" sz="1600" i="1" dirty="0"/>
              <a:t>Climate Change: Evidence &amp; </a:t>
            </a:r>
            <a:r>
              <a:rPr lang="en-US" sz="1600" i="1" dirty="0" smtClean="0"/>
              <a:t>Causes</a:t>
            </a:r>
            <a:r>
              <a:rPr lang="en-US" sz="1600" i="1" dirty="0"/>
              <a:t>. </a:t>
            </a:r>
            <a:r>
              <a:rPr lang="en-US" sz="1600" i="1" dirty="0" smtClean="0"/>
              <a:t> </a:t>
            </a:r>
            <a:r>
              <a:rPr lang="en-US" sz="1600" dirty="0" smtClean="0"/>
              <a:t>Wash. DC: National </a:t>
            </a:r>
            <a:r>
              <a:rPr lang="en-US" sz="1600" dirty="0"/>
              <a:t>Academy of Sciences. </a:t>
            </a:r>
          </a:p>
        </p:txBody>
      </p:sp>
      <p:pic>
        <p:nvPicPr>
          <p:cNvPr id="2050" name="Picture 2" descr="http://brandonballengee.com/wp-content/uploads/2013/11/NAS-Logo-J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5862" y="584995"/>
            <a:ext cx="6772275"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45407"/>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AAS embl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96" y="681697"/>
            <a:ext cx="1148955" cy="861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652152" y="707631"/>
            <a:ext cx="72563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American Association for the Advancement of Science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"The scientific evidence is clear: global climate change </a:t>
            </a:r>
            <a:r>
              <a:rPr kumimoji="0" lang="en-US" sz="1200" b="0" i="0" u="sng" strike="noStrike" cap="none" normalizeH="0" baseline="0" dirty="0" smtClean="0">
                <a:ln>
                  <a:noFill/>
                </a:ln>
                <a:solidFill>
                  <a:schemeClr val="tx1"/>
                </a:solidFill>
                <a:effectLst/>
                <a:latin typeface="Arial" charset="0"/>
                <a:cs typeface="Arial" charset="0"/>
              </a:rPr>
              <a:t>caused by human activities is occurring now</a:t>
            </a:r>
            <a:r>
              <a:rPr kumimoji="0" lang="en-US" sz="1200" b="0" i="0" u="none" strike="noStrike" cap="none" normalizeH="0" baseline="0" dirty="0" smtClean="0">
                <a:ln>
                  <a:noFill/>
                </a:ln>
                <a:solidFill>
                  <a:schemeClr val="tx1"/>
                </a:solidFill>
                <a:effectLst/>
                <a:latin typeface="Arial" charset="0"/>
                <a:cs typeface="Arial" charset="0"/>
              </a:rPr>
              <a:t>, and it is a </a:t>
            </a:r>
            <a:r>
              <a:rPr kumimoji="0" lang="en-US" sz="1200" b="0" i="0" u="sng" strike="noStrike" cap="none" normalizeH="0" baseline="0" dirty="0" smtClean="0">
                <a:ln>
                  <a:noFill/>
                </a:ln>
                <a:solidFill>
                  <a:schemeClr val="tx1"/>
                </a:solidFill>
                <a:effectLst/>
                <a:latin typeface="Arial" charset="0"/>
                <a:cs typeface="Arial" charset="0"/>
              </a:rPr>
              <a:t>growing threat </a:t>
            </a:r>
            <a:r>
              <a:rPr kumimoji="0" lang="en-US" sz="1200" b="0" i="0" u="none" strike="noStrike" cap="none" normalizeH="0" baseline="0" dirty="0" smtClean="0">
                <a:ln>
                  <a:noFill/>
                </a:ln>
                <a:solidFill>
                  <a:schemeClr val="tx1"/>
                </a:solidFill>
                <a:effectLst/>
                <a:latin typeface="Arial" charset="0"/>
                <a:cs typeface="Arial" charset="0"/>
              </a:rPr>
              <a:t>to society." (2006)</a:t>
            </a:r>
          </a:p>
        </p:txBody>
      </p:sp>
      <p:pic>
        <p:nvPicPr>
          <p:cNvPr id="3075" name="Picture 3" descr="AMA emble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697" y="1658215"/>
            <a:ext cx="1148955" cy="8617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662544" y="1658215"/>
            <a:ext cx="73706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American Medical Association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“Supports the findings of the Intergovernmental Panel on Climate</a:t>
            </a:r>
            <a:r>
              <a:rPr kumimoji="0" lang="en-US" sz="1200" b="0" i="0" u="none" strike="noStrike" cap="none" normalizeH="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Change’s fourth assessment report and concurs with the scientific consensus that the Earth is </a:t>
            </a:r>
            <a:r>
              <a:rPr kumimoji="0" lang="en-US" sz="1200" b="0" i="0" u="sng" strike="noStrike" cap="none" normalizeH="0" baseline="0" dirty="0" smtClean="0">
                <a:ln>
                  <a:noFill/>
                </a:ln>
                <a:solidFill>
                  <a:schemeClr val="tx1"/>
                </a:solidFill>
                <a:effectLst/>
                <a:latin typeface="Arial" charset="0"/>
                <a:cs typeface="Arial" charset="0"/>
              </a:rPr>
              <a:t>undergoing adverse global climate change </a:t>
            </a:r>
            <a:r>
              <a:rPr kumimoji="0" lang="en-US" sz="1200" b="0" i="0" u="none" strike="noStrike" cap="none" normalizeH="0" baseline="0" dirty="0" smtClean="0">
                <a:ln>
                  <a:noFill/>
                </a:ln>
                <a:solidFill>
                  <a:schemeClr val="tx1"/>
                </a:solidFill>
                <a:effectLst/>
                <a:latin typeface="Arial" charset="0"/>
                <a:cs typeface="Arial" charset="0"/>
              </a:rPr>
              <a:t>and that </a:t>
            </a:r>
            <a:r>
              <a:rPr kumimoji="0" lang="en-US" sz="1200" b="0" i="0" u="sng" strike="noStrike" cap="none" normalizeH="0" baseline="0" dirty="0" smtClean="0">
                <a:ln>
                  <a:noFill/>
                </a:ln>
                <a:solidFill>
                  <a:schemeClr val="tx1"/>
                </a:solidFill>
                <a:effectLst/>
                <a:latin typeface="Arial" charset="0"/>
                <a:cs typeface="Arial" charset="0"/>
              </a:rPr>
              <a:t>anthropogenic contributions are significant</a:t>
            </a:r>
            <a:r>
              <a:rPr kumimoji="0" lang="en-US" sz="1200" b="0" i="0" u="none" strike="noStrike" cap="none" normalizeH="0" baseline="0" dirty="0" smtClean="0">
                <a:ln>
                  <a:noFill/>
                </a:ln>
                <a:solidFill>
                  <a:schemeClr val="tx1"/>
                </a:solidFill>
                <a:effectLst/>
                <a:latin typeface="Arial" charset="0"/>
                <a:cs typeface="Arial" charset="0"/>
              </a:rPr>
              <a:t>." (2013)</a:t>
            </a:r>
          </a:p>
        </p:txBody>
      </p:sp>
      <p:sp>
        <p:nvSpPr>
          <p:cNvPr id="4" name="Rectangle 3"/>
          <p:cNvSpPr/>
          <p:nvPr/>
        </p:nvSpPr>
        <p:spPr>
          <a:xfrm>
            <a:off x="215653" y="6461251"/>
            <a:ext cx="8717974" cy="307777"/>
          </a:xfrm>
          <a:prstGeom prst="rect">
            <a:avLst/>
          </a:prstGeom>
        </p:spPr>
        <p:txBody>
          <a:bodyPr wrap="square">
            <a:spAutoFit/>
          </a:bodyPr>
          <a:lstStyle/>
          <a:p>
            <a:r>
              <a:rPr lang="en-US" sz="1400" dirty="0" smtClean="0">
                <a:solidFill>
                  <a:schemeClr val="bg1">
                    <a:lumMod val="65000"/>
                  </a:schemeClr>
                </a:solidFill>
              </a:rPr>
              <a:t>source:  </a:t>
            </a:r>
            <a:r>
              <a:rPr lang="en-US" sz="1400" u="sng" dirty="0">
                <a:solidFill>
                  <a:schemeClr val="bg1">
                    <a:lumMod val="65000"/>
                  </a:schemeClr>
                </a:solidFill>
              </a:rPr>
              <a:t>opr.ca.gov/s_listoforganizations.php</a:t>
            </a:r>
            <a:r>
              <a:rPr lang="en-US" sz="1400" dirty="0">
                <a:solidFill>
                  <a:schemeClr val="bg1">
                    <a:lumMod val="65000"/>
                  </a:schemeClr>
                </a:solidFill>
              </a:rPr>
              <a:t>; </a:t>
            </a:r>
            <a:r>
              <a:rPr lang="en-US" sz="1400" dirty="0" smtClean="0">
                <a:solidFill>
                  <a:schemeClr val="bg1">
                    <a:lumMod val="65000"/>
                  </a:schemeClr>
                </a:solidFill>
              </a:rPr>
              <a:t> </a:t>
            </a:r>
            <a:r>
              <a:rPr lang="en-US" sz="1400" u="sng" dirty="0" smtClean="0">
                <a:solidFill>
                  <a:schemeClr val="bg1">
                    <a:lumMod val="65000"/>
                  </a:schemeClr>
                </a:solidFill>
              </a:rPr>
              <a:t>climate.nasa.gov/scientific-consensus/</a:t>
            </a:r>
            <a:endParaRPr lang="en-US" sz="1400" dirty="0">
              <a:solidFill>
                <a:schemeClr val="bg1">
                  <a:lumMod val="65000"/>
                </a:schemeClr>
              </a:solidFill>
            </a:endParaRPr>
          </a:p>
        </p:txBody>
      </p:sp>
      <p:sp>
        <p:nvSpPr>
          <p:cNvPr id="5" name="TextBox 4"/>
          <p:cNvSpPr txBox="1"/>
          <p:nvPr/>
        </p:nvSpPr>
        <p:spPr>
          <a:xfrm>
            <a:off x="209821" y="87868"/>
            <a:ext cx="8823344" cy="369332"/>
          </a:xfrm>
          <a:prstGeom prst="rect">
            <a:avLst/>
          </a:prstGeom>
          <a:noFill/>
        </p:spPr>
        <p:txBody>
          <a:bodyPr wrap="square" rtlCol="0">
            <a:spAutoFit/>
          </a:bodyPr>
          <a:lstStyle/>
          <a:p>
            <a:pPr algn="ctr"/>
            <a:r>
              <a:rPr lang="en-US" b="1" dirty="0" smtClean="0"/>
              <a:t>Position Statements from ~200 Academies, Professional Associations and Organizations</a:t>
            </a:r>
            <a:endParaRPr lang="en-US" b="1" dirty="0"/>
          </a:p>
        </p:txBody>
      </p:sp>
      <p:pic>
        <p:nvPicPr>
          <p:cNvPr id="3077" name="Picture 5" descr="AMS embl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498" y="2635458"/>
            <a:ext cx="1153393" cy="8650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1638296" y="2692564"/>
            <a:ext cx="73948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American Meteorological Society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"It is clear from extensive scientific evidence that the </a:t>
            </a:r>
            <a:r>
              <a:rPr kumimoji="0" lang="en-US" sz="1200" b="0" i="0" u="sng" strike="noStrike" cap="none" normalizeH="0" baseline="0" dirty="0" smtClean="0">
                <a:ln>
                  <a:noFill/>
                </a:ln>
                <a:solidFill>
                  <a:schemeClr val="tx1"/>
                </a:solidFill>
                <a:effectLst/>
                <a:latin typeface="Arial" charset="0"/>
                <a:cs typeface="Arial" charset="0"/>
              </a:rPr>
              <a:t>dominant cause</a:t>
            </a:r>
            <a:r>
              <a:rPr kumimoji="0" lang="en-US" sz="1200" b="0" i="0" u="none" strike="noStrike" cap="none" normalizeH="0" baseline="0" dirty="0" smtClean="0">
                <a:ln>
                  <a:noFill/>
                </a:ln>
                <a:solidFill>
                  <a:schemeClr val="tx1"/>
                </a:solidFill>
                <a:effectLst/>
                <a:latin typeface="Arial" charset="0"/>
                <a:cs typeface="Arial" charset="0"/>
              </a:rPr>
              <a:t> of the rapid change in climate of the past half century is </a:t>
            </a:r>
            <a:r>
              <a:rPr kumimoji="0" lang="en-US" sz="1200" b="0" i="0" u="sng" strike="noStrike" cap="none" normalizeH="0" baseline="0" dirty="0" smtClean="0">
                <a:ln>
                  <a:noFill/>
                </a:ln>
                <a:solidFill>
                  <a:schemeClr val="tx1"/>
                </a:solidFill>
                <a:effectLst/>
                <a:latin typeface="Arial" charset="0"/>
                <a:cs typeface="Arial" charset="0"/>
              </a:rPr>
              <a:t>human-induced increases </a:t>
            </a:r>
            <a:r>
              <a:rPr kumimoji="0" lang="en-US" sz="1200" b="0" i="0" u="none" strike="noStrike" cap="none" normalizeH="0" baseline="0" dirty="0" smtClean="0">
                <a:ln>
                  <a:noFill/>
                </a:ln>
                <a:solidFill>
                  <a:schemeClr val="tx1"/>
                </a:solidFill>
                <a:effectLst/>
                <a:latin typeface="Arial" charset="0"/>
                <a:cs typeface="Arial" charset="0"/>
              </a:rPr>
              <a:t>in the amount of atmospheric greenhouse gases, including carbon dioxide (CO2), chlorofluorocarbons, methane, and nitrous oxide." (2012)</a:t>
            </a:r>
          </a:p>
        </p:txBody>
      </p:sp>
      <p:pic>
        <p:nvPicPr>
          <p:cNvPr id="3079" name="Picture 7" descr="GSA emblem"/>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9820" y="3648442"/>
            <a:ext cx="1139048" cy="8542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652152" y="3648442"/>
            <a:ext cx="73810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The Geological Society of America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"The Geological Society of America (GSA) concurs with assessments by the National Academies of Science (2005), the National Research Council (2006), and the Intergovernmental Panel on Climate Change (IPCC, 2007) that </a:t>
            </a:r>
            <a:r>
              <a:rPr kumimoji="0" lang="en-US" sz="1200" b="0" i="0" u="sng" strike="noStrike" cap="none" normalizeH="0" baseline="0" dirty="0" smtClean="0">
                <a:ln>
                  <a:noFill/>
                </a:ln>
                <a:solidFill>
                  <a:schemeClr val="tx1"/>
                </a:solidFill>
                <a:effectLst/>
                <a:latin typeface="Arial" charset="0"/>
                <a:cs typeface="Arial" charset="0"/>
              </a:rPr>
              <a:t>global climate has warmed and that human activities </a:t>
            </a:r>
            <a:r>
              <a:rPr kumimoji="0" lang="en-US" sz="1200" b="0" i="0" u="none" strike="noStrike" cap="none" normalizeH="0" baseline="0" dirty="0" smtClean="0">
                <a:ln>
                  <a:noFill/>
                </a:ln>
                <a:solidFill>
                  <a:schemeClr val="tx1"/>
                </a:solidFill>
                <a:effectLst/>
                <a:latin typeface="Arial" charset="0"/>
                <a:cs typeface="Arial" charset="0"/>
              </a:rPr>
              <a:t>(mainly greenhouse‐gas emissions) </a:t>
            </a:r>
            <a:r>
              <a:rPr kumimoji="0" lang="en-US" sz="1200" b="0" i="0" u="sng" strike="noStrike" cap="none" normalizeH="0" baseline="0" dirty="0" smtClean="0">
                <a:ln>
                  <a:noFill/>
                </a:ln>
                <a:solidFill>
                  <a:schemeClr val="tx1"/>
                </a:solidFill>
                <a:effectLst/>
                <a:latin typeface="Arial" charset="0"/>
                <a:cs typeface="Arial" charset="0"/>
              </a:rPr>
              <a:t>account for most of the warming </a:t>
            </a:r>
            <a:r>
              <a:rPr kumimoji="0" lang="en-US" sz="1200" b="0" i="0" u="none" strike="noStrike" cap="none" normalizeH="0" baseline="0" dirty="0" smtClean="0">
                <a:ln>
                  <a:noFill/>
                </a:ln>
                <a:solidFill>
                  <a:schemeClr val="tx1"/>
                </a:solidFill>
                <a:effectLst/>
                <a:latin typeface="Arial" charset="0"/>
                <a:cs typeface="Arial" charset="0"/>
              </a:rPr>
              <a:t>since the middle 1900s." (2006; revised 2010)</a:t>
            </a:r>
          </a:p>
        </p:txBody>
      </p:sp>
      <p:pic>
        <p:nvPicPr>
          <p:cNvPr id="3081" name="Picture 9" descr="UNSAS emblem"/>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9016" y="4664105"/>
            <a:ext cx="1080656" cy="81049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638295" y="4746185"/>
            <a:ext cx="73948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U.S. National Academy of Sciences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"The scientific understanding of climate change is now sufficiently clear to </a:t>
            </a:r>
            <a:r>
              <a:rPr kumimoji="0" lang="en-US" sz="1200" b="0" i="0" u="sng" strike="noStrike" cap="none" normalizeH="0" baseline="0" dirty="0" smtClean="0">
                <a:ln>
                  <a:noFill/>
                </a:ln>
                <a:solidFill>
                  <a:schemeClr val="tx1"/>
                </a:solidFill>
                <a:effectLst/>
                <a:latin typeface="Arial" charset="0"/>
                <a:cs typeface="Arial" charset="0"/>
              </a:rPr>
              <a:t>justify taking steps to reduce the amount of greenhouse gases </a:t>
            </a:r>
            <a:r>
              <a:rPr kumimoji="0" lang="en-US" sz="1200" b="0" i="0" u="none" strike="noStrike" cap="none" normalizeH="0" baseline="0" dirty="0" smtClean="0">
                <a:ln>
                  <a:noFill/>
                </a:ln>
                <a:solidFill>
                  <a:schemeClr val="tx1"/>
                </a:solidFill>
                <a:effectLst/>
                <a:latin typeface="Arial" charset="0"/>
                <a:cs typeface="Arial" charset="0"/>
              </a:rPr>
              <a:t>in the atmosphere." (2005)</a:t>
            </a:r>
          </a:p>
        </p:txBody>
      </p:sp>
    </p:spTree>
    <p:extLst>
      <p:ext uri="{BB962C8B-B14F-4D97-AF65-F5344CB8AC3E}">
        <p14:creationId xmlns:p14="http://schemas.microsoft.com/office/powerpoint/2010/main" val="382853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660" y="5595582"/>
            <a:ext cx="8693624" cy="919518"/>
          </a:xfrm>
        </p:spPr>
        <p:txBody>
          <a:bodyPr>
            <a:normAutofit/>
          </a:bodyPr>
          <a:lstStyle/>
          <a:p>
            <a:endParaRPr lang="en-US" sz="1400" dirty="0" smtClean="0"/>
          </a:p>
          <a:p>
            <a:endParaRPr lang="en-US" sz="1400" dirty="0"/>
          </a:p>
          <a:p>
            <a:pPr algn="l"/>
            <a:r>
              <a:rPr lang="en-US" sz="1400" dirty="0" smtClean="0"/>
              <a:t>Source: https</a:t>
            </a:r>
            <a:r>
              <a:rPr lang="en-US" sz="1400" dirty="0"/>
              <a:t>://www.skepticalscience.com/global-warming-scientific-consensus-intermediate.htm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5341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837" y="6430554"/>
            <a:ext cx="8672945" cy="276999"/>
          </a:xfrm>
          <a:prstGeom prst="rect">
            <a:avLst/>
          </a:prstGeom>
          <a:noFill/>
        </p:spPr>
        <p:txBody>
          <a:bodyPr wrap="square" rtlCol="0">
            <a:spAutoFit/>
          </a:bodyPr>
          <a:lstStyle/>
          <a:p>
            <a:r>
              <a:rPr lang="en-US" sz="1200" dirty="0">
                <a:solidFill>
                  <a:schemeClr val="bg1">
                    <a:lumMod val="65000"/>
                  </a:schemeClr>
                </a:solidFill>
              </a:rPr>
              <a:t>Source:  Yale Project on Climate Change </a:t>
            </a:r>
            <a:r>
              <a:rPr lang="en-US" sz="1200" dirty="0" smtClean="0">
                <a:solidFill>
                  <a:schemeClr val="bg1">
                    <a:lumMod val="65000"/>
                  </a:schemeClr>
                </a:solidFill>
              </a:rPr>
              <a:t>Communication:  www.environment.yale.edu/climate-communication/ </a:t>
            </a:r>
            <a:endParaRPr lang="en-US" sz="1200" dirty="0">
              <a:solidFill>
                <a:schemeClr val="bg1">
                  <a:lumMod val="65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607" y="0"/>
            <a:ext cx="7784598" cy="6122461"/>
          </a:xfrm>
          <a:prstGeom prst="rect">
            <a:avLst/>
          </a:prstGeom>
        </p:spPr>
      </p:pic>
    </p:spTree>
    <p:extLst>
      <p:ext uri="{BB962C8B-B14F-4D97-AF65-F5344CB8AC3E}">
        <p14:creationId xmlns:p14="http://schemas.microsoft.com/office/powerpoint/2010/main" val="1854180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789" y="8327"/>
            <a:ext cx="7772400" cy="1470025"/>
          </a:xfrm>
        </p:spPr>
        <p:txBody>
          <a:bodyPr/>
          <a:lstStyle/>
          <a:p>
            <a:r>
              <a:rPr lang="en-US" dirty="0" smtClean="0"/>
              <a:t>6 Americans</a:t>
            </a:r>
            <a:br>
              <a:rPr lang="en-US" dirty="0" smtClean="0"/>
            </a:b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5691"/>
            <a:ext cx="9144000" cy="4366617"/>
          </a:xfrm>
          <a:prstGeom prst="rect">
            <a:avLst/>
          </a:prstGeom>
        </p:spPr>
      </p:pic>
      <p:sp>
        <p:nvSpPr>
          <p:cNvPr id="10" name="Subtitle 2"/>
          <p:cNvSpPr>
            <a:spLocks noGrp="1"/>
          </p:cNvSpPr>
          <p:nvPr>
            <p:ph type="subTitle" idx="1"/>
          </p:nvPr>
        </p:nvSpPr>
        <p:spPr>
          <a:xfrm>
            <a:off x="0" y="6475129"/>
            <a:ext cx="8908610" cy="450410"/>
          </a:xfrm>
        </p:spPr>
        <p:txBody>
          <a:bodyPr>
            <a:normAutofit/>
          </a:bodyPr>
          <a:lstStyle/>
          <a:p>
            <a:r>
              <a:rPr lang="en-US" sz="1400" dirty="0" smtClean="0"/>
              <a:t>source</a:t>
            </a:r>
            <a:r>
              <a:rPr lang="en-US" sz="1400" dirty="0"/>
              <a:t>: http://climatecommunication.yale.edu/visualizations-data/global-warmings-six-americas-november-2016</a:t>
            </a:r>
            <a:r>
              <a:rPr lang="en-US" sz="1400" dirty="0" smtClean="0"/>
              <a:t>/ </a:t>
            </a:r>
            <a:endParaRPr lang="en-US" sz="1400" dirty="0"/>
          </a:p>
        </p:txBody>
      </p:sp>
    </p:spTree>
    <p:extLst>
      <p:ext uri="{BB962C8B-B14F-4D97-AF65-F5344CB8AC3E}">
        <p14:creationId xmlns:p14="http://schemas.microsoft.com/office/powerpoint/2010/main" val="193346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4051" y="101666"/>
            <a:ext cx="4341657" cy="624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107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07590"/>
            <a:ext cx="8908610" cy="450410"/>
          </a:xfrm>
        </p:spPr>
        <p:txBody>
          <a:bodyPr>
            <a:normAutofit/>
          </a:bodyPr>
          <a:lstStyle/>
          <a:p>
            <a:r>
              <a:rPr lang="en-US" sz="1400" dirty="0"/>
              <a:t>https://mediamatters.org/research/2017/03/23/how-broadcast-networks-covered-climate-change-2016/215718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327648"/>
          </a:xfrm>
          <a:prstGeom prst="rect">
            <a:avLst/>
          </a:prstGeom>
        </p:spPr>
      </p:pic>
    </p:spTree>
    <p:extLst>
      <p:ext uri="{BB962C8B-B14F-4D97-AF65-F5344CB8AC3E}">
        <p14:creationId xmlns:p14="http://schemas.microsoft.com/office/powerpoint/2010/main" val="2308725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EXTtemple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imate Power Point.potx" id="{24F1EEEB-12F7-455A-9608-F8896C80B737}" vid="{1FBCC750-DAB5-4C09-9F1B-193264E97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Climate Power Point</Template>
  <TotalTime>3345</TotalTime>
  <Words>506</Words>
  <Application>Microsoft Office PowerPoint</Application>
  <PresentationFormat>On-screen Show (4:3)</PresentationFormat>
  <Paragraphs>67</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MSUEXTtemplete</vt:lpstr>
      <vt:lpstr>PowerPoint Presentation</vt:lpstr>
      <vt:lpstr>1. What is extension’s role in climate science outreach?  2. How can we best address vulnerable populations?  3. What is extension’s role to engage citizens in discussions about prospective policy changes?</vt:lpstr>
      <vt:lpstr>PowerPoint Presentation</vt:lpstr>
      <vt:lpstr>PowerPoint Presentation</vt:lpstr>
      <vt:lpstr>PowerPoint Presentation</vt:lpstr>
      <vt:lpstr>PowerPoint Presentation</vt:lpstr>
      <vt:lpstr>6 Americans </vt:lpstr>
      <vt:lpstr>PowerPoint Presentation</vt:lpstr>
      <vt:lpstr>PowerPoint Presentation</vt:lpstr>
      <vt:lpstr>PowerPoint Presentation</vt:lpstr>
      <vt:lpstr>PowerPoint Presentation</vt:lpstr>
      <vt:lpstr>PowerPoint Presentation</vt:lpstr>
      <vt:lpstr>Impacts on Communities</vt:lpstr>
      <vt:lpstr>PowerPoint Presentation</vt:lpstr>
      <vt:lpstr>PowerPoint Presentation</vt:lpstr>
      <vt:lpstr>PowerPoint Presentation</vt:lpstr>
      <vt:lpstr>1. What is extension’s role in climate science outreach?  2. How can we best address vulnerable populations?  3. What is extension’s role to engage citizens in discussions about prospective policy changes?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Extension Climate Science  Initiative Working Group</dc:title>
  <dc:creator>Kent, Ashley</dc:creator>
  <cp:lastModifiedBy>MSU</cp:lastModifiedBy>
  <cp:revision>213</cp:revision>
  <cp:lastPrinted>2015-07-17T19:47:45Z</cp:lastPrinted>
  <dcterms:created xsi:type="dcterms:W3CDTF">2014-10-16T22:22:51Z</dcterms:created>
  <dcterms:modified xsi:type="dcterms:W3CDTF">2017-04-07T17:44:40Z</dcterms:modified>
</cp:coreProperties>
</file>