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0" r:id="rId3"/>
    <p:sldId id="281" r:id="rId4"/>
    <p:sldId id="262" r:id="rId5"/>
    <p:sldId id="263" r:id="rId6"/>
    <p:sldId id="264" r:id="rId7"/>
    <p:sldId id="265" r:id="rId8"/>
    <p:sldId id="272" r:id="rId9"/>
    <p:sldId id="267" r:id="rId10"/>
    <p:sldId id="269" r:id="rId11"/>
    <p:sldId id="271" r:id="rId12"/>
    <p:sldId id="26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BD97"/>
    <a:srgbClr val="0000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05" autoAdjust="0"/>
  </p:normalViewPr>
  <p:slideViewPr>
    <p:cSldViewPr snapToGrid="0" snapToObjects="1"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D694D-444B-4462-B1C6-46ADA5906F21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831A5-78F3-4E49-A279-2D5B9195D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6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3A148E-EEEE-4439-8A12-144BE1EF9511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313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1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5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9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8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4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6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0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2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AD2DD-BE1D-F04B-894E-EAB8AAC72F38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72B4C-9A73-724C-939B-347626CA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1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518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Brief History of the MSU Extension Climate Science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249" y="3886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Jane Mangold</a:t>
            </a:r>
          </a:p>
          <a:p>
            <a:r>
              <a:rPr lang="en-US" dirty="0" smtClean="0"/>
              <a:t>Associate Professor, Extension Invasive Plant Specialist</a:t>
            </a:r>
          </a:p>
          <a:p>
            <a:r>
              <a:rPr lang="en-US" dirty="0" smtClean="0"/>
              <a:t>Dept. of Land Resources and Environmental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Group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Establish MSU-E Climate Science team</a:t>
            </a:r>
          </a:p>
          <a:p>
            <a:r>
              <a:rPr lang="en-US" dirty="0" smtClean="0"/>
              <a:t>Hold 1-2 day climate science training for MSU-E specialists and agents</a:t>
            </a:r>
          </a:p>
          <a:p>
            <a:r>
              <a:rPr lang="en-US" dirty="0" smtClean="0"/>
              <a:t>Support continued professional development and programming in the area of climate science</a:t>
            </a:r>
          </a:p>
          <a:p>
            <a:r>
              <a:rPr lang="en-US" dirty="0" smtClean="0"/>
              <a:t>Promote cross county, regional, and interdisciplinary climate science programs</a:t>
            </a:r>
          </a:p>
          <a:p>
            <a:r>
              <a:rPr lang="en-US" dirty="0" smtClean="0"/>
              <a:t>Adopt MSU-E Climate Science Program Framework as a means to define program areas related to climate science and outline goals of MSU-E Climate Science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274638"/>
            <a:ext cx="9016999" cy="1143000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</a:rPr>
              <a:t>MSU-E Climate Science Program Framework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933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ts val="38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Increase the number of MSU-E faculty with skills and knowledge necessary to effectively address climate variability and its impacts. </a:t>
            </a:r>
          </a:p>
          <a:p>
            <a:pPr>
              <a:lnSpc>
                <a:spcPts val="38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Create opportunities to engage in, discuss, plan and implement educational programs about climate science, climate change, impacts, adaptation, and mitigation.</a:t>
            </a:r>
          </a:p>
          <a:p>
            <a:pPr>
              <a:lnSpc>
                <a:spcPts val="38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Design and deliver science-based research, relevant educational resources, and engaged leadership programs on climate science, climate change, impacts, adaptation, and mitigation to the people and communities of Montana.</a:t>
            </a:r>
            <a:endParaRPr lang="en-US" altLang="en-US" sz="2400" dirty="0">
              <a:solidFill>
                <a:srgbClr val="00000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63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MSU-E Climate Science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Formed October 2015</a:t>
            </a:r>
          </a:p>
          <a:p>
            <a:r>
              <a:rPr lang="en-US" dirty="0" smtClean="0"/>
              <a:t>Chair</a:t>
            </a:r>
          </a:p>
          <a:p>
            <a:pPr lvl="1"/>
            <a:r>
              <a:rPr lang="en-US" dirty="0" smtClean="0"/>
              <a:t>Jane Mangold, October 2015—June 2016</a:t>
            </a:r>
          </a:p>
          <a:p>
            <a:pPr lvl="1"/>
            <a:r>
              <a:rPr lang="en-US" dirty="0" smtClean="0"/>
              <a:t>Brad Bauer, January 2016—current</a:t>
            </a:r>
          </a:p>
          <a:p>
            <a:r>
              <a:rPr lang="en-US" dirty="0" smtClean="0"/>
              <a:t>20+ members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ampus and county-based faculty</a:t>
            </a:r>
          </a:p>
          <a:p>
            <a:r>
              <a:rPr lang="en-US" dirty="0" smtClean="0"/>
              <a:t>Provide leadership for programming efforts, training, resource development, grant opportunities, interdisciplinary programs, and communication</a:t>
            </a:r>
          </a:p>
          <a:p>
            <a:r>
              <a:rPr lang="en-US" dirty="0" smtClean="0"/>
              <a:t>Cooperate with USDA Northern Plains Regional Climate Hub</a:t>
            </a:r>
          </a:p>
        </p:txBody>
      </p:sp>
    </p:spTree>
    <p:extLst>
      <p:ext uri="{BB962C8B-B14F-4D97-AF65-F5344CB8AC3E}">
        <p14:creationId xmlns:p14="http://schemas.microsoft.com/office/powerpoint/2010/main" val="2767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Extension Climate Science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037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December 8-10, 2015</a:t>
            </a:r>
          </a:p>
          <a:p>
            <a:r>
              <a:rPr lang="en-US" dirty="0" smtClean="0"/>
              <a:t>Climate science basics</a:t>
            </a:r>
          </a:p>
          <a:p>
            <a:r>
              <a:rPr lang="en-US" dirty="0" smtClean="0"/>
              <a:t>Stakeholder panels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r>
              <a:rPr lang="en-US" dirty="0" smtClean="0"/>
              <a:t>Natural Resources</a:t>
            </a:r>
          </a:p>
          <a:p>
            <a:pPr lvl="1"/>
            <a:r>
              <a:rPr lang="en-US" dirty="0" smtClean="0"/>
              <a:t>Families, youth and community</a:t>
            </a:r>
          </a:p>
          <a:p>
            <a:r>
              <a:rPr lang="en-US" dirty="0" smtClean="0"/>
              <a:t>Tools and resources for discussing climate science</a:t>
            </a:r>
          </a:p>
          <a:p>
            <a:r>
              <a:rPr lang="en-US" dirty="0" smtClean="0"/>
              <a:t>Program area group discussions</a:t>
            </a:r>
          </a:p>
          <a:p>
            <a:r>
              <a:rPr lang="en-US" dirty="0" smtClean="0"/>
              <a:t>Strategizing and team-building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02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028" y="512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MSU Extension Activities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182" y="929284"/>
            <a:ext cx="4321004" cy="554807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56107" y="1324599"/>
            <a:ext cx="4038600" cy="4904114"/>
          </a:xfrm>
        </p:spPr>
        <p:txBody>
          <a:bodyPr>
            <a:normAutofit/>
          </a:bodyPr>
          <a:lstStyle/>
          <a:p>
            <a:r>
              <a:rPr lang="en-US" dirty="0" smtClean="0"/>
              <a:t>Today’s forum</a:t>
            </a:r>
          </a:p>
          <a:p>
            <a:r>
              <a:rPr lang="en-US" dirty="0" smtClean="0"/>
              <a:t>Forums on agricultural resiliency</a:t>
            </a:r>
          </a:p>
          <a:p>
            <a:r>
              <a:rPr lang="en-US" dirty="0" smtClean="0"/>
              <a:t>Topic-specific presentations at workshops across state and region</a:t>
            </a:r>
          </a:p>
          <a:p>
            <a:r>
              <a:rPr lang="en-US" dirty="0" smtClean="0"/>
              <a:t>Partnering with others on climate-related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5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Reflections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9371" y="1506196"/>
            <a:ext cx="8550067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Breaking the ice can be cold and uncomfortable</a:t>
            </a:r>
          </a:p>
          <a:p>
            <a:r>
              <a:rPr lang="en-US" dirty="0" smtClean="0"/>
              <a:t>Start the conversation on common ground</a:t>
            </a:r>
          </a:p>
          <a:p>
            <a:r>
              <a:rPr lang="en-US" dirty="0" smtClean="0"/>
              <a:t>Listen</a:t>
            </a:r>
          </a:p>
          <a:p>
            <a:r>
              <a:rPr lang="en-US" dirty="0" smtClean="0"/>
              <a:t>Return to common ground</a:t>
            </a:r>
          </a:p>
          <a:p>
            <a:r>
              <a:rPr lang="en-US" dirty="0" smtClean="0"/>
              <a:t>Make it relevant</a:t>
            </a:r>
          </a:p>
          <a:p>
            <a:r>
              <a:rPr lang="en-US" dirty="0" smtClean="0"/>
              <a:t>Stick to the science</a:t>
            </a:r>
          </a:p>
          <a:p>
            <a:r>
              <a:rPr lang="en-US" dirty="0" smtClean="0"/>
              <a:t>Focus on adaptation and resilience</a:t>
            </a:r>
          </a:p>
          <a:p>
            <a:pPr lvl="1"/>
            <a:r>
              <a:rPr lang="en-US" dirty="0" smtClean="0"/>
              <a:t>Discuss mitigation as opportunity present itself </a:t>
            </a:r>
          </a:p>
          <a:p>
            <a:r>
              <a:rPr lang="en-US" dirty="0" smtClean="0"/>
              <a:t>Avoid being overly negative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3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86" y="1600200"/>
            <a:ext cx="8524430" cy="4525963"/>
          </a:xfrm>
        </p:spPr>
        <p:txBody>
          <a:bodyPr/>
          <a:lstStyle/>
          <a:p>
            <a:r>
              <a:rPr lang="en-US" dirty="0" smtClean="0"/>
              <a:t>Large issue which often seems insurmountable</a:t>
            </a:r>
          </a:p>
          <a:p>
            <a:r>
              <a:rPr lang="en-US" dirty="0" smtClean="0"/>
              <a:t>Small </a:t>
            </a:r>
            <a:r>
              <a:rPr lang="en-US" dirty="0"/>
              <a:t>but earnest audience</a:t>
            </a:r>
          </a:p>
          <a:p>
            <a:r>
              <a:rPr lang="en-US" dirty="0"/>
              <a:t>Slow but meaningful </a:t>
            </a:r>
            <a:r>
              <a:rPr lang="en-US" dirty="0" smtClean="0"/>
              <a:t>progress</a:t>
            </a:r>
          </a:p>
          <a:p>
            <a:r>
              <a:rPr lang="en-US" dirty="0" smtClean="0"/>
              <a:t>How can we increase size of audience and progress faster?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8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968"/>
            <a:ext cx="9147175" cy="65233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MSU-Extension Mission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1533" y="2455333"/>
            <a:ext cx="6629400" cy="3108543"/>
          </a:xfrm>
          <a:prstGeom prst="rect">
            <a:avLst/>
          </a:prstGeom>
          <a:solidFill>
            <a:srgbClr val="C4BD97">
              <a:alpha val="42745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MSU Extension improves the lives of Montana citizens by providing unbiased research-based education and information that integrates learning, discovery and engagement to strengthen the social, economic and environmental well-being of individuals, families, and communities.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76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968"/>
            <a:ext cx="9147175" cy="65233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MSU-E Program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4401"/>
            <a:ext cx="7323667" cy="2540000"/>
          </a:xfrm>
          <a:solidFill>
            <a:srgbClr val="C4BD97">
              <a:alpha val="43137"/>
            </a:srgbClr>
          </a:solidFill>
        </p:spPr>
        <p:txBody>
          <a:bodyPr/>
          <a:lstStyle/>
          <a:p>
            <a:r>
              <a:rPr lang="en-US" dirty="0" smtClean="0"/>
              <a:t>Agriculture and natural resources</a:t>
            </a:r>
          </a:p>
          <a:p>
            <a:r>
              <a:rPr lang="en-US" dirty="0" smtClean="0"/>
              <a:t>Family and consumer sciences</a:t>
            </a:r>
          </a:p>
          <a:p>
            <a:r>
              <a:rPr lang="en-US" dirty="0" smtClean="0"/>
              <a:t>Community and business development</a:t>
            </a:r>
          </a:p>
          <a:p>
            <a:r>
              <a:rPr lang="en-US" dirty="0" smtClean="0"/>
              <a:t>Youth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43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1" y="439738"/>
            <a:ext cx="8255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0" dirty="0" smtClean="0">
                <a:latin typeface="Calibri" panose="020F0502020204030204" pitchFamily="34" charset="0"/>
              </a:rPr>
              <a:t>MSU-E </a:t>
            </a:r>
            <a:r>
              <a:rPr lang="en-US" b="0" dirty="0">
                <a:latin typeface="Calibri" panose="020F0502020204030204" pitchFamily="34" charset="0"/>
              </a:rPr>
              <a:t>Climate Science </a:t>
            </a:r>
            <a:r>
              <a:rPr lang="en-US" b="0" dirty="0" smtClean="0">
                <a:latin typeface="Calibri" panose="020F0502020204030204" pitchFamily="34" charset="0"/>
              </a:rPr>
              <a:t>Working Group</a:t>
            </a:r>
            <a:br>
              <a:rPr lang="en-US" b="0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spring/summer 2014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19088" y="1835150"/>
            <a:ext cx="8686800" cy="4525963"/>
          </a:xfrm>
        </p:spPr>
        <p:txBody>
          <a:bodyPr/>
          <a:lstStyle/>
          <a:p>
            <a:pPr marL="0" indent="0">
              <a:lnSpc>
                <a:spcPts val="4300"/>
              </a:lnSpc>
              <a:buFont typeface="Wingdings" panose="05000000000000000000" pitchFamily="2" charset="2"/>
              <a:buNone/>
            </a:pPr>
            <a:r>
              <a:rPr lang="en-US" altLang="en-US" b="0" dirty="0" smtClean="0">
                <a:latin typeface="Calibri" panose="020F0502020204030204" pitchFamily="34" charset="0"/>
              </a:rPr>
              <a:t>1. Inventory current climate programming</a:t>
            </a:r>
          </a:p>
          <a:p>
            <a:pPr marL="0" indent="0">
              <a:lnSpc>
                <a:spcPts val="4300"/>
              </a:lnSpc>
              <a:buFont typeface="Wingdings" panose="05000000000000000000" pitchFamily="2" charset="2"/>
              <a:buNone/>
            </a:pPr>
            <a:r>
              <a:rPr lang="en-US" altLang="en-US" b="0" dirty="0" smtClean="0">
                <a:latin typeface="Calibri" panose="020F0502020204030204" pitchFamily="34" charset="0"/>
              </a:rPr>
              <a:t>2. Design and implement a survey of Extension faculty to determine demand for future climate programming</a:t>
            </a:r>
          </a:p>
          <a:p>
            <a:pPr marL="0" indent="0">
              <a:lnSpc>
                <a:spcPts val="4300"/>
              </a:lnSpc>
              <a:buFont typeface="Wingdings" panose="05000000000000000000" pitchFamily="2" charset="2"/>
              <a:buNone/>
            </a:pPr>
            <a:r>
              <a:rPr lang="en-US" altLang="en-US" b="0" dirty="0" smtClean="0">
                <a:latin typeface="Calibri" panose="020F0502020204030204" pitchFamily="34" charset="0"/>
              </a:rPr>
              <a:t>3. Identify opportunities and develop recommendations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532" y="5867405"/>
            <a:ext cx="8887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Working group members:  </a:t>
            </a:r>
            <a:r>
              <a:rPr lang="en-US" sz="1600" i="1" dirty="0"/>
              <a:t>Fabian </a:t>
            </a:r>
            <a:r>
              <a:rPr lang="en-US" sz="1600" i="1" dirty="0" smtClean="0"/>
              <a:t>Menalled, Virginia Knerr, Larry Brence, Jane Mangold, Rachel Endecott, Bobbie Roos, Rose Malisani, Myla Kelly, Kent McVay, Dan Lucas, Paul Lachapelle, Cody </a:t>
            </a:r>
            <a:r>
              <a:rPr lang="en-US" sz="1600" i="1" dirty="0"/>
              <a:t>Stone</a:t>
            </a:r>
          </a:p>
        </p:txBody>
      </p:sp>
    </p:spTree>
    <p:extLst>
      <p:ext uri="{BB962C8B-B14F-4D97-AF65-F5344CB8AC3E}">
        <p14:creationId xmlns:p14="http://schemas.microsoft.com/office/powerpoint/2010/main" val="265511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 smtClean="0">
                <a:latin typeface="Calibri" panose="020F0502020204030204" pitchFamily="34" charset="0"/>
              </a:rPr>
              <a:t>Survey</a:t>
            </a:r>
            <a:r>
              <a:rPr lang="en-US" altLang="en-US" dirty="0" smtClean="0">
                <a:latin typeface="Calibri" panose="020F0502020204030204" pitchFamily="34" charset="0"/>
              </a:rPr>
              <a:t> </a:t>
            </a:r>
            <a:r>
              <a:rPr lang="en-US" altLang="en-US" b="0" dirty="0" smtClean="0">
                <a:latin typeface="Calibri" panose="020F0502020204030204" pitchFamily="34" charset="0"/>
              </a:rPr>
              <a:t>Overview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altLang="en-US" b="0" dirty="0" smtClean="0">
                <a:latin typeface="Calibri" panose="020F0502020204030204" pitchFamily="34" charset="0"/>
              </a:rPr>
              <a:t>Modeled after similar effort at North Carolina Cooperative Extension </a:t>
            </a:r>
          </a:p>
          <a:p>
            <a:pPr>
              <a:spcAft>
                <a:spcPts val="1800"/>
              </a:spcAft>
            </a:pPr>
            <a:r>
              <a:rPr lang="en-US" altLang="en-US" b="0" dirty="0" smtClean="0">
                <a:latin typeface="Calibri" panose="020F0502020204030204" pitchFamily="34" charset="0"/>
              </a:rPr>
              <a:t>Direct request from Extension Director to respond</a:t>
            </a:r>
          </a:p>
          <a:p>
            <a:pPr>
              <a:spcAft>
                <a:spcPts val="1800"/>
              </a:spcAft>
            </a:pPr>
            <a:r>
              <a:rPr lang="en-US" altLang="en-US" b="0" dirty="0" smtClean="0">
                <a:latin typeface="Calibri" panose="020F0502020204030204" pitchFamily="34" charset="0"/>
              </a:rPr>
              <a:t>24% response rate </a:t>
            </a:r>
          </a:p>
          <a:p>
            <a:pPr lvl="1">
              <a:spcAft>
                <a:spcPts val="1800"/>
              </a:spcAft>
            </a:pPr>
            <a:r>
              <a:rPr lang="en-US" altLang="en-US" dirty="0" smtClean="0">
                <a:latin typeface="Calibri" panose="020F0502020204030204" pitchFamily="34" charset="0"/>
              </a:rPr>
              <a:t>62% of respondents were county agents</a:t>
            </a:r>
            <a:endParaRPr lang="en-US" altLang="en-US" b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8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idx="1"/>
          </p:nvPr>
        </p:nvSpPr>
        <p:spPr>
          <a:xfrm>
            <a:off x="-441325" y="466725"/>
            <a:ext cx="9144000" cy="1381125"/>
          </a:xfrm>
        </p:spPr>
        <p:txBody>
          <a:bodyPr/>
          <a:lstStyle/>
          <a:p>
            <a:pPr marL="0" indent="0" algn="r">
              <a:lnSpc>
                <a:spcPts val="3900"/>
              </a:lnSpc>
              <a:buFont typeface="Wingdings" panose="05000000000000000000" pitchFamily="2" charset="2"/>
              <a:buNone/>
            </a:pPr>
            <a:r>
              <a:rPr lang="en-US" altLang="en-US" b="0" dirty="0" smtClean="0">
                <a:latin typeface="Calibri" panose="020F0502020204030204" pitchFamily="34" charset="0"/>
              </a:rPr>
              <a:t>Current or potential climate change programming in Extension is </a:t>
            </a:r>
            <a:r>
              <a:rPr lang="en-US" altLang="en-US" b="0" u="sng" dirty="0" smtClean="0">
                <a:latin typeface="Calibri" panose="020F0502020204030204" pitchFamily="34" charset="0"/>
              </a:rPr>
              <a:t>not relevant</a:t>
            </a:r>
            <a:r>
              <a:rPr lang="en-US" altLang="en-US" b="0" dirty="0" smtClean="0">
                <a:latin typeface="Calibri" panose="020F0502020204030204" pitchFamily="34" charset="0"/>
              </a:rPr>
              <a:t> to my program area</a:t>
            </a:r>
          </a:p>
        </p:txBody>
      </p:sp>
      <p:sp>
        <p:nvSpPr>
          <p:cNvPr id="6" name="Rectangle 5"/>
          <p:cNvSpPr/>
          <p:nvPr/>
        </p:nvSpPr>
        <p:spPr>
          <a:xfrm>
            <a:off x="455146" y="2016033"/>
            <a:ext cx="3675529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ts val="3600"/>
              </a:lnSpc>
              <a:defRPr/>
            </a:pPr>
            <a:r>
              <a:rPr lang="en-US" sz="2400" dirty="0">
                <a:ln w="3175">
                  <a:solidFill>
                    <a:srgbClr val="0C2D83"/>
                  </a:solidFill>
                </a:ln>
                <a:solidFill>
                  <a:srgbClr val="0C2D83"/>
                </a:solidFill>
                <a:latin typeface="Calibri" panose="020F0502020204030204" pitchFamily="34" charset="0"/>
              </a:rPr>
              <a:t>72% disagrees or strongly disagrees that climate change programming is not relevant to their program area</a:t>
            </a:r>
          </a:p>
        </p:txBody>
      </p:sp>
      <p:pic>
        <p:nvPicPr>
          <p:cNvPr id="1126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0675" y="1620838"/>
            <a:ext cx="5370513" cy="536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62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76263" y="738188"/>
            <a:ext cx="6537326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5607050" y="2597802"/>
            <a:ext cx="30241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 b="1">
                <a:solidFill>
                  <a:srgbClr val="0F2D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400">
                <a:solidFill>
                  <a:srgbClr val="0F2D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000">
                <a:solidFill>
                  <a:srgbClr val="0F2D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F2D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olidFill>
                  <a:srgbClr val="0C2D83"/>
                </a:solidFill>
              </a:rPr>
              <a:t>65% agree or strongly agree there is not enough applied information available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12292" name="Chart 16"/>
          <p:cNvGraphicFramePr>
            <a:graphicFrameLocks/>
          </p:cNvGraphicFramePr>
          <p:nvPr/>
        </p:nvGraphicFramePr>
        <p:xfrm>
          <a:off x="406400" y="1412875"/>
          <a:ext cx="5200650" cy="476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art" r:id="rId5" imgW="5206435" imgH="4773582" progId="Excel.Chart.8">
                  <p:embed/>
                </p:oleObj>
              </mc:Choice>
              <mc:Fallback>
                <p:oleObj name="Chart" r:id="rId5" imgW="5206435" imgH="477358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412875"/>
                        <a:ext cx="5200650" cy="476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18"/>
          <p:cNvSpPr>
            <a:spLocks noChangeArrowheads="1"/>
          </p:cNvSpPr>
          <p:nvPr/>
        </p:nvSpPr>
        <p:spPr bwMode="auto">
          <a:xfrm>
            <a:off x="457200" y="228600"/>
            <a:ext cx="817403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 b="1">
                <a:solidFill>
                  <a:srgbClr val="0F2D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400">
                <a:solidFill>
                  <a:srgbClr val="0F2D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000">
                <a:solidFill>
                  <a:srgbClr val="0F2D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F2D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0" dirty="0">
                <a:solidFill>
                  <a:schemeClr val="tx1"/>
                </a:solidFill>
                <a:latin typeface="Calibri" panose="020F0502020204030204" pitchFamily="34" charset="0"/>
              </a:rPr>
              <a:t>There is not enough applied information available regarding current or potential climate change programming in Extension  </a:t>
            </a:r>
          </a:p>
        </p:txBody>
      </p:sp>
      <p:sp>
        <p:nvSpPr>
          <p:cNvPr id="12294" name="Content Placeholder 5"/>
          <p:cNvSpPr>
            <a:spLocks noGrp="1"/>
          </p:cNvSpPr>
          <p:nvPr>
            <p:ph idx="1"/>
          </p:nvPr>
        </p:nvSpPr>
        <p:spPr>
          <a:xfrm>
            <a:off x="1136650" y="1614488"/>
            <a:ext cx="8229600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72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Topic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Weed and invasive plant management</a:t>
            </a:r>
          </a:p>
          <a:p>
            <a:r>
              <a:rPr lang="en-US" dirty="0" smtClean="0"/>
              <a:t>Cropping systems modeling and decision-making</a:t>
            </a:r>
          </a:p>
          <a:p>
            <a:r>
              <a:rPr lang="en-US" dirty="0" smtClean="0"/>
              <a:t>Cover crops management</a:t>
            </a:r>
          </a:p>
          <a:p>
            <a:r>
              <a:rPr lang="en-US" dirty="0" smtClean="0"/>
              <a:t>Hydrologic systems and water quality</a:t>
            </a:r>
          </a:p>
          <a:p>
            <a:r>
              <a:rPr lang="en-US" dirty="0" smtClean="0"/>
              <a:t>Soil fertility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7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idx="1"/>
          </p:nvPr>
        </p:nvSpPr>
        <p:spPr>
          <a:xfrm>
            <a:off x="349250" y="319088"/>
            <a:ext cx="8445500" cy="1089025"/>
          </a:xfrm>
        </p:spPr>
        <p:txBody>
          <a:bodyPr/>
          <a:lstStyle/>
          <a:p>
            <a:pPr marL="0" indent="0" algn="r">
              <a:buFont typeface="Wingdings" panose="05000000000000000000" pitchFamily="2" charset="2"/>
              <a:buNone/>
            </a:pPr>
            <a:r>
              <a:rPr lang="en-US" altLang="en-US" sz="3000" b="0" dirty="0" smtClean="0">
                <a:latin typeface="Calibri" panose="020F0502020204030204" pitchFamily="34" charset="0"/>
              </a:rPr>
              <a:t>How willing are you to participate in professional development opportunities? 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932488" y="2025650"/>
            <a:ext cx="27813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 b="1">
                <a:solidFill>
                  <a:srgbClr val="0F2D6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400">
                <a:solidFill>
                  <a:srgbClr val="0F2D6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imes" panose="02020603060405020304" pitchFamily="18" charset="0"/>
              <a:buChar char="•"/>
              <a:defRPr sz="2000">
                <a:solidFill>
                  <a:srgbClr val="0F2D6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F2D6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F2D6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C2D83"/>
                </a:solidFill>
                <a:latin typeface="Calibri" panose="020F0502020204030204" pitchFamily="34" charset="0"/>
              </a:rPr>
              <a:t>94% are somewhat or very willing to participate in professional development opportunities</a:t>
            </a:r>
          </a:p>
        </p:txBody>
      </p:sp>
      <p:pic>
        <p:nvPicPr>
          <p:cNvPr id="1434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87400" y="1195388"/>
            <a:ext cx="7624763" cy="534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2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EXTtemple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MSUEXTtemplete</Template>
  <TotalTime>244</TotalTime>
  <Words>634</Words>
  <Application>Microsoft Office PowerPoint</Application>
  <PresentationFormat>On-screen Show (4:3)</PresentationFormat>
  <Paragraphs>85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MSUEXTtemplete</vt:lpstr>
      <vt:lpstr>Chart</vt:lpstr>
      <vt:lpstr>A Brief History of the MSU Extension Climate Science Team</vt:lpstr>
      <vt:lpstr>MSU-Extension Mission</vt:lpstr>
      <vt:lpstr>MSU-E Program Areas</vt:lpstr>
      <vt:lpstr>MSU-E Climate Science Working Group spring/summer 2014</vt:lpstr>
      <vt:lpstr>Survey Overview</vt:lpstr>
      <vt:lpstr>PowerPoint Presentation</vt:lpstr>
      <vt:lpstr>PowerPoint Presentation</vt:lpstr>
      <vt:lpstr>Top 5 Topic Areas</vt:lpstr>
      <vt:lpstr>PowerPoint Presentation</vt:lpstr>
      <vt:lpstr>Working Group Recommendations</vt:lpstr>
      <vt:lpstr>MSU-E Climate Science Program Framework</vt:lpstr>
      <vt:lpstr>MSU-E Climate Science Team</vt:lpstr>
      <vt:lpstr>Extension Climate Science Conference</vt:lpstr>
      <vt:lpstr>MSU Extension Activities</vt:lpstr>
      <vt:lpstr>Personal Reflections</vt:lpstr>
      <vt:lpstr>More Reflections</vt:lpstr>
    </vt:vector>
  </TitlesOfParts>
  <Company>Montana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MSU Extension and the MSU-E Climate Science Team</dc:title>
  <dc:creator>Mangold, Jane</dc:creator>
  <cp:lastModifiedBy>MSU</cp:lastModifiedBy>
  <cp:revision>27</cp:revision>
  <dcterms:created xsi:type="dcterms:W3CDTF">2015-07-06T15:49:55Z</dcterms:created>
  <dcterms:modified xsi:type="dcterms:W3CDTF">2017-04-06T22:24:41Z</dcterms:modified>
</cp:coreProperties>
</file>