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32" r:id="rId2"/>
    <p:sldId id="333" r:id="rId3"/>
    <p:sldId id="334" r:id="rId4"/>
    <p:sldId id="335" r:id="rId5"/>
    <p:sldId id="343" r:id="rId6"/>
    <p:sldId id="336" r:id="rId7"/>
    <p:sldId id="356" r:id="rId8"/>
    <p:sldId id="337" r:id="rId9"/>
    <p:sldId id="340" r:id="rId10"/>
    <p:sldId id="348" r:id="rId11"/>
    <p:sldId id="338" r:id="rId12"/>
    <p:sldId id="349" r:id="rId13"/>
    <p:sldId id="339" r:id="rId14"/>
    <p:sldId id="341" r:id="rId15"/>
    <p:sldId id="355" r:id="rId16"/>
    <p:sldId id="342" r:id="rId17"/>
    <p:sldId id="344" r:id="rId18"/>
    <p:sldId id="346" r:id="rId19"/>
    <p:sldId id="345" r:id="rId20"/>
    <p:sldId id="347" r:id="rId21"/>
    <p:sldId id="350" r:id="rId22"/>
    <p:sldId id="351" r:id="rId23"/>
    <p:sldId id="352" r:id="rId24"/>
    <p:sldId id="353" r:id="rId25"/>
    <p:sldId id="35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71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D3F85-D503-4001-BBE8-0EB46FE36DB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4D9BC-88E4-4670-B975-34E68DC6C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7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 wan</a:t>
            </a:r>
            <a:r>
              <a:rPr lang="en-US" baseline="0" dirty="0" smtClean="0"/>
              <a:t>t to give an example of how we can use economic methods to value changes in ecosystem services</a:t>
            </a:r>
          </a:p>
          <a:p>
            <a:r>
              <a:rPr lang="en-US" baseline="0" dirty="0" smtClean="0"/>
              <a:t>Ecosystem service in this case is outdoor recreation (sport fishing)</a:t>
            </a:r>
          </a:p>
          <a:p>
            <a:r>
              <a:rPr lang="en-US" baseline="0" dirty="0" smtClean="0"/>
              <a:t>Want to know how value of sport fishing is affected by an invasive species – the </a:t>
            </a:r>
            <a:r>
              <a:rPr lang="en-US" baseline="0" dirty="0" err="1" smtClean="0"/>
              <a:t>asian</a:t>
            </a:r>
            <a:r>
              <a:rPr lang="en-US" baseline="0" dirty="0" smtClean="0"/>
              <a:t> carp</a:t>
            </a:r>
          </a:p>
          <a:p>
            <a:r>
              <a:rPr lang="en-US" baseline="0" dirty="0" smtClean="0"/>
              <a:t>Going to discuss two different approaches to measuring impact of </a:t>
            </a:r>
            <a:r>
              <a:rPr lang="en-US" baseline="0" dirty="0" err="1" smtClean="0"/>
              <a:t>asian</a:t>
            </a:r>
            <a:r>
              <a:rPr lang="en-US" baseline="0" dirty="0" smtClean="0"/>
              <a:t> carp on value of fishing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4D9BC-88E4-4670-B975-34E68DC6C2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r>
              <a:rPr lang="en-US" dirty="0" smtClean="0"/>
              <a:t>Ackerman, Frank, and Elizabeth A. Stanton. 2008. The Cost of Climate Change:</a:t>
            </a:r>
            <a:r>
              <a:rPr lang="en-US" baseline="0" dirty="0" smtClean="0"/>
              <a:t> What We’ll Pay if Global Warming Continues Unchecked. NRDC. New York, NY</a:t>
            </a:r>
          </a:p>
          <a:p>
            <a:r>
              <a:rPr lang="en-US" baseline="0" dirty="0" smtClean="0"/>
              <a:t>Total damages are 1.36% of GDP in 2025 rising to 1.84% of GDP in 2100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Figure 10-1 in IPCC Fifth Assessment Report: Most studies estimating cost of 2.5-3 degree warming cluster between 1 and 2.5% decrease in GDP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Burke, Hsiang, and Miguel (2015) Global non-linear effect of temperature on economic production. Nature 527:235-239.  Project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US GDP will decrease by 36% by 2100 due to CC</a:t>
            </a:r>
            <a:endParaRPr lang="en-US" b="1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4D9BC-88E4-4670-B975-34E68DC6C2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</a:p>
          <a:p>
            <a:r>
              <a:rPr lang="en-US" dirty="0" smtClean="0"/>
              <a:t>Heal, Geoffrey.</a:t>
            </a:r>
            <a:r>
              <a:rPr lang="en-US" baseline="0" dirty="0" smtClean="0"/>
              <a:t> 2016. What would it take to reduce US greenhouse gas emissions by 80% by 2050? NBER Working Paper No. 22525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4D9BC-88E4-4670-B975-34E68DC6C2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9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Associated Press-NORC Center Poll, conducted August,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4D9BC-88E4-4670-B975-34E68DC6C2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4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3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9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8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3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AA09-EBD2-41D9-A46B-D3A94AAC761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C5B-E84B-42BC-A679-0D864F1E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8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880697"/>
            <a:ext cx="7772400" cy="1698625"/>
          </a:xfrm>
        </p:spPr>
        <p:txBody>
          <a:bodyPr>
            <a:noAutofit/>
          </a:bodyPr>
          <a:lstStyle/>
          <a:p>
            <a:r>
              <a:rPr lang="en-US" sz="3600" dirty="0" smtClean="0"/>
              <a:t>Economic Analysis of Climate Change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41625"/>
            <a:ext cx="7086600" cy="2438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Richard Ready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Montana State University and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Montana Institute on Ecosystems</a:t>
            </a:r>
          </a:p>
          <a:p>
            <a:endParaRPr lang="en-US" sz="2400" dirty="0" smtClean="0"/>
          </a:p>
          <a:p>
            <a:r>
              <a:rPr lang="en-US" sz="1600" dirty="0" smtClean="0"/>
              <a:t>Climate Science and Outreach Forum</a:t>
            </a:r>
          </a:p>
          <a:p>
            <a:r>
              <a:rPr lang="en-US" sz="1600" dirty="0" smtClean="0"/>
              <a:t>April 5, 2017</a:t>
            </a:r>
            <a:endParaRPr lang="en-US" sz="1600" dirty="0"/>
          </a:p>
          <a:p>
            <a:endParaRPr lang="en-US" sz="1900" dirty="0"/>
          </a:p>
          <a:p>
            <a:endParaRPr lang="en-US" sz="5500" dirty="0"/>
          </a:p>
        </p:txBody>
      </p:sp>
      <p:pic>
        <p:nvPicPr>
          <p:cNvPr id="1028" name="Picture 4" descr="Hom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1" y="5804630"/>
            <a:ext cx="2895600" cy="84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ntana State University in Bozeman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5642" y="5804630"/>
            <a:ext cx="3361313" cy="84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Reducing GHG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points about costs:</a:t>
            </a:r>
          </a:p>
          <a:p>
            <a:pPr lvl="1"/>
            <a:r>
              <a:rPr lang="en-US" dirty="0" smtClean="0"/>
              <a:t>Cost estimates vary widely </a:t>
            </a:r>
          </a:p>
          <a:p>
            <a:pPr lvl="2"/>
            <a:r>
              <a:rPr lang="en-US" dirty="0" smtClean="0"/>
              <a:t>cost of CC more uncertain than cost of emission reductions</a:t>
            </a:r>
          </a:p>
          <a:p>
            <a:pPr lvl="1"/>
            <a:r>
              <a:rPr lang="en-US" dirty="0" smtClean="0"/>
              <a:t>Be careful of one-time cost estimates vs annual cost estimates</a:t>
            </a:r>
          </a:p>
          <a:p>
            <a:pPr lvl="1"/>
            <a:r>
              <a:rPr lang="en-US" dirty="0" smtClean="0"/>
              <a:t>Creating or saving a job: is it a benefit or a cost?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1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Citizen Preferences for GHG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80% believe CC is happening</a:t>
            </a:r>
          </a:p>
          <a:p>
            <a:r>
              <a:rPr lang="en-US" sz="2400" dirty="0" smtClean="0"/>
              <a:t>70% believe </a:t>
            </a:r>
            <a:r>
              <a:rPr lang="en-US" sz="2400" dirty="0" err="1" smtClean="0"/>
              <a:t>govt</a:t>
            </a:r>
            <a:r>
              <a:rPr lang="en-US" sz="2400" dirty="0" smtClean="0"/>
              <a:t> should do something</a:t>
            </a:r>
          </a:p>
          <a:p>
            <a:r>
              <a:rPr lang="en-US" sz="2400" dirty="0" smtClean="0"/>
              <a:t>60% WTP something to address CC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200400"/>
            <a:ext cx="5637451" cy="338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22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Cost of BAU: $1300-$3300</a:t>
            </a:r>
          </a:p>
          <a:p>
            <a:pPr lvl="1"/>
            <a:r>
              <a:rPr lang="en-US" dirty="0" smtClean="0"/>
              <a:t>But it could be much higher</a:t>
            </a:r>
          </a:p>
          <a:p>
            <a:pPr lvl="1"/>
            <a:endParaRPr lang="en-US" dirty="0"/>
          </a:p>
          <a:p>
            <a:r>
              <a:rPr lang="en-US" dirty="0" smtClean="0"/>
              <a:t>Cost to limit warming: $300 - $1100</a:t>
            </a:r>
          </a:p>
          <a:p>
            <a:pPr lvl="1"/>
            <a:r>
              <a:rPr lang="en-US" dirty="0" smtClean="0"/>
              <a:t>Total social cost could be negative if you count co-benefits</a:t>
            </a:r>
          </a:p>
          <a:p>
            <a:pPr lvl="1"/>
            <a:endParaRPr lang="en-US" dirty="0"/>
          </a:p>
          <a:p>
            <a:r>
              <a:rPr lang="en-US" dirty="0" smtClean="0"/>
              <a:t>Average household WTP: $60-$90</a:t>
            </a:r>
          </a:p>
          <a:p>
            <a:pPr lvl="1"/>
            <a:r>
              <a:rPr lang="en-US" dirty="0" smtClean="0"/>
              <a:t>40% not willing to pay anything</a:t>
            </a:r>
          </a:p>
          <a:p>
            <a:pPr lvl="1"/>
            <a:r>
              <a:rPr lang="en-US" dirty="0" smtClean="0"/>
              <a:t>Average driven by a minority with high WTP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2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Cost-Effectiveness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least-cost way to reduce GHG emissions?</a:t>
            </a:r>
          </a:p>
          <a:p>
            <a:pPr lvl="1"/>
            <a:r>
              <a:rPr lang="en-US" dirty="0" smtClean="0"/>
              <a:t>Want to encourage lower-cost approaches first</a:t>
            </a:r>
          </a:p>
          <a:p>
            <a:pPr lvl="1"/>
            <a:r>
              <a:rPr lang="en-US" dirty="0" smtClean="0"/>
              <a:t>Want to encourage innovation that reduces costs</a:t>
            </a:r>
          </a:p>
          <a:p>
            <a:pPr lvl="1"/>
            <a:r>
              <a:rPr lang="en-US" dirty="0" smtClean="0"/>
              <a:t>Want a system that is easy to administer</a:t>
            </a:r>
          </a:p>
          <a:p>
            <a:pPr lvl="1"/>
            <a:r>
              <a:rPr lang="en-US" dirty="0" smtClean="0"/>
              <a:t>Want a system that is fair</a:t>
            </a:r>
          </a:p>
          <a:p>
            <a:pPr lvl="1"/>
            <a:r>
              <a:rPr lang="en-US" dirty="0" smtClean="0"/>
              <a:t>Want a system that preserves as much individual freedom as possible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Cost-Effectiveness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Technology Standards</a:t>
            </a:r>
          </a:p>
          <a:p>
            <a:pPr lvl="1"/>
            <a:r>
              <a:rPr lang="en-US" dirty="0" smtClean="0"/>
              <a:t>All emitters in an industry treated the same</a:t>
            </a:r>
          </a:p>
          <a:p>
            <a:pPr lvl="1"/>
            <a:r>
              <a:rPr lang="en-US" dirty="0" smtClean="0"/>
              <a:t>No incentive to innovate</a:t>
            </a:r>
          </a:p>
          <a:p>
            <a:pPr lvl="1"/>
            <a:r>
              <a:rPr lang="en-US" dirty="0" smtClean="0"/>
              <a:t>Need standards for each type of emitter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Market-based Approaches</a:t>
            </a:r>
          </a:p>
          <a:p>
            <a:pPr lvl="1"/>
            <a:r>
              <a:rPr lang="en-US" dirty="0" smtClean="0"/>
              <a:t>Incentives to reduce emissions at lowest cost</a:t>
            </a:r>
          </a:p>
          <a:p>
            <a:pPr lvl="1"/>
            <a:r>
              <a:rPr lang="en-US" dirty="0" smtClean="0"/>
              <a:t>Need less information about technology in each industry</a:t>
            </a:r>
          </a:p>
          <a:p>
            <a:pPr lvl="1"/>
            <a:r>
              <a:rPr lang="en-US" dirty="0" smtClean="0"/>
              <a:t>Carbon Fee/Tax</a:t>
            </a:r>
          </a:p>
          <a:p>
            <a:pPr lvl="2"/>
            <a:r>
              <a:rPr lang="en-US" dirty="0" smtClean="0"/>
              <a:t>What do you do with the revenues?</a:t>
            </a:r>
          </a:p>
          <a:p>
            <a:pPr lvl="2"/>
            <a:r>
              <a:rPr lang="en-US" dirty="0" smtClean="0"/>
              <a:t>How do you know the right tax?</a:t>
            </a:r>
          </a:p>
          <a:p>
            <a:pPr lvl="1"/>
            <a:r>
              <a:rPr lang="en-US" dirty="0" smtClean="0"/>
              <a:t>Cap and Trade</a:t>
            </a:r>
          </a:p>
          <a:p>
            <a:pPr lvl="2"/>
            <a:r>
              <a:rPr lang="en-US" dirty="0" smtClean="0"/>
              <a:t>How do you hand out the credits?</a:t>
            </a:r>
          </a:p>
          <a:p>
            <a:pPr lvl="2"/>
            <a:r>
              <a:rPr lang="en-US" dirty="0" smtClean="0"/>
              <a:t>How do you know the right cap?</a:t>
            </a:r>
          </a:p>
          <a:p>
            <a:pPr lvl="1"/>
            <a:r>
              <a:rPr lang="en-US" dirty="0" smtClean="0"/>
              <a:t>Who bears the costs?  How do impacts ripple out through economy?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81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fracking on energy markets</a:t>
            </a:r>
          </a:p>
          <a:p>
            <a:endParaRPr lang="en-US" dirty="0"/>
          </a:p>
          <a:p>
            <a:r>
              <a:rPr lang="en-US" dirty="0" smtClean="0"/>
              <a:t>What drives coal mining employment?</a:t>
            </a:r>
          </a:p>
          <a:p>
            <a:pPr lvl="1"/>
            <a:r>
              <a:rPr lang="en-US" dirty="0" smtClean="0"/>
              <a:t>Natural gas prices</a:t>
            </a:r>
          </a:p>
          <a:p>
            <a:pPr lvl="1"/>
            <a:r>
              <a:rPr lang="en-US" dirty="0" smtClean="0"/>
              <a:t>Mechanization</a:t>
            </a:r>
          </a:p>
          <a:p>
            <a:pPr lvl="1"/>
            <a:r>
              <a:rPr lang="en-US" dirty="0" smtClean="0"/>
              <a:t>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9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Executive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Review/reconsider Obama regulations</a:t>
            </a:r>
          </a:p>
          <a:p>
            <a:pPr lvl="1"/>
            <a:r>
              <a:rPr lang="en-US" dirty="0" smtClean="0"/>
              <a:t>Clean Power Plan</a:t>
            </a:r>
          </a:p>
          <a:p>
            <a:pPr lvl="1"/>
            <a:r>
              <a:rPr lang="en-US" dirty="0" smtClean="0"/>
              <a:t>Emission standards for new power plants</a:t>
            </a:r>
          </a:p>
          <a:p>
            <a:pPr lvl="1"/>
            <a:r>
              <a:rPr lang="en-US" dirty="0" smtClean="0"/>
              <a:t>Methane emissions from oil and gas</a:t>
            </a:r>
          </a:p>
          <a:p>
            <a:r>
              <a:rPr lang="en-US" dirty="0" smtClean="0"/>
              <a:t>Revise how “Social Cost of Carbon” is calculated</a:t>
            </a:r>
          </a:p>
          <a:p>
            <a:r>
              <a:rPr lang="en-US" dirty="0" smtClean="0"/>
              <a:t>Remove GHG emissions from NEPA reviews</a:t>
            </a:r>
          </a:p>
          <a:p>
            <a:r>
              <a:rPr lang="en-US" dirty="0" smtClean="0"/>
              <a:t>Lift moratorium on federal coal leasing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Executive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Background History – GHG regulation</a:t>
            </a:r>
          </a:p>
          <a:p>
            <a:pPr lvl="1"/>
            <a:r>
              <a:rPr lang="en-US" dirty="0" smtClean="0"/>
              <a:t>Clean Air Act: EPA must regulate pollutants that endanger health or welfare</a:t>
            </a:r>
          </a:p>
          <a:p>
            <a:pPr lvl="1"/>
            <a:r>
              <a:rPr lang="en-US" dirty="0" smtClean="0"/>
              <a:t>2007: Supreme Court says EPA can regulate GHG under CAA if it determines that CC endangers health or welfare</a:t>
            </a:r>
          </a:p>
          <a:p>
            <a:pPr lvl="1"/>
            <a:r>
              <a:rPr lang="en-US" dirty="0" smtClean="0"/>
              <a:t>2009: Endangerment Finding</a:t>
            </a:r>
          </a:p>
          <a:p>
            <a:pPr lvl="1"/>
            <a:r>
              <a:rPr lang="en-US" dirty="0" smtClean="0"/>
              <a:t>Since 2009</a:t>
            </a:r>
          </a:p>
          <a:p>
            <a:pPr lvl="2"/>
            <a:r>
              <a:rPr lang="en-US" dirty="0" smtClean="0"/>
              <a:t>Light Duty Vehicle Rule (CAFE Standards)</a:t>
            </a:r>
          </a:p>
          <a:p>
            <a:pPr lvl="2"/>
            <a:r>
              <a:rPr lang="en-US" dirty="0" smtClean="0"/>
              <a:t>GHG regulated under New Source Review</a:t>
            </a:r>
          </a:p>
          <a:p>
            <a:pPr lvl="2"/>
            <a:r>
              <a:rPr lang="en-US" dirty="0" smtClean="0"/>
              <a:t>Clean Power Plan</a:t>
            </a:r>
          </a:p>
          <a:p>
            <a:pPr lvl="2"/>
            <a:r>
              <a:rPr lang="en-US" dirty="0" smtClean="0"/>
              <a:t>Methane emissions from oil and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4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Executive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Background History - SCC</a:t>
            </a:r>
          </a:p>
          <a:p>
            <a:pPr lvl="1"/>
            <a:r>
              <a:rPr lang="en-US" dirty="0" smtClean="0"/>
              <a:t>Federal requirements for environmental reviews</a:t>
            </a:r>
          </a:p>
          <a:p>
            <a:pPr lvl="2"/>
            <a:r>
              <a:rPr lang="en-US" dirty="0" smtClean="0"/>
              <a:t>NEPA: Environmental Impact Statements</a:t>
            </a:r>
          </a:p>
          <a:p>
            <a:pPr lvl="2"/>
            <a:r>
              <a:rPr lang="en-US" dirty="0" smtClean="0"/>
              <a:t>Executive Order 12291: Regulatory Impact Assessments</a:t>
            </a:r>
          </a:p>
          <a:p>
            <a:pPr lvl="1"/>
            <a:r>
              <a:rPr lang="en-US" dirty="0" smtClean="0"/>
              <a:t>2008: US Court of Appeals finds that government must include climate change impacts in EIS</a:t>
            </a:r>
          </a:p>
          <a:p>
            <a:pPr lvl="1"/>
            <a:r>
              <a:rPr lang="en-US" dirty="0" smtClean="0"/>
              <a:t>2009: Interagency Working Group develops estimates of Social Cost of Carbon </a:t>
            </a:r>
          </a:p>
          <a:p>
            <a:pPr lvl="2"/>
            <a:r>
              <a:rPr lang="en-US" dirty="0" smtClean="0"/>
              <a:t>Currently $36 per ton carbon dioxide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46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Executive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Implications:</a:t>
            </a:r>
          </a:p>
          <a:p>
            <a:pPr lvl="1"/>
            <a:r>
              <a:rPr lang="en-US" dirty="0" smtClean="0"/>
              <a:t>Unless the Endangerment Finding is rescinded, federal </a:t>
            </a:r>
            <a:r>
              <a:rPr lang="en-US" dirty="0" err="1" smtClean="0"/>
              <a:t>govt</a:t>
            </a:r>
            <a:r>
              <a:rPr lang="en-US" dirty="0" smtClean="0"/>
              <a:t> is required to </a:t>
            </a:r>
          </a:p>
          <a:p>
            <a:pPr lvl="2"/>
            <a:r>
              <a:rPr lang="en-US" dirty="0" smtClean="0"/>
              <a:t>Regulate greenhouse gas emissions</a:t>
            </a:r>
          </a:p>
          <a:p>
            <a:pPr lvl="2"/>
            <a:r>
              <a:rPr lang="en-US" dirty="0" smtClean="0"/>
              <a:t>Include projected CC impacts (SCC) in EIS, 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6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on Economics of </a:t>
            </a:r>
            <a:br>
              <a:rPr lang="en-US" dirty="0" smtClean="0"/>
            </a:br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much will climate change cost us?</a:t>
            </a:r>
          </a:p>
          <a:p>
            <a:endParaRPr lang="en-US" dirty="0" smtClean="0"/>
          </a:p>
          <a:p>
            <a:r>
              <a:rPr lang="en-US" dirty="0" smtClean="0"/>
              <a:t>How much would it cost us to reduce GHG emissions?</a:t>
            </a:r>
          </a:p>
          <a:p>
            <a:endParaRPr lang="en-US" dirty="0" smtClean="0"/>
          </a:p>
          <a:p>
            <a:r>
              <a:rPr lang="en-US" dirty="0" smtClean="0"/>
              <a:t>How much are citizens willing to pay to reduce GHG emissions?</a:t>
            </a:r>
          </a:p>
          <a:p>
            <a:endParaRPr lang="en-US" dirty="0" smtClean="0"/>
          </a:p>
          <a:p>
            <a:r>
              <a:rPr lang="en-US" dirty="0" smtClean="0"/>
              <a:t>If we are going to reduce GHG emissions, what is the least-cost way to do so?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91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GHG Emission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Power Plan – existing power plants</a:t>
            </a:r>
          </a:p>
          <a:p>
            <a:pPr lvl="1"/>
            <a:r>
              <a:rPr lang="en-US" dirty="0" smtClean="0"/>
              <a:t>Current CPP under judicial injunction</a:t>
            </a:r>
          </a:p>
          <a:p>
            <a:pPr lvl="2"/>
            <a:r>
              <a:rPr lang="en-US" dirty="0" smtClean="0"/>
              <a:t>Court may decide EPA can’t regulate emissions from existing power plants</a:t>
            </a:r>
          </a:p>
          <a:p>
            <a:pPr lvl="1"/>
            <a:r>
              <a:rPr lang="en-US" dirty="0" smtClean="0"/>
              <a:t>Will take at least a year or two to rewrite </a:t>
            </a:r>
            <a:r>
              <a:rPr lang="en-US" dirty="0" err="1" smtClean="0"/>
              <a:t>regs</a:t>
            </a:r>
            <a:endParaRPr lang="en-US" dirty="0" smtClean="0"/>
          </a:p>
          <a:p>
            <a:pPr lvl="1"/>
            <a:r>
              <a:rPr lang="en-US" dirty="0" smtClean="0"/>
              <a:t>Current CPP assumes fuel switching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regs</a:t>
            </a:r>
            <a:r>
              <a:rPr lang="en-US" dirty="0" smtClean="0"/>
              <a:t> might only regulate individual source emissions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25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GHG Emission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Source Review – new power plants</a:t>
            </a:r>
          </a:p>
          <a:p>
            <a:pPr lvl="1"/>
            <a:r>
              <a:rPr lang="en-US" dirty="0" smtClean="0"/>
              <a:t>Current CPP essentially requires new coal plants to use CCS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regs</a:t>
            </a:r>
            <a:r>
              <a:rPr lang="en-US" dirty="0" smtClean="0"/>
              <a:t> might require a less aggressive technology </a:t>
            </a:r>
          </a:p>
          <a:p>
            <a:pPr lvl="1"/>
            <a:r>
              <a:rPr lang="en-US" dirty="0" smtClean="0"/>
              <a:t>But no one’s building new coal power plants anyway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72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GHG Emission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Methane emissions from oil and gas</a:t>
            </a:r>
          </a:p>
          <a:p>
            <a:pPr lvl="1"/>
            <a:r>
              <a:rPr lang="en-US" dirty="0" smtClean="0"/>
              <a:t>Not yet in effect</a:t>
            </a:r>
          </a:p>
          <a:p>
            <a:pPr lvl="1"/>
            <a:r>
              <a:rPr lang="en-US" dirty="0" smtClean="0"/>
              <a:t>Have to have some regulation, but could be weaker</a:t>
            </a:r>
          </a:p>
          <a:p>
            <a:endParaRPr lang="en-US" dirty="0"/>
          </a:p>
          <a:p>
            <a:r>
              <a:rPr lang="en-US" dirty="0" smtClean="0"/>
              <a:t>Any regulation rewrite will take a long time and has to be justifiable in court</a:t>
            </a:r>
          </a:p>
        </p:txBody>
      </p:sp>
    </p:spTree>
    <p:extLst>
      <p:ext uri="{BB962C8B-B14F-4D97-AF65-F5344CB8AC3E}">
        <p14:creationId xmlns:p14="http://schemas.microsoft.com/office/powerpoint/2010/main" val="706219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Cost of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Current: </a:t>
            </a:r>
          </a:p>
          <a:p>
            <a:pPr lvl="1"/>
            <a:r>
              <a:rPr lang="en-US" dirty="0" smtClean="0"/>
              <a:t>One value used by all agencies</a:t>
            </a:r>
          </a:p>
          <a:p>
            <a:pPr lvl="1"/>
            <a:r>
              <a:rPr lang="en-US" dirty="0" smtClean="0"/>
              <a:t>Includes global damages</a:t>
            </a:r>
          </a:p>
          <a:p>
            <a:r>
              <a:rPr lang="en-US" dirty="0" smtClean="0"/>
              <a:t>New:</a:t>
            </a:r>
          </a:p>
          <a:p>
            <a:pPr lvl="1"/>
            <a:r>
              <a:rPr lang="en-US" dirty="0" smtClean="0"/>
              <a:t>Each agency decides its own value</a:t>
            </a:r>
          </a:p>
          <a:p>
            <a:pPr lvl="1"/>
            <a:r>
              <a:rPr lang="en-US" dirty="0" smtClean="0"/>
              <a:t>Only include US damages?</a:t>
            </a:r>
          </a:p>
          <a:p>
            <a:r>
              <a:rPr lang="en-US" dirty="0" smtClean="0"/>
              <a:t>Remember: </a:t>
            </a:r>
          </a:p>
          <a:p>
            <a:pPr lvl="1"/>
            <a:r>
              <a:rPr lang="en-US" dirty="0" smtClean="0"/>
              <a:t>SCC is an accounting tool, not a tax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2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GHG Accounting in NEPA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Revokes guidance documents for how to incorporate GHG emissions into NEPA reviews</a:t>
            </a:r>
          </a:p>
          <a:p>
            <a:r>
              <a:rPr lang="en-US" dirty="0" smtClean="0"/>
              <a:t>Impact not clear</a:t>
            </a:r>
          </a:p>
          <a:p>
            <a:pPr lvl="1"/>
            <a:r>
              <a:rPr lang="en-US" dirty="0" smtClean="0"/>
              <a:t>Courts have already found that CC impacts must be included in NEPA reviews</a:t>
            </a:r>
          </a:p>
          <a:p>
            <a:pPr lvl="1"/>
            <a:r>
              <a:rPr lang="en-US" dirty="0" smtClean="0"/>
              <a:t>Included in a more fossil-fuel friendly way?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42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Coal Moratorium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in place in 2016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govt</a:t>
            </a:r>
            <a:r>
              <a:rPr lang="en-US" dirty="0" smtClean="0"/>
              <a:t> getting fair price for leased resources?</a:t>
            </a:r>
          </a:p>
          <a:p>
            <a:pPr lvl="2"/>
            <a:r>
              <a:rPr lang="en-US" dirty="0" smtClean="0"/>
              <a:t>Lease payments</a:t>
            </a:r>
          </a:p>
          <a:p>
            <a:pPr lvl="2"/>
            <a:r>
              <a:rPr lang="en-US" dirty="0" smtClean="0"/>
              <a:t>Royalties</a:t>
            </a:r>
          </a:p>
          <a:p>
            <a:pPr lvl="1"/>
            <a:r>
              <a:rPr lang="en-US" dirty="0" smtClean="0"/>
              <a:t>How to account for resulting GHG emissions</a:t>
            </a:r>
          </a:p>
          <a:p>
            <a:r>
              <a:rPr lang="en-US" dirty="0" smtClean="0"/>
              <a:t>Not much demand right now for new leases</a:t>
            </a:r>
          </a:p>
          <a:p>
            <a:pPr lvl="1"/>
            <a:r>
              <a:rPr lang="en-US" dirty="0" smtClean="0"/>
              <a:t>Buy and hold?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4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Bottom-up approach</a:t>
            </a:r>
          </a:p>
          <a:p>
            <a:pPr lvl="1"/>
            <a:r>
              <a:rPr lang="en-US" dirty="0" smtClean="0"/>
              <a:t>Coastal flooding – structural damage + cost to defend</a:t>
            </a:r>
          </a:p>
          <a:p>
            <a:pPr lvl="1"/>
            <a:r>
              <a:rPr lang="en-US" dirty="0" smtClean="0"/>
              <a:t>Impact of increased heat and drought on ag yields</a:t>
            </a:r>
          </a:p>
          <a:p>
            <a:pPr lvl="1"/>
            <a:r>
              <a:rPr lang="en-US" dirty="0" smtClean="0"/>
              <a:t>Control costs and damages from wildfire</a:t>
            </a:r>
          </a:p>
          <a:p>
            <a:pPr lvl="1"/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Health impacts</a:t>
            </a:r>
          </a:p>
          <a:p>
            <a:pPr lvl="1"/>
            <a:r>
              <a:rPr lang="en-US" dirty="0" smtClean="0"/>
              <a:t>Lost recreation opportunities</a:t>
            </a:r>
          </a:p>
          <a:p>
            <a:pPr lvl="1"/>
            <a:r>
              <a:rPr lang="en-US" dirty="0" smtClean="0"/>
              <a:t>Impact on rare and endangered species</a:t>
            </a:r>
          </a:p>
          <a:p>
            <a:pPr lvl="1"/>
            <a:r>
              <a:rPr lang="en-US" dirty="0" smtClean="0"/>
              <a:t>Damages caused by severe storms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3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87" y="1347783"/>
            <a:ext cx="8229600" cy="1810382"/>
          </a:xfrm>
        </p:spPr>
        <p:txBody>
          <a:bodyPr>
            <a:normAutofit/>
          </a:bodyPr>
          <a:lstStyle/>
          <a:p>
            <a:r>
              <a:rPr lang="en-US" dirty="0" smtClean="0"/>
              <a:t>Top-down approach</a:t>
            </a:r>
          </a:p>
          <a:p>
            <a:pPr lvl="1"/>
            <a:r>
              <a:rPr lang="en-US" dirty="0" smtClean="0"/>
              <a:t>Macroeconomic effect of increased temp on GDP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s://oup.silverchair-cdn.com/oup/backfile/Content_public/Journal/economicpolicy/31/87/10.1093_epolic_eiw007/2/eiw007f3p.png?Expires=1491346077&amp;Signature=ShHE~6LyJTsiPDddF-eHVD1lIUryyMUifNlOfE~hm6MSrA94D62IOkDdM5UAr90mnxnjnz5PUOdQJrxMpBIlc4n64Rp2xQvlHjDuYU2hx-PlskDkLiUDoD-UGtSF0m-KIFSpt8Zb7p9WovNE4vC5rBx4HjgcRFZeMa2lrKwIeheA~rjxjyApYMRFqAb4JtGrlPHdFYAmnGNnsc5~Pr-4oPIxUN6OKC-F78seLR6I3PZGk8L5UjM~cvbYDx4j5ffPRarNWNA77kbBfjlRvCR7qx19FKjI8Tx-OMIzs8pHopfwW9kGFIZHZGT-KvEhZhHsLdxaPg8Az5Km1OrEf36KxA__&amp;Key-Pair-Id=APKAIUCZBIA4LVPAVW3Q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495800" cy="362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07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 Cost of BAU vs 2˚C</a:t>
            </a:r>
          </a:p>
          <a:p>
            <a:pPr lvl="1"/>
            <a:r>
              <a:rPr lang="en-US" dirty="0" smtClean="0"/>
              <a:t>Median estimate: 1-2.5% of GDP</a:t>
            </a:r>
          </a:p>
          <a:p>
            <a:pPr lvl="1"/>
            <a:r>
              <a:rPr lang="en-US" dirty="0" smtClean="0"/>
              <a:t>$1300-$3300 per household per year</a:t>
            </a:r>
          </a:p>
          <a:p>
            <a:pPr lvl="1"/>
            <a:r>
              <a:rPr lang="en-US" dirty="0" smtClean="0"/>
              <a:t>Higher for more warming</a:t>
            </a:r>
          </a:p>
          <a:p>
            <a:endParaRPr lang="en-US" dirty="0" smtClean="0"/>
          </a:p>
          <a:p>
            <a:r>
              <a:rPr lang="en-US" dirty="0" smtClean="0"/>
              <a:t>New Research: </a:t>
            </a:r>
          </a:p>
          <a:p>
            <a:pPr lvl="1"/>
            <a:r>
              <a:rPr lang="en-US" dirty="0" smtClean="0"/>
              <a:t>Asymmetry in uncertainty</a:t>
            </a:r>
          </a:p>
          <a:p>
            <a:pPr lvl="2"/>
            <a:r>
              <a:rPr lang="en-US" dirty="0" smtClean="0"/>
              <a:t>Worst </a:t>
            </a:r>
            <a:r>
              <a:rPr lang="en-US" dirty="0"/>
              <a:t>case scenarios are </a:t>
            </a:r>
            <a:r>
              <a:rPr lang="en-US" dirty="0" smtClean="0"/>
              <a:t>pretty bad, but best case scenarios aren’t that great</a:t>
            </a:r>
          </a:p>
          <a:p>
            <a:pPr lvl="1"/>
            <a:r>
              <a:rPr lang="en-US" dirty="0" smtClean="0"/>
              <a:t>Warming leads to slower economic growth rates</a:t>
            </a:r>
          </a:p>
          <a:p>
            <a:pPr lvl="2"/>
            <a:r>
              <a:rPr lang="en-US" dirty="0" smtClean="0"/>
              <a:t>Compounding effect could lead to much larger damages over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5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Reducing GHG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Analysis:</a:t>
            </a:r>
          </a:p>
          <a:p>
            <a:pPr lvl="1"/>
            <a:r>
              <a:rPr lang="en-US" dirty="0" smtClean="0"/>
              <a:t>Compare </a:t>
            </a:r>
            <a:r>
              <a:rPr lang="en-US" dirty="0" err="1" smtClean="0"/>
              <a:t>levelized</a:t>
            </a:r>
            <a:r>
              <a:rPr lang="en-US" dirty="0" smtClean="0"/>
              <a:t> cost of carbon-free technologies to current lowest-cost technology (i.e. wind/solar with storage vs coal)</a:t>
            </a:r>
          </a:p>
          <a:p>
            <a:pPr lvl="2"/>
            <a:r>
              <a:rPr lang="en-US" dirty="0" smtClean="0"/>
              <a:t>Cost of renewables declining fast, while cost of coal has been steady or increasing slightly</a:t>
            </a:r>
          </a:p>
          <a:p>
            <a:pPr lvl="1"/>
            <a:r>
              <a:rPr lang="en-US" dirty="0" smtClean="0"/>
              <a:t>Look at cost to sequester carbon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8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Reducing GHG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</a:t>
            </a:r>
            <a:r>
              <a:rPr lang="en-US" dirty="0"/>
              <a:t>Complete Analysis</a:t>
            </a:r>
          </a:p>
          <a:p>
            <a:pPr lvl="1"/>
            <a:r>
              <a:rPr lang="en-US" dirty="0"/>
              <a:t>Incorporate co-benefits from GHG </a:t>
            </a:r>
            <a:r>
              <a:rPr lang="en-US" dirty="0" smtClean="0"/>
              <a:t>reductions</a:t>
            </a:r>
          </a:p>
          <a:p>
            <a:pPr lvl="1"/>
            <a:r>
              <a:rPr lang="en-US" dirty="0" smtClean="0"/>
              <a:t>Example: Wind/Gas combination vs Coal</a:t>
            </a:r>
          </a:p>
          <a:p>
            <a:pPr lvl="1"/>
            <a:r>
              <a:rPr lang="en-US" dirty="0" smtClean="0"/>
              <a:t>Electric bills vs hospital bills – who pays?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Reducing GHG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Marginal Abatement Cost Curves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Image result for cost reduce ghg emis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2325687"/>
            <a:ext cx="58674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60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Reducing GHG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to meet Paris Accord (US)</a:t>
            </a:r>
          </a:p>
          <a:p>
            <a:pPr lvl="1"/>
            <a:r>
              <a:rPr lang="en-US" dirty="0" smtClean="0"/>
              <a:t>$37-$135B per year</a:t>
            </a:r>
          </a:p>
          <a:p>
            <a:pPr lvl="1"/>
            <a:r>
              <a:rPr lang="en-US" dirty="0" smtClean="0"/>
              <a:t>$300 - $1100 per household per year </a:t>
            </a:r>
          </a:p>
          <a:p>
            <a:pPr lvl="1"/>
            <a:r>
              <a:rPr lang="en-US" dirty="0" smtClean="0"/>
              <a:t>A little less than what we currently pay for water and sewer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37763</TotalTime>
  <Words>1295</Words>
  <Application>Microsoft Office PowerPoint</Application>
  <PresentationFormat>On-screen Show (4:3)</PresentationFormat>
  <Paragraphs>207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Economic Analysis of Climate Change</vt:lpstr>
      <vt:lpstr>Research on Economics of  Climate Change</vt:lpstr>
      <vt:lpstr>Cost of Climate Change</vt:lpstr>
      <vt:lpstr>Cost of Climate Change</vt:lpstr>
      <vt:lpstr>Cost of Climate Change</vt:lpstr>
      <vt:lpstr>Cost of Reducing GHG Emissions</vt:lpstr>
      <vt:lpstr>Cost of Reducing GHG Emissions</vt:lpstr>
      <vt:lpstr>Cost of Reducing GHG Emissions</vt:lpstr>
      <vt:lpstr>Cost of Reducing GHG Emissions</vt:lpstr>
      <vt:lpstr>Cost of Reducing GHG Emissions</vt:lpstr>
      <vt:lpstr>Citizen Preferences for GHG Policies</vt:lpstr>
      <vt:lpstr>Summary</vt:lpstr>
      <vt:lpstr>Cost-Effectiveness Analysis</vt:lpstr>
      <vt:lpstr>Cost-Effectiveness Analysis</vt:lpstr>
      <vt:lpstr>Related Research Topics</vt:lpstr>
      <vt:lpstr>Trump Executive Order </vt:lpstr>
      <vt:lpstr>Trump Executive Order </vt:lpstr>
      <vt:lpstr>Trump Executive Order </vt:lpstr>
      <vt:lpstr>Trump Executive Order </vt:lpstr>
      <vt:lpstr>GHG Emission Regulations</vt:lpstr>
      <vt:lpstr>GHG Emission Regulations</vt:lpstr>
      <vt:lpstr>GHG Emission Regulations</vt:lpstr>
      <vt:lpstr>Social Cost of Carbon</vt:lpstr>
      <vt:lpstr>GHG Accounting in NEPA Analyses</vt:lpstr>
      <vt:lpstr>Federal Coal Moratorium</vt:lpstr>
    </vt:vector>
  </TitlesOfParts>
  <Company>The Pennsylvania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combined revealed/stated preference model for projecting the impact of invasive species on recreational angling in the Great Lakes, Upper Mississippi, and Ohio River Basins</dc:title>
  <dc:creator>RICHARD C READY</dc:creator>
  <cp:lastModifiedBy>MSU</cp:lastModifiedBy>
  <cp:revision>144</cp:revision>
  <dcterms:created xsi:type="dcterms:W3CDTF">2013-02-22T19:03:47Z</dcterms:created>
  <dcterms:modified xsi:type="dcterms:W3CDTF">2017-04-06T22:25:31Z</dcterms:modified>
</cp:coreProperties>
</file>