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7" r:id="rId2"/>
    <p:sldMasterId id="2147483683" r:id="rId3"/>
    <p:sldMasterId id="2147483703" r:id="rId4"/>
    <p:sldMasterId id="2147483719" r:id="rId5"/>
  </p:sldMasterIdLst>
  <p:notesMasterIdLst>
    <p:notesMasterId r:id="rId31"/>
  </p:notesMasterIdLst>
  <p:handoutMasterIdLst>
    <p:handoutMasterId r:id="rId32"/>
  </p:handoutMasterIdLst>
  <p:sldIdLst>
    <p:sldId id="271" r:id="rId6"/>
    <p:sldId id="1492" r:id="rId7"/>
    <p:sldId id="1583" r:id="rId8"/>
    <p:sldId id="1448" r:id="rId9"/>
    <p:sldId id="1563" r:id="rId10"/>
    <p:sldId id="1496" r:id="rId11"/>
    <p:sldId id="1554" r:id="rId12"/>
    <p:sldId id="1556" r:id="rId13"/>
    <p:sldId id="1510" r:id="rId14"/>
    <p:sldId id="1561" r:id="rId15"/>
    <p:sldId id="1543" r:id="rId16"/>
    <p:sldId id="1514" r:id="rId17"/>
    <p:sldId id="1557" r:id="rId18"/>
    <p:sldId id="1522" r:id="rId19"/>
    <p:sldId id="1523" r:id="rId20"/>
    <p:sldId id="1526" r:id="rId21"/>
    <p:sldId id="1527" r:id="rId22"/>
    <p:sldId id="1586" r:id="rId23"/>
    <p:sldId id="1584" r:id="rId24"/>
    <p:sldId id="1585" r:id="rId25"/>
    <p:sldId id="1528" r:id="rId26"/>
    <p:sldId id="1588" r:id="rId27"/>
    <p:sldId id="1587" r:id="rId28"/>
    <p:sldId id="1562" r:id="rId29"/>
    <p:sldId id="1581" r:id="rId30"/>
  </p:sldIdLst>
  <p:sldSz cx="9144000" cy="6858000" type="screen4x3"/>
  <p:notesSz cx="7010400" cy="9296400"/>
  <p:custDataLst>
    <p:tags r:id="rId33"/>
  </p:custDataLst>
  <p:defaultTextStyle>
    <a:defPPr>
      <a:defRPr lang="en-US"/>
    </a:defPPr>
    <a:lvl1pPr algn="l" rtl="0" eaLnBrk="0" fontAlgn="base" hangingPunct="0">
      <a:spcBef>
        <a:spcPct val="0"/>
      </a:spcBef>
      <a:spcAft>
        <a:spcPct val="0"/>
      </a:spcAft>
      <a:defRPr sz="4800" kern="1200">
        <a:solidFill>
          <a:schemeClr val="tx1"/>
        </a:solidFill>
        <a:latin typeface="Times" pitchFamily="116" charset="0"/>
        <a:ea typeface="+mn-ea"/>
        <a:cs typeface="+mn-cs"/>
      </a:defRPr>
    </a:lvl1pPr>
    <a:lvl2pPr marL="457200" algn="l" rtl="0" eaLnBrk="0" fontAlgn="base" hangingPunct="0">
      <a:spcBef>
        <a:spcPct val="0"/>
      </a:spcBef>
      <a:spcAft>
        <a:spcPct val="0"/>
      </a:spcAft>
      <a:defRPr sz="4800" kern="1200">
        <a:solidFill>
          <a:schemeClr val="tx1"/>
        </a:solidFill>
        <a:latin typeface="Times" pitchFamily="116" charset="0"/>
        <a:ea typeface="+mn-ea"/>
        <a:cs typeface="+mn-cs"/>
      </a:defRPr>
    </a:lvl2pPr>
    <a:lvl3pPr marL="914400" algn="l" rtl="0" eaLnBrk="0" fontAlgn="base" hangingPunct="0">
      <a:spcBef>
        <a:spcPct val="0"/>
      </a:spcBef>
      <a:spcAft>
        <a:spcPct val="0"/>
      </a:spcAft>
      <a:defRPr sz="4800" kern="1200">
        <a:solidFill>
          <a:schemeClr val="tx1"/>
        </a:solidFill>
        <a:latin typeface="Times" pitchFamily="116" charset="0"/>
        <a:ea typeface="+mn-ea"/>
        <a:cs typeface="+mn-cs"/>
      </a:defRPr>
    </a:lvl3pPr>
    <a:lvl4pPr marL="1371600" algn="l" rtl="0" eaLnBrk="0" fontAlgn="base" hangingPunct="0">
      <a:spcBef>
        <a:spcPct val="0"/>
      </a:spcBef>
      <a:spcAft>
        <a:spcPct val="0"/>
      </a:spcAft>
      <a:defRPr sz="4800" kern="1200">
        <a:solidFill>
          <a:schemeClr val="tx1"/>
        </a:solidFill>
        <a:latin typeface="Times" pitchFamily="116" charset="0"/>
        <a:ea typeface="+mn-ea"/>
        <a:cs typeface="+mn-cs"/>
      </a:defRPr>
    </a:lvl4pPr>
    <a:lvl5pPr marL="1828800" algn="l" rtl="0" eaLnBrk="0" fontAlgn="base" hangingPunct="0">
      <a:spcBef>
        <a:spcPct val="0"/>
      </a:spcBef>
      <a:spcAft>
        <a:spcPct val="0"/>
      </a:spcAft>
      <a:defRPr sz="4800" kern="1200">
        <a:solidFill>
          <a:schemeClr val="tx1"/>
        </a:solidFill>
        <a:latin typeface="Times" pitchFamily="116" charset="0"/>
        <a:ea typeface="+mn-ea"/>
        <a:cs typeface="+mn-cs"/>
      </a:defRPr>
    </a:lvl5pPr>
    <a:lvl6pPr marL="2286000" algn="l" defTabSz="914400" rtl="0" eaLnBrk="1" latinLnBrk="0" hangingPunct="1">
      <a:defRPr sz="4800" kern="1200">
        <a:solidFill>
          <a:schemeClr val="tx1"/>
        </a:solidFill>
        <a:latin typeface="Times" pitchFamily="116" charset="0"/>
        <a:ea typeface="+mn-ea"/>
        <a:cs typeface="+mn-cs"/>
      </a:defRPr>
    </a:lvl6pPr>
    <a:lvl7pPr marL="2743200" algn="l" defTabSz="914400" rtl="0" eaLnBrk="1" latinLnBrk="0" hangingPunct="1">
      <a:defRPr sz="4800" kern="1200">
        <a:solidFill>
          <a:schemeClr val="tx1"/>
        </a:solidFill>
        <a:latin typeface="Times" pitchFamily="116" charset="0"/>
        <a:ea typeface="+mn-ea"/>
        <a:cs typeface="+mn-cs"/>
      </a:defRPr>
    </a:lvl7pPr>
    <a:lvl8pPr marL="3200400" algn="l" defTabSz="914400" rtl="0" eaLnBrk="1" latinLnBrk="0" hangingPunct="1">
      <a:defRPr sz="4800" kern="1200">
        <a:solidFill>
          <a:schemeClr val="tx1"/>
        </a:solidFill>
        <a:latin typeface="Times" pitchFamily="116" charset="0"/>
        <a:ea typeface="+mn-ea"/>
        <a:cs typeface="+mn-cs"/>
      </a:defRPr>
    </a:lvl8pPr>
    <a:lvl9pPr marL="3657600" algn="l" defTabSz="914400" rtl="0" eaLnBrk="1" latinLnBrk="0" hangingPunct="1">
      <a:defRPr sz="4800" kern="1200">
        <a:solidFill>
          <a:schemeClr val="tx1"/>
        </a:solidFill>
        <a:latin typeface="Times" pitchFamily="1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7" clrIdx="0"/>
  <p:cmAuthor id="1" name="Owen, Karl" initials="O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FADADD"/>
    <a:srgbClr val="F3ABDE"/>
    <a:srgbClr val="FFFFFF"/>
    <a:srgbClr val="FFFF0D"/>
    <a:srgbClr val="FF3399"/>
    <a:srgbClr val="4D4D4D"/>
    <a:srgbClr val="B2B2B2"/>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2" autoAdjust="0"/>
    <p:restoredTop sz="91079" autoAdjust="0"/>
  </p:normalViewPr>
  <p:slideViewPr>
    <p:cSldViewPr>
      <p:cViewPr varScale="1">
        <p:scale>
          <a:sx n="72" d="100"/>
          <a:sy n="72" d="100"/>
        </p:scale>
        <p:origin x="1170" y="54"/>
      </p:cViewPr>
      <p:guideLst>
        <p:guide orient="horz" pos="2160"/>
        <p:guide pos="2880"/>
        <p:guide orient="horz" pos="2112"/>
      </p:guideLst>
    </p:cSldViewPr>
  </p:slideViewPr>
  <p:outlineViewPr>
    <p:cViewPr>
      <p:scale>
        <a:sx n="33" d="100"/>
        <a:sy n="33" d="100"/>
      </p:scale>
      <p:origin x="0" y="-1596"/>
    </p:cViewPr>
  </p:outlineViewPr>
  <p:notesTextViewPr>
    <p:cViewPr>
      <p:scale>
        <a:sx n="100" d="100"/>
        <a:sy n="100" d="100"/>
      </p:scale>
      <p:origin x="0" y="0"/>
    </p:cViewPr>
  </p:notesTextViewPr>
  <p:sorterViewPr>
    <p:cViewPr varScale="1">
      <p:scale>
        <a:sx n="1" d="1"/>
        <a:sy n="1" d="1"/>
      </p:scale>
      <p:origin x="0" y="-13728"/>
    </p:cViewPr>
  </p:sorterViewPr>
  <p:notesViewPr>
    <p:cSldViewPr>
      <p:cViewPr varScale="1">
        <p:scale>
          <a:sx n="81" d="100"/>
          <a:sy n="81" d="100"/>
        </p:scale>
        <p:origin x="-207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2T17:36:07.283" idx="1">
    <p:pos x="4956" y="3913"/>
    <p:text>red highest percentage of positive results</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endParaRPr lang="en-US"/>
          </a:p>
        </p:txBody>
      </p:sp>
      <p:sp>
        <p:nvSpPr>
          <p:cNvPr id="130051"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endParaRPr lang="en-US"/>
          </a:p>
        </p:txBody>
      </p:sp>
      <p:sp>
        <p:nvSpPr>
          <p:cNvPr id="130052"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endParaRPr lang="en-US"/>
          </a:p>
        </p:txBody>
      </p:sp>
      <p:sp>
        <p:nvSpPr>
          <p:cNvPr id="130053"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fld id="{926BDCE2-90C2-4860-9920-2B4D229A6862}" type="slidenum">
              <a:rPr lang="en-US"/>
              <a:pPr/>
              <a:t>‹#›</a:t>
            </a:fld>
            <a:endParaRPr lang="en-US"/>
          </a:p>
        </p:txBody>
      </p:sp>
    </p:spTree>
    <p:extLst>
      <p:ext uri="{BB962C8B-B14F-4D97-AF65-F5344CB8AC3E}">
        <p14:creationId xmlns:p14="http://schemas.microsoft.com/office/powerpoint/2010/main" val="317269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endParaRPr lang="en-US"/>
          </a:p>
        </p:txBody>
      </p:sp>
      <p:sp>
        <p:nvSpPr>
          <p:cNvPr id="6147" name="Rectangle 3"/>
          <p:cNvSpPr>
            <a:spLocks noGrp="1" noChangeArrowheads="1"/>
          </p:cNvSpPr>
          <p:nvPr>
            <p:ph type="dt" idx="1"/>
          </p:nvPr>
        </p:nvSpPr>
        <p:spPr bwMode="auto">
          <a:xfrm>
            <a:off x="3972257" y="1"/>
            <a:ext cx="3038144"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endParaRPr lang="en-US"/>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112" y="4416099"/>
            <a:ext cx="5142177"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2195"/>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endParaRPr lang="en-US"/>
          </a:p>
        </p:txBody>
      </p:sp>
      <p:sp>
        <p:nvSpPr>
          <p:cNvPr id="6151" name="Rectangle 7"/>
          <p:cNvSpPr>
            <a:spLocks noGrp="1" noChangeArrowheads="1"/>
          </p:cNvSpPr>
          <p:nvPr>
            <p:ph type="sldNum" sz="quarter" idx="5"/>
          </p:nvPr>
        </p:nvSpPr>
        <p:spPr bwMode="auto">
          <a:xfrm>
            <a:off x="3972257" y="8832195"/>
            <a:ext cx="3038144"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fld id="{71BE17BD-9223-4269-B6EA-66F0C8EE3515}" type="slidenum">
              <a:rPr lang="en-US"/>
              <a:pPr/>
              <a:t>‹#›</a:t>
            </a:fld>
            <a:endParaRPr lang="en-US"/>
          </a:p>
        </p:txBody>
      </p:sp>
    </p:spTree>
    <p:extLst>
      <p:ext uri="{BB962C8B-B14F-4D97-AF65-F5344CB8AC3E}">
        <p14:creationId xmlns:p14="http://schemas.microsoft.com/office/powerpoint/2010/main" val="1752773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16" charset="0"/>
        <a:ea typeface="+mn-ea"/>
        <a:cs typeface="+mn-cs"/>
      </a:defRPr>
    </a:lvl1pPr>
    <a:lvl2pPr marL="457200" algn="l" rtl="0" fontAlgn="base">
      <a:spcBef>
        <a:spcPct val="30000"/>
      </a:spcBef>
      <a:spcAft>
        <a:spcPct val="0"/>
      </a:spcAft>
      <a:defRPr sz="1200" kern="1200">
        <a:solidFill>
          <a:schemeClr val="tx1"/>
        </a:solidFill>
        <a:latin typeface="Times" pitchFamily="116" charset="0"/>
        <a:ea typeface="+mn-ea"/>
        <a:cs typeface="+mn-cs"/>
      </a:defRPr>
    </a:lvl2pPr>
    <a:lvl3pPr marL="914400" algn="l" rtl="0" fontAlgn="base">
      <a:spcBef>
        <a:spcPct val="30000"/>
      </a:spcBef>
      <a:spcAft>
        <a:spcPct val="0"/>
      </a:spcAft>
      <a:defRPr sz="1200" kern="1200">
        <a:solidFill>
          <a:schemeClr val="tx1"/>
        </a:solidFill>
        <a:latin typeface="Times" pitchFamily="116" charset="0"/>
        <a:ea typeface="+mn-ea"/>
        <a:cs typeface="+mn-cs"/>
      </a:defRPr>
    </a:lvl3pPr>
    <a:lvl4pPr marL="1371600" algn="l" rtl="0" fontAlgn="base">
      <a:spcBef>
        <a:spcPct val="30000"/>
      </a:spcBef>
      <a:spcAft>
        <a:spcPct val="0"/>
      </a:spcAft>
      <a:defRPr sz="1200" kern="1200">
        <a:solidFill>
          <a:schemeClr val="tx1"/>
        </a:solidFill>
        <a:latin typeface="Times" pitchFamily="116" charset="0"/>
        <a:ea typeface="+mn-ea"/>
        <a:cs typeface="+mn-cs"/>
      </a:defRPr>
    </a:lvl4pPr>
    <a:lvl5pPr marL="1828800" algn="l" rtl="0" fontAlgn="base">
      <a:spcBef>
        <a:spcPct val="30000"/>
      </a:spcBef>
      <a:spcAft>
        <a:spcPct val="0"/>
      </a:spcAft>
      <a:defRPr sz="1200" kern="1200">
        <a:solidFill>
          <a:schemeClr val="tx1"/>
        </a:solidFill>
        <a:latin typeface="Times" pitchFamily="1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BE17BD-9223-4269-B6EA-66F0C8EE3515}" type="slidenum">
              <a:rPr lang="en-US" smtClean="0"/>
              <a:pPr/>
              <a:t>1</a:t>
            </a:fld>
            <a:endParaRPr lang="en-US" dirty="0"/>
          </a:p>
        </p:txBody>
      </p:sp>
    </p:spTree>
    <p:extLst>
      <p:ext uri="{BB962C8B-B14F-4D97-AF65-F5344CB8AC3E}">
        <p14:creationId xmlns:p14="http://schemas.microsoft.com/office/powerpoint/2010/main" val="353729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E17BD-9223-4269-B6EA-66F0C8EE3515}" type="slidenum">
              <a:rPr lang="en-US" smtClean="0"/>
              <a:pPr/>
              <a:t>6</a:t>
            </a:fld>
            <a:endParaRPr lang="en-US"/>
          </a:p>
        </p:txBody>
      </p:sp>
    </p:spTree>
    <p:extLst>
      <p:ext uri="{BB962C8B-B14F-4D97-AF65-F5344CB8AC3E}">
        <p14:creationId xmlns:p14="http://schemas.microsoft.com/office/powerpoint/2010/main" val="146470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Edge obvious,</a:t>
            </a:r>
            <a:r>
              <a:rPr lang="en-US" baseline="0" dirty="0" smtClean="0"/>
              <a:t> but symptoms are moving into the field</a:t>
            </a:r>
            <a:endParaRPr lang="en-US" dirty="0"/>
          </a:p>
        </p:txBody>
      </p:sp>
      <p:sp>
        <p:nvSpPr>
          <p:cNvPr id="4" name="Slide Number Placeholder 3"/>
          <p:cNvSpPr>
            <a:spLocks noGrp="1"/>
          </p:cNvSpPr>
          <p:nvPr>
            <p:ph type="sldNum" sz="quarter" idx="10"/>
          </p:nvPr>
        </p:nvSpPr>
        <p:spPr/>
        <p:txBody>
          <a:bodyPr/>
          <a:lstStyle/>
          <a:p>
            <a:fld id="{3E38B936-4F6A-46A6-ACB0-70918C9028CD}" type="slidenum">
              <a:rPr lang="en-US" smtClean="0"/>
              <a:t>7</a:t>
            </a:fld>
            <a:endParaRPr lang="en-US"/>
          </a:p>
        </p:txBody>
      </p:sp>
    </p:spTree>
    <p:extLst>
      <p:ext uri="{BB962C8B-B14F-4D97-AF65-F5344CB8AC3E}">
        <p14:creationId xmlns:p14="http://schemas.microsoft.com/office/powerpoint/2010/main" val="284228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 </a:t>
            </a:r>
          </a:p>
        </p:txBody>
      </p:sp>
      <p:sp>
        <p:nvSpPr>
          <p:cNvPr id="4" name="Slide Number Placeholder 3"/>
          <p:cNvSpPr>
            <a:spLocks noGrp="1"/>
          </p:cNvSpPr>
          <p:nvPr>
            <p:ph type="sldNum" sz="quarter" idx="10"/>
          </p:nvPr>
        </p:nvSpPr>
        <p:spPr/>
        <p:txBody>
          <a:bodyPr/>
          <a:lstStyle/>
          <a:p>
            <a:fld id="{E1A13C26-CB06-4F8A-B23D-6EAE66D1C0CF}" type="slidenum">
              <a:rPr lang="en-US" smtClean="0"/>
              <a:t>10</a:t>
            </a:fld>
            <a:endParaRPr lang="en-US"/>
          </a:p>
        </p:txBody>
      </p:sp>
    </p:spTree>
    <p:extLst>
      <p:ext uri="{BB962C8B-B14F-4D97-AF65-F5344CB8AC3E}">
        <p14:creationId xmlns:p14="http://schemas.microsoft.com/office/powerpoint/2010/main" val="71197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FE559-2516-4DEB-A44A-5814026AB8D2}" type="slidenum">
              <a:rPr lang="en-US"/>
              <a:pPr/>
              <a:t>11</a:t>
            </a:fld>
            <a:endParaRPr lang="en-US"/>
          </a:p>
        </p:txBody>
      </p:sp>
      <p:sp>
        <p:nvSpPr>
          <p:cNvPr id="1010690"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lIns="95340" tIns="47670" rIns="95340" bIns="47670"/>
          <a:lstStyle/>
          <a:p>
            <a:pPr>
              <a:buClr>
                <a:schemeClr val="tx1"/>
              </a:buClr>
            </a:pPr>
            <a:r>
              <a:rPr lang="en-US" altLang="ja-JP" sz="1300" dirty="0">
                <a:effectLst>
                  <a:outerShdw blurRad="38100" dist="38100" dir="2700000" algn="tl">
                    <a:srgbClr val="C0C0C0"/>
                  </a:outerShdw>
                </a:effectLst>
              </a:rPr>
              <a:t>Why?</a:t>
            </a:r>
          </a:p>
          <a:p>
            <a:pPr>
              <a:buClr>
                <a:schemeClr val="tx1"/>
              </a:buClr>
            </a:pPr>
            <a:r>
              <a:rPr lang="en-US" altLang="ja-JP" sz="1000" dirty="0">
                <a:effectLst>
                  <a:outerShdw blurRad="38100" dist="38100" dir="2700000" algn="tl">
                    <a:srgbClr val="C0C0C0"/>
                  </a:outerShdw>
                </a:effectLst>
              </a:rPr>
              <a:t>	</a:t>
            </a:r>
            <a:r>
              <a:rPr lang="en-US" altLang="ja-JP" sz="1000" dirty="0">
                <a:effectLst>
                  <a:outerShdw blurRad="38100" dist="38100" dir="2700000" algn="tl">
                    <a:srgbClr val="C0C0C0"/>
                  </a:outerShdw>
                </a:effectLst>
                <a:sym typeface="Wingdings" pitchFamily="2" charset="2"/>
              </a:rPr>
              <a:t> </a:t>
            </a:r>
            <a:r>
              <a:rPr lang="en-US" altLang="ja-JP" dirty="0">
                <a:effectLst>
                  <a:outerShdw blurRad="38100" dist="38100" dir="2700000" algn="tl">
                    <a:srgbClr val="C0C0C0"/>
                  </a:outerShdw>
                </a:effectLst>
                <a:sym typeface="Wingdings" pitchFamily="2" charset="2"/>
              </a:rPr>
              <a:t>change in virus</a:t>
            </a:r>
          </a:p>
          <a:p>
            <a:pPr>
              <a:buClr>
                <a:schemeClr val="tx1"/>
              </a:buClr>
            </a:pPr>
            <a:r>
              <a:rPr lang="en-US" altLang="ja-JP" dirty="0">
                <a:effectLst>
                  <a:outerShdw blurRad="38100" dist="38100" dir="2700000" algn="tl">
                    <a:srgbClr val="C0C0C0"/>
                  </a:outerShdw>
                </a:effectLst>
                <a:sym typeface="Wingdings" pitchFamily="2" charset="2"/>
              </a:rPr>
              <a:t>		- new virus strains?</a:t>
            </a:r>
          </a:p>
          <a:p>
            <a:pPr>
              <a:buClr>
                <a:schemeClr val="tx1"/>
              </a:buClr>
            </a:pPr>
            <a:r>
              <a:rPr lang="en-US" altLang="ja-JP" dirty="0">
                <a:effectLst>
                  <a:outerShdw blurRad="38100" dist="38100" dir="2700000" algn="tl">
                    <a:srgbClr val="C0C0C0"/>
                  </a:outerShdw>
                </a:effectLst>
                <a:sym typeface="Wingdings" pitchFamily="2" charset="2"/>
              </a:rPr>
              <a:t>	 change in variety susceptibility</a:t>
            </a:r>
          </a:p>
          <a:p>
            <a:pPr>
              <a:buClr>
                <a:schemeClr val="tx1"/>
              </a:buClr>
            </a:pPr>
            <a:r>
              <a:rPr lang="en-US" altLang="ja-JP" dirty="0">
                <a:effectLst>
                  <a:outerShdw blurRad="38100" dist="38100" dir="2700000" algn="tl">
                    <a:srgbClr val="C0C0C0"/>
                  </a:outerShdw>
                </a:effectLst>
              </a:rPr>
              <a:t>	</a:t>
            </a:r>
            <a:r>
              <a:rPr lang="en-US" altLang="ja-JP" dirty="0">
                <a:effectLst>
                  <a:outerShdw blurRad="38100" dist="38100" dir="2700000" algn="tl">
                    <a:srgbClr val="C0C0C0"/>
                  </a:outerShdw>
                </a:effectLst>
                <a:sym typeface="Wingdings" pitchFamily="2" charset="2"/>
              </a:rPr>
              <a:t> change in vector</a:t>
            </a:r>
          </a:p>
          <a:p>
            <a:pPr>
              <a:buClr>
                <a:schemeClr val="tx1"/>
              </a:buClr>
            </a:pPr>
            <a:r>
              <a:rPr lang="en-US" altLang="ja-JP" dirty="0">
                <a:effectLst>
                  <a:outerShdw blurRad="38100" dist="38100" dir="2700000" algn="tl">
                    <a:srgbClr val="C0C0C0"/>
                  </a:outerShdw>
                </a:effectLst>
              </a:rPr>
              <a:t>		- new species</a:t>
            </a:r>
          </a:p>
          <a:p>
            <a:pPr>
              <a:buClr>
                <a:schemeClr val="tx1"/>
              </a:buClr>
            </a:pPr>
            <a:r>
              <a:rPr lang="en-US" altLang="ja-JP" dirty="0">
                <a:effectLst>
                  <a:outerShdw blurRad="38100" dist="38100" dir="2700000" algn="tl">
                    <a:srgbClr val="C0C0C0"/>
                  </a:outerShdw>
                </a:effectLst>
              </a:rPr>
              <a:t>		- distribution</a:t>
            </a:r>
          </a:p>
          <a:p>
            <a:pPr>
              <a:buClr>
                <a:schemeClr val="tx1"/>
              </a:buClr>
            </a:pPr>
            <a:r>
              <a:rPr lang="en-US" altLang="ja-JP" dirty="0">
                <a:effectLst>
                  <a:outerShdw blurRad="38100" dist="38100" dir="2700000" algn="tl">
                    <a:srgbClr val="C0C0C0"/>
                  </a:outerShdw>
                </a:effectLst>
              </a:rPr>
              <a:t>	</a:t>
            </a:r>
            <a:r>
              <a:rPr lang="en-US" altLang="ja-JP" dirty="0">
                <a:effectLst>
                  <a:outerShdw blurRad="38100" dist="38100" dir="2700000" algn="tl">
                    <a:srgbClr val="C0C0C0"/>
                  </a:outerShdw>
                </a:effectLst>
                <a:sym typeface="Wingdings" pitchFamily="2" charset="2"/>
              </a:rPr>
              <a:t> change in environment </a:t>
            </a:r>
          </a:p>
          <a:p>
            <a:pPr>
              <a:buClr>
                <a:schemeClr val="tx1"/>
              </a:buClr>
            </a:pPr>
            <a:r>
              <a:rPr lang="en-US" altLang="ja-JP" dirty="0">
                <a:effectLst>
                  <a:outerShdw blurRad="38100" dist="38100" dir="2700000" algn="tl">
                    <a:srgbClr val="C0C0C0"/>
                  </a:outerShdw>
                </a:effectLst>
                <a:sym typeface="Wingdings" pitchFamily="2" charset="2"/>
              </a:rPr>
              <a:t>			(i.e. global warming)</a:t>
            </a:r>
            <a:endParaRPr lang="en-US" altLang="ja-JP" dirty="0">
              <a:effectLst>
                <a:outerShdw blurRad="38100" dist="38100" dir="2700000" algn="tl">
                  <a:srgbClr val="C0C0C0"/>
                </a:outerShdw>
              </a:effectLst>
            </a:endParaRPr>
          </a:p>
          <a:p>
            <a:endParaRPr lang="en-US" altLang="ja-JP" dirty="0"/>
          </a:p>
          <a:p>
            <a:endParaRPr lang="en-US" altLang="ja-JP" dirty="0"/>
          </a:p>
          <a:p>
            <a:r>
              <a:rPr lang="en-US" altLang="ja-JP" dirty="0"/>
              <a:t>Infected plant with BYDV makes more biomass under elevated CO2. </a:t>
            </a:r>
            <a:r>
              <a:rPr lang="en-US" altLang="ja-JP" dirty="0">
                <a:sym typeface="Wingdings" pitchFamily="2" charset="2"/>
              </a:rPr>
              <a:t> increasing survival of plant over winter  more reservoirs for virus</a:t>
            </a:r>
          </a:p>
          <a:p>
            <a:r>
              <a:rPr lang="en-US" altLang="ja-JP" dirty="0">
                <a:sym typeface="Wingdings" pitchFamily="2" charset="2"/>
              </a:rPr>
              <a:t>BYDV (</a:t>
            </a:r>
            <a:r>
              <a:rPr lang="en-US" altLang="ja-JP" dirty="0" err="1">
                <a:sym typeface="Wingdings" pitchFamily="2" charset="2"/>
              </a:rPr>
              <a:t>potyvirus</a:t>
            </a:r>
            <a:r>
              <a:rPr lang="en-US" altLang="ja-JP" dirty="0">
                <a:sym typeface="Wingdings" pitchFamily="2" charset="2"/>
              </a:rPr>
              <a:t>)  more severe in mild winter</a:t>
            </a:r>
          </a:p>
          <a:p>
            <a:endParaRPr lang="en-US" altLang="ja-JP" dirty="0">
              <a:sym typeface="Wingdings" pitchFamily="2" charset="2"/>
            </a:endParaRPr>
          </a:p>
          <a:p>
            <a:r>
              <a:rPr lang="en-US" altLang="ja-JP" dirty="0">
                <a:sym typeface="Wingdings" pitchFamily="2" charset="2"/>
              </a:rPr>
              <a:t>Global warming  if infection cycle increases, more chance for pathogen to make severe races (strains)</a:t>
            </a:r>
          </a:p>
          <a:p>
            <a:endParaRPr lang="en-US" altLang="ja-JP" dirty="0">
              <a:sym typeface="Wingdings" pitchFamily="2" charset="2"/>
            </a:endParaRPr>
          </a:p>
          <a:p>
            <a:r>
              <a:rPr lang="en-US" altLang="ja-JP" dirty="0">
                <a:sym typeface="Wingdings" pitchFamily="2" charset="2"/>
              </a:rPr>
              <a:t>Breeding for resistance to wheat streak mosaic virus and its mite </a:t>
            </a:r>
            <a:r>
              <a:rPr lang="en-US" altLang="ja-JP" dirty="0" err="1">
                <a:sym typeface="Wingdings" pitchFamily="2" charset="2"/>
              </a:rPr>
              <a:t>vector</a:t>
            </a:r>
            <a:r>
              <a:rPr lang="en-US" altLang="ja-JP" b="1" dirty="0" err="1">
                <a:sym typeface="Wingdings" pitchFamily="2" charset="2"/>
              </a:rPr>
              <a:t>Auteur</a:t>
            </a:r>
            <a:r>
              <a:rPr lang="en-US" altLang="ja-JP" b="1" dirty="0">
                <a:sym typeface="Wingdings" pitchFamily="2" charset="2"/>
              </a:rPr>
              <a:t>(s) / Author(s)</a:t>
            </a:r>
          </a:p>
          <a:p>
            <a:r>
              <a:rPr lang="en-US" altLang="ja-JP" dirty="0">
                <a:sym typeface="Wingdings" pitchFamily="2" charset="2"/>
              </a:rPr>
              <a:t>CONNER</a:t>
            </a:r>
            <a:r>
              <a:rPr lang="en-US" altLang="ja-JP" dirty="0">
                <a:latin typeface="Arial" charset="0"/>
                <a:sym typeface="Wingdings" pitchFamily="2" charset="2"/>
              </a:rPr>
              <a:t> </a:t>
            </a:r>
            <a:r>
              <a:rPr lang="en-US" altLang="ja-JP" dirty="0">
                <a:sym typeface="Wingdings" pitchFamily="2" charset="2"/>
              </a:rPr>
              <a:t>Robert L. (1) ; QIN CHEN (2) ; </a:t>
            </a:r>
            <a:r>
              <a:rPr lang="en-US" altLang="ja-JP" b="1" dirty="0">
                <a:sym typeface="Wingdings" pitchFamily="2" charset="2"/>
              </a:rPr>
              <a:t>Affiliation(s) du </a:t>
            </a:r>
            <a:r>
              <a:rPr lang="en-US" altLang="ja-JP" b="1" dirty="0" err="1">
                <a:sym typeface="Wingdings" pitchFamily="2" charset="2"/>
              </a:rPr>
              <a:t>ou</a:t>
            </a:r>
            <a:r>
              <a:rPr lang="en-US" altLang="ja-JP" b="1" dirty="0">
                <a:sym typeface="Wingdings" pitchFamily="2" charset="2"/>
              </a:rPr>
              <a:t> des </a:t>
            </a:r>
            <a:r>
              <a:rPr lang="en-US" altLang="ja-JP" b="1" dirty="0" err="1">
                <a:sym typeface="Wingdings" pitchFamily="2" charset="2"/>
              </a:rPr>
              <a:t>auteurs</a:t>
            </a:r>
            <a:r>
              <a:rPr lang="en-US" altLang="ja-JP" b="1" dirty="0">
                <a:sym typeface="Wingdings" pitchFamily="2" charset="2"/>
              </a:rPr>
              <a:t> / Author(s) Affiliation(s)</a:t>
            </a:r>
          </a:p>
          <a:p>
            <a:r>
              <a:rPr lang="en-US" altLang="ja-JP" dirty="0">
                <a:sym typeface="Wingdings" pitchFamily="2" charset="2"/>
              </a:rPr>
              <a:t>(1) Agriculture &amp; </a:t>
            </a:r>
            <a:r>
              <a:rPr lang="en-US" altLang="ja-JP" dirty="0" err="1">
                <a:sym typeface="Wingdings" pitchFamily="2" charset="2"/>
              </a:rPr>
              <a:t>Agri</a:t>
            </a:r>
            <a:r>
              <a:rPr lang="en-US" altLang="ja-JP" dirty="0">
                <a:sym typeface="Wingdings" pitchFamily="2" charset="2"/>
              </a:rPr>
              <a:t>-Food Canada, </a:t>
            </a:r>
            <a:r>
              <a:rPr lang="en-US" altLang="ja-JP" dirty="0" err="1">
                <a:sym typeface="Wingdings" pitchFamily="2" charset="2"/>
              </a:rPr>
              <a:t>Morden</a:t>
            </a:r>
            <a:r>
              <a:rPr lang="en-US" altLang="ja-JP" dirty="0">
                <a:sym typeface="Wingdings" pitchFamily="2" charset="2"/>
              </a:rPr>
              <a:t> Research Centre, Unit 100-101, Route 100, </a:t>
            </a:r>
            <a:r>
              <a:rPr lang="en-US" altLang="ja-JP" dirty="0" err="1">
                <a:sym typeface="Wingdings" pitchFamily="2" charset="2"/>
              </a:rPr>
              <a:t>Morden</a:t>
            </a:r>
            <a:r>
              <a:rPr lang="en-US" altLang="ja-JP" dirty="0">
                <a:sym typeface="Wingdings" pitchFamily="2" charset="2"/>
              </a:rPr>
              <a:t>, Manitoba, R6M 1Y5, CANADA</a:t>
            </a:r>
            <a:br>
              <a:rPr lang="en-US" altLang="ja-JP" dirty="0">
                <a:sym typeface="Wingdings" pitchFamily="2" charset="2"/>
              </a:rPr>
            </a:br>
            <a:r>
              <a:rPr lang="en-US" altLang="ja-JP" dirty="0">
                <a:sym typeface="Wingdings" pitchFamily="2" charset="2"/>
              </a:rPr>
              <a:t>(2) Agriculture &amp; </a:t>
            </a:r>
            <a:r>
              <a:rPr lang="en-US" altLang="ja-JP" dirty="0" err="1">
                <a:sym typeface="Wingdings" pitchFamily="2" charset="2"/>
              </a:rPr>
              <a:t>Agri</a:t>
            </a:r>
            <a:r>
              <a:rPr lang="en-US" altLang="ja-JP" dirty="0">
                <a:sym typeface="Wingdings" pitchFamily="2" charset="2"/>
              </a:rPr>
              <a:t>-Food Canada, Research Centre PO Box 3000, Lethbridge, Alberta, CANADA</a:t>
            </a:r>
            <a:br>
              <a:rPr lang="en-US" altLang="ja-JP" dirty="0">
                <a:sym typeface="Wingdings" pitchFamily="2" charset="2"/>
              </a:rPr>
            </a:br>
            <a:r>
              <a:rPr lang="en-US" altLang="ja-JP" b="1" dirty="0">
                <a:sym typeface="Wingdings" pitchFamily="2" charset="2"/>
              </a:rPr>
              <a:t>R</a:t>
            </a:r>
            <a:r>
              <a:rPr lang="en-US" altLang="ja-JP" b="1" dirty="0">
                <a:latin typeface="Arial" charset="0"/>
                <a:sym typeface="Wingdings" pitchFamily="2" charset="2"/>
              </a:rPr>
              <a:t>é</a:t>
            </a:r>
            <a:r>
              <a:rPr lang="en-US" altLang="ja-JP" b="1" dirty="0">
                <a:sym typeface="Wingdings" pitchFamily="2" charset="2"/>
              </a:rPr>
              <a:t>sum</a:t>
            </a:r>
            <a:r>
              <a:rPr lang="en-US" altLang="ja-JP" b="1" dirty="0">
                <a:latin typeface="Arial" charset="0"/>
                <a:sym typeface="Wingdings" pitchFamily="2" charset="2"/>
              </a:rPr>
              <a:t>é</a:t>
            </a:r>
            <a:r>
              <a:rPr lang="en-US" altLang="ja-JP" b="1" dirty="0">
                <a:sym typeface="Wingdings" pitchFamily="2" charset="2"/>
              </a:rPr>
              <a:t> / Abstract</a:t>
            </a:r>
          </a:p>
          <a:p>
            <a:r>
              <a:rPr lang="en-US" altLang="ja-JP" dirty="0">
                <a:sym typeface="Wingdings" pitchFamily="2" charset="2"/>
              </a:rPr>
              <a:t>Wheat streak mosaic (WSM) is an important viral disease of wheat and other cereal crops in the Great Plains region of North America. Outbreaks of WSM can result in severe yield losses in both winter and spring wheat. The wheat curl mite (WCM) is the only known vector of wheat streak mosaic virus (WSMV). Cultural controls can limit the survival and spread of the WCM, but are not always effective in preventing epidemics of WSM. Resistance to WSM and the WCM has been identified and transferred into wheat from rye and several grass species. The development of WSM- and WCM-resistant wheat may be the most cost effective and environmentally sound means of control for WSM. However, new biotypes of the WCM that can overcome certain sources of mite-resistance have recently been detected under greenhouse conditions. Molecular cytogenetic and biotechnology methods have been applied to characterize new sources of WCM and WSM resistance and to create more efficient strategies for the development of resistant wheat cultivars. This chapter contains a review of research on WSM disease, the WCM and innovative control measures that have shown promise against WSMV. </a:t>
            </a:r>
          </a:p>
        </p:txBody>
      </p:sp>
    </p:spTree>
    <p:extLst>
      <p:ext uri="{BB962C8B-B14F-4D97-AF65-F5344CB8AC3E}">
        <p14:creationId xmlns:p14="http://schemas.microsoft.com/office/powerpoint/2010/main" val="277033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Particularly important in states with continuous wheat</a:t>
            </a:r>
            <a:endParaRPr lang="en-US" dirty="0"/>
          </a:p>
        </p:txBody>
      </p:sp>
      <p:sp>
        <p:nvSpPr>
          <p:cNvPr id="4" name="Slide Number Placeholder 3"/>
          <p:cNvSpPr>
            <a:spLocks noGrp="1"/>
          </p:cNvSpPr>
          <p:nvPr>
            <p:ph type="sldNum" sz="quarter" idx="10"/>
          </p:nvPr>
        </p:nvSpPr>
        <p:spPr/>
        <p:txBody>
          <a:bodyPr/>
          <a:lstStyle/>
          <a:p>
            <a:fld id="{71BE17BD-9223-4269-B6EA-66F0C8EE3515}" type="slidenum">
              <a:rPr lang="en-US" smtClean="0"/>
              <a:pPr/>
              <a:t>13</a:t>
            </a:fld>
            <a:endParaRPr lang="en-US"/>
          </a:p>
        </p:txBody>
      </p:sp>
    </p:spTree>
    <p:extLst>
      <p:ext uri="{BB962C8B-B14F-4D97-AF65-F5344CB8AC3E}">
        <p14:creationId xmlns:p14="http://schemas.microsoft.com/office/powerpoint/2010/main" val="11080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E17BD-9223-4269-B6EA-66F0C8EE3515}" type="slidenum">
              <a:rPr lang="en-US" smtClean="0"/>
              <a:pPr/>
              <a:t>21</a:t>
            </a:fld>
            <a:endParaRPr lang="en-US"/>
          </a:p>
        </p:txBody>
      </p:sp>
    </p:spTree>
    <p:extLst>
      <p:ext uri="{BB962C8B-B14F-4D97-AF65-F5344CB8AC3E}">
        <p14:creationId xmlns:p14="http://schemas.microsoft.com/office/powerpoint/2010/main" val="223614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E17BD-9223-4269-B6EA-66F0C8EE3515}" type="slidenum">
              <a:rPr lang="en-US" smtClean="0"/>
              <a:pPr/>
              <a:t>22</a:t>
            </a:fld>
            <a:endParaRPr lang="en-US"/>
          </a:p>
        </p:txBody>
      </p:sp>
    </p:spTree>
    <p:extLst>
      <p:ext uri="{BB962C8B-B14F-4D97-AF65-F5344CB8AC3E}">
        <p14:creationId xmlns:p14="http://schemas.microsoft.com/office/powerpoint/2010/main" val="84163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7E2A6007-3395-4C6A-B16C-70C0FFD8E97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CFF887-1924-4046-8139-F0B00B8B36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EA9CA8-4279-4F51-85C8-82681A91D25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C481227-5B5E-4968-979A-0E0058F0FB9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B67E-4679-41C8-86F5-FB2B5AED744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2A6007-3395-4C6A-B16C-70C0FFD8E97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C6DF16-EA70-4017-A5FB-E090C0A7A0A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EAF3E9-3984-4378-B84E-0DA3F70CEA5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8E13D31-8658-4F19-ACF6-105544452E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CD8CC52-94A5-4D00-9173-7A7D1238771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2DFBE16-B2A8-46A6-BB72-234D57CAE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C6DF16-EA70-4017-A5FB-E090C0A7A0A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30979D3-1A4B-4B56-8FE4-1422DB9E40C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061183A-E4A3-4E9A-8406-6FF6327F0EF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8794B27-7559-42A7-94A9-D7EA473C954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3CFF887-1924-4046-8139-F0B00B8B36F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AEA9CA8-4279-4F51-85C8-82681A91D25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B67E-4679-41C8-86F5-FB2B5AED744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C481227-5B5E-4968-979A-0E0058F0FB9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1705E6-B7A1-47EE-80B6-610EC0EADAE9}" type="slidenum">
              <a:rPr lang="en-US"/>
              <a:pPr>
                <a:defRPr/>
              </a:pPr>
              <a:t>‹#›</a:t>
            </a:fld>
            <a:endParaRPr lang="en-US"/>
          </a:p>
        </p:txBody>
      </p:sp>
    </p:spTree>
    <p:extLst>
      <p:ext uri="{BB962C8B-B14F-4D97-AF65-F5344CB8AC3E}">
        <p14:creationId xmlns:p14="http://schemas.microsoft.com/office/powerpoint/2010/main" val="1132063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283F3BE-DC9F-4A90-8165-6D6932174641}" type="slidenum">
              <a:rPr lang="en-US"/>
              <a:pPr>
                <a:defRPr/>
              </a:pPr>
              <a:t>‹#›</a:t>
            </a:fld>
            <a:endParaRPr lang="en-US"/>
          </a:p>
        </p:txBody>
      </p:sp>
    </p:spTree>
    <p:extLst>
      <p:ext uri="{BB962C8B-B14F-4D97-AF65-F5344CB8AC3E}">
        <p14:creationId xmlns:p14="http://schemas.microsoft.com/office/powerpoint/2010/main" val="1783431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5847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65847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412AF0BB-5953-4F69-824C-86B4D5CAD6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EAF3E9-3984-4378-B84E-0DA3F70CEA5F}"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CFD738F-C7DA-4699-8430-7F04AE559D7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55A181C-9AF1-4872-9A06-D76143AE257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18A6DDF-5503-4A01-9CB8-0FA5BC09731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77F3EC5C-9997-4C44-8A01-992F18D7F8E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1E321345-F560-40B0-9716-4799D37937B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B68A9CA-BDF8-4F45-97FA-574E2ECAA6C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4D76043-D4B3-455C-B0DF-ADF41C9D371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04516B4-F779-4081-9CE9-7E187FC7C2D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9BD9125-D2A2-4207-9011-759D1A76F80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2761D2E-1258-450C-8968-FC1DBF8D75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13D31-8658-4F19-ACF6-105544452E6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3B4346B-87D5-4CE5-87AD-9072E54479A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8DA6F81-625C-42F9-8856-927430321931}"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D93AF3BB-0D4D-4048-99A5-A9906CFC1B5C}"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2869C698-948C-45B7-BC7B-293622E9B59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AD174B27-6F8B-41F4-BE7F-F00C8E3FFF3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E562D4F-9C72-47BF-8D44-BCEDA04B2CF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B67E-4679-41C8-86F5-FB2B5AED744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C481227-5B5E-4968-979A-0E0058F0FB9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AF0BB-5953-4F69-824C-86B4D5CAD6F2}"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D738F-C7DA-4699-8430-7F04AE559D7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D8CC52-94A5-4D00-9173-7A7D12387712}"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A181C-9AF1-4872-9A06-D76143AE2575}"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A6DDF-5503-4A01-9CB8-0FA5BC097314}"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F3EC5C-9997-4C44-8A01-992F18D7F8E7}"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321345-F560-40B0-9716-4799D37937B9}"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68A9CA-BDF8-4F45-97FA-574E2ECAA6C5}"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D76043-D4B3-455C-B0DF-ADF41C9D3713}"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4516B4-F779-4081-9CE9-7E187FC7C2DD}"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D9125-D2A2-4207-9011-759D1A76F809}"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761D2E-1258-450C-8968-FC1DBF8D754B}"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B67E-4679-41C8-86F5-FB2B5AED74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2DFBE16-B2A8-46A6-BB72-234D57CAE90F}"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C481227-5B5E-4968-979A-0E0058F0FB9B}"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3B4346B-87D5-4CE5-87AD-9072E54479AE}"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2869C698-948C-45B7-BC7B-293622E9B59C}"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5847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65847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412AF0BB-5953-4F69-824C-86B4D5CAD6F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CFD738F-C7DA-4699-8430-7F04AE559D7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55A181C-9AF1-4872-9A06-D76143AE2575}"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18A6DDF-5503-4A01-9CB8-0FA5BC097314}"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77F3EC5C-9997-4C44-8A01-992F18D7F8E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1E321345-F560-40B0-9716-4799D37937B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B68A9CA-BDF8-4F45-97FA-574E2ECAA6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0979D3-1A4B-4B56-8FE4-1422DB9E40CD}"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4D76043-D4B3-455C-B0DF-ADF41C9D3713}"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04516B4-F779-4081-9CE9-7E187FC7C2DD}"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9BD9125-D2A2-4207-9011-759D1A76F80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2761D2E-1258-450C-8968-FC1DBF8D754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3B4346B-87D5-4CE5-87AD-9072E54479AE}"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8DA6F81-625C-42F9-8856-927430321931}"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D93AF3BB-0D4D-4048-99A5-A9906CFC1B5C}"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2869C698-948C-45B7-BC7B-293622E9B59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AD174B27-6F8B-41F4-BE7F-F00C8E3FFF3F}"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E562D4F-9C72-47BF-8D44-BCEDA04B2C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61183A-E4A3-4E9A-8406-6FF6327F0EF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794B27-7559-42A7-94A9-D7EA473C95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5.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jpe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5.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81B67E-4679-41C8-86F5-FB2B5AED74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8" charset="0"/>
              </a:defRPr>
            </a:lvl1pPr>
          </a:lstStyle>
          <a:p>
            <a:fld id="{B481B67E-4679-41C8-86F5-FB2B5AED744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65741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5741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65741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65741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65741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65741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65741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65741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65741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65742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65742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65742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65742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65742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65742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65742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65742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65742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65742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65743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65743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65743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65743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65743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65743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65743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65743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65743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65743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65744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5744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65744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65744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65744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65744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65744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65744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65744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5745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74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745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65745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65745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4385E711-FAA9-4598-BFED-7B1C7E489E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21"/>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22"/>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2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2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2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2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2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8" charset="0"/>
              </a:defRPr>
            </a:lvl1pPr>
          </a:lstStyle>
          <a:p>
            <a:fld id="{B481B67E-4679-41C8-86F5-FB2B5AED744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65741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5741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65741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65741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65741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65741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65741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65741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65741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65742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65742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65742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65742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65742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65742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65742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65742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65742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65742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65743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65743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65743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65743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65743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65743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65743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65743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65743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65743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65744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5744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65744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65744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65744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65744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65744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65744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65744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5745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74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745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65745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65745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4385E711-FAA9-4598-BFED-7B1C7E489E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20"/>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6.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enicEX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381000"/>
            <a:ext cx="9677400" cy="7258050"/>
          </a:xfrm>
          <a:prstGeom prst="rect">
            <a:avLst/>
          </a:prstGeom>
          <a:noFill/>
        </p:spPr>
      </p:pic>
      <p:sp>
        <p:nvSpPr>
          <p:cNvPr id="35843" name="Rectangle 3"/>
          <p:cNvSpPr>
            <a:spLocks noGrp="1" noChangeArrowheads="1"/>
          </p:cNvSpPr>
          <p:nvPr>
            <p:ph type="ctrTitle"/>
          </p:nvPr>
        </p:nvSpPr>
        <p:spPr>
          <a:xfrm>
            <a:off x="0" y="-304800"/>
            <a:ext cx="9144000" cy="3276600"/>
          </a:xfrm>
        </p:spPr>
        <p:txBody>
          <a:bodyPr/>
          <a:lstStyle/>
          <a:p>
            <a:r>
              <a:rPr lang="en-US" sz="4800" b="1" dirty="0">
                <a:solidFill>
                  <a:srgbClr val="000000"/>
                </a:solidFill>
                <a:latin typeface="Palatino" pitchFamily="18" charset="0"/>
              </a:rPr>
              <a:t/>
            </a:r>
            <a:br>
              <a:rPr lang="en-US" sz="4800" b="1" dirty="0">
                <a:solidFill>
                  <a:srgbClr val="000000"/>
                </a:solidFill>
                <a:latin typeface="Palatino" pitchFamily="18" charset="0"/>
              </a:rPr>
            </a:br>
            <a:r>
              <a:rPr lang="en-US" sz="4800" dirty="0" smtClean="0">
                <a:solidFill>
                  <a:srgbClr val="000000"/>
                </a:solidFill>
              </a:rPr>
              <a:t/>
            </a:r>
            <a:br>
              <a:rPr lang="en-US" sz="4800" dirty="0" smtClean="0">
                <a:solidFill>
                  <a:srgbClr val="000000"/>
                </a:solidFill>
              </a:rPr>
            </a:br>
            <a:r>
              <a:rPr lang="en-US" sz="4800" i="1" dirty="0"/>
              <a:t>Wheat streak mosaic virus</a:t>
            </a:r>
            <a:r>
              <a:rPr lang="en-US" sz="4800" dirty="0"/>
              <a:t>: </a:t>
            </a:r>
            <a:r>
              <a:rPr lang="en-US" sz="4800" dirty="0" smtClean="0"/>
              <a:t/>
            </a:r>
            <a:br>
              <a:rPr lang="en-US" sz="4800" dirty="0" smtClean="0"/>
            </a:br>
            <a:r>
              <a:rPr lang="en-US" sz="4800" dirty="0" smtClean="0"/>
              <a:t>A threat </a:t>
            </a:r>
            <a:r>
              <a:rPr lang="en-US" sz="4800" dirty="0"/>
              <a:t>to wheat </a:t>
            </a:r>
            <a:r>
              <a:rPr lang="en-US" sz="4800" dirty="0" smtClean="0"/>
              <a:t>production enhanced by warming climate </a:t>
            </a:r>
            <a:r>
              <a:rPr lang="en-US" sz="4800" dirty="0" smtClean="0">
                <a:solidFill>
                  <a:srgbClr val="000000"/>
                </a:solidFill>
              </a:rPr>
              <a:t/>
            </a:r>
            <a:br>
              <a:rPr lang="en-US" sz="4800" dirty="0" smtClean="0">
                <a:solidFill>
                  <a:srgbClr val="000000"/>
                </a:solidFill>
              </a:rPr>
            </a:br>
            <a:r>
              <a:rPr lang="en-US" sz="3200" dirty="0" smtClean="0">
                <a:solidFill>
                  <a:srgbClr val="000000"/>
                </a:solidFill>
              </a:rPr>
              <a:t/>
            </a:r>
            <a:br>
              <a:rPr lang="en-US" sz="3200" dirty="0" smtClean="0">
                <a:solidFill>
                  <a:srgbClr val="000000"/>
                </a:solidFill>
              </a:rPr>
            </a:br>
            <a:endParaRPr lang="en-US" sz="2400" i="1" dirty="0">
              <a:solidFill>
                <a:srgbClr val="000000"/>
              </a:solidFill>
            </a:endParaRPr>
          </a:p>
        </p:txBody>
      </p:sp>
      <p:sp>
        <p:nvSpPr>
          <p:cNvPr id="35844" name="Rectangle 4"/>
          <p:cNvSpPr>
            <a:spLocks noGrp="1" noChangeArrowheads="1"/>
          </p:cNvSpPr>
          <p:nvPr>
            <p:ph type="subTitle" idx="1"/>
          </p:nvPr>
        </p:nvSpPr>
        <p:spPr>
          <a:xfrm>
            <a:off x="0" y="4038600"/>
            <a:ext cx="9144000" cy="1752600"/>
          </a:xfrm>
        </p:spPr>
        <p:txBody>
          <a:bodyPr/>
          <a:lstStyle/>
          <a:p>
            <a:r>
              <a:rPr lang="en-US" sz="2400" b="1" dirty="0">
                <a:solidFill>
                  <a:srgbClr val="000000"/>
                </a:solidFill>
              </a:rPr>
              <a:t>Tim </a:t>
            </a:r>
            <a:r>
              <a:rPr lang="en-US" sz="2400" b="1" dirty="0" smtClean="0">
                <a:solidFill>
                  <a:srgbClr val="000000"/>
                </a:solidFill>
              </a:rPr>
              <a:t>Seipel</a:t>
            </a:r>
            <a:r>
              <a:rPr lang="en-US" sz="2400" dirty="0" smtClean="0">
                <a:solidFill>
                  <a:srgbClr val="000000"/>
                </a:solidFill>
              </a:rPr>
              <a:t>, </a:t>
            </a:r>
            <a:r>
              <a:rPr lang="en-US" sz="2400" dirty="0" smtClean="0">
                <a:solidFill>
                  <a:srgbClr val="000000"/>
                </a:solidFill>
                <a:latin typeface="+mj-lt"/>
              </a:rPr>
              <a:t>Nar </a:t>
            </a:r>
            <a:r>
              <a:rPr lang="en-US" sz="2400" dirty="0">
                <a:solidFill>
                  <a:srgbClr val="000000"/>
                </a:solidFill>
                <a:latin typeface="+mj-lt"/>
              </a:rPr>
              <a:t>B. </a:t>
            </a:r>
            <a:r>
              <a:rPr lang="en-US" sz="2400" dirty="0" err="1" smtClean="0">
                <a:solidFill>
                  <a:srgbClr val="000000"/>
                </a:solidFill>
                <a:latin typeface="+mj-lt"/>
              </a:rPr>
              <a:t>Ranabhat</a:t>
            </a:r>
            <a:r>
              <a:rPr lang="en-US" sz="2400" dirty="0" smtClean="0">
                <a:solidFill>
                  <a:srgbClr val="000000"/>
                </a:solidFill>
                <a:latin typeface="+mj-lt"/>
              </a:rPr>
              <a:t>, </a:t>
            </a:r>
            <a:r>
              <a:rPr lang="en-US" sz="2400" dirty="0">
                <a:solidFill>
                  <a:srgbClr val="000000"/>
                </a:solidFill>
                <a:latin typeface="+mj-lt"/>
              </a:rPr>
              <a:t>Erik A. </a:t>
            </a:r>
            <a:r>
              <a:rPr lang="en-US" sz="2400" dirty="0" err="1" smtClean="0">
                <a:solidFill>
                  <a:srgbClr val="000000"/>
                </a:solidFill>
                <a:latin typeface="+mj-lt"/>
              </a:rPr>
              <a:t>Lehnhoff</a:t>
            </a:r>
            <a:r>
              <a:rPr lang="en-US" sz="2400" dirty="0" smtClean="0">
                <a:solidFill>
                  <a:srgbClr val="000000"/>
                </a:solidFill>
                <a:latin typeface="+mj-lt"/>
              </a:rPr>
              <a:t>, </a:t>
            </a:r>
            <a:r>
              <a:rPr lang="en-US" sz="2400" dirty="0">
                <a:solidFill>
                  <a:srgbClr val="000000"/>
                </a:solidFill>
                <a:latin typeface="+mj-lt"/>
              </a:rPr>
              <a:t>Zach J. </a:t>
            </a:r>
            <a:r>
              <a:rPr lang="en-US" sz="2400" dirty="0" smtClean="0">
                <a:solidFill>
                  <a:srgbClr val="000000"/>
                </a:solidFill>
                <a:latin typeface="+mj-lt"/>
              </a:rPr>
              <a:t>Miller, </a:t>
            </a:r>
            <a:r>
              <a:rPr lang="en-US" sz="2400" dirty="0">
                <a:solidFill>
                  <a:srgbClr val="000000"/>
                </a:solidFill>
                <a:latin typeface="+mj-lt"/>
              </a:rPr>
              <a:t>Fabian D. </a:t>
            </a:r>
            <a:r>
              <a:rPr lang="en-US" sz="2400" dirty="0" err="1" smtClean="0">
                <a:solidFill>
                  <a:srgbClr val="000000"/>
                </a:solidFill>
                <a:latin typeface="+mj-lt"/>
              </a:rPr>
              <a:t>Menalled</a:t>
            </a:r>
            <a:r>
              <a:rPr lang="en-US" sz="2400" dirty="0" smtClean="0">
                <a:solidFill>
                  <a:srgbClr val="000000"/>
                </a:solidFill>
                <a:latin typeface="+mj-lt"/>
              </a:rPr>
              <a:t>, </a:t>
            </a:r>
            <a:r>
              <a:rPr lang="en-US" sz="2400" dirty="0">
                <a:solidFill>
                  <a:srgbClr val="000000"/>
                </a:solidFill>
                <a:latin typeface="+mj-lt"/>
              </a:rPr>
              <a:t>and Mary E. </a:t>
            </a:r>
            <a:r>
              <a:rPr lang="en-US" sz="2400" dirty="0" smtClean="0">
                <a:solidFill>
                  <a:srgbClr val="000000"/>
                </a:solidFill>
                <a:latin typeface="+mj-lt"/>
              </a:rPr>
              <a:t>Burrows</a:t>
            </a:r>
          </a:p>
          <a:p>
            <a:r>
              <a:rPr lang="en-US" sz="2400" dirty="0" smtClean="0">
                <a:solidFill>
                  <a:srgbClr val="000000"/>
                </a:solidFill>
                <a:latin typeface="+mj-lt"/>
              </a:rPr>
              <a:t>Research Scientist</a:t>
            </a:r>
            <a:endParaRPr lang="en-US" sz="2400" dirty="0">
              <a:solidFill>
                <a:srgbClr val="000000"/>
              </a:solidFill>
              <a:latin typeface="+mj-lt"/>
            </a:endParaRPr>
          </a:p>
          <a:p>
            <a:r>
              <a:rPr lang="en-US" sz="2400" dirty="0">
                <a:solidFill>
                  <a:srgbClr val="000000"/>
                </a:solidFill>
                <a:latin typeface="+mj-lt"/>
              </a:rPr>
              <a:t>Montana State University Bozeman, MT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0"/>
            <a:ext cx="9144000" cy="69463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0" name="Group 189"/>
          <p:cNvGrpSpPr/>
          <p:nvPr/>
        </p:nvGrpSpPr>
        <p:grpSpPr>
          <a:xfrm>
            <a:off x="381310" y="4334191"/>
            <a:ext cx="4571690" cy="2600009"/>
            <a:chOff x="2235987" y="3980776"/>
            <a:chExt cx="4537375" cy="2402772"/>
          </a:xfrm>
        </p:grpSpPr>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5987" y="3980776"/>
              <a:ext cx="4497304" cy="2367170"/>
            </a:xfrm>
            <a:prstGeom prst="rect">
              <a:avLst/>
            </a:prstGeom>
          </p:spPr>
        </p:pic>
        <p:grpSp>
          <p:nvGrpSpPr>
            <p:cNvPr id="192" name="Group 191"/>
            <p:cNvGrpSpPr/>
            <p:nvPr/>
          </p:nvGrpSpPr>
          <p:grpSpPr>
            <a:xfrm>
              <a:off x="3434664" y="4017896"/>
              <a:ext cx="2038955" cy="1810225"/>
              <a:chOff x="3434664" y="4017896"/>
              <a:chExt cx="2038955" cy="1810225"/>
            </a:xfrm>
          </p:grpSpPr>
          <p:sp>
            <p:nvSpPr>
              <p:cNvPr id="194" name="TextBox 193"/>
              <p:cNvSpPr txBox="1"/>
              <p:nvPr/>
            </p:nvSpPr>
            <p:spPr>
              <a:xfrm>
                <a:off x="4170089" y="4472656"/>
                <a:ext cx="332734" cy="156436"/>
              </a:xfrm>
              <a:prstGeom prst="rect">
                <a:avLst/>
              </a:prstGeom>
              <a:solidFill>
                <a:srgbClr val="880016"/>
              </a:solidFill>
            </p:spPr>
            <p:txBody>
              <a:bodyPr wrap="square" rtlCol="0">
                <a:spAutoFit/>
              </a:bodyPr>
              <a:lstStyle/>
              <a:p>
                <a:endParaRPr lang="en-US" sz="500" dirty="0">
                  <a:solidFill>
                    <a:schemeClr val="bg1"/>
                  </a:solidFill>
                </a:endParaRPr>
              </a:p>
            </p:txBody>
          </p:sp>
          <p:sp>
            <p:nvSpPr>
              <p:cNvPr id="195" name="TextBox 194"/>
              <p:cNvSpPr txBox="1"/>
              <p:nvPr/>
            </p:nvSpPr>
            <p:spPr>
              <a:xfrm>
                <a:off x="3527902" y="4533036"/>
                <a:ext cx="315402" cy="156436"/>
              </a:xfrm>
              <a:prstGeom prst="rect">
                <a:avLst/>
              </a:prstGeom>
              <a:solidFill>
                <a:srgbClr val="EEDF20"/>
              </a:solidFill>
            </p:spPr>
            <p:txBody>
              <a:bodyPr wrap="square" rtlCol="0">
                <a:spAutoFit/>
              </a:bodyPr>
              <a:lstStyle/>
              <a:p>
                <a:endParaRPr lang="en-US" sz="500" dirty="0">
                  <a:solidFill>
                    <a:schemeClr val="bg1"/>
                  </a:solidFill>
                </a:endParaRPr>
              </a:p>
            </p:txBody>
          </p:sp>
          <p:sp>
            <p:nvSpPr>
              <p:cNvPr id="196" name="TextBox 195"/>
              <p:cNvSpPr txBox="1"/>
              <p:nvPr/>
            </p:nvSpPr>
            <p:spPr>
              <a:xfrm>
                <a:off x="4036949" y="4157795"/>
                <a:ext cx="164087" cy="156436"/>
              </a:xfrm>
              <a:prstGeom prst="rect">
                <a:avLst/>
              </a:prstGeom>
              <a:solidFill>
                <a:srgbClr val="F6871C"/>
              </a:solidFill>
            </p:spPr>
            <p:txBody>
              <a:bodyPr wrap="square" rtlCol="0">
                <a:spAutoFit/>
              </a:bodyPr>
              <a:lstStyle/>
              <a:p>
                <a:endParaRPr lang="en-US" sz="500" dirty="0">
                  <a:solidFill>
                    <a:schemeClr val="bg1"/>
                  </a:solidFill>
                </a:endParaRPr>
              </a:p>
            </p:txBody>
          </p:sp>
          <p:sp>
            <p:nvSpPr>
              <p:cNvPr id="197" name="TextBox 196"/>
              <p:cNvSpPr txBox="1"/>
              <p:nvPr/>
            </p:nvSpPr>
            <p:spPr>
              <a:xfrm>
                <a:off x="5156408" y="4354696"/>
                <a:ext cx="294463" cy="156436"/>
              </a:xfrm>
              <a:prstGeom prst="rect">
                <a:avLst/>
              </a:prstGeom>
              <a:solidFill>
                <a:srgbClr val="F6871C"/>
              </a:solidFill>
            </p:spPr>
            <p:txBody>
              <a:bodyPr wrap="square" rtlCol="0">
                <a:spAutoFit/>
              </a:bodyPr>
              <a:lstStyle/>
              <a:p>
                <a:endParaRPr lang="en-US" sz="500" dirty="0">
                  <a:solidFill>
                    <a:schemeClr val="bg1"/>
                  </a:solidFill>
                </a:endParaRPr>
              </a:p>
            </p:txBody>
          </p:sp>
          <p:sp>
            <p:nvSpPr>
              <p:cNvPr id="198" name="TextBox 197"/>
              <p:cNvSpPr txBox="1"/>
              <p:nvPr/>
            </p:nvSpPr>
            <p:spPr>
              <a:xfrm>
                <a:off x="3959460" y="5559395"/>
                <a:ext cx="217101" cy="156436"/>
              </a:xfrm>
              <a:prstGeom prst="rect">
                <a:avLst/>
              </a:prstGeom>
              <a:solidFill>
                <a:srgbClr val="F6871C"/>
              </a:solidFill>
            </p:spPr>
            <p:txBody>
              <a:bodyPr wrap="square" rtlCol="0">
                <a:spAutoFit/>
              </a:bodyPr>
              <a:lstStyle/>
              <a:p>
                <a:endParaRPr lang="en-US" sz="500" dirty="0">
                  <a:solidFill>
                    <a:schemeClr val="bg1"/>
                  </a:solidFill>
                </a:endParaRPr>
              </a:p>
            </p:txBody>
          </p:sp>
          <p:sp>
            <p:nvSpPr>
              <p:cNvPr id="199" name="TextBox 198"/>
              <p:cNvSpPr txBox="1"/>
              <p:nvPr/>
            </p:nvSpPr>
            <p:spPr>
              <a:xfrm>
                <a:off x="4017829" y="4456186"/>
                <a:ext cx="659519" cy="255986"/>
              </a:xfrm>
              <a:prstGeom prst="rect">
                <a:avLst/>
              </a:prstGeom>
              <a:noFill/>
            </p:spPr>
            <p:txBody>
              <a:bodyPr wrap="square" rtlCol="0">
                <a:spAutoFit/>
              </a:bodyPr>
              <a:lstStyle/>
              <a:p>
                <a:r>
                  <a:rPr lang="en-US" sz="600" dirty="0">
                    <a:solidFill>
                      <a:schemeClr val="bg1"/>
                    </a:solidFill>
                  </a:rPr>
                  <a:t>Chouteau 21%</a:t>
                </a:r>
              </a:p>
            </p:txBody>
          </p:sp>
          <p:sp>
            <p:nvSpPr>
              <p:cNvPr id="200" name="TextBox 199"/>
              <p:cNvSpPr txBox="1"/>
              <p:nvPr/>
            </p:nvSpPr>
            <p:spPr>
              <a:xfrm>
                <a:off x="4253089" y="4017896"/>
                <a:ext cx="403571" cy="341314"/>
              </a:xfrm>
              <a:prstGeom prst="rect">
                <a:avLst/>
              </a:prstGeom>
              <a:solidFill>
                <a:srgbClr val="880016"/>
              </a:solidFill>
            </p:spPr>
            <p:txBody>
              <a:bodyPr wrap="square" rtlCol="0">
                <a:spAutoFit/>
              </a:bodyPr>
              <a:lstStyle/>
              <a:p>
                <a:r>
                  <a:rPr lang="en-US" sz="600" dirty="0">
                    <a:solidFill>
                      <a:schemeClr val="bg1"/>
                    </a:solidFill>
                  </a:rPr>
                  <a:t>Hill </a:t>
                </a:r>
              </a:p>
              <a:p>
                <a:r>
                  <a:rPr lang="en-US" sz="600" dirty="0">
                    <a:solidFill>
                      <a:schemeClr val="bg1"/>
                    </a:solidFill>
                  </a:rPr>
                  <a:t>32 %</a:t>
                </a:r>
              </a:p>
            </p:txBody>
          </p:sp>
          <p:sp>
            <p:nvSpPr>
              <p:cNvPr id="201" name="TextBox 200"/>
              <p:cNvSpPr txBox="1"/>
              <p:nvPr/>
            </p:nvSpPr>
            <p:spPr>
              <a:xfrm>
                <a:off x="3932491" y="4175301"/>
                <a:ext cx="407955" cy="341314"/>
              </a:xfrm>
              <a:prstGeom prst="rect">
                <a:avLst/>
              </a:prstGeom>
              <a:noFill/>
            </p:spPr>
            <p:txBody>
              <a:bodyPr wrap="square" rtlCol="0">
                <a:spAutoFit/>
              </a:bodyPr>
              <a:lstStyle/>
              <a:p>
                <a:r>
                  <a:rPr lang="en-US" sz="600" dirty="0"/>
                  <a:t>Liberty</a:t>
                </a:r>
              </a:p>
              <a:p>
                <a:r>
                  <a:rPr lang="en-US" sz="600" dirty="0"/>
                  <a:t>  8%</a:t>
                </a:r>
              </a:p>
            </p:txBody>
          </p:sp>
          <p:sp>
            <p:nvSpPr>
              <p:cNvPr id="202" name="TextBox 201"/>
              <p:cNvSpPr txBox="1"/>
              <p:nvPr/>
            </p:nvSpPr>
            <p:spPr>
              <a:xfrm>
                <a:off x="5061390" y="4251840"/>
                <a:ext cx="412229" cy="341314"/>
              </a:xfrm>
              <a:prstGeom prst="rect">
                <a:avLst/>
              </a:prstGeom>
              <a:noFill/>
            </p:spPr>
            <p:txBody>
              <a:bodyPr wrap="square" rtlCol="0">
                <a:spAutoFit/>
              </a:bodyPr>
              <a:lstStyle/>
              <a:p>
                <a:r>
                  <a:rPr lang="en-US" sz="600" dirty="0"/>
                  <a:t>Phillips</a:t>
                </a:r>
              </a:p>
              <a:p>
                <a:r>
                  <a:rPr lang="en-US" sz="600" dirty="0"/>
                  <a:t>5%</a:t>
                </a:r>
              </a:p>
            </p:txBody>
          </p:sp>
          <p:sp>
            <p:nvSpPr>
              <p:cNvPr id="203" name="TextBox 202"/>
              <p:cNvSpPr txBox="1"/>
              <p:nvPr/>
            </p:nvSpPr>
            <p:spPr>
              <a:xfrm>
                <a:off x="4779232" y="4215766"/>
                <a:ext cx="234650" cy="156436"/>
              </a:xfrm>
              <a:prstGeom prst="rect">
                <a:avLst/>
              </a:prstGeom>
              <a:solidFill>
                <a:srgbClr val="EEDF20"/>
              </a:solidFill>
            </p:spPr>
            <p:txBody>
              <a:bodyPr wrap="square" rtlCol="0">
                <a:spAutoFit/>
              </a:bodyPr>
              <a:lstStyle/>
              <a:p>
                <a:endParaRPr lang="en-US" sz="500" dirty="0">
                  <a:solidFill>
                    <a:schemeClr val="bg1"/>
                  </a:solidFill>
                </a:endParaRPr>
              </a:p>
            </p:txBody>
          </p:sp>
          <p:sp>
            <p:nvSpPr>
              <p:cNvPr id="204" name="TextBox 203"/>
              <p:cNvSpPr txBox="1"/>
              <p:nvPr/>
            </p:nvSpPr>
            <p:spPr>
              <a:xfrm>
                <a:off x="4698012" y="4159021"/>
                <a:ext cx="412229" cy="341314"/>
              </a:xfrm>
              <a:prstGeom prst="rect">
                <a:avLst/>
              </a:prstGeom>
              <a:noFill/>
            </p:spPr>
            <p:txBody>
              <a:bodyPr wrap="square" rtlCol="0">
                <a:spAutoFit/>
              </a:bodyPr>
              <a:lstStyle/>
              <a:p>
                <a:r>
                  <a:rPr lang="en-US" sz="600" dirty="0"/>
                  <a:t>Blaine</a:t>
                </a:r>
              </a:p>
              <a:p>
                <a:r>
                  <a:rPr lang="en-US" sz="600" dirty="0"/>
                  <a:t>4%</a:t>
                </a:r>
              </a:p>
            </p:txBody>
          </p:sp>
          <p:sp>
            <p:nvSpPr>
              <p:cNvPr id="205" name="TextBox 204"/>
              <p:cNvSpPr txBox="1"/>
              <p:nvPr/>
            </p:nvSpPr>
            <p:spPr>
              <a:xfrm>
                <a:off x="3852358" y="5486807"/>
                <a:ext cx="461890" cy="341314"/>
              </a:xfrm>
              <a:prstGeom prst="rect">
                <a:avLst/>
              </a:prstGeom>
              <a:noFill/>
            </p:spPr>
            <p:txBody>
              <a:bodyPr wrap="square" rtlCol="0">
                <a:spAutoFit/>
              </a:bodyPr>
              <a:lstStyle/>
              <a:p>
                <a:r>
                  <a:rPr lang="en-US" sz="600" dirty="0"/>
                  <a:t>Gallatin</a:t>
                </a:r>
              </a:p>
              <a:p>
                <a:r>
                  <a:rPr lang="en-US" sz="600" dirty="0"/>
                  <a:t>8%</a:t>
                </a:r>
              </a:p>
            </p:txBody>
          </p:sp>
          <p:sp>
            <p:nvSpPr>
              <p:cNvPr id="206" name="TextBox 205"/>
              <p:cNvSpPr txBox="1"/>
              <p:nvPr/>
            </p:nvSpPr>
            <p:spPr>
              <a:xfrm>
                <a:off x="3434664" y="4443865"/>
                <a:ext cx="407955" cy="341314"/>
              </a:xfrm>
              <a:prstGeom prst="rect">
                <a:avLst/>
              </a:prstGeom>
              <a:noFill/>
            </p:spPr>
            <p:txBody>
              <a:bodyPr wrap="square" rtlCol="0">
                <a:spAutoFit/>
              </a:bodyPr>
              <a:lstStyle/>
              <a:p>
                <a:r>
                  <a:rPr lang="en-US" sz="600" dirty="0"/>
                  <a:t>Teton</a:t>
                </a:r>
              </a:p>
              <a:p>
                <a:r>
                  <a:rPr lang="en-US" sz="600" dirty="0"/>
                  <a:t>4%</a:t>
                </a:r>
              </a:p>
            </p:txBody>
          </p:sp>
        </p:grpSp>
        <p:sp>
          <p:nvSpPr>
            <p:cNvPr id="193" name="TextBox 192"/>
            <p:cNvSpPr txBox="1"/>
            <p:nvPr/>
          </p:nvSpPr>
          <p:spPr>
            <a:xfrm>
              <a:off x="5013881" y="5999570"/>
              <a:ext cx="1759481" cy="383978"/>
            </a:xfrm>
            <a:prstGeom prst="rect">
              <a:avLst/>
            </a:prstGeom>
            <a:noFill/>
          </p:spPr>
          <p:txBody>
            <a:bodyPr wrap="square" rtlCol="0">
              <a:spAutoFit/>
            </a:bodyPr>
            <a:lstStyle/>
            <a:p>
              <a:r>
                <a:rPr lang="en-US" sz="1050" dirty="0"/>
                <a:t>Status end of October 2016</a:t>
              </a:r>
            </a:p>
          </p:txBody>
        </p:sp>
      </p:grpSp>
      <p:sp>
        <p:nvSpPr>
          <p:cNvPr id="2" name="TextBox 1"/>
          <p:cNvSpPr txBox="1"/>
          <p:nvPr/>
        </p:nvSpPr>
        <p:spPr>
          <a:xfrm>
            <a:off x="-45029" y="-188990"/>
            <a:ext cx="914400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Occurrence of </a:t>
            </a:r>
            <a:r>
              <a:rPr lang="en-US" sz="4000" b="1" dirty="0" smtClean="0">
                <a:latin typeface="Times New Roman" panose="02020603050405020304" pitchFamily="18" charset="0"/>
                <a:cs typeface="Times New Roman" panose="02020603050405020304" pitchFamily="18" charset="0"/>
              </a:rPr>
              <a:t>WSMV</a:t>
            </a:r>
            <a:endParaRPr lang="en-US" sz="4000" b="1"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1553826" y="1197158"/>
            <a:ext cx="282553" cy="461665"/>
          </a:xfrm>
          <a:prstGeom prst="rect">
            <a:avLst/>
          </a:prstGeom>
          <a:noFill/>
        </p:spPr>
        <p:txBody>
          <a:bodyPr wrap="square" rtlCol="0">
            <a:spAutoFit/>
          </a:bodyPr>
          <a:lstStyle/>
          <a:p>
            <a:r>
              <a:rPr lang="en-US" sz="600" dirty="0">
                <a:solidFill>
                  <a:schemeClr val="bg1"/>
                </a:solidFill>
              </a:rPr>
              <a:t>Hill</a:t>
            </a:r>
          </a:p>
          <a:p>
            <a:r>
              <a:rPr lang="en-US" sz="600" dirty="0">
                <a:solidFill>
                  <a:schemeClr val="bg1"/>
                </a:solidFill>
              </a:rPr>
              <a:t>14%</a:t>
            </a:r>
          </a:p>
        </p:txBody>
      </p:sp>
      <p:sp>
        <p:nvSpPr>
          <p:cNvPr id="105" name="TextBox 104"/>
          <p:cNvSpPr txBox="1"/>
          <p:nvPr/>
        </p:nvSpPr>
        <p:spPr>
          <a:xfrm>
            <a:off x="1467802" y="1606454"/>
            <a:ext cx="424913" cy="369332"/>
          </a:xfrm>
          <a:prstGeom prst="rect">
            <a:avLst/>
          </a:prstGeom>
          <a:noFill/>
        </p:spPr>
        <p:txBody>
          <a:bodyPr wrap="square" rtlCol="0">
            <a:spAutoFit/>
          </a:bodyPr>
          <a:lstStyle/>
          <a:p>
            <a:r>
              <a:rPr lang="en-US" sz="600" dirty="0">
                <a:solidFill>
                  <a:schemeClr val="bg1"/>
                </a:solidFill>
              </a:rPr>
              <a:t>Chouteau</a:t>
            </a:r>
          </a:p>
          <a:p>
            <a:r>
              <a:rPr lang="en-US" sz="600" dirty="0">
                <a:solidFill>
                  <a:schemeClr val="bg1"/>
                </a:solidFill>
              </a:rPr>
              <a:t>21%</a:t>
            </a:r>
          </a:p>
        </p:txBody>
      </p:sp>
      <p:grpSp>
        <p:nvGrpSpPr>
          <p:cNvPr id="167" name="Group 166"/>
          <p:cNvGrpSpPr/>
          <p:nvPr/>
        </p:nvGrpSpPr>
        <p:grpSpPr>
          <a:xfrm>
            <a:off x="457200" y="1371599"/>
            <a:ext cx="3673734" cy="2256445"/>
            <a:chOff x="181068" y="1149479"/>
            <a:chExt cx="4119328" cy="2155036"/>
          </a:xfrm>
        </p:grpSpPr>
        <p:grpSp>
          <p:nvGrpSpPr>
            <p:cNvPr id="168" name="Group 167"/>
            <p:cNvGrpSpPr/>
            <p:nvPr/>
          </p:nvGrpSpPr>
          <p:grpSpPr>
            <a:xfrm>
              <a:off x="181068" y="1149479"/>
              <a:ext cx="4119328" cy="2155036"/>
              <a:chOff x="181068" y="1205092"/>
              <a:chExt cx="5441134" cy="2613768"/>
            </a:xfrm>
          </p:grpSpPr>
          <p:pic>
            <p:nvPicPr>
              <p:cNvPr id="184" name="Picture 18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068" y="1205092"/>
                <a:ext cx="5441134" cy="2613768"/>
              </a:xfrm>
              <a:prstGeom prst="rect">
                <a:avLst/>
              </a:prstGeom>
              <a:solidFill>
                <a:srgbClr val="880016"/>
              </a:solidFill>
            </p:spPr>
          </p:pic>
          <p:sp>
            <p:nvSpPr>
              <p:cNvPr id="177" name="TextBox 176"/>
              <p:cNvSpPr txBox="1"/>
              <p:nvPr/>
            </p:nvSpPr>
            <p:spPr>
              <a:xfrm>
                <a:off x="2572364" y="1786085"/>
                <a:ext cx="414376" cy="180439"/>
              </a:xfrm>
              <a:prstGeom prst="rect">
                <a:avLst/>
              </a:prstGeom>
              <a:solidFill>
                <a:srgbClr val="880016"/>
              </a:solidFill>
            </p:spPr>
            <p:txBody>
              <a:bodyPr wrap="square" rtlCol="0">
                <a:spAutoFit/>
              </a:bodyPr>
              <a:lstStyle/>
              <a:p>
                <a:endParaRPr lang="en-US" sz="600" dirty="0">
                  <a:solidFill>
                    <a:schemeClr val="bg1"/>
                  </a:solidFill>
                </a:endParaRPr>
              </a:p>
            </p:txBody>
          </p:sp>
          <p:sp>
            <p:nvSpPr>
              <p:cNvPr id="178" name="TextBox 177"/>
              <p:cNvSpPr txBox="1"/>
              <p:nvPr/>
            </p:nvSpPr>
            <p:spPr>
              <a:xfrm>
                <a:off x="2620005" y="1277566"/>
                <a:ext cx="501649" cy="180439"/>
              </a:xfrm>
              <a:prstGeom prst="rect">
                <a:avLst/>
              </a:prstGeom>
              <a:solidFill>
                <a:srgbClr val="EE0000"/>
              </a:solidFill>
            </p:spPr>
            <p:txBody>
              <a:bodyPr wrap="square" rtlCol="0">
                <a:spAutoFit/>
              </a:bodyPr>
              <a:lstStyle/>
              <a:p>
                <a:endParaRPr lang="en-US" sz="600" dirty="0">
                  <a:solidFill>
                    <a:schemeClr val="bg1"/>
                  </a:solidFill>
                </a:endParaRPr>
              </a:p>
            </p:txBody>
          </p:sp>
          <p:sp>
            <p:nvSpPr>
              <p:cNvPr id="179" name="TextBox 178"/>
              <p:cNvSpPr txBox="1"/>
              <p:nvPr/>
            </p:nvSpPr>
            <p:spPr>
              <a:xfrm>
                <a:off x="2273300" y="3022600"/>
                <a:ext cx="254001" cy="180439"/>
              </a:xfrm>
              <a:prstGeom prst="rect">
                <a:avLst/>
              </a:prstGeom>
              <a:solidFill>
                <a:srgbClr val="EE0000"/>
              </a:solidFill>
            </p:spPr>
            <p:txBody>
              <a:bodyPr wrap="square" rtlCol="0">
                <a:spAutoFit/>
              </a:bodyPr>
              <a:lstStyle/>
              <a:p>
                <a:endParaRPr lang="en-US" sz="600" dirty="0">
                  <a:solidFill>
                    <a:schemeClr val="bg1"/>
                  </a:solidFill>
                </a:endParaRPr>
              </a:p>
            </p:txBody>
          </p:sp>
          <p:sp>
            <p:nvSpPr>
              <p:cNvPr id="180" name="TextBox 179"/>
              <p:cNvSpPr txBox="1"/>
              <p:nvPr/>
            </p:nvSpPr>
            <p:spPr>
              <a:xfrm>
                <a:off x="4701684" y="1895139"/>
                <a:ext cx="264839" cy="165403"/>
              </a:xfrm>
              <a:prstGeom prst="rect">
                <a:avLst/>
              </a:prstGeom>
              <a:solidFill>
                <a:srgbClr val="F6871C"/>
              </a:solidFill>
            </p:spPr>
            <p:txBody>
              <a:bodyPr wrap="square" rtlCol="0">
                <a:spAutoFit/>
              </a:bodyPr>
              <a:lstStyle/>
              <a:p>
                <a:endParaRPr lang="en-US" sz="500" dirty="0">
                  <a:solidFill>
                    <a:schemeClr val="bg1"/>
                  </a:solidFill>
                </a:endParaRPr>
              </a:p>
            </p:txBody>
          </p:sp>
          <p:sp>
            <p:nvSpPr>
              <p:cNvPr id="181" name="TextBox 180"/>
              <p:cNvSpPr txBox="1"/>
              <p:nvPr/>
            </p:nvSpPr>
            <p:spPr>
              <a:xfrm>
                <a:off x="3054351" y="2112442"/>
                <a:ext cx="406399" cy="165403"/>
              </a:xfrm>
              <a:prstGeom prst="rect">
                <a:avLst/>
              </a:prstGeom>
              <a:solidFill>
                <a:srgbClr val="F6871C"/>
              </a:solidFill>
            </p:spPr>
            <p:txBody>
              <a:bodyPr wrap="square" rtlCol="0">
                <a:spAutoFit/>
              </a:bodyPr>
              <a:lstStyle/>
              <a:p>
                <a:endParaRPr lang="en-US" sz="500" dirty="0">
                  <a:solidFill>
                    <a:schemeClr val="bg1"/>
                  </a:solidFill>
                </a:endParaRPr>
              </a:p>
            </p:txBody>
          </p:sp>
          <p:sp>
            <p:nvSpPr>
              <p:cNvPr id="182" name="TextBox 181"/>
              <p:cNvSpPr txBox="1"/>
              <p:nvPr/>
            </p:nvSpPr>
            <p:spPr>
              <a:xfrm>
                <a:off x="2082800" y="2048094"/>
                <a:ext cx="406399" cy="165403"/>
              </a:xfrm>
              <a:prstGeom prst="rect">
                <a:avLst/>
              </a:prstGeom>
              <a:solidFill>
                <a:srgbClr val="F6871C"/>
              </a:solidFill>
            </p:spPr>
            <p:txBody>
              <a:bodyPr wrap="square" rtlCol="0">
                <a:spAutoFit/>
              </a:bodyPr>
              <a:lstStyle/>
              <a:p>
                <a:endParaRPr lang="en-US" sz="500" dirty="0">
                  <a:solidFill>
                    <a:schemeClr val="bg1"/>
                  </a:solidFill>
                </a:endParaRPr>
              </a:p>
            </p:txBody>
          </p:sp>
          <p:sp>
            <p:nvSpPr>
              <p:cNvPr id="183" name="TextBox 182"/>
              <p:cNvSpPr txBox="1"/>
              <p:nvPr/>
            </p:nvSpPr>
            <p:spPr>
              <a:xfrm>
                <a:off x="3423795" y="2923829"/>
                <a:ext cx="364351" cy="165403"/>
              </a:xfrm>
              <a:prstGeom prst="rect">
                <a:avLst/>
              </a:prstGeom>
              <a:solidFill>
                <a:srgbClr val="F6871C"/>
              </a:solidFill>
            </p:spPr>
            <p:txBody>
              <a:bodyPr wrap="square" rtlCol="0">
                <a:spAutoFit/>
              </a:bodyPr>
              <a:lstStyle/>
              <a:p>
                <a:endParaRPr lang="en-US" sz="500" dirty="0">
                  <a:solidFill>
                    <a:schemeClr val="bg1"/>
                  </a:solidFill>
                </a:endParaRPr>
              </a:p>
            </p:txBody>
          </p:sp>
        </p:grpSp>
        <p:sp>
          <p:nvSpPr>
            <p:cNvPr id="169" name="TextBox 168"/>
            <p:cNvSpPr txBox="1"/>
            <p:nvPr/>
          </p:nvSpPr>
          <p:spPr>
            <a:xfrm>
              <a:off x="2021178" y="1193441"/>
              <a:ext cx="345450" cy="223157"/>
            </a:xfrm>
            <a:prstGeom prst="rect">
              <a:avLst/>
            </a:prstGeom>
            <a:noFill/>
          </p:spPr>
          <p:txBody>
            <a:bodyPr wrap="square" rtlCol="0">
              <a:spAutoFit/>
            </a:bodyPr>
            <a:lstStyle/>
            <a:p>
              <a:r>
                <a:rPr lang="en-US" sz="600" dirty="0">
                  <a:solidFill>
                    <a:schemeClr val="bg1"/>
                  </a:solidFill>
                </a:rPr>
                <a:t>Hill</a:t>
              </a:r>
            </a:p>
            <a:p>
              <a:r>
                <a:rPr lang="en-US" sz="600" dirty="0">
                  <a:solidFill>
                    <a:schemeClr val="bg1"/>
                  </a:solidFill>
                </a:rPr>
                <a:t>14%</a:t>
              </a:r>
            </a:p>
          </p:txBody>
        </p:sp>
        <p:sp>
          <p:nvSpPr>
            <p:cNvPr id="170" name="TextBox 169"/>
            <p:cNvSpPr txBox="1"/>
            <p:nvPr/>
          </p:nvSpPr>
          <p:spPr>
            <a:xfrm>
              <a:off x="1916004" y="1567530"/>
              <a:ext cx="519500" cy="223157"/>
            </a:xfrm>
            <a:prstGeom prst="rect">
              <a:avLst/>
            </a:prstGeom>
            <a:noFill/>
          </p:spPr>
          <p:txBody>
            <a:bodyPr wrap="square" rtlCol="0">
              <a:spAutoFit/>
            </a:bodyPr>
            <a:lstStyle/>
            <a:p>
              <a:r>
                <a:rPr lang="en-US" sz="600" dirty="0">
                  <a:solidFill>
                    <a:schemeClr val="bg1"/>
                  </a:solidFill>
                </a:rPr>
                <a:t>Chouteau</a:t>
              </a:r>
            </a:p>
            <a:p>
              <a:r>
                <a:rPr lang="en-US" sz="600" dirty="0">
                  <a:solidFill>
                    <a:schemeClr val="bg1"/>
                  </a:solidFill>
                </a:rPr>
                <a:t>21%</a:t>
              </a:r>
            </a:p>
          </p:txBody>
        </p:sp>
        <p:sp>
          <p:nvSpPr>
            <p:cNvPr id="171" name="TextBox 170"/>
            <p:cNvSpPr txBox="1"/>
            <p:nvPr/>
          </p:nvSpPr>
          <p:spPr>
            <a:xfrm>
              <a:off x="1544963" y="1801906"/>
              <a:ext cx="519500" cy="223157"/>
            </a:xfrm>
            <a:prstGeom prst="rect">
              <a:avLst/>
            </a:prstGeom>
            <a:noFill/>
          </p:spPr>
          <p:txBody>
            <a:bodyPr wrap="square" rtlCol="0">
              <a:spAutoFit/>
            </a:bodyPr>
            <a:lstStyle/>
            <a:p>
              <a:r>
                <a:rPr lang="en-US" sz="600" dirty="0"/>
                <a:t>Cascade</a:t>
              </a:r>
            </a:p>
            <a:p>
              <a:r>
                <a:rPr lang="en-US" sz="600" dirty="0"/>
                <a:t>7%</a:t>
              </a:r>
            </a:p>
          </p:txBody>
        </p:sp>
        <p:sp>
          <p:nvSpPr>
            <p:cNvPr id="172" name="TextBox 171"/>
            <p:cNvSpPr txBox="1"/>
            <p:nvPr/>
          </p:nvSpPr>
          <p:spPr>
            <a:xfrm>
              <a:off x="2303075" y="1822709"/>
              <a:ext cx="519500" cy="223157"/>
            </a:xfrm>
            <a:prstGeom prst="rect">
              <a:avLst/>
            </a:prstGeom>
            <a:noFill/>
          </p:spPr>
          <p:txBody>
            <a:bodyPr wrap="square" rtlCol="0">
              <a:spAutoFit/>
            </a:bodyPr>
            <a:lstStyle/>
            <a:p>
              <a:r>
                <a:rPr lang="en-US" sz="600" dirty="0"/>
                <a:t>Fergus</a:t>
              </a:r>
            </a:p>
            <a:p>
              <a:r>
                <a:rPr lang="en-US" sz="600" dirty="0"/>
                <a:t>5%</a:t>
              </a:r>
            </a:p>
          </p:txBody>
        </p:sp>
        <p:sp>
          <p:nvSpPr>
            <p:cNvPr id="173" name="TextBox 172"/>
            <p:cNvSpPr txBox="1"/>
            <p:nvPr/>
          </p:nvSpPr>
          <p:spPr>
            <a:xfrm>
              <a:off x="3488939" y="1650914"/>
              <a:ext cx="519500" cy="223157"/>
            </a:xfrm>
            <a:prstGeom prst="rect">
              <a:avLst/>
            </a:prstGeom>
            <a:noFill/>
          </p:spPr>
          <p:txBody>
            <a:bodyPr wrap="square" rtlCol="0">
              <a:spAutoFit/>
            </a:bodyPr>
            <a:lstStyle/>
            <a:p>
              <a:r>
                <a:rPr lang="en-US" sz="600" dirty="0"/>
                <a:t>McCone</a:t>
              </a:r>
            </a:p>
            <a:p>
              <a:r>
                <a:rPr lang="en-US" sz="600" dirty="0"/>
                <a:t>9%</a:t>
              </a:r>
            </a:p>
          </p:txBody>
        </p:sp>
        <p:sp>
          <p:nvSpPr>
            <p:cNvPr id="174" name="TextBox 173"/>
            <p:cNvSpPr txBox="1"/>
            <p:nvPr/>
          </p:nvSpPr>
          <p:spPr>
            <a:xfrm>
              <a:off x="2594602" y="2455374"/>
              <a:ext cx="591347" cy="223157"/>
            </a:xfrm>
            <a:prstGeom prst="rect">
              <a:avLst/>
            </a:prstGeom>
            <a:noFill/>
          </p:spPr>
          <p:txBody>
            <a:bodyPr wrap="square" rtlCol="0">
              <a:spAutoFit/>
            </a:bodyPr>
            <a:lstStyle/>
            <a:p>
              <a:r>
                <a:rPr lang="en-US" sz="600" dirty="0"/>
                <a:t>Yellowstone</a:t>
              </a:r>
            </a:p>
            <a:p>
              <a:r>
                <a:rPr lang="en-US" sz="600" dirty="0"/>
                <a:t>5%</a:t>
              </a:r>
            </a:p>
          </p:txBody>
        </p:sp>
        <p:sp>
          <p:nvSpPr>
            <p:cNvPr id="175" name="TextBox 174"/>
            <p:cNvSpPr txBox="1"/>
            <p:nvPr/>
          </p:nvSpPr>
          <p:spPr>
            <a:xfrm>
              <a:off x="1644341" y="2511112"/>
              <a:ext cx="454333" cy="223157"/>
            </a:xfrm>
            <a:prstGeom prst="rect">
              <a:avLst/>
            </a:prstGeom>
            <a:noFill/>
          </p:spPr>
          <p:txBody>
            <a:bodyPr wrap="square" rtlCol="0">
              <a:spAutoFit/>
            </a:bodyPr>
            <a:lstStyle/>
            <a:p>
              <a:r>
                <a:rPr lang="en-US" sz="600" dirty="0">
                  <a:solidFill>
                    <a:schemeClr val="bg1"/>
                  </a:solidFill>
                </a:rPr>
                <a:t>Gallatin</a:t>
              </a:r>
            </a:p>
            <a:p>
              <a:r>
                <a:rPr lang="en-US" sz="600" dirty="0">
                  <a:solidFill>
                    <a:schemeClr val="bg1"/>
                  </a:solidFill>
                </a:rPr>
                <a:t>12%</a:t>
              </a:r>
            </a:p>
          </p:txBody>
        </p:sp>
      </p:grpSp>
      <p:sp>
        <p:nvSpPr>
          <p:cNvPr id="188" name="TextBox 187"/>
          <p:cNvSpPr txBox="1"/>
          <p:nvPr/>
        </p:nvSpPr>
        <p:spPr>
          <a:xfrm>
            <a:off x="-3627" y="461491"/>
            <a:ext cx="5083690"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2014: 42 positive samples from 19 counties</a:t>
            </a:r>
          </a:p>
        </p:txBody>
      </p:sp>
      <p:sp>
        <p:nvSpPr>
          <p:cNvPr id="189" name="TextBox 188"/>
          <p:cNvSpPr txBox="1"/>
          <p:nvPr/>
        </p:nvSpPr>
        <p:spPr>
          <a:xfrm>
            <a:off x="-14690" y="3486861"/>
            <a:ext cx="6135638"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2016: </a:t>
            </a:r>
            <a:r>
              <a:rPr lang="en-US" sz="2800" b="1" dirty="0">
                <a:solidFill>
                  <a:srgbClr val="C00000"/>
                </a:solidFill>
                <a:latin typeface="Times New Roman" panose="02020603050405020304" pitchFamily="18" charset="0"/>
                <a:cs typeface="Times New Roman" panose="02020603050405020304" pitchFamily="18" charset="0"/>
              </a:rPr>
              <a:t>316</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positive </a:t>
            </a:r>
            <a:r>
              <a:rPr lang="en-US" sz="2800" b="1" dirty="0">
                <a:latin typeface="Times New Roman" panose="02020603050405020304" pitchFamily="18" charset="0"/>
                <a:cs typeface="Times New Roman" panose="02020603050405020304" pitchFamily="18" charset="0"/>
              </a:rPr>
              <a:t>samples from 21 counties </a:t>
            </a:r>
          </a:p>
        </p:txBody>
      </p:sp>
      <p:sp>
        <p:nvSpPr>
          <p:cNvPr id="207" name="TextBox 206"/>
          <p:cNvSpPr txBox="1"/>
          <p:nvPr/>
        </p:nvSpPr>
        <p:spPr>
          <a:xfrm>
            <a:off x="4300180" y="1027093"/>
            <a:ext cx="514862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2015:89 positive </a:t>
            </a:r>
            <a:r>
              <a:rPr lang="en-US" sz="2800" b="1" dirty="0">
                <a:latin typeface="Times New Roman" panose="02020603050405020304" pitchFamily="18" charset="0"/>
                <a:cs typeface="Times New Roman" panose="02020603050405020304" pitchFamily="18" charset="0"/>
              </a:rPr>
              <a:t>samples from 24 counties</a:t>
            </a:r>
          </a:p>
        </p:txBody>
      </p:sp>
      <p:grpSp>
        <p:nvGrpSpPr>
          <p:cNvPr id="208" name="Group 207"/>
          <p:cNvGrpSpPr/>
          <p:nvPr/>
        </p:nvGrpSpPr>
        <p:grpSpPr>
          <a:xfrm>
            <a:off x="5008244" y="1905000"/>
            <a:ext cx="3962463" cy="2640114"/>
            <a:chOff x="135412" y="4095539"/>
            <a:chExt cx="4492177" cy="2157916"/>
          </a:xfrm>
        </p:grpSpPr>
        <p:grpSp>
          <p:nvGrpSpPr>
            <p:cNvPr id="209" name="Group 208"/>
            <p:cNvGrpSpPr/>
            <p:nvPr/>
          </p:nvGrpSpPr>
          <p:grpSpPr>
            <a:xfrm>
              <a:off x="135412" y="4095539"/>
              <a:ext cx="4492177" cy="2157916"/>
              <a:chOff x="135412" y="4093158"/>
              <a:chExt cx="4492177" cy="2157916"/>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412" y="4093158"/>
                <a:ext cx="4492177" cy="2157916"/>
              </a:xfrm>
              <a:prstGeom prst="rect">
                <a:avLst/>
              </a:prstGeom>
            </p:spPr>
          </p:pic>
          <p:sp>
            <p:nvSpPr>
              <p:cNvPr id="226" name="TextBox 225"/>
              <p:cNvSpPr txBox="1"/>
              <p:nvPr/>
            </p:nvSpPr>
            <p:spPr>
              <a:xfrm>
                <a:off x="2069128" y="4534135"/>
                <a:ext cx="402464" cy="150938"/>
              </a:xfrm>
              <a:prstGeom prst="rect">
                <a:avLst/>
              </a:prstGeom>
              <a:solidFill>
                <a:srgbClr val="D60000"/>
              </a:solidFill>
            </p:spPr>
            <p:txBody>
              <a:bodyPr wrap="square" rtlCol="0">
                <a:spAutoFit/>
              </a:bodyPr>
              <a:lstStyle/>
              <a:p>
                <a:endParaRPr lang="en-US" sz="600" dirty="0">
                  <a:solidFill>
                    <a:schemeClr val="bg1"/>
                  </a:solidFill>
                </a:endParaRPr>
              </a:p>
            </p:txBody>
          </p:sp>
          <p:sp>
            <p:nvSpPr>
              <p:cNvPr id="227" name="TextBox 226"/>
              <p:cNvSpPr txBox="1"/>
              <p:nvPr/>
            </p:nvSpPr>
            <p:spPr>
              <a:xfrm>
                <a:off x="2165904" y="4135704"/>
                <a:ext cx="379784" cy="138360"/>
              </a:xfrm>
              <a:prstGeom prst="rect">
                <a:avLst/>
              </a:prstGeom>
              <a:solidFill>
                <a:srgbClr val="F0DE22"/>
              </a:solidFill>
            </p:spPr>
            <p:txBody>
              <a:bodyPr wrap="square" rtlCol="0">
                <a:spAutoFit/>
              </a:bodyPr>
              <a:lstStyle/>
              <a:p>
                <a:endParaRPr lang="en-US" sz="500" dirty="0"/>
              </a:p>
            </p:txBody>
          </p:sp>
          <p:sp>
            <p:nvSpPr>
              <p:cNvPr id="228" name="TextBox 227"/>
              <p:cNvSpPr txBox="1"/>
              <p:nvPr/>
            </p:nvSpPr>
            <p:spPr>
              <a:xfrm>
                <a:off x="3809895" y="4612735"/>
                <a:ext cx="304698" cy="125781"/>
              </a:xfrm>
              <a:prstGeom prst="rect">
                <a:avLst/>
              </a:prstGeom>
              <a:solidFill>
                <a:srgbClr val="EEDF20"/>
              </a:solidFill>
            </p:spPr>
            <p:txBody>
              <a:bodyPr wrap="square" rtlCol="0">
                <a:spAutoFit/>
              </a:bodyPr>
              <a:lstStyle/>
              <a:p>
                <a:endParaRPr lang="en-US" sz="400" dirty="0"/>
              </a:p>
            </p:txBody>
          </p:sp>
          <p:sp>
            <p:nvSpPr>
              <p:cNvPr id="229" name="TextBox 228"/>
              <p:cNvSpPr txBox="1"/>
              <p:nvPr/>
            </p:nvSpPr>
            <p:spPr>
              <a:xfrm>
                <a:off x="2511425" y="4807315"/>
                <a:ext cx="358776" cy="138360"/>
              </a:xfrm>
              <a:prstGeom prst="rect">
                <a:avLst/>
              </a:prstGeom>
              <a:solidFill>
                <a:srgbClr val="F0DE22"/>
              </a:solidFill>
            </p:spPr>
            <p:txBody>
              <a:bodyPr wrap="square" rtlCol="0">
                <a:spAutoFit/>
              </a:bodyPr>
              <a:lstStyle/>
              <a:p>
                <a:endParaRPr lang="en-US" sz="500" dirty="0"/>
              </a:p>
            </p:txBody>
          </p:sp>
          <p:sp>
            <p:nvSpPr>
              <p:cNvPr id="230" name="TextBox 229"/>
              <p:cNvSpPr txBox="1"/>
              <p:nvPr/>
            </p:nvSpPr>
            <p:spPr>
              <a:xfrm>
                <a:off x="1593850" y="4128296"/>
                <a:ext cx="317906" cy="125781"/>
              </a:xfrm>
              <a:prstGeom prst="rect">
                <a:avLst/>
              </a:prstGeom>
              <a:solidFill>
                <a:srgbClr val="F6871C"/>
              </a:solidFill>
            </p:spPr>
            <p:txBody>
              <a:bodyPr wrap="square" rtlCol="0">
                <a:spAutoFit/>
              </a:bodyPr>
              <a:lstStyle/>
              <a:p>
                <a:endParaRPr lang="en-US" sz="400" dirty="0">
                  <a:solidFill>
                    <a:schemeClr val="bg1"/>
                  </a:solidFill>
                </a:endParaRPr>
              </a:p>
            </p:txBody>
          </p:sp>
          <p:sp>
            <p:nvSpPr>
              <p:cNvPr id="231" name="TextBox 230"/>
              <p:cNvSpPr txBox="1"/>
              <p:nvPr/>
            </p:nvSpPr>
            <p:spPr>
              <a:xfrm>
                <a:off x="2822575" y="5452056"/>
                <a:ext cx="298449" cy="125781"/>
              </a:xfrm>
              <a:prstGeom prst="rect">
                <a:avLst/>
              </a:prstGeom>
              <a:solidFill>
                <a:srgbClr val="EEDF20"/>
              </a:solidFill>
            </p:spPr>
            <p:txBody>
              <a:bodyPr wrap="square" rtlCol="0">
                <a:spAutoFit/>
              </a:bodyPr>
              <a:lstStyle/>
              <a:p>
                <a:endParaRPr lang="en-US" sz="400" dirty="0"/>
              </a:p>
            </p:txBody>
          </p:sp>
          <p:sp>
            <p:nvSpPr>
              <p:cNvPr id="232" name="TextBox 231"/>
              <p:cNvSpPr txBox="1"/>
              <p:nvPr/>
            </p:nvSpPr>
            <p:spPr>
              <a:xfrm>
                <a:off x="1876831" y="5598150"/>
                <a:ext cx="192296" cy="150938"/>
              </a:xfrm>
              <a:prstGeom prst="rect">
                <a:avLst/>
              </a:prstGeom>
              <a:solidFill>
                <a:srgbClr val="D60000"/>
              </a:solidFill>
            </p:spPr>
            <p:txBody>
              <a:bodyPr wrap="square" rtlCol="0">
                <a:spAutoFit/>
              </a:bodyPr>
              <a:lstStyle/>
              <a:p>
                <a:endParaRPr lang="en-US" sz="600" dirty="0">
                  <a:solidFill>
                    <a:schemeClr val="bg1"/>
                  </a:solidFill>
                </a:endParaRPr>
              </a:p>
            </p:txBody>
          </p:sp>
          <p:sp>
            <p:nvSpPr>
              <p:cNvPr id="233" name="TextBox 232"/>
              <p:cNvSpPr txBox="1"/>
              <p:nvPr/>
            </p:nvSpPr>
            <p:spPr>
              <a:xfrm>
                <a:off x="1123148" y="4146238"/>
                <a:ext cx="339725" cy="125781"/>
              </a:xfrm>
              <a:prstGeom prst="rect">
                <a:avLst/>
              </a:prstGeom>
              <a:solidFill>
                <a:srgbClr val="F0DE22"/>
              </a:solidFill>
            </p:spPr>
            <p:txBody>
              <a:bodyPr wrap="square" rtlCol="0">
                <a:spAutoFit/>
              </a:bodyPr>
              <a:lstStyle/>
              <a:p>
                <a:endParaRPr lang="en-US" sz="400" dirty="0"/>
              </a:p>
            </p:txBody>
          </p:sp>
          <p:sp>
            <p:nvSpPr>
              <p:cNvPr id="234" name="TextBox 233"/>
              <p:cNvSpPr txBox="1"/>
              <p:nvPr/>
            </p:nvSpPr>
            <p:spPr>
              <a:xfrm>
                <a:off x="1942912" y="4257961"/>
                <a:ext cx="155764" cy="125781"/>
              </a:xfrm>
              <a:prstGeom prst="rect">
                <a:avLst/>
              </a:prstGeom>
              <a:solidFill>
                <a:srgbClr val="F6871C"/>
              </a:solidFill>
            </p:spPr>
            <p:txBody>
              <a:bodyPr wrap="square" rtlCol="0">
                <a:spAutoFit/>
              </a:bodyPr>
              <a:lstStyle/>
              <a:p>
                <a:endParaRPr lang="en-US" sz="400" dirty="0">
                  <a:solidFill>
                    <a:schemeClr val="bg1"/>
                  </a:solidFill>
                </a:endParaRPr>
              </a:p>
            </p:txBody>
          </p:sp>
          <p:sp>
            <p:nvSpPr>
              <p:cNvPr id="235" name="TextBox 234"/>
              <p:cNvSpPr txBox="1"/>
              <p:nvPr/>
            </p:nvSpPr>
            <p:spPr>
              <a:xfrm>
                <a:off x="1490224" y="4423445"/>
                <a:ext cx="207252" cy="125781"/>
              </a:xfrm>
              <a:prstGeom prst="rect">
                <a:avLst/>
              </a:prstGeom>
              <a:solidFill>
                <a:srgbClr val="F6871C"/>
              </a:solidFill>
            </p:spPr>
            <p:txBody>
              <a:bodyPr wrap="square" rtlCol="0">
                <a:spAutoFit/>
              </a:bodyPr>
              <a:lstStyle/>
              <a:p>
                <a:endParaRPr lang="en-US" sz="400" dirty="0">
                  <a:solidFill>
                    <a:schemeClr val="bg1"/>
                  </a:solidFill>
                </a:endParaRPr>
              </a:p>
            </p:txBody>
          </p:sp>
          <p:sp>
            <p:nvSpPr>
              <p:cNvPr id="236" name="TextBox 235"/>
              <p:cNvSpPr txBox="1"/>
              <p:nvPr/>
            </p:nvSpPr>
            <p:spPr>
              <a:xfrm>
                <a:off x="1348358" y="4588952"/>
                <a:ext cx="391364" cy="125781"/>
              </a:xfrm>
              <a:prstGeom prst="rect">
                <a:avLst/>
              </a:prstGeom>
              <a:solidFill>
                <a:srgbClr val="FFFDCD"/>
              </a:solidFill>
            </p:spPr>
            <p:txBody>
              <a:bodyPr wrap="square" rtlCol="0">
                <a:spAutoFit/>
              </a:bodyPr>
              <a:lstStyle/>
              <a:p>
                <a:endParaRPr lang="en-US" sz="400" dirty="0"/>
              </a:p>
            </p:txBody>
          </p:sp>
          <p:sp>
            <p:nvSpPr>
              <p:cNvPr id="237" name="TextBox 236"/>
              <p:cNvSpPr txBox="1"/>
              <p:nvPr/>
            </p:nvSpPr>
            <p:spPr>
              <a:xfrm>
                <a:off x="2619976" y="4286268"/>
                <a:ext cx="358641" cy="125781"/>
              </a:xfrm>
              <a:prstGeom prst="rect">
                <a:avLst/>
              </a:prstGeom>
              <a:solidFill>
                <a:srgbClr val="F6871C"/>
              </a:solidFill>
            </p:spPr>
            <p:txBody>
              <a:bodyPr wrap="square" rtlCol="0">
                <a:spAutoFit/>
              </a:bodyPr>
              <a:lstStyle/>
              <a:p>
                <a:endParaRPr lang="en-US" sz="400" dirty="0">
                  <a:solidFill>
                    <a:schemeClr val="bg1"/>
                  </a:solidFill>
                </a:endParaRPr>
              </a:p>
            </p:txBody>
          </p:sp>
          <p:sp>
            <p:nvSpPr>
              <p:cNvPr id="238" name="TextBox 237"/>
              <p:cNvSpPr txBox="1"/>
              <p:nvPr/>
            </p:nvSpPr>
            <p:spPr>
              <a:xfrm>
                <a:off x="3033879" y="4362788"/>
                <a:ext cx="336315" cy="125781"/>
              </a:xfrm>
              <a:prstGeom prst="rect">
                <a:avLst/>
              </a:prstGeom>
              <a:solidFill>
                <a:srgbClr val="F6871C"/>
              </a:solidFill>
            </p:spPr>
            <p:txBody>
              <a:bodyPr wrap="square" rtlCol="0">
                <a:spAutoFit/>
              </a:bodyPr>
              <a:lstStyle/>
              <a:p>
                <a:endParaRPr lang="en-US" sz="400" dirty="0">
                  <a:solidFill>
                    <a:schemeClr val="bg1"/>
                  </a:solidFill>
                </a:endParaRPr>
              </a:p>
            </p:txBody>
          </p:sp>
          <p:sp>
            <p:nvSpPr>
              <p:cNvPr id="239" name="TextBox 238"/>
              <p:cNvSpPr txBox="1"/>
              <p:nvPr/>
            </p:nvSpPr>
            <p:spPr>
              <a:xfrm>
                <a:off x="3914774" y="5318230"/>
                <a:ext cx="339725" cy="125781"/>
              </a:xfrm>
              <a:prstGeom prst="rect">
                <a:avLst/>
              </a:prstGeom>
              <a:solidFill>
                <a:srgbClr val="EEDF20"/>
              </a:solidFill>
            </p:spPr>
            <p:txBody>
              <a:bodyPr wrap="square" rtlCol="0">
                <a:spAutoFit/>
              </a:bodyPr>
              <a:lstStyle/>
              <a:p>
                <a:endParaRPr lang="en-US" sz="400" dirty="0"/>
              </a:p>
            </p:txBody>
          </p:sp>
          <p:sp>
            <p:nvSpPr>
              <p:cNvPr id="240" name="TextBox 239"/>
              <p:cNvSpPr txBox="1"/>
              <p:nvPr/>
            </p:nvSpPr>
            <p:spPr>
              <a:xfrm>
                <a:off x="4151344" y="4794918"/>
                <a:ext cx="296832" cy="125781"/>
              </a:xfrm>
              <a:prstGeom prst="rect">
                <a:avLst/>
              </a:prstGeom>
              <a:solidFill>
                <a:srgbClr val="EEDF20"/>
              </a:solidFill>
            </p:spPr>
            <p:txBody>
              <a:bodyPr wrap="square" rtlCol="0">
                <a:spAutoFit/>
              </a:bodyPr>
              <a:lstStyle/>
              <a:p>
                <a:endParaRPr lang="en-US" sz="400" dirty="0"/>
              </a:p>
            </p:txBody>
          </p:sp>
        </p:grpSp>
        <p:sp>
          <p:nvSpPr>
            <p:cNvPr id="210" name="TextBox 209"/>
            <p:cNvSpPr txBox="1"/>
            <p:nvPr/>
          </p:nvSpPr>
          <p:spPr>
            <a:xfrm>
              <a:off x="1044093" y="4146238"/>
              <a:ext cx="518601" cy="226407"/>
            </a:xfrm>
            <a:prstGeom prst="rect">
              <a:avLst/>
            </a:prstGeom>
            <a:noFill/>
          </p:spPr>
          <p:txBody>
            <a:bodyPr wrap="square" rtlCol="0">
              <a:spAutoFit/>
            </a:bodyPr>
            <a:lstStyle/>
            <a:p>
              <a:r>
                <a:rPr lang="en-US" sz="600" dirty="0"/>
                <a:t>Glacier 3%</a:t>
              </a:r>
            </a:p>
          </p:txBody>
        </p:sp>
        <p:sp>
          <p:nvSpPr>
            <p:cNvPr id="211" name="TextBox 210"/>
            <p:cNvSpPr txBox="1"/>
            <p:nvPr/>
          </p:nvSpPr>
          <p:spPr>
            <a:xfrm>
              <a:off x="1502192" y="4129363"/>
              <a:ext cx="518601" cy="226407"/>
            </a:xfrm>
            <a:prstGeom prst="rect">
              <a:avLst/>
            </a:prstGeom>
            <a:noFill/>
          </p:spPr>
          <p:txBody>
            <a:bodyPr wrap="square" rtlCol="0">
              <a:spAutoFit/>
            </a:bodyPr>
            <a:lstStyle/>
            <a:p>
              <a:r>
                <a:rPr lang="en-US" sz="600" dirty="0"/>
                <a:t>Toole 5%</a:t>
              </a:r>
            </a:p>
          </p:txBody>
        </p:sp>
        <p:sp>
          <p:nvSpPr>
            <p:cNvPr id="212" name="TextBox 211"/>
            <p:cNvSpPr txBox="1"/>
            <p:nvPr/>
          </p:nvSpPr>
          <p:spPr>
            <a:xfrm>
              <a:off x="1305172" y="4378070"/>
              <a:ext cx="660390" cy="150938"/>
            </a:xfrm>
            <a:prstGeom prst="rect">
              <a:avLst/>
            </a:prstGeom>
            <a:noFill/>
          </p:spPr>
          <p:txBody>
            <a:bodyPr wrap="square" rtlCol="0">
              <a:spAutoFit/>
            </a:bodyPr>
            <a:lstStyle/>
            <a:p>
              <a:r>
                <a:rPr lang="en-US" sz="600" dirty="0"/>
                <a:t>Pondera 8%</a:t>
              </a:r>
            </a:p>
          </p:txBody>
        </p:sp>
        <p:sp>
          <p:nvSpPr>
            <p:cNvPr id="213" name="TextBox 212"/>
            <p:cNvSpPr txBox="1"/>
            <p:nvPr/>
          </p:nvSpPr>
          <p:spPr>
            <a:xfrm>
              <a:off x="1826185" y="4257137"/>
              <a:ext cx="402666" cy="301876"/>
            </a:xfrm>
            <a:prstGeom prst="rect">
              <a:avLst/>
            </a:prstGeom>
            <a:noFill/>
          </p:spPr>
          <p:txBody>
            <a:bodyPr wrap="square" rtlCol="0">
              <a:spAutoFit/>
            </a:bodyPr>
            <a:lstStyle/>
            <a:p>
              <a:r>
                <a:rPr lang="en-US" sz="600" dirty="0"/>
                <a:t>Liberty </a:t>
              </a:r>
            </a:p>
            <a:p>
              <a:r>
                <a:rPr lang="en-US" sz="600" dirty="0"/>
                <a:t>7%</a:t>
              </a:r>
            </a:p>
          </p:txBody>
        </p:sp>
        <p:sp>
          <p:nvSpPr>
            <p:cNvPr id="214" name="TextBox 213"/>
            <p:cNvSpPr txBox="1"/>
            <p:nvPr/>
          </p:nvSpPr>
          <p:spPr>
            <a:xfrm>
              <a:off x="2008983" y="4511011"/>
              <a:ext cx="495285" cy="301876"/>
            </a:xfrm>
            <a:prstGeom prst="rect">
              <a:avLst/>
            </a:prstGeom>
            <a:noFill/>
          </p:spPr>
          <p:txBody>
            <a:bodyPr wrap="square" rtlCol="0">
              <a:spAutoFit/>
            </a:bodyPr>
            <a:lstStyle/>
            <a:p>
              <a:r>
                <a:rPr lang="en-US" sz="600" dirty="0">
                  <a:solidFill>
                    <a:schemeClr val="bg1"/>
                  </a:solidFill>
                </a:rPr>
                <a:t>Chouteau</a:t>
              </a:r>
              <a:r>
                <a:rPr lang="en-US" sz="600" dirty="0"/>
                <a:t> </a:t>
              </a:r>
            </a:p>
            <a:p>
              <a:r>
                <a:rPr lang="en-US" sz="600" dirty="0">
                  <a:solidFill>
                    <a:schemeClr val="bg1"/>
                  </a:solidFill>
                </a:rPr>
                <a:t>12%</a:t>
              </a:r>
            </a:p>
          </p:txBody>
        </p:sp>
        <p:sp>
          <p:nvSpPr>
            <p:cNvPr id="215" name="TextBox 214"/>
            <p:cNvSpPr txBox="1"/>
            <p:nvPr/>
          </p:nvSpPr>
          <p:spPr>
            <a:xfrm>
              <a:off x="2165295" y="4125746"/>
              <a:ext cx="402666" cy="226407"/>
            </a:xfrm>
            <a:prstGeom prst="rect">
              <a:avLst/>
            </a:prstGeom>
            <a:noFill/>
          </p:spPr>
          <p:txBody>
            <a:bodyPr wrap="square" rtlCol="0">
              <a:spAutoFit/>
            </a:bodyPr>
            <a:lstStyle/>
            <a:p>
              <a:r>
                <a:rPr lang="en-US" sz="600" dirty="0"/>
                <a:t>Hill </a:t>
              </a:r>
            </a:p>
            <a:p>
              <a:r>
                <a:rPr lang="en-US" sz="600" dirty="0"/>
                <a:t>3%</a:t>
              </a:r>
            </a:p>
          </p:txBody>
        </p:sp>
        <p:sp>
          <p:nvSpPr>
            <p:cNvPr id="216" name="TextBox 215"/>
            <p:cNvSpPr txBox="1"/>
            <p:nvPr/>
          </p:nvSpPr>
          <p:spPr>
            <a:xfrm>
              <a:off x="1312589" y="4563068"/>
              <a:ext cx="660390" cy="150938"/>
            </a:xfrm>
            <a:prstGeom prst="rect">
              <a:avLst/>
            </a:prstGeom>
            <a:noFill/>
          </p:spPr>
          <p:txBody>
            <a:bodyPr wrap="square" rtlCol="0">
              <a:spAutoFit/>
            </a:bodyPr>
            <a:lstStyle/>
            <a:p>
              <a:r>
                <a:rPr lang="en-US" sz="600" dirty="0"/>
                <a:t>Teton 7%</a:t>
              </a:r>
            </a:p>
          </p:txBody>
        </p:sp>
        <p:sp>
          <p:nvSpPr>
            <p:cNvPr id="217" name="TextBox 216"/>
            <p:cNvSpPr txBox="1"/>
            <p:nvPr/>
          </p:nvSpPr>
          <p:spPr>
            <a:xfrm>
              <a:off x="2614661" y="4193404"/>
              <a:ext cx="402666" cy="301876"/>
            </a:xfrm>
            <a:prstGeom prst="rect">
              <a:avLst/>
            </a:prstGeom>
            <a:noFill/>
          </p:spPr>
          <p:txBody>
            <a:bodyPr wrap="square" rtlCol="0">
              <a:spAutoFit/>
            </a:bodyPr>
            <a:lstStyle/>
            <a:p>
              <a:r>
                <a:rPr lang="en-US" sz="600" dirty="0"/>
                <a:t>Blaine</a:t>
              </a:r>
            </a:p>
            <a:p>
              <a:r>
                <a:rPr lang="en-US" sz="600" dirty="0"/>
                <a:t>5%</a:t>
              </a:r>
            </a:p>
          </p:txBody>
        </p:sp>
        <p:sp>
          <p:nvSpPr>
            <p:cNvPr id="218" name="TextBox 217"/>
            <p:cNvSpPr txBox="1"/>
            <p:nvPr/>
          </p:nvSpPr>
          <p:spPr>
            <a:xfrm>
              <a:off x="2511427" y="4785538"/>
              <a:ext cx="402666" cy="301876"/>
            </a:xfrm>
            <a:prstGeom prst="rect">
              <a:avLst/>
            </a:prstGeom>
            <a:noFill/>
          </p:spPr>
          <p:txBody>
            <a:bodyPr wrap="square" rtlCol="0">
              <a:spAutoFit/>
            </a:bodyPr>
            <a:lstStyle/>
            <a:p>
              <a:r>
                <a:rPr lang="en-US" sz="600" dirty="0"/>
                <a:t>Fergus</a:t>
              </a:r>
            </a:p>
            <a:p>
              <a:r>
                <a:rPr lang="en-US" sz="600" dirty="0"/>
                <a:t>3%</a:t>
              </a:r>
            </a:p>
          </p:txBody>
        </p:sp>
        <p:sp>
          <p:nvSpPr>
            <p:cNvPr id="219" name="TextBox 218"/>
            <p:cNvSpPr txBox="1"/>
            <p:nvPr/>
          </p:nvSpPr>
          <p:spPr>
            <a:xfrm>
              <a:off x="2994059" y="4333335"/>
              <a:ext cx="402666" cy="301876"/>
            </a:xfrm>
            <a:prstGeom prst="rect">
              <a:avLst/>
            </a:prstGeom>
            <a:noFill/>
          </p:spPr>
          <p:txBody>
            <a:bodyPr wrap="square" rtlCol="0">
              <a:spAutoFit/>
            </a:bodyPr>
            <a:lstStyle/>
            <a:p>
              <a:r>
                <a:rPr lang="en-US" sz="600" dirty="0"/>
                <a:t>Phillips</a:t>
              </a:r>
            </a:p>
            <a:p>
              <a:r>
                <a:rPr lang="en-US" sz="600" dirty="0"/>
                <a:t>9%</a:t>
              </a:r>
            </a:p>
          </p:txBody>
        </p:sp>
        <p:sp>
          <p:nvSpPr>
            <p:cNvPr id="220" name="TextBox 219"/>
            <p:cNvSpPr txBox="1"/>
            <p:nvPr/>
          </p:nvSpPr>
          <p:spPr>
            <a:xfrm>
              <a:off x="3732653" y="4610334"/>
              <a:ext cx="453090" cy="301876"/>
            </a:xfrm>
            <a:prstGeom prst="rect">
              <a:avLst/>
            </a:prstGeom>
            <a:noFill/>
          </p:spPr>
          <p:txBody>
            <a:bodyPr wrap="square" rtlCol="0">
              <a:spAutoFit/>
            </a:bodyPr>
            <a:lstStyle/>
            <a:p>
              <a:r>
                <a:rPr lang="en-US" sz="600" dirty="0"/>
                <a:t>McCone</a:t>
              </a:r>
            </a:p>
            <a:p>
              <a:r>
                <a:rPr lang="en-US" sz="600" dirty="0"/>
                <a:t>3%</a:t>
              </a:r>
            </a:p>
          </p:txBody>
        </p:sp>
        <p:sp>
          <p:nvSpPr>
            <p:cNvPr id="221" name="TextBox 220"/>
            <p:cNvSpPr txBox="1"/>
            <p:nvPr/>
          </p:nvSpPr>
          <p:spPr>
            <a:xfrm>
              <a:off x="4092102" y="4780761"/>
              <a:ext cx="453090" cy="301876"/>
            </a:xfrm>
            <a:prstGeom prst="rect">
              <a:avLst/>
            </a:prstGeom>
            <a:noFill/>
          </p:spPr>
          <p:txBody>
            <a:bodyPr wrap="square" rtlCol="0">
              <a:spAutoFit/>
            </a:bodyPr>
            <a:lstStyle/>
            <a:p>
              <a:r>
                <a:rPr lang="en-US" sz="600" dirty="0"/>
                <a:t>Dawson</a:t>
              </a:r>
            </a:p>
            <a:p>
              <a:r>
                <a:rPr lang="en-US" sz="600" dirty="0"/>
                <a:t>3%</a:t>
              </a:r>
            </a:p>
          </p:txBody>
        </p:sp>
        <p:sp>
          <p:nvSpPr>
            <p:cNvPr id="222" name="TextBox 221"/>
            <p:cNvSpPr txBox="1"/>
            <p:nvPr/>
          </p:nvSpPr>
          <p:spPr>
            <a:xfrm>
              <a:off x="3846644" y="5285160"/>
              <a:ext cx="453090" cy="226407"/>
            </a:xfrm>
            <a:prstGeom prst="rect">
              <a:avLst/>
            </a:prstGeom>
            <a:noFill/>
          </p:spPr>
          <p:txBody>
            <a:bodyPr wrap="square" rtlCol="0">
              <a:spAutoFit/>
            </a:bodyPr>
            <a:lstStyle/>
            <a:p>
              <a:r>
                <a:rPr lang="en-US" sz="600" dirty="0"/>
                <a:t>Custer</a:t>
              </a:r>
            </a:p>
            <a:p>
              <a:r>
                <a:rPr lang="en-US" sz="600" dirty="0"/>
                <a:t>3%</a:t>
              </a:r>
            </a:p>
          </p:txBody>
        </p:sp>
        <p:sp>
          <p:nvSpPr>
            <p:cNvPr id="223" name="TextBox 222"/>
            <p:cNvSpPr txBox="1"/>
            <p:nvPr/>
          </p:nvSpPr>
          <p:spPr>
            <a:xfrm>
              <a:off x="2743156" y="5402492"/>
              <a:ext cx="605943" cy="301876"/>
            </a:xfrm>
            <a:prstGeom prst="rect">
              <a:avLst/>
            </a:prstGeom>
            <a:noFill/>
          </p:spPr>
          <p:txBody>
            <a:bodyPr wrap="square" rtlCol="0">
              <a:spAutoFit/>
            </a:bodyPr>
            <a:lstStyle/>
            <a:p>
              <a:r>
                <a:rPr lang="en-US" sz="600" dirty="0"/>
                <a:t>Yellowstone</a:t>
              </a:r>
            </a:p>
            <a:p>
              <a:r>
                <a:rPr lang="en-US" sz="600" dirty="0"/>
                <a:t>4%</a:t>
              </a:r>
            </a:p>
          </p:txBody>
        </p:sp>
        <p:sp>
          <p:nvSpPr>
            <p:cNvPr id="224" name="TextBox 223"/>
            <p:cNvSpPr txBox="1"/>
            <p:nvPr/>
          </p:nvSpPr>
          <p:spPr>
            <a:xfrm>
              <a:off x="1761492" y="5442466"/>
              <a:ext cx="605943" cy="226407"/>
            </a:xfrm>
            <a:prstGeom prst="rect">
              <a:avLst/>
            </a:prstGeom>
            <a:noFill/>
          </p:spPr>
          <p:txBody>
            <a:bodyPr wrap="square" rtlCol="0">
              <a:spAutoFit/>
            </a:bodyPr>
            <a:lstStyle/>
            <a:p>
              <a:r>
                <a:rPr lang="en-US" sz="600" dirty="0">
                  <a:solidFill>
                    <a:schemeClr val="bg1"/>
                  </a:solidFill>
                </a:rPr>
                <a:t>Gallatin</a:t>
              </a:r>
            </a:p>
            <a:p>
              <a:r>
                <a:rPr lang="en-US" sz="600" dirty="0">
                  <a:solidFill>
                    <a:schemeClr val="bg1"/>
                  </a:solidFill>
                </a:rPr>
                <a:t>13%</a:t>
              </a:r>
            </a:p>
          </p:txBody>
        </p:sp>
      </p:grpSp>
      <p:sp>
        <p:nvSpPr>
          <p:cNvPr id="82" name="Subtitle 2"/>
          <p:cNvSpPr txBox="1">
            <a:spLocks/>
          </p:cNvSpPr>
          <p:nvPr/>
        </p:nvSpPr>
        <p:spPr>
          <a:xfrm>
            <a:off x="3641051" y="4676166"/>
            <a:ext cx="7591806" cy="29446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A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3212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AutoShape 7"/>
          <p:cNvSpPr>
            <a:spLocks noChangeArrowheads="1"/>
          </p:cNvSpPr>
          <p:nvPr/>
        </p:nvSpPr>
        <p:spPr bwMode="auto">
          <a:xfrm>
            <a:off x="1835150" y="1989138"/>
            <a:ext cx="5183188" cy="3384550"/>
          </a:xfrm>
          <a:prstGeom prst="triangle">
            <a:avLst>
              <a:gd name="adj" fmla="val 50000"/>
            </a:avLst>
          </a:prstGeom>
          <a:noFill/>
          <a:ln w="50800">
            <a:solidFill>
              <a:schemeClr val="tx1"/>
            </a:solidFill>
            <a:miter lim="800000"/>
            <a:headEnd/>
            <a:tailEnd/>
          </a:ln>
        </p:spPr>
        <p:txBody>
          <a:bodyPr wrap="none" anchor="ctr"/>
          <a:lstStyle/>
          <a:p>
            <a:pPr eaLnBrk="1" hangingPunct="1"/>
            <a:endParaRPr kumimoji="1" lang="ja-JP" altLang="en-US" sz="1800">
              <a:latin typeface="Arial" charset="0"/>
              <a:ea typeface="MS PGothic" pitchFamily="34" charset="-128"/>
            </a:endParaRPr>
          </a:p>
        </p:txBody>
      </p:sp>
      <p:sp>
        <p:nvSpPr>
          <p:cNvPr id="90114" name="Rectangle 2"/>
          <p:cNvSpPr>
            <a:spLocks noGrp="1" noChangeArrowheads="1"/>
          </p:cNvSpPr>
          <p:nvPr>
            <p:ph type="title" idx="4294967295"/>
          </p:nvPr>
        </p:nvSpPr>
        <p:spPr>
          <a:xfrm>
            <a:off x="0" y="0"/>
            <a:ext cx="9144000" cy="919163"/>
          </a:xfrm>
        </p:spPr>
        <p:txBody>
          <a:bodyPr/>
          <a:lstStyle/>
          <a:p>
            <a:r>
              <a:rPr lang="en-US" altLang="ja-JP" sz="4000" dirty="0">
                <a:ea typeface="MS PGothic" pitchFamily="34" charset="-128"/>
              </a:rPr>
              <a:t>Increase in regional virus incidence?</a:t>
            </a:r>
          </a:p>
        </p:txBody>
      </p:sp>
      <p:sp>
        <p:nvSpPr>
          <p:cNvPr id="4" name="Rectangle 3"/>
          <p:cNvSpPr>
            <a:spLocks noChangeArrowheads="1"/>
          </p:cNvSpPr>
          <p:nvPr/>
        </p:nvSpPr>
        <p:spPr bwMode="auto">
          <a:xfrm>
            <a:off x="3708400" y="1412875"/>
            <a:ext cx="1450975" cy="574675"/>
          </a:xfrm>
          <a:prstGeom prst="rect">
            <a:avLst/>
          </a:prstGeom>
          <a:noFill/>
          <a:ln w="38100">
            <a:noFill/>
            <a:miter lim="800000"/>
            <a:headEnd/>
            <a:tailEnd/>
          </a:ln>
        </p:spPr>
        <p:txBody>
          <a:bodyPr/>
          <a:lstStyle/>
          <a:p>
            <a:pPr marL="342900" indent="-342900" algn="ctr" eaLnBrk="1" hangingPunct="1">
              <a:lnSpc>
                <a:spcPct val="90000"/>
              </a:lnSpc>
              <a:spcBef>
                <a:spcPct val="20000"/>
              </a:spcBef>
              <a:buClr>
                <a:schemeClr val="tx1"/>
              </a:buClr>
              <a:buSzPct val="90000"/>
              <a:buFont typeface="Arial" charset="0"/>
              <a:buNone/>
            </a:pPr>
            <a:r>
              <a:rPr kumimoji="1" lang="en-US" altLang="ja-JP" sz="4000">
                <a:latin typeface="Arial" charset="0"/>
                <a:ea typeface="MS PGothic" pitchFamily="34" charset="-128"/>
              </a:rPr>
              <a:t>Host</a:t>
            </a:r>
          </a:p>
        </p:txBody>
      </p:sp>
      <p:sp>
        <p:nvSpPr>
          <p:cNvPr id="3" name="Rectangle 3"/>
          <p:cNvSpPr>
            <a:spLocks noChangeArrowheads="1"/>
          </p:cNvSpPr>
          <p:nvPr/>
        </p:nvSpPr>
        <p:spPr bwMode="auto">
          <a:xfrm>
            <a:off x="539750" y="5445125"/>
            <a:ext cx="2813050" cy="576263"/>
          </a:xfrm>
          <a:prstGeom prst="rect">
            <a:avLst/>
          </a:prstGeom>
          <a:noFill/>
          <a:ln w="38100">
            <a:noFill/>
            <a:miter lim="800000"/>
            <a:headEnd/>
            <a:tailEnd/>
          </a:ln>
        </p:spPr>
        <p:txBody>
          <a:bodyPr/>
          <a:lstStyle/>
          <a:p>
            <a:pPr marL="342900" indent="-342900" algn="ctr" eaLnBrk="1" hangingPunct="1">
              <a:lnSpc>
                <a:spcPct val="90000"/>
              </a:lnSpc>
              <a:spcBef>
                <a:spcPct val="20000"/>
              </a:spcBef>
              <a:buClr>
                <a:schemeClr val="tx1"/>
              </a:buClr>
              <a:buSzPct val="90000"/>
              <a:buFont typeface="Arial" charset="0"/>
              <a:buNone/>
            </a:pPr>
            <a:r>
              <a:rPr kumimoji="1" lang="en-US" altLang="ja-JP" sz="4000">
                <a:latin typeface="Arial" charset="0"/>
                <a:ea typeface="MS PGothic" pitchFamily="34" charset="-128"/>
              </a:rPr>
              <a:t>Pathogen</a:t>
            </a:r>
          </a:p>
        </p:txBody>
      </p:sp>
      <p:sp>
        <p:nvSpPr>
          <p:cNvPr id="2" name="Rectangle 3"/>
          <p:cNvSpPr>
            <a:spLocks noChangeArrowheads="1"/>
          </p:cNvSpPr>
          <p:nvPr/>
        </p:nvSpPr>
        <p:spPr bwMode="auto">
          <a:xfrm>
            <a:off x="5580063" y="5445125"/>
            <a:ext cx="3348037" cy="576263"/>
          </a:xfrm>
          <a:prstGeom prst="rect">
            <a:avLst/>
          </a:prstGeom>
          <a:noFill/>
          <a:ln w="38100">
            <a:noFill/>
            <a:miter lim="800000"/>
            <a:headEnd/>
            <a:tailEnd/>
          </a:ln>
        </p:spPr>
        <p:txBody>
          <a:bodyPr/>
          <a:lstStyle/>
          <a:p>
            <a:pPr marL="342900" indent="-342900" algn="ctr" eaLnBrk="1" hangingPunct="1">
              <a:lnSpc>
                <a:spcPct val="90000"/>
              </a:lnSpc>
              <a:spcBef>
                <a:spcPct val="20000"/>
              </a:spcBef>
              <a:buClr>
                <a:schemeClr val="tx1"/>
              </a:buClr>
              <a:buSzPct val="90000"/>
              <a:buFont typeface="Arial" charset="0"/>
              <a:buNone/>
            </a:pPr>
            <a:r>
              <a:rPr kumimoji="1" lang="en-US" altLang="ja-JP" sz="4000">
                <a:latin typeface="Arial" charset="0"/>
                <a:ea typeface="MS PGothic" pitchFamily="34" charset="-128"/>
              </a:rPr>
              <a:t>Environment</a:t>
            </a:r>
          </a:p>
        </p:txBody>
      </p:sp>
      <p:pic>
        <p:nvPicPr>
          <p:cNvPr id="12312" name="Picture 24" descr="wcm mypic 2"/>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rot="7549926">
            <a:off x="3299619" y="3101181"/>
            <a:ext cx="2058988" cy="1647825"/>
          </a:xfrm>
          <a:prstGeom prst="roundRect">
            <a:avLst>
              <a:gd name="adj" fmla="val 16667"/>
            </a:avLst>
          </a:prstGeom>
          <a:ln>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18"/>
          <p:cNvGrpSpPr>
            <a:grpSpLocks/>
          </p:cNvGrpSpPr>
          <p:nvPr/>
        </p:nvGrpSpPr>
        <p:grpSpPr bwMode="auto">
          <a:xfrm>
            <a:off x="5638800" y="4038600"/>
            <a:ext cx="3230563" cy="1373188"/>
            <a:chOff x="3552" y="2622"/>
            <a:chExt cx="2035" cy="865"/>
          </a:xfrm>
        </p:grpSpPr>
        <p:pic>
          <p:nvPicPr>
            <p:cNvPr id="11280" name="Picture 16" descr="glob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52" y="2622"/>
              <a:ext cx="2035" cy="865"/>
            </a:xfrm>
            <a:prstGeom prst="rect">
              <a:avLst/>
            </a:prstGeom>
            <a:noFill/>
            <a:ln w="9525">
              <a:solidFill>
                <a:schemeClr val="tx2"/>
              </a:solidFill>
              <a:miter lim="800000"/>
              <a:headEnd/>
              <a:tailEnd/>
            </a:ln>
          </p:spPr>
        </p:pic>
        <p:sp>
          <p:nvSpPr>
            <p:cNvPr id="11281" name="Text Box 17"/>
            <p:cNvSpPr txBox="1">
              <a:spLocks noChangeArrowheads="1"/>
            </p:cNvSpPr>
            <p:nvPr/>
          </p:nvSpPr>
          <p:spPr bwMode="auto">
            <a:xfrm>
              <a:off x="4368" y="3312"/>
              <a:ext cx="816" cy="155"/>
            </a:xfrm>
            <a:prstGeom prst="rect">
              <a:avLst/>
            </a:prstGeom>
            <a:noFill/>
            <a:ln w="9525">
              <a:solidFill>
                <a:schemeClr val="tx2"/>
              </a:solidFill>
              <a:miter lim="800000"/>
              <a:headEnd/>
              <a:tailEnd/>
            </a:ln>
          </p:spPr>
          <p:txBody>
            <a:bodyPr wrap="none">
              <a:spAutoFit/>
            </a:bodyPr>
            <a:lstStyle/>
            <a:p>
              <a:pPr eaLnBrk="1" hangingPunct="1"/>
              <a:r>
                <a:rPr kumimoji="1" lang="ja-JP" altLang="en-US" sz="1000">
                  <a:latin typeface="Arial" charset="0"/>
                  <a:ea typeface="MS PGothic" pitchFamily="34" charset="-128"/>
                </a:rPr>
                <a:t>（</a:t>
              </a:r>
              <a:r>
                <a:rPr kumimoji="1" lang="en-US" altLang="ja-JP" sz="1000" dirty="0">
                  <a:latin typeface="Arial" charset="0"/>
                  <a:ea typeface="MS PGothic" pitchFamily="34" charset="-128"/>
                </a:rPr>
                <a:t>New York Times)</a:t>
              </a:r>
            </a:p>
          </p:txBody>
        </p:sp>
      </p:grpSp>
      <p:pic>
        <p:nvPicPr>
          <p:cNvPr id="1009677" name="Picture 13" descr="2 20080415 wsmv smaller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4343400"/>
            <a:ext cx="2667000" cy="1084263"/>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home\Mary MSU\Pictures\WSMV-Ty\IMG_202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0" y="838200"/>
            <a:ext cx="2133600" cy="2159000"/>
          </a:xfrm>
          <a:prstGeom prst="round2DiagRect">
            <a:avLst>
              <a:gd name="adj1" fmla="val 16667"/>
              <a:gd name="adj2" fmla="val 0"/>
            </a:avLst>
          </a:prstGeom>
          <a:ln w="19050" cap="sq">
            <a:solidFill>
              <a:schemeClr val="tx2"/>
            </a:solidFill>
            <a:miter lim="800000"/>
          </a:ln>
          <a:effectLst>
            <a:outerShdw blurRad="254000" algn="tl" rotWithShape="0">
              <a:srgbClr val="000000">
                <a:alpha val="43000"/>
              </a:srgbClr>
            </a:outerShdw>
          </a:effectLst>
        </p:spPr>
      </p:pic>
      <p:sp>
        <p:nvSpPr>
          <p:cNvPr id="90115" name="Rectangle 3"/>
          <p:cNvSpPr>
            <a:spLocks noGrp="1" noChangeArrowheads="1"/>
          </p:cNvSpPr>
          <p:nvPr>
            <p:ph type="body" idx="4294967295"/>
          </p:nvPr>
        </p:nvSpPr>
        <p:spPr>
          <a:xfrm>
            <a:off x="3339662" y="4038600"/>
            <a:ext cx="1766888" cy="522288"/>
          </a:xfrm>
        </p:spPr>
        <p:txBody>
          <a:bodyPr/>
          <a:lstStyle/>
          <a:p>
            <a:pPr algn="ctr">
              <a:lnSpc>
                <a:spcPct val="90000"/>
              </a:lnSpc>
              <a:buClr>
                <a:schemeClr val="tx1"/>
              </a:buClr>
              <a:buFont typeface="Arial" charset="0"/>
              <a:buNone/>
            </a:pPr>
            <a:r>
              <a:rPr lang="en-US" altLang="ja-JP" dirty="0">
                <a:solidFill>
                  <a:schemeClr val="bg1"/>
                </a:solidFill>
                <a:ea typeface="MS PGothic" pitchFamily="34" charset="-128"/>
              </a:rPr>
              <a:t>Vector</a:t>
            </a:r>
          </a:p>
        </p:txBody>
      </p:sp>
    </p:spTree>
    <p:custDataLst>
      <p:tags r:id="rId1"/>
    </p:custDataLst>
    <p:extLst>
      <p:ext uri="{BB962C8B-B14F-4D97-AF65-F5344CB8AC3E}">
        <p14:creationId xmlns:p14="http://schemas.microsoft.com/office/powerpoint/2010/main" val="1033675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mburrows\Documents\home\Mary MSU\Pictures\Wheat\WSMV\ConradMay2011\IMG_22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66" y="11163"/>
            <a:ext cx="6934200" cy="4622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1" name="Picture 3" descr="C:\Users\mburrows\Documents\home\Mary MSU\Pictures\Wheat\WSMV\ConradMay2011\IMG_228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0683" y="3520966"/>
            <a:ext cx="5005551" cy="333703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48" name="Picture 4" descr="Downy Br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4838" y="426562"/>
            <a:ext cx="3250324" cy="22102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807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www.krfarm.net/wp-content/uploads/2011/02/IMG_4529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2667000"/>
            <a:ext cx="5029200" cy="37719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132549" name="Picture 5" descr="http://scarab.msu.montana.edu/Disease/DiseaseGuidewebpics/Petewebpics81-90/Img0087.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52600" y="1066800"/>
            <a:ext cx="3429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85800" y="0"/>
            <a:ext cx="7772400" cy="762000"/>
          </a:xfrm>
        </p:spPr>
        <p:txBody>
          <a:bodyPr/>
          <a:lstStyle/>
          <a:p>
            <a:r>
              <a:rPr lang="en-US" dirty="0" smtClean="0"/>
              <a:t>The ‘green bridge’</a:t>
            </a:r>
            <a:endParaRPr lang="en-US" dirty="0"/>
          </a:p>
        </p:txBody>
      </p:sp>
      <p:pic>
        <p:nvPicPr>
          <p:cNvPr id="1132547" name="Picture 3" descr="C:\Documents and Settings\mburrows\Local Settings\Temporary Internet Files\Content.IE5\N03BKG9Z\MP90044829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1066800"/>
            <a:ext cx="2057400" cy="3091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G_226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0800" y="990600"/>
            <a:ext cx="2514600" cy="16764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1" name="Picture 2" descr="http://1.bp.blogspot.com/-9Hw4Z1ep-WI/ThxKi0R4Y_I/AAAAAAAABKY/39J0JoiuoIU/s1600/wheat+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4114800"/>
            <a:ext cx="2754678"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457200" y="1066800"/>
            <a:ext cx="668773"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j-lt"/>
              </a:rPr>
              <a:t>WW</a:t>
            </a:r>
            <a:endParaRPr lang="en-US" sz="2000" dirty="0">
              <a:latin typeface="+mj-lt"/>
            </a:endParaRPr>
          </a:p>
        </p:txBody>
      </p:sp>
      <p:sp>
        <p:nvSpPr>
          <p:cNvPr id="14" name="TextBox 13"/>
          <p:cNvSpPr txBox="1"/>
          <p:nvPr/>
        </p:nvSpPr>
        <p:spPr>
          <a:xfrm>
            <a:off x="381000" y="4114800"/>
            <a:ext cx="224933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j-lt"/>
              </a:rPr>
              <a:t>Late-maturing SW</a:t>
            </a:r>
            <a:endParaRPr lang="en-US" sz="2000" dirty="0">
              <a:latin typeface="+mj-lt"/>
            </a:endParaRPr>
          </a:p>
        </p:txBody>
      </p:sp>
      <p:sp>
        <p:nvSpPr>
          <p:cNvPr id="15" name="TextBox 14"/>
          <p:cNvSpPr txBox="1"/>
          <p:nvPr/>
        </p:nvSpPr>
        <p:spPr>
          <a:xfrm>
            <a:off x="4495800" y="3810000"/>
            <a:ext cx="235192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j-lt"/>
              </a:rPr>
              <a:t>Newly planted WW</a:t>
            </a:r>
            <a:endParaRPr lang="en-US" sz="2000" dirty="0">
              <a:latin typeface="+mj-lt"/>
            </a:endParaRPr>
          </a:p>
        </p:txBody>
      </p:sp>
      <p:sp>
        <p:nvSpPr>
          <p:cNvPr id="16" name="TextBox 15"/>
          <p:cNvSpPr txBox="1"/>
          <p:nvPr/>
        </p:nvSpPr>
        <p:spPr>
          <a:xfrm>
            <a:off x="2895600" y="762000"/>
            <a:ext cx="2094099"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j-lt"/>
              </a:rPr>
              <a:t>Volunteer wheat/</a:t>
            </a:r>
          </a:p>
          <a:p>
            <a:r>
              <a:rPr lang="en-US" sz="2000" dirty="0" smtClean="0">
                <a:latin typeface="+mj-lt"/>
              </a:rPr>
              <a:t>grassy weeds</a:t>
            </a:r>
            <a:endParaRPr lang="en-US" sz="2000" dirty="0">
              <a:latin typeface="+mj-lt"/>
            </a:endParaRPr>
          </a:p>
        </p:txBody>
      </p:sp>
      <p:sp>
        <p:nvSpPr>
          <p:cNvPr id="17" name="TextBox 16"/>
          <p:cNvSpPr txBox="1"/>
          <p:nvPr/>
        </p:nvSpPr>
        <p:spPr>
          <a:xfrm>
            <a:off x="6934200" y="2286000"/>
            <a:ext cx="20410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j-lt"/>
              </a:rPr>
              <a:t>Next year’s crop</a:t>
            </a:r>
            <a:endParaRPr lang="en-US" sz="2000" dirty="0">
              <a:latin typeface="+mj-lt"/>
            </a:endParaRPr>
          </a:p>
        </p:txBody>
      </p:sp>
      <p:sp>
        <p:nvSpPr>
          <p:cNvPr id="18" name="Right Arrow 17"/>
          <p:cNvSpPr/>
          <p:nvPr/>
        </p:nvSpPr>
        <p:spPr bwMode="auto">
          <a:xfrm rot="18712010">
            <a:off x="5613068" y="2870053"/>
            <a:ext cx="1295400" cy="3048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19" name="Right Arrow 18"/>
          <p:cNvSpPr/>
          <p:nvPr/>
        </p:nvSpPr>
        <p:spPr bwMode="auto">
          <a:xfrm rot="20498512">
            <a:off x="2641268" y="4851252"/>
            <a:ext cx="1295400" cy="3048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20" name="Right Arrow 19"/>
          <p:cNvSpPr/>
          <p:nvPr/>
        </p:nvSpPr>
        <p:spPr bwMode="auto">
          <a:xfrm>
            <a:off x="2133600" y="1752600"/>
            <a:ext cx="990600" cy="3048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21" name="Right Arrow 20"/>
          <p:cNvSpPr/>
          <p:nvPr/>
        </p:nvSpPr>
        <p:spPr bwMode="auto">
          <a:xfrm rot="2590041">
            <a:off x="4248503" y="2760722"/>
            <a:ext cx="1295400" cy="3048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22" name="Right Arrow 21"/>
          <p:cNvSpPr/>
          <p:nvPr/>
        </p:nvSpPr>
        <p:spPr bwMode="auto">
          <a:xfrm>
            <a:off x="4495800" y="1905000"/>
            <a:ext cx="2362200" cy="3048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Tree>
    <p:custDataLst>
      <p:tags r:id="rId1"/>
    </p:custDataLst>
    <p:extLst>
      <p:ext uri="{BB962C8B-B14F-4D97-AF65-F5344CB8AC3E}">
        <p14:creationId xmlns:p14="http://schemas.microsoft.com/office/powerpoint/2010/main" val="63081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4952" y="-41946"/>
            <a:ext cx="5390248" cy="6214146"/>
          </a:xfrm>
          <a:prstGeom prst="rect">
            <a:avLst/>
          </a:prstGeom>
        </p:spPr>
      </p:pic>
      <p:sp>
        <p:nvSpPr>
          <p:cNvPr id="7" name="TextBox 6"/>
          <p:cNvSpPr txBox="1"/>
          <p:nvPr/>
        </p:nvSpPr>
        <p:spPr>
          <a:xfrm rot="16200000">
            <a:off x="6149225" y="3302371"/>
            <a:ext cx="2614541" cy="276999"/>
          </a:xfrm>
          <a:prstGeom prst="rect">
            <a:avLst/>
          </a:prstGeom>
          <a:noFill/>
        </p:spPr>
        <p:txBody>
          <a:bodyPr wrap="square" rtlCol="0">
            <a:spAutoFit/>
          </a:bodyPr>
          <a:lstStyle/>
          <a:p>
            <a:r>
              <a:rPr lang="en-US" sz="1200" dirty="0" smtClean="0"/>
              <a:t>Wegulo et al. NE </a:t>
            </a:r>
            <a:r>
              <a:rPr lang="en-US" sz="1200" dirty="0" err="1" smtClean="0"/>
              <a:t>Extn</a:t>
            </a:r>
            <a:r>
              <a:rPr lang="en-US" sz="1200" dirty="0" smtClean="0"/>
              <a:t> Bull. EC1871</a:t>
            </a:r>
            <a:endParaRPr lang="en-US" sz="1200" dirty="0"/>
          </a:p>
        </p:txBody>
      </p:sp>
    </p:spTree>
    <p:extLst>
      <p:ext uri="{BB962C8B-B14F-4D97-AF65-F5344CB8AC3E}">
        <p14:creationId xmlns:p14="http://schemas.microsoft.com/office/powerpoint/2010/main" val="150384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6275" y="628650"/>
            <a:ext cx="7791450" cy="5600700"/>
          </a:xfrm>
          <a:prstGeom prst="rect">
            <a:avLst/>
          </a:prstGeom>
        </p:spPr>
      </p:pic>
      <p:sp>
        <p:nvSpPr>
          <p:cNvPr id="5" name="TextBox 4"/>
          <p:cNvSpPr txBox="1"/>
          <p:nvPr/>
        </p:nvSpPr>
        <p:spPr>
          <a:xfrm>
            <a:off x="6174617" y="6158726"/>
            <a:ext cx="2614541" cy="276999"/>
          </a:xfrm>
          <a:prstGeom prst="rect">
            <a:avLst/>
          </a:prstGeom>
          <a:noFill/>
        </p:spPr>
        <p:txBody>
          <a:bodyPr wrap="square" rtlCol="0">
            <a:spAutoFit/>
          </a:bodyPr>
          <a:lstStyle/>
          <a:p>
            <a:r>
              <a:rPr lang="en-US" sz="1200" dirty="0" smtClean="0"/>
              <a:t>Wegulo et al. NE </a:t>
            </a:r>
            <a:r>
              <a:rPr lang="en-US" sz="1200" dirty="0" err="1" smtClean="0"/>
              <a:t>Extn</a:t>
            </a:r>
            <a:r>
              <a:rPr lang="en-US" sz="1200" dirty="0" smtClean="0"/>
              <a:t> Bull. EC1871</a:t>
            </a:r>
            <a:endParaRPr lang="en-US" sz="1200" dirty="0"/>
          </a:p>
        </p:txBody>
      </p:sp>
    </p:spTree>
    <p:extLst>
      <p:ext uri="{BB962C8B-B14F-4D97-AF65-F5344CB8AC3E}">
        <p14:creationId xmlns:p14="http://schemas.microsoft.com/office/powerpoint/2010/main" val="2933789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1275" y="-42523"/>
            <a:ext cx="9246549" cy="6976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3124200" y="6469166"/>
            <a:ext cx="2895600" cy="365125"/>
          </a:xfrm>
        </p:spPr>
        <p:txBody>
          <a:bodyPr/>
          <a:lstStyle/>
          <a:p>
            <a:r>
              <a:rPr lang="en-US" dirty="0" smtClean="0">
                <a:solidFill>
                  <a:srgbClr val="002060"/>
                </a:solidFill>
              </a:rPr>
              <a:t>Slide c. Nar </a:t>
            </a:r>
            <a:r>
              <a:rPr lang="en-US" dirty="0" err="1" smtClean="0">
                <a:solidFill>
                  <a:srgbClr val="002060"/>
                </a:solidFill>
              </a:rPr>
              <a:t>Rhanabhat</a:t>
            </a:r>
            <a:endParaRPr lang="en-US" dirty="0">
              <a:solidFill>
                <a:srgbClr val="002060"/>
              </a:solidFill>
            </a:endParaRPr>
          </a:p>
        </p:txBody>
      </p:sp>
      <p:sp>
        <p:nvSpPr>
          <p:cNvPr id="9" name="TextBox 8"/>
          <p:cNvSpPr txBox="1"/>
          <p:nvPr/>
        </p:nvSpPr>
        <p:spPr>
          <a:xfrm>
            <a:off x="195679" y="487224"/>
            <a:ext cx="8842212" cy="553998"/>
          </a:xfrm>
          <a:prstGeom prst="rect">
            <a:avLst/>
          </a:prstGeom>
          <a:noFill/>
        </p:spPr>
        <p:txBody>
          <a:bodyPr wrap="square" rtlCol="0">
            <a:spAutoFit/>
          </a:bodyPr>
          <a:lstStyle/>
          <a:p>
            <a:pPr>
              <a:lnSpc>
                <a:spcPct val="150000"/>
              </a:lnSpc>
            </a:pPr>
            <a:r>
              <a:rPr lang="en-US" sz="2000" dirty="0" smtClean="0">
                <a:solidFill>
                  <a:srgbClr val="002060"/>
                </a:solidFill>
                <a:latin typeface="Arial Rounded MT Bold" panose="020F0704030504030204" pitchFamily="34" charset="0"/>
              </a:rPr>
              <a:t> </a:t>
            </a:r>
            <a:r>
              <a:rPr lang="en-US" sz="2000" dirty="0">
                <a:solidFill>
                  <a:srgbClr val="002060"/>
                </a:solidFill>
                <a:latin typeface="Arial Rounded MT Bold" panose="020F0704030504030204" pitchFamily="34" charset="0"/>
              </a:rPr>
              <a:t>Randomized complete block design with six replicates</a:t>
            </a:r>
            <a:r>
              <a:rPr lang="en-US" sz="2000" dirty="0" smtClean="0">
                <a:solidFill>
                  <a:srgbClr val="002060"/>
                </a:solidFill>
                <a:latin typeface="Arial Rounded MT Bold" panose="020F0704030504030204" pitchFamily="34" charset="0"/>
              </a:rPr>
              <a:t>.</a:t>
            </a:r>
            <a:endParaRPr lang="en-US" sz="2000" dirty="0">
              <a:solidFill>
                <a:srgbClr val="002060"/>
              </a:solidFill>
              <a:latin typeface="Arial Rounded MT Bold" panose="020F0704030504030204" pitchFamily="34" charset="0"/>
            </a:endParaRPr>
          </a:p>
        </p:txBody>
      </p:sp>
      <p:sp>
        <p:nvSpPr>
          <p:cNvPr id="10" name="TextBox 9"/>
          <p:cNvSpPr txBox="1"/>
          <p:nvPr/>
        </p:nvSpPr>
        <p:spPr>
          <a:xfrm>
            <a:off x="162762" y="179457"/>
            <a:ext cx="8382000" cy="523220"/>
          </a:xfrm>
          <a:prstGeom prst="rect">
            <a:avLst/>
          </a:prstGeom>
          <a:noFill/>
        </p:spPr>
        <p:txBody>
          <a:bodyPr wrap="square" rtlCol="0">
            <a:spAutoFit/>
          </a:bodyPr>
          <a:lstStyle/>
          <a:p>
            <a:pPr algn="ctr"/>
            <a:r>
              <a:rPr lang="en-US" sz="2800" dirty="0" smtClean="0">
                <a:solidFill>
                  <a:srgbClr val="002060"/>
                </a:solidFill>
                <a:latin typeface="Aharoni" panose="02010803020104030203" pitchFamily="2" charset="-79"/>
                <a:cs typeface="Aharoni" panose="02010803020104030203" pitchFamily="2" charset="-79"/>
              </a:rPr>
              <a:t>Methods</a:t>
            </a:r>
            <a:endParaRPr lang="en-US" sz="2800" dirty="0">
              <a:solidFill>
                <a:srgbClr val="002060"/>
              </a:solidFill>
              <a:latin typeface="Aharoni" panose="02010803020104030203" pitchFamily="2" charset="-79"/>
              <a:cs typeface="Aharoni" panose="02010803020104030203" pitchFamily="2" charset="-79"/>
            </a:endParaRPr>
          </a:p>
        </p:txBody>
      </p:sp>
      <p:cxnSp>
        <p:nvCxnSpPr>
          <p:cNvPr id="14" name="Straight Connector 13"/>
          <p:cNvCxnSpPr>
            <a:stCxn id="30" idx="1"/>
            <a:endCxn id="30" idx="1"/>
          </p:cNvCxnSpPr>
          <p:nvPr/>
        </p:nvCxnSpPr>
        <p:spPr>
          <a:xfrm>
            <a:off x="7562577" y="338070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61476"/>
            <a:ext cx="3177625" cy="2384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2" name="Group 51"/>
          <p:cNvGrpSpPr/>
          <p:nvPr/>
        </p:nvGrpSpPr>
        <p:grpSpPr>
          <a:xfrm>
            <a:off x="2870675" y="2966618"/>
            <a:ext cx="3676606" cy="3165510"/>
            <a:chOff x="2819400" y="2191342"/>
            <a:chExt cx="3676606" cy="3165510"/>
          </a:xfrm>
        </p:grpSpPr>
        <p:pic>
          <p:nvPicPr>
            <p:cNvPr id="5" name="Picture 2" descr="C:\Users\Public\Pictures\GBridgePics\DSCN026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57600" y="2191342"/>
              <a:ext cx="2838406" cy="316551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2" name="Straight Arrow Connector 41"/>
            <p:cNvCxnSpPr/>
            <p:nvPr/>
          </p:nvCxnSpPr>
          <p:spPr>
            <a:xfrm flipV="1">
              <a:off x="2819400" y="2191342"/>
              <a:ext cx="838200" cy="26092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a:xfrm>
              <a:off x="2819400" y="4953000"/>
              <a:ext cx="990600" cy="4038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20" name="Group 19"/>
          <p:cNvGrpSpPr/>
          <p:nvPr/>
        </p:nvGrpSpPr>
        <p:grpSpPr>
          <a:xfrm>
            <a:off x="7357570" y="2790684"/>
            <a:ext cx="1262339" cy="1153190"/>
            <a:chOff x="7368419" y="2082286"/>
            <a:chExt cx="1262339" cy="1153190"/>
          </a:xfrm>
        </p:grpSpPr>
        <p:sp>
          <p:nvSpPr>
            <p:cNvPr id="3" name="Can 2"/>
            <p:cNvSpPr/>
            <p:nvPr/>
          </p:nvSpPr>
          <p:spPr>
            <a:xfrm>
              <a:off x="7368419" y="2082286"/>
              <a:ext cx="1262339" cy="1153190"/>
            </a:xfrm>
            <a:prstGeom prst="can">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t>
              </a:r>
              <a:endParaRPr lang="en-US" dirty="0">
                <a:solidFill>
                  <a:srgbClr val="002060"/>
                </a:solidFill>
              </a:endParaRPr>
            </a:p>
          </p:txBody>
        </p:sp>
        <p:cxnSp>
          <p:nvCxnSpPr>
            <p:cNvPr id="17" name="Straight Connector 16"/>
            <p:cNvCxnSpPr/>
            <p:nvPr/>
          </p:nvCxnSpPr>
          <p:spPr>
            <a:xfrm>
              <a:off x="7505971" y="2645455"/>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88352" y="2658881"/>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057865" y="2660287"/>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52539" y="2661693"/>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67688" y="28194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29215" y="28194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12164" y="28194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999588" y="2828925"/>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39585" y="29718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99011" y="29718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27341" y="2981325"/>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44715" y="2981325"/>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81615" y="31242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97062" y="312420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273005" y="3105150"/>
              <a:ext cx="18489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351932" y="956356"/>
            <a:ext cx="3843343" cy="4382229"/>
            <a:chOff x="5300657" y="181080"/>
            <a:chExt cx="3843343" cy="4382229"/>
          </a:xfrm>
        </p:grpSpPr>
        <p:sp>
          <p:nvSpPr>
            <p:cNvPr id="28" name="TextBox 27"/>
            <p:cNvSpPr txBox="1"/>
            <p:nvPr/>
          </p:nvSpPr>
          <p:spPr>
            <a:xfrm>
              <a:off x="7544645" y="3362980"/>
              <a:ext cx="1599355" cy="1200329"/>
            </a:xfrm>
            <a:prstGeom prst="rect">
              <a:avLst/>
            </a:prstGeom>
            <a:noFill/>
          </p:spPr>
          <p:txBody>
            <a:bodyPr wrap="square" rtlCol="0">
              <a:spAutoFit/>
            </a:bodyPr>
            <a:lstStyle/>
            <a:p>
              <a:r>
                <a:rPr lang="en-US" sz="2400" dirty="0" smtClean="0">
                  <a:solidFill>
                    <a:srgbClr val="002060"/>
                  </a:solidFill>
                </a:rPr>
                <a:t>Trap plant (winter wheat)</a:t>
              </a:r>
              <a:endParaRPr lang="en-US" sz="2400" dirty="0">
                <a:solidFill>
                  <a:srgbClr val="002060"/>
                </a:solidFill>
              </a:endParaRPr>
            </a:p>
          </p:txBody>
        </p:sp>
        <p:grpSp>
          <p:nvGrpSpPr>
            <p:cNvPr id="2" name="Group 1"/>
            <p:cNvGrpSpPr/>
            <p:nvPr/>
          </p:nvGrpSpPr>
          <p:grpSpPr>
            <a:xfrm>
              <a:off x="7248231" y="181080"/>
              <a:ext cx="1372165" cy="3193466"/>
              <a:chOff x="7544081" y="70469"/>
              <a:chExt cx="1372165" cy="3193466"/>
            </a:xfrm>
          </p:grpSpPr>
          <p:pic>
            <p:nvPicPr>
              <p:cNvPr id="30" name="Picture 3"/>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33357" b="92595" l="10000" r="90000"/>
                        </a14:imgEffect>
                      </a14:imgLayer>
                    </a14:imgProps>
                  </a:ext>
                  <a:ext uri="{28A0092B-C50C-407E-A947-70E740481C1C}">
                    <a14:useLocalDpi xmlns:a14="http://schemas.microsoft.com/office/drawing/2010/main"/>
                  </a:ext>
                </a:extLst>
              </a:blip>
              <a:srcRect t="25952"/>
              <a:stretch/>
            </p:blipFill>
            <p:spPr bwMode="auto">
              <a:xfrm>
                <a:off x="7807152" y="1725702"/>
                <a:ext cx="846024" cy="15382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5"/>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ackgroundRemoval t="2013" b="100000" l="0" r="100000"/>
                        </a14:imgEffect>
                        <a14:imgEffect>
                          <a14:sharpenSoften amount="50000"/>
                        </a14:imgEffect>
                        <a14:imgEffect>
                          <a14:saturation sat="400000"/>
                        </a14:imgEffect>
                      </a14:imgLayer>
                    </a14:imgProps>
                  </a:ext>
                  <a:ext uri="{28A0092B-C50C-407E-A947-70E740481C1C}">
                    <a14:useLocalDpi xmlns:a14="http://schemas.microsoft.com/office/drawing/2010/main"/>
                  </a:ext>
                </a:extLst>
              </a:blip>
              <a:srcRect/>
              <a:stretch/>
            </p:blipFill>
            <p:spPr bwMode="auto">
              <a:xfrm>
                <a:off x="7544081" y="70469"/>
                <a:ext cx="1372165" cy="19012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cxnSp>
          <p:nvCxnSpPr>
            <p:cNvPr id="50" name="Straight Arrow Connector 49"/>
            <p:cNvCxnSpPr/>
            <p:nvPr/>
          </p:nvCxnSpPr>
          <p:spPr>
            <a:xfrm flipV="1">
              <a:off x="5300657" y="865138"/>
              <a:ext cx="2057400" cy="26324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3" name="Straight Arrow Connector 52"/>
            <p:cNvCxnSpPr/>
            <p:nvPr/>
          </p:nvCxnSpPr>
          <p:spPr>
            <a:xfrm flipV="1">
              <a:off x="5486400" y="3235476"/>
              <a:ext cx="2209800" cy="41289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49" name="TextBox 48"/>
          <p:cNvSpPr txBox="1"/>
          <p:nvPr/>
        </p:nvSpPr>
        <p:spPr>
          <a:xfrm>
            <a:off x="119439" y="1135178"/>
            <a:ext cx="4302482" cy="2554545"/>
          </a:xfrm>
          <a:prstGeom prst="rect">
            <a:avLst/>
          </a:prstGeom>
          <a:noFill/>
        </p:spPr>
        <p:txBody>
          <a:bodyPr wrap="square" rtlCol="0">
            <a:spAutoFit/>
          </a:bodyPr>
          <a:lstStyle/>
          <a:p>
            <a:pPr marL="228600" indent="-228600">
              <a:buFont typeface="+mj-lt"/>
              <a:buAutoNum type="arabicPeriod"/>
            </a:pPr>
            <a:r>
              <a:rPr lang="en-US" sz="2000" b="1" dirty="0" smtClean="0">
                <a:solidFill>
                  <a:srgbClr val="002060"/>
                </a:solidFill>
                <a:latin typeface="Aharoni" panose="02010803020104030203" pitchFamily="2" charset="-79"/>
                <a:cs typeface="Aharoni" panose="02010803020104030203" pitchFamily="2" charset="-79"/>
              </a:rPr>
              <a:t>Pre-harvest volunteer wheat</a:t>
            </a:r>
          </a:p>
          <a:p>
            <a:pPr marL="228600" indent="-228600">
              <a:buFont typeface="+mj-lt"/>
              <a:buAutoNum type="arabicPeriod"/>
            </a:pPr>
            <a:r>
              <a:rPr lang="en-US" sz="2000" dirty="0" smtClean="0">
                <a:solidFill>
                  <a:srgbClr val="002060"/>
                </a:solidFill>
                <a:latin typeface="Aharoni" panose="02010803020104030203" pitchFamily="2" charset="-79"/>
                <a:cs typeface="Aharoni" panose="02010803020104030203" pitchFamily="2" charset="-79"/>
              </a:rPr>
              <a:t>Post-harvest volunteer wheat</a:t>
            </a:r>
          </a:p>
          <a:p>
            <a:pPr marL="228600" indent="-228600">
              <a:buFont typeface="+mj-lt"/>
              <a:buAutoNum type="arabicPeriod"/>
            </a:pPr>
            <a:r>
              <a:rPr lang="en-US" sz="2000" dirty="0" smtClean="0">
                <a:solidFill>
                  <a:srgbClr val="002060"/>
                </a:solidFill>
                <a:latin typeface="Aharoni" panose="02010803020104030203" pitchFamily="2" charset="-79"/>
                <a:cs typeface="Aharoni" panose="02010803020104030203" pitchFamily="2" charset="-79"/>
              </a:rPr>
              <a:t>Corn</a:t>
            </a:r>
          </a:p>
          <a:p>
            <a:pPr marL="228600" indent="-228600">
              <a:buFont typeface="+mj-lt"/>
              <a:buAutoNum type="arabicPeriod"/>
            </a:pPr>
            <a:r>
              <a:rPr lang="en-US" sz="2000" dirty="0" smtClean="0">
                <a:solidFill>
                  <a:srgbClr val="002060"/>
                </a:solidFill>
                <a:latin typeface="Aharoni" panose="02010803020104030203" pitchFamily="2" charset="-79"/>
                <a:cs typeface="Aharoni" panose="02010803020104030203" pitchFamily="2" charset="-79"/>
              </a:rPr>
              <a:t>Green foxtail</a:t>
            </a:r>
          </a:p>
          <a:p>
            <a:pPr marL="228600" indent="-228600">
              <a:buFont typeface="+mj-lt"/>
              <a:buAutoNum type="arabicPeriod"/>
            </a:pPr>
            <a:r>
              <a:rPr lang="en-US" sz="2000" b="1" dirty="0" smtClean="0">
                <a:solidFill>
                  <a:srgbClr val="002060"/>
                </a:solidFill>
                <a:latin typeface="Aharoni" panose="02010803020104030203" pitchFamily="2" charset="-79"/>
                <a:cs typeface="Aharoni" panose="02010803020104030203" pitchFamily="2" charset="-79"/>
              </a:rPr>
              <a:t>Spring emerged downy brome</a:t>
            </a:r>
          </a:p>
          <a:p>
            <a:pPr marL="228600" indent="-228600">
              <a:buFont typeface="+mj-lt"/>
              <a:buAutoNum type="arabicPeriod"/>
            </a:pPr>
            <a:r>
              <a:rPr lang="en-US" sz="2000" dirty="0" smtClean="0">
                <a:solidFill>
                  <a:srgbClr val="002060"/>
                </a:solidFill>
                <a:latin typeface="Aharoni" panose="02010803020104030203" pitchFamily="2" charset="-79"/>
                <a:cs typeface="Aharoni" panose="02010803020104030203" pitchFamily="2" charset="-79"/>
              </a:rPr>
              <a:t>Fall emerged downy brome</a:t>
            </a:r>
          </a:p>
          <a:p>
            <a:pPr marL="228600" indent="-228600">
              <a:buFont typeface="+mj-lt"/>
              <a:buAutoNum type="arabicPeriod"/>
            </a:pPr>
            <a:endParaRPr lang="en-US" sz="2000" dirty="0" smtClean="0">
              <a:solidFill>
                <a:srgbClr val="002060"/>
              </a:solidFill>
              <a:latin typeface="Aharoni" panose="02010803020104030203" pitchFamily="2" charset="-79"/>
              <a:cs typeface="Aharoni" panose="02010803020104030203" pitchFamily="2" charset="-79"/>
            </a:endParaRPr>
          </a:p>
          <a:p>
            <a:r>
              <a:rPr lang="en-US" sz="2000" dirty="0" smtClean="0">
                <a:solidFill>
                  <a:srgbClr val="002060"/>
                </a:solidFill>
                <a:latin typeface="Aharoni" panose="02010803020104030203" pitchFamily="2" charset="-79"/>
                <a:cs typeface="Aharoni" panose="02010803020104030203" pitchFamily="2" charset="-79"/>
              </a:rPr>
              <a:t>Control: bare ground</a:t>
            </a:r>
          </a:p>
        </p:txBody>
      </p:sp>
    </p:spTree>
    <p:extLst>
      <p:ext uri="{BB962C8B-B14F-4D97-AF65-F5344CB8AC3E}">
        <p14:creationId xmlns:p14="http://schemas.microsoft.com/office/powerpoint/2010/main" val="3520141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90500"/>
            <a:ext cx="7772400" cy="1143000"/>
          </a:xfrm>
        </p:spPr>
        <p:txBody>
          <a:bodyPr/>
          <a:lstStyle/>
          <a:p>
            <a:r>
              <a:rPr lang="en-US" sz="3600" dirty="0" smtClean="0"/>
              <a:t>Daily temperatures in autumn a big predictor of WSMV risk</a:t>
            </a:r>
            <a:endParaRPr lang="en-US" sz="3600" dirty="0"/>
          </a:p>
        </p:txBody>
      </p:sp>
      <p:pic>
        <p:nvPicPr>
          <p:cNvPr id="5" name="Picture 4" descr="Fig-1_MeanTempYear.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00" y="1549400"/>
            <a:ext cx="4203700" cy="3632200"/>
          </a:xfrm>
          <a:prstGeom prst="rect">
            <a:avLst/>
          </a:prstGeom>
        </p:spPr>
      </p:pic>
      <p:pic>
        <p:nvPicPr>
          <p:cNvPr id="6" name="Picture 5" descr="Fig-5_WCMtemp.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2286000"/>
            <a:ext cx="4595654" cy="3797300"/>
          </a:xfrm>
          <a:prstGeom prst="rect">
            <a:avLst/>
          </a:prstGeom>
        </p:spPr>
      </p:pic>
      <p:sp>
        <p:nvSpPr>
          <p:cNvPr id="8" name="TextBox 7"/>
          <p:cNvSpPr txBox="1"/>
          <p:nvPr/>
        </p:nvSpPr>
        <p:spPr>
          <a:xfrm>
            <a:off x="685800" y="5181600"/>
            <a:ext cx="3246001" cy="1077218"/>
          </a:xfrm>
          <a:prstGeom prst="rect">
            <a:avLst/>
          </a:prstGeom>
          <a:noFill/>
        </p:spPr>
        <p:txBody>
          <a:bodyPr wrap="none" rtlCol="0">
            <a:spAutoFit/>
          </a:bodyPr>
          <a:lstStyle/>
          <a:p>
            <a:r>
              <a:rPr lang="en-US" sz="3200" dirty="0" smtClean="0">
                <a:latin typeface="+mn-lt"/>
              </a:rPr>
              <a:t>10 °C threshold?</a:t>
            </a:r>
          </a:p>
          <a:p>
            <a:r>
              <a:rPr lang="en-US" sz="3200" dirty="0" smtClean="0">
                <a:latin typeface="+mn-lt"/>
              </a:rPr>
              <a:t>50 ° F</a:t>
            </a:r>
            <a:endParaRPr lang="en-US" sz="3200" dirty="0">
              <a:latin typeface="+mn-lt"/>
            </a:endParaRPr>
          </a:p>
        </p:txBody>
      </p:sp>
    </p:spTree>
    <p:extLst>
      <p:ext uri="{BB962C8B-B14F-4D97-AF65-F5344CB8AC3E}">
        <p14:creationId xmlns:p14="http://schemas.microsoft.com/office/powerpoint/2010/main" val="1539569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90500"/>
            <a:ext cx="7772400" cy="1143000"/>
          </a:xfrm>
        </p:spPr>
        <p:txBody>
          <a:bodyPr/>
          <a:lstStyle/>
          <a:p>
            <a:r>
              <a:rPr lang="en-US" sz="3600" dirty="0" smtClean="0"/>
              <a:t>Daily temperatures in autumn a big predictor of WSMV risk</a:t>
            </a:r>
            <a:endParaRPr lang="en-US" sz="3600" dirty="0"/>
          </a:p>
        </p:txBody>
      </p:sp>
      <p:pic>
        <p:nvPicPr>
          <p:cNvPr id="5" name="Picture 4" descr="Fig-1_MeanTempYear.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524000"/>
            <a:ext cx="4203700" cy="3632200"/>
          </a:xfrm>
          <a:prstGeom prst="rect">
            <a:avLst/>
          </a:prstGeom>
        </p:spPr>
      </p:pic>
      <p:pic>
        <p:nvPicPr>
          <p:cNvPr id="6" name="Picture 5" descr="Fig-5_WCMtemp.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2286000"/>
            <a:ext cx="4595654" cy="3797300"/>
          </a:xfrm>
          <a:prstGeom prst="rect">
            <a:avLst/>
          </a:prstGeom>
        </p:spPr>
      </p:pic>
      <p:sp>
        <p:nvSpPr>
          <p:cNvPr id="8" name="TextBox 7"/>
          <p:cNvSpPr txBox="1"/>
          <p:nvPr/>
        </p:nvSpPr>
        <p:spPr>
          <a:xfrm>
            <a:off x="685800" y="5181600"/>
            <a:ext cx="3246001" cy="1077218"/>
          </a:xfrm>
          <a:prstGeom prst="rect">
            <a:avLst/>
          </a:prstGeom>
          <a:noFill/>
        </p:spPr>
        <p:txBody>
          <a:bodyPr wrap="none" rtlCol="0">
            <a:spAutoFit/>
          </a:bodyPr>
          <a:lstStyle/>
          <a:p>
            <a:r>
              <a:rPr lang="en-US" sz="3200" dirty="0" smtClean="0">
                <a:latin typeface="+mn-lt"/>
              </a:rPr>
              <a:t>10 °C threshold?</a:t>
            </a:r>
          </a:p>
          <a:p>
            <a:r>
              <a:rPr lang="en-US" sz="3200" dirty="0" smtClean="0">
                <a:latin typeface="+mn-lt"/>
              </a:rPr>
              <a:t>50 ° F</a:t>
            </a:r>
            <a:endParaRPr lang="en-US" sz="3200" dirty="0">
              <a:latin typeface="+mn-lt"/>
            </a:endParaRPr>
          </a:p>
        </p:txBody>
      </p:sp>
      <p:sp>
        <p:nvSpPr>
          <p:cNvPr id="7" name="Rectangle 6"/>
          <p:cNvSpPr/>
          <p:nvPr/>
        </p:nvSpPr>
        <p:spPr bwMode="auto">
          <a:xfrm>
            <a:off x="2019300" y="1362332"/>
            <a:ext cx="1600200" cy="37846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9" name="Rectangle 8"/>
          <p:cNvSpPr/>
          <p:nvPr/>
        </p:nvSpPr>
        <p:spPr bwMode="auto">
          <a:xfrm>
            <a:off x="5257800" y="4038600"/>
            <a:ext cx="990600" cy="15240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10" name="Rectangle 9"/>
          <p:cNvSpPr/>
          <p:nvPr/>
        </p:nvSpPr>
        <p:spPr bwMode="auto">
          <a:xfrm>
            <a:off x="7067550" y="2362200"/>
            <a:ext cx="990600" cy="15240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Tree>
    <p:extLst>
      <p:ext uri="{BB962C8B-B14F-4D97-AF65-F5344CB8AC3E}">
        <p14:creationId xmlns:p14="http://schemas.microsoft.com/office/powerpoint/2010/main" val="1421698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90500"/>
            <a:ext cx="7772400" cy="1143000"/>
          </a:xfrm>
        </p:spPr>
        <p:txBody>
          <a:bodyPr/>
          <a:lstStyle/>
          <a:p>
            <a:r>
              <a:rPr lang="en-US" sz="3600" dirty="0" smtClean="0"/>
              <a:t>Weather in autumn a big predictor</a:t>
            </a:r>
            <a:endParaRPr lang="en-US" sz="3600" dirty="0"/>
          </a:p>
        </p:txBody>
      </p:sp>
      <p:pic>
        <p:nvPicPr>
          <p:cNvPr id="5" name="Picture 4" descr="Fig-1_MeanTempYear.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168400"/>
            <a:ext cx="4203700" cy="3632200"/>
          </a:xfrm>
          <a:prstGeom prst="rect">
            <a:avLst/>
          </a:prstGeom>
        </p:spPr>
      </p:pic>
      <p:pic>
        <p:nvPicPr>
          <p:cNvPr id="4" name="Picture 3" descr="Fig-6_WSMVtemp.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484" y="2298700"/>
            <a:ext cx="4872316" cy="4025900"/>
          </a:xfrm>
          <a:prstGeom prst="rect">
            <a:avLst/>
          </a:prstGeom>
        </p:spPr>
      </p:pic>
    </p:spTree>
    <p:extLst>
      <p:ext uri="{BB962C8B-B14F-4D97-AF65-F5344CB8AC3E}">
        <p14:creationId xmlns:p14="http://schemas.microsoft.com/office/powerpoint/2010/main" val="69801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905000"/>
          </a:xfrm>
        </p:spPr>
        <p:txBody>
          <a:bodyPr/>
          <a:lstStyle/>
          <a:p>
            <a:r>
              <a:rPr lang="en-US" dirty="0" smtClean="0"/>
              <a:t>Wheat is the most important crop in Montana</a:t>
            </a:r>
            <a:endParaRPr lang="en-US" dirty="0"/>
          </a:p>
        </p:txBody>
      </p:sp>
      <p:sp>
        <p:nvSpPr>
          <p:cNvPr id="3" name="Content Placeholder 2"/>
          <p:cNvSpPr>
            <a:spLocks noGrp="1"/>
          </p:cNvSpPr>
          <p:nvPr>
            <p:ph idx="1"/>
          </p:nvPr>
        </p:nvSpPr>
        <p:spPr>
          <a:xfrm>
            <a:off x="661480" y="2514600"/>
            <a:ext cx="8101519" cy="1905000"/>
          </a:xfrm>
        </p:spPr>
        <p:txBody>
          <a:bodyPr/>
          <a:lstStyle/>
          <a:p>
            <a:r>
              <a:rPr lang="en-US" dirty="0" smtClean="0"/>
              <a:t>2017 – Expect 5.2 million acres of planted </a:t>
            </a:r>
            <a:r>
              <a:rPr lang="en-US" dirty="0"/>
              <a:t>wheat</a:t>
            </a:r>
            <a:endParaRPr lang="en-US" dirty="0" smtClean="0"/>
          </a:p>
          <a:p>
            <a:r>
              <a:rPr lang="en-US" dirty="0" smtClean="0"/>
              <a:t>2016 – </a:t>
            </a:r>
            <a:r>
              <a:rPr lang="en-US" b="1" dirty="0" smtClean="0"/>
              <a:t>Wheat value of 1 billion dollars</a:t>
            </a:r>
            <a:endParaRPr lang="en-US" b="1" dirty="0"/>
          </a:p>
        </p:txBody>
      </p:sp>
    </p:spTree>
    <p:extLst>
      <p:ext uri="{BB962C8B-B14F-4D97-AF65-F5344CB8AC3E}">
        <p14:creationId xmlns:p14="http://schemas.microsoft.com/office/powerpoint/2010/main" val="1518525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90500"/>
            <a:ext cx="7772400" cy="1143000"/>
          </a:xfrm>
        </p:spPr>
        <p:txBody>
          <a:bodyPr/>
          <a:lstStyle/>
          <a:p>
            <a:r>
              <a:rPr lang="en-US" sz="3600" dirty="0" smtClean="0"/>
              <a:t>Weather in fall a big predictor</a:t>
            </a:r>
            <a:endParaRPr lang="en-US" sz="3600" dirty="0"/>
          </a:p>
        </p:txBody>
      </p:sp>
      <p:pic>
        <p:nvPicPr>
          <p:cNvPr id="5" name="Picture 4" descr="Fig-1_MeanTempYear.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168400"/>
            <a:ext cx="4203700" cy="3632200"/>
          </a:xfrm>
          <a:prstGeom prst="rect">
            <a:avLst/>
          </a:prstGeom>
        </p:spPr>
      </p:pic>
      <p:pic>
        <p:nvPicPr>
          <p:cNvPr id="4" name="Picture 3" descr="Fig-6_WSMVtemp.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484" y="2298700"/>
            <a:ext cx="4872316" cy="4025900"/>
          </a:xfrm>
          <a:prstGeom prst="rect">
            <a:avLst/>
          </a:prstGeom>
        </p:spPr>
      </p:pic>
      <p:sp>
        <p:nvSpPr>
          <p:cNvPr id="3" name="Rectangle 2"/>
          <p:cNvSpPr/>
          <p:nvPr/>
        </p:nvSpPr>
        <p:spPr bwMode="auto">
          <a:xfrm>
            <a:off x="1981200" y="1168400"/>
            <a:ext cx="1600200" cy="37846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6" name="Rectangle 5"/>
          <p:cNvSpPr/>
          <p:nvPr/>
        </p:nvSpPr>
        <p:spPr bwMode="auto">
          <a:xfrm>
            <a:off x="4991100" y="3810000"/>
            <a:ext cx="990600" cy="15240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7" name="Rectangle 6"/>
          <p:cNvSpPr/>
          <p:nvPr/>
        </p:nvSpPr>
        <p:spPr bwMode="auto">
          <a:xfrm>
            <a:off x="7029450" y="2972143"/>
            <a:ext cx="990600" cy="15240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Tree>
    <p:extLst>
      <p:ext uri="{BB962C8B-B14F-4D97-AF65-F5344CB8AC3E}">
        <p14:creationId xmlns:p14="http://schemas.microsoft.com/office/powerpoint/2010/main" val="2031585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9990" y="1143000"/>
            <a:ext cx="7254240" cy="5181600"/>
          </a:xfrm>
          <a:prstGeom prst="rect">
            <a:avLst/>
          </a:prstGeom>
        </p:spPr>
      </p:pic>
      <p:pic>
        <p:nvPicPr>
          <p:cNvPr id="6" name="Picture 5" descr="Fig-1_MeanTempYear.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57665"/>
            <a:ext cx="1763790" cy="1524000"/>
          </a:xfrm>
          <a:prstGeom prst="rect">
            <a:avLst/>
          </a:prstGeom>
        </p:spPr>
      </p:pic>
    </p:spTree>
    <p:extLst>
      <p:ext uri="{BB962C8B-B14F-4D97-AF65-F5344CB8AC3E}">
        <p14:creationId xmlns:p14="http://schemas.microsoft.com/office/powerpoint/2010/main" val="46525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9990" y="1143000"/>
            <a:ext cx="7254240" cy="5181600"/>
          </a:xfrm>
          <a:prstGeom prst="rect">
            <a:avLst/>
          </a:prstGeom>
        </p:spPr>
      </p:pic>
      <p:pic>
        <p:nvPicPr>
          <p:cNvPr id="6" name="Picture 5" descr="Fig-1_MeanTempYear.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57665"/>
            <a:ext cx="1763790" cy="1524000"/>
          </a:xfrm>
          <a:prstGeom prst="rect">
            <a:avLst/>
          </a:prstGeom>
        </p:spPr>
      </p:pic>
      <p:sp>
        <p:nvSpPr>
          <p:cNvPr id="4" name="Rectangle 3"/>
          <p:cNvSpPr/>
          <p:nvPr/>
        </p:nvSpPr>
        <p:spPr bwMode="auto">
          <a:xfrm>
            <a:off x="7543800" y="1905000"/>
            <a:ext cx="1143000" cy="79907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2" name="TextBox 1"/>
          <p:cNvSpPr txBox="1"/>
          <p:nvPr/>
        </p:nvSpPr>
        <p:spPr>
          <a:xfrm>
            <a:off x="4419600" y="355024"/>
            <a:ext cx="4418197" cy="769441"/>
          </a:xfrm>
          <a:prstGeom prst="rect">
            <a:avLst/>
          </a:prstGeom>
          <a:noFill/>
        </p:spPr>
        <p:txBody>
          <a:bodyPr wrap="none" rtlCol="0">
            <a:spAutoFit/>
          </a:bodyPr>
          <a:lstStyle/>
          <a:p>
            <a:r>
              <a:rPr lang="en-US" sz="4400" smtClean="0">
                <a:latin typeface="Arial" charset="0"/>
                <a:ea typeface="Arial" charset="0"/>
                <a:cs typeface="Arial" charset="0"/>
              </a:rPr>
              <a:t>Cold less WSMV</a:t>
            </a:r>
            <a:endParaRPr lang="en-US" sz="4400" dirty="0">
              <a:latin typeface="Arial" charset="0"/>
              <a:ea typeface="Arial" charset="0"/>
              <a:cs typeface="Arial" charset="0"/>
            </a:endParaRPr>
          </a:p>
        </p:txBody>
      </p:sp>
      <p:sp>
        <p:nvSpPr>
          <p:cNvPr id="7" name="Rectangle 6"/>
          <p:cNvSpPr/>
          <p:nvPr/>
        </p:nvSpPr>
        <p:spPr bwMode="auto">
          <a:xfrm>
            <a:off x="7529384" y="3599935"/>
            <a:ext cx="1143000" cy="91440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8" name="TextBox 7"/>
          <p:cNvSpPr txBox="1"/>
          <p:nvPr/>
        </p:nvSpPr>
        <p:spPr>
          <a:xfrm>
            <a:off x="4071765" y="5161005"/>
            <a:ext cx="5022465" cy="769441"/>
          </a:xfrm>
          <a:prstGeom prst="rect">
            <a:avLst/>
          </a:prstGeom>
          <a:noFill/>
        </p:spPr>
        <p:txBody>
          <a:bodyPr wrap="none" rtlCol="0">
            <a:spAutoFit/>
          </a:bodyPr>
          <a:lstStyle/>
          <a:p>
            <a:r>
              <a:rPr lang="en-US" sz="4400" dirty="0" smtClean="0">
                <a:latin typeface="Arial" charset="0"/>
                <a:ea typeface="Arial" charset="0"/>
                <a:cs typeface="Arial" charset="0"/>
              </a:rPr>
              <a:t>Warm more WSMV</a:t>
            </a:r>
            <a:endParaRPr lang="en-US" sz="4400" dirty="0">
              <a:latin typeface="Arial" charset="0"/>
              <a:ea typeface="Arial" charset="0"/>
              <a:cs typeface="Arial" charset="0"/>
            </a:endParaRPr>
          </a:p>
        </p:txBody>
      </p:sp>
    </p:spTree>
    <p:extLst>
      <p:ext uri="{BB962C8B-B14F-4D97-AF65-F5344CB8AC3E}">
        <p14:creationId xmlns:p14="http://schemas.microsoft.com/office/powerpoint/2010/main" val="208965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676400"/>
          </a:xfrm>
        </p:spPr>
        <p:txBody>
          <a:bodyPr/>
          <a:lstStyle/>
          <a:p>
            <a:r>
              <a:rPr lang="en-US" dirty="0" smtClean="0"/>
              <a:t>Warmer autumns </a:t>
            </a:r>
            <a:r>
              <a:rPr lang="en-US" dirty="0"/>
              <a:t>g</a:t>
            </a:r>
            <a:r>
              <a:rPr lang="en-US" dirty="0" smtClean="0"/>
              <a:t>reater risk of WSMV</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9800" y="1981200"/>
            <a:ext cx="3048000" cy="3924165"/>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1901740"/>
            <a:ext cx="2743200" cy="3889460"/>
          </a:xfrm>
          <a:prstGeom prst="rect">
            <a:avLst/>
          </a:prstGeom>
        </p:spPr>
      </p:pic>
      <p:sp>
        <p:nvSpPr>
          <p:cNvPr id="7" name="TextBox 6"/>
          <p:cNvSpPr txBox="1"/>
          <p:nvPr/>
        </p:nvSpPr>
        <p:spPr>
          <a:xfrm>
            <a:off x="2895600" y="2438400"/>
            <a:ext cx="3352800" cy="3416320"/>
          </a:xfrm>
          <a:prstGeom prst="rect">
            <a:avLst/>
          </a:prstGeom>
          <a:noFill/>
        </p:spPr>
        <p:txBody>
          <a:bodyPr wrap="square" rtlCol="0">
            <a:spAutoFit/>
          </a:bodyPr>
          <a:lstStyle/>
          <a:p>
            <a:r>
              <a:rPr lang="en-US" sz="2400" dirty="0" smtClean="0">
                <a:latin typeface="Arial" charset="0"/>
                <a:ea typeface="Arial" charset="0"/>
                <a:cs typeface="Arial" charset="0"/>
              </a:rPr>
              <a:t>Between Sept and Oct cross the threshold (10°C) of WCM movement, population growth; </a:t>
            </a:r>
            <a:r>
              <a:rPr lang="en-US" sz="2400" b="1" dirty="0" smtClean="0">
                <a:latin typeface="Arial" charset="0"/>
                <a:ea typeface="Arial" charset="0"/>
                <a:cs typeface="Arial" charset="0"/>
              </a:rPr>
              <a:t>limit spread</a:t>
            </a:r>
          </a:p>
          <a:p>
            <a:endParaRPr lang="en-US" sz="2400" dirty="0">
              <a:latin typeface="Arial" charset="0"/>
              <a:ea typeface="Arial" charset="0"/>
              <a:cs typeface="Arial" charset="0"/>
            </a:endParaRPr>
          </a:p>
          <a:p>
            <a:r>
              <a:rPr lang="en-US" sz="2400" dirty="0" smtClean="0">
                <a:latin typeface="Arial" charset="0"/>
                <a:ea typeface="Arial" charset="0"/>
                <a:cs typeface="Arial" charset="0"/>
              </a:rPr>
              <a:t>Havre </a:t>
            </a:r>
          </a:p>
          <a:p>
            <a:r>
              <a:rPr lang="en-US" sz="2400" dirty="0" smtClean="0">
                <a:latin typeface="Arial" charset="0"/>
                <a:ea typeface="Arial" charset="0"/>
                <a:cs typeface="Arial" charset="0"/>
              </a:rPr>
              <a:t>57°F in Sept</a:t>
            </a:r>
          </a:p>
          <a:p>
            <a:r>
              <a:rPr lang="en-US" sz="2400" dirty="0" smtClean="0">
                <a:latin typeface="Arial" charset="0"/>
                <a:ea typeface="Arial" charset="0"/>
                <a:cs typeface="Arial" charset="0"/>
              </a:rPr>
              <a:t>46°F in Oct</a:t>
            </a:r>
            <a:endParaRPr lang="en-US" sz="2400" dirty="0">
              <a:latin typeface="Arial" charset="0"/>
              <a:ea typeface="Arial" charset="0"/>
              <a:cs typeface="Arial" charset="0"/>
            </a:endParaRPr>
          </a:p>
        </p:txBody>
      </p:sp>
      <p:sp>
        <p:nvSpPr>
          <p:cNvPr id="8" name="TextBox 7"/>
          <p:cNvSpPr txBox="1"/>
          <p:nvPr/>
        </p:nvSpPr>
        <p:spPr>
          <a:xfrm>
            <a:off x="1905000" y="6183868"/>
            <a:ext cx="4685898" cy="369332"/>
          </a:xfrm>
          <a:prstGeom prst="rect">
            <a:avLst/>
          </a:prstGeom>
          <a:noFill/>
        </p:spPr>
        <p:txBody>
          <a:bodyPr wrap="none" rtlCol="0">
            <a:spAutoFit/>
          </a:bodyPr>
          <a:lstStyle/>
          <a:p>
            <a:r>
              <a:rPr lang="en-US" sz="1800" dirty="0"/>
              <a:t>Prism data http://</a:t>
            </a:r>
            <a:r>
              <a:rPr lang="en-US" sz="1800" dirty="0" err="1"/>
              <a:t>prism.oregonstate.edu</a:t>
            </a:r>
            <a:r>
              <a:rPr lang="en-US" sz="1800" dirty="0"/>
              <a:t>/</a:t>
            </a:r>
            <a:r>
              <a:rPr lang="en-US" sz="1800" dirty="0" err="1"/>
              <a:t>normals</a:t>
            </a:r>
            <a:r>
              <a:rPr lang="en-US" sz="1800" dirty="0"/>
              <a:t>/</a:t>
            </a:r>
          </a:p>
        </p:txBody>
      </p:sp>
      <p:sp>
        <p:nvSpPr>
          <p:cNvPr id="10" name="Rectangle 9"/>
          <p:cNvSpPr/>
          <p:nvPr/>
        </p:nvSpPr>
        <p:spPr bwMode="auto">
          <a:xfrm>
            <a:off x="1118286" y="2449556"/>
            <a:ext cx="1143000" cy="79907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11" name="Rectangle 10"/>
          <p:cNvSpPr/>
          <p:nvPr/>
        </p:nvSpPr>
        <p:spPr bwMode="auto">
          <a:xfrm>
            <a:off x="6972300" y="2473069"/>
            <a:ext cx="1143000" cy="799070"/>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Tree>
    <p:extLst>
      <p:ext uri="{BB962C8B-B14F-4D97-AF65-F5344CB8AC3E}">
        <p14:creationId xmlns:p14="http://schemas.microsoft.com/office/powerpoint/2010/main" val="33496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2286000"/>
          </a:xfrm>
        </p:spPr>
        <p:txBody>
          <a:bodyPr/>
          <a:lstStyle/>
          <a:p>
            <a:r>
              <a:rPr lang="en-US" dirty="0" smtClean="0"/>
              <a:t>Warmer autumns</a:t>
            </a:r>
            <a:br>
              <a:rPr lang="en-US" dirty="0" smtClean="0"/>
            </a:br>
            <a:r>
              <a:rPr lang="en-US" dirty="0" smtClean="0"/>
              <a:t>Greater risk of WSMV</a:t>
            </a:r>
            <a:br>
              <a:rPr lang="en-US" dirty="0" smtClean="0"/>
            </a:b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2204886"/>
            <a:ext cx="5393433" cy="3829337"/>
          </a:xfrm>
          <a:prstGeom prst="rect">
            <a:avLst/>
          </a:prstGeom>
        </p:spPr>
      </p:pic>
      <p:sp>
        <p:nvSpPr>
          <p:cNvPr id="4" name="TextBox 3"/>
          <p:cNvSpPr txBox="1"/>
          <p:nvPr/>
        </p:nvSpPr>
        <p:spPr>
          <a:xfrm>
            <a:off x="152400" y="3424297"/>
            <a:ext cx="3962400" cy="2062103"/>
          </a:xfrm>
          <a:prstGeom prst="rect">
            <a:avLst/>
          </a:prstGeom>
          <a:noFill/>
        </p:spPr>
        <p:txBody>
          <a:bodyPr wrap="square" rtlCol="0">
            <a:spAutoFit/>
          </a:bodyPr>
          <a:lstStyle/>
          <a:p>
            <a:r>
              <a:rPr lang="en-US" sz="3200" dirty="0" smtClean="0">
                <a:latin typeface="Arial" charset="0"/>
                <a:ea typeface="Arial" charset="0"/>
                <a:cs typeface="Arial" charset="0"/>
              </a:rPr>
              <a:t>5 to 7 °F warmer</a:t>
            </a:r>
          </a:p>
          <a:p>
            <a:r>
              <a:rPr lang="en-US" sz="3200" dirty="0" smtClean="0">
                <a:latin typeface="Arial" charset="0"/>
                <a:ea typeface="Arial" charset="0"/>
                <a:cs typeface="Arial" charset="0"/>
              </a:rPr>
              <a:t>47+7=54°F</a:t>
            </a:r>
          </a:p>
          <a:p>
            <a:r>
              <a:rPr lang="en-US" sz="3200" dirty="0" smtClean="0">
                <a:latin typeface="Arial" charset="0"/>
                <a:ea typeface="Arial" charset="0"/>
                <a:cs typeface="Arial" charset="0"/>
              </a:rPr>
              <a:t>Crosses a threshold</a:t>
            </a:r>
          </a:p>
          <a:p>
            <a:r>
              <a:rPr lang="en-US" sz="3200" dirty="0" smtClean="0">
                <a:latin typeface="Arial" charset="0"/>
                <a:ea typeface="Arial" charset="0"/>
                <a:cs typeface="Arial" charset="0"/>
              </a:rPr>
              <a:t>More WCMs </a:t>
            </a:r>
            <a:endParaRPr lang="en-US" sz="3200" dirty="0">
              <a:latin typeface="Arial" charset="0"/>
              <a:ea typeface="Arial" charset="0"/>
              <a:cs typeface="Arial" charset="0"/>
            </a:endParaRPr>
          </a:p>
        </p:txBody>
      </p:sp>
    </p:spTree>
    <p:extLst>
      <p:ext uri="{BB962C8B-B14F-4D97-AF65-F5344CB8AC3E}">
        <p14:creationId xmlns:p14="http://schemas.microsoft.com/office/powerpoint/2010/main" val="133356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 </a:t>
            </a:r>
            <a:r>
              <a:rPr lang="en-US" dirty="0"/>
              <a:t>Questions?</a:t>
            </a:r>
            <a:br>
              <a:rPr lang="en-US" dirty="0"/>
            </a:br>
            <a:endParaRPr lang="en-US" dirty="0"/>
          </a:p>
        </p:txBody>
      </p:sp>
      <p:pic>
        <p:nvPicPr>
          <p:cNvPr id="4" name="Picture 3" descr="IMG_3357(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1371600"/>
            <a:ext cx="4953000" cy="4953000"/>
          </a:xfrm>
          <a:prstGeom prst="rect">
            <a:avLst/>
          </a:prstGeom>
        </p:spPr>
      </p:pic>
    </p:spTree>
    <p:extLst>
      <p:ext uri="{BB962C8B-B14F-4D97-AF65-F5344CB8AC3E}">
        <p14:creationId xmlns:p14="http://schemas.microsoft.com/office/powerpoint/2010/main" val="212801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The most common viral disease in Montana wheat</a:t>
            </a:r>
            <a:endParaRPr lang="en-US" dirty="0"/>
          </a:p>
        </p:txBody>
      </p:sp>
      <p:sp>
        <p:nvSpPr>
          <p:cNvPr id="3" name="Content Placeholder 2"/>
          <p:cNvSpPr>
            <a:spLocks noGrp="1"/>
          </p:cNvSpPr>
          <p:nvPr>
            <p:ph idx="1"/>
          </p:nvPr>
        </p:nvSpPr>
        <p:spPr>
          <a:xfrm>
            <a:off x="661086" y="1905000"/>
            <a:ext cx="7772400" cy="4343400"/>
          </a:xfrm>
        </p:spPr>
        <p:txBody>
          <a:bodyPr/>
          <a:lstStyle/>
          <a:p>
            <a:r>
              <a:rPr lang="en-US" i="1" dirty="0" smtClean="0"/>
              <a:t>Wheat Streak Mosaic Virus </a:t>
            </a:r>
            <a:r>
              <a:rPr lang="en-US" dirty="0" smtClean="0"/>
              <a:t>(WSMV)</a:t>
            </a:r>
          </a:p>
          <a:p>
            <a:r>
              <a:rPr lang="en-US" dirty="0" smtClean="0"/>
              <a:t>Yield loss of up to 100% in field and trials.</a:t>
            </a:r>
          </a:p>
          <a:p>
            <a:r>
              <a:rPr lang="en-US" dirty="0" smtClean="0"/>
              <a:t>2% yield loss in central Great Plains annually</a:t>
            </a:r>
          </a:p>
          <a:p>
            <a:r>
              <a:rPr lang="en-US" dirty="0" smtClean="0"/>
              <a:t>In MT - 1964</a:t>
            </a:r>
            <a:r>
              <a:rPr lang="en-US" dirty="0"/>
              <a:t>, 1981, 1993, 1994 and 2016 with </a:t>
            </a:r>
            <a:r>
              <a:rPr lang="en-US" dirty="0" smtClean="0"/>
              <a:t>losses &gt;10%</a:t>
            </a:r>
            <a:endParaRPr lang="en-US" dirty="0"/>
          </a:p>
          <a:p>
            <a:endParaRPr lang="en-US" dirty="0"/>
          </a:p>
        </p:txBody>
      </p:sp>
    </p:spTree>
    <p:extLst>
      <p:ext uri="{BB962C8B-B14F-4D97-AF65-F5344CB8AC3E}">
        <p14:creationId xmlns:p14="http://schemas.microsoft.com/office/powerpoint/2010/main" val="1438430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81000"/>
            <a:ext cx="8360967" cy="930461"/>
          </a:xfrm>
        </p:spPr>
        <p:txBody>
          <a:bodyPr/>
          <a:lstStyle/>
          <a:p>
            <a:r>
              <a:rPr lang="en-US" dirty="0" smtClean="0"/>
              <a:t>Wheat curl mite </a:t>
            </a:r>
            <a:br>
              <a:rPr lang="en-US" dirty="0" smtClean="0"/>
            </a:br>
            <a:r>
              <a:rPr lang="en-US" sz="2100" dirty="0"/>
              <a:t>(WCM, </a:t>
            </a:r>
            <a:r>
              <a:rPr lang="en-US" sz="2100" i="1" dirty="0" err="1"/>
              <a:t>Aceria</a:t>
            </a:r>
            <a:r>
              <a:rPr lang="en-US" sz="2100" i="1" dirty="0"/>
              <a:t> </a:t>
            </a:r>
            <a:r>
              <a:rPr lang="en-US" sz="2100" i="1" dirty="0" err="1"/>
              <a:t>tosichella</a:t>
            </a:r>
            <a:r>
              <a:rPr lang="en-US" sz="2100" i="1" dirty="0"/>
              <a:t> </a:t>
            </a:r>
            <a:r>
              <a:rPr lang="en-US" sz="2100" dirty="0" err="1"/>
              <a:t>Keifer</a:t>
            </a:r>
            <a:r>
              <a:rPr lang="en-US" sz="2100" dirty="0"/>
              <a:t>)</a:t>
            </a:r>
            <a:endParaRPr lang="en-US" sz="2100" i="1" dirty="0"/>
          </a:p>
        </p:txBody>
      </p:sp>
      <p:sp>
        <p:nvSpPr>
          <p:cNvPr id="3" name="Content Placeholder 2"/>
          <p:cNvSpPr>
            <a:spLocks noGrp="1"/>
          </p:cNvSpPr>
          <p:nvPr>
            <p:ph idx="1"/>
          </p:nvPr>
        </p:nvSpPr>
        <p:spPr>
          <a:xfrm>
            <a:off x="685800" y="1600200"/>
            <a:ext cx="7772400" cy="4114800"/>
          </a:xfrm>
        </p:spPr>
        <p:txBody>
          <a:bodyPr>
            <a:normAutofit/>
          </a:bodyPr>
          <a:lstStyle/>
          <a:p>
            <a:r>
              <a:rPr lang="en-US" dirty="0" smtClean="0"/>
              <a:t>Virus vector</a:t>
            </a:r>
          </a:p>
          <a:p>
            <a:pPr lvl="1"/>
            <a:r>
              <a:rPr lang="en-US" dirty="0" smtClean="0"/>
              <a:t>WSMV, </a:t>
            </a:r>
            <a:r>
              <a:rPr lang="en-US" i="1" dirty="0" smtClean="0"/>
              <a:t>Wheat mosaic virus </a:t>
            </a:r>
            <a:endParaRPr lang="en-US" dirty="0"/>
          </a:p>
          <a:p>
            <a:pPr lvl="1"/>
            <a:r>
              <a:rPr lang="en-US" dirty="0" smtClean="0"/>
              <a:t>Microscopic eriophyid mite</a:t>
            </a:r>
          </a:p>
          <a:p>
            <a:r>
              <a:rPr lang="en-US" dirty="0" smtClean="0"/>
              <a:t>Reproduces rapidly</a:t>
            </a:r>
          </a:p>
          <a:p>
            <a:r>
              <a:rPr lang="en-US" dirty="0" smtClean="0"/>
              <a:t>Limited damage on its own</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1" y="3545688"/>
            <a:ext cx="2749550" cy="2267550"/>
          </a:xfrm>
          <a:prstGeom prst="rect">
            <a:avLst/>
          </a:prstGeom>
        </p:spPr>
      </p:pic>
      <p:sp>
        <p:nvSpPr>
          <p:cNvPr id="5" name="TextBox 4"/>
          <p:cNvSpPr txBox="1"/>
          <p:nvPr/>
        </p:nvSpPr>
        <p:spPr>
          <a:xfrm>
            <a:off x="5638800" y="6172200"/>
            <a:ext cx="2717411" cy="400110"/>
          </a:xfrm>
          <a:prstGeom prst="rect">
            <a:avLst/>
          </a:prstGeom>
          <a:noFill/>
        </p:spPr>
        <p:txBody>
          <a:bodyPr wrap="none" rtlCol="0">
            <a:spAutoFit/>
          </a:bodyPr>
          <a:lstStyle/>
          <a:p>
            <a:r>
              <a:rPr lang="en-US" sz="2000" dirty="0" smtClean="0"/>
              <a:t>Slide c. Carmen Murphy</a:t>
            </a:r>
            <a:endParaRPr lang="en-US" sz="2000" dirty="0"/>
          </a:p>
        </p:txBody>
      </p:sp>
    </p:spTree>
    <p:extLst>
      <p:ext uri="{BB962C8B-B14F-4D97-AF65-F5344CB8AC3E}">
        <p14:creationId xmlns:p14="http://schemas.microsoft.com/office/powerpoint/2010/main" val="335801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371600" y="1828800"/>
            <a:ext cx="6878638" cy="3814763"/>
            <a:chOff x="864" y="1440"/>
            <a:chExt cx="4333" cy="2403"/>
          </a:xfrm>
        </p:grpSpPr>
        <p:sp>
          <p:nvSpPr>
            <p:cNvPr id="34830" name="AutoShape 3"/>
            <p:cNvSpPr>
              <a:spLocks noChangeArrowheads="1"/>
            </p:cNvSpPr>
            <p:nvPr/>
          </p:nvSpPr>
          <p:spPr bwMode="auto">
            <a:xfrm>
              <a:off x="2066" y="1816"/>
              <a:ext cx="1743" cy="1692"/>
            </a:xfrm>
            <a:prstGeom prst="triangle">
              <a:avLst>
                <a:gd name="adj" fmla="val 50000"/>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000" b="1">
                  <a:solidFill>
                    <a:schemeClr val="accent2"/>
                  </a:solidFill>
                  <a:latin typeface="Arial  "/>
                </a:defRPr>
              </a:lvl1pPr>
              <a:lvl2pPr marL="742950" indent="-285750">
                <a:defRPr sz="2000" b="1">
                  <a:solidFill>
                    <a:schemeClr val="accent2"/>
                  </a:solidFill>
                  <a:latin typeface="Arial  "/>
                </a:defRPr>
              </a:lvl2pPr>
              <a:lvl3pPr marL="1143000" indent="-228600">
                <a:defRPr sz="2000" b="1">
                  <a:solidFill>
                    <a:schemeClr val="accent2"/>
                  </a:solidFill>
                  <a:latin typeface="Arial  "/>
                </a:defRPr>
              </a:lvl3pPr>
              <a:lvl4pPr marL="1600200" indent="-228600">
                <a:defRPr sz="2000" b="1">
                  <a:solidFill>
                    <a:schemeClr val="accent2"/>
                  </a:solidFill>
                  <a:latin typeface="Arial  "/>
                </a:defRPr>
              </a:lvl4pPr>
              <a:lvl5pPr marL="2057400" indent="-228600">
                <a:defRPr sz="2000" b="1">
                  <a:solidFill>
                    <a:schemeClr val="accent2"/>
                  </a:solidFill>
                  <a:latin typeface="Arial  "/>
                </a:defRPr>
              </a:lvl5pPr>
              <a:lvl6pPr marL="2514600" indent="-228600" eaLnBrk="0" fontAlgn="base" hangingPunct="0">
                <a:spcBef>
                  <a:spcPct val="0"/>
                </a:spcBef>
                <a:spcAft>
                  <a:spcPct val="0"/>
                </a:spcAft>
                <a:defRPr sz="2000" b="1">
                  <a:solidFill>
                    <a:schemeClr val="accent2"/>
                  </a:solidFill>
                  <a:latin typeface="Arial  "/>
                </a:defRPr>
              </a:lvl6pPr>
              <a:lvl7pPr marL="2971800" indent="-228600" eaLnBrk="0" fontAlgn="base" hangingPunct="0">
                <a:spcBef>
                  <a:spcPct val="0"/>
                </a:spcBef>
                <a:spcAft>
                  <a:spcPct val="0"/>
                </a:spcAft>
                <a:defRPr sz="2000" b="1">
                  <a:solidFill>
                    <a:schemeClr val="accent2"/>
                  </a:solidFill>
                  <a:latin typeface="Arial  "/>
                </a:defRPr>
              </a:lvl7pPr>
              <a:lvl8pPr marL="3429000" indent="-228600" eaLnBrk="0" fontAlgn="base" hangingPunct="0">
                <a:spcBef>
                  <a:spcPct val="0"/>
                </a:spcBef>
                <a:spcAft>
                  <a:spcPct val="0"/>
                </a:spcAft>
                <a:defRPr sz="2000" b="1">
                  <a:solidFill>
                    <a:schemeClr val="accent2"/>
                  </a:solidFill>
                  <a:latin typeface="Arial  "/>
                </a:defRPr>
              </a:lvl8pPr>
              <a:lvl9pPr marL="3886200" indent="-228600" eaLnBrk="0" fontAlgn="base" hangingPunct="0">
                <a:spcBef>
                  <a:spcPct val="0"/>
                </a:spcBef>
                <a:spcAft>
                  <a:spcPct val="0"/>
                </a:spcAft>
                <a:defRPr sz="2000" b="1">
                  <a:solidFill>
                    <a:schemeClr val="accent2"/>
                  </a:solidFill>
                  <a:latin typeface="Arial  "/>
                </a:defRPr>
              </a:lvl9pPr>
            </a:lstStyle>
            <a:p>
              <a:endParaRPr lang="en-US" altLang="en-US">
                <a:solidFill>
                  <a:schemeClr val="tx1"/>
                </a:solidFill>
              </a:endParaRPr>
            </a:p>
          </p:txBody>
        </p:sp>
        <p:sp>
          <p:nvSpPr>
            <p:cNvPr id="34831" name="Text Box 4"/>
            <p:cNvSpPr txBox="1">
              <a:spLocks noChangeArrowheads="1"/>
            </p:cNvSpPr>
            <p:nvPr/>
          </p:nvSpPr>
          <p:spPr bwMode="auto">
            <a:xfrm>
              <a:off x="2688" y="1440"/>
              <a:ext cx="4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accent2"/>
                  </a:solidFill>
                  <a:latin typeface="Arial  "/>
                </a:defRPr>
              </a:lvl1pPr>
              <a:lvl2pPr marL="742950" indent="-285750">
                <a:defRPr sz="2000" b="1">
                  <a:solidFill>
                    <a:schemeClr val="accent2"/>
                  </a:solidFill>
                  <a:latin typeface="Arial  "/>
                </a:defRPr>
              </a:lvl2pPr>
              <a:lvl3pPr marL="1143000" indent="-228600">
                <a:defRPr sz="2000" b="1">
                  <a:solidFill>
                    <a:schemeClr val="accent2"/>
                  </a:solidFill>
                  <a:latin typeface="Arial  "/>
                </a:defRPr>
              </a:lvl3pPr>
              <a:lvl4pPr marL="1600200" indent="-228600">
                <a:defRPr sz="2000" b="1">
                  <a:solidFill>
                    <a:schemeClr val="accent2"/>
                  </a:solidFill>
                  <a:latin typeface="Arial  "/>
                </a:defRPr>
              </a:lvl4pPr>
              <a:lvl5pPr marL="2057400" indent="-228600">
                <a:defRPr sz="2000" b="1">
                  <a:solidFill>
                    <a:schemeClr val="accent2"/>
                  </a:solidFill>
                  <a:latin typeface="Arial  "/>
                </a:defRPr>
              </a:lvl5pPr>
              <a:lvl6pPr marL="2514600" indent="-228600" eaLnBrk="0" fontAlgn="base" hangingPunct="0">
                <a:spcBef>
                  <a:spcPct val="0"/>
                </a:spcBef>
                <a:spcAft>
                  <a:spcPct val="0"/>
                </a:spcAft>
                <a:defRPr sz="2000" b="1">
                  <a:solidFill>
                    <a:schemeClr val="accent2"/>
                  </a:solidFill>
                  <a:latin typeface="Arial  "/>
                </a:defRPr>
              </a:lvl6pPr>
              <a:lvl7pPr marL="2971800" indent="-228600" eaLnBrk="0" fontAlgn="base" hangingPunct="0">
                <a:spcBef>
                  <a:spcPct val="0"/>
                </a:spcBef>
                <a:spcAft>
                  <a:spcPct val="0"/>
                </a:spcAft>
                <a:defRPr sz="2000" b="1">
                  <a:solidFill>
                    <a:schemeClr val="accent2"/>
                  </a:solidFill>
                  <a:latin typeface="Arial  "/>
                </a:defRPr>
              </a:lvl7pPr>
              <a:lvl8pPr marL="3429000" indent="-228600" eaLnBrk="0" fontAlgn="base" hangingPunct="0">
                <a:spcBef>
                  <a:spcPct val="0"/>
                </a:spcBef>
                <a:spcAft>
                  <a:spcPct val="0"/>
                </a:spcAft>
                <a:defRPr sz="2000" b="1">
                  <a:solidFill>
                    <a:schemeClr val="accent2"/>
                  </a:solidFill>
                  <a:latin typeface="Arial  "/>
                </a:defRPr>
              </a:lvl8pPr>
              <a:lvl9pPr marL="3886200" indent="-228600" eaLnBrk="0" fontAlgn="base" hangingPunct="0">
                <a:spcBef>
                  <a:spcPct val="0"/>
                </a:spcBef>
                <a:spcAft>
                  <a:spcPct val="0"/>
                </a:spcAft>
                <a:defRPr sz="2000" b="1">
                  <a:solidFill>
                    <a:schemeClr val="accent2"/>
                  </a:solidFill>
                  <a:latin typeface="Arial  "/>
                </a:defRPr>
              </a:lvl9pPr>
            </a:lstStyle>
            <a:p>
              <a:r>
                <a:rPr lang="en-US" altLang="en-US" sz="2400" b="0">
                  <a:solidFill>
                    <a:schemeClr val="tx1"/>
                  </a:solidFill>
                  <a:latin typeface="Times" panose="02020603050405020304" pitchFamily="18" charset="0"/>
                </a:rPr>
                <a:t>Host</a:t>
              </a:r>
            </a:p>
          </p:txBody>
        </p:sp>
        <p:sp>
          <p:nvSpPr>
            <p:cNvPr id="34832" name="Text Box 5"/>
            <p:cNvSpPr txBox="1">
              <a:spLocks noChangeArrowheads="1"/>
            </p:cNvSpPr>
            <p:nvPr/>
          </p:nvSpPr>
          <p:spPr bwMode="auto">
            <a:xfrm>
              <a:off x="864" y="3320"/>
              <a:ext cx="837"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accent2"/>
                  </a:solidFill>
                  <a:latin typeface="Arial  "/>
                </a:defRPr>
              </a:lvl1pPr>
              <a:lvl2pPr marL="742950" indent="-285750">
                <a:defRPr sz="2000" b="1">
                  <a:solidFill>
                    <a:schemeClr val="accent2"/>
                  </a:solidFill>
                  <a:latin typeface="Arial  "/>
                </a:defRPr>
              </a:lvl2pPr>
              <a:lvl3pPr marL="1143000" indent="-228600">
                <a:defRPr sz="2000" b="1">
                  <a:solidFill>
                    <a:schemeClr val="accent2"/>
                  </a:solidFill>
                  <a:latin typeface="Arial  "/>
                </a:defRPr>
              </a:lvl3pPr>
              <a:lvl4pPr marL="1600200" indent="-228600">
                <a:defRPr sz="2000" b="1">
                  <a:solidFill>
                    <a:schemeClr val="accent2"/>
                  </a:solidFill>
                  <a:latin typeface="Arial  "/>
                </a:defRPr>
              </a:lvl4pPr>
              <a:lvl5pPr marL="2057400" indent="-228600">
                <a:defRPr sz="2000" b="1">
                  <a:solidFill>
                    <a:schemeClr val="accent2"/>
                  </a:solidFill>
                  <a:latin typeface="Arial  "/>
                </a:defRPr>
              </a:lvl5pPr>
              <a:lvl6pPr marL="2514600" indent="-228600" eaLnBrk="0" fontAlgn="base" hangingPunct="0">
                <a:spcBef>
                  <a:spcPct val="0"/>
                </a:spcBef>
                <a:spcAft>
                  <a:spcPct val="0"/>
                </a:spcAft>
                <a:defRPr sz="2000" b="1">
                  <a:solidFill>
                    <a:schemeClr val="accent2"/>
                  </a:solidFill>
                  <a:latin typeface="Arial  "/>
                </a:defRPr>
              </a:lvl6pPr>
              <a:lvl7pPr marL="2971800" indent="-228600" eaLnBrk="0" fontAlgn="base" hangingPunct="0">
                <a:spcBef>
                  <a:spcPct val="0"/>
                </a:spcBef>
                <a:spcAft>
                  <a:spcPct val="0"/>
                </a:spcAft>
                <a:defRPr sz="2000" b="1">
                  <a:solidFill>
                    <a:schemeClr val="accent2"/>
                  </a:solidFill>
                  <a:latin typeface="Arial  "/>
                </a:defRPr>
              </a:lvl7pPr>
              <a:lvl8pPr marL="3429000" indent="-228600" eaLnBrk="0" fontAlgn="base" hangingPunct="0">
                <a:spcBef>
                  <a:spcPct val="0"/>
                </a:spcBef>
                <a:spcAft>
                  <a:spcPct val="0"/>
                </a:spcAft>
                <a:defRPr sz="2000" b="1">
                  <a:solidFill>
                    <a:schemeClr val="accent2"/>
                  </a:solidFill>
                  <a:latin typeface="Arial  "/>
                </a:defRPr>
              </a:lvl8pPr>
              <a:lvl9pPr marL="3886200" indent="-228600" eaLnBrk="0" fontAlgn="base" hangingPunct="0">
                <a:spcBef>
                  <a:spcPct val="0"/>
                </a:spcBef>
                <a:spcAft>
                  <a:spcPct val="0"/>
                </a:spcAft>
                <a:defRPr sz="2000" b="1">
                  <a:solidFill>
                    <a:schemeClr val="accent2"/>
                  </a:solidFill>
                  <a:latin typeface="Arial  "/>
                </a:defRPr>
              </a:lvl9pPr>
            </a:lstStyle>
            <a:p>
              <a:r>
                <a:rPr lang="en-US" altLang="en-US" sz="2400" b="0">
                  <a:solidFill>
                    <a:schemeClr val="tx1"/>
                  </a:solidFill>
                  <a:latin typeface="Times" panose="02020603050405020304" pitchFamily="18" charset="0"/>
                </a:rPr>
                <a:t>Pathogen</a:t>
              </a:r>
            </a:p>
            <a:p>
              <a:endParaRPr lang="en-US" altLang="en-US" sz="2400" b="0">
                <a:solidFill>
                  <a:schemeClr val="tx1"/>
                </a:solidFill>
                <a:latin typeface="Times" panose="02020603050405020304" pitchFamily="18" charset="0"/>
              </a:endParaRPr>
            </a:p>
          </p:txBody>
        </p:sp>
        <p:sp>
          <p:nvSpPr>
            <p:cNvPr id="34833" name="Text Box 6"/>
            <p:cNvSpPr txBox="1">
              <a:spLocks noChangeArrowheads="1"/>
            </p:cNvSpPr>
            <p:nvPr/>
          </p:nvSpPr>
          <p:spPr bwMode="auto">
            <a:xfrm>
              <a:off x="4080" y="3320"/>
              <a:ext cx="111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accent2"/>
                  </a:solidFill>
                  <a:latin typeface="Arial  "/>
                </a:defRPr>
              </a:lvl1pPr>
              <a:lvl2pPr marL="742950" indent="-285750">
                <a:defRPr sz="2000" b="1">
                  <a:solidFill>
                    <a:schemeClr val="accent2"/>
                  </a:solidFill>
                  <a:latin typeface="Arial  "/>
                </a:defRPr>
              </a:lvl2pPr>
              <a:lvl3pPr marL="1143000" indent="-228600">
                <a:defRPr sz="2000" b="1">
                  <a:solidFill>
                    <a:schemeClr val="accent2"/>
                  </a:solidFill>
                  <a:latin typeface="Arial  "/>
                </a:defRPr>
              </a:lvl3pPr>
              <a:lvl4pPr marL="1600200" indent="-228600">
                <a:defRPr sz="2000" b="1">
                  <a:solidFill>
                    <a:schemeClr val="accent2"/>
                  </a:solidFill>
                  <a:latin typeface="Arial  "/>
                </a:defRPr>
              </a:lvl4pPr>
              <a:lvl5pPr marL="2057400" indent="-228600">
                <a:defRPr sz="2000" b="1">
                  <a:solidFill>
                    <a:schemeClr val="accent2"/>
                  </a:solidFill>
                  <a:latin typeface="Arial  "/>
                </a:defRPr>
              </a:lvl5pPr>
              <a:lvl6pPr marL="2514600" indent="-228600" eaLnBrk="0" fontAlgn="base" hangingPunct="0">
                <a:spcBef>
                  <a:spcPct val="0"/>
                </a:spcBef>
                <a:spcAft>
                  <a:spcPct val="0"/>
                </a:spcAft>
                <a:defRPr sz="2000" b="1">
                  <a:solidFill>
                    <a:schemeClr val="accent2"/>
                  </a:solidFill>
                  <a:latin typeface="Arial  "/>
                </a:defRPr>
              </a:lvl6pPr>
              <a:lvl7pPr marL="2971800" indent="-228600" eaLnBrk="0" fontAlgn="base" hangingPunct="0">
                <a:spcBef>
                  <a:spcPct val="0"/>
                </a:spcBef>
                <a:spcAft>
                  <a:spcPct val="0"/>
                </a:spcAft>
                <a:defRPr sz="2000" b="1">
                  <a:solidFill>
                    <a:schemeClr val="accent2"/>
                  </a:solidFill>
                  <a:latin typeface="Arial  "/>
                </a:defRPr>
              </a:lvl7pPr>
              <a:lvl8pPr marL="3429000" indent="-228600" eaLnBrk="0" fontAlgn="base" hangingPunct="0">
                <a:spcBef>
                  <a:spcPct val="0"/>
                </a:spcBef>
                <a:spcAft>
                  <a:spcPct val="0"/>
                </a:spcAft>
                <a:defRPr sz="2000" b="1">
                  <a:solidFill>
                    <a:schemeClr val="accent2"/>
                  </a:solidFill>
                  <a:latin typeface="Arial  "/>
                </a:defRPr>
              </a:lvl8pPr>
              <a:lvl9pPr marL="3886200" indent="-228600" eaLnBrk="0" fontAlgn="base" hangingPunct="0">
                <a:spcBef>
                  <a:spcPct val="0"/>
                </a:spcBef>
                <a:spcAft>
                  <a:spcPct val="0"/>
                </a:spcAft>
                <a:defRPr sz="2000" b="1">
                  <a:solidFill>
                    <a:schemeClr val="accent2"/>
                  </a:solidFill>
                  <a:latin typeface="Arial  "/>
                </a:defRPr>
              </a:lvl9pPr>
            </a:lstStyle>
            <a:p>
              <a:r>
                <a:rPr lang="en-US" altLang="en-US" sz="2400" b="0" dirty="0">
                  <a:solidFill>
                    <a:schemeClr val="tx1"/>
                  </a:solidFill>
                  <a:latin typeface="Times" panose="02020603050405020304" pitchFamily="18" charset="0"/>
                </a:rPr>
                <a:t>Environment</a:t>
              </a:r>
            </a:p>
          </p:txBody>
        </p:sp>
        <p:sp>
          <p:nvSpPr>
            <p:cNvPr id="34834" name="Text Box 7"/>
            <p:cNvSpPr txBox="1">
              <a:spLocks noChangeArrowheads="1"/>
            </p:cNvSpPr>
            <p:nvPr/>
          </p:nvSpPr>
          <p:spPr bwMode="auto">
            <a:xfrm>
              <a:off x="2592" y="2640"/>
              <a:ext cx="63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accent2"/>
                  </a:solidFill>
                  <a:latin typeface="Arial  "/>
                </a:defRPr>
              </a:lvl1pPr>
              <a:lvl2pPr marL="742950" indent="-285750">
                <a:defRPr sz="2000" b="1">
                  <a:solidFill>
                    <a:schemeClr val="accent2"/>
                  </a:solidFill>
                  <a:latin typeface="Arial  "/>
                </a:defRPr>
              </a:lvl2pPr>
              <a:lvl3pPr marL="1143000" indent="-228600">
                <a:defRPr sz="2000" b="1">
                  <a:solidFill>
                    <a:schemeClr val="accent2"/>
                  </a:solidFill>
                  <a:latin typeface="Arial  "/>
                </a:defRPr>
              </a:lvl3pPr>
              <a:lvl4pPr marL="1600200" indent="-228600">
                <a:defRPr sz="2000" b="1">
                  <a:solidFill>
                    <a:schemeClr val="accent2"/>
                  </a:solidFill>
                  <a:latin typeface="Arial  "/>
                </a:defRPr>
              </a:lvl4pPr>
              <a:lvl5pPr marL="2057400" indent="-228600">
                <a:defRPr sz="2000" b="1">
                  <a:solidFill>
                    <a:schemeClr val="accent2"/>
                  </a:solidFill>
                  <a:latin typeface="Arial  "/>
                </a:defRPr>
              </a:lvl5pPr>
              <a:lvl6pPr marL="2514600" indent="-228600" eaLnBrk="0" fontAlgn="base" hangingPunct="0">
                <a:spcBef>
                  <a:spcPct val="0"/>
                </a:spcBef>
                <a:spcAft>
                  <a:spcPct val="0"/>
                </a:spcAft>
                <a:defRPr sz="2000" b="1">
                  <a:solidFill>
                    <a:schemeClr val="accent2"/>
                  </a:solidFill>
                  <a:latin typeface="Arial  "/>
                </a:defRPr>
              </a:lvl6pPr>
              <a:lvl7pPr marL="2971800" indent="-228600" eaLnBrk="0" fontAlgn="base" hangingPunct="0">
                <a:spcBef>
                  <a:spcPct val="0"/>
                </a:spcBef>
                <a:spcAft>
                  <a:spcPct val="0"/>
                </a:spcAft>
                <a:defRPr sz="2000" b="1">
                  <a:solidFill>
                    <a:schemeClr val="accent2"/>
                  </a:solidFill>
                  <a:latin typeface="Arial  "/>
                </a:defRPr>
              </a:lvl7pPr>
              <a:lvl8pPr marL="3429000" indent="-228600" eaLnBrk="0" fontAlgn="base" hangingPunct="0">
                <a:spcBef>
                  <a:spcPct val="0"/>
                </a:spcBef>
                <a:spcAft>
                  <a:spcPct val="0"/>
                </a:spcAft>
                <a:defRPr sz="2000" b="1">
                  <a:solidFill>
                    <a:schemeClr val="accent2"/>
                  </a:solidFill>
                  <a:latin typeface="Arial  "/>
                </a:defRPr>
              </a:lvl8pPr>
              <a:lvl9pPr marL="3886200" indent="-228600" eaLnBrk="0" fontAlgn="base" hangingPunct="0">
                <a:spcBef>
                  <a:spcPct val="0"/>
                </a:spcBef>
                <a:spcAft>
                  <a:spcPct val="0"/>
                </a:spcAft>
                <a:defRPr sz="2000" b="1">
                  <a:solidFill>
                    <a:schemeClr val="accent2"/>
                  </a:solidFill>
                  <a:latin typeface="Arial  "/>
                </a:defRPr>
              </a:lvl9pPr>
            </a:lstStyle>
            <a:p>
              <a:r>
                <a:rPr lang="en-US" altLang="en-US" sz="2400" b="0">
                  <a:solidFill>
                    <a:schemeClr val="tx1"/>
                  </a:solidFill>
                  <a:latin typeface="Times" panose="02020603050405020304" pitchFamily="18" charset="0"/>
                </a:rPr>
                <a:t>Vector</a:t>
              </a:r>
            </a:p>
          </p:txBody>
        </p:sp>
      </p:grpSp>
      <p:sp>
        <p:nvSpPr>
          <p:cNvPr id="34819" name="Rectangle 8"/>
          <p:cNvSpPr>
            <a:spLocks noGrp="1" noChangeArrowheads="1"/>
          </p:cNvSpPr>
          <p:nvPr>
            <p:ph type="title"/>
          </p:nvPr>
        </p:nvSpPr>
        <p:spPr bwMode="auto">
          <a:xfrm>
            <a:off x="685800" y="381000"/>
            <a:ext cx="77724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solidFill>
                  <a:schemeClr val="tx1"/>
                </a:solidFill>
              </a:rPr>
              <a:t>WSMV: Disease pyramid</a:t>
            </a:r>
          </a:p>
        </p:txBody>
      </p:sp>
      <p:sp>
        <p:nvSpPr>
          <p:cNvPr id="2" name="Isosceles Triangle 1"/>
          <p:cNvSpPr/>
          <p:nvPr/>
        </p:nvSpPr>
        <p:spPr bwMode="auto">
          <a:xfrm>
            <a:off x="2906712" y="2311400"/>
            <a:ext cx="3429000" cy="2514600"/>
          </a:xfrm>
          <a:prstGeom prst="triangl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Times" pitchFamily="116" charset="0"/>
            </a:endParaRPr>
          </a:p>
        </p:txBody>
      </p:sp>
      <p:sp>
        <p:nvSpPr>
          <p:cNvPr id="3" name="TextBox 2"/>
          <p:cNvSpPr txBox="1"/>
          <p:nvPr/>
        </p:nvSpPr>
        <p:spPr>
          <a:xfrm>
            <a:off x="1378857" y="4378476"/>
            <a:ext cx="1301859" cy="523220"/>
          </a:xfrm>
          <a:prstGeom prst="rect">
            <a:avLst/>
          </a:prstGeom>
          <a:noFill/>
        </p:spPr>
        <p:txBody>
          <a:bodyPr wrap="none" rtlCol="0">
            <a:spAutoFit/>
          </a:bodyPr>
          <a:lstStyle/>
          <a:p>
            <a:r>
              <a:rPr lang="en-US" sz="2800" dirty="0" smtClean="0">
                <a:solidFill>
                  <a:srgbClr val="0000FF"/>
                </a:solidFill>
              </a:rPr>
              <a:t>WSMV</a:t>
            </a:r>
            <a:endParaRPr lang="en-US" sz="2800" dirty="0">
              <a:solidFill>
                <a:srgbClr val="0000FF"/>
              </a:solidFill>
            </a:endParaRPr>
          </a:p>
        </p:txBody>
      </p:sp>
      <p:sp>
        <p:nvSpPr>
          <p:cNvPr id="11" name="TextBox 10"/>
          <p:cNvSpPr txBox="1"/>
          <p:nvPr/>
        </p:nvSpPr>
        <p:spPr>
          <a:xfrm>
            <a:off x="6705600" y="4267200"/>
            <a:ext cx="1371990" cy="523220"/>
          </a:xfrm>
          <a:prstGeom prst="rect">
            <a:avLst/>
          </a:prstGeom>
          <a:noFill/>
        </p:spPr>
        <p:txBody>
          <a:bodyPr wrap="none" rtlCol="0">
            <a:spAutoFit/>
          </a:bodyPr>
          <a:lstStyle/>
          <a:p>
            <a:r>
              <a:rPr lang="en-US" sz="2800" dirty="0" smtClean="0">
                <a:solidFill>
                  <a:srgbClr val="0000FF"/>
                </a:solidFill>
              </a:rPr>
              <a:t>Weather</a:t>
            </a:r>
            <a:endParaRPr lang="en-US" sz="2800" dirty="0">
              <a:solidFill>
                <a:srgbClr val="0000FF"/>
              </a:solidFill>
            </a:endParaRPr>
          </a:p>
        </p:txBody>
      </p:sp>
      <p:sp>
        <p:nvSpPr>
          <p:cNvPr id="12" name="TextBox 11"/>
          <p:cNvSpPr txBox="1"/>
          <p:nvPr/>
        </p:nvSpPr>
        <p:spPr>
          <a:xfrm>
            <a:off x="3323200" y="3962400"/>
            <a:ext cx="2497599" cy="523220"/>
          </a:xfrm>
          <a:prstGeom prst="rect">
            <a:avLst/>
          </a:prstGeom>
          <a:noFill/>
        </p:spPr>
        <p:txBody>
          <a:bodyPr wrap="none" rtlCol="0">
            <a:spAutoFit/>
          </a:bodyPr>
          <a:lstStyle/>
          <a:p>
            <a:r>
              <a:rPr lang="en-US" sz="2800" dirty="0" smtClean="0">
                <a:solidFill>
                  <a:srgbClr val="0000FF"/>
                </a:solidFill>
              </a:rPr>
              <a:t>Wheat curl mite </a:t>
            </a:r>
            <a:endParaRPr lang="en-US" sz="2800" dirty="0">
              <a:solidFill>
                <a:srgbClr val="0000FF"/>
              </a:solidFill>
            </a:endParaRPr>
          </a:p>
        </p:txBody>
      </p:sp>
      <p:sp>
        <p:nvSpPr>
          <p:cNvPr id="13" name="TextBox 12"/>
          <p:cNvSpPr txBox="1"/>
          <p:nvPr/>
        </p:nvSpPr>
        <p:spPr>
          <a:xfrm>
            <a:off x="3921070" y="1447800"/>
            <a:ext cx="1301508" cy="523220"/>
          </a:xfrm>
          <a:prstGeom prst="rect">
            <a:avLst/>
          </a:prstGeom>
          <a:noFill/>
        </p:spPr>
        <p:txBody>
          <a:bodyPr wrap="none" rtlCol="0">
            <a:spAutoFit/>
          </a:bodyPr>
          <a:lstStyle/>
          <a:p>
            <a:r>
              <a:rPr lang="en-US" sz="2800" dirty="0" smtClean="0">
                <a:solidFill>
                  <a:srgbClr val="0000FF"/>
                </a:solidFill>
              </a:rPr>
              <a:t>Grasses</a:t>
            </a:r>
            <a:endParaRPr lang="en-US" sz="2800" dirty="0">
              <a:solidFill>
                <a:srgbClr val="0000FF"/>
              </a:solidFill>
            </a:endParaRPr>
          </a:p>
        </p:txBody>
      </p:sp>
      <p:cxnSp>
        <p:nvCxnSpPr>
          <p:cNvPr id="5" name="Straight Connector 4"/>
          <p:cNvCxnSpPr>
            <a:stCxn id="2" idx="4"/>
          </p:cNvCxnSpPr>
          <p:nvPr/>
        </p:nvCxnSpPr>
        <p:spPr bwMode="auto">
          <a:xfrm flipH="1" flipV="1">
            <a:off x="4876800" y="4038600"/>
            <a:ext cx="1458912" cy="787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4572000" y="2286000"/>
            <a:ext cx="6048"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2971800" y="4038600"/>
            <a:ext cx="121920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2089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cycle</a:t>
            </a:r>
            <a:endParaRPr lang="en-US" dirty="0"/>
          </a:p>
        </p:txBody>
      </p:sp>
      <p:pic>
        <p:nvPicPr>
          <p:cNvPr id="6" name="Content Placeholder 2"/>
          <p:cNvPicPr>
            <a:picLocks noGrp="1" noChangeAspect="1"/>
          </p:cNvPicPr>
          <p:nvPr>
            <p:ph sz="half" idx="1"/>
          </p:nvPr>
        </p:nvPicPr>
        <p:blipFill>
          <a:blip r:embed="rId3" cstate="email">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79310" y="1905000"/>
            <a:ext cx="8912290" cy="3890408"/>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3523010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544000" cy="7908000"/>
          </a:xfrm>
          <a:prstGeom prst="rect">
            <a:avLst/>
          </a:prstGeom>
        </p:spPr>
      </p:pic>
    </p:spTree>
    <p:extLst>
      <p:ext uri="{BB962C8B-B14F-4D97-AF65-F5344CB8AC3E}">
        <p14:creationId xmlns:p14="http://schemas.microsoft.com/office/powerpoint/2010/main" val="92941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Wegulo_1_UNL\Crop_Watch_Articles_2011\June_10_2011\Fig_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5" name="Picture 4" descr="IMG_34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06528" y="0"/>
            <a:ext cx="4537472"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2"/>
          <p:cNvSpPr txBox="1">
            <a:spLocks noChangeArrowheads="1"/>
          </p:cNvSpPr>
          <p:nvPr/>
        </p:nvSpPr>
        <p:spPr bwMode="auto">
          <a:xfrm>
            <a:off x="6559612" y="1447800"/>
            <a:ext cx="2124299" cy="1384995"/>
          </a:xfrm>
          <a:prstGeom prst="rect">
            <a:avLst/>
          </a:prstGeom>
          <a:noFill/>
          <a:ln w="9525">
            <a:noFill/>
            <a:miter lim="800000"/>
            <a:headEnd/>
            <a:tailEnd/>
          </a:ln>
        </p:spPr>
        <p:txBody>
          <a:bodyPr wrap="none">
            <a:spAutoFit/>
          </a:bodyPr>
          <a:lstStyle/>
          <a:p>
            <a:pPr algn="ctr"/>
            <a:r>
              <a:rPr lang="en-US" sz="2800" dirty="0" smtClean="0">
                <a:solidFill>
                  <a:schemeClr val="bg1"/>
                </a:solidFill>
                <a:latin typeface="+mj-lt"/>
              </a:rPr>
              <a:t>WSMV</a:t>
            </a:r>
          </a:p>
          <a:p>
            <a:pPr algn="ctr"/>
            <a:r>
              <a:rPr lang="en-US" sz="2800" dirty="0" smtClean="0">
                <a:solidFill>
                  <a:schemeClr val="bg1"/>
                </a:solidFill>
                <a:latin typeface="+mj-lt"/>
              </a:rPr>
              <a:t>Huntley, MT</a:t>
            </a:r>
            <a:endParaRPr lang="en-US" sz="2800" dirty="0">
              <a:solidFill>
                <a:schemeClr val="bg1"/>
              </a:solidFill>
              <a:latin typeface="+mj-lt"/>
            </a:endParaRPr>
          </a:p>
          <a:p>
            <a:pPr algn="ctr"/>
            <a:r>
              <a:rPr lang="en-US" sz="2800" dirty="0" smtClean="0">
                <a:solidFill>
                  <a:schemeClr val="bg1"/>
                </a:solidFill>
                <a:latin typeface="+mj-lt"/>
              </a:rPr>
              <a:t>July 9, 2010</a:t>
            </a:r>
            <a:endParaRPr lang="en-US" sz="2800" dirty="0">
              <a:solidFill>
                <a:schemeClr val="bg1"/>
              </a:solidFill>
              <a:latin typeface="+mj-lt"/>
            </a:endParaRPr>
          </a:p>
        </p:txBody>
      </p:sp>
    </p:spTree>
    <p:extLst>
      <p:ext uri="{BB962C8B-B14F-4D97-AF65-F5344CB8AC3E}">
        <p14:creationId xmlns:p14="http://schemas.microsoft.com/office/powerpoint/2010/main" val="245269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200" i="1" dirty="0" smtClean="0"/>
              <a:t>Wheat streak mosaic virus </a:t>
            </a:r>
            <a:r>
              <a:rPr lang="en-US" sz="3200" dirty="0" smtClean="0"/>
              <a:t>samples into the Schutter Diagnostic Laboratory (Montana), 2008-2015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4288290"/>
              </p:ext>
            </p:extLst>
          </p:nvPr>
        </p:nvGraphicFramePr>
        <p:xfrm>
          <a:off x="1752600" y="1676400"/>
          <a:ext cx="5867400" cy="4876795"/>
        </p:xfrm>
        <a:graphic>
          <a:graphicData uri="http://schemas.openxmlformats.org/drawingml/2006/table">
            <a:tbl>
              <a:tblPr firstRow="1" bandRow="1">
                <a:tableStyleId>{C083E6E3-FA7D-4D7B-A595-EF9225AFEA82}</a:tableStyleId>
              </a:tblPr>
              <a:tblGrid>
                <a:gridCol w="2720341"/>
                <a:gridCol w="3147059"/>
              </a:tblGrid>
              <a:tr h="459956">
                <a:tc>
                  <a:txBody>
                    <a:bodyPr/>
                    <a:lstStyle/>
                    <a:p>
                      <a:pPr algn="ctr"/>
                      <a:r>
                        <a:rPr lang="en-US" sz="2400" dirty="0" smtClean="0"/>
                        <a:t>Year</a:t>
                      </a:r>
                      <a:endParaRPr lang="en-US"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t>WSMV</a:t>
                      </a:r>
                      <a:r>
                        <a:rPr lang="en-US" sz="2400" baseline="0" dirty="0" smtClean="0"/>
                        <a:t> samples*</a:t>
                      </a:r>
                      <a:endParaRPr lang="en-US" sz="2400" dirty="0"/>
                    </a:p>
                  </a:txBody>
                  <a:tcPr>
                    <a:lnB w="12700" cap="flat" cmpd="sng" algn="ctr">
                      <a:solidFill>
                        <a:schemeClr val="tx1"/>
                      </a:solidFill>
                      <a:prstDash val="solid"/>
                      <a:round/>
                      <a:headEnd type="none" w="med" len="med"/>
                      <a:tailEnd type="none" w="med" len="med"/>
                    </a:lnB>
                  </a:tcPr>
                </a:tc>
              </a:tr>
              <a:tr h="459956">
                <a:tc>
                  <a:txBody>
                    <a:bodyPr/>
                    <a:lstStyle/>
                    <a:p>
                      <a:pPr algn="ctr"/>
                      <a:r>
                        <a:rPr lang="en-US" dirty="0" smtClean="0"/>
                        <a:t>2008</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6</a:t>
                      </a:r>
                    </a:p>
                  </a:txBody>
                  <a:tcPr>
                    <a:lnT w="12700" cap="flat" cmpd="sng" algn="ctr">
                      <a:solidFill>
                        <a:schemeClr val="tx1"/>
                      </a:solidFill>
                      <a:prstDash val="solid"/>
                      <a:round/>
                      <a:headEnd type="none" w="med" len="med"/>
                      <a:tailEnd type="none" w="med" len="med"/>
                    </a:lnT>
                  </a:tcPr>
                </a:tc>
              </a:tr>
              <a:tr h="459956">
                <a:tc>
                  <a:txBody>
                    <a:bodyPr/>
                    <a:lstStyle/>
                    <a:p>
                      <a:pPr algn="ctr"/>
                      <a:r>
                        <a:rPr lang="en-US" dirty="0" smtClean="0"/>
                        <a:t>2009</a:t>
                      </a:r>
                      <a:endParaRPr lang="en-US" dirty="0"/>
                    </a:p>
                  </a:txBody>
                  <a:tcPr/>
                </a:tc>
                <a:tc>
                  <a:txBody>
                    <a:bodyPr/>
                    <a:lstStyle/>
                    <a:p>
                      <a:pPr algn="ctr"/>
                      <a:r>
                        <a:rPr lang="en-US" dirty="0" smtClean="0"/>
                        <a:t>36</a:t>
                      </a:r>
                    </a:p>
                  </a:txBody>
                  <a:tcPr/>
                </a:tc>
              </a:tr>
              <a:tr h="459956">
                <a:tc>
                  <a:txBody>
                    <a:bodyPr/>
                    <a:lstStyle/>
                    <a:p>
                      <a:pPr algn="ctr"/>
                      <a:r>
                        <a:rPr lang="en-US" dirty="0" smtClean="0"/>
                        <a:t>2010</a:t>
                      </a:r>
                      <a:endParaRPr lang="en-US" dirty="0"/>
                    </a:p>
                  </a:txBody>
                  <a:tcPr/>
                </a:tc>
                <a:tc>
                  <a:txBody>
                    <a:bodyPr/>
                    <a:lstStyle/>
                    <a:p>
                      <a:pPr algn="ctr"/>
                      <a:r>
                        <a:rPr lang="en-US" dirty="0" smtClean="0"/>
                        <a:t>45</a:t>
                      </a:r>
                    </a:p>
                  </a:txBody>
                  <a:tcPr/>
                </a:tc>
              </a:tr>
              <a:tr h="459956">
                <a:tc>
                  <a:txBody>
                    <a:bodyPr/>
                    <a:lstStyle/>
                    <a:p>
                      <a:pPr algn="ctr"/>
                      <a:r>
                        <a:rPr lang="en-US" dirty="0" smtClean="0"/>
                        <a:t>2011</a:t>
                      </a:r>
                      <a:endParaRPr lang="en-US" dirty="0"/>
                    </a:p>
                  </a:txBody>
                  <a:tcPr/>
                </a:tc>
                <a:tc>
                  <a:txBody>
                    <a:bodyPr/>
                    <a:lstStyle/>
                    <a:p>
                      <a:pPr algn="ctr"/>
                      <a:r>
                        <a:rPr lang="en-US" dirty="0" smtClean="0"/>
                        <a:t>52</a:t>
                      </a:r>
                    </a:p>
                  </a:txBody>
                  <a:tcPr/>
                </a:tc>
              </a:tr>
              <a:tr h="459956">
                <a:tc>
                  <a:txBody>
                    <a:bodyPr/>
                    <a:lstStyle/>
                    <a:p>
                      <a:pPr algn="ctr"/>
                      <a:r>
                        <a:rPr lang="en-US" dirty="0" smtClean="0"/>
                        <a:t>2012</a:t>
                      </a:r>
                      <a:endParaRPr lang="en-US" dirty="0"/>
                    </a:p>
                  </a:txBody>
                  <a:tcPr/>
                </a:tc>
                <a:tc>
                  <a:txBody>
                    <a:bodyPr/>
                    <a:lstStyle/>
                    <a:p>
                      <a:pPr algn="ctr"/>
                      <a:r>
                        <a:rPr lang="en-US" dirty="0" smtClean="0"/>
                        <a:t>18</a:t>
                      </a:r>
                      <a:endParaRPr lang="en-US" dirty="0"/>
                    </a:p>
                  </a:txBody>
                  <a:tcPr/>
                </a:tc>
              </a:tr>
              <a:tr h="459956">
                <a:tc>
                  <a:txBody>
                    <a:bodyPr/>
                    <a:lstStyle/>
                    <a:p>
                      <a:pPr algn="ctr"/>
                      <a:r>
                        <a:rPr lang="en-US" dirty="0" smtClean="0"/>
                        <a:t>2013</a:t>
                      </a:r>
                      <a:endParaRPr lang="en-US" dirty="0"/>
                    </a:p>
                  </a:txBody>
                  <a:tcPr/>
                </a:tc>
                <a:tc>
                  <a:txBody>
                    <a:bodyPr/>
                    <a:lstStyle/>
                    <a:p>
                      <a:pPr algn="ctr"/>
                      <a:r>
                        <a:rPr lang="en-US" dirty="0" smtClean="0"/>
                        <a:t>3</a:t>
                      </a:r>
                    </a:p>
                  </a:txBody>
                  <a:tcPr/>
                </a:tc>
              </a:tr>
              <a:tr h="459956">
                <a:tc>
                  <a:txBody>
                    <a:bodyPr/>
                    <a:lstStyle/>
                    <a:p>
                      <a:pPr algn="ctr"/>
                      <a:r>
                        <a:rPr lang="en-US" dirty="0" smtClean="0"/>
                        <a:t>2014</a:t>
                      </a:r>
                    </a:p>
                  </a:txBody>
                  <a:tcPr/>
                </a:tc>
                <a:tc>
                  <a:txBody>
                    <a:bodyPr/>
                    <a:lstStyle/>
                    <a:p>
                      <a:pPr algn="ctr"/>
                      <a:r>
                        <a:rPr lang="en-US" dirty="0" smtClean="0"/>
                        <a:t>42</a:t>
                      </a:r>
                    </a:p>
                  </a:txBody>
                  <a:tcPr/>
                </a:tc>
              </a:tr>
              <a:tr h="459956">
                <a:tc>
                  <a:txBody>
                    <a:bodyPr/>
                    <a:lstStyle/>
                    <a:p>
                      <a:pPr algn="ctr"/>
                      <a:r>
                        <a:rPr lang="en-US" dirty="0" smtClean="0"/>
                        <a:t>2015</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89</a:t>
                      </a:r>
                      <a:endParaRPr lang="en-US" sz="1100" dirty="0"/>
                    </a:p>
                  </a:txBody>
                  <a:tcPr>
                    <a:lnB w="12700" cap="flat" cmpd="sng" algn="ctr">
                      <a:solidFill>
                        <a:schemeClr val="tx1"/>
                      </a:solidFill>
                      <a:prstDash val="solid"/>
                      <a:round/>
                      <a:headEnd type="none" w="med" len="med"/>
                      <a:tailEnd type="none" w="med" len="med"/>
                    </a:lnB>
                  </a:tcPr>
                </a:tc>
              </a:tr>
              <a:tr h="737191">
                <a:tc gridSpan="2">
                  <a:txBody>
                    <a:bodyPr/>
                    <a:lstStyle/>
                    <a:p>
                      <a:pPr marL="171450" indent="-171450" algn="l">
                        <a:buFont typeface="Arial" panose="020B0604020202020204" pitchFamily="34" charset="0"/>
                        <a:buChar char="•"/>
                      </a:pPr>
                      <a:r>
                        <a:rPr lang="en-US" sz="1100" dirty="0" smtClean="0"/>
                        <a:t>Confirmed</a:t>
                      </a:r>
                      <a:r>
                        <a:rPr lang="en-US" sz="1100" baseline="0" dirty="0" smtClean="0"/>
                        <a:t> and suspected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2015 samples through 9/1/15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2008-2011 active surveys of MT</a:t>
                      </a:r>
                      <a:endParaRPr lang="en-US" sz="1100" dirty="0" smtClean="0"/>
                    </a:p>
                  </a:txBody>
                  <a:tcPr>
                    <a:lnT w="12700" cap="flat" cmpd="sng" algn="ctr">
                      <a:solidFill>
                        <a:schemeClr val="tx1"/>
                      </a:solidFill>
                      <a:prstDash val="solid"/>
                      <a:round/>
                      <a:headEnd type="none" w="med" len="med"/>
                      <a:tailEnd type="none" w="med" len="med"/>
                    </a:lnT>
                  </a:tcPr>
                </a:tc>
                <a:tc hMerge="1">
                  <a:txBody>
                    <a:bodyPr/>
                    <a:lstStyle/>
                    <a:p>
                      <a:pPr algn="ctr"/>
                      <a:endParaRPr lang="en-US" sz="1100" dirty="0"/>
                    </a:p>
                  </a:txBody>
                  <a:tcPr/>
                </a:tc>
              </a:tr>
            </a:tbl>
          </a:graphicData>
        </a:graphic>
      </p:graphicFrame>
    </p:spTree>
    <p:extLst>
      <p:ext uri="{BB962C8B-B14F-4D97-AF65-F5344CB8AC3E}">
        <p14:creationId xmlns:p14="http://schemas.microsoft.com/office/powerpoint/2010/main" val="619186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99"/>
        </a:dk2>
        <a:lt2>
          <a:srgbClr val="FFFF66"/>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UExtension">
  <a:themeElements>
    <a:clrScheme name="Blank Presentation 13">
      <a:dk1>
        <a:srgbClr val="000000"/>
      </a:dk1>
      <a:lt1>
        <a:srgbClr val="FFFFFF"/>
      </a:lt1>
      <a:dk2>
        <a:srgbClr val="000099"/>
      </a:dk2>
      <a:lt2>
        <a:srgbClr val="FFFF66"/>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99"/>
        </a:dk2>
        <a:lt2>
          <a:srgbClr val="FFFF66"/>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SUExtension">
  <a:themeElements>
    <a:clrScheme name="Blank Presentation 13">
      <a:dk1>
        <a:srgbClr val="000000"/>
      </a:dk1>
      <a:lt1>
        <a:srgbClr val="FFFFFF"/>
      </a:lt1>
      <a:dk2>
        <a:srgbClr val="000099"/>
      </a:dk2>
      <a:lt2>
        <a:srgbClr val="FFFF66"/>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99"/>
        </a:dk2>
        <a:lt2>
          <a:srgbClr val="FFFF66"/>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31969</TotalTime>
  <Words>566</Words>
  <Application>Microsoft Office PowerPoint</Application>
  <PresentationFormat>On-screen Show (4:3)</PresentationFormat>
  <Paragraphs>198</Paragraphs>
  <Slides>25</Slides>
  <Notes>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25</vt:i4>
      </vt:variant>
    </vt:vector>
  </HeadingPairs>
  <TitlesOfParts>
    <vt:vector size="42" baseType="lpstr">
      <vt:lpstr>MS PGothic</vt:lpstr>
      <vt:lpstr>MS PGothic</vt:lpstr>
      <vt:lpstr>Aharoni</vt:lpstr>
      <vt:lpstr>Arial</vt:lpstr>
      <vt:lpstr>Arial  </vt:lpstr>
      <vt:lpstr>Arial Rounded MT Bold</vt:lpstr>
      <vt:lpstr>Calibri</vt:lpstr>
      <vt:lpstr>Palatino</vt:lpstr>
      <vt:lpstr>Times</vt:lpstr>
      <vt:lpstr>Times New Roman</vt:lpstr>
      <vt:lpstr>Wingdings</vt:lpstr>
      <vt:lpstr>Wingdings 3</vt:lpstr>
      <vt:lpstr>Blank Presentation</vt:lpstr>
      <vt:lpstr>MSUExtension</vt:lpstr>
      <vt:lpstr>Beam</vt:lpstr>
      <vt:lpstr>1_MSUExtension</vt:lpstr>
      <vt:lpstr>1_Beam</vt:lpstr>
      <vt:lpstr>  Wheat streak mosaic virus:  A threat to wheat production enhanced by warming climate   </vt:lpstr>
      <vt:lpstr>Wheat is the most important crop in Montana</vt:lpstr>
      <vt:lpstr>The most common viral disease in Montana wheat</vt:lpstr>
      <vt:lpstr>Wheat curl mite  (WCM, Aceria tosichella Keifer)</vt:lpstr>
      <vt:lpstr>WSMV: Disease pyramid</vt:lpstr>
      <vt:lpstr>The cycle</vt:lpstr>
      <vt:lpstr>PowerPoint Presentation</vt:lpstr>
      <vt:lpstr>PowerPoint Presentation</vt:lpstr>
      <vt:lpstr>Wheat streak mosaic virus samples into the Schutter Diagnostic Laboratory (Montana), 2008-2015</vt:lpstr>
      <vt:lpstr>PowerPoint Presentation</vt:lpstr>
      <vt:lpstr>Increase in regional virus incidence?</vt:lpstr>
      <vt:lpstr>PowerPoint Presentation</vt:lpstr>
      <vt:lpstr>The ‘green bridge’</vt:lpstr>
      <vt:lpstr>PowerPoint Presentation</vt:lpstr>
      <vt:lpstr>PowerPoint Presentation</vt:lpstr>
      <vt:lpstr>PowerPoint Presentation</vt:lpstr>
      <vt:lpstr>Daily temperatures in autumn a big predictor of WSMV risk</vt:lpstr>
      <vt:lpstr>Daily temperatures in autumn a big predictor of WSMV risk</vt:lpstr>
      <vt:lpstr>Weather in autumn a big predictor</vt:lpstr>
      <vt:lpstr>Weather in fall a big predictor</vt:lpstr>
      <vt:lpstr>PowerPoint Presentation</vt:lpstr>
      <vt:lpstr>PowerPoint Presentation</vt:lpstr>
      <vt:lpstr>Warmer autumns greater risk of WSMV</vt:lpstr>
      <vt:lpstr>Warmer autumns Greater risk of WSMV </vt:lpstr>
      <vt:lpstr>Thank you - Questions? </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key messages</dc:title>
  <dc:creator>Suzi Taylor</dc:creator>
  <cp:lastModifiedBy>MSU</cp:lastModifiedBy>
  <cp:revision>1153</cp:revision>
  <cp:lastPrinted>2015-10-14T16:24:19Z</cp:lastPrinted>
  <dcterms:created xsi:type="dcterms:W3CDTF">2006-05-01T21:13:53Z</dcterms:created>
  <dcterms:modified xsi:type="dcterms:W3CDTF">2017-04-06T22:26:16Z</dcterms:modified>
</cp:coreProperties>
</file>