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3" r:id="rId3"/>
    <p:sldId id="367" r:id="rId4"/>
    <p:sldId id="368" r:id="rId5"/>
    <p:sldId id="388" r:id="rId6"/>
    <p:sldId id="384" r:id="rId7"/>
    <p:sldId id="391" r:id="rId8"/>
    <p:sldId id="385" r:id="rId9"/>
    <p:sldId id="392" r:id="rId10"/>
    <p:sldId id="386" r:id="rId11"/>
    <p:sldId id="380" r:id="rId12"/>
    <p:sldId id="3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B9931"/>
    <a:srgbClr val="3C4A18"/>
    <a:srgbClr val="408000"/>
    <a:srgbClr val="42232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541"/>
  </p:normalViewPr>
  <p:slideViewPr>
    <p:cSldViewPr snapToObjects="1">
      <p:cViewPr varScale="1">
        <p:scale>
          <a:sx n="75" d="100"/>
          <a:sy n="75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BED0B-0D2D-5F48-A7B7-245DFF4C2DAC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3807E-9938-E749-AC5C-92E159FFF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A48A-1454-6146-8D1B-A566902501B9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25AF-F66B-C145-B639-84079E339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53 respondents (62% extension agents)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B92F6-7463-6448-B13F-8031D63A82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60+ watershed groups</a:t>
            </a:r>
          </a:p>
          <a:p>
            <a:r>
              <a:rPr lang="en-US" dirty="0" smtClean="0"/>
              <a:t>58 conservation districts –</a:t>
            </a:r>
            <a:r>
              <a:rPr lang="en-US" baseline="0" dirty="0" smtClean="0"/>
              <a:t> elected supervisors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B92F6-7463-6448-B13F-8031D63A82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9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‘lead-in’ slide to each issue – we should</a:t>
            </a:r>
            <a:r>
              <a:rPr lang="en-US" baseline="0" dirty="0" smtClean="0"/>
              <a:t> have a similar one for forests and agriculture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B92F6-7463-6448-B13F-8031D63A82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www.lakecountycdc.org</a:t>
            </a:r>
            <a:r>
              <a:rPr lang="en-US" dirty="0" smtClean="0"/>
              <a:t>/content/images/MMFEC/</a:t>
            </a:r>
            <a:r>
              <a:rPr lang="en-US" dirty="0" err="1" smtClean="0"/>
              <a:t>Beignet_wants_fresh_grass.jpg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B92F6-7463-6448-B13F-8031D63A82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a lone wolf… Montana is r</a:t>
            </a:r>
            <a:r>
              <a:rPr lang="en-US" dirty="0" smtClean="0"/>
              <a:t>eady to work together</a:t>
            </a:r>
            <a:r>
              <a:rPr lang="en-US" baseline="0" dirty="0" smtClean="0"/>
              <a:t> like these wolf pups.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B92F6-7463-6448-B13F-8031D63A82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>
            <a:lvl1pPr>
              <a:defRPr>
                <a:solidFill>
                  <a:srgbClr val="4223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1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422323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4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1" cy="365125"/>
          </a:xfrm>
          <a:prstGeom prst="rect">
            <a:avLst/>
          </a:prstGeom>
        </p:spPr>
        <p:txBody>
          <a:bodyPr/>
          <a:lstStyle/>
          <a:p>
            <a:fld id="{7512B957-4D37-D54F-B124-87154DE71DCB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1" cy="365125"/>
          </a:xfrm>
          <a:prstGeom prst="rect">
            <a:avLst/>
          </a:prstGeom>
        </p:spPr>
        <p:txBody>
          <a:bodyPr/>
          <a:lstStyle/>
          <a:p>
            <a:fld id="{590EFD80-151C-DD45-962D-4C71C02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1" cy="365125"/>
          </a:xfrm>
          <a:prstGeom prst="rect">
            <a:avLst/>
          </a:prstGeom>
        </p:spPr>
        <p:txBody>
          <a:bodyPr/>
          <a:lstStyle/>
          <a:p>
            <a:fld id="{7512B957-4D37-D54F-B124-87154DE71DCB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1" cy="365125"/>
          </a:xfrm>
          <a:prstGeom prst="rect">
            <a:avLst/>
          </a:prstGeom>
        </p:spPr>
        <p:txBody>
          <a:bodyPr/>
          <a:lstStyle/>
          <a:p>
            <a:fld id="{590EFD80-151C-DD45-962D-4C71C02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1" cy="365125"/>
          </a:xfrm>
          <a:prstGeom prst="rect">
            <a:avLst/>
          </a:prstGeom>
        </p:spPr>
        <p:txBody>
          <a:bodyPr/>
          <a:lstStyle/>
          <a:p>
            <a:fld id="{7512B957-4D37-D54F-B124-87154DE71DCB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1" cy="365125"/>
          </a:xfrm>
          <a:prstGeom prst="rect">
            <a:avLst/>
          </a:prstGeom>
        </p:spPr>
        <p:txBody>
          <a:bodyPr/>
          <a:lstStyle/>
          <a:p>
            <a:fld id="{590EFD80-151C-DD45-962D-4C71C02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31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26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-ioe-logo-horizontal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477000"/>
            <a:ext cx="1159568" cy="3200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3" y="67552"/>
            <a:ext cx="8969440" cy="1304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3" y="1447800"/>
            <a:ext cx="896944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PSCoR_horizontal_color.eps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19" b="19562"/>
          <a:stretch/>
        </p:blipFill>
        <p:spPr>
          <a:xfrm>
            <a:off x="7948410" y="6515100"/>
            <a:ext cx="1097233" cy="320040"/>
          </a:xfrm>
          <a:prstGeom prst="rect">
            <a:avLst/>
          </a:prstGeom>
        </p:spPr>
      </p:pic>
      <p:pic>
        <p:nvPicPr>
          <p:cNvPr id="10" name="Picture 9" descr="nsfe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3" y="6477000"/>
            <a:ext cx="365760" cy="365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" y="1"/>
            <a:ext cx="9144000" cy="67550"/>
          </a:xfrm>
          <a:prstGeom prst="rect">
            <a:avLst/>
          </a:prstGeom>
          <a:solidFill>
            <a:srgbClr val="AB993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 cap="small" normalizeH="0">
          <a:solidFill>
            <a:schemeClr val="tx1"/>
          </a:solidFill>
          <a:effectLst/>
          <a:latin typeface="Helvetica Neue Medium"/>
          <a:ea typeface="+mj-ea"/>
          <a:cs typeface="Helvetica Ne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effectLst/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effectLst/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effectLst/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effectLst/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effectLst/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ntanaioe.org/m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mailto:bmax@montana.edu)" TargetMode="External"/><Relationship Id="rId4" Type="http://schemas.openxmlformats.org/officeDocument/2006/relationships/hyperlink" Target="mailto:whitlock@montana.edu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image" Target="../media/image5.jpeg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5" Type="http://schemas.openxmlformats.org/officeDocument/2006/relationships/image" Target="../media/image18.tif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" y="941387"/>
            <a:ext cx="9143997" cy="1470025"/>
          </a:xfrm>
        </p:spPr>
        <p:txBody>
          <a:bodyPr/>
          <a:lstStyle/>
          <a:p>
            <a:r>
              <a:rPr lang="en-US" dirty="0" smtClean="0"/>
              <a:t>Montana Climate Assessment</a:t>
            </a:r>
            <a:br>
              <a:rPr lang="en-US" dirty="0" smtClean="0"/>
            </a:br>
            <a:r>
              <a:rPr lang="en-US" sz="3200" i="1" dirty="0" smtClean="0"/>
              <a:t>stakeholder driven, science informed</a:t>
            </a:r>
            <a:endParaRPr lang="en-US" sz="3200" i="1" dirty="0"/>
          </a:p>
        </p:txBody>
      </p:sp>
      <p:pic>
        <p:nvPicPr>
          <p:cNvPr id="5" name="Picture 4" descr="yell_1170-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795478"/>
            <a:ext cx="9144000" cy="1594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46425"/>
            <a:ext cx="91440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F7F7F"/>
                </a:solidFill>
              </a:rPr>
              <a:t>Cathy Whitlock</a:t>
            </a:r>
          </a:p>
          <a:p>
            <a:pPr algn="ctr"/>
            <a:r>
              <a:rPr lang="en-US" sz="2400" dirty="0" smtClean="0">
                <a:solidFill>
                  <a:srgbClr val="7F7F7F"/>
                </a:solidFill>
              </a:rPr>
              <a:t>MSU Director, Montana Institute on Ecosystems</a:t>
            </a:r>
          </a:p>
          <a:p>
            <a:pPr algn="ctr"/>
            <a:r>
              <a:rPr lang="en-US" sz="2400" dirty="0" err="1" smtClean="0">
                <a:solidFill>
                  <a:srgbClr val="7F7F7F"/>
                </a:solidFill>
              </a:rPr>
              <a:t>whitlock@montana.edu</a:t>
            </a:r>
            <a:endParaRPr 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Montana Agriculture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1" y="1219200"/>
            <a:ext cx="896944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Future: </a:t>
            </a:r>
          </a:p>
          <a:p>
            <a:r>
              <a:rPr lang="en-US" dirty="0" smtClean="0"/>
              <a:t>Decreasing snowpack will reduce late-season irrigation capacity (affect hay, sugar beet, malt barley, garden/potato production).</a:t>
            </a:r>
          </a:p>
          <a:p>
            <a:r>
              <a:rPr lang="en-US" dirty="0" smtClean="0"/>
              <a:t>Longer growing season could enable crop diversity but with greater vulnerability.</a:t>
            </a:r>
          </a:p>
          <a:p>
            <a:r>
              <a:rPr lang="en-US" dirty="0" smtClean="0"/>
              <a:t>More days &gt;90ºF will impact wheat &amp; stress livestock.</a:t>
            </a:r>
          </a:p>
          <a:p>
            <a:r>
              <a:rPr lang="en-US" dirty="0" smtClean="0"/>
              <a:t>Winter annual weeds will increase.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There are multiple drivers in Ag decision making; climate will become more important as warming increases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-228600"/>
            <a:ext cx="8969440" cy="1304049"/>
          </a:xfrm>
        </p:spPr>
        <p:txBody>
          <a:bodyPr>
            <a:normAutofit/>
          </a:bodyPr>
          <a:lstStyle/>
          <a:p>
            <a:r>
              <a:rPr lang="en-US" dirty="0" smtClean="0"/>
              <a:t>Future of the MCA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3" y="838200"/>
            <a:ext cx="8969440" cy="5029200"/>
          </a:xfrm>
        </p:spPr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Public Comment </a:t>
            </a:r>
            <a:r>
              <a:rPr lang="en-US" dirty="0" smtClean="0"/>
              <a:t>Period April 10-May 5: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Check the MCA website: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montanaioe.org/mca</a:t>
            </a:r>
            <a:r>
              <a:rPr lang="en-US" dirty="0" smtClean="0"/>
              <a:t> </a:t>
            </a:r>
            <a:endParaRPr lang="en-US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MCA 1 will be released in August 2017</a:t>
            </a:r>
          </a:p>
          <a:p>
            <a:pPr lvl="1"/>
            <a:r>
              <a:rPr lang="en-US" dirty="0" smtClean="0"/>
              <a:t>Cathy Whitlock (</a:t>
            </a:r>
            <a:r>
              <a:rPr lang="en-US" dirty="0" smtClean="0">
                <a:hlinkClick r:id="rId4"/>
              </a:rPr>
              <a:t>whitlock@montana.edu)</a:t>
            </a:r>
            <a:r>
              <a:rPr lang="en-US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Bruce Maxwell (</a:t>
            </a:r>
            <a:r>
              <a:rPr lang="en-US" dirty="0" smtClean="0">
                <a:hlinkClick r:id="rId5"/>
              </a:rPr>
              <a:t>bmax@montana.edu)</a:t>
            </a:r>
            <a:r>
              <a:rPr lang="en-US" dirty="0" smtClean="0"/>
              <a:t> </a:t>
            </a:r>
          </a:p>
          <a:p>
            <a:r>
              <a:rPr lang="en-US" dirty="0" smtClean="0"/>
              <a:t>MCA “road show events” in Fall (working with Extension, Extended Univ. to reach MT communities)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62007 jack hirschy pano three34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419600"/>
            <a:ext cx="9144000" cy="19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3" y="1676400"/>
            <a:ext cx="896944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500" dirty="0" smtClean="0"/>
              <a:t>MAKE is a </a:t>
            </a:r>
            <a:r>
              <a:rPr lang="en-US" sz="2500" dirty="0"/>
              <a:t>partnership of the state’s universities, extension service, state and Federal agencies, businesses, and </a:t>
            </a:r>
            <a:r>
              <a:rPr lang="en-US" sz="2500" dirty="0" smtClean="0"/>
              <a:t>non-profits. 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MAKE is a non-political </a:t>
            </a:r>
            <a:r>
              <a:rPr lang="en-US" sz="2500" dirty="0"/>
              <a:t>collaborative program that facilitates the exchange of knowledge between scientists and stakeholders of </a:t>
            </a:r>
            <a:r>
              <a:rPr lang="en-US" sz="2500" dirty="0" smtClean="0"/>
              <a:t>Montana. 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MAKE’s </a:t>
            </a:r>
            <a:r>
              <a:rPr lang="en-US" sz="2500" dirty="0"/>
              <a:t>first </a:t>
            </a:r>
            <a:r>
              <a:rPr lang="en-US" sz="2500" dirty="0" smtClean="0"/>
              <a:t>priority is climate change adaptation, </a:t>
            </a:r>
            <a:r>
              <a:rPr lang="en-US" sz="2500" dirty="0"/>
              <a:t>building on the success of the first Montana Climate </a:t>
            </a:r>
            <a:r>
              <a:rPr lang="en-US" sz="2500" dirty="0" smtClean="0"/>
              <a:t>Assessment.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4763"/>
            <a:ext cx="91440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7200"/>
            <a:ext cx="78003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0339" y="4947689"/>
            <a:ext cx="2360541" cy="570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52"/>
            <a:ext cx="9144000" cy="1304049"/>
          </a:xfrm>
        </p:spPr>
        <p:txBody>
          <a:bodyPr/>
          <a:lstStyle/>
          <a:p>
            <a:r>
              <a:rPr lang="en-US" dirty="0" smtClean="0"/>
              <a:t>MCA Partners</a:t>
            </a:r>
            <a:endParaRPr lang="en-US" dirty="0"/>
          </a:p>
        </p:txBody>
      </p:sp>
      <p:pic>
        <p:nvPicPr>
          <p:cNvPr id="4" name="Picture 3" descr="mus-ioe-logo-vertical-250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288" y="2167984"/>
            <a:ext cx="972008" cy="1311440"/>
          </a:xfrm>
          <a:prstGeom prst="rect">
            <a:avLst/>
          </a:prstGeom>
        </p:spPr>
      </p:pic>
      <p:pic>
        <p:nvPicPr>
          <p:cNvPr id="5" name="Picture 4" descr="UM Main Logo Maro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254" y="1301992"/>
            <a:ext cx="2194768" cy="415634"/>
          </a:xfrm>
          <a:prstGeom prst="rect">
            <a:avLst/>
          </a:prstGeom>
        </p:spPr>
      </p:pic>
      <p:pic>
        <p:nvPicPr>
          <p:cNvPr id="6" name="Picture 5" descr="MSU-horiz-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90" y="1301992"/>
            <a:ext cx="2134011" cy="54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51" y="4947689"/>
            <a:ext cx="2106009" cy="351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082" y="2297563"/>
            <a:ext cx="2195845" cy="806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27" y="1293800"/>
            <a:ext cx="2934949" cy="571500"/>
          </a:xfrm>
          <a:prstGeom prst="rect">
            <a:avLst/>
          </a:prstGeom>
        </p:spPr>
      </p:pic>
      <p:pic>
        <p:nvPicPr>
          <p:cNvPr id="10" name="Picture 9" descr="logo-ucs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178" y="6091494"/>
            <a:ext cx="2796120" cy="4915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064" y="3610773"/>
            <a:ext cx="3441666" cy="6980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001" y="4496629"/>
            <a:ext cx="2143408" cy="1386333"/>
          </a:xfrm>
          <a:prstGeom prst="rect">
            <a:avLst/>
          </a:prstGeom>
        </p:spPr>
      </p:pic>
      <p:pic>
        <p:nvPicPr>
          <p:cNvPr id="18" name="Picture 17" descr="EPSCoR_horizontal_color.eps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4" y="3340102"/>
            <a:ext cx="2630434" cy="1384439"/>
          </a:xfrm>
          <a:prstGeom prst="rect">
            <a:avLst/>
          </a:prstGeom>
        </p:spPr>
      </p:pic>
      <p:pic>
        <p:nvPicPr>
          <p:cNvPr id="20" name="Picture 19" descr="nsfe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54312"/>
            <a:ext cx="1245876" cy="122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685" y="3734015"/>
            <a:ext cx="1095022" cy="148088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23" y="4468128"/>
            <a:ext cx="2149607" cy="1399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03" y="5624242"/>
            <a:ext cx="1577937" cy="71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205826"/>
            <a:ext cx="1218923" cy="11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Montana’s </a:t>
            </a:r>
            <a:br>
              <a:rPr lang="en-US" dirty="0" smtClean="0"/>
            </a:br>
            <a:r>
              <a:rPr lang="en-US" dirty="0" smtClean="0"/>
              <a:t>Stakeholder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3837"/>
            <a:ext cx="9143999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MCA driven by outreach to ~900 citizens of Montana to determine:</a:t>
            </a:r>
            <a:endParaRPr lang="en-US" sz="2400" dirty="0" smtClean="0"/>
          </a:p>
          <a:p>
            <a:pPr lvl="1"/>
            <a:r>
              <a:rPr lang="en-US" sz="2000" dirty="0" smtClean="0"/>
              <a:t>Critical decisions and issues impacted by climate</a:t>
            </a:r>
          </a:p>
          <a:p>
            <a:pPr lvl="1"/>
            <a:r>
              <a:rPr lang="en-US" sz="2000" dirty="0" smtClean="0"/>
              <a:t>What type of information they need</a:t>
            </a:r>
            <a:endParaRPr lang="en-US" sz="2000" b="1" i="1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How to disseminate useful information</a:t>
            </a:r>
          </a:p>
          <a:p>
            <a:pPr marL="400050" lvl="1" indent="0">
              <a:buNone/>
            </a:pPr>
            <a:r>
              <a:rPr lang="en-US" dirty="0" smtClean="0"/>
              <a:t>Stakeholder </a:t>
            </a:r>
            <a:r>
              <a:rPr lang="en-US" smtClean="0"/>
              <a:t>responses informed </a:t>
            </a:r>
            <a:r>
              <a:rPr lang="en-US" dirty="0" smtClean="0"/>
              <a:t>the MCA strategy</a:t>
            </a:r>
            <a:endParaRPr lang="en-US" sz="1600" dirty="0"/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2000" b="1" i="1" dirty="0">
              <a:solidFill>
                <a:srgbClr val="FFFF00"/>
              </a:solidFill>
            </a:endParaRPr>
          </a:p>
          <a:p>
            <a:pPr lvl="1"/>
            <a:endParaRPr lang="en-US" sz="2000" b="1" i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800600"/>
            <a:ext cx="9144000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 Climate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1"/>
            <a:ext cx="5105400" cy="51053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Approach for Montana:</a:t>
            </a:r>
          </a:p>
          <a:p>
            <a:pPr lvl="1">
              <a:spcAft>
                <a:spcPts val="400"/>
              </a:spcAft>
            </a:pPr>
            <a:r>
              <a:rPr lang="en-US" sz="2200" dirty="0" smtClean="0"/>
              <a:t>Build on national efforts</a:t>
            </a:r>
          </a:p>
          <a:p>
            <a:pPr lvl="1">
              <a:spcAft>
                <a:spcPts val="400"/>
              </a:spcAft>
            </a:pPr>
            <a:r>
              <a:rPr lang="en-US" sz="2200" dirty="0" smtClean="0"/>
              <a:t>Build on university science, engagement &amp; partnerships </a:t>
            </a:r>
          </a:p>
          <a:p>
            <a:pPr lvl="1">
              <a:spcAft>
                <a:spcPts val="400"/>
              </a:spcAft>
            </a:pPr>
            <a:r>
              <a:rPr lang="en-US" sz="2200" dirty="0" smtClean="0"/>
              <a:t>Sector-relevant assessments:</a:t>
            </a:r>
          </a:p>
          <a:p>
            <a:pPr lvl="2">
              <a:spcAft>
                <a:spcPts val="400"/>
              </a:spcAft>
            </a:pPr>
            <a:r>
              <a:rPr lang="en-US" sz="1800" dirty="0" smtClean="0"/>
              <a:t>User relevant</a:t>
            </a:r>
          </a:p>
          <a:p>
            <a:pPr lvl="2">
              <a:spcAft>
                <a:spcPts val="400"/>
              </a:spcAft>
            </a:pPr>
            <a:r>
              <a:rPr lang="en-US" sz="1800" dirty="0" smtClean="0"/>
              <a:t>Stakeholder driven</a:t>
            </a:r>
            <a:endParaRPr lang="en-US" sz="2200" dirty="0" smtClean="0"/>
          </a:p>
          <a:p>
            <a:pPr lvl="1">
              <a:spcAft>
                <a:spcPts val="400"/>
              </a:spcAft>
              <a:tabLst>
                <a:tab pos="0" algn="l"/>
              </a:tabLst>
            </a:pPr>
            <a:r>
              <a:rPr lang="en-US" sz="2200" dirty="0" smtClean="0"/>
              <a:t>Useful, updatable products</a:t>
            </a:r>
          </a:p>
          <a:p>
            <a:pPr lvl="1">
              <a:spcAft>
                <a:spcPts val="400"/>
              </a:spcAft>
              <a:tabLst>
                <a:tab pos="0" algn="l"/>
              </a:tabLst>
            </a:pPr>
            <a:r>
              <a:rPr lang="en-US" sz="2200" dirty="0" smtClean="0"/>
              <a:t>Sustainable enterprise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486" y="4733118"/>
            <a:ext cx="3200400" cy="1213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829" y="1338944"/>
            <a:ext cx="3649729" cy="1132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53" y="2675650"/>
            <a:ext cx="3737605" cy="19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MCA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038600" cy="2514597"/>
          </a:xfrm>
        </p:spPr>
        <p:txBody>
          <a:bodyPr/>
          <a:lstStyle/>
          <a:p>
            <a:r>
              <a:rPr lang="en-US" dirty="0" smtClean="0"/>
              <a:t>Climate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Forests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255" y="1371600"/>
            <a:ext cx="6461745" cy="43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Montana’s Climate Changing?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6944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Between 1950-2015:</a:t>
            </a:r>
          </a:p>
          <a:p>
            <a:r>
              <a:rPr lang="en-US" dirty="0" smtClean="0"/>
              <a:t>Average temperatures have risen 2-3ºF.  Winter and springs have warmed the most.</a:t>
            </a:r>
          </a:p>
          <a:p>
            <a:r>
              <a:rPr lang="en-US" dirty="0" smtClean="0"/>
              <a:t>Montana’s growing seasons are 11 days longer.</a:t>
            </a:r>
          </a:p>
          <a:p>
            <a:pPr marL="347472">
              <a:spcAft>
                <a:spcPts val="600"/>
              </a:spcAft>
            </a:pPr>
            <a:r>
              <a:rPr lang="en-US" dirty="0" smtClean="0"/>
              <a:t>No changes in average seasonal precipitation.</a:t>
            </a:r>
          </a:p>
          <a:p>
            <a:pPr marL="0" indent="0">
              <a:buNone/>
            </a:pPr>
            <a:r>
              <a:rPr lang="en-US" u="sng" dirty="0" smtClean="0"/>
              <a:t>Future: </a:t>
            </a:r>
          </a:p>
          <a:p>
            <a:r>
              <a:rPr lang="en-US" dirty="0" smtClean="0"/>
              <a:t>Additional warming of 4-6ºF by 2050 and 10</a:t>
            </a:r>
            <a:r>
              <a:rPr lang="en-US" baseline="30000" dirty="0" smtClean="0"/>
              <a:t>o</a:t>
            </a:r>
            <a:r>
              <a:rPr lang="en-US" dirty="0" smtClean="0"/>
              <a:t>F by 2100</a:t>
            </a:r>
          </a:p>
          <a:p>
            <a:r>
              <a:rPr lang="en-US" dirty="0" smtClean="0"/>
              <a:t>Precipitation will increase slightly in winter, spring</a:t>
            </a:r>
            <a:r>
              <a:rPr lang="en-US" dirty="0"/>
              <a:t> </a:t>
            </a:r>
            <a:r>
              <a:rPr lang="en-US" dirty="0" smtClean="0"/>
              <a:t>and fall, and decrease in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diseVall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9144000" cy="64240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3" y="67552"/>
            <a:ext cx="8969440" cy="1304049"/>
          </a:xfrm>
        </p:spPr>
        <p:txBody>
          <a:bodyPr/>
          <a:lstStyle/>
          <a:p>
            <a:r>
              <a:rPr lang="en-US" dirty="0" smtClean="0"/>
              <a:t>What does it mean for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Montana Water Trends &amp;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1" y="1219200"/>
            <a:ext cx="896944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Between 1950-2015:</a:t>
            </a:r>
          </a:p>
          <a:p>
            <a:r>
              <a:rPr lang="en-US" dirty="0" smtClean="0"/>
              <a:t>Snowpack has declined, especially since 1980s.</a:t>
            </a:r>
          </a:p>
          <a:p>
            <a:r>
              <a:rPr lang="en-US" dirty="0" smtClean="0"/>
              <a:t>Earlier spring runoff.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Streamflow</a:t>
            </a:r>
            <a:r>
              <a:rPr lang="en-US" dirty="0" smtClean="0"/>
              <a:t> is influenced by warming &amp; climate variability (e.g., El Nino).</a:t>
            </a:r>
          </a:p>
          <a:p>
            <a:pPr marL="0" indent="0">
              <a:buNone/>
            </a:pPr>
            <a:r>
              <a:rPr lang="en-US" u="sng" dirty="0" smtClean="0"/>
              <a:t>Future: </a:t>
            </a:r>
          </a:p>
          <a:p>
            <a:r>
              <a:rPr lang="en-US" dirty="0" smtClean="0"/>
              <a:t>Snowpack will continue to decline with earlier snowmelt.</a:t>
            </a:r>
          </a:p>
          <a:p>
            <a:r>
              <a:rPr lang="en-US" dirty="0" smtClean="0"/>
              <a:t>Late-summer water supplies will decrease.</a:t>
            </a:r>
          </a:p>
          <a:p>
            <a:r>
              <a:rPr lang="en-US" dirty="0"/>
              <a:t>Droughts will </a:t>
            </a:r>
            <a:r>
              <a:rPr lang="en-US" dirty="0" smtClean="0"/>
              <a:t>more severe with warming.</a:t>
            </a:r>
          </a:p>
          <a:p>
            <a:r>
              <a:rPr lang="en-US" dirty="0" smtClean="0"/>
              <a:t>Demands for groundwater will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2014080717355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4248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3" y="67552"/>
            <a:ext cx="8969440" cy="1304049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 for agriculture?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488</Words>
  <Application>Microsoft Office PowerPoint</Application>
  <PresentationFormat>On-screen Show (4:3)</PresentationFormat>
  <Paragraphs>76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 Light</vt:lpstr>
      <vt:lpstr>Helvetica Neue Medium</vt:lpstr>
      <vt:lpstr>Office Theme</vt:lpstr>
      <vt:lpstr>Montana Climate Assessment stakeholder driven, science informed</vt:lpstr>
      <vt:lpstr>MCA Partners</vt:lpstr>
      <vt:lpstr>Understanding Montana’s  Stakeholder needs</vt:lpstr>
      <vt:lpstr>Montana Climate Assessment</vt:lpstr>
      <vt:lpstr>Key MCA Topics</vt:lpstr>
      <vt:lpstr>How is Montana’s Climate Changing?</vt:lpstr>
      <vt:lpstr>What does it mean for water?</vt:lpstr>
      <vt:lpstr>Montana Water Trends &amp; Projections</vt:lpstr>
      <vt:lpstr>What does it mean for agriculture?</vt:lpstr>
      <vt:lpstr>Montana Agriculture projections</vt:lpstr>
      <vt:lpstr>Future of the MCA</vt:lpstr>
      <vt:lpstr>PowerPoint Presentation</vt:lpstr>
    </vt:vector>
  </TitlesOfParts>
  <Company>Montana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Kipfer</dc:creator>
  <cp:lastModifiedBy>MSU</cp:lastModifiedBy>
  <cp:revision>185</cp:revision>
  <cp:lastPrinted>2017-02-10T17:29:34Z</cp:lastPrinted>
  <dcterms:created xsi:type="dcterms:W3CDTF">2013-08-02T16:54:47Z</dcterms:created>
  <dcterms:modified xsi:type="dcterms:W3CDTF">2017-04-06T22:34:11Z</dcterms:modified>
</cp:coreProperties>
</file>