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25" r:id="rId2"/>
    <p:sldId id="367" r:id="rId3"/>
    <p:sldId id="326" r:id="rId4"/>
    <p:sldId id="362" r:id="rId5"/>
    <p:sldId id="337" r:id="rId6"/>
    <p:sldId id="327" r:id="rId7"/>
    <p:sldId id="348" r:id="rId8"/>
    <p:sldId id="368" r:id="rId9"/>
    <p:sldId id="349" r:id="rId10"/>
    <p:sldId id="350" r:id="rId11"/>
    <p:sldId id="351" r:id="rId12"/>
    <p:sldId id="353" r:id="rId13"/>
    <p:sldId id="352" r:id="rId14"/>
    <p:sldId id="360" r:id="rId15"/>
    <p:sldId id="355" r:id="rId16"/>
    <p:sldId id="356" r:id="rId17"/>
    <p:sldId id="357" r:id="rId18"/>
    <p:sldId id="365" r:id="rId19"/>
    <p:sldId id="366" r:id="rId20"/>
    <p:sldId id="354" r:id="rId21"/>
    <p:sldId id="335" r:id="rId22"/>
    <p:sldId id="336" r:id="rId23"/>
    <p:sldId id="369" r:id="rId24"/>
    <p:sldId id="370" r:id="rId25"/>
    <p:sldId id="371" r:id="rId26"/>
    <p:sldId id="372" r:id="rId27"/>
    <p:sldId id="364" r:id="rId28"/>
  </p:sldIdLst>
  <p:sldSz cx="9144000" cy="6858000" type="screen4x3"/>
  <p:notesSz cx="6954838" cy="9240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1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577400"/>
    <a:srgbClr val="FF1F22"/>
    <a:srgbClr val="82AE00"/>
    <a:srgbClr val="335B86"/>
    <a:srgbClr val="326090"/>
    <a:srgbClr val="3B5D8B"/>
    <a:srgbClr val="1B4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8605" autoAdjust="0"/>
  </p:normalViewPr>
  <p:slideViewPr>
    <p:cSldViewPr>
      <p:cViewPr varScale="1">
        <p:scale>
          <a:sx n="89" d="100"/>
          <a:sy n="89" d="100"/>
        </p:scale>
        <p:origin x="78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720" y="-120"/>
      </p:cViewPr>
      <p:guideLst>
        <p:guide orient="horz" pos="2911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34" tIns="46268" rIns="92534" bIns="46268" numCol="1" anchor="t" anchorCtr="0" compatLnSpc="1">
            <a:prstTxWarp prst="textNoShape">
              <a:avLst/>
            </a:prstTxWarp>
          </a:bodyPr>
          <a:lstStyle>
            <a:lvl1pPr defTabSz="925433">
              <a:defRPr sz="1200" baseline="0">
                <a:latin typeface="Arial" charset="0"/>
                <a:ea typeface="ヒラギノ角ゴ Pro W3" pitchFamily="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34" tIns="46268" rIns="92534" bIns="46268" numCol="1" anchor="t" anchorCtr="0" compatLnSpc="1">
            <a:prstTxWarp prst="textNoShape">
              <a:avLst/>
            </a:prstTxWarp>
          </a:bodyPr>
          <a:lstStyle>
            <a:lvl1pPr algn="r" defTabSz="925433">
              <a:defRPr sz="1200" baseline="0">
                <a:latin typeface="Arial" charset="0"/>
                <a:ea typeface="ヒラギノ角ゴ Pro W3" pitchFamily="64" charset="-128"/>
              </a:defRPr>
            </a:lvl1pPr>
          </a:lstStyle>
          <a:p>
            <a:pPr>
              <a:defRPr/>
            </a:pPr>
            <a:fld id="{C903D269-4EA3-4F0E-8C67-0E2CBFFA8BC8}" type="datetimeFigureOut">
              <a:rPr lang="en-US"/>
              <a:pPr>
                <a:defRPr/>
              </a:pPr>
              <a:t>4/9/2020</a:t>
            </a:fld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8875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34" tIns="46268" rIns="92534" bIns="46268" numCol="1" anchor="b" anchorCtr="0" compatLnSpc="1">
            <a:prstTxWarp prst="textNoShape">
              <a:avLst/>
            </a:prstTxWarp>
          </a:bodyPr>
          <a:lstStyle>
            <a:lvl1pPr defTabSz="925433">
              <a:defRPr sz="1200" baseline="0">
                <a:latin typeface="Arial" charset="0"/>
                <a:ea typeface="ヒラギノ角ゴ Pro W3" pitchFamily="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778875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34" tIns="46268" rIns="92534" bIns="46268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aseline="0"/>
            </a:lvl1pPr>
          </a:lstStyle>
          <a:p>
            <a:pPr>
              <a:defRPr/>
            </a:pPr>
            <a:fld id="{24FC486B-CC1D-4452-A5AD-B104CDEDF4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34" tIns="46268" rIns="92534" bIns="46268" numCol="1" anchor="t" anchorCtr="0" compatLnSpc="1">
            <a:prstTxWarp prst="textNoShape">
              <a:avLst/>
            </a:prstTxWarp>
          </a:bodyPr>
          <a:lstStyle>
            <a:lvl1pPr defTabSz="925433">
              <a:defRPr sz="1200" baseline="0">
                <a:latin typeface="Arial" charset="0"/>
                <a:ea typeface="ヒラギノ角ゴ Pro W3" pitchFamily="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34" tIns="46268" rIns="92534" bIns="46268" numCol="1" anchor="t" anchorCtr="0" compatLnSpc="1">
            <a:prstTxWarp prst="textNoShape">
              <a:avLst/>
            </a:prstTxWarp>
          </a:bodyPr>
          <a:lstStyle>
            <a:lvl1pPr algn="r" defTabSz="925433">
              <a:defRPr sz="1200" baseline="0">
                <a:latin typeface="Arial" charset="0"/>
                <a:ea typeface="ヒラギノ角ゴ Pro W3" pitchFamily="64" charset="-128"/>
              </a:defRPr>
            </a:lvl1pPr>
          </a:lstStyle>
          <a:p>
            <a:pPr>
              <a:defRPr/>
            </a:pPr>
            <a:fld id="{1055E701-BBC4-4596-AF3E-10553BA69D09}" type="datetimeFigureOut">
              <a:rPr lang="en-US"/>
              <a:pPr>
                <a:defRPr/>
              </a:pPr>
              <a:t>4/9/2020</a:t>
            </a:fld>
            <a:endParaRPr lang="en-US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8038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389438"/>
            <a:ext cx="5100638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34" tIns="46268" rIns="92534" bIns="462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8875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34" tIns="46268" rIns="92534" bIns="46268" numCol="1" anchor="b" anchorCtr="0" compatLnSpc="1">
            <a:prstTxWarp prst="textNoShape">
              <a:avLst/>
            </a:prstTxWarp>
          </a:bodyPr>
          <a:lstStyle>
            <a:lvl1pPr defTabSz="925433">
              <a:defRPr sz="1200" baseline="0">
                <a:latin typeface="Arial" charset="0"/>
                <a:ea typeface="ヒラギノ角ゴ Pro W3" pitchFamily="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778875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34" tIns="46268" rIns="92534" bIns="46268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aseline="0"/>
            </a:lvl1pPr>
          </a:lstStyle>
          <a:p>
            <a:pPr>
              <a:defRPr/>
            </a:pPr>
            <a:fld id="{4ABBE16D-93AF-4B61-A341-94B43D4F4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94509DC2-2A69-4D82-9E53-AB9E1056BD1A}" type="slidenum">
              <a:rPr lang="en-US" altLang="en-US" baseline="0" smtClean="0"/>
              <a:pPr/>
              <a:t>1</a:t>
            </a:fld>
            <a:endParaRPr lang="en-US" altLang="en-US" baseline="0" smtClean="0"/>
          </a:p>
        </p:txBody>
      </p:sp>
      <p:sp>
        <p:nvSpPr>
          <p:cNvPr id="5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ヒラギノ角ゴ Pro W3" pitchFamily="-32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3F7FB484-29AA-491A-87CC-C20637AF2A59}" type="slidenum">
              <a:rPr lang="en-US" altLang="en-US" baseline="0" smtClean="0"/>
              <a:pPr/>
              <a:t>11</a:t>
            </a:fld>
            <a:endParaRPr lang="en-US" altLang="en-US" baseline="0" smtClean="0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ヒラギノ角ゴ Pro W3" pitchFamily="-32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91B444CE-FBFD-4BD9-8C28-9DBE46608205}" type="slidenum">
              <a:rPr lang="en-US" altLang="en-US" baseline="0" smtClean="0"/>
              <a:pPr/>
              <a:t>12</a:t>
            </a:fld>
            <a:endParaRPr lang="en-US" altLang="en-US" baseline="0" smtClean="0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ヒラギノ角ゴ Pro W3" pitchFamily="-32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A2464E0E-0DDC-4814-B51C-57A01A151A67}" type="slidenum">
              <a:rPr lang="en-US" altLang="en-US" baseline="0" smtClean="0"/>
              <a:pPr/>
              <a:t>13</a:t>
            </a:fld>
            <a:endParaRPr lang="en-US" altLang="en-US" baseline="0" smtClean="0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ヒラギノ角ゴ Pro W3" pitchFamily="-32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9F4DF692-6687-47BB-8175-FFB708137725}" type="slidenum">
              <a:rPr lang="en-US" altLang="en-US" baseline="0" smtClean="0"/>
              <a:pPr/>
              <a:t>14</a:t>
            </a:fld>
            <a:endParaRPr lang="en-US" altLang="en-US" baseline="0" smtClean="0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ヒラギノ角ゴ Pro W3" pitchFamily="-32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C2CB3012-1DC1-4AFC-AD1A-7C45FA59E6BE}" type="slidenum">
              <a:rPr lang="en-US" altLang="en-US" baseline="0" smtClean="0"/>
              <a:pPr/>
              <a:t>15</a:t>
            </a:fld>
            <a:endParaRPr lang="en-US" altLang="en-US" baseline="0" smtClean="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ヒラギノ角ゴ Pro W3" pitchFamily="-32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58E15D2D-3442-4B92-856D-28DFCB39F5F7}" type="slidenum">
              <a:rPr lang="en-US" altLang="en-US" baseline="0" smtClean="0"/>
              <a:pPr/>
              <a:t>16</a:t>
            </a:fld>
            <a:endParaRPr lang="en-US" altLang="en-US" baseline="0" smtClean="0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ヒラギノ角ゴ Pro W3" pitchFamily="-32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E7BECE54-70F6-424E-839C-0DADB8726366}" type="slidenum">
              <a:rPr lang="en-US" altLang="en-US" baseline="0" smtClean="0"/>
              <a:pPr/>
              <a:t>17</a:t>
            </a:fld>
            <a:endParaRPr lang="en-US" altLang="en-US" baseline="0" smtClean="0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ヒラギノ角ゴ Pro W3" pitchFamily="-32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CEA8FB53-733F-43AC-98DC-84153D32EEEF}" type="slidenum">
              <a:rPr lang="en-US" altLang="en-US" baseline="0" smtClean="0"/>
              <a:pPr/>
              <a:t>20</a:t>
            </a:fld>
            <a:endParaRPr lang="en-US" altLang="en-US" baseline="0" smtClean="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ヒラギノ角ゴ Pro W3" pitchFamily="-32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BF9FBB03-A5FC-46C0-AF73-43C30EF11AFF}" type="slidenum">
              <a:rPr lang="en-US" altLang="en-US" baseline="0" smtClean="0"/>
              <a:pPr/>
              <a:t>21</a:t>
            </a:fld>
            <a:endParaRPr lang="en-US" altLang="en-US" baseline="0" smtClean="0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ヒラギノ角ゴ Pro W3" pitchFamily="-32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D9D1EAA7-0F6F-418F-8CEC-5ED013F6FA60}" type="slidenum">
              <a:rPr lang="en-US" altLang="en-US" baseline="0" smtClean="0"/>
              <a:pPr/>
              <a:t>22</a:t>
            </a:fld>
            <a:endParaRPr lang="en-US" altLang="en-US" baseline="0" smtClean="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ヒラギノ角ゴ Pro W3" pitchFamily="-3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FCE0926A-AAA8-4931-80DF-6B217447CFCB}" type="slidenum">
              <a:rPr lang="en-US" altLang="en-US" baseline="0" smtClean="0"/>
              <a:pPr/>
              <a:t>3</a:t>
            </a:fld>
            <a:endParaRPr lang="en-US" altLang="en-US" baseline="0" smtClean="0"/>
          </a:p>
        </p:txBody>
      </p:sp>
      <p:sp>
        <p:nvSpPr>
          <p:cNvPr id="81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ヒラギノ角ゴ Pro W3" pitchFamily="-3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E9D5AA36-FD60-4ED6-824B-5E64957B537D}" type="slidenum">
              <a:rPr lang="en-US" altLang="en-US" baseline="0" smtClean="0"/>
              <a:pPr/>
              <a:t>4</a:t>
            </a:fld>
            <a:endParaRPr lang="en-US" altLang="en-US" baseline="0" smtClean="0"/>
          </a:p>
        </p:txBody>
      </p:sp>
      <p:sp>
        <p:nvSpPr>
          <p:cNvPr id="102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ヒラギノ角ゴ Pro W3" pitchFamily="-3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932E55DE-8DC2-43CB-9E3A-49F5A0A10CDB}" type="slidenum">
              <a:rPr lang="en-US" altLang="en-US" baseline="0" smtClean="0"/>
              <a:pPr/>
              <a:t>5</a:t>
            </a:fld>
            <a:endParaRPr lang="en-US" altLang="en-US" baseline="0" smtClean="0"/>
          </a:p>
        </p:txBody>
      </p:sp>
      <p:sp>
        <p:nvSpPr>
          <p:cNvPr id="122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ヒラギノ角ゴ Pro W3" pitchFamily="-32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A9821B54-6B67-4511-BACB-68F9F58FEF9D}" type="slidenum">
              <a:rPr lang="en-US" altLang="en-US" baseline="0" smtClean="0"/>
              <a:pPr/>
              <a:t>6</a:t>
            </a:fld>
            <a:endParaRPr lang="en-US" altLang="en-US" baseline="0" smtClean="0"/>
          </a:p>
        </p:txBody>
      </p:sp>
      <p:sp>
        <p:nvSpPr>
          <p:cNvPr id="143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ヒラギノ角ゴ Pro W3" pitchFamily="-32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62526DCA-F302-4278-82D6-1193E027BFAD}" type="slidenum">
              <a:rPr lang="en-US" altLang="en-US" baseline="0" smtClean="0"/>
              <a:pPr/>
              <a:t>7</a:t>
            </a:fld>
            <a:endParaRPr lang="en-US" altLang="en-US" baseline="0" smtClean="0"/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ヒラギノ角ゴ Pro W3" pitchFamily="-32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149F5AE8-D781-40E0-81B7-A0B53E03AA42}" type="slidenum">
              <a:rPr lang="en-US" altLang="en-US" baseline="0" smtClean="0"/>
              <a:pPr/>
              <a:t>8</a:t>
            </a:fld>
            <a:endParaRPr lang="en-US" altLang="en-US" baseline="0" smtClean="0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ヒラギノ角ゴ Pro W3" pitchFamily="-32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1851B6BB-124E-4F71-8C03-CFD39894A825}" type="slidenum">
              <a:rPr lang="en-US" altLang="en-US" baseline="0" smtClean="0"/>
              <a:pPr/>
              <a:t>9</a:t>
            </a:fld>
            <a:endParaRPr lang="en-US" altLang="en-US" baseline="0" smtClean="0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ヒラギノ角ゴ Pro W3" pitchFamily="-32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 defTabSz="9239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9CCA4ACA-8BEE-439F-96EC-DCE0FBCDAC2F}" type="slidenum">
              <a:rPr lang="en-US" altLang="en-US" baseline="0" smtClean="0"/>
              <a:pPr/>
              <a:t>10</a:t>
            </a:fld>
            <a:endParaRPr lang="en-US" altLang="en-US" baseline="0" smtClean="0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ヒラギノ角ゴ Pro W3" pitchFamily="-3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2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19812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57912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89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6858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352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114800" y="914400"/>
            <a:ext cx="3352800" cy="2781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114800" y="3848100"/>
            <a:ext cx="3352800" cy="2781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83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6858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352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914400"/>
            <a:ext cx="3352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80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0"/>
            <a:ext cx="6858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914400"/>
            <a:ext cx="3352800" cy="2781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114800" y="914400"/>
            <a:ext cx="3352800" cy="2781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848100"/>
            <a:ext cx="3352800" cy="2781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3848100"/>
            <a:ext cx="3352800" cy="2781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64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6858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352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114800" y="914400"/>
            <a:ext cx="3352800" cy="2781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114800" y="3848100"/>
            <a:ext cx="3352800" cy="2781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1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9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295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38862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862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3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2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4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29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226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072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Butterfly_2_l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6858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685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1B497F"/>
          </a:solidFill>
          <a:latin typeface="Arial" charset="0"/>
          <a:ea typeface="ヒラギノ角ゴ Pro W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1B497F"/>
          </a:solidFill>
          <a:latin typeface="Arial" charset="0"/>
          <a:ea typeface="ヒラギノ角ゴ Pro W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1B497F"/>
          </a:solidFill>
          <a:latin typeface="Arial" charset="0"/>
          <a:ea typeface="ヒラギノ角ゴ Pro W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1B497F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B497F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B497F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B497F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B497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cindy.peterson@umontana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t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lt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piTHSseqf8A" TargetMode="Externa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t.org/ee-resource/forest-fact-break-urban-forests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t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ltgreenschools.org/" TargetMode="Externa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1" descr="3-26-08 003" title="kids outside 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708238"/>
            <a:ext cx="2286000" cy="3048000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304800" y="2819400"/>
            <a:ext cx="4038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2000" b="1" baseline="0" dirty="0"/>
          </a:p>
          <a:p>
            <a:pPr>
              <a:lnSpc>
                <a:spcPct val="90000"/>
              </a:lnSpc>
            </a:pPr>
            <a:r>
              <a:rPr lang="en-US" altLang="en-US" sz="2000" b="1" baseline="0" dirty="0"/>
              <a:t>Cindy Peterson</a:t>
            </a:r>
          </a:p>
          <a:p>
            <a:pPr>
              <a:lnSpc>
                <a:spcPct val="90000"/>
              </a:lnSpc>
            </a:pPr>
            <a:r>
              <a:rPr lang="en-US" altLang="en-US" sz="2000" baseline="0" dirty="0"/>
              <a:t>MSU Extension Forestry</a:t>
            </a:r>
          </a:p>
          <a:p>
            <a:pPr>
              <a:lnSpc>
                <a:spcPct val="90000"/>
              </a:lnSpc>
            </a:pPr>
            <a:r>
              <a:rPr lang="en-US" altLang="en-US" sz="2000" baseline="0" dirty="0"/>
              <a:t>Associate Forestry Specialist 2</a:t>
            </a:r>
          </a:p>
          <a:p>
            <a:pPr>
              <a:lnSpc>
                <a:spcPct val="90000"/>
              </a:lnSpc>
            </a:pPr>
            <a:endParaRPr lang="en-US" altLang="en-US" sz="2000" baseline="0" dirty="0"/>
          </a:p>
          <a:p>
            <a:pPr>
              <a:lnSpc>
                <a:spcPct val="90000"/>
              </a:lnSpc>
            </a:pPr>
            <a:r>
              <a:rPr lang="en-US" altLang="en-US" sz="1800" baseline="0" dirty="0"/>
              <a:t>32 Campus Drive MS0606</a:t>
            </a:r>
          </a:p>
          <a:p>
            <a:pPr>
              <a:lnSpc>
                <a:spcPct val="90000"/>
              </a:lnSpc>
            </a:pPr>
            <a:r>
              <a:rPr lang="en-US" altLang="en-US" sz="1800" baseline="0" dirty="0"/>
              <a:t>Missoula MT 59812-0606</a:t>
            </a:r>
          </a:p>
          <a:p>
            <a:pPr>
              <a:lnSpc>
                <a:spcPct val="90000"/>
              </a:lnSpc>
            </a:pPr>
            <a:r>
              <a:rPr lang="en-US" altLang="en-US" sz="1800" baseline="0" dirty="0"/>
              <a:t>(406) 243-4706</a:t>
            </a:r>
          </a:p>
          <a:p>
            <a:pPr>
              <a:lnSpc>
                <a:spcPct val="90000"/>
              </a:lnSpc>
            </a:pPr>
            <a:r>
              <a:rPr lang="en-US" altLang="en-US" sz="1800" baseline="0" dirty="0">
                <a:hlinkClick r:id="rId4"/>
              </a:rPr>
              <a:t>cindy.peterson@umontana.edu</a:t>
            </a:r>
            <a:endParaRPr lang="en-US" altLang="en-US" sz="1800" baseline="0" dirty="0"/>
          </a:p>
          <a:p>
            <a:pPr>
              <a:lnSpc>
                <a:spcPct val="90000"/>
              </a:lnSpc>
            </a:pPr>
            <a:r>
              <a:rPr lang="en-US" altLang="en-US" sz="1800" baseline="0" dirty="0"/>
              <a:t>www.forestry.msuextension.org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74" y="2041795"/>
            <a:ext cx="4299626" cy="701405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Montana PLT </a:t>
            </a:r>
            <a:r>
              <a:rPr lang="en-US" altLang="en-US" b="1" dirty="0" smtClean="0">
                <a:solidFill>
                  <a:schemeClr val="tx1"/>
                </a:solidFill>
              </a:rPr>
              <a:t>Coordinator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14" descr="PLT Logo_hor_2c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00100"/>
            <a:ext cx="3581400" cy="1409700"/>
          </a:xfrm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4800600" y="1228725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/>
              <a:t>April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905000"/>
            <a:ext cx="6400800" cy="4343400"/>
          </a:xfrm>
          <a:noFill/>
        </p:spPr>
        <p:txBody>
          <a:bodyPr/>
          <a:lstStyle/>
          <a:p>
            <a:pPr marL="0" indent="0"/>
            <a:r>
              <a:rPr lang="en-US" altLang="en-US" dirty="0" smtClean="0"/>
              <a:t>PLT for PreK-8</a:t>
            </a:r>
          </a:p>
          <a:p>
            <a:pPr lvl="1"/>
            <a:r>
              <a:rPr lang="en-US" altLang="en-US" sz="1800" dirty="0" smtClean="0"/>
              <a:t>Early Childhood</a:t>
            </a:r>
          </a:p>
          <a:p>
            <a:pPr lvl="1"/>
            <a:r>
              <a:rPr lang="en-US" altLang="en-US" sz="1800" dirty="0" smtClean="0"/>
              <a:t>PreK-8 Environmental Education Activity Guide</a:t>
            </a:r>
          </a:p>
          <a:p>
            <a:pPr lvl="1"/>
            <a:r>
              <a:rPr lang="en-US" altLang="en-US" sz="1800" dirty="0" smtClean="0"/>
              <a:t>Energy and Society</a:t>
            </a:r>
          </a:p>
          <a:p>
            <a:pPr lvl="1"/>
            <a:r>
              <a:rPr lang="en-US" altLang="en-US" sz="1800" dirty="0" err="1" smtClean="0"/>
              <a:t>Treemendous</a:t>
            </a:r>
            <a:r>
              <a:rPr lang="en-US" altLang="en-US" sz="1800" dirty="0" smtClean="0"/>
              <a:t> Science (K-2)</a:t>
            </a:r>
          </a:p>
          <a:p>
            <a:pPr lvl="1"/>
            <a:r>
              <a:rPr lang="en-US" altLang="en-US" sz="1800" dirty="0" smtClean="0"/>
              <a:t>Energy in Ecosystems (3-5) online</a:t>
            </a:r>
          </a:p>
          <a:p>
            <a:pPr lvl="1"/>
            <a:r>
              <a:rPr lang="en-US" altLang="en-US" sz="1800" dirty="0" smtClean="0"/>
              <a:t>Carbon &amp; Climate (6-8) online</a:t>
            </a:r>
            <a:endParaRPr lang="en-US" altLang="en-US" dirty="0" smtClean="0"/>
          </a:p>
          <a:p>
            <a:pPr marL="0" indent="0"/>
            <a:endParaRPr lang="en-US" altLang="en-US" sz="2800" dirty="0" smtClean="0"/>
          </a:p>
          <a:p>
            <a:pPr marL="0" indent="0"/>
            <a:r>
              <a:rPr lang="en-US" altLang="en-US" dirty="0" smtClean="0"/>
              <a:t>PLT for Secondary</a:t>
            </a:r>
            <a:endParaRPr lang="en-US" altLang="en-US" sz="2800" dirty="0" smtClean="0"/>
          </a:p>
          <a:p>
            <a:pPr lvl="1"/>
            <a:r>
              <a:rPr lang="en-US" altLang="en-US" sz="1800" dirty="0" smtClean="0"/>
              <a:t>5 printed modules</a:t>
            </a:r>
          </a:p>
          <a:p>
            <a:pPr lvl="1"/>
            <a:r>
              <a:rPr lang="en-US" altLang="en-US" sz="1800" dirty="0" smtClean="0"/>
              <a:t>3 online modules</a:t>
            </a:r>
          </a:p>
          <a:p>
            <a:pPr marL="0" indent="0"/>
            <a:endParaRPr lang="en-US" altLang="en-US" dirty="0" smtClean="0"/>
          </a:p>
        </p:txBody>
      </p:sp>
      <p:pic>
        <p:nvPicPr>
          <p:cNvPr id="21508" name="Picture 6" descr="Adopt A Tree" title="kids making bark rubbings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4493559"/>
            <a:ext cx="3122612" cy="2341562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3212" y="914400"/>
            <a:ext cx="6858000" cy="609600"/>
          </a:xfrm>
          <a:noFill/>
        </p:spPr>
        <p:txBody>
          <a:bodyPr/>
          <a:lstStyle/>
          <a:p>
            <a:pPr algn="l"/>
            <a:r>
              <a:rPr lang="en-US" altLang="en-US" sz="3200" b="1" dirty="0" smtClean="0">
                <a:solidFill>
                  <a:schemeClr val="tx1"/>
                </a:solidFill>
              </a:rPr>
              <a:t>PLT Curriculum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822325"/>
            <a:ext cx="7239000" cy="1143000"/>
          </a:xfrm>
          <a:noFill/>
        </p:spPr>
        <p:txBody>
          <a:bodyPr/>
          <a:lstStyle/>
          <a:p>
            <a:pPr algn="l"/>
            <a:r>
              <a:rPr lang="en-US" altLang="en-US" sz="3200" b="1" smtClean="0">
                <a:solidFill>
                  <a:schemeClr val="tx1"/>
                </a:solidFill>
              </a:rPr>
              <a:t>PLT’s PreK-8 Environmental Education Activity Guide</a:t>
            </a:r>
          </a:p>
        </p:txBody>
      </p:sp>
      <p:sp>
        <p:nvSpPr>
          <p:cNvPr id="23555" name="Text Box 3"/>
          <p:cNvSpPr>
            <a:spLocks noChangeArrowheads="1"/>
          </p:cNvSpPr>
          <p:nvPr>
            <p:ph type="body" sz="half" idx="1"/>
          </p:nvPr>
        </p:nvSpPr>
        <p:spPr>
          <a:xfrm>
            <a:off x="182563" y="2286000"/>
            <a:ext cx="6065837" cy="4419600"/>
          </a:xfrm>
          <a:noFill/>
        </p:spPr>
        <p:txBody>
          <a:bodyPr/>
          <a:lstStyle/>
          <a:p>
            <a:pPr marL="0" indent="0"/>
            <a:r>
              <a:rPr lang="en-US" altLang="en-US" dirty="0" smtClean="0"/>
              <a:t>New Features</a:t>
            </a:r>
            <a:r>
              <a:rPr lang="en-US" altLang="en-US" sz="2000" dirty="0" smtClean="0"/>
              <a:t> </a:t>
            </a:r>
          </a:p>
          <a:p>
            <a:pPr lvl="1"/>
            <a:r>
              <a:rPr lang="en-US" altLang="en-US" sz="1800" dirty="0" smtClean="0"/>
              <a:t>Reading Connections</a:t>
            </a:r>
          </a:p>
          <a:p>
            <a:pPr lvl="1"/>
            <a:r>
              <a:rPr lang="en-US" altLang="en-US" sz="1800" dirty="0" smtClean="0"/>
              <a:t>Technology Connections</a:t>
            </a:r>
          </a:p>
          <a:p>
            <a:pPr lvl="1"/>
            <a:r>
              <a:rPr lang="en-US" altLang="en-US" sz="1800" dirty="0" smtClean="0"/>
              <a:t>Differentiated Instruction</a:t>
            </a:r>
          </a:p>
          <a:p>
            <a:pPr lvl="1"/>
            <a:r>
              <a:rPr lang="en-US" altLang="en-US" sz="1800" dirty="0" smtClean="0"/>
              <a:t>New Design</a:t>
            </a:r>
            <a:br>
              <a:rPr lang="en-US" altLang="en-US" sz="1800" dirty="0" smtClean="0"/>
            </a:br>
            <a:endParaRPr lang="en-US" altLang="en-US" sz="1800" dirty="0" smtClean="0"/>
          </a:p>
          <a:p>
            <a:pPr marL="0" indent="0"/>
            <a:r>
              <a:rPr lang="en-US" altLang="en-US" dirty="0" smtClean="0"/>
              <a:t>Aligned to National and State Standards</a:t>
            </a:r>
          </a:p>
          <a:p>
            <a:pPr lvl="1"/>
            <a:endParaRPr lang="en-US" altLang="en-US" sz="1200" dirty="0" smtClean="0"/>
          </a:p>
          <a:p>
            <a:pPr marL="0" indent="0"/>
            <a:r>
              <a:rPr lang="en-US" altLang="en-US" dirty="0" smtClean="0"/>
              <a:t>Classroom Friendly </a:t>
            </a:r>
          </a:p>
          <a:p>
            <a:pPr lvl="1"/>
            <a:r>
              <a:rPr lang="en-US" altLang="en-US" sz="1800" dirty="0" smtClean="0"/>
              <a:t>96 hands-on, interdisciplinary activities</a:t>
            </a:r>
          </a:p>
          <a:p>
            <a:pPr lvl="1"/>
            <a:r>
              <a:rPr lang="en-US" altLang="en-US" sz="1800" dirty="0" smtClean="0"/>
              <a:t>Indoor and outdoor activities</a:t>
            </a:r>
          </a:p>
        </p:txBody>
      </p:sp>
      <p:pic>
        <p:nvPicPr>
          <p:cNvPr id="23556" name="Picture 4" descr="PLT_Front_cover_low_res" title="PLT guide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61713">
            <a:off x="5257800" y="2209800"/>
            <a:ext cx="1603375" cy="2133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822325"/>
            <a:ext cx="7285037" cy="838200"/>
          </a:xfrm>
          <a:noFill/>
        </p:spPr>
        <p:txBody>
          <a:bodyPr/>
          <a:lstStyle/>
          <a:p>
            <a:pPr algn="l"/>
            <a:r>
              <a:rPr lang="en-US" altLang="en-US" sz="3200" b="1" smtClean="0">
                <a:solidFill>
                  <a:schemeClr val="tx1"/>
                </a:solidFill>
              </a:rPr>
              <a:t>Energy &amp; Society Kit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827213"/>
            <a:ext cx="3886200" cy="4038600"/>
          </a:xfrm>
          <a:noFill/>
        </p:spPr>
        <p:txBody>
          <a:bodyPr/>
          <a:lstStyle/>
          <a:p>
            <a:pPr marL="0" indent="0"/>
            <a:r>
              <a:rPr lang="en-US" altLang="en-US" smtClean="0"/>
              <a:t>Activity Guide</a:t>
            </a:r>
            <a:endParaRPr lang="en-US" altLang="en-US" b="1" smtClean="0"/>
          </a:p>
          <a:p>
            <a:pPr marL="0" indent="0"/>
            <a:endParaRPr lang="en-US" altLang="en-US" b="1" smtClean="0"/>
          </a:p>
          <a:p>
            <a:pPr marL="0" indent="0"/>
            <a:r>
              <a:rPr lang="en-US" altLang="en-US" smtClean="0"/>
              <a:t>Music &amp; Dance by Billy B</a:t>
            </a:r>
            <a:endParaRPr lang="en-US" altLang="en-US" b="1" smtClean="0"/>
          </a:p>
          <a:p>
            <a:pPr lvl="1"/>
            <a:r>
              <a:rPr lang="en-US" altLang="en-US" sz="1800" smtClean="0"/>
              <a:t>Energy &amp; Me CD</a:t>
            </a:r>
          </a:p>
          <a:p>
            <a:pPr lvl="1"/>
            <a:r>
              <a:rPr lang="en-US" altLang="en-US" sz="1800" smtClean="0"/>
              <a:t>Energy &amp; Me music and dance DVD</a:t>
            </a:r>
          </a:p>
          <a:p>
            <a:pPr marL="0" indent="0"/>
            <a:endParaRPr lang="en-US" altLang="en-US" sz="2000" b="1" smtClean="0"/>
          </a:p>
          <a:p>
            <a:pPr marL="0" indent="0"/>
            <a:r>
              <a:rPr lang="en-US" altLang="en-US" smtClean="0"/>
              <a:t>Poster Set</a:t>
            </a:r>
            <a:endParaRPr lang="en-US" altLang="en-US" b="1" smtClean="0"/>
          </a:p>
          <a:p>
            <a:pPr lvl="1"/>
            <a:r>
              <a:rPr lang="en-US" altLang="en-US" sz="1800" smtClean="0"/>
              <a:t>Where is the energy?</a:t>
            </a:r>
          </a:p>
          <a:p>
            <a:pPr lvl="1"/>
            <a:r>
              <a:rPr lang="en-US" altLang="en-US" sz="1800" smtClean="0"/>
              <a:t>What powers the move?</a:t>
            </a:r>
          </a:p>
          <a:p>
            <a:pPr marL="0" indent="0"/>
            <a:endParaRPr lang="en-US" altLang="en-US" sz="1800" smtClean="0"/>
          </a:p>
        </p:txBody>
      </p:sp>
      <p:pic>
        <p:nvPicPr>
          <p:cNvPr id="25604" name="Picture 4" descr="kitback" title="Energy guidt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367804">
            <a:off x="4129430" y="2071042"/>
            <a:ext cx="1698625" cy="2162175"/>
          </a:xfrm>
          <a:noFill/>
        </p:spPr>
      </p:pic>
      <p:pic>
        <p:nvPicPr>
          <p:cNvPr id="25605" name="Picture 5" descr="kit cover" title="energy guide 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35392">
            <a:off x="5311775" y="3352800"/>
            <a:ext cx="1774825" cy="2514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9" descr="Places_front_cover_for_web" title="Places we live guid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05" y="3787775"/>
            <a:ext cx="1564041" cy="2025650"/>
          </a:xfrm>
          <a:noFill/>
        </p:spPr>
      </p:pic>
      <p:pic>
        <p:nvPicPr>
          <p:cNvPr id="27654" name="Picture 12" descr="PLTForests_cover" title="Goreste of the World guide"/>
          <p:cNvPicPr>
            <a:picLocks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4495800"/>
            <a:ext cx="1414463" cy="1828800"/>
          </a:xfrm>
        </p:spPr>
      </p:pic>
      <p:pic>
        <p:nvPicPr>
          <p:cNvPr id="27653" name="Picture 6" descr="risk cover" title="Focus on Risk gui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4860925"/>
            <a:ext cx="14636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82563" y="1827213"/>
            <a:ext cx="6629400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aseline="0" dirty="0"/>
              <a:t>-	Focus on Forests</a:t>
            </a:r>
          </a:p>
          <a:p>
            <a:pPr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aseline="0" dirty="0"/>
              <a:t>-	Municipal Solid Waste</a:t>
            </a:r>
          </a:p>
          <a:p>
            <a:pPr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aseline="0" dirty="0"/>
              <a:t>-	Focus on Risk</a:t>
            </a:r>
          </a:p>
          <a:p>
            <a:pPr lvl="1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aseline="0" dirty="0"/>
              <a:t>	Biotechnology Supplement (In Development)</a:t>
            </a:r>
          </a:p>
          <a:p>
            <a:pPr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aseline="0" dirty="0"/>
              <a:t>-	Places We Live</a:t>
            </a:r>
          </a:p>
          <a:p>
            <a:pPr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aseline="0" dirty="0"/>
              <a:t>-	Biodiversity (Online)</a:t>
            </a:r>
          </a:p>
          <a:p>
            <a:pPr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aseline="0" dirty="0"/>
              <a:t>-	Forests of the World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858000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0000"/>
                </a:solidFill>
              </a:rPr>
              <a:t>Secondary Modules (Grades 9-12)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83286"/>
            <a:ext cx="3505200" cy="4693714"/>
          </a:xfrm>
          <a:noFill/>
        </p:spPr>
        <p:txBody>
          <a:bodyPr/>
          <a:lstStyle/>
          <a:p>
            <a:pPr marL="381000" indent="-381000">
              <a:buFontTx/>
              <a:buAutoNum type="arabicPeriod"/>
            </a:pPr>
            <a:r>
              <a:rPr lang="en-US" altLang="en-US" sz="2000" dirty="0" smtClean="0"/>
              <a:t>Advisory Committee</a:t>
            </a:r>
          </a:p>
          <a:p>
            <a:pPr marL="381000" indent="-381000"/>
            <a:endParaRPr lang="en-US" altLang="en-US" sz="2000" dirty="0" smtClean="0"/>
          </a:p>
          <a:p>
            <a:pPr marL="381000" indent="-381000"/>
            <a:r>
              <a:rPr lang="en-US" altLang="en-US" sz="2000" dirty="0" smtClean="0"/>
              <a:t>2.  Focus Groups</a:t>
            </a:r>
            <a:endParaRPr lang="en-US" altLang="en-US" sz="1400" dirty="0" smtClean="0"/>
          </a:p>
          <a:p>
            <a:pPr marL="381000" indent="-381000">
              <a:buFontTx/>
              <a:buAutoNum type="arabicPeriod" startAt="3"/>
            </a:pPr>
            <a:endParaRPr lang="en-US" altLang="en-US" sz="2000" dirty="0" smtClean="0"/>
          </a:p>
          <a:p>
            <a:pPr marL="381000" indent="-381000">
              <a:buFontTx/>
              <a:buAutoNum type="arabicPeriod" startAt="3"/>
            </a:pPr>
            <a:r>
              <a:rPr lang="en-US" altLang="en-US" sz="2000" dirty="0" smtClean="0"/>
              <a:t>First Draft of Activities </a:t>
            </a:r>
          </a:p>
          <a:p>
            <a:pPr marL="381000" indent="-381000"/>
            <a:endParaRPr lang="en-US" altLang="en-US" sz="2000" dirty="0" smtClean="0"/>
          </a:p>
          <a:p>
            <a:pPr marL="381000" indent="-381000">
              <a:buFontTx/>
              <a:buAutoNum type="arabicPeriod" startAt="4"/>
            </a:pPr>
            <a:r>
              <a:rPr lang="en-US" altLang="en-US" sz="2000" dirty="0" smtClean="0"/>
              <a:t>Teachers Pilot-test Activities</a:t>
            </a:r>
          </a:p>
          <a:p>
            <a:pPr marL="381000" indent="-381000"/>
            <a:endParaRPr lang="en-US" altLang="en-US" sz="2000" dirty="0" smtClean="0"/>
          </a:p>
          <a:p>
            <a:pPr marL="381000" indent="-381000"/>
            <a:r>
              <a:rPr lang="en-US" altLang="en-US" sz="2000" dirty="0" smtClean="0"/>
              <a:t>5.  Activities reviewed by Education and Resource Professionals</a:t>
            </a:r>
          </a:p>
          <a:p>
            <a:pPr marL="381000" indent="-381000"/>
            <a:endParaRPr lang="en-US" altLang="en-US" sz="2000" dirty="0" smtClean="0"/>
          </a:p>
          <a:p>
            <a:pPr marL="381000" indent="-381000">
              <a:buFontTx/>
              <a:buAutoNum type="arabicPeriod" startAt="4"/>
            </a:pPr>
            <a:endParaRPr lang="en-US" altLang="en-US" sz="2000" dirty="0" smtClean="0"/>
          </a:p>
        </p:txBody>
      </p:sp>
      <p:sp>
        <p:nvSpPr>
          <p:cNvPr id="29700" name="Rectangle 9"/>
          <p:cNvSpPr>
            <a:spLocks noChangeArrowheads="1"/>
          </p:cNvSpPr>
          <p:nvPr/>
        </p:nvSpPr>
        <p:spPr bwMode="auto">
          <a:xfrm>
            <a:off x="3886200" y="1751013"/>
            <a:ext cx="3733800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r>
              <a:rPr lang="en-US" altLang="en-US" sz="2000" baseline="0"/>
              <a:t>6. Activities Revised/Edited</a:t>
            </a:r>
          </a:p>
          <a:p>
            <a:pPr>
              <a:lnSpc>
                <a:spcPct val="80000"/>
              </a:lnSpc>
            </a:pPr>
            <a:endParaRPr lang="en-US" altLang="en-US" sz="2000" baseline="0"/>
          </a:p>
          <a:p>
            <a:pPr>
              <a:lnSpc>
                <a:spcPct val="80000"/>
              </a:lnSpc>
            </a:pPr>
            <a:r>
              <a:rPr lang="en-US" altLang="en-US" sz="2000" baseline="0"/>
              <a:t>7. Activities Reviewed</a:t>
            </a:r>
          </a:p>
          <a:p>
            <a:pPr>
              <a:lnSpc>
                <a:spcPct val="80000"/>
              </a:lnSpc>
            </a:pPr>
            <a:endParaRPr lang="en-US" altLang="en-US" sz="2000" baseline="0"/>
          </a:p>
          <a:p>
            <a:pPr>
              <a:lnSpc>
                <a:spcPct val="80000"/>
              </a:lnSpc>
            </a:pPr>
            <a:r>
              <a:rPr lang="en-US" altLang="en-US" sz="2000" baseline="0"/>
              <a:t>8. Final Editing</a:t>
            </a:r>
          </a:p>
          <a:p>
            <a:pPr>
              <a:lnSpc>
                <a:spcPct val="80000"/>
              </a:lnSpc>
            </a:pPr>
            <a:endParaRPr lang="en-US" altLang="en-US" sz="2000" baseline="0"/>
          </a:p>
          <a:p>
            <a:pPr>
              <a:lnSpc>
                <a:spcPct val="80000"/>
              </a:lnSpc>
            </a:pPr>
            <a:r>
              <a:rPr lang="en-US" altLang="en-US" sz="2000" baseline="0"/>
              <a:t>9. Design and Publishing</a:t>
            </a:r>
          </a:p>
          <a:p>
            <a:pPr>
              <a:lnSpc>
                <a:spcPct val="80000"/>
              </a:lnSpc>
            </a:pPr>
            <a:endParaRPr lang="en-US" altLang="en-US" sz="2000" baseline="0"/>
          </a:p>
          <a:p>
            <a:pPr>
              <a:lnSpc>
                <a:spcPct val="80000"/>
              </a:lnSpc>
            </a:pPr>
            <a:r>
              <a:rPr lang="en-US" altLang="en-US" sz="2000" baseline="0"/>
              <a:t>10. Implementation through workshops</a:t>
            </a:r>
          </a:p>
          <a:p>
            <a:pPr>
              <a:lnSpc>
                <a:spcPct val="80000"/>
              </a:lnSpc>
            </a:pPr>
            <a:endParaRPr lang="en-US" altLang="en-US" sz="2000" baseline="0"/>
          </a:p>
          <a:p>
            <a:pPr>
              <a:lnSpc>
                <a:spcPct val="80000"/>
              </a:lnSpc>
            </a:pPr>
            <a:r>
              <a:rPr lang="en-US" altLang="en-US" sz="2000" baseline="0"/>
              <a:t>11.Teachers Field-Test Module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6858000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0000"/>
                </a:solidFill>
              </a:rPr>
              <a:t>Curriculum Development Process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14"/>
          <p:cNvSpPr>
            <a:spLocks noChangeArrowheads="1"/>
          </p:cNvSpPr>
          <p:nvPr/>
        </p:nvSpPr>
        <p:spPr bwMode="auto">
          <a:xfrm>
            <a:off x="185806" y="1828800"/>
            <a:ext cx="6858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 baseline="0" dirty="0"/>
              <a:t>Evaluations confirm increased knowledge and positive attitudinal growth among students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altLang="en-US" sz="1600" b="1" baseline="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 baseline="0" dirty="0"/>
              <a:t>PreK-8 Guide: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baseline="0" dirty="0"/>
              <a:t>Evaluation by NAAEE Research Commission in 1994</a:t>
            </a:r>
            <a:br>
              <a:rPr lang="en-US" altLang="en-US" sz="1400" baseline="0" dirty="0"/>
            </a:br>
            <a:r>
              <a:rPr lang="en-US" altLang="en-US" sz="1400" baseline="0" dirty="0"/>
              <a:t/>
            </a:r>
            <a:br>
              <a:rPr lang="en-US" altLang="en-US" sz="1400" baseline="0" dirty="0"/>
            </a:br>
            <a:endParaRPr lang="en-US" altLang="en-US" sz="1200" baseline="0" dirty="0"/>
          </a:p>
          <a:p>
            <a:pPr>
              <a:spcBef>
                <a:spcPct val="20000"/>
              </a:spcBef>
            </a:pPr>
            <a:r>
              <a:rPr lang="en-US" altLang="en-US" sz="1600" b="1" baseline="0" dirty="0"/>
              <a:t>Secondary Modules:</a:t>
            </a:r>
          </a:p>
          <a:p>
            <a:pPr lvl="1">
              <a:spcBef>
                <a:spcPct val="20000"/>
              </a:spcBef>
            </a:pPr>
            <a:r>
              <a:rPr lang="en-US" altLang="en-US" sz="1400" i="1" baseline="0" dirty="0"/>
              <a:t>Focus on Forests</a:t>
            </a:r>
            <a:r>
              <a:rPr lang="en-US" altLang="en-US" sz="1400" baseline="0" dirty="0"/>
              <a:t>, </a:t>
            </a:r>
            <a:r>
              <a:rPr lang="en-US" altLang="en-US" sz="1400" i="1" baseline="0" dirty="0"/>
              <a:t>Forest Ecology</a:t>
            </a:r>
            <a:r>
              <a:rPr lang="en-US" altLang="en-US" sz="1400" baseline="0" dirty="0"/>
              <a:t>, and </a:t>
            </a:r>
            <a:r>
              <a:rPr lang="en-US" altLang="en-US" sz="1400" i="1" baseline="0" dirty="0"/>
              <a:t>Municipal Solid Waste</a:t>
            </a:r>
            <a:r>
              <a:rPr lang="en-US" altLang="en-US" sz="1400" baseline="0" dirty="0"/>
              <a:t> modules evaluated by Dr. Louis </a:t>
            </a:r>
            <a:r>
              <a:rPr lang="en-US" altLang="en-US" sz="1400" baseline="0" dirty="0" err="1"/>
              <a:t>Iozzi</a:t>
            </a:r>
            <a:r>
              <a:rPr lang="en-US" altLang="en-US" sz="1400" baseline="0" dirty="0"/>
              <a:t> at Rutgers University-Cook College</a:t>
            </a:r>
          </a:p>
          <a:p>
            <a:pPr>
              <a:spcBef>
                <a:spcPct val="20000"/>
              </a:spcBef>
            </a:pPr>
            <a:endParaRPr lang="en-US" altLang="en-US" sz="1400" baseline="0" dirty="0"/>
          </a:p>
          <a:p>
            <a:pPr lvl="1">
              <a:spcBef>
                <a:spcPct val="20000"/>
              </a:spcBef>
            </a:pPr>
            <a:r>
              <a:rPr lang="en-US" altLang="en-US" sz="1400" i="1" baseline="0" dirty="0"/>
              <a:t>Focus on Risk</a:t>
            </a:r>
            <a:r>
              <a:rPr lang="en-US" altLang="en-US" sz="1400" baseline="0" dirty="0"/>
              <a:t> module evaluated by Dr. Michaela </a:t>
            </a:r>
            <a:r>
              <a:rPr lang="en-US" altLang="en-US" sz="1400" baseline="0" dirty="0" err="1"/>
              <a:t>Zint</a:t>
            </a:r>
            <a:r>
              <a:rPr lang="en-US" altLang="en-US" sz="1400" baseline="0" dirty="0"/>
              <a:t> and Christina Gomez-Schmidt at the University of Michigan</a:t>
            </a:r>
          </a:p>
          <a:p>
            <a:pPr>
              <a:spcBef>
                <a:spcPct val="20000"/>
              </a:spcBef>
            </a:pPr>
            <a:endParaRPr lang="en-US" altLang="en-US" sz="1400" baseline="0" dirty="0"/>
          </a:p>
          <a:p>
            <a:pPr lvl="1">
              <a:spcBef>
                <a:spcPct val="20000"/>
              </a:spcBef>
            </a:pPr>
            <a:r>
              <a:rPr lang="en-US" altLang="en-US" sz="1400" i="1" baseline="0" dirty="0"/>
              <a:t>Places We Live</a:t>
            </a:r>
            <a:r>
              <a:rPr lang="en-US" altLang="en-US" sz="1400" baseline="0" dirty="0"/>
              <a:t> module evaluated by Dr. Sarah Haines at Towson University</a:t>
            </a:r>
          </a:p>
          <a:p>
            <a:pPr>
              <a:spcBef>
                <a:spcPct val="20000"/>
              </a:spcBef>
            </a:pPr>
            <a:r>
              <a:rPr lang="en-US" altLang="en-US" sz="800" baseline="0" dirty="0"/>
              <a:t/>
            </a:r>
            <a:br>
              <a:rPr lang="en-US" altLang="en-US" sz="800" baseline="0" dirty="0"/>
            </a:br>
            <a:endParaRPr lang="en-US" altLang="en-US" sz="800" baseline="0" dirty="0"/>
          </a:p>
          <a:p>
            <a:pPr>
              <a:spcBef>
                <a:spcPct val="20000"/>
              </a:spcBef>
            </a:pPr>
            <a:r>
              <a:rPr lang="en-US" altLang="en-US" b="1" baseline="0" dirty="0"/>
              <a:t>Please visit </a:t>
            </a:r>
            <a:r>
              <a:rPr lang="en-US" altLang="en-US" b="1" baseline="0" dirty="0" smtClean="0">
                <a:hlinkClick r:id="rId3"/>
              </a:rPr>
              <a:t>Project Learning Tree website</a:t>
            </a:r>
            <a:r>
              <a:rPr lang="en-US" altLang="en-US" b="1" baseline="0" dirty="0" smtClean="0"/>
              <a:t> </a:t>
            </a:r>
            <a:r>
              <a:rPr lang="en-US" altLang="en-US" b="1" baseline="0" dirty="0"/>
              <a:t>for more details.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 b="1" baseline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5806" y="914400"/>
            <a:ext cx="6858000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0000"/>
                </a:solidFill>
              </a:rPr>
              <a:t>PLT Curriculum Evaluation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8" descr="NCLI_Graphic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334" y="5606939"/>
            <a:ext cx="3048000" cy="904875"/>
          </a:xfr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82563" y="1827213"/>
            <a:ext cx="6629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2000" baseline="0" dirty="0" smtClean="0"/>
              <a:t>Most states have aligned PLT materials to their state academic standards</a:t>
            </a:r>
          </a:p>
          <a:p>
            <a:pPr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baseline="0" dirty="0" smtClean="0"/>
              <a:t>	</a:t>
            </a:r>
            <a:r>
              <a:rPr lang="en-US" altLang="en-US" sz="1600" baseline="0" dirty="0" smtClean="0"/>
              <a:t>visit </a:t>
            </a:r>
            <a:r>
              <a:rPr lang="en-US" altLang="en-US" sz="1600" baseline="0" dirty="0" smtClean="0">
                <a:hlinkClick r:id="rId4"/>
              </a:rPr>
              <a:t>PLT website</a:t>
            </a:r>
            <a:r>
              <a:rPr lang="en-US" altLang="en-US" sz="1600" baseline="0" dirty="0" smtClean="0"/>
              <a:t> </a:t>
            </a:r>
            <a:r>
              <a:rPr lang="en-US" altLang="en-US" sz="1600" baseline="0" dirty="0" smtClean="0"/>
              <a:t>for national and state correlations</a:t>
            </a:r>
          </a:p>
          <a:p>
            <a:pPr marL="914400" indent="-914400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1600" baseline="0" dirty="0" smtClean="0"/>
              <a:t>	(Common Core, next Generation Science, Girls Scouts, Boy Scouts and more)</a:t>
            </a:r>
          </a:p>
          <a:p>
            <a:pPr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endParaRPr lang="en-US" altLang="en-US" sz="1600" baseline="0" dirty="0" smtClean="0"/>
          </a:p>
          <a:p>
            <a:pPr>
              <a:spcBef>
                <a:spcPct val="0"/>
              </a:spcBef>
              <a:defRPr/>
            </a:pPr>
            <a:r>
              <a:rPr lang="en-US" altLang="en-US" sz="2000" baseline="0" dirty="0" smtClean="0"/>
              <a:t>No Child Left Inside Act (NCLI) (H.R. 882/2015)</a:t>
            </a:r>
          </a:p>
          <a:p>
            <a:pPr lvl="1" eaLnBrk="1" hangingPunct="1">
              <a:buClr>
                <a:schemeClr val="tx1"/>
              </a:buClr>
              <a:buSzPct val="75000"/>
              <a:buFontTx/>
              <a:buChar char="-"/>
              <a:defRPr/>
            </a:pPr>
            <a:r>
              <a:rPr lang="en-US" altLang="en-US" sz="1800" baseline="0" dirty="0" smtClean="0"/>
              <a:t>AFF/PLT a member of the NCLI coalition</a:t>
            </a:r>
          </a:p>
          <a:p>
            <a:pPr lvl="1" eaLnBrk="1" hangingPunct="1">
              <a:buClr>
                <a:schemeClr val="tx1"/>
              </a:buClr>
              <a:buSzPct val="75000"/>
              <a:buFontTx/>
              <a:buChar char="-"/>
              <a:defRPr/>
            </a:pPr>
            <a:r>
              <a:rPr lang="en-US" altLang="en-US" sz="1800" baseline="0" dirty="0" smtClean="0"/>
              <a:t>Legislation would:</a:t>
            </a:r>
          </a:p>
          <a:p>
            <a:pPr lvl="2" eaLnBrk="1" hangingPunct="1">
              <a:buClr>
                <a:schemeClr val="tx1"/>
              </a:buClr>
              <a:buSzPct val="75000"/>
              <a:buFontTx/>
              <a:buChar char="-"/>
              <a:defRPr/>
            </a:pPr>
            <a:r>
              <a:rPr lang="en-US" altLang="en-US" sz="1600" baseline="0" dirty="0" smtClean="0"/>
              <a:t>authorize Environmental Education in NCLB </a:t>
            </a:r>
          </a:p>
          <a:p>
            <a:pPr lvl="2" eaLnBrk="1" hangingPunct="1">
              <a:buClr>
                <a:schemeClr val="tx1"/>
              </a:buClr>
              <a:buSzPct val="75000"/>
              <a:buFontTx/>
              <a:buChar char="-"/>
              <a:defRPr/>
            </a:pPr>
            <a:r>
              <a:rPr lang="en-US" altLang="en-US" sz="1600" baseline="0" dirty="0" smtClean="0"/>
              <a:t>provide new funding to states for teacher training and state environmental literacy plans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0"/>
            <a:ext cx="6858000" cy="9906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0000"/>
                </a:solidFill>
              </a:rPr>
              <a:t>Standards Correlations and </a:t>
            </a:r>
            <a:br>
              <a:rPr lang="en-US" altLang="en-US" sz="3200" b="1" dirty="0">
                <a:solidFill>
                  <a:srgbClr val="000000"/>
                </a:solidFill>
              </a:rPr>
            </a:br>
            <a:r>
              <a:rPr lang="en-US" altLang="en-US" sz="3200" b="1" dirty="0">
                <a:solidFill>
                  <a:srgbClr val="000000"/>
                </a:solidFill>
              </a:rPr>
              <a:t>No Child Left Behind (NCLB)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12" descr="Spring Flowers 2008 010" title="Students in garde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50" y="3849688"/>
            <a:ext cx="3251200" cy="2438400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44" name="Picture 7" descr="Final_Button_Design" title="Every Student logo"/>
          <p:cNvPicPr>
            <a:picLocks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49688"/>
            <a:ext cx="2386013" cy="2246312"/>
          </a:xfrm>
          <a:noFill/>
          <a:ln w="317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5847" name="Text Box 15"/>
          <p:cNvSpPr txBox="1">
            <a:spLocks noChangeArrowheads="1"/>
          </p:cNvSpPr>
          <p:nvPr/>
        </p:nvSpPr>
        <p:spPr bwMode="auto">
          <a:xfrm>
            <a:off x="816816" y="2229869"/>
            <a:ext cx="56657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Learn how to make outdoor experiences part of everyday lesson plans</a:t>
            </a:r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dirty="0"/>
              <a:t>Find a series of kids activity pages for “non-educators” based upon PLT activities </a:t>
            </a:r>
          </a:p>
        </p:txBody>
      </p:sp>
      <p:sp>
        <p:nvSpPr>
          <p:cNvPr id="35843" name="Text Box 5" title="video"/>
          <p:cNvSpPr txBox="1">
            <a:spLocks noChangeArrowheads="1"/>
          </p:cNvSpPr>
          <p:nvPr/>
        </p:nvSpPr>
        <p:spPr bwMode="auto">
          <a:xfrm>
            <a:off x="387350" y="1436688"/>
            <a:ext cx="66294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dirty="0" smtClean="0">
                <a:hlinkClick r:id="rId5"/>
              </a:rPr>
              <a:t>Teaching with PLT is fun and hands-on video</a:t>
            </a:r>
            <a:endParaRPr lang="en-US" altLang="en-US" sz="2000" baseline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50" y="812744"/>
            <a:ext cx="6858000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1"/>
                </a:solidFill>
              </a:rPr>
              <a:t>Every Student Learns 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Outside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4" descr="Urban-Forestry-Icon_V2" title="picture building and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562600"/>
            <a:ext cx="6905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447800" y="5638800"/>
            <a:ext cx="518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aseline="0">
                <a:latin typeface="Verdana" panose="020B0604030504040204" pitchFamily="34" charset="0"/>
              </a:rPr>
              <a:t>Funding provided by National Urban and Community Forestry Advisory Council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60550"/>
            <a:ext cx="6858000" cy="44196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link to PLT urban forest page</a:t>
            </a:r>
            <a:endParaRPr lang="en-US" altLang="en-US" dirty="0" smtClean="0"/>
          </a:p>
          <a:p>
            <a:r>
              <a:rPr lang="en-US" altLang="en-US" dirty="0" smtClean="0"/>
              <a:t>Annotated bibliography and links to websites of urban and community forestry organizations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Enhances the teaching of PLT activities related to urban and community forestry</a:t>
            </a:r>
          </a:p>
          <a:p>
            <a:endParaRPr lang="en-US" alt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6858000" cy="609600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en-US" altLang="en-US" sz="3200" b="1" dirty="0">
                <a:solidFill>
                  <a:srgbClr val="000000"/>
                </a:solidFill>
                <a:cs typeface="+mn-cs"/>
              </a:rPr>
              <a:t>Urban Forestry Website</a:t>
            </a:r>
            <a:br>
              <a:rPr lang="en-US" altLang="en-US" sz="3200" b="1" dirty="0">
                <a:solidFill>
                  <a:srgbClr val="000000"/>
                </a:solidFill>
                <a:cs typeface="+mn-cs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6858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i="1" dirty="0" smtClean="0"/>
              <a:t>The </a:t>
            </a:r>
            <a:r>
              <a:rPr lang="en-US" altLang="en-US" b="1" i="1" dirty="0" smtClean="0"/>
              <a:t>Branch, </a:t>
            </a:r>
            <a:r>
              <a:rPr lang="en-US" altLang="en-US" dirty="0" smtClean="0"/>
              <a:t>PLT’s quarterly online newsletter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	</a:t>
            </a:r>
            <a:r>
              <a:rPr lang="en-US" altLang="en-US" sz="2000" dirty="0" smtClean="0"/>
              <a:t>Information on PLT’s programs and resources</a:t>
            </a:r>
            <a:r>
              <a:rPr lang="en-US" altLang="en-US" dirty="0" smtClean="0"/>
              <a:t> </a:t>
            </a:r>
          </a:p>
          <a:p>
            <a:pPr>
              <a:lnSpc>
                <a:spcPct val="90000"/>
              </a:lnSpc>
            </a:pPr>
            <a:endParaRPr lang="en-US" altLang="en-US" sz="900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	</a:t>
            </a:r>
            <a:r>
              <a:rPr lang="en-US" altLang="en-US" sz="2000" dirty="0" smtClean="0"/>
              <a:t>Latest in environmental education news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b="1" dirty="0" smtClean="0"/>
              <a:t>The PLT website</a:t>
            </a:r>
            <a:r>
              <a:rPr lang="en-US" altLang="en-US" dirty="0" smtClean="0"/>
              <a:t>, </a:t>
            </a:r>
            <a:r>
              <a:rPr lang="en-US" altLang="en-US" dirty="0" smtClean="0">
                <a:hlinkClick r:id="rId2"/>
              </a:rPr>
              <a:t>PLT website</a:t>
            </a: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	</a:t>
            </a:r>
            <a:r>
              <a:rPr lang="en-US" altLang="en-US" sz="2000" dirty="0" smtClean="0"/>
              <a:t>Resources by Activity Pages 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		</a:t>
            </a:r>
            <a:r>
              <a:rPr lang="en-US" altLang="en-US" sz="1600" dirty="0" smtClean="0"/>
              <a:t>Download student pages</a:t>
            </a:r>
          </a:p>
          <a:p>
            <a:pPr>
              <a:lnSpc>
                <a:spcPct val="90000"/>
              </a:lnSpc>
            </a:pPr>
            <a:r>
              <a:rPr lang="en-US" altLang="en-US" sz="1600" dirty="0" smtClean="0"/>
              <a:t>		Find additional resources for each activity</a:t>
            </a:r>
          </a:p>
          <a:p>
            <a:pPr>
              <a:lnSpc>
                <a:spcPct val="90000"/>
              </a:lnSpc>
            </a:pPr>
            <a:r>
              <a:rPr lang="en-US" altLang="en-US" sz="900" dirty="0" smtClean="0"/>
              <a:t/>
            </a:r>
            <a:br>
              <a:rPr lang="en-US" altLang="en-US" sz="900" dirty="0" smtClean="0"/>
            </a:br>
            <a:r>
              <a:rPr lang="en-US" altLang="en-US" sz="2000" dirty="0" smtClean="0"/>
              <a:t>Calendar of PLT events</a:t>
            </a:r>
          </a:p>
          <a:p>
            <a:pPr>
              <a:lnSpc>
                <a:spcPct val="90000"/>
              </a:lnSpc>
            </a:pPr>
            <a:r>
              <a:rPr lang="en-US" altLang="en-US" sz="900" dirty="0" smtClean="0"/>
              <a:t>	</a:t>
            </a:r>
          </a:p>
          <a:p>
            <a:pPr>
              <a:lnSpc>
                <a:spcPct val="90000"/>
              </a:lnSpc>
            </a:pPr>
            <a:r>
              <a:rPr lang="en-US" altLang="en-US" sz="900" dirty="0" smtClean="0"/>
              <a:t>	</a:t>
            </a:r>
            <a:r>
              <a:rPr lang="en-US" altLang="en-US" sz="2000" dirty="0" smtClean="0"/>
              <a:t>Standards correlations</a:t>
            </a:r>
            <a:r>
              <a:rPr lang="en-US" altLang="en-US" sz="9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900" dirty="0" smtClean="0"/>
              <a:t>	</a:t>
            </a:r>
          </a:p>
          <a:p>
            <a:pPr>
              <a:lnSpc>
                <a:spcPct val="90000"/>
              </a:lnSpc>
            </a:pPr>
            <a:r>
              <a:rPr lang="en-US" altLang="en-US" sz="900" dirty="0" smtClean="0"/>
              <a:t>	</a:t>
            </a:r>
            <a:r>
              <a:rPr lang="en-US" altLang="en-US" sz="2000" dirty="0" smtClean="0"/>
              <a:t>and more!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altLang="en-US" sz="900" dirty="0" smtClean="0"/>
          </a:p>
          <a:p>
            <a:pPr>
              <a:lnSpc>
                <a:spcPct val="90000"/>
              </a:lnSpc>
            </a:pPr>
            <a:endParaRPr lang="en-US" altLang="en-US" sz="900" b="1" i="1" dirty="0" smtClean="0"/>
          </a:p>
          <a:p>
            <a:pPr>
              <a:lnSpc>
                <a:spcPct val="90000"/>
              </a:lnSpc>
            </a:pPr>
            <a:endParaRPr lang="en-US" altLang="en-US" sz="900" dirty="0" smtClean="0"/>
          </a:p>
          <a:p>
            <a:pPr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6858000" cy="609600"/>
          </a:xfr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000000"/>
                </a:solidFill>
                <a:cs typeface="+mn-cs"/>
              </a:rPr>
              <a:t>Educator Support </a:t>
            </a:r>
            <a:r>
              <a:rPr lang="en-US" altLang="en-US" sz="3200" b="1" dirty="0" smtClean="0">
                <a:solidFill>
                  <a:srgbClr val="000000"/>
                </a:solidFill>
                <a:cs typeface="+mn-cs"/>
              </a:rPr>
              <a:t>Materials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Extforestry id color.png" title="MSU EF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62400"/>
            <a:ext cx="22193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6858000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0000"/>
                </a:solidFill>
              </a:rPr>
              <a:t>Project Learning Tree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362200"/>
            <a:ext cx="6858000" cy="3429000"/>
          </a:xfrm>
        </p:spPr>
        <p:txBody>
          <a:bodyPr/>
          <a:lstStyle/>
          <a:p>
            <a:pPr marL="0" indent="0"/>
            <a:r>
              <a:rPr lang="en-US" altLang="en-US" sz="2000" dirty="0" smtClean="0"/>
              <a:t>PLT is a program of the Sustainable Forestry Initiative            SFI is a solutions-oriented sustainability organization that collaborates on forest-based conservation and community initiatives that demonstrate and enhance our shared quality of life while providing supply chain assurances through standards, data, and authentic stories.</a:t>
            </a:r>
          </a:p>
          <a:p>
            <a:pPr marL="0" indent="0"/>
            <a:endParaRPr lang="en-US" altLang="en-US" sz="2000" dirty="0" smtClean="0"/>
          </a:p>
          <a:p>
            <a:pPr marL="0" indent="0"/>
            <a:r>
              <a:rPr lang="en-US" altLang="en-US" sz="2000" dirty="0" smtClean="0"/>
              <a:t>Montana PLT is sponsored by:</a:t>
            </a:r>
          </a:p>
          <a:p>
            <a:pPr marL="0" indent="0"/>
            <a:endParaRPr lang="en-US" altLang="en-US" sz="2000" dirty="0" smtClean="0"/>
          </a:p>
          <a:p>
            <a:pPr marL="0" indent="0"/>
            <a:r>
              <a:rPr lang="en-US" altLang="en-US" sz="1800" dirty="0" smtClean="0"/>
              <a:t>MSU Extension Forestry</a:t>
            </a:r>
          </a:p>
          <a:p>
            <a:pPr marL="0" indent="0"/>
            <a:endParaRPr lang="en-US" altLang="en-US" sz="1800" dirty="0" smtClean="0">
              <a:solidFill>
                <a:srgbClr val="FF1F2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304800" y="5260975"/>
            <a:ext cx="6096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1143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lvl="1">
              <a:spcBef>
                <a:spcPct val="5000"/>
              </a:spcBef>
              <a:spcAft>
                <a:spcPct val="30000"/>
              </a:spcAft>
            </a:pPr>
            <a:r>
              <a:rPr lang="en-US" altLang="en-US" sz="2400" b="1"/>
              <a:t>Five winners chosen each year from state nominations</a:t>
            </a:r>
          </a:p>
          <a:p>
            <a:pPr>
              <a:spcBef>
                <a:spcPct val="5000"/>
              </a:spcBef>
            </a:pPr>
            <a:endParaRPr lang="en-US" altLang="en-US" sz="2400" b="1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133600"/>
            <a:ext cx="7086600" cy="4114800"/>
          </a:xfrm>
          <a:noFill/>
        </p:spPr>
        <p:txBody>
          <a:bodyPr/>
          <a:lstStyle/>
          <a:p>
            <a:pPr marL="0" indent="0" defTabSz="57150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sz="2000" dirty="0" smtClean="0"/>
              <a:t>PLT’s National Outstanding Educator Program</a:t>
            </a:r>
          </a:p>
          <a:p>
            <a:pPr marL="0" indent="0" defTabSz="57150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endParaRPr lang="en-US" altLang="en-US" sz="2000" dirty="0" smtClean="0"/>
          </a:p>
          <a:p>
            <a:pPr marL="3835400" lvl="1" indent="-12700" defTabSz="57150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FontTx/>
              <a:buNone/>
            </a:pPr>
            <a:endParaRPr lang="en-US" altLang="en-US" dirty="0" smtClean="0"/>
          </a:p>
          <a:p>
            <a:pPr marL="3835400" lvl="1" indent="-12700" defTabSz="57150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000" dirty="0" smtClean="0"/>
              <a:t>Recognizes educators for their commitment to EE, teaching skills, and use of PLT</a:t>
            </a:r>
            <a:r>
              <a:rPr lang="en-US" altLang="en-US" dirty="0" smtClean="0"/>
              <a:t> </a:t>
            </a:r>
          </a:p>
          <a:p>
            <a:pPr marL="3835400" lvl="1" indent="-12700" defTabSz="57150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FontTx/>
              <a:buNone/>
            </a:pPr>
            <a:endParaRPr lang="en-US" altLang="en-US" dirty="0" smtClean="0"/>
          </a:p>
          <a:p>
            <a:pPr marL="0" indent="0" defTabSz="57150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endParaRPr lang="en-US" altLang="en-US" sz="1800" dirty="0" smtClean="0"/>
          </a:p>
          <a:p>
            <a:pPr marL="0" indent="0" defTabSz="57150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endParaRPr lang="en-US" altLang="en-US" sz="2000" dirty="0" smtClean="0"/>
          </a:p>
          <a:p>
            <a:pPr marL="0" indent="0" defTabSz="57150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endParaRPr lang="en-US" altLang="en-US" sz="1600" dirty="0" smtClean="0"/>
          </a:p>
          <a:p>
            <a:pPr marL="0" indent="0" defTabSz="57150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endParaRPr lang="en-US" altLang="en-US" sz="1800" dirty="0" smtClean="0"/>
          </a:p>
        </p:txBody>
      </p:sp>
      <p:pic>
        <p:nvPicPr>
          <p:cNvPr id="39940" name="Picture 4" descr="Kansas 111" title="Educator award recipients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" t="10393" r="458" b="391"/>
          <a:stretch>
            <a:fillRect/>
          </a:stretch>
        </p:blipFill>
        <p:spPr>
          <a:xfrm rot="16266">
            <a:off x="533400" y="3055938"/>
            <a:ext cx="3352800" cy="2125662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211" y="990600"/>
            <a:ext cx="6858000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0000"/>
                </a:solidFill>
              </a:rPr>
              <a:t>Recognizing Excellence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882382"/>
            <a:ext cx="6858000" cy="2540000"/>
          </a:xfrm>
          <a:noFill/>
        </p:spPr>
        <p:txBody>
          <a:bodyPr/>
          <a:lstStyle/>
          <a:p>
            <a:pPr marL="0" indent="0">
              <a:spcBef>
                <a:spcPct val="70000"/>
              </a:spcBef>
            </a:pPr>
            <a:r>
              <a:rPr lang="en-US" altLang="en-US" sz="2000" dirty="0" smtClean="0"/>
              <a:t>Grants up to $5,000 for students to complete environmental service-learning projects. </a:t>
            </a:r>
          </a:p>
          <a:p>
            <a:pPr marL="0" indent="0">
              <a:spcBef>
                <a:spcPct val="70000"/>
              </a:spcBef>
            </a:pPr>
            <a:r>
              <a:rPr lang="en-US" altLang="en-US" sz="2000" dirty="0" smtClean="0"/>
              <a:t>Integrates community service with the academic curriculum.</a:t>
            </a:r>
          </a:p>
          <a:p>
            <a:pPr marL="0" indent="0">
              <a:spcBef>
                <a:spcPct val="70000"/>
              </a:spcBef>
            </a:pPr>
            <a:r>
              <a:rPr lang="en-US" altLang="en-US" sz="2000" dirty="0" smtClean="0"/>
              <a:t>Combines the environmental knowledge and resources of PLT with community action initiatives.</a:t>
            </a:r>
          </a:p>
          <a:p>
            <a:pPr marL="0" indent="0">
              <a:lnSpc>
                <a:spcPct val="90000"/>
              </a:lnSpc>
            </a:pPr>
            <a:endParaRPr lang="en-US" altLang="en-US" sz="2000" dirty="0" smtClean="0"/>
          </a:p>
        </p:txBody>
      </p:sp>
      <p:pic>
        <p:nvPicPr>
          <p:cNvPr id="41988" name="Picture 7" descr="kids planting" title="kids planting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4" b="6104"/>
          <a:stretch>
            <a:fillRect/>
          </a:stretch>
        </p:blipFill>
        <p:spPr>
          <a:xfrm>
            <a:off x="0" y="4498975"/>
            <a:ext cx="2819400" cy="1855788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989" name="Rectangle 11"/>
          <p:cNvSpPr>
            <a:spLocks noChangeArrowheads="1"/>
          </p:cNvSpPr>
          <p:nvPr/>
        </p:nvSpPr>
        <p:spPr bwMode="auto">
          <a:xfrm>
            <a:off x="3733800" y="4648200"/>
            <a:ext cx="3810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r>
              <a:rPr lang="en-US" altLang="en-US" sz="2000" b="1" baseline="0"/>
              <a:t>Grant Cycles</a:t>
            </a:r>
          </a:p>
          <a:p>
            <a:pPr algn="ctr"/>
            <a:endParaRPr lang="en-US" altLang="en-US" sz="800" b="1" baseline="0"/>
          </a:p>
          <a:p>
            <a:r>
              <a:rPr lang="en-US" altLang="en-US" sz="1600" baseline="0"/>
              <a:t>Round 1: Applications Due April 30</a:t>
            </a:r>
          </a:p>
          <a:p>
            <a:r>
              <a:rPr lang="en-US" altLang="en-US" sz="1600" baseline="0"/>
              <a:t>Round 2: Applications Due October 31</a:t>
            </a:r>
          </a:p>
        </p:txBody>
      </p:sp>
      <p:pic>
        <p:nvPicPr>
          <p:cNvPr id="41987" name="Picture 5" descr="GreenWorks_pms7491" title="Green work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40290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Works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7" descr="Breakout" title="Kids and school b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4343400" cy="28384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6858000" cy="4648200"/>
          </a:xfrm>
          <a:noFill/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altLang="en-US" sz="1800" dirty="0" smtClean="0"/>
              <a:t>11</a:t>
            </a:r>
            <a:r>
              <a:rPr lang="en-US" altLang="en-US" sz="1800" baseline="30000" dirty="0" smtClean="0"/>
              <a:t>th</a:t>
            </a:r>
            <a:r>
              <a:rPr lang="en-US" altLang="en-US" sz="1800" dirty="0" smtClean="0"/>
              <a:t> Grade Science Students in Utah created biodiesel…</a:t>
            </a:r>
          </a:p>
          <a:p>
            <a:pPr marL="0" indent="0">
              <a:lnSpc>
                <a:spcPct val="90000"/>
              </a:lnSpc>
            </a:pPr>
            <a:endParaRPr lang="en-US" altLang="en-US" sz="1800" dirty="0" smtClean="0"/>
          </a:p>
          <a:p>
            <a:pPr marL="0" indent="0">
              <a:lnSpc>
                <a:spcPct val="90000"/>
              </a:lnSpc>
            </a:pPr>
            <a:endParaRPr lang="en-US" altLang="en-US" sz="1800" dirty="0" smtClean="0"/>
          </a:p>
          <a:p>
            <a:pPr marL="0" indent="0">
              <a:lnSpc>
                <a:spcPct val="90000"/>
              </a:lnSpc>
            </a:pPr>
            <a:endParaRPr lang="en-US" altLang="en-US" sz="1800" dirty="0" smtClean="0"/>
          </a:p>
          <a:p>
            <a:pPr marL="0" indent="0">
              <a:lnSpc>
                <a:spcPct val="90000"/>
              </a:lnSpc>
            </a:pPr>
            <a:endParaRPr lang="en-US" altLang="en-US" sz="1800" dirty="0" smtClean="0"/>
          </a:p>
          <a:p>
            <a:pPr marL="0" indent="0">
              <a:lnSpc>
                <a:spcPct val="90000"/>
              </a:lnSpc>
            </a:pPr>
            <a:endParaRPr lang="en-US" altLang="en-US" sz="1800" dirty="0" smtClean="0"/>
          </a:p>
          <a:p>
            <a:pPr marL="0" indent="0">
              <a:lnSpc>
                <a:spcPct val="90000"/>
              </a:lnSpc>
            </a:pPr>
            <a:endParaRPr lang="en-US" altLang="en-US" sz="1800" dirty="0" smtClean="0"/>
          </a:p>
          <a:p>
            <a:pPr marL="0" indent="0">
              <a:lnSpc>
                <a:spcPct val="90000"/>
              </a:lnSpc>
            </a:pPr>
            <a:endParaRPr lang="en-US" altLang="en-US" sz="1800" dirty="0" smtClean="0"/>
          </a:p>
          <a:p>
            <a:pPr marL="0" indent="0">
              <a:lnSpc>
                <a:spcPct val="90000"/>
              </a:lnSpc>
            </a:pPr>
            <a:endParaRPr lang="en-US" altLang="en-US" sz="1800" dirty="0" smtClean="0"/>
          </a:p>
          <a:p>
            <a:pPr marL="0" indent="0">
              <a:lnSpc>
                <a:spcPct val="90000"/>
              </a:lnSpc>
            </a:pPr>
            <a:endParaRPr lang="en-US" altLang="en-US" sz="1800" dirty="0" smtClean="0"/>
          </a:p>
          <a:p>
            <a:pPr marL="0" indent="0">
              <a:lnSpc>
                <a:spcPct val="90000"/>
              </a:lnSpc>
            </a:pPr>
            <a:endParaRPr lang="en-US" altLang="en-US" sz="1800" dirty="0" smtClean="0"/>
          </a:p>
          <a:p>
            <a:pPr marL="0" indent="0">
              <a:lnSpc>
                <a:spcPct val="90000"/>
              </a:lnSpc>
            </a:pPr>
            <a:endParaRPr lang="en-US" altLang="en-US" sz="1800" dirty="0" smtClean="0"/>
          </a:p>
          <a:p>
            <a:pPr marL="0" indent="0" algn="r">
              <a:lnSpc>
                <a:spcPct val="90000"/>
              </a:lnSpc>
            </a:pPr>
            <a:r>
              <a:rPr lang="en-US" altLang="en-US" sz="1800" dirty="0" smtClean="0"/>
              <a:t>…then powered a van with it for field trips!</a:t>
            </a:r>
          </a:p>
          <a:p>
            <a:pPr marL="0" indent="0">
              <a:lnSpc>
                <a:spcPct val="90000"/>
              </a:lnSpc>
            </a:pPr>
            <a:endParaRPr lang="en-US" alt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62000"/>
            <a:ext cx="6858000" cy="990600"/>
          </a:xfrm>
        </p:spPr>
        <p:txBody>
          <a:bodyPr/>
          <a:lstStyle/>
          <a:p>
            <a:r>
              <a:rPr lang="en-US" altLang="en-US" sz="3200" b="1" i="1" dirty="0">
                <a:solidFill>
                  <a:srgbClr val="000000"/>
                </a:solidFill>
              </a:rPr>
              <a:t>GreenWorks!</a:t>
            </a:r>
            <a:r>
              <a:rPr lang="en-US" altLang="en-US" sz="3200" b="1" dirty="0">
                <a:solidFill>
                  <a:srgbClr val="000000"/>
                </a:solidFill>
              </a:rPr>
              <a:t> In Action: </a:t>
            </a:r>
            <a:br>
              <a:rPr lang="en-US" altLang="en-US" sz="3200" b="1" dirty="0">
                <a:solidFill>
                  <a:srgbClr val="000000"/>
                </a:solidFill>
              </a:rPr>
            </a:br>
            <a:r>
              <a:rPr lang="en-US" altLang="en-US" sz="3200" b="1" dirty="0">
                <a:solidFill>
                  <a:srgbClr val="000000"/>
                </a:solidFill>
              </a:rPr>
              <a:t>Biodiesel </a:t>
            </a:r>
            <a:r>
              <a:rPr lang="en-US" altLang="en-US" sz="3200" b="1" dirty="0" err="1">
                <a:solidFill>
                  <a:srgbClr val="000000"/>
                </a:solidFill>
              </a:rPr>
              <a:t>ReEnergizes</a:t>
            </a:r>
            <a:r>
              <a:rPr lang="en-US" altLang="en-US" sz="3200" b="1" dirty="0">
                <a:solidFill>
                  <a:srgbClr val="000000"/>
                </a:solidFill>
              </a:rPr>
              <a:t> Us</a:t>
            </a:r>
            <a:r>
              <a:rPr lang="en-US" altLang="en-US" sz="2000" dirty="0">
                <a:solidFill>
                  <a:srgbClr val="FFFFFF"/>
                </a:solidFill>
              </a:rPr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Picture 7" descr="LearnServeLogo" title="Learn and serv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10200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8" descr="USFSlogo" title="USF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486400"/>
            <a:ext cx="11414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 descr="GreenSchools09_4c" title="Green School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275748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732317"/>
            <a:ext cx="6858000" cy="4953000"/>
          </a:xfrm>
        </p:spPr>
        <p:txBody>
          <a:bodyPr/>
          <a:lstStyle/>
          <a:p>
            <a:pPr algn="l">
              <a:lnSpc>
                <a:spcPct val="90000"/>
              </a:lnSpc>
            </a:pPr>
            <a:endParaRPr lang="en-US" altLang="en-US" sz="1200" dirty="0" smtClean="0"/>
          </a:p>
          <a:p>
            <a:pPr algn="l">
              <a:lnSpc>
                <a:spcPct val="90000"/>
              </a:lnSpc>
            </a:pPr>
            <a:r>
              <a:rPr lang="en-US" altLang="en-US" sz="1600" b="1" dirty="0" smtClean="0"/>
              <a:t>It combines: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altLang="en-US" sz="1600" b="1" dirty="0" smtClean="0"/>
              <a:t>  environmental education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altLang="en-US" sz="1600" b="1" dirty="0" smtClean="0"/>
              <a:t>  service-learning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altLang="en-US" sz="1600" b="1" dirty="0" smtClean="0"/>
              <a:t>  leadership opportunities</a:t>
            </a:r>
          </a:p>
          <a:p>
            <a:pPr algn="l">
              <a:lnSpc>
                <a:spcPct val="90000"/>
              </a:lnSpc>
            </a:pPr>
            <a:endParaRPr lang="en-US" altLang="en-US" sz="1600" b="1" dirty="0" smtClean="0"/>
          </a:p>
          <a:p>
            <a:pPr algn="l">
              <a:lnSpc>
                <a:spcPct val="90000"/>
              </a:lnSpc>
            </a:pPr>
            <a:r>
              <a:rPr lang="en-US" altLang="en-US" sz="1600" b="1" dirty="0" smtClean="0"/>
              <a:t>It engages: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altLang="en-US" sz="1600" b="1" dirty="0" smtClean="0"/>
              <a:t>  teachers, faculty, maintenance staff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altLang="en-US" sz="1600" b="1" dirty="0" smtClean="0"/>
              <a:t>  students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altLang="en-US" sz="1600" b="1" dirty="0" smtClean="0"/>
              <a:t>  school board members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altLang="en-US" sz="1600" b="1" dirty="0" smtClean="0"/>
              <a:t>  parents and community members</a:t>
            </a:r>
          </a:p>
          <a:p>
            <a:pPr algn="l">
              <a:lnSpc>
                <a:spcPct val="90000"/>
              </a:lnSpc>
              <a:buFontTx/>
              <a:buChar char="•"/>
            </a:pPr>
            <a:endParaRPr lang="en-US" altLang="en-US" sz="1600" b="1" dirty="0" smtClean="0"/>
          </a:p>
          <a:p>
            <a:pPr algn="l">
              <a:lnSpc>
                <a:spcPct val="90000"/>
              </a:lnSpc>
            </a:pPr>
            <a:r>
              <a:rPr lang="en-US" altLang="en-US" sz="1600" b="1" dirty="0" smtClean="0"/>
              <a:t>Students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altLang="en-US" sz="1600" b="1" dirty="0" smtClean="0"/>
              <a:t>  reduce the ecological footprint of their </a:t>
            </a:r>
            <a:br>
              <a:rPr lang="en-US" altLang="en-US" sz="1600" b="1" dirty="0" smtClean="0"/>
            </a:br>
            <a:r>
              <a:rPr lang="en-US" altLang="en-US" sz="1600" b="1" dirty="0" smtClean="0"/>
              <a:t>   school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altLang="en-US" sz="1600" b="1" dirty="0" smtClean="0"/>
              <a:t>  create a more green and healthy</a:t>
            </a:r>
            <a:br>
              <a:rPr lang="en-US" altLang="en-US" sz="1600" b="1" dirty="0" smtClean="0"/>
            </a:br>
            <a:r>
              <a:rPr lang="en-US" altLang="en-US" sz="1600" b="1" dirty="0" smtClean="0"/>
              <a:t>   learning environment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altLang="en-US" sz="1600" b="1" dirty="0" smtClean="0"/>
              <a:t>  save their school money!</a:t>
            </a:r>
          </a:p>
          <a:p>
            <a:pPr algn="l">
              <a:lnSpc>
                <a:spcPct val="90000"/>
              </a:lnSpc>
            </a:pPr>
            <a:endParaRPr lang="en-US" altLang="en-US" sz="16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64266"/>
            <a:ext cx="6858000" cy="609600"/>
          </a:xfr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000000"/>
                </a:solidFill>
                <a:cs typeface="+mn-cs"/>
              </a:rPr>
              <a:t>PLT’s </a:t>
            </a:r>
            <a:r>
              <a:rPr lang="en-US" altLang="en-US" sz="3200" b="1" i="1" dirty="0">
                <a:solidFill>
                  <a:srgbClr val="000000"/>
                </a:solidFill>
                <a:cs typeface="+mn-cs"/>
              </a:rPr>
              <a:t>GreenSchools! </a:t>
            </a:r>
            <a:r>
              <a:rPr lang="en-US" altLang="en-US" sz="3200" b="1" dirty="0">
                <a:solidFill>
                  <a:srgbClr val="000000"/>
                </a:solidFill>
                <a:cs typeface="+mn-cs"/>
              </a:rPr>
              <a:t>Program</a:t>
            </a:r>
            <a:r>
              <a:rPr lang="en-US" altLang="en-US" sz="1200" dirty="0">
                <a:solidFill>
                  <a:srgbClr val="000000"/>
                </a:solidFill>
                <a:cs typeface="+mn-cs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2" name="Picture 8" descr="GreenSchools09_4c" title="green school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86400"/>
            <a:ext cx="15240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GreenSchools 2009 018" title="stud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2832100" cy="1881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5" descr="GreenSchools 2009 094" title="group of stud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2819400" cy="1874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164732" y="1981200"/>
            <a:ext cx="4267200" cy="4167188"/>
          </a:xfrm>
        </p:spPr>
        <p:txBody>
          <a:bodyPr/>
          <a:lstStyle/>
          <a:p>
            <a:pPr marL="339725" indent="-339725" algn="l">
              <a:lnSpc>
                <a:spcPct val="90000"/>
              </a:lnSpc>
            </a:pPr>
            <a:r>
              <a:rPr lang="en-US" altLang="en-US" sz="2000" dirty="0"/>
              <a:t>1. </a:t>
            </a:r>
            <a:r>
              <a:rPr lang="en-US" altLang="en-US" sz="2000" dirty="0" smtClean="0"/>
              <a:t> Attend </a:t>
            </a:r>
            <a:r>
              <a:rPr lang="en-US" altLang="en-US" sz="2000" dirty="0"/>
              <a:t>a PLT Workshop</a:t>
            </a:r>
          </a:p>
          <a:p>
            <a:pPr marL="339725" indent="-339725" algn="l">
              <a:lnSpc>
                <a:spcPct val="90000"/>
              </a:lnSpc>
            </a:pPr>
            <a:r>
              <a:rPr lang="en-US" altLang="en-US" sz="2000" dirty="0"/>
              <a:t>2. </a:t>
            </a:r>
            <a:r>
              <a:rPr lang="en-US" altLang="en-US" sz="2000" dirty="0" smtClean="0"/>
              <a:t> Register </a:t>
            </a:r>
            <a:r>
              <a:rPr lang="en-US" altLang="en-US" sz="2000" dirty="0"/>
              <a:t>Online – </a:t>
            </a:r>
            <a:r>
              <a:rPr lang="en-US" altLang="en-US" sz="2000" dirty="0" smtClean="0">
                <a:hlinkClick r:id="rId5"/>
              </a:rPr>
              <a:t>PLT GreenSchools website</a:t>
            </a:r>
            <a:endParaRPr lang="en-US" altLang="en-US" sz="2000" dirty="0"/>
          </a:p>
          <a:p>
            <a:pPr marL="339725" indent="-339725" algn="l">
              <a:lnSpc>
                <a:spcPct val="90000"/>
              </a:lnSpc>
            </a:pPr>
            <a:r>
              <a:rPr lang="en-US" altLang="en-US" sz="2000" dirty="0" smtClean="0"/>
              <a:t>3.  Obtain </a:t>
            </a:r>
            <a:r>
              <a:rPr lang="en-US" altLang="en-US" sz="2000" i="1" dirty="0"/>
              <a:t>GreenSchools!</a:t>
            </a:r>
            <a:r>
              <a:rPr lang="en-US" altLang="en-US" sz="2000" dirty="0"/>
              <a:t> Investigations</a:t>
            </a:r>
          </a:p>
          <a:p>
            <a:pPr marL="339725" indent="-339725" algn="l">
              <a:lnSpc>
                <a:spcPct val="90000"/>
              </a:lnSpc>
            </a:pPr>
            <a:r>
              <a:rPr lang="en-US" altLang="en-US" sz="2000" dirty="0"/>
              <a:t>4. </a:t>
            </a:r>
            <a:r>
              <a:rPr lang="en-US" altLang="en-US" sz="2000" dirty="0" smtClean="0"/>
              <a:t> Form </a:t>
            </a:r>
            <a:r>
              <a:rPr lang="en-US" altLang="en-US" sz="2000" dirty="0"/>
              <a:t>a </a:t>
            </a:r>
            <a:r>
              <a:rPr lang="en-US" altLang="en-US" sz="2000" i="1" dirty="0"/>
              <a:t>GreenSchools!</a:t>
            </a:r>
            <a:r>
              <a:rPr lang="en-US" altLang="en-US" sz="2000" dirty="0"/>
              <a:t> Team</a:t>
            </a:r>
          </a:p>
          <a:p>
            <a:pPr marL="339725" indent="-339725" algn="l">
              <a:lnSpc>
                <a:spcPct val="90000"/>
              </a:lnSpc>
            </a:pPr>
            <a:r>
              <a:rPr lang="en-US" altLang="en-US" sz="2000" dirty="0"/>
              <a:t>5. </a:t>
            </a:r>
            <a:r>
              <a:rPr lang="en-US" altLang="en-US" sz="2000" dirty="0" smtClean="0"/>
              <a:t> Complete </a:t>
            </a:r>
            <a:r>
              <a:rPr lang="en-US" altLang="en-US" sz="2000" dirty="0"/>
              <a:t>5 </a:t>
            </a:r>
            <a:r>
              <a:rPr lang="en-US" altLang="en-US" sz="2000" i="1" dirty="0"/>
              <a:t>GreenSchools!</a:t>
            </a:r>
            <a:r>
              <a:rPr lang="en-US" altLang="en-US" sz="2000" dirty="0"/>
              <a:t> Investigations</a:t>
            </a:r>
          </a:p>
          <a:p>
            <a:pPr marL="339725" indent="-339725" algn="l">
              <a:lnSpc>
                <a:spcPct val="90000"/>
              </a:lnSpc>
            </a:pPr>
            <a:r>
              <a:rPr lang="en-US" altLang="en-US" sz="2000" dirty="0"/>
              <a:t>6. </a:t>
            </a:r>
            <a:r>
              <a:rPr lang="en-US" altLang="en-US" sz="2000" dirty="0" smtClean="0"/>
              <a:t> Conduct </a:t>
            </a:r>
            <a:r>
              <a:rPr lang="en-US" altLang="en-US" sz="2000" dirty="0"/>
              <a:t>Environmental </a:t>
            </a:r>
          </a:p>
          <a:p>
            <a:pPr marL="339725" indent="-339725" algn="l">
              <a:lnSpc>
                <a:spcPct val="90000"/>
              </a:lnSpc>
            </a:pPr>
            <a:r>
              <a:rPr lang="en-US" altLang="en-US" sz="2000" dirty="0"/>
              <a:t>	Action Projects</a:t>
            </a:r>
          </a:p>
          <a:p>
            <a:pPr marL="339725" indent="-339725" algn="l">
              <a:lnSpc>
                <a:spcPct val="90000"/>
              </a:lnSpc>
            </a:pPr>
            <a:r>
              <a:rPr lang="en-US" altLang="en-US" sz="2000" dirty="0"/>
              <a:t>7. </a:t>
            </a:r>
            <a:r>
              <a:rPr lang="en-US" altLang="en-US" sz="2000" dirty="0" smtClean="0"/>
              <a:t> Collect </a:t>
            </a:r>
            <a:r>
              <a:rPr lang="en-US" altLang="en-US" sz="2000" dirty="0"/>
              <a:t>Data to </a:t>
            </a:r>
          </a:p>
          <a:p>
            <a:pPr marL="339725" indent="-339725" algn="l">
              <a:lnSpc>
                <a:spcPct val="90000"/>
              </a:lnSpc>
            </a:pPr>
            <a:r>
              <a:rPr lang="en-US" altLang="en-US" sz="2000" dirty="0"/>
              <a:t>	Support Change</a:t>
            </a:r>
          </a:p>
          <a:p>
            <a:pPr marL="282575" indent="-282575" algn="l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6858000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1"/>
                </a:solidFill>
              </a:rPr>
              <a:t>How can schools participate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?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title="Stud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76800"/>
            <a:ext cx="30718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3" name="Picture 5" descr="GreenSchools 2009 0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90800"/>
            <a:ext cx="2917825" cy="1939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5" name="Picture 7" title="students in a gar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1600200"/>
            <a:ext cx="4572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>
            <a:lvl1pPr marL="342900" indent="-3429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8572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marL="461963" lvl="2">
              <a:lnSpc>
                <a:spcPct val="90000"/>
              </a:lnSpc>
            </a:pPr>
            <a:r>
              <a:rPr lang="en-US" altLang="en-US" b="1" baseline="0" dirty="0"/>
              <a:t>  </a:t>
            </a:r>
            <a:r>
              <a:rPr lang="en-US" altLang="en-US" baseline="0" dirty="0"/>
              <a:t>Energy Use</a:t>
            </a:r>
          </a:p>
          <a:p>
            <a:pPr marL="461963" lvl="2">
              <a:lnSpc>
                <a:spcPct val="90000"/>
              </a:lnSpc>
            </a:pPr>
            <a:r>
              <a:rPr lang="en-US" altLang="en-US" baseline="0" dirty="0"/>
              <a:t>  Waste and Recycling</a:t>
            </a:r>
          </a:p>
          <a:p>
            <a:pPr marL="461963" lvl="2">
              <a:lnSpc>
                <a:spcPct val="90000"/>
              </a:lnSpc>
            </a:pPr>
            <a:r>
              <a:rPr lang="en-US" altLang="en-US" baseline="0" dirty="0"/>
              <a:t>  Water Consumption</a:t>
            </a:r>
          </a:p>
          <a:p>
            <a:pPr marL="461963" lvl="2">
              <a:lnSpc>
                <a:spcPct val="90000"/>
              </a:lnSpc>
            </a:pPr>
            <a:r>
              <a:rPr lang="en-US" altLang="en-US" baseline="0" dirty="0"/>
              <a:t>  School Site</a:t>
            </a:r>
          </a:p>
          <a:p>
            <a:pPr marL="461963" lvl="2">
              <a:lnSpc>
                <a:spcPct val="90000"/>
              </a:lnSpc>
            </a:pPr>
            <a:r>
              <a:rPr lang="en-US" altLang="en-US" baseline="0" dirty="0"/>
              <a:t>  Environmental Quality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0100"/>
            <a:ext cx="6858000" cy="60960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altLang="en-US" sz="3200" b="1" i="1" dirty="0">
                <a:solidFill>
                  <a:srgbClr val="000000"/>
                </a:solidFill>
                <a:cs typeface="+mn-cs"/>
              </a:rPr>
              <a:t>GreenSchools! </a:t>
            </a:r>
            <a:r>
              <a:rPr lang="en-US" altLang="en-US" sz="3200" b="1" dirty="0" smtClean="0">
                <a:solidFill>
                  <a:srgbClr val="000000"/>
                </a:solidFill>
                <a:cs typeface="+mn-cs"/>
              </a:rPr>
              <a:t>Investigations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9" name="Picture 7" descr="IMG_1014" title="people in off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19600"/>
            <a:ext cx="234315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GreenSchools 2009-2010 086" title="students in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43200"/>
            <a:ext cx="30480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990015"/>
            <a:ext cx="5867400" cy="4639385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altLang="en-US" sz="2800" dirty="0" smtClean="0"/>
              <a:t>Based </a:t>
            </a:r>
            <a:r>
              <a:rPr lang="en-US" altLang="en-US" sz="2800" dirty="0" smtClean="0"/>
              <a:t>on service-learning practices: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altLang="en-US" sz="2800" dirty="0" smtClean="0"/>
              <a:t>  Investigation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altLang="en-US" sz="2800" dirty="0" smtClean="0"/>
              <a:t>  Preparation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altLang="en-US" sz="2800" dirty="0" smtClean="0"/>
              <a:t>  Action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altLang="en-US" sz="2800" dirty="0" smtClean="0"/>
              <a:t>  Reflection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altLang="en-US" sz="2800" dirty="0" smtClean="0"/>
              <a:t>  Demonstration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altLang="en-US" sz="2800" dirty="0" smtClean="0"/>
              <a:t>  Celebration</a:t>
            </a:r>
          </a:p>
          <a:p>
            <a:pPr algn="l">
              <a:lnSpc>
                <a:spcPct val="90000"/>
              </a:lnSpc>
            </a:pPr>
            <a:endParaRPr lang="en-US" altLang="en-US" sz="2800" dirty="0" smtClean="0"/>
          </a:p>
          <a:p>
            <a:pPr algn="l">
              <a:lnSpc>
                <a:spcPct val="90000"/>
              </a:lnSpc>
            </a:pPr>
            <a:r>
              <a:rPr lang="en-US" altLang="en-US" sz="2800" u="sng" dirty="0" smtClean="0"/>
              <a:t>All about Youth Voice!!</a:t>
            </a:r>
          </a:p>
          <a:p>
            <a:pPr algn="l">
              <a:lnSpc>
                <a:spcPct val="90000"/>
              </a:lnSpc>
            </a:pPr>
            <a:endParaRPr lang="en-US" alt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54741"/>
            <a:ext cx="6858000" cy="609600"/>
          </a:xfrm>
        </p:spPr>
        <p:txBody>
          <a:bodyPr/>
          <a:lstStyle/>
          <a:p>
            <a:r>
              <a:rPr lang="en-US" altLang="en-US" sz="2800" b="1" dirty="0">
                <a:solidFill>
                  <a:schemeClr val="tx1"/>
                </a:solidFill>
              </a:rPr>
              <a:t>PLT </a:t>
            </a:r>
            <a:r>
              <a:rPr lang="en-US" altLang="en-US" sz="2800" b="1" i="1" dirty="0">
                <a:solidFill>
                  <a:schemeClr val="tx1"/>
                </a:solidFill>
              </a:rPr>
              <a:t>GreenSchools! </a:t>
            </a:r>
            <a:r>
              <a:rPr lang="en-US" altLang="en-US" sz="2800" b="1" dirty="0">
                <a:solidFill>
                  <a:schemeClr val="tx1"/>
                </a:solidFill>
              </a:rPr>
              <a:t>and </a:t>
            </a:r>
            <a:r>
              <a:rPr lang="en-US" altLang="en-US" sz="2800" b="1" i="1" dirty="0">
                <a:solidFill>
                  <a:schemeClr val="tx1"/>
                </a:solidFill>
              </a:rPr>
              <a:t>GreenWorks</a:t>
            </a:r>
            <a:r>
              <a:rPr lang="en-US" altLang="en-US" sz="2800" b="1" i="1" dirty="0" smtClean="0">
                <a:solidFill>
                  <a:schemeClr val="tx1"/>
                </a:solidFill>
              </a:rPr>
              <a:t>!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10" descr="3-26-08 0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90800"/>
            <a:ext cx="2286000" cy="3048000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017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9231" y="1828800"/>
            <a:ext cx="4572000" cy="4038600"/>
          </a:xfrm>
        </p:spPr>
        <p:txBody>
          <a:bodyPr/>
          <a:lstStyle/>
          <a:p>
            <a:pPr marL="0" indent="0"/>
            <a:endParaRPr lang="en-US" altLang="en-US" sz="1200" b="1" dirty="0" smtClean="0"/>
          </a:p>
          <a:p>
            <a:pPr marL="0" indent="0"/>
            <a:endParaRPr kumimoji="1" lang="en-US" alt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en-US" sz="1800" dirty="0" smtClean="0"/>
              <a:t>25,000 educators trained a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kumimoji="1" lang="en-US" altLang="en-US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kumimoji="1" lang="en-US" altLang="en-US" sz="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en-US" sz="1800" dirty="0" smtClean="0"/>
              <a:t>Half of users report using PLT at least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en-US" sz="1800" dirty="0" smtClean="0"/>
              <a:t>once a month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kumimoji="1" lang="en-US" altLang="en-US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kumimoji="1" lang="en-US" altLang="en-US" sz="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en-US" sz="1800" dirty="0" smtClean="0"/>
              <a:t>Recipient of national awards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kumimoji="1" lang="en-US" altLang="en-US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kumimoji="1" lang="en-US" altLang="en-US" sz="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en-US" sz="1800" dirty="0" smtClean="0"/>
              <a:t>60% of workshop participants 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en-US" sz="1800" dirty="0" smtClean="0"/>
              <a:t>referred to PLT by another educator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en-US" sz="1800" dirty="0" smtClean="0"/>
          </a:p>
          <a:p>
            <a:pPr marL="0" indent="0"/>
            <a:r>
              <a:rPr lang="en-US" altLang="en-US" sz="2000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52500"/>
            <a:ext cx="6858000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1"/>
                </a:solidFill>
              </a:rPr>
              <a:t>Project Learning Tree 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Works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#3 Peppermint Beetle" title="kids looking at a tree"/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1863" y="2590800"/>
            <a:ext cx="2573337" cy="3429000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152400" y="2514600"/>
            <a:ext cx="4495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r>
              <a:rPr lang="en-US" altLang="en-US" sz="2000" baseline="0"/>
              <a:t>High quality, PreK-12 EE curriculum materials </a:t>
            </a:r>
          </a:p>
          <a:p>
            <a:pPr>
              <a:buFontTx/>
              <a:buChar char="•"/>
            </a:pPr>
            <a:endParaRPr lang="en-US" altLang="en-US" sz="2000" baseline="0"/>
          </a:p>
          <a:p>
            <a:r>
              <a:rPr lang="en-US" altLang="en-US" sz="2000" baseline="0"/>
              <a:t>Diverse, international network of partners</a:t>
            </a:r>
          </a:p>
          <a:p>
            <a:pPr>
              <a:buFontTx/>
              <a:buChar char="•"/>
            </a:pPr>
            <a:endParaRPr lang="en-US" altLang="en-US" sz="2000" baseline="0"/>
          </a:p>
          <a:p>
            <a:r>
              <a:rPr lang="en-US" altLang="en-US" sz="2000" baseline="0"/>
              <a:t>Implementation via a successful delivery system of professional development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822325"/>
            <a:ext cx="7954963" cy="1463675"/>
          </a:xfrm>
          <a:noFill/>
        </p:spPr>
        <p:txBody>
          <a:bodyPr/>
          <a:lstStyle/>
          <a:p>
            <a:pPr algn="l"/>
            <a:r>
              <a:rPr lang="en-US" altLang="en-US" sz="3200" b="1" dirty="0" smtClean="0">
                <a:solidFill>
                  <a:schemeClr val="tx1"/>
                </a:solidFill>
              </a:rPr>
              <a:t>What is Project Learning Tree?</a:t>
            </a:r>
            <a:br>
              <a:rPr lang="en-US" altLang="en-US" sz="3200" b="1" dirty="0" smtClean="0">
                <a:solidFill>
                  <a:schemeClr val="tx1"/>
                </a:solidFill>
              </a:rPr>
            </a:br>
            <a:r>
              <a:rPr lang="en-US" altLang="en-US" sz="3200" b="1" dirty="0" smtClean="0">
                <a:solidFill>
                  <a:schemeClr val="tx1"/>
                </a:solidFill>
              </a:rPr>
              <a:t/>
            </a:r>
            <a:br>
              <a:rPr lang="en-US" altLang="en-US" sz="3200" b="1" dirty="0" smtClean="0">
                <a:solidFill>
                  <a:schemeClr val="tx1"/>
                </a:solidFill>
              </a:rPr>
            </a:br>
            <a:r>
              <a:rPr lang="en-US" altLang="en-US" b="1" dirty="0" smtClean="0">
                <a:solidFill>
                  <a:schemeClr val="tx1"/>
                </a:solidFill>
              </a:rPr>
              <a:t>A Comprehensive Environmental Ed. (EE)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057400"/>
            <a:ext cx="7010400" cy="2720975"/>
          </a:xfrm>
          <a:noFill/>
        </p:spPr>
        <p:txBody>
          <a:bodyPr/>
          <a:lstStyle/>
          <a:p>
            <a:pPr marL="457200" indent="-457200">
              <a:spcBef>
                <a:spcPct val="70000"/>
              </a:spcBef>
            </a:pPr>
            <a:r>
              <a:rPr lang="en-US" altLang="en-US" sz="1800" b="1" dirty="0" smtClean="0"/>
              <a:t>PLT </a:t>
            </a:r>
            <a:r>
              <a:rPr lang="en-US" altLang="en-US" sz="1800" b="1" dirty="0" smtClean="0"/>
              <a:t>uses the forest as a "window on the world" to:</a:t>
            </a:r>
            <a:endParaRPr lang="en-US" altLang="en-US" sz="2000" b="1" dirty="0" smtClean="0"/>
          </a:p>
          <a:p>
            <a:pPr marL="233363" indent="-233363" algn="l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Increase </a:t>
            </a:r>
            <a:r>
              <a:rPr lang="en-US" altLang="en-US" sz="1600" dirty="0" smtClean="0"/>
              <a:t>students' understanding of our complex environment </a:t>
            </a:r>
            <a:endParaRPr lang="en-US" altLang="en-US" sz="1600" dirty="0" smtClean="0"/>
          </a:p>
          <a:p>
            <a:pPr marL="233363" indent="-233363" algn="l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Stimulate </a:t>
            </a:r>
            <a:r>
              <a:rPr lang="en-US" altLang="en-US" sz="1600" dirty="0" smtClean="0"/>
              <a:t>critical and creative thinking</a:t>
            </a:r>
          </a:p>
          <a:p>
            <a:pPr marL="233363" indent="-233363" algn="l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Develop </a:t>
            </a:r>
            <a:r>
              <a:rPr lang="en-US" altLang="en-US" sz="1600" dirty="0" smtClean="0"/>
              <a:t>the ability to make informed decisions on environmental </a:t>
            </a:r>
            <a:r>
              <a:rPr lang="en-US" altLang="en-US" sz="1600" dirty="0" smtClean="0"/>
              <a:t>issues</a:t>
            </a:r>
          </a:p>
          <a:p>
            <a:pPr marL="233363" indent="-233363" algn="l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Instill </a:t>
            </a:r>
            <a:r>
              <a:rPr lang="en-US" altLang="en-US" sz="1600" dirty="0" smtClean="0"/>
              <a:t>the confidence and commitment to take responsible action</a:t>
            </a:r>
          </a:p>
          <a:p>
            <a:pPr marL="457200" indent="-457200"/>
            <a:endParaRPr lang="en-US" altLang="en-US" sz="2000" dirty="0" smtClean="0"/>
          </a:p>
        </p:txBody>
      </p:sp>
      <p:pic>
        <p:nvPicPr>
          <p:cNvPr id="9219" name="Picture 5" descr="100_1476" title="kids planting plants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64050"/>
            <a:ext cx="2667000" cy="2012950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6172200" cy="1219200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1"/>
                </a:solidFill>
              </a:rPr>
              <a:t>PLT’s 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Mission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68204"/>
            <a:ext cx="6858000" cy="4861195"/>
          </a:xfrm>
        </p:spPr>
        <p:txBody>
          <a:bodyPr/>
          <a:lstStyle/>
          <a:p>
            <a:pPr marL="0" indent="0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en-US" sz="2000" b="1" dirty="0" smtClean="0"/>
              <a:t>Early 1970’s:</a:t>
            </a:r>
            <a:r>
              <a:rPr lang="en-US" altLang="en-US" sz="1800" dirty="0" smtClean="0"/>
              <a:t> Partnership between education, resource 	agencies, and businesses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en-US" sz="1200" dirty="0" smtClean="0"/>
              <a:t>	</a:t>
            </a:r>
            <a:r>
              <a:rPr lang="en-US" altLang="en-US" sz="1400" dirty="0" smtClean="0">
                <a:sym typeface="Wingdings" panose="05000000000000000000" pitchFamily="2" charset="2"/>
              </a:rPr>
              <a:t> s</a:t>
            </a:r>
            <a:r>
              <a:rPr lang="en-US" altLang="en-US" sz="1400" dirty="0" smtClean="0"/>
              <a:t>tarted Project Learning Tree to teach young people about the 	environment </a:t>
            </a:r>
            <a:r>
              <a:rPr lang="en-US" altLang="en-US" sz="1200" dirty="0" smtClean="0"/>
              <a:t> 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en-US" sz="2000" b="1" dirty="0" smtClean="0"/>
              <a:t>1976:</a:t>
            </a:r>
            <a:r>
              <a:rPr lang="en-US" altLang="en-US" sz="1800" dirty="0" smtClean="0"/>
              <a:t> PLT materials first implemented in 13 western states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en-US" sz="1800" dirty="0" smtClean="0"/>
              <a:t> 	</a:t>
            </a:r>
            <a:r>
              <a:rPr lang="en-US" altLang="en-US" sz="1400" dirty="0" smtClean="0">
                <a:sym typeface="Wingdings" panose="05000000000000000000" pitchFamily="2" charset="2"/>
              </a:rPr>
              <a:t></a:t>
            </a:r>
            <a:r>
              <a:rPr lang="en-US" altLang="en-US" sz="1400" dirty="0" smtClean="0"/>
              <a:t>PreK-6 and 7-12 Environmental Education Guides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en-US" sz="2000" b="1" dirty="0" smtClean="0"/>
              <a:t>1990:</a:t>
            </a:r>
            <a:r>
              <a:rPr lang="en-US" altLang="en-US" sz="1800" dirty="0" smtClean="0"/>
              <a:t> PLT materials revamped into PreK-8 and Secondary   	Modules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en-US" sz="2000" b="1" dirty="0" smtClean="0"/>
              <a:t>2006:</a:t>
            </a:r>
            <a:r>
              <a:rPr lang="en-US" altLang="en-US" sz="1800" dirty="0" smtClean="0"/>
              <a:t> Major revisions to the PLT PreK-8 Guide and continued        	development of Secondary Modules </a:t>
            </a:r>
          </a:p>
          <a:p>
            <a:pPr marL="914400" indent="-914400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en-US" sz="2000" b="1" dirty="0"/>
              <a:t>2017: </a:t>
            </a:r>
            <a:r>
              <a:rPr lang="en-US" altLang="en-US" sz="1800" dirty="0" smtClean="0"/>
              <a:t>Introduction of on-line modules for EC, preK-8 Guides, GreenSchools Grants, Energy in Ecosystems E-Unit for grades 3-5 and Carbon &amp; Climate E-Unit for grades 6-8.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en-US" sz="1600" b="1" dirty="0" smtClean="0"/>
              <a:t>PLT was so effective it inspired other EE programs based on the PLT model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en-US" sz="1400" dirty="0" smtClean="0"/>
              <a:t>	Project WILD in 1983 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en-US" sz="1400" dirty="0" smtClean="0"/>
              <a:t>	Project WET in 1992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6858000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1"/>
                </a:solidFill>
              </a:rPr>
              <a:t>Project Learning Tree 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History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228600" y="4800600"/>
            <a:ext cx="38862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b="1" dirty="0"/>
              <a:t>“Teaching students how to think, not what to think about complex environmental issues.”</a:t>
            </a:r>
            <a:r>
              <a:rPr lang="en-US" altLang="en-US" sz="2800" b="1" i="1" dirty="0"/>
              <a:t> </a:t>
            </a:r>
          </a:p>
          <a:p>
            <a:pPr algn="r">
              <a:spcBef>
                <a:spcPct val="50000"/>
              </a:spcBef>
            </a:pPr>
            <a:r>
              <a:rPr lang="en-US" altLang="en-US" sz="2000" i="1" dirty="0"/>
              <a:t>~Rudy Schafer, Founder PLT</a:t>
            </a:r>
            <a:endParaRPr lang="en-US" altLang="en-US" sz="2800" dirty="0"/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5149850" y="4648200"/>
            <a:ext cx="20320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b="1" baseline="0">
                <a:solidFill>
                  <a:srgbClr val="577400"/>
                </a:solidFill>
                <a:latin typeface="Tahoma" panose="020B0604030504040204" pitchFamily="34" charset="0"/>
              </a:rPr>
              <a:t>Responsible</a:t>
            </a:r>
          </a:p>
          <a:p>
            <a:pPr algn="ctr">
              <a:spcBef>
                <a:spcPct val="0"/>
              </a:spcBef>
            </a:pPr>
            <a:r>
              <a:rPr lang="en-US" altLang="en-US" b="1" baseline="0">
                <a:solidFill>
                  <a:srgbClr val="577400"/>
                </a:solidFill>
                <a:latin typeface="Tahoma" panose="020B0604030504040204" pitchFamily="34" charset="0"/>
              </a:rPr>
              <a:t>Action</a:t>
            </a:r>
          </a:p>
        </p:txBody>
      </p:sp>
      <p:sp>
        <p:nvSpPr>
          <p:cNvPr id="13322" name="AutoShape 13" title="arrows"/>
          <p:cNvSpPr>
            <a:spLocks noChangeArrowheads="1"/>
          </p:cNvSpPr>
          <p:nvPr/>
        </p:nvSpPr>
        <p:spPr bwMode="auto">
          <a:xfrm rot="5394883">
            <a:off x="4114800" y="4267200"/>
            <a:ext cx="990600" cy="8382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lnTo>
                  <a:pt x="15429" y="0"/>
                </a:lnTo>
                <a:close/>
              </a:path>
            </a:pathLst>
          </a:cu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3548063" y="3733800"/>
            <a:ext cx="16986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baseline="0">
                <a:solidFill>
                  <a:srgbClr val="577400"/>
                </a:solidFill>
                <a:latin typeface="Tahoma" panose="020B0604030504040204" pitchFamily="34" charset="0"/>
              </a:rPr>
              <a:t>Challenge</a:t>
            </a:r>
          </a:p>
        </p:txBody>
      </p:sp>
      <p:sp>
        <p:nvSpPr>
          <p:cNvPr id="13321" name="AutoShape 12" title="arrows"/>
          <p:cNvSpPr>
            <a:spLocks noChangeArrowheads="1"/>
          </p:cNvSpPr>
          <p:nvPr/>
        </p:nvSpPr>
        <p:spPr bwMode="auto">
          <a:xfrm rot="5394883">
            <a:off x="2438400" y="3352800"/>
            <a:ext cx="990600" cy="8382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lnTo>
                  <a:pt x="15429" y="0"/>
                </a:lnTo>
                <a:close/>
              </a:path>
            </a:pathLst>
          </a:cu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1749425" y="2895600"/>
            <a:ext cx="18891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baseline="0">
                <a:solidFill>
                  <a:srgbClr val="577400"/>
                </a:solidFill>
                <a:latin typeface="Tahoma" panose="020B0604030504040204" pitchFamily="34" charset="0"/>
              </a:rPr>
              <a:t>Knowledge</a:t>
            </a:r>
          </a:p>
        </p:txBody>
      </p:sp>
      <p:sp>
        <p:nvSpPr>
          <p:cNvPr id="13320" name="AutoShape 11" title="arrows"/>
          <p:cNvSpPr>
            <a:spLocks noChangeArrowheads="1"/>
          </p:cNvSpPr>
          <p:nvPr/>
        </p:nvSpPr>
        <p:spPr bwMode="auto">
          <a:xfrm rot="5394883">
            <a:off x="774700" y="2514600"/>
            <a:ext cx="990600" cy="8382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lnTo>
                  <a:pt x="15429" y="0"/>
                </a:lnTo>
                <a:close/>
              </a:path>
            </a:pathLst>
          </a:cu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131763" y="1981200"/>
            <a:ext cx="184943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baseline="0" dirty="0">
                <a:solidFill>
                  <a:srgbClr val="577400"/>
                </a:solidFill>
                <a:latin typeface="Tahoma" panose="020B0604030504040204" pitchFamily="34" charset="0"/>
              </a:rPr>
              <a:t>Awareness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42302" y="868368"/>
            <a:ext cx="6858000" cy="609600"/>
          </a:xfrm>
        </p:spPr>
        <p:txBody>
          <a:bodyPr/>
          <a:lstStyle/>
          <a:p>
            <a:r>
              <a:rPr lang="en-US" altLang="en-US" sz="2800" b="1" dirty="0">
                <a:solidFill>
                  <a:schemeClr val="tx1"/>
                </a:solidFill>
              </a:rPr>
              <a:t>PLT’s Environmental Education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Goals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Jackie's 086" title="International network pic of peo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57600"/>
            <a:ext cx="3387725" cy="2541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209800"/>
            <a:ext cx="6858000" cy="38100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600" dirty="0" smtClean="0"/>
              <a:t>All 50 states and the District of Columbia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600" dirty="0" smtClean="0"/>
              <a:t>Brazil, Canada, Chile, Finland, Japan, Mexico, Philippines, Slovakia, Sweden, U.S. Trust Territories, The Peace Corps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600" dirty="0" smtClean="0"/>
              <a:t>AFF’s Center for Environmental Learning office (“National PLT”)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600" dirty="0" smtClean="0"/>
              <a:t>CEL Operating Committee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600" dirty="0" smtClean="0"/>
              <a:t>State Sponsors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600" dirty="0" smtClean="0"/>
              <a:t>State Steering Committees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600" dirty="0" smtClean="0"/>
              <a:t>State Coordinators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600" dirty="0" smtClean="0"/>
              <a:t>Facilitators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600" dirty="0" smtClean="0"/>
              <a:t>Teachers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600" b="1" dirty="0" smtClean="0"/>
              <a:t>Students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858000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0000"/>
                </a:solidFill>
              </a:rPr>
              <a:t>PLT’s International Network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" title="Sustainable forestry initiativ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232" y="5743067"/>
            <a:ext cx="1971418" cy="1114933"/>
          </a:xfrm>
          <a:prstGeom prst="rect">
            <a:avLst/>
          </a:prstGeom>
        </p:spPr>
      </p:pic>
      <p:sp>
        <p:nvSpPr>
          <p:cNvPr id="17430" name="TextBox 24" title="American forest foundation"/>
          <p:cNvSpPr txBox="1">
            <a:spLocks noChangeArrowheads="1"/>
          </p:cNvSpPr>
          <p:nvPr/>
        </p:nvSpPr>
        <p:spPr bwMode="auto">
          <a:xfrm>
            <a:off x="2286000" y="5486400"/>
            <a:ext cx="1905000" cy="6461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 baseline="0"/>
              <a:t>American Forest Foundation</a:t>
            </a:r>
            <a:endParaRPr lang="en-US" altLang="en-US" sz="1800"/>
          </a:p>
        </p:txBody>
      </p:sp>
      <p:pic>
        <p:nvPicPr>
          <p:cNvPr id="17410" name="Picture 3" descr="EETAP Image" title="EETAP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24400"/>
            <a:ext cx="1123950" cy="1409700"/>
          </a:xfrm>
          <a:noFill/>
        </p:spPr>
      </p:pic>
      <p:pic>
        <p:nvPicPr>
          <p:cNvPr id="17412" name="Picture 5" descr="EPA logo2 - seal" title="US enviro prot agency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648200"/>
            <a:ext cx="990600" cy="1046163"/>
          </a:xfrm>
          <a:noFill/>
        </p:spPr>
      </p:pic>
      <p:pic>
        <p:nvPicPr>
          <p:cNvPr id="17414" name="Picture 7" descr="USFS logo" title="USFS logo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0"/>
            <a:ext cx="971550" cy="1143000"/>
          </a:xfrm>
          <a:noFill/>
        </p:spPr>
      </p:pic>
      <p:pic>
        <p:nvPicPr>
          <p:cNvPr id="17417" name="Picture 13" descr="webheader" title="Metional Assoc of state foreste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48200"/>
            <a:ext cx="11430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US-DOI-BLM-logo" title="US-DOI-BLM-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24400"/>
            <a:ext cx="14001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wfc-nav_r1_c1_f2" title="World Forestry Cent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0"/>
            <a:ext cx="21907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 title="line"/>
          <p:cNvCxnSpPr/>
          <p:nvPr/>
        </p:nvCxnSpPr>
        <p:spPr>
          <a:xfrm>
            <a:off x="609600" y="4572000"/>
            <a:ext cx="76962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8" name="Picture 26" descr="FWP.jpg" title="MT FWP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805113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24" descr="MT-HistCenter1.jpg" title="MT natural history center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413125"/>
            <a:ext cx="424656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StoltzeLogos BW.JPG" title="Stoltze land and lumber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33600"/>
            <a:ext cx="1576388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25" descr="MWPA LOGO.JPG" title="MT wood product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81200"/>
            <a:ext cx="13049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21" descr="UM-CFCLogo_Green_WM300w.gif" title="UM College of Forestry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2354263"/>
            <a:ext cx="173355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MLA_B&amp;W.BMP" title="MLA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2343150"/>
            <a:ext cx="220821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SAF shield.jpg" title="SA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10160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NTF.jpg" title="Tree Farm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633413"/>
            <a:ext cx="13493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DNRClogoColor.jpg" title="DNRC logo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752475"/>
            <a:ext cx="17811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Extforestry id color.png" title="Extforestry id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12573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8001000" cy="609600"/>
          </a:xfrm>
        </p:spPr>
        <p:txBody>
          <a:bodyPr/>
          <a:lstStyle/>
          <a:p>
            <a:r>
              <a:rPr lang="en-US" altLang="en-US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National, State, and Local </a:t>
            </a:r>
            <a:r>
              <a:rPr lang="en-US" altLang="en-US" sz="28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Partnerships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7"/>
          <p:cNvSpPr>
            <a:spLocks noChangeArrowheads="1"/>
          </p:cNvSpPr>
          <p:nvPr/>
        </p:nvSpPr>
        <p:spPr bwMode="auto">
          <a:xfrm>
            <a:off x="3962400" y="2514600"/>
            <a:ext cx="2895600" cy="1905000"/>
          </a:xfrm>
          <a:prstGeom prst="roundRect">
            <a:avLst>
              <a:gd name="adj" fmla="val 16667"/>
            </a:avLst>
          </a:prstGeom>
          <a:solidFill>
            <a:srgbClr val="5774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/>
            <a:r>
              <a:rPr lang="en-US" altLang="en-US" sz="1200" baseline="0">
                <a:solidFill>
                  <a:schemeClr val="bg1"/>
                </a:solidFill>
                <a:latin typeface="Verdana" panose="020B0604030504040204" pitchFamily="34" charset="0"/>
              </a:rPr>
              <a:t>During the average business day,</a:t>
            </a:r>
          </a:p>
          <a:p>
            <a:pPr algn="ctr"/>
            <a:r>
              <a:rPr lang="en-US" altLang="en-US" sz="1200" baseline="0">
                <a:solidFill>
                  <a:schemeClr val="bg1"/>
                </a:solidFill>
                <a:latin typeface="Verdana" panose="020B0604030504040204" pitchFamily="34" charset="0"/>
              </a:rPr>
              <a:t>a PLT workshop begins every hour.</a:t>
            </a:r>
          </a:p>
          <a:p>
            <a:pPr algn="ctr"/>
            <a:r>
              <a:rPr lang="en-US" altLang="en-US" sz="1200" baseline="0">
                <a:solidFill>
                  <a:schemeClr val="bg1"/>
                </a:solidFill>
                <a:latin typeface="Verdana" panose="020B0604030504040204" pitchFamily="34" charset="0"/>
              </a:rPr>
              <a:t>More than half the teachers who</a:t>
            </a:r>
          </a:p>
          <a:p>
            <a:pPr algn="ctr"/>
            <a:r>
              <a:rPr lang="en-US" altLang="en-US" sz="1200" baseline="0">
                <a:solidFill>
                  <a:schemeClr val="bg1"/>
                </a:solidFill>
                <a:latin typeface="Verdana" panose="020B0604030504040204" pitchFamily="34" charset="0"/>
              </a:rPr>
              <a:t>attend use PLT in their classes</a:t>
            </a:r>
          </a:p>
          <a:p>
            <a:pPr algn="ctr"/>
            <a:r>
              <a:rPr lang="en-US" altLang="en-US" sz="1200" baseline="0">
                <a:solidFill>
                  <a:schemeClr val="bg1"/>
                </a:solidFill>
                <a:latin typeface="Verdana" panose="020B0604030504040204" pitchFamily="34" charset="0"/>
              </a:rPr>
              <a:t> at least six times a year.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981200"/>
            <a:ext cx="6858000" cy="4038600"/>
          </a:xfrm>
          <a:noFill/>
        </p:spPr>
        <p:txBody>
          <a:bodyPr lIns="92075" tIns="46038" rIns="92075" bIns="46038"/>
          <a:lstStyle/>
          <a:p>
            <a:pPr marL="0" indent="0"/>
            <a:r>
              <a:rPr lang="en-US" altLang="en-US" sz="2000" dirty="0" smtClean="0"/>
              <a:t>50 State Network</a:t>
            </a:r>
          </a:p>
          <a:p>
            <a:pPr marL="0" indent="0"/>
            <a:endParaRPr lang="en-US" altLang="en-US" sz="2000" dirty="0" smtClean="0"/>
          </a:p>
          <a:p>
            <a:pPr marL="0" indent="0"/>
            <a:r>
              <a:rPr lang="en-US" altLang="en-US" sz="2000" dirty="0" smtClean="0"/>
              <a:t>“Train the Trainer Model” </a:t>
            </a:r>
          </a:p>
          <a:p>
            <a:pPr marL="0" indent="0"/>
            <a:endParaRPr lang="en-US" altLang="en-US" sz="2000" dirty="0" smtClean="0"/>
          </a:p>
          <a:p>
            <a:pPr marL="0" indent="0"/>
            <a:r>
              <a:rPr lang="en-US" altLang="en-US" sz="2000" dirty="0" smtClean="0"/>
              <a:t>Professional Development</a:t>
            </a:r>
          </a:p>
          <a:p>
            <a:pPr lvl="1">
              <a:spcAft>
                <a:spcPct val="20000"/>
              </a:spcAft>
            </a:pPr>
            <a:r>
              <a:rPr lang="en-US" altLang="en-US" sz="1600" dirty="0" err="1" smtClean="0"/>
              <a:t>Inservice</a:t>
            </a:r>
            <a:endParaRPr lang="en-US" altLang="en-US" sz="1600" dirty="0" smtClean="0"/>
          </a:p>
          <a:p>
            <a:pPr lvl="1">
              <a:spcAft>
                <a:spcPct val="20000"/>
              </a:spcAft>
            </a:pPr>
            <a:r>
              <a:rPr lang="en-US" altLang="en-US" sz="1600" dirty="0" smtClean="0"/>
              <a:t>Preservice</a:t>
            </a:r>
          </a:p>
          <a:p>
            <a:pPr lvl="1">
              <a:spcAft>
                <a:spcPct val="20000"/>
              </a:spcAft>
            </a:pPr>
            <a:r>
              <a:rPr lang="en-US" altLang="en-US" sz="1600" dirty="0" err="1" smtClean="0"/>
              <a:t>Nonformal</a:t>
            </a:r>
            <a:r>
              <a:rPr lang="en-US" altLang="en-US" sz="2000" dirty="0" smtClean="0"/>
              <a:t> </a:t>
            </a:r>
          </a:p>
          <a:p>
            <a:pPr marL="0" indent="0"/>
            <a:endParaRPr lang="en-US" altLang="en-US" sz="2000" dirty="0" smtClean="0"/>
          </a:p>
          <a:p>
            <a:pPr marL="0" indent="0"/>
            <a:r>
              <a:rPr lang="en-US" altLang="en-US" sz="2000" dirty="0" smtClean="0"/>
              <a:t>30,000 Educators Trained Each Year Across the Country</a:t>
            </a:r>
          </a:p>
          <a:p>
            <a:pPr lvl="1"/>
            <a:r>
              <a:rPr lang="en-US" altLang="en-US" sz="1600" dirty="0" smtClean="0"/>
              <a:t>You are the first Educators Trained Each Year in Montana</a:t>
            </a:r>
            <a:endParaRPr lang="en-US" altLang="en-US" sz="1600" dirty="0" smtClean="0">
              <a:solidFill>
                <a:srgbClr val="FF1F22"/>
              </a:solidFill>
            </a:endParaRPr>
          </a:p>
          <a:p>
            <a:pPr lvl="1">
              <a:spcAft>
                <a:spcPct val="20000"/>
              </a:spcAft>
              <a:buFontTx/>
              <a:buNone/>
            </a:pPr>
            <a:endParaRPr lang="en-US" altLang="en-US" sz="1600" dirty="0" smtClean="0">
              <a:solidFill>
                <a:srgbClr val="FF1F22"/>
              </a:solidFill>
            </a:endParaRPr>
          </a:p>
          <a:p>
            <a:pPr lvl="1"/>
            <a:endParaRPr lang="en-US" altLang="en-US" sz="2000" dirty="0" smtClean="0"/>
          </a:p>
          <a:p>
            <a:pPr marL="0" indent="0"/>
            <a:endParaRPr lang="en-US" altLang="en-US" sz="16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104900"/>
            <a:ext cx="6858000" cy="609600"/>
          </a:xfrm>
        </p:spPr>
        <p:txBody>
          <a:bodyPr/>
          <a:lstStyle/>
          <a:p>
            <a:r>
              <a:rPr lang="en-US" altLang="en-US" b="1" dirty="0">
                <a:solidFill>
                  <a:srgbClr val="000000"/>
                </a:solidFill>
              </a:rPr>
              <a:t>Implementation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7472</TotalTime>
  <Words>1338</Words>
  <Application>Microsoft Office PowerPoint</Application>
  <PresentationFormat>On-screen Show (4:3)</PresentationFormat>
  <Paragraphs>303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ヒラギノ角ゴ Pro W3</vt:lpstr>
      <vt:lpstr>Wingdings</vt:lpstr>
      <vt:lpstr>Tahoma</vt:lpstr>
      <vt:lpstr>Arial Rounded MT Bold</vt:lpstr>
      <vt:lpstr>Verdana</vt:lpstr>
      <vt:lpstr>Blank Presentation</vt:lpstr>
      <vt:lpstr>Montana PLT Coordinator</vt:lpstr>
      <vt:lpstr>Project Learning Tree</vt:lpstr>
      <vt:lpstr>What is Project Learning Tree?  A Comprehensive Environmental Ed. (EE) Program</vt:lpstr>
      <vt:lpstr>PLT’s Mission</vt:lpstr>
      <vt:lpstr>Project Learning Tree History</vt:lpstr>
      <vt:lpstr>PLT’s Environmental Education Goals</vt:lpstr>
      <vt:lpstr>PLT’s International Network</vt:lpstr>
      <vt:lpstr>National, State, and Local Partnerships</vt:lpstr>
      <vt:lpstr>Implementation</vt:lpstr>
      <vt:lpstr>PLT Curriculum</vt:lpstr>
      <vt:lpstr>PLT’s PreK-8 Environmental Education Activity Guide</vt:lpstr>
      <vt:lpstr>Energy &amp; Society Kit</vt:lpstr>
      <vt:lpstr>Secondary Modules (Grades 9-12)</vt:lpstr>
      <vt:lpstr>Curriculum Development Process </vt:lpstr>
      <vt:lpstr>PLT Curriculum Evaluation</vt:lpstr>
      <vt:lpstr>Standards Correlations and  No Child Left Behind (NCLB)</vt:lpstr>
      <vt:lpstr>Every Student Learns Outside</vt:lpstr>
      <vt:lpstr>Urban Forestry Website </vt:lpstr>
      <vt:lpstr>Educator Support Materials</vt:lpstr>
      <vt:lpstr>Recognizing Excellence</vt:lpstr>
      <vt:lpstr>Green Works</vt:lpstr>
      <vt:lpstr>GreenWorks! In Action:  Biodiesel ReEnergizes Us!</vt:lpstr>
      <vt:lpstr>PLT’s GreenSchools! Program </vt:lpstr>
      <vt:lpstr>How can schools participate?</vt:lpstr>
      <vt:lpstr>GreenSchools! Investigations</vt:lpstr>
      <vt:lpstr>PLT GreenSchools! and GreenWorks!</vt:lpstr>
      <vt:lpstr>Project Learning Tree Works</vt:lpstr>
    </vt:vector>
  </TitlesOfParts>
  <Company>Britton William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Bertek</dc:creator>
  <cp:lastModifiedBy>Peterson, Cindy</cp:lastModifiedBy>
  <cp:revision>391</cp:revision>
  <cp:lastPrinted>2006-11-14T18:33:28Z</cp:lastPrinted>
  <dcterms:modified xsi:type="dcterms:W3CDTF">2020-04-10T12:56:56Z</dcterms:modified>
</cp:coreProperties>
</file>