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42"/>
  </p:notes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Public Sans" charset="1" panose="00000000000000000000"/>
      <p:regular r:id="rId10"/>
    </p:embeddedFont>
    <p:embeddedFont>
      <p:font typeface="Public Sans Bold" charset="1" panose="00000000000000000000"/>
      <p:regular r:id="rId11"/>
    </p:embeddedFont>
    <p:embeddedFont>
      <p:font typeface="Public Sans Italics" charset="1" panose="00000000000000000000"/>
      <p:regular r:id="rId12"/>
    </p:embeddedFont>
    <p:embeddedFont>
      <p:font typeface="Public Sans Bold Italics" charset="1" panose="00000000000000000000"/>
      <p:regular r:id="rId13"/>
    </p:embeddedFont>
    <p:embeddedFont>
      <p:font typeface="Public Sans Bold" charset="1" panose="00000000000000000000"/>
      <p:regular r:id="rId14"/>
    </p:embeddedFont>
    <p:embeddedFont>
      <p:font typeface="Public Sans Bold Bold" charset="1" panose="00000000000000000000"/>
      <p:regular r:id="rId15"/>
    </p:embeddedFont>
    <p:embeddedFont>
      <p:font typeface="Public Sans Bold Italics" charset="1" panose="00000000000000000000"/>
      <p:regular r:id="rId16"/>
    </p:embeddedFont>
    <p:embeddedFont>
      <p:font typeface="Public Sans Bold Bold Italics" charset="1" panose="00000000000000000000"/>
      <p:regular r:id="rId17"/>
    </p:embeddedFont>
    <p:embeddedFont>
      <p:font typeface="Gotham 3" charset="1" panose="00000000000000000000"/>
      <p:regular r:id="rId18"/>
    </p:embeddedFont>
    <p:embeddedFont>
      <p:font typeface="Gotham 2" charset="1" panose="02000604040000020004"/>
      <p:regular r:id="rId19"/>
    </p:embeddedFont>
    <p:embeddedFont>
      <p:font typeface="Gotham 1" charset="1" panose="02000604040000020004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slides/slide1.xml" Type="http://schemas.openxmlformats.org/officeDocument/2006/relationships/slide"/><Relationship Id="rId22" Target="slides/slide2.xml" Type="http://schemas.openxmlformats.org/officeDocument/2006/relationships/slide"/><Relationship Id="rId23" Target="slides/slide3.xml" Type="http://schemas.openxmlformats.org/officeDocument/2006/relationships/slide"/><Relationship Id="rId24" Target="slides/slide4.xml" Type="http://schemas.openxmlformats.org/officeDocument/2006/relationships/slide"/><Relationship Id="rId25" Target="slides/slide5.xml" Type="http://schemas.openxmlformats.org/officeDocument/2006/relationships/slide"/><Relationship Id="rId26" Target="slides/slide6.xml" Type="http://schemas.openxmlformats.org/officeDocument/2006/relationships/slide"/><Relationship Id="rId27" Target="slides/slide7.xml" Type="http://schemas.openxmlformats.org/officeDocument/2006/relationships/slide"/><Relationship Id="rId28" Target="slides/slide8.xml" Type="http://schemas.openxmlformats.org/officeDocument/2006/relationships/slide"/><Relationship Id="rId29" Target="slides/slide9.xml" Type="http://schemas.openxmlformats.org/officeDocument/2006/relationships/slide"/><Relationship Id="rId3" Target="viewProps.xml" Type="http://schemas.openxmlformats.org/officeDocument/2006/relationships/viewProps"/><Relationship Id="rId30" Target="slides/slide10.xml" Type="http://schemas.openxmlformats.org/officeDocument/2006/relationships/slide"/><Relationship Id="rId31" Target="slides/slide11.xml" Type="http://schemas.openxmlformats.org/officeDocument/2006/relationships/slide"/><Relationship Id="rId32" Target="slides/slide12.xml" Type="http://schemas.openxmlformats.org/officeDocument/2006/relationships/slide"/><Relationship Id="rId33" Target="slides/slide13.xml" Type="http://schemas.openxmlformats.org/officeDocument/2006/relationships/slide"/><Relationship Id="rId34" Target="slides/slide14.xml" Type="http://schemas.openxmlformats.org/officeDocument/2006/relationships/slide"/><Relationship Id="rId35" Target="slides/slide15.xml" Type="http://schemas.openxmlformats.org/officeDocument/2006/relationships/slide"/><Relationship Id="rId36" Target="slides/slide16.xml" Type="http://schemas.openxmlformats.org/officeDocument/2006/relationships/slide"/><Relationship Id="rId37" Target="slides/slide17.xml" Type="http://schemas.openxmlformats.org/officeDocument/2006/relationships/slide"/><Relationship Id="rId38" Target="slides/slide18.xml" Type="http://schemas.openxmlformats.org/officeDocument/2006/relationships/slide"/><Relationship Id="rId39" Target="slides/slide19.xml" Type="http://schemas.openxmlformats.org/officeDocument/2006/relationships/slide"/><Relationship Id="rId4" Target="theme/theme1.xml" Type="http://schemas.openxmlformats.org/officeDocument/2006/relationships/theme"/><Relationship Id="rId40" Target="slides/slide20.xml" Type="http://schemas.openxmlformats.org/officeDocument/2006/relationships/slide"/><Relationship Id="rId41" Target="slides/slide21.xml" Type="http://schemas.openxmlformats.org/officeDocument/2006/relationships/slide"/><Relationship Id="rId42" Target="notesMasters/notesMaster1.xml" Type="http://schemas.openxmlformats.org/officeDocument/2006/relationships/notesMaster"/><Relationship Id="rId43" Target="theme/theme2.xml" Type="http://schemas.openxmlformats.org/officeDocument/2006/relationships/theme"/><Relationship Id="rId44" Target="notesSlides/notesSlide1.xml" Type="http://schemas.openxmlformats.org/officeDocument/2006/relationships/notes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- How will you know if you met your goal?</a:t>
            </a:r>
          </a:p>
          <a:p>
            <a:r>
              <a:rPr lang="en-US"/>
              <a:t>- You are not in charge of handing out ribbons, but you can set more measurable goals.</a:t>
            </a:r>
          </a:p>
          <a:p>
            <a:r>
              <a:rPr lang="en-US"/>
              <a:t> - Again, you cannot control this, and is not realistic or attainable in most cases.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gif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12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jpeg" Type="http://schemas.openxmlformats.org/officeDocument/2006/relationships/image"/><Relationship Id="rId4" Target="../media/image12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28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5.png" Type="http://schemas.openxmlformats.org/officeDocument/2006/relationships/image"/><Relationship Id="rId4" Target="../media/image31.png" Type="http://schemas.openxmlformats.org/officeDocument/2006/relationships/image"/><Relationship Id="rId5" Target="../media/image32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5.png" Type="http://schemas.openxmlformats.org/officeDocument/2006/relationships/image"/><Relationship Id="rId4" Target="../media/image31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5.png" Type="http://schemas.openxmlformats.org/officeDocument/2006/relationships/image"/><Relationship Id="rId4" Target="../media/image31.png" Type="http://schemas.openxmlformats.org/officeDocument/2006/relationships/image"/><Relationship Id="rId5" Target="../media/image34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Relationship Id="rId4" Target="../media/image8.jpeg" Type="http://schemas.openxmlformats.org/officeDocument/2006/relationships/image"/><Relationship Id="rId5" Target="../media/image9.jpeg" Type="http://schemas.openxmlformats.org/officeDocument/2006/relationships/image"/><Relationship Id="rId6" Target="../media/image10.jpeg" Type="http://schemas.openxmlformats.org/officeDocument/2006/relationships/image"/><Relationship Id="rId7" Target="../media/image11.jpeg" Type="http://schemas.openxmlformats.org/officeDocument/2006/relationships/image"/><Relationship Id="rId8" Target="../media/image12.png" Type="http://schemas.openxmlformats.org/officeDocument/2006/relationships/image"/><Relationship Id="rId9" Target="../media/image13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teams.microsoft.com/l/meetup-join/19%3aeb4228db58b9440eb1b278c170d5cbe0%40thread.tacv2/1602704666254?context=%7b%22Tid%22%3a%2209feef0e-5934-4396-8b35-54b37977a2f8%22%2c%22Oid%22%3a%229987c452-112d-4028-b8af-115b8ac4cbe1%22%7d" TargetMode="External" Type="http://schemas.openxmlformats.org/officeDocument/2006/relationships/hyperlink"/><Relationship Id="rId11" Target="https://teams.microsoft.com/l/meetup-join/19%3aeb4228db58b9440eb1b278c170d5cbe0%40thread.tacv2/1602704666254?context=%7b%22Tid%22%3a%2209feef0e-5934-4396-8b35-54b37977a2f8%22%2c%22Oid%22%3a%229987c452-112d-4028-b8af-115b8ac4cbe1%22%7d" TargetMode="External" Type="http://schemas.openxmlformats.org/officeDocument/2006/relationships/hyperlink"/><Relationship Id="rId12" Target="https://teams.microsoft.com/l/meetup-join/19%3aeb4228db58b9440eb1b278c170d5cbe0%40thread.tacv2/1602704666254?context=%7b%22Tid%22%3a%2209feef0e-5934-4396-8b35-54b37977a2f8%22%2c%22Oid%22%3a%229987c452-112d-4028-b8af-115b8ac4cbe1%22%7d" TargetMode="External" Type="http://schemas.openxmlformats.org/officeDocument/2006/relationships/hyperlink"/><Relationship Id="rId13" Target="https://teams.microsoft.com/l/meetup-join/19%3aeb4228db58b9440eb1b278c170d5cbe0%40thread.tacv2/1602704666254?context=%7b%22Tid%22%3a%2209feef0e-5934-4396-8b35-54b37977a2f8%22%2c%22Oid%22%3a%229987c452-112d-4028-b8af-115b8ac4cbe1%22%7d" TargetMode="External" Type="http://schemas.openxmlformats.org/officeDocument/2006/relationships/hyperlink"/><Relationship Id="rId14" Target="https://teams.microsoft.com/l/meetup-join/19%3aeb4228db58b9440eb1b278c170d5cbe0%40thread.tacv2/1602704666254?context=%7b%22Tid%22%3a%2209feef0e-5934-4396-8b35-54b37977a2f8%22%2c%22Oid%22%3a%229987c452-112d-4028-b8af-115b8ac4cbe1%22%7d" TargetMode="External" Type="http://schemas.openxmlformats.org/officeDocument/2006/relationships/hyperlink"/><Relationship Id="rId15" Target="https://teams.microsoft.com/l/meetup-join/19%3aeb4228db58b9440eb1b278c170d5cbe0%40thread.tacv2/1602704666254?context=%7b%22Tid%22%3a%2209feef0e-5934-4396-8b35-54b37977a2f8%22%2c%22Oid%22%3a%229987c452-112d-4028-b8af-115b8ac4cbe1%22%7d" TargetMode="External" Type="http://schemas.openxmlformats.org/officeDocument/2006/relationships/hyperlink"/><Relationship Id="rId16" Target="https://teams.microsoft.com/l/meetup-join/19%3aeb4228db58b9440eb1b278c170d5cbe0%40thread.tacv2/1602704666254?context=%7b%22Tid%22%3a%2209feef0e-5934-4396-8b35-54b37977a2f8%22%2c%22Oid%22%3a%229987c452-112d-4028-b8af-115b8ac4cbe1%22%7d" TargetMode="External" Type="http://schemas.openxmlformats.org/officeDocument/2006/relationships/hyperlink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https://teams.microsoft.com/l/meetup-join/19%3aeb4228db58b9440eb1b278c170d5cbe0%40thread.tacv2/1602704666254?context=%7b%22Tid%22%3a%2209feef0e-5934-4396-8b35-54b37977a2f8%22%2c%22Oid%22%3a%229987c452-112d-4028-b8af-115b8ac4cbe1%22%7d" TargetMode="External" Type="http://schemas.openxmlformats.org/officeDocument/2006/relationships/hyperlink"/><Relationship Id="rId7" Target="https://teams.microsoft.com/l/meetup-join/19%3aeb4228db58b9440eb1b278c170d5cbe0%40thread.tacv2/1602704666254?context=%7b%22Tid%22%3a%2209feef0e-5934-4396-8b35-54b37977a2f8%22%2c%22Oid%22%3a%229987c452-112d-4028-b8af-115b8ac4cbe1%22%7d" TargetMode="External" Type="http://schemas.openxmlformats.org/officeDocument/2006/relationships/hyperlink"/><Relationship Id="rId8" Target="../media/image18.png" Type="http://schemas.openxmlformats.org/officeDocument/2006/relationships/image"/><Relationship Id="rId9" Target="https://teams.microsoft.com/l/meetup-join/19%3aeb4228db58b9440eb1b278c170d5cbe0%40thread.tacv2/1602704666254?context=%7b%22Tid%22%3a%2209feef0e-5934-4396-8b35-54b37977a2f8%22%2c%22Oid%22%3a%229987c452-112d-4028-b8af-115b8ac4cbe1%22%7d" TargetMode="External" Type="http://schemas.openxmlformats.org/officeDocument/2006/relationships/hyperlink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www.montana.edu/extension/4h/projects/support/record_books/index.html" TargetMode="External" Type="http://schemas.openxmlformats.org/officeDocument/2006/relationships/hyperlink"/><Relationship Id="rId3" Target="../media/image20.jpeg" Type="http://schemas.openxmlformats.org/officeDocument/2006/relationships/image"/><Relationship Id="rId4" Target="../media/image2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5625" r="0" b="0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-1765507" y="-3544592"/>
            <a:ext cx="11103286" cy="11103286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7306219" y="888847"/>
            <a:ext cx="1007103" cy="1024559"/>
          </a:xfrm>
          <a:custGeom>
            <a:avLst/>
            <a:gdLst/>
            <a:ahLst/>
            <a:cxnLst/>
            <a:rect r="r" b="b" t="t" l="l"/>
            <a:pathLst>
              <a:path h="1024559" w="1007103">
                <a:moveTo>
                  <a:pt x="0" y="0"/>
                </a:moveTo>
                <a:lnTo>
                  <a:pt x="1007102" y="0"/>
                </a:lnTo>
                <a:lnTo>
                  <a:pt x="1007102" y="1024559"/>
                </a:lnTo>
                <a:lnTo>
                  <a:pt x="0" y="1024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3" r="0" b="-2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33568" y="888847"/>
            <a:ext cx="6505137" cy="1024559"/>
          </a:xfrm>
          <a:custGeom>
            <a:avLst/>
            <a:gdLst/>
            <a:ahLst/>
            <a:cxnLst/>
            <a:rect r="r" b="b" t="t" l="l"/>
            <a:pathLst>
              <a:path h="1024559" w="6505137">
                <a:moveTo>
                  <a:pt x="0" y="0"/>
                </a:moveTo>
                <a:lnTo>
                  <a:pt x="6505137" y="0"/>
                </a:lnTo>
                <a:lnTo>
                  <a:pt x="6505137" y="1024559"/>
                </a:lnTo>
                <a:lnTo>
                  <a:pt x="0" y="1024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33568" y="2563058"/>
            <a:ext cx="7733029" cy="225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37424A"/>
                </a:solidFill>
                <a:latin typeface="Gotham 1"/>
              </a:rPr>
              <a:t>Record Books 101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107582" y="5086350"/>
            <a:ext cx="4585001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360"/>
              </a:lnSpc>
              <a:spcBef>
                <a:spcPct val="0"/>
              </a:spcBef>
            </a:pPr>
            <a:r>
              <a:rPr lang="en-US" sz="2800">
                <a:solidFill>
                  <a:srgbClr val="37424A"/>
                </a:solidFill>
                <a:latin typeface="Gotham 2"/>
              </a:rPr>
              <a:t>GALLATIN COUNTY 4-H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399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3460017" y="-540460"/>
            <a:ext cx="11367966" cy="11367920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>
                <a:alphaModFix amt="35000"/>
              </a:blip>
              <a:stretch>
                <a:fillRect l="-24999" t="0" r="-24999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8534530" y="2587847"/>
            <a:ext cx="1218939" cy="1240067"/>
          </a:xfrm>
          <a:custGeom>
            <a:avLst/>
            <a:gdLst/>
            <a:ahLst/>
            <a:cxnLst/>
            <a:rect r="r" b="b" t="t" l="l"/>
            <a:pathLst>
              <a:path h="1240067" w="1218939">
                <a:moveTo>
                  <a:pt x="0" y="0"/>
                </a:moveTo>
                <a:lnTo>
                  <a:pt x="1218940" y="0"/>
                </a:lnTo>
                <a:lnTo>
                  <a:pt x="1218940" y="1240068"/>
                </a:lnTo>
                <a:lnTo>
                  <a:pt x="0" y="1240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0" y="4535142"/>
            <a:ext cx="18288000" cy="229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19"/>
              </a:lnSpc>
            </a:pPr>
            <a:r>
              <a:rPr lang="en-US" sz="7099">
                <a:solidFill>
                  <a:srgbClr val="FFFFFF"/>
                </a:solidFill>
                <a:latin typeface="Gotham 1 Bold"/>
              </a:rPr>
              <a:t>WHY ARE RECORD BOOKS IMPORTANT?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94442" y="0"/>
            <a:ext cx="10899116" cy="10275946"/>
          </a:xfrm>
          <a:custGeom>
            <a:avLst/>
            <a:gdLst/>
            <a:ahLst/>
            <a:cxnLst/>
            <a:rect r="r" b="b" t="t" l="l"/>
            <a:pathLst>
              <a:path h="10275946" w="10899116">
                <a:moveTo>
                  <a:pt x="0" y="0"/>
                </a:moveTo>
                <a:lnTo>
                  <a:pt x="10899116" y="0"/>
                </a:lnTo>
                <a:lnTo>
                  <a:pt x="10899116" y="10275946"/>
                </a:lnTo>
                <a:lnTo>
                  <a:pt x="0" y="10275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88580" y="0"/>
            <a:ext cx="10910840" cy="10287000"/>
          </a:xfrm>
          <a:custGeom>
            <a:avLst/>
            <a:gdLst/>
            <a:ahLst/>
            <a:cxnLst/>
            <a:rect r="r" b="b" t="t" l="l"/>
            <a:pathLst>
              <a:path h="10287000" w="10910840">
                <a:moveTo>
                  <a:pt x="0" y="0"/>
                </a:moveTo>
                <a:lnTo>
                  <a:pt x="10910840" y="0"/>
                </a:lnTo>
                <a:lnTo>
                  <a:pt x="109108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4117094" y="4888396"/>
            <a:ext cx="3970411" cy="30969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375280" y="0"/>
            <a:ext cx="7912720" cy="10287000"/>
            <a:chOff x="0" y="0"/>
            <a:chExt cx="10550293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35953" t="0" r="12767" b="0"/>
            <a:stretch>
              <a:fillRect/>
            </a:stretch>
          </p:blipFill>
          <p:spPr>
            <a:xfrm flipH="false" flipV="false">
              <a:off x="0" y="0"/>
              <a:ext cx="10550293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1028700" y="8800388"/>
            <a:ext cx="7044796" cy="915823"/>
          </a:xfrm>
          <a:custGeom>
            <a:avLst/>
            <a:gdLst/>
            <a:ahLst/>
            <a:cxnLst/>
            <a:rect r="r" b="b" t="t" l="l"/>
            <a:pathLst>
              <a:path h="915823" w="7044796">
                <a:moveTo>
                  <a:pt x="0" y="0"/>
                </a:moveTo>
                <a:lnTo>
                  <a:pt x="7044796" y="0"/>
                </a:lnTo>
                <a:lnTo>
                  <a:pt x="7044796" y="915824"/>
                </a:lnTo>
                <a:lnTo>
                  <a:pt x="0" y="9158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89878" y="1148752"/>
            <a:ext cx="8600378" cy="4356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34064" indent="-367032" lvl="1">
              <a:lnSpc>
                <a:spcPts val="578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Public Sans"/>
              </a:rPr>
              <a:t>4-H Record Books encourage members to set goals, pursue strategies to meet those goals, and to shift gears in the face of challenges and obstacles.</a:t>
            </a:r>
            <a:r>
              <a:rPr lang="en-US" sz="3400">
                <a:solidFill>
                  <a:srgbClr val="000000"/>
                </a:solidFill>
                <a:latin typeface="Public Sans"/>
              </a:rPr>
              <a:t> </a:t>
            </a:r>
          </a:p>
          <a:p>
            <a:pPr marL="734064" indent="-367032" lvl="1">
              <a:lnSpc>
                <a:spcPts val="578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Public Sans"/>
              </a:rPr>
              <a:t>Completing records and bookkeeping are valuable life skills.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19439" y="6351249"/>
            <a:ext cx="6341255" cy="1536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Public Sans"/>
              </a:rPr>
              <a:t>Record books are NOT a form of punishment set forth by the 4-H leaders or 4-H Office.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95655" y="671172"/>
            <a:ext cx="16696690" cy="8944655"/>
          </a:xfrm>
          <a:custGeom>
            <a:avLst/>
            <a:gdLst/>
            <a:ahLst/>
            <a:cxnLst/>
            <a:rect r="r" b="b" t="t" l="l"/>
            <a:pathLst>
              <a:path h="8944655" w="16696690">
                <a:moveTo>
                  <a:pt x="0" y="0"/>
                </a:moveTo>
                <a:lnTo>
                  <a:pt x="16696690" y="0"/>
                </a:lnTo>
                <a:lnTo>
                  <a:pt x="16696690" y="8944656"/>
                </a:lnTo>
                <a:lnTo>
                  <a:pt x="0" y="89446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3575113" y="0"/>
            <a:ext cx="4712887" cy="5143500"/>
          </a:xfrm>
          <a:prstGeom prst="rect">
            <a:avLst/>
          </a:prstGeom>
          <a:solidFill>
            <a:srgbClr val="339966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3390448" y="5143500"/>
            <a:ext cx="4897552" cy="5410901"/>
          </a:xfrm>
          <a:custGeom>
            <a:avLst/>
            <a:gdLst/>
            <a:ahLst/>
            <a:cxnLst/>
            <a:rect r="r" b="b" t="t" l="l"/>
            <a:pathLst>
              <a:path h="5410901" w="4897552">
                <a:moveTo>
                  <a:pt x="0" y="0"/>
                </a:moveTo>
                <a:lnTo>
                  <a:pt x="4897552" y="0"/>
                </a:lnTo>
                <a:lnTo>
                  <a:pt x="4897552" y="5410901"/>
                </a:lnTo>
                <a:lnTo>
                  <a:pt x="0" y="54109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05" t="0" r="-49021" b="0"/>
            </a:stretch>
          </a:blipFill>
        </p:spPr>
      </p:sp>
      <p:sp>
        <p:nvSpPr>
          <p:cNvPr name="AutoShape 4" id="4"/>
          <p:cNvSpPr/>
          <p:nvPr/>
        </p:nvSpPr>
        <p:spPr>
          <a:xfrm rot="0">
            <a:off x="8862226" y="5143500"/>
            <a:ext cx="4712887" cy="5143500"/>
          </a:xfrm>
          <a:prstGeom prst="rect">
            <a:avLst/>
          </a:prstGeom>
          <a:solidFill>
            <a:srgbClr val="61C250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8862226" y="-267401"/>
            <a:ext cx="4712887" cy="5410901"/>
          </a:xfrm>
          <a:custGeom>
            <a:avLst/>
            <a:gdLst/>
            <a:ahLst/>
            <a:cxnLst/>
            <a:rect r="r" b="b" t="t" l="l"/>
            <a:pathLst>
              <a:path h="5410901" w="4712887">
                <a:moveTo>
                  <a:pt x="0" y="0"/>
                </a:moveTo>
                <a:lnTo>
                  <a:pt x="4712887" y="0"/>
                </a:lnTo>
                <a:lnTo>
                  <a:pt x="4712887" y="5410901"/>
                </a:lnTo>
                <a:lnTo>
                  <a:pt x="0" y="54109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108" t="0" r="-36108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36299" y="1272000"/>
            <a:ext cx="8159226" cy="746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624"/>
              </a:lnSpc>
              <a:spcBef>
                <a:spcPts val="1357"/>
              </a:spcBef>
              <a:buFont typeface="Arial"/>
              <a:buChar char="•"/>
            </a:pPr>
            <a:r>
              <a:rPr lang="en-US" sz="2499">
                <a:solidFill>
                  <a:srgbClr val="37424A"/>
                </a:solidFill>
                <a:latin typeface="Public Sans Bold"/>
              </a:rPr>
              <a:t>DON'T</a:t>
            </a:r>
            <a:r>
              <a:rPr lang="en-US" sz="2499">
                <a:solidFill>
                  <a:srgbClr val="37424A"/>
                </a:solidFill>
                <a:latin typeface="Public Sans"/>
              </a:rPr>
              <a:t> wait until the last minute to fill out your record book </a:t>
            </a:r>
          </a:p>
          <a:p>
            <a:pPr algn="l" marL="539749" indent="-269875" lvl="1">
              <a:lnSpc>
                <a:spcPts val="3624"/>
              </a:lnSpc>
              <a:spcBef>
                <a:spcPts val="1357"/>
              </a:spcBef>
              <a:buFont typeface="Arial"/>
              <a:buChar char="•"/>
            </a:pPr>
            <a:r>
              <a:rPr lang="en-US" sz="2499" u="none">
                <a:solidFill>
                  <a:srgbClr val="37424A"/>
                </a:solidFill>
                <a:latin typeface="Public Sans Bold"/>
              </a:rPr>
              <a:t>DON'T </a:t>
            </a:r>
            <a:r>
              <a:rPr lang="en-US" sz="2499" u="none">
                <a:solidFill>
                  <a:srgbClr val="37424A"/>
                </a:solidFill>
                <a:latin typeface="Public Sans"/>
              </a:rPr>
              <a:t>forget to get the receipts from any purchases </a:t>
            </a:r>
          </a:p>
          <a:p>
            <a:pPr algn="l" marL="539749" indent="-269875" lvl="1">
              <a:lnSpc>
                <a:spcPts val="3624"/>
              </a:lnSpc>
              <a:spcBef>
                <a:spcPts val="1357"/>
              </a:spcBef>
              <a:buFont typeface="Arial"/>
              <a:buChar char="•"/>
            </a:pPr>
            <a:r>
              <a:rPr lang="en-US" sz="2499" u="none">
                <a:solidFill>
                  <a:srgbClr val="37424A"/>
                </a:solidFill>
                <a:latin typeface="Public Sans Bold"/>
              </a:rPr>
              <a:t>DON'T</a:t>
            </a:r>
            <a:r>
              <a:rPr lang="en-US" sz="2499" u="none">
                <a:solidFill>
                  <a:srgbClr val="37424A"/>
                </a:solidFill>
                <a:latin typeface="Public Sans"/>
              </a:rPr>
              <a:t> write messy </a:t>
            </a:r>
          </a:p>
          <a:p>
            <a:pPr algn="l" marL="539749" indent="-269875" lvl="1">
              <a:lnSpc>
                <a:spcPts val="3624"/>
              </a:lnSpc>
              <a:spcBef>
                <a:spcPts val="1357"/>
              </a:spcBef>
              <a:buFont typeface="Arial"/>
              <a:buChar char="•"/>
            </a:pPr>
            <a:r>
              <a:rPr lang="en-US" sz="2499" u="none">
                <a:solidFill>
                  <a:srgbClr val="37424A"/>
                </a:solidFill>
                <a:latin typeface="Public Sans Bold"/>
              </a:rPr>
              <a:t>DON'T </a:t>
            </a:r>
            <a:r>
              <a:rPr lang="en-US" sz="2499" u="none">
                <a:solidFill>
                  <a:srgbClr val="37424A"/>
                </a:solidFill>
                <a:latin typeface="Public Sans"/>
              </a:rPr>
              <a:t>let your parent/guardian do all the work</a:t>
            </a:r>
          </a:p>
          <a:p>
            <a:pPr algn="l">
              <a:lnSpc>
                <a:spcPts val="1450"/>
              </a:lnSpc>
              <a:spcBef>
                <a:spcPts val="1086"/>
              </a:spcBef>
            </a:pPr>
          </a:p>
          <a:p>
            <a:pPr algn="l" marL="539749" indent="-269875" lvl="1">
              <a:lnSpc>
                <a:spcPts val="3624"/>
              </a:lnSpc>
              <a:spcBef>
                <a:spcPts val="1357"/>
              </a:spcBef>
              <a:buFont typeface="Arial"/>
              <a:buChar char="•"/>
            </a:pPr>
            <a:r>
              <a:rPr lang="en-US" sz="2499" u="none">
                <a:solidFill>
                  <a:srgbClr val="37424A"/>
                </a:solidFill>
                <a:latin typeface="Public Sans Bold"/>
              </a:rPr>
              <a:t>DO </a:t>
            </a:r>
            <a:r>
              <a:rPr lang="en-US" sz="2499" u="none">
                <a:solidFill>
                  <a:srgbClr val="37424A"/>
                </a:solidFill>
                <a:latin typeface="Public Sans"/>
              </a:rPr>
              <a:t>work on your project curriculum book's activities regularly</a:t>
            </a:r>
          </a:p>
          <a:p>
            <a:pPr algn="l" marL="539749" indent="-269875" lvl="1">
              <a:lnSpc>
                <a:spcPts val="3624"/>
              </a:lnSpc>
              <a:spcBef>
                <a:spcPts val="1357"/>
              </a:spcBef>
              <a:buFont typeface="Arial"/>
              <a:buChar char="•"/>
            </a:pPr>
            <a:r>
              <a:rPr lang="en-US" sz="2499" u="none">
                <a:solidFill>
                  <a:srgbClr val="37424A"/>
                </a:solidFill>
                <a:latin typeface="Public Sans Bold"/>
              </a:rPr>
              <a:t>DO </a:t>
            </a:r>
            <a:r>
              <a:rPr lang="en-US" sz="2499" u="none">
                <a:solidFill>
                  <a:srgbClr val="37424A"/>
                </a:solidFill>
                <a:latin typeface="Public Sans"/>
              </a:rPr>
              <a:t>take pictures throughout the year to add to your record book </a:t>
            </a:r>
          </a:p>
          <a:p>
            <a:pPr algn="l" marL="539749" indent="-269875" lvl="1">
              <a:lnSpc>
                <a:spcPts val="3624"/>
              </a:lnSpc>
              <a:spcBef>
                <a:spcPts val="1357"/>
              </a:spcBef>
              <a:buFont typeface="Arial"/>
              <a:buChar char="•"/>
            </a:pPr>
            <a:r>
              <a:rPr lang="en-US" sz="2499" u="none">
                <a:solidFill>
                  <a:srgbClr val="37424A"/>
                </a:solidFill>
                <a:latin typeface="Public Sans Bold"/>
              </a:rPr>
              <a:t>DO </a:t>
            </a:r>
            <a:r>
              <a:rPr lang="en-US" sz="2499" u="none">
                <a:solidFill>
                  <a:srgbClr val="37424A"/>
                </a:solidFill>
                <a:latin typeface="Public Sans"/>
              </a:rPr>
              <a:t>keep your records tidy in a 3-ring binder or report folder</a:t>
            </a:r>
          </a:p>
          <a:p>
            <a:pPr algn="l" marL="539749" indent="-269875" lvl="1">
              <a:lnSpc>
                <a:spcPts val="3624"/>
              </a:lnSpc>
              <a:spcBef>
                <a:spcPts val="1359"/>
              </a:spcBef>
              <a:buFont typeface="Arial"/>
              <a:buChar char="•"/>
            </a:pPr>
            <a:r>
              <a:rPr lang="en-US" sz="2499" u="none">
                <a:solidFill>
                  <a:srgbClr val="37424A"/>
                </a:solidFill>
                <a:latin typeface="Public Sans Bold"/>
              </a:rPr>
              <a:t>DO YOUR BEST!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93424" y="170123"/>
            <a:ext cx="7633832" cy="1224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088"/>
              </a:lnSpc>
            </a:pPr>
            <a:r>
              <a:rPr lang="en-US" sz="8088" spc="-202">
                <a:solidFill>
                  <a:srgbClr val="339966"/>
                </a:solidFill>
                <a:latin typeface="Gotham 3 Bold"/>
              </a:rPr>
              <a:t>Do's &amp; Don'ts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144000" y="6254750"/>
            <a:ext cx="4019844" cy="2825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89"/>
              </a:lnSpc>
              <a:spcBef>
                <a:spcPts val="2392"/>
              </a:spcBef>
            </a:pPr>
            <a:r>
              <a:rPr lang="en-US" sz="2199">
                <a:solidFill>
                  <a:srgbClr val="FFFFFF"/>
                </a:solidFill>
                <a:latin typeface="Gotham 3"/>
              </a:rPr>
              <a:t>"I participated in County Communication Day and attended 3 workshops for my leadership project. I recorded these activities in my My 4-H Year and my Non-Animal Project Journal.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841813" y="858632"/>
            <a:ext cx="4084613" cy="2825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89"/>
              </a:lnSpc>
              <a:spcBef>
                <a:spcPts val="2392"/>
              </a:spcBef>
            </a:pPr>
            <a:r>
              <a:rPr lang="en-US" sz="2199">
                <a:solidFill>
                  <a:srgbClr val="FFFFFF"/>
                </a:solidFill>
                <a:latin typeface="Gotham 3"/>
              </a:rPr>
              <a:t>"My rabbit eats orchard grass pellets and went to the vet last week for a vaccine. I recorded my expenses, date and type of vaccine all in my Animal Project Journal"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28700" y="9213850"/>
            <a:ext cx="7044796" cy="915823"/>
          </a:xfrm>
          <a:custGeom>
            <a:avLst/>
            <a:gdLst/>
            <a:ahLst/>
            <a:cxnLst/>
            <a:rect r="r" b="b" t="t" l="l"/>
            <a:pathLst>
              <a:path h="915823" w="7044796">
                <a:moveTo>
                  <a:pt x="0" y="0"/>
                </a:moveTo>
                <a:lnTo>
                  <a:pt x="7044796" y="0"/>
                </a:lnTo>
                <a:lnTo>
                  <a:pt x="7044796" y="915823"/>
                </a:lnTo>
                <a:lnTo>
                  <a:pt x="0" y="9158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971701" y="9086850"/>
            <a:ext cx="7044796" cy="915823"/>
          </a:xfrm>
          <a:custGeom>
            <a:avLst/>
            <a:gdLst/>
            <a:ahLst/>
            <a:cxnLst/>
            <a:rect r="r" b="b" t="t" l="l"/>
            <a:pathLst>
              <a:path h="915823" w="7044796">
                <a:moveTo>
                  <a:pt x="0" y="0"/>
                </a:moveTo>
                <a:lnTo>
                  <a:pt x="7044795" y="0"/>
                </a:lnTo>
                <a:lnTo>
                  <a:pt x="7044795" y="915823"/>
                </a:lnTo>
                <a:lnTo>
                  <a:pt x="0" y="9158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3890" y="3509576"/>
            <a:ext cx="16230600" cy="3753326"/>
          </a:xfrm>
          <a:custGeom>
            <a:avLst/>
            <a:gdLst/>
            <a:ahLst/>
            <a:cxnLst/>
            <a:rect r="r" b="b" t="t" l="l"/>
            <a:pathLst>
              <a:path h="3753326" w="16230600">
                <a:moveTo>
                  <a:pt x="0" y="0"/>
                </a:moveTo>
                <a:lnTo>
                  <a:pt x="16230600" y="0"/>
                </a:lnTo>
                <a:lnTo>
                  <a:pt x="16230600" y="3753327"/>
                </a:lnTo>
                <a:lnTo>
                  <a:pt x="0" y="3753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38756" y="218533"/>
            <a:ext cx="11822362" cy="1231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000"/>
              </a:lnSpc>
            </a:pPr>
            <a:r>
              <a:rPr lang="en-US" sz="8000" spc="-200">
                <a:solidFill>
                  <a:srgbClr val="339966"/>
                </a:solidFill>
                <a:latin typeface="Gotham 3 Bold"/>
              </a:rPr>
              <a:t>Tracking The Timeline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52145" y="2592499"/>
            <a:ext cx="3070654" cy="390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3"/>
              </a:lnSpc>
            </a:pPr>
            <a:r>
              <a:rPr lang="en-US" sz="2259">
                <a:solidFill>
                  <a:srgbClr val="37424A"/>
                </a:solidFill>
                <a:latin typeface="Public Sans Bold"/>
              </a:rPr>
              <a:t>4-H Year Begins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561957" y="7311850"/>
            <a:ext cx="3070654" cy="790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3"/>
              </a:lnSpc>
            </a:pPr>
            <a:r>
              <a:rPr lang="en-US" sz="2259">
                <a:solidFill>
                  <a:srgbClr val="37424A"/>
                </a:solidFill>
                <a:latin typeface="Public Sans Bold"/>
              </a:rPr>
              <a:t>Record Books DUE for Fair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778116" y="2235385"/>
            <a:ext cx="3569727" cy="390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3"/>
              </a:lnSpc>
            </a:pPr>
            <a:r>
              <a:rPr lang="en-US" sz="2259">
                <a:solidFill>
                  <a:srgbClr val="37424A"/>
                </a:solidFill>
                <a:latin typeface="Public Sans Bold"/>
              </a:rPr>
              <a:t>Record Book Interviews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312555" y="7311850"/>
            <a:ext cx="3070654" cy="790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3"/>
              </a:lnSpc>
            </a:pPr>
            <a:r>
              <a:rPr lang="en-US" sz="2259">
                <a:solidFill>
                  <a:srgbClr val="37424A"/>
                </a:solidFill>
                <a:latin typeface="Public Sans Bold"/>
              </a:rPr>
              <a:t>Big Sky Country State Fair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05268" y="2982435"/>
            <a:ext cx="2964407" cy="34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1"/>
              </a:lnSpc>
            </a:pPr>
            <a:r>
              <a:rPr lang="en-US" sz="1936">
                <a:solidFill>
                  <a:srgbClr val="37424A"/>
                </a:solidFill>
                <a:latin typeface="Public Sans"/>
              </a:rPr>
              <a:t>October 1st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294792" y="8225315"/>
            <a:ext cx="3604983" cy="684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1"/>
              </a:lnSpc>
            </a:pPr>
            <a:r>
              <a:rPr lang="en-US" sz="1936">
                <a:solidFill>
                  <a:srgbClr val="37424A"/>
                </a:solidFill>
                <a:latin typeface="Public Sans"/>
              </a:rPr>
              <a:t>LAST Wednesday of June</a:t>
            </a:r>
          </a:p>
          <a:p>
            <a:pPr algn="ctr">
              <a:lnSpc>
                <a:spcPts val="2711"/>
              </a:lnSpc>
            </a:pPr>
            <a:r>
              <a:rPr lang="en-US" sz="1936">
                <a:solidFill>
                  <a:srgbClr val="37424A"/>
                </a:solidFill>
                <a:latin typeface="Public Sans Bold"/>
              </a:rPr>
              <a:t>This Year: June 26th, 2024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027653" y="2682471"/>
            <a:ext cx="3070654" cy="684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1"/>
              </a:lnSpc>
            </a:pPr>
            <a:r>
              <a:rPr lang="en-US" sz="1936">
                <a:solidFill>
                  <a:srgbClr val="37424A"/>
                </a:solidFill>
                <a:latin typeface="Public Sans"/>
              </a:rPr>
              <a:t>Week BEFORE Fair</a:t>
            </a:r>
          </a:p>
          <a:p>
            <a:pPr algn="ctr">
              <a:lnSpc>
                <a:spcPts val="2711"/>
              </a:lnSpc>
            </a:pPr>
            <a:r>
              <a:rPr lang="en-US" sz="1936">
                <a:solidFill>
                  <a:srgbClr val="37424A"/>
                </a:solidFill>
                <a:latin typeface="Public Sans Bold"/>
              </a:rPr>
              <a:t>This Year: July 11th &amp; 12th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312555" y="8177690"/>
            <a:ext cx="3070654" cy="684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1"/>
              </a:lnSpc>
            </a:pPr>
            <a:r>
              <a:rPr lang="en-US" sz="1936">
                <a:solidFill>
                  <a:srgbClr val="37424A"/>
                </a:solidFill>
                <a:latin typeface="Public Sans"/>
              </a:rPr>
              <a:t>July 13-21, 2023</a:t>
            </a:r>
          </a:p>
          <a:p>
            <a:pPr algn="ctr">
              <a:lnSpc>
                <a:spcPts val="2711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12911972" y="7388415"/>
            <a:ext cx="3070654" cy="390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3"/>
              </a:lnSpc>
            </a:pPr>
            <a:r>
              <a:rPr lang="en-US" sz="2259">
                <a:solidFill>
                  <a:srgbClr val="37424A"/>
                </a:solidFill>
                <a:latin typeface="Public Sans Bold"/>
              </a:rPr>
              <a:t>Awards Night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911972" y="7842212"/>
            <a:ext cx="3070654" cy="684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1"/>
              </a:lnSpc>
            </a:pPr>
            <a:r>
              <a:rPr lang="en-US" sz="1936">
                <a:solidFill>
                  <a:srgbClr val="37424A"/>
                </a:solidFill>
                <a:latin typeface="Public Sans"/>
              </a:rPr>
              <a:t>Late September every year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079192" y="2592499"/>
            <a:ext cx="3070654" cy="390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3"/>
              </a:lnSpc>
            </a:pPr>
            <a:r>
              <a:rPr lang="en-US" sz="2259">
                <a:solidFill>
                  <a:srgbClr val="37424A"/>
                </a:solidFill>
                <a:latin typeface="Public Sans Bold"/>
              </a:rPr>
              <a:t>4-H Year Ends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132316" y="2982435"/>
            <a:ext cx="2964407" cy="34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1"/>
              </a:lnSpc>
            </a:pPr>
            <a:r>
              <a:rPr lang="en-US" sz="1936">
                <a:solidFill>
                  <a:srgbClr val="37424A"/>
                </a:solidFill>
                <a:latin typeface="Public Sans"/>
              </a:rPr>
              <a:t>September 30th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933382" y="1793334"/>
            <a:ext cx="4255471" cy="790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3"/>
              </a:lnSpc>
            </a:pPr>
            <a:r>
              <a:rPr lang="en-US" sz="2259">
                <a:solidFill>
                  <a:srgbClr val="37424A"/>
                </a:solidFill>
                <a:latin typeface="Public Sans Bold"/>
              </a:rPr>
              <a:t>Record Books &amp; Achievement Journals DUE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032969" y="2621196"/>
            <a:ext cx="4056297" cy="684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1"/>
              </a:lnSpc>
            </a:pPr>
            <a:r>
              <a:rPr lang="en-US" sz="1936">
                <a:solidFill>
                  <a:srgbClr val="37424A"/>
                </a:solidFill>
                <a:latin typeface="Public Sans"/>
              </a:rPr>
              <a:t>If nominated for a project award, books will be re-submitted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399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alphaModFix amt="17000"/>
            </a:blip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8534530" y="2587847"/>
            <a:ext cx="1218939" cy="1240067"/>
          </a:xfrm>
          <a:custGeom>
            <a:avLst/>
            <a:gdLst/>
            <a:ahLst/>
            <a:cxnLst/>
            <a:rect r="r" b="b" t="t" l="l"/>
            <a:pathLst>
              <a:path h="1240067" w="1218939">
                <a:moveTo>
                  <a:pt x="0" y="0"/>
                </a:moveTo>
                <a:lnTo>
                  <a:pt x="1218940" y="0"/>
                </a:lnTo>
                <a:lnTo>
                  <a:pt x="1218940" y="1240068"/>
                </a:lnTo>
                <a:lnTo>
                  <a:pt x="0" y="1240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0" y="4224959"/>
            <a:ext cx="18288000" cy="225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Gotham 1"/>
              </a:rPr>
              <a:t>SET GOALS AND EVALUATE A PROJECT'S SUCCESS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003573" y="0"/>
            <a:ext cx="8284427" cy="10287000"/>
            <a:chOff x="0" y="0"/>
            <a:chExt cx="11045902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9692" t="0" r="26618" b="0"/>
            <a:stretch>
              <a:fillRect/>
            </a:stretch>
          </p:blipFill>
          <p:spPr>
            <a:xfrm flipH="false" flipV="false">
              <a:off x="0" y="0"/>
              <a:ext cx="11045902" cy="13716000"/>
            </a:xfrm>
            <a:prstGeom prst="rect">
              <a:avLst/>
            </a:prstGeom>
          </p:spPr>
        </p:pic>
      </p:grpSp>
      <p:sp>
        <p:nvSpPr>
          <p:cNvPr name="AutoShape 4" id="4"/>
          <p:cNvSpPr/>
          <p:nvPr/>
        </p:nvSpPr>
        <p:spPr>
          <a:xfrm rot="0">
            <a:off x="0" y="0"/>
            <a:ext cx="10003573" cy="10287000"/>
          </a:xfrm>
          <a:prstGeom prst="rect">
            <a:avLst/>
          </a:prstGeom>
          <a:solidFill>
            <a:srgbClr val="339966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7654466" y="8756564"/>
            <a:ext cx="986375" cy="1003472"/>
          </a:xfrm>
          <a:custGeom>
            <a:avLst/>
            <a:gdLst/>
            <a:ahLst/>
            <a:cxnLst/>
            <a:rect r="r" b="b" t="t" l="l"/>
            <a:pathLst>
              <a:path h="1003472" w="986375">
                <a:moveTo>
                  <a:pt x="0" y="0"/>
                </a:moveTo>
                <a:lnTo>
                  <a:pt x="986375" y="0"/>
                </a:lnTo>
                <a:lnTo>
                  <a:pt x="986375" y="1003472"/>
                </a:lnTo>
                <a:lnTo>
                  <a:pt x="0" y="1003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8756564"/>
            <a:ext cx="6371250" cy="1003472"/>
          </a:xfrm>
          <a:custGeom>
            <a:avLst/>
            <a:gdLst/>
            <a:ahLst/>
            <a:cxnLst/>
            <a:rect r="r" b="b" t="t" l="l"/>
            <a:pathLst>
              <a:path h="1003472" w="6371250">
                <a:moveTo>
                  <a:pt x="0" y="0"/>
                </a:moveTo>
                <a:lnTo>
                  <a:pt x="6371250" y="0"/>
                </a:lnTo>
                <a:lnTo>
                  <a:pt x="6371250" y="1003472"/>
                </a:lnTo>
                <a:lnTo>
                  <a:pt x="0" y="1003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56957" y="2952176"/>
            <a:ext cx="9387661" cy="5427241"/>
          </a:xfrm>
          <a:custGeom>
            <a:avLst/>
            <a:gdLst/>
            <a:ahLst/>
            <a:cxnLst/>
            <a:rect r="r" b="b" t="t" l="l"/>
            <a:pathLst>
              <a:path h="5427241" w="9387661">
                <a:moveTo>
                  <a:pt x="0" y="0"/>
                </a:moveTo>
                <a:lnTo>
                  <a:pt x="9387660" y="0"/>
                </a:lnTo>
                <a:lnTo>
                  <a:pt x="9387660" y="5427242"/>
                </a:lnTo>
                <a:lnTo>
                  <a:pt x="0" y="54272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58956" y="604284"/>
            <a:ext cx="9285661" cy="1970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88"/>
              </a:lnSpc>
            </a:pPr>
            <a:r>
              <a:rPr lang="en-US" sz="7088" spc="-177">
                <a:solidFill>
                  <a:srgbClr val="FFFFFF"/>
                </a:solidFill>
                <a:latin typeface="Gotham 3"/>
              </a:rPr>
              <a:t>SETTING S.M.A.R.T GOALS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399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58891" y="416391"/>
            <a:ext cx="12879117" cy="1224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088"/>
              </a:lnSpc>
            </a:pPr>
            <a:r>
              <a:rPr lang="en-US" sz="8088" spc="-202">
                <a:solidFill>
                  <a:srgbClr val="FFFFFF"/>
                </a:solidFill>
                <a:latin typeface="Gotham 3 Bold"/>
              </a:rPr>
              <a:t>GOALS: 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616715" y="9013083"/>
            <a:ext cx="7642585" cy="1003472"/>
            <a:chOff x="0" y="0"/>
            <a:chExt cx="10190113" cy="13379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8874946" y="0"/>
              <a:ext cx="1315166" cy="1337963"/>
            </a:xfrm>
            <a:custGeom>
              <a:avLst/>
              <a:gdLst/>
              <a:ahLst/>
              <a:cxnLst/>
              <a:rect r="r" b="b" t="t" l="l"/>
              <a:pathLst>
                <a:path h="1337963" w="1315166">
                  <a:moveTo>
                    <a:pt x="0" y="0"/>
                  </a:moveTo>
                  <a:lnTo>
                    <a:pt x="1315167" y="0"/>
                  </a:lnTo>
                  <a:lnTo>
                    <a:pt x="1315167" y="1337963"/>
                  </a:lnTo>
                  <a:lnTo>
                    <a:pt x="0" y="1337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495000" cy="1337963"/>
            </a:xfrm>
            <a:custGeom>
              <a:avLst/>
              <a:gdLst/>
              <a:ahLst/>
              <a:cxnLst/>
              <a:rect r="r" b="b" t="t" l="l"/>
              <a:pathLst>
                <a:path h="1337963" w="8495000">
                  <a:moveTo>
                    <a:pt x="0" y="0"/>
                  </a:moveTo>
                  <a:lnTo>
                    <a:pt x="8495000" y="0"/>
                  </a:lnTo>
                  <a:lnTo>
                    <a:pt x="8495000" y="1337963"/>
                  </a:lnTo>
                  <a:lnTo>
                    <a:pt x="0" y="1337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865196" y="1802288"/>
            <a:ext cx="16394104" cy="6105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06"/>
              </a:lnSpc>
            </a:pPr>
            <a:r>
              <a:rPr lang="en-US" sz="2736">
                <a:solidFill>
                  <a:srgbClr val="FFFFFF"/>
                </a:solidFill>
                <a:latin typeface="Gotham 2"/>
              </a:rPr>
              <a:t>Not-So-Good Examples (that we see a lot of):  </a:t>
            </a:r>
          </a:p>
          <a:p>
            <a:pPr marL="590871" indent="-295435" lvl="1">
              <a:lnSpc>
                <a:spcPts val="4406"/>
              </a:lnSpc>
              <a:buFont typeface="Arial"/>
              <a:buChar char="•"/>
            </a:pPr>
            <a:r>
              <a:rPr lang="en-US" sz="2736">
                <a:solidFill>
                  <a:srgbClr val="FFFFFF"/>
                </a:solidFill>
                <a:latin typeface="Gotham 2"/>
              </a:rPr>
              <a:t>“My goal is to make a good project exhibit.”  </a:t>
            </a:r>
          </a:p>
          <a:p>
            <a:pPr marL="590871" indent="-295435" lvl="1">
              <a:lnSpc>
                <a:spcPts val="4406"/>
              </a:lnSpc>
              <a:buFont typeface="Arial"/>
              <a:buChar char="•"/>
            </a:pPr>
            <a:r>
              <a:rPr lang="en-US" sz="2736">
                <a:solidFill>
                  <a:srgbClr val="FFFFFF"/>
                </a:solidFill>
                <a:latin typeface="Gotham 2"/>
              </a:rPr>
              <a:t>“My goal is to get a purple ribbon.”</a:t>
            </a:r>
          </a:p>
          <a:p>
            <a:pPr marL="590871" indent="-295435" lvl="1">
              <a:lnSpc>
                <a:spcPts val="4406"/>
              </a:lnSpc>
              <a:buFont typeface="Arial"/>
              <a:buChar char="•"/>
            </a:pPr>
            <a:r>
              <a:rPr lang="en-US" sz="2736">
                <a:solidFill>
                  <a:srgbClr val="FFFFFF"/>
                </a:solidFill>
                <a:latin typeface="Gotham 2"/>
              </a:rPr>
              <a:t>“My goal is to get $50/pound for my pig.” </a:t>
            </a:r>
          </a:p>
          <a:p>
            <a:pPr>
              <a:lnSpc>
                <a:spcPts val="4406"/>
              </a:lnSpc>
            </a:pPr>
          </a:p>
          <a:p>
            <a:pPr>
              <a:lnSpc>
                <a:spcPts val="4406"/>
              </a:lnSpc>
            </a:pPr>
            <a:r>
              <a:rPr lang="en-US" sz="2736">
                <a:solidFill>
                  <a:srgbClr val="FFFFFF"/>
                </a:solidFill>
                <a:latin typeface="Gotham 2"/>
              </a:rPr>
              <a:t>Better Examples: </a:t>
            </a:r>
          </a:p>
          <a:p>
            <a:pPr marL="590871" indent="-295435" lvl="1">
              <a:lnSpc>
                <a:spcPts val="4406"/>
              </a:lnSpc>
              <a:buFont typeface="Arial"/>
              <a:buChar char="•"/>
            </a:pPr>
            <a:r>
              <a:rPr lang="en-US" sz="2736">
                <a:solidFill>
                  <a:srgbClr val="FFFFFF"/>
                </a:solidFill>
                <a:latin typeface="Gotham 2"/>
              </a:rPr>
              <a:t>My goal is to walk my lamb 3x each week beginning on May 15. </a:t>
            </a:r>
          </a:p>
          <a:p>
            <a:pPr marL="590871" indent="-295435" lvl="1">
              <a:lnSpc>
                <a:spcPts val="4406"/>
              </a:lnSpc>
              <a:buFont typeface="Arial"/>
              <a:buChar char="•"/>
            </a:pPr>
            <a:r>
              <a:rPr lang="en-US" sz="2736">
                <a:solidFill>
                  <a:srgbClr val="FFFFFF"/>
                </a:solidFill>
                <a:latin typeface="Gotham 2"/>
              </a:rPr>
              <a:t>My goal is to select a pig with a starting weight of at least 60 pounds and raise it with adequate food and water in order to at least make the minimum weight of 220 lbs by Fair. </a:t>
            </a:r>
          </a:p>
          <a:p>
            <a:pPr marL="590871" indent="-295435" lvl="1">
              <a:lnSpc>
                <a:spcPts val="4406"/>
              </a:lnSpc>
              <a:buFont typeface="Arial"/>
              <a:buChar char="•"/>
            </a:pPr>
            <a:r>
              <a:rPr lang="en-US" sz="2736">
                <a:solidFill>
                  <a:srgbClr val="FFFFFF"/>
                </a:solidFill>
                <a:latin typeface="Gotham 2"/>
              </a:rPr>
              <a:t>My goal is to learn ______ stitching so I can create a quilt to submit as an exhibit to the Fair this year.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399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alphaModFix amt="25000"/>
            </a:blip>
            <a:srcRect l="0" t="0" r="0" b="15625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8534530" y="2587847"/>
            <a:ext cx="1218939" cy="1240067"/>
          </a:xfrm>
          <a:custGeom>
            <a:avLst/>
            <a:gdLst/>
            <a:ahLst/>
            <a:cxnLst/>
            <a:rect r="r" b="b" t="t" l="l"/>
            <a:pathLst>
              <a:path h="1240067" w="1218939">
                <a:moveTo>
                  <a:pt x="0" y="0"/>
                </a:moveTo>
                <a:lnTo>
                  <a:pt x="1218940" y="0"/>
                </a:lnTo>
                <a:lnTo>
                  <a:pt x="1218940" y="1240068"/>
                </a:lnTo>
                <a:lnTo>
                  <a:pt x="0" y="1240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0" y="4753596"/>
            <a:ext cx="18288000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Gotham 1"/>
              </a:rPr>
              <a:t>WHAT ARE RECORD BOOKS?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399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alphaModFix amt="28000"/>
            </a:blip>
            <a:srcRect l="0" t="12697" r="6925" b="8770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8534530" y="2587847"/>
            <a:ext cx="1218939" cy="1240067"/>
          </a:xfrm>
          <a:custGeom>
            <a:avLst/>
            <a:gdLst/>
            <a:ahLst/>
            <a:cxnLst/>
            <a:rect r="r" b="b" t="t" l="l"/>
            <a:pathLst>
              <a:path h="1240067" w="1218939">
                <a:moveTo>
                  <a:pt x="0" y="0"/>
                </a:moveTo>
                <a:lnTo>
                  <a:pt x="1218940" y="0"/>
                </a:lnTo>
                <a:lnTo>
                  <a:pt x="1218940" y="1240068"/>
                </a:lnTo>
                <a:lnTo>
                  <a:pt x="0" y="1240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0" y="4224959"/>
            <a:ext cx="18288000" cy="225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Gotham 1"/>
              </a:rPr>
              <a:t>PIN THE 4-H ACTIVITY </a:t>
            </a:r>
          </a:p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Gotham 1"/>
              </a:rPr>
              <a:t>ON THE RECORD BOOK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0"/>
            <a:ext cx="9144000" cy="10287000"/>
            <a:chOff x="0" y="0"/>
            <a:chExt cx="12192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9305" t="0" r="19305" b="0"/>
            <a:stretch>
              <a:fillRect/>
            </a:stretch>
          </p:blipFill>
          <p:spPr>
            <a:xfrm flipH="false" flipV="false"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name="AutoShape 4" id="4"/>
          <p:cNvSpPr/>
          <p:nvPr/>
        </p:nvSpPr>
        <p:spPr>
          <a:xfrm rot="0">
            <a:off x="0" y="0"/>
            <a:ext cx="9144000" cy="10287000"/>
          </a:xfrm>
          <a:prstGeom prst="rect">
            <a:avLst/>
          </a:prstGeom>
          <a:solidFill>
            <a:srgbClr val="339966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7387766" y="8756564"/>
            <a:ext cx="986375" cy="1003472"/>
          </a:xfrm>
          <a:custGeom>
            <a:avLst/>
            <a:gdLst/>
            <a:ahLst/>
            <a:cxnLst/>
            <a:rect r="r" b="b" t="t" l="l"/>
            <a:pathLst>
              <a:path h="1003472" w="986375">
                <a:moveTo>
                  <a:pt x="0" y="0"/>
                </a:moveTo>
                <a:lnTo>
                  <a:pt x="986375" y="0"/>
                </a:lnTo>
                <a:lnTo>
                  <a:pt x="986375" y="1003472"/>
                </a:lnTo>
                <a:lnTo>
                  <a:pt x="0" y="1003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07560" y="8756564"/>
            <a:ext cx="6371250" cy="1003472"/>
          </a:xfrm>
          <a:custGeom>
            <a:avLst/>
            <a:gdLst/>
            <a:ahLst/>
            <a:cxnLst/>
            <a:rect r="r" b="b" t="t" l="l"/>
            <a:pathLst>
              <a:path h="1003472" w="6371250">
                <a:moveTo>
                  <a:pt x="0" y="0"/>
                </a:moveTo>
                <a:lnTo>
                  <a:pt x="6371250" y="0"/>
                </a:lnTo>
                <a:lnTo>
                  <a:pt x="6371250" y="1003472"/>
                </a:lnTo>
                <a:lnTo>
                  <a:pt x="0" y="1003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99545" y="4730031"/>
            <a:ext cx="5744909" cy="3307753"/>
          </a:xfrm>
          <a:custGeom>
            <a:avLst/>
            <a:gdLst/>
            <a:ahLst/>
            <a:cxnLst/>
            <a:rect r="r" b="b" t="t" l="l"/>
            <a:pathLst>
              <a:path h="3307753" w="5744909">
                <a:moveTo>
                  <a:pt x="0" y="0"/>
                </a:moveTo>
                <a:lnTo>
                  <a:pt x="5744910" y="0"/>
                </a:lnTo>
                <a:lnTo>
                  <a:pt x="5744910" y="3307753"/>
                </a:lnTo>
                <a:lnTo>
                  <a:pt x="0" y="3307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5427" r="-99" b="-38424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0" y="1251088"/>
            <a:ext cx="9144000" cy="3085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8"/>
              </a:lnSpc>
            </a:pPr>
            <a:r>
              <a:rPr lang="en-US" sz="5988" spc="-149">
                <a:solidFill>
                  <a:srgbClr val="FFFFFF"/>
                </a:solidFill>
                <a:latin typeface="Gotham 3 Bold"/>
              </a:rPr>
              <a:t>Questions?</a:t>
            </a:r>
          </a:p>
          <a:p>
            <a:pPr algn="ctr">
              <a:lnSpc>
                <a:spcPts val="5988"/>
              </a:lnSpc>
            </a:pPr>
          </a:p>
          <a:p>
            <a:pPr algn="ctr">
              <a:lnSpc>
                <a:spcPts val="5988"/>
              </a:lnSpc>
            </a:pPr>
            <a:r>
              <a:rPr lang="en-US" sz="5988" spc="-149">
                <a:solidFill>
                  <a:srgbClr val="FFFFFF"/>
                </a:solidFill>
                <a:latin typeface="Gotham 3"/>
              </a:rPr>
              <a:t>Thank you!</a:t>
            </a:r>
          </a:p>
          <a:p>
            <a:pPr algn="ctr">
              <a:lnSpc>
                <a:spcPts val="2599"/>
              </a:lnSpc>
            </a:pPr>
          </a:p>
          <a:p>
            <a:pPr algn="ctr" marL="0" indent="0" lvl="0">
              <a:lnSpc>
                <a:spcPts val="3000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7081527" y="4023668"/>
            <a:ext cx="2710170" cy="2973404"/>
          </a:xfrm>
          <a:prstGeom prst="rect">
            <a:avLst/>
          </a:prstGeom>
          <a:solidFill>
            <a:srgbClr val="339966"/>
          </a:solidFill>
        </p:spPr>
      </p:sp>
      <p:sp>
        <p:nvSpPr>
          <p:cNvPr name="AutoShape 3" id="3"/>
          <p:cNvSpPr/>
          <p:nvPr/>
        </p:nvSpPr>
        <p:spPr>
          <a:xfrm rot="0">
            <a:off x="2608661" y="6599738"/>
            <a:ext cx="1762695" cy="3687262"/>
          </a:xfrm>
          <a:prstGeom prst="rect">
            <a:avLst/>
          </a:prstGeom>
          <a:solidFill>
            <a:srgbClr val="BED600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4371357" y="4023668"/>
            <a:ext cx="2710170" cy="6263332"/>
          </a:xfrm>
          <a:custGeom>
            <a:avLst/>
            <a:gdLst/>
            <a:ahLst/>
            <a:cxnLst/>
            <a:rect r="r" b="b" t="t" l="l"/>
            <a:pathLst>
              <a:path h="6263332" w="2710170">
                <a:moveTo>
                  <a:pt x="0" y="0"/>
                </a:moveTo>
                <a:lnTo>
                  <a:pt x="2710170" y="0"/>
                </a:lnTo>
                <a:lnTo>
                  <a:pt x="2710170" y="6263332"/>
                </a:lnTo>
                <a:lnTo>
                  <a:pt x="0" y="62633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3328" t="0" r="-123328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081527" y="0"/>
            <a:ext cx="2710170" cy="4023668"/>
          </a:xfrm>
          <a:custGeom>
            <a:avLst/>
            <a:gdLst/>
            <a:ahLst/>
            <a:cxnLst/>
            <a:rect r="r" b="b" t="t" l="l"/>
            <a:pathLst>
              <a:path h="4023668" w="2710170">
                <a:moveTo>
                  <a:pt x="0" y="0"/>
                </a:moveTo>
                <a:lnTo>
                  <a:pt x="2710169" y="0"/>
                </a:lnTo>
                <a:lnTo>
                  <a:pt x="2710169" y="4023668"/>
                </a:lnTo>
                <a:lnTo>
                  <a:pt x="0" y="4023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848" t="0" r="-6685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081527" y="6778644"/>
            <a:ext cx="2710170" cy="3508356"/>
          </a:xfrm>
          <a:custGeom>
            <a:avLst/>
            <a:gdLst/>
            <a:ahLst/>
            <a:cxnLst/>
            <a:rect r="r" b="b" t="t" l="l"/>
            <a:pathLst>
              <a:path h="3508356" w="2710170">
                <a:moveTo>
                  <a:pt x="0" y="0"/>
                </a:moveTo>
                <a:lnTo>
                  <a:pt x="2710169" y="0"/>
                </a:lnTo>
                <a:lnTo>
                  <a:pt x="2710169" y="3508356"/>
                </a:lnTo>
                <a:lnTo>
                  <a:pt x="0" y="35083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434" t="0" r="-70743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6773440"/>
            <a:ext cx="2616795" cy="3513560"/>
          </a:xfrm>
          <a:custGeom>
            <a:avLst/>
            <a:gdLst/>
            <a:ahLst/>
            <a:cxnLst/>
            <a:rect r="r" b="b" t="t" l="l"/>
            <a:pathLst>
              <a:path h="3513560" w="2616795">
                <a:moveTo>
                  <a:pt x="0" y="0"/>
                </a:moveTo>
                <a:lnTo>
                  <a:pt x="2616795" y="0"/>
                </a:lnTo>
                <a:lnTo>
                  <a:pt x="2616795" y="3513560"/>
                </a:lnTo>
                <a:lnTo>
                  <a:pt x="0" y="35135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8678" t="0" r="-42725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4371357" cy="6778644"/>
          </a:xfrm>
          <a:custGeom>
            <a:avLst/>
            <a:gdLst/>
            <a:ahLst/>
            <a:cxnLst/>
            <a:rect r="r" b="b" t="t" l="l"/>
            <a:pathLst>
              <a:path h="6778644" w="4371357">
                <a:moveTo>
                  <a:pt x="0" y="0"/>
                </a:moveTo>
                <a:lnTo>
                  <a:pt x="4371357" y="0"/>
                </a:lnTo>
                <a:lnTo>
                  <a:pt x="4371357" y="6778644"/>
                </a:lnTo>
                <a:lnTo>
                  <a:pt x="0" y="67786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3379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371357" y="0"/>
            <a:ext cx="2710170" cy="4044461"/>
          </a:xfrm>
          <a:custGeom>
            <a:avLst/>
            <a:gdLst/>
            <a:ahLst/>
            <a:cxnLst/>
            <a:rect r="r" b="b" t="t" l="l"/>
            <a:pathLst>
              <a:path h="4044461" w="2710170">
                <a:moveTo>
                  <a:pt x="0" y="0"/>
                </a:moveTo>
                <a:lnTo>
                  <a:pt x="2710170" y="0"/>
                </a:lnTo>
                <a:lnTo>
                  <a:pt x="2710170" y="4044461"/>
                </a:lnTo>
                <a:lnTo>
                  <a:pt x="0" y="40444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6736" t="-34058" r="-12308" b="-25803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556422" y="8800388"/>
            <a:ext cx="7044796" cy="915823"/>
          </a:xfrm>
          <a:custGeom>
            <a:avLst/>
            <a:gdLst/>
            <a:ahLst/>
            <a:cxnLst/>
            <a:rect r="r" b="b" t="t" l="l"/>
            <a:pathLst>
              <a:path h="915823" w="7044796">
                <a:moveTo>
                  <a:pt x="0" y="0"/>
                </a:moveTo>
                <a:lnTo>
                  <a:pt x="7044796" y="0"/>
                </a:lnTo>
                <a:lnTo>
                  <a:pt x="7044796" y="915824"/>
                </a:lnTo>
                <a:lnTo>
                  <a:pt x="0" y="9158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030743" y="4322700"/>
            <a:ext cx="8096155" cy="4207520"/>
          </a:xfrm>
          <a:custGeom>
            <a:avLst/>
            <a:gdLst/>
            <a:ahLst/>
            <a:cxnLst/>
            <a:rect r="r" b="b" t="t" l="l"/>
            <a:pathLst>
              <a:path h="4207520" w="8096155">
                <a:moveTo>
                  <a:pt x="0" y="0"/>
                </a:moveTo>
                <a:lnTo>
                  <a:pt x="8096155" y="0"/>
                </a:lnTo>
                <a:lnTo>
                  <a:pt x="8096155" y="4207520"/>
                </a:lnTo>
                <a:lnTo>
                  <a:pt x="0" y="42075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437709" y="959198"/>
            <a:ext cx="7282222" cy="2705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9"/>
              </a:lnSpc>
              <a:spcBef>
                <a:spcPts val="3257"/>
              </a:spcBef>
            </a:pPr>
            <a:r>
              <a:rPr lang="en-US" sz="2999">
                <a:solidFill>
                  <a:srgbClr val="37424A"/>
                </a:solidFill>
                <a:latin typeface="Public Sans Bold"/>
              </a:rPr>
              <a:t>The Record Book is a summary of your 4-H Year. A log of activities, events, profits / losses, skill development and any other learning experiences, captured on specific forms.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75892" y="2163303"/>
            <a:ext cx="7210063" cy="397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70"/>
              </a:lnSpc>
            </a:pPr>
            <a:r>
              <a:rPr lang="en-US" sz="2336">
                <a:solidFill>
                  <a:srgbClr val="BED600"/>
                </a:solidFill>
                <a:latin typeface="Public Sans Bold"/>
              </a:rPr>
              <a:t>Second Subheader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32442" y="1028700"/>
            <a:ext cx="13441554" cy="8534086"/>
          </a:xfrm>
          <a:custGeom>
            <a:avLst/>
            <a:gdLst/>
            <a:ahLst/>
            <a:cxnLst/>
            <a:rect r="r" b="b" t="t" l="l"/>
            <a:pathLst>
              <a:path h="8534086" w="13441554">
                <a:moveTo>
                  <a:pt x="0" y="0"/>
                </a:moveTo>
                <a:lnTo>
                  <a:pt x="13441553" y="0"/>
                </a:lnTo>
                <a:lnTo>
                  <a:pt x="13441553" y="8534086"/>
                </a:lnTo>
                <a:lnTo>
                  <a:pt x="0" y="85340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6" t="-141" r="-552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79581" y="1771550"/>
            <a:ext cx="4158849" cy="5367649"/>
          </a:xfrm>
          <a:custGeom>
            <a:avLst/>
            <a:gdLst/>
            <a:ahLst/>
            <a:cxnLst/>
            <a:rect r="r" b="b" t="t" l="l"/>
            <a:pathLst>
              <a:path h="5367649" w="4158849">
                <a:moveTo>
                  <a:pt x="0" y="0"/>
                </a:moveTo>
                <a:lnTo>
                  <a:pt x="4158849" y="0"/>
                </a:lnTo>
                <a:lnTo>
                  <a:pt x="4158849" y="5367649"/>
                </a:lnTo>
                <a:lnTo>
                  <a:pt x="0" y="53676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00477" y="1766224"/>
            <a:ext cx="4086974" cy="5349727"/>
          </a:xfrm>
          <a:custGeom>
            <a:avLst/>
            <a:gdLst/>
            <a:ahLst/>
            <a:cxnLst/>
            <a:rect r="r" b="b" t="t" l="l"/>
            <a:pathLst>
              <a:path h="5349727" w="4086974">
                <a:moveTo>
                  <a:pt x="0" y="0"/>
                </a:moveTo>
                <a:lnTo>
                  <a:pt x="4086974" y="0"/>
                </a:lnTo>
                <a:lnTo>
                  <a:pt x="4086974" y="5349727"/>
                </a:lnTo>
                <a:lnTo>
                  <a:pt x="0" y="53497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739330" y="1766224"/>
            <a:ext cx="4054361" cy="5214572"/>
          </a:xfrm>
          <a:custGeom>
            <a:avLst/>
            <a:gdLst/>
            <a:ahLst/>
            <a:cxnLst/>
            <a:rect r="r" b="b" t="t" l="l"/>
            <a:pathLst>
              <a:path h="5214572" w="4054361">
                <a:moveTo>
                  <a:pt x="0" y="0"/>
                </a:moveTo>
                <a:lnTo>
                  <a:pt x="4054361" y="0"/>
                </a:lnTo>
                <a:lnTo>
                  <a:pt x="4054361" y="5214572"/>
                </a:lnTo>
                <a:lnTo>
                  <a:pt x="0" y="5214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12" t="0" r="-1512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795303" y="7377650"/>
            <a:ext cx="4124754" cy="2061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  <a:hlinkClick r:id="rId6" tooltip="https://teams.microsoft.com/l/meetup-join/19%3aeb4228db58b9440eb1b278c170d5cbe0%40thread.tacv2/1602704666254?context=%7b%22Tid%22%3a%2209feef0e-5934-4396-8b35-54b37977a2f8%22%2c%22Oid%22%3a%229987c452-112d-4028-b8af-115b8ac4cbe1%22%7d"/>
              </a:rPr>
              <a:t>-Complete one per year per animal project</a:t>
            </a:r>
          </a:p>
          <a:p>
            <a:pPr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  <a:hlinkClick r:id="rId7" tooltip="https://teams.microsoft.com/l/meetup-join/19%3aeb4228db58b9440eb1b278c170d5cbe0%40thread.tacv2/1602704666254?context=%7b%22Tid%22%3a%2209feef0e-5934-4396-8b35-54b37977a2f8%22%2c%22Oid%22%3a%229987c452-112d-4028-b8af-115b8ac4cbe1%22%7d"/>
              </a:rPr>
              <a:t>-Record and goals &amp; activities directly related to your project</a:t>
            </a:r>
            <a:r>
              <a:rPr lang="en-US" sz="1700">
                <a:solidFill>
                  <a:srgbClr val="000000"/>
                </a:solidFill>
                <a:latin typeface="Public Sans"/>
              </a:rPr>
              <a:t> (expenses, vet care, feed)</a:t>
            </a:r>
          </a:p>
          <a:p>
            <a:pPr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Public Sans"/>
              </a:rPr>
              <a:t>-It is signed by your Project Leader </a:t>
            </a:r>
            <a:r>
              <a:rPr lang="en-US" sz="1700">
                <a:solidFill>
                  <a:srgbClr val="000000"/>
                </a:solidFill>
                <a:latin typeface="Public Sans Bold"/>
              </a:rPr>
              <a:t>PRIOR </a:t>
            </a:r>
            <a:r>
              <a:rPr lang="en-US" sz="1700">
                <a:solidFill>
                  <a:srgbClr val="000000"/>
                </a:solidFill>
                <a:latin typeface="Public Sans"/>
              </a:rPr>
              <a:t>to your interview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3873995" y="1028700"/>
            <a:ext cx="3960719" cy="8534086"/>
          </a:xfrm>
          <a:custGeom>
            <a:avLst/>
            <a:gdLst/>
            <a:ahLst/>
            <a:cxnLst/>
            <a:rect r="r" b="b" t="t" l="l"/>
            <a:pathLst>
              <a:path h="8534086" w="3960719">
                <a:moveTo>
                  <a:pt x="0" y="0"/>
                </a:moveTo>
                <a:lnTo>
                  <a:pt x="3960720" y="0"/>
                </a:lnTo>
                <a:lnTo>
                  <a:pt x="3960720" y="8534086"/>
                </a:lnTo>
                <a:lnTo>
                  <a:pt x="0" y="85340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43" t="0" r="-256396" b="0"/>
            </a:stretch>
          </a:blipFill>
        </p:spPr>
      </p:sp>
      <p:sp>
        <p:nvSpPr>
          <p:cNvPr name="AutoShape 9" id="9"/>
          <p:cNvSpPr/>
          <p:nvPr/>
        </p:nvSpPr>
        <p:spPr>
          <a:xfrm rot="-5400000">
            <a:off x="13648367" y="5215047"/>
            <a:ext cx="8410795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3994864" y="2561158"/>
            <a:ext cx="3727244" cy="3838629"/>
          </a:xfrm>
          <a:custGeom>
            <a:avLst/>
            <a:gdLst/>
            <a:ahLst/>
            <a:cxnLst/>
            <a:rect r="r" b="b" t="t" l="l"/>
            <a:pathLst>
              <a:path h="3838629" w="3727244">
                <a:moveTo>
                  <a:pt x="0" y="0"/>
                </a:moveTo>
                <a:lnTo>
                  <a:pt x="3727244" y="0"/>
                </a:lnTo>
                <a:lnTo>
                  <a:pt x="3727244" y="3838629"/>
                </a:lnTo>
                <a:lnTo>
                  <a:pt x="0" y="38386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50157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32442" y="-9525"/>
            <a:ext cx="15349098" cy="10274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700"/>
              </a:lnSpc>
            </a:pPr>
            <a:r>
              <a:rPr lang="en-US" sz="6700" spc="-167">
                <a:solidFill>
                  <a:srgbClr val="339966"/>
                </a:solidFill>
                <a:latin typeface="Gotham 3"/>
              </a:rPr>
              <a:t>What Makes A Record Book?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79497" y="1076224"/>
            <a:ext cx="3090519" cy="390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7"/>
              </a:lnSpc>
            </a:pPr>
            <a:r>
              <a:rPr lang="en-US" sz="2262">
                <a:solidFill>
                  <a:srgbClr val="339966"/>
                </a:solidFill>
                <a:latin typeface="Public Sans Bold"/>
              </a:rPr>
              <a:t>My 4-H Year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984530" y="1076224"/>
            <a:ext cx="2873818" cy="390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7"/>
              </a:lnSpc>
            </a:pPr>
            <a:r>
              <a:rPr lang="en-US" sz="2262">
                <a:solidFill>
                  <a:srgbClr val="1A80C9"/>
                </a:solidFill>
                <a:latin typeface="Public Sans Bold"/>
              </a:rPr>
              <a:t>Non-Animal Project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382459" y="1076224"/>
            <a:ext cx="2586869" cy="390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7"/>
              </a:lnSpc>
            </a:pPr>
            <a:r>
              <a:rPr lang="en-US" sz="2262">
                <a:solidFill>
                  <a:srgbClr val="FFA02F"/>
                </a:solidFill>
                <a:latin typeface="Public Sans Bold"/>
              </a:rPr>
              <a:t>Animal Project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57305" y="7396700"/>
            <a:ext cx="4385519" cy="1666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25"/>
              </a:lnSpc>
            </a:pPr>
            <a:r>
              <a:rPr lang="en-US" sz="1875">
                <a:solidFill>
                  <a:srgbClr val="000000"/>
                </a:solidFill>
                <a:latin typeface="Public Sans"/>
                <a:hlinkClick r:id="rId9" tooltip="https://teams.microsoft.com/l/meetup-join/19%3aeb4228db58b9440eb1b278c170d5cbe0%40thread.tacv2/1602704666254?context=%7b%22Tid%22%3a%2209feef0e-5934-4396-8b35-54b37977a2f8%22%2c%22Oid%22%3a%229987c452-112d-4028-b8af-115b8ac4cbe1%22%7d"/>
              </a:rPr>
              <a:t>-Complete one per year</a:t>
            </a:r>
          </a:p>
          <a:p>
            <a:pPr>
              <a:lnSpc>
                <a:spcPts val="2625"/>
              </a:lnSpc>
            </a:pPr>
            <a:r>
              <a:rPr lang="en-US" sz="1875">
                <a:solidFill>
                  <a:srgbClr val="000000"/>
                </a:solidFill>
                <a:latin typeface="Public Sans"/>
                <a:hlinkClick r:id="rId10" tooltip="https://teams.microsoft.com/l/meetup-join/19%3aeb4228db58b9440eb1b278c170d5cbe0%40thread.tacv2/1602704666254?context=%7b%22Tid%22%3a%2209feef0e-5934-4396-8b35-54b37977a2f8%22%2c%22Oid%22%3a%229987c452-112d-4028-b8af-115b8ac4cbe1%22%7d"/>
              </a:rPr>
              <a:t>-Focus on club and extracurricular, non-4- H project activities</a:t>
            </a:r>
          </a:p>
          <a:p>
            <a:pPr>
              <a:lnSpc>
                <a:spcPts val="2625"/>
              </a:lnSpc>
            </a:pPr>
            <a:r>
              <a:rPr lang="en-US" sz="1875">
                <a:solidFill>
                  <a:srgbClr val="000000"/>
                </a:solidFill>
                <a:latin typeface="Public Sans"/>
              </a:rPr>
              <a:t>-It is signed by your club leader  or parent helper </a:t>
            </a:r>
            <a:r>
              <a:rPr lang="en-US" sz="1875">
                <a:solidFill>
                  <a:srgbClr val="000000"/>
                </a:solidFill>
                <a:latin typeface="Public Sans Bold"/>
              </a:rPr>
              <a:t>PRIOR </a:t>
            </a:r>
            <a:r>
              <a:rPr lang="en-US" sz="1875">
                <a:solidFill>
                  <a:srgbClr val="000000"/>
                </a:solidFill>
                <a:latin typeface="Public Sans"/>
              </a:rPr>
              <a:t>to your interview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128536" y="7377650"/>
            <a:ext cx="4258916" cy="2357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Public Sans"/>
                <a:hlinkClick r:id="rId11" tooltip="https://teams.microsoft.com/l/meetup-join/19%3aeb4228db58b9440eb1b278c170d5cbe0%40thread.tacv2/1602704666254?context=%7b%22Tid%22%3a%2209feef0e-5934-4396-8b35-54b37977a2f8%22%2c%22Oid%22%3a%229987c452-112d-4028-b8af-115b8ac4cbe1%22%7d"/>
              </a:rPr>
              <a:t>-Complete one per year per non-animal project</a:t>
            </a:r>
          </a:p>
          <a:p>
            <a:pPr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Public Sans"/>
                <a:hlinkClick r:id="rId12" tooltip="https://teams.microsoft.com/l/meetup-join/19%3aeb4228db58b9440eb1b278c170d5cbe0%40thread.tacv2/1602704666254?context=%7b%22Tid%22%3a%2209feef0e-5934-4396-8b35-54b37977a2f8%22%2c%22Oid%22%3a%229987c452-112d-4028-b8af-115b8ac4cbe1%22%7d"/>
              </a:rPr>
              <a:t>-Record any goals &amp; activities directly related to your project</a:t>
            </a:r>
            <a:r>
              <a:rPr lang="en-US" sz="1699">
                <a:solidFill>
                  <a:srgbClr val="000000"/>
                </a:solidFill>
                <a:latin typeface="Public Sans"/>
              </a:rPr>
              <a:t> (expenses, materials, skills)</a:t>
            </a:r>
          </a:p>
          <a:p>
            <a:pPr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Public Sans"/>
              </a:rPr>
              <a:t>-It is signed by your Project Leader </a:t>
            </a:r>
            <a:r>
              <a:rPr lang="en-US" sz="1699">
                <a:solidFill>
                  <a:srgbClr val="000000"/>
                </a:solidFill>
                <a:latin typeface="Public Sans Bold"/>
              </a:rPr>
              <a:t>PRIOR </a:t>
            </a:r>
            <a:r>
              <a:rPr lang="en-US" sz="1699">
                <a:solidFill>
                  <a:srgbClr val="000000"/>
                </a:solidFill>
                <a:latin typeface="Public Sans"/>
              </a:rPr>
              <a:t>to your interview</a:t>
            </a:r>
          </a:p>
          <a:p>
            <a:pPr>
              <a:lnSpc>
                <a:spcPts val="2379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3986733" y="7396700"/>
            <a:ext cx="3419030" cy="1333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25"/>
              </a:lnSpc>
            </a:pPr>
            <a:r>
              <a:rPr lang="en-US" sz="1875">
                <a:solidFill>
                  <a:srgbClr val="000000"/>
                </a:solidFill>
                <a:latin typeface="Public Sans"/>
                <a:hlinkClick r:id="rId13" tooltip="https://teams.microsoft.com/l/meetup-join/19%3aeb4228db58b9440eb1b278c170d5cbe0%40thread.tacv2/1602704666254?context=%7b%22Tid%22%3a%2209feef0e-5934-4396-8b35-54b37977a2f8%22%2c%22Oid%22%3a%229987c452-112d-4028-b8af-115b8ac4cbe1%22%7d"/>
              </a:rPr>
              <a:t>-Complete </a:t>
            </a:r>
            <a:r>
              <a:rPr lang="en-US" sz="1875">
                <a:solidFill>
                  <a:srgbClr val="000000"/>
                </a:solidFill>
                <a:latin typeface="Public Sans Bold"/>
                <a:hlinkClick r:id="rId14" tooltip="https://teams.microsoft.com/l/meetup-join/19%3aeb4228db58b9440eb1b278c170d5cbe0%40thread.tacv2/1602704666254?context=%7b%22Tid%22%3a%2209feef0e-5934-4396-8b35-54b37977a2f8%22%2c%22Oid%22%3a%229987c452-112d-4028-b8af-115b8ac4cbe1%22%7d"/>
              </a:rPr>
              <a:t>7 </a:t>
            </a:r>
            <a:r>
              <a:rPr lang="en-US" sz="1875">
                <a:solidFill>
                  <a:srgbClr val="000000"/>
                </a:solidFill>
                <a:latin typeface="Public Sans"/>
                <a:hlinkClick r:id="rId15" tooltip="https://teams.microsoft.com/l/meetup-join/19%3aeb4228db58b9440eb1b278c170d5cbe0%40thread.tacv2/1602704666254?context=%7b%22Tid%22%3a%2209feef0e-5934-4396-8b35-54b37977a2f8%22%2c%22Oid%22%3a%229987c452-112d-4028-b8af-115b8ac4cbe1%22%7d"/>
              </a:rPr>
              <a:t>activities per year per  project</a:t>
            </a:r>
          </a:p>
          <a:p>
            <a:pPr>
              <a:lnSpc>
                <a:spcPts val="2625"/>
              </a:lnSpc>
            </a:pPr>
            <a:r>
              <a:rPr lang="en-US" sz="1875">
                <a:solidFill>
                  <a:srgbClr val="000000"/>
                </a:solidFill>
                <a:latin typeface="Public Sans"/>
                <a:hlinkClick r:id="rId16" tooltip="https://teams.microsoft.com/l/meetup-join/19%3aeb4228db58b9440eb1b278c170d5cbe0%40thread.tacv2/1602704666254?context=%7b%22Tid%22%3a%2209feef0e-5934-4396-8b35-54b37977a2f8%22%2c%22Oid%22%3a%229987c452-112d-4028-b8af-115b8ac4cbe1%22%7d"/>
              </a:rPr>
              <a:t>-</a:t>
            </a:r>
            <a:r>
              <a:rPr lang="en-US" sz="1875">
                <a:solidFill>
                  <a:srgbClr val="000000"/>
                </a:solidFill>
                <a:latin typeface="Public Sans"/>
              </a:rPr>
              <a:t>Learning activites - at home or during meetings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159810" y="1076224"/>
            <a:ext cx="3562298" cy="390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7"/>
              </a:lnSpc>
            </a:pPr>
            <a:r>
              <a:rPr lang="en-US" sz="2262">
                <a:solidFill>
                  <a:srgbClr val="BED600"/>
                </a:solidFill>
                <a:latin typeface="Public Sans Bold"/>
              </a:rPr>
              <a:t>Project Curriculum Books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425130" y="9467536"/>
            <a:ext cx="11380589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ublic Sans Bold"/>
              </a:rPr>
              <a:t>Optional Components:  My 4-H Story – story written about their year, project and experiences. 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Public Sans Bold"/>
              </a:rPr>
              <a:t>Pictures of your 4-H Year, including activities outside of 4-H. 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399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991614" y="-656417"/>
            <a:ext cx="11367966" cy="11367920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t="0" r="-24999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72137" y="184478"/>
            <a:ext cx="7927313" cy="1224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088"/>
              </a:lnSpc>
            </a:pPr>
            <a:r>
              <a:rPr lang="en-US" sz="8088" spc="-202">
                <a:solidFill>
                  <a:srgbClr val="FFFFFF"/>
                </a:solidFill>
                <a:latin typeface="Gotham 3 Bold"/>
              </a:rPr>
              <a:t>Examples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84325" y="1549644"/>
            <a:ext cx="897669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Michael is 8 years old and is in the Dry Creek Club, the poultry project and the swine project.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85816" y="9258300"/>
            <a:ext cx="842884" cy="857494"/>
          </a:xfrm>
          <a:custGeom>
            <a:avLst/>
            <a:gdLst/>
            <a:ahLst/>
            <a:cxnLst/>
            <a:rect r="r" b="b" t="t" l="l"/>
            <a:pathLst>
              <a:path h="857494" w="842884">
                <a:moveTo>
                  <a:pt x="0" y="0"/>
                </a:moveTo>
                <a:lnTo>
                  <a:pt x="842884" y="0"/>
                </a:lnTo>
                <a:lnTo>
                  <a:pt x="842884" y="857494"/>
                </a:lnTo>
                <a:lnTo>
                  <a:pt x="0" y="857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3" r="0" b="-23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84325" y="7766298"/>
            <a:ext cx="897669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Sarah is 6 years old and is in the Belgrade Pioneers Club, the dog project and the Cloverbud project.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84325" y="4290308"/>
            <a:ext cx="8976691" cy="141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Taylor is 17 years old and is a Member At Large, is in the sewing project, leadership project and the rabbit project.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399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991614" y="-656417"/>
            <a:ext cx="11367966" cy="11367920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t="0" r="-24999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72137" y="184478"/>
            <a:ext cx="7927313" cy="1224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088"/>
              </a:lnSpc>
            </a:pPr>
            <a:r>
              <a:rPr lang="en-US" sz="8088" spc="-202">
                <a:solidFill>
                  <a:srgbClr val="FFFFFF"/>
                </a:solidFill>
                <a:latin typeface="Gotham 3 Bold"/>
              </a:rPr>
              <a:t>Examples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84325" y="1549644"/>
            <a:ext cx="897669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Michael is 8 years old and is in the Dry Creek Club, the poultry project and the swine project.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85816" y="9258300"/>
            <a:ext cx="842884" cy="857494"/>
          </a:xfrm>
          <a:custGeom>
            <a:avLst/>
            <a:gdLst/>
            <a:ahLst/>
            <a:cxnLst/>
            <a:rect r="r" b="b" t="t" l="l"/>
            <a:pathLst>
              <a:path h="857494" w="842884">
                <a:moveTo>
                  <a:pt x="0" y="0"/>
                </a:moveTo>
                <a:lnTo>
                  <a:pt x="842884" y="0"/>
                </a:lnTo>
                <a:lnTo>
                  <a:pt x="842884" y="857494"/>
                </a:lnTo>
                <a:lnTo>
                  <a:pt x="0" y="857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3" r="0" b="-23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84325" y="7766298"/>
            <a:ext cx="897669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Sarah is 6 years old and is in the Belgrade Pioneers Club, the dog project and the Cloverbud project.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84325" y="4290308"/>
            <a:ext cx="8976691" cy="141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Taylor is 17 years old and is a Member At Large, is in the sewing project, leadership project and the rabbit project.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15021" y="2735051"/>
            <a:ext cx="8115300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(1) My 4-H Year, signed by Club Leader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(2) Animal Project Journals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399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991614" y="-656417"/>
            <a:ext cx="11367966" cy="11367920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t="0" r="-24999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72137" y="184478"/>
            <a:ext cx="7927313" cy="1224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088"/>
              </a:lnSpc>
            </a:pPr>
            <a:r>
              <a:rPr lang="en-US" sz="8088" spc="-202">
                <a:solidFill>
                  <a:srgbClr val="FFFFFF"/>
                </a:solidFill>
                <a:latin typeface="Gotham 3 Bold"/>
              </a:rPr>
              <a:t>Examples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84325" y="1549644"/>
            <a:ext cx="897669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Michael is 8 years old and is in the Dry Creek Club, the poultry project and the swine project.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85816" y="9258300"/>
            <a:ext cx="842884" cy="857494"/>
          </a:xfrm>
          <a:custGeom>
            <a:avLst/>
            <a:gdLst/>
            <a:ahLst/>
            <a:cxnLst/>
            <a:rect r="r" b="b" t="t" l="l"/>
            <a:pathLst>
              <a:path h="857494" w="842884">
                <a:moveTo>
                  <a:pt x="0" y="0"/>
                </a:moveTo>
                <a:lnTo>
                  <a:pt x="842884" y="0"/>
                </a:lnTo>
                <a:lnTo>
                  <a:pt x="842884" y="857494"/>
                </a:lnTo>
                <a:lnTo>
                  <a:pt x="0" y="857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3" r="0" b="-23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84325" y="7766298"/>
            <a:ext cx="897669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Sarah is 6 years old and is in the Belgrade Pioneers Club, the dog project and the Cloverbud project.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84325" y="4290308"/>
            <a:ext cx="8976691" cy="141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Taylor is 17 years old and is a Member At Large, is in the sewing project, leadership project and the rabbit project.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15021" y="2735051"/>
            <a:ext cx="8115300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(1) My 4-H Year, signed by Club Leader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(2) Animal Project Journals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15021" y="5916792"/>
            <a:ext cx="8115300" cy="1355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(1) My 4-H Year, signed by parent/guardian/helper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(2) Non-Animal Project Journals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(1) Animal Project Journal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399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991614" y="-656417"/>
            <a:ext cx="11367966" cy="11367920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t="0" r="-24999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72137" y="184478"/>
            <a:ext cx="7927313" cy="1224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088"/>
              </a:lnSpc>
            </a:pPr>
            <a:r>
              <a:rPr lang="en-US" sz="8088" spc="-202">
                <a:solidFill>
                  <a:srgbClr val="FFFFFF"/>
                </a:solidFill>
                <a:latin typeface="Gotham 3 Bold"/>
              </a:rPr>
              <a:t>Examples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84325" y="1549644"/>
            <a:ext cx="897669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Michael is 8 years old and is in the Dry Creek Club, the poultry project and the swine project.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85816" y="9258300"/>
            <a:ext cx="842884" cy="857494"/>
          </a:xfrm>
          <a:custGeom>
            <a:avLst/>
            <a:gdLst/>
            <a:ahLst/>
            <a:cxnLst/>
            <a:rect r="r" b="b" t="t" l="l"/>
            <a:pathLst>
              <a:path h="857494" w="842884">
                <a:moveTo>
                  <a:pt x="0" y="0"/>
                </a:moveTo>
                <a:lnTo>
                  <a:pt x="842884" y="0"/>
                </a:lnTo>
                <a:lnTo>
                  <a:pt x="842884" y="857494"/>
                </a:lnTo>
                <a:lnTo>
                  <a:pt x="0" y="857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3" r="0" b="-23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84325" y="7766298"/>
            <a:ext cx="8976691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Sarah is 6 years old and is in the Belgrade Pioneers Club, the dog project and the Cloverbud project.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84325" y="4290308"/>
            <a:ext cx="8976691" cy="141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Public Sans Bold"/>
              </a:rPr>
              <a:t>Taylor is 17 years old and is a Member At Large, is in the sewing project, leadership project and the rabbit project.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15021" y="2735051"/>
            <a:ext cx="8115300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(1) My 4-H Year, signed by Club Leader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(2) Animal Project Journals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15021" y="5916792"/>
            <a:ext cx="8115300" cy="1355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(1) My 4-H Year, signed by parent/guardian/helper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(2) Non-Animal Project Journals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(1) Animal Project Journal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15021" y="8916919"/>
            <a:ext cx="10103126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Records &amp; Interview </a:t>
            </a:r>
            <a:r>
              <a:rPr lang="en-US" sz="2499" u="sng">
                <a:solidFill>
                  <a:srgbClr val="FFFFFF"/>
                </a:solidFill>
                <a:latin typeface="Gotham 2"/>
              </a:rPr>
              <a:t>not</a:t>
            </a:r>
            <a:r>
              <a:rPr lang="en-US" sz="2499">
                <a:solidFill>
                  <a:srgbClr val="FFFFFF"/>
                </a:solidFill>
                <a:latin typeface="Gotham 2"/>
              </a:rPr>
              <a:t> required due to Cloverbud age (5-7)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Gotham 2"/>
              </a:rPr>
              <a:t>Records are not scored/judged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94651" y="5352073"/>
            <a:ext cx="7714897" cy="2363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0" indent="-259080" lvl="1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ublic Sans"/>
              </a:rPr>
              <a:t>Extension office after you register/pay</a:t>
            </a:r>
          </a:p>
          <a:p>
            <a:pPr marL="518160" indent="-259080" lvl="1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ublic Sans"/>
              </a:rPr>
              <a:t>One level of workbooks </a:t>
            </a:r>
            <a:r>
              <a:rPr lang="en-US" sz="2400">
                <a:solidFill>
                  <a:srgbClr val="000000"/>
                </a:solidFill>
                <a:latin typeface="Public Sans"/>
              </a:rPr>
              <a:t>can last up to 3 years in the project (21 activities / 3 years = 7 activities per year).</a:t>
            </a:r>
          </a:p>
          <a:p>
            <a:pPr>
              <a:lnSpc>
                <a:spcPts val="3768"/>
              </a:lnSpc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894651" y="4792956"/>
            <a:ext cx="7714897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Public Sans Bold"/>
              </a:rPr>
              <a:t>Where do I get a Project Workbook?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94651" y="1640951"/>
            <a:ext cx="7714897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Public Sans Bold"/>
              </a:rPr>
              <a:t>Where do I find the Forms I need?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94651" y="2229241"/>
            <a:ext cx="7714897" cy="18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0" indent="-259080" lvl="1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ublic Sans"/>
              </a:rPr>
              <a:t>Extension Office</a:t>
            </a:r>
          </a:p>
          <a:p>
            <a:pPr marL="518160" indent="-259080" lvl="1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ublic Sans"/>
              </a:rPr>
              <a:t>ZSuite</a:t>
            </a:r>
          </a:p>
          <a:p>
            <a:pPr marL="518160" indent="-259080" lvl="1">
              <a:lnSpc>
                <a:spcPts val="3768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ublic Sans"/>
                <a:hlinkClick r:id="rId2" tooltip="https://www.montana.edu/extension/4h/projects/support/record_books/index.html"/>
              </a:rPr>
              <a:t>https://www.montana.edu/extension/4h/projects/support/record_books/index.html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2522" y="141633"/>
            <a:ext cx="9253443" cy="116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59"/>
              </a:lnSpc>
            </a:pPr>
            <a:r>
              <a:rPr lang="en-US" sz="6799">
                <a:solidFill>
                  <a:srgbClr val="339966"/>
                </a:solidFill>
                <a:latin typeface="Gotham 1 Bold"/>
              </a:rPr>
              <a:t>Record Book FAQs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2794556" y="7715797"/>
            <a:ext cx="3915087" cy="2115139"/>
            <a:chOff x="0" y="0"/>
            <a:chExt cx="5220116" cy="282018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304657"/>
              <a:ext cx="2445831" cy="2129589"/>
            </a:xfrm>
            <a:custGeom>
              <a:avLst/>
              <a:gdLst/>
              <a:ahLst/>
              <a:cxnLst/>
              <a:rect r="r" b="b" t="t" l="l"/>
              <a:pathLst>
                <a:path h="2129589" w="2445831">
                  <a:moveTo>
                    <a:pt x="0" y="0"/>
                  </a:moveTo>
                  <a:lnTo>
                    <a:pt x="2445831" y="0"/>
                  </a:lnTo>
                  <a:lnTo>
                    <a:pt x="2445831" y="2129589"/>
                  </a:lnTo>
                  <a:lnTo>
                    <a:pt x="0" y="212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127795" y="304657"/>
              <a:ext cx="2092321" cy="2129589"/>
            </a:xfrm>
            <a:custGeom>
              <a:avLst/>
              <a:gdLst/>
              <a:ahLst/>
              <a:cxnLst/>
              <a:rect r="r" b="b" t="t" l="l"/>
              <a:pathLst>
                <a:path h="2129589" w="2092321">
                  <a:moveTo>
                    <a:pt x="0" y="0"/>
                  </a:moveTo>
                  <a:lnTo>
                    <a:pt x="2092321" y="0"/>
                  </a:lnTo>
                  <a:lnTo>
                    <a:pt x="2092321" y="2129589"/>
                  </a:lnTo>
                  <a:lnTo>
                    <a:pt x="0" y="212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AutoShape 10" id="10"/>
            <p:cNvSpPr/>
            <p:nvPr/>
          </p:nvSpPr>
          <p:spPr>
            <a:xfrm rot="-5400000">
              <a:off x="1457940" y="1387955"/>
              <a:ext cx="2820185" cy="0"/>
            </a:xfrm>
            <a:prstGeom prst="line">
              <a:avLst/>
            </a:prstGeom>
            <a:ln cap="rnd" w="44276">
              <a:solidFill>
                <a:srgbClr val="37424A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TextBox 11" id="11"/>
          <p:cNvSpPr txBox="true"/>
          <p:nvPr/>
        </p:nvSpPr>
        <p:spPr>
          <a:xfrm rot="0">
            <a:off x="9544403" y="1545701"/>
            <a:ext cx="7714897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Public Sans Bold"/>
              </a:rPr>
              <a:t>How do I keep these documents organized?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544403" y="2129901"/>
            <a:ext cx="7383593" cy="2839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0" indent="-259080" lvl="1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ublic Sans"/>
              </a:rPr>
              <a:t>The green clover folder is optional ($3 at the Extension office).</a:t>
            </a:r>
          </a:p>
          <a:p>
            <a:pPr marL="518160" indent="-259080" lvl="1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ublic Sans"/>
              </a:rPr>
              <a:t>Binders - (1) per year or with dividers to clearly separate years.</a:t>
            </a:r>
          </a:p>
          <a:p>
            <a:pPr marL="518160" indent="-259080" lvl="1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ublic Sans"/>
              </a:rPr>
              <a:t>Leaders/parents initial 7 activities per year in workbook.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44403" y="5380648"/>
            <a:ext cx="7714897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Public Sans Bold"/>
              </a:rPr>
              <a:t>Do I have to handwrite my records?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544403" y="5964848"/>
            <a:ext cx="7714897" cy="1411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0" indent="-259080" lvl="1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ublic Sans"/>
              </a:rPr>
              <a:t>Records can be handwritten on paper forms or typed on ZSuite online record books</a:t>
            </a:r>
          </a:p>
          <a:p>
            <a:pPr marL="518160" indent="-259080" lvl="1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ublic Sans"/>
              </a:rPr>
              <a:t>Online can be finicky with saving/updating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DAFVcIPRTyQ</dc:identifier>
  <dcterms:modified xsi:type="dcterms:W3CDTF">2011-08-01T06:04:30Z</dcterms:modified>
  <cp:revision>1</cp:revision>
  <dc:title>YOUTH 4-H Record Books</dc:title>
</cp:coreProperties>
</file>