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8"/>
  </p:notesMasterIdLst>
  <p:sldIdLst>
    <p:sldId id="256" r:id="rId5"/>
    <p:sldId id="257" r:id="rId6"/>
    <p:sldId id="258" r:id="rId7"/>
    <p:sldId id="259" r:id="rId8"/>
    <p:sldId id="260" r:id="rId9"/>
    <p:sldId id="264" r:id="rId10"/>
    <p:sldId id="261" r:id="rId11"/>
    <p:sldId id="262" r:id="rId12"/>
    <p:sldId id="265" r:id="rId13"/>
    <p:sldId id="263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9" r:id="rId22"/>
    <p:sldId id="275" r:id="rId23"/>
    <p:sldId id="274" r:id="rId24"/>
    <p:sldId id="276" r:id="rId25"/>
    <p:sldId id="278" r:id="rId26"/>
    <p:sldId id="277" r:id="rId2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2" autoAdjust="0"/>
    <p:restoredTop sz="38866" autoAdjust="0"/>
  </p:normalViewPr>
  <p:slideViewPr>
    <p:cSldViewPr snapToGrid="0" snapToObjects="1">
      <p:cViewPr varScale="1">
        <p:scale>
          <a:sx n="24" d="100"/>
          <a:sy n="24" d="100"/>
        </p:scale>
        <p:origin x="2544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5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8D286BA-FE53-4803-B2EA-4C5B34FE42F0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307C480-95DA-4A0C-A496-90B9A5EC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85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min</a:t>
            </a:r>
          </a:p>
          <a:p>
            <a:r>
              <a:rPr lang="en-US" dirty="0"/>
              <a:t>(Pass out signs as they come into the room!)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7C480-95DA-4A0C-A496-90B9A5ECD7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899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min</a:t>
            </a:r>
          </a:p>
          <a:p>
            <a:r>
              <a:rPr lang="en-US" dirty="0"/>
              <a:t>Risk factor true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7C480-95DA-4A0C-A496-90B9A5ECD7C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0082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min</a:t>
            </a:r>
          </a:p>
          <a:p>
            <a:r>
              <a:rPr lang="en-US" dirty="0"/>
              <a:t>Protective factor true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7C480-95DA-4A0C-A496-90B9A5ECD7C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620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7C480-95DA-4A0C-A496-90B9A5ECD7C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5865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3 min</a:t>
            </a:r>
          </a:p>
          <a:p>
            <a:pPr algn="l" rtl="0" fontAlgn="base"/>
            <a:endParaRPr lang="en-US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/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Plasticity: the ability of the brain to restructure and reorganize.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7C480-95DA-4A0C-A496-90B9A5ECD7C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2341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3 min</a:t>
            </a:r>
          </a:p>
          <a:p>
            <a:pPr algn="l" rtl="0" fontAlgn="base"/>
            <a:endParaRPr lang="en-US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/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Back to front, inside to outside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Increased activation of limbic system; frontal lobe (prefrontal cortex) still coming online </a:t>
            </a:r>
          </a:p>
          <a:p>
            <a:pPr algn="l" rtl="0" fontAlgn="base"/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The teen brain is more sensitive to rewards and enjoyable experiences—i.e. dopamine—than the adult brain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7C480-95DA-4A0C-A496-90B9A5ECD7C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238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3 min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sensitive to social environment </a:t>
            </a:r>
          </a:p>
          <a:p>
            <a:pPr lvl="1" algn="l" rtl="0" fontAlgn="base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Especially opinions of friends and peers</a:t>
            </a:r>
          </a:p>
          <a:p>
            <a:pPr defTabSz="931774" fontAlgn="base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Primed for learning: develop motor skills quickly; excellent time for learning another language, developing new hobbies and skills; learning about cultures and beliefs different from your own </a:t>
            </a:r>
          </a:p>
          <a:p>
            <a:pPr defTabSz="931774" fontAlgn="base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strong emotions, can shift quickly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reliance on intuition/gut feeling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          decision making and taking risks (rational vs. intuitive depends on situation)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Creativity and imagination</a:t>
            </a:r>
          </a:p>
          <a:p>
            <a:pPr defTabSz="931774" fontAlgn="base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curiosity, drive for excitement and novelty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7C480-95DA-4A0C-A496-90B9A5ECD7C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645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Video (4 min) addiction explained (for kids)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7C480-95DA-4A0C-A496-90B9A5ECD7C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2110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 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7C480-95DA-4A0C-A496-90B9A5ECD7C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302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 min</a:t>
            </a:r>
          </a:p>
          <a:p>
            <a:r>
              <a:rPr lang="en-US" dirty="0"/>
              <a:t>Embed video</a:t>
            </a:r>
          </a:p>
          <a:p>
            <a:endParaRPr lang="en-US" dirty="0"/>
          </a:p>
          <a:p>
            <a:r>
              <a:rPr lang="en-US" dirty="0"/>
              <a:t>Might include the stat, not sure…</a:t>
            </a:r>
          </a:p>
          <a:p>
            <a:pPr defTabSz="931774">
              <a:defRPr/>
            </a:pPr>
            <a:r>
              <a:rPr lang="en-US" dirty="0"/>
              <a:t>In 2021, 12% of Montana high school students said that at some point in their lives they had taken a prescription pain reliever without a doctor’s prescription, or differently than how a doctor told them to use it.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7C480-95DA-4A0C-A496-90B9A5ECD7C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1390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 min</a:t>
            </a:r>
          </a:p>
          <a:p>
            <a:r>
              <a:rPr lang="en-US" dirty="0"/>
              <a:t>Embed video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7C480-95DA-4A0C-A496-90B9A5ECD7C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32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7C480-95DA-4A0C-A496-90B9A5ECD7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150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15 min</a:t>
            </a:r>
          </a:p>
          <a:p>
            <a:pPr algn="l" rtl="0" fontAlgn="base"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What are some reasons that teens in your community might misuse prescription opioids or stimulants?  </a:t>
            </a:r>
          </a:p>
          <a:p>
            <a:pPr algn="l" rtl="0" fontAlgn="base"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Write on stickies, then categorize into “buckets” provided by NIDA: 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To Feel Good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To Feel Better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To Do Better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Curiosity and Social Pressure </a:t>
            </a:r>
          </a:p>
          <a:p>
            <a:pPr algn="l" rtl="0" fontAlgn="base">
              <a:buFont typeface="Arial" panose="020B0604020202020204" pitchFamily="34" charset="0"/>
              <a:buNone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None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Four groups, assign each group one of the buckets and have them create a new poster that lists the original reason for use, then in a separate column healthy alternatives 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7C480-95DA-4A0C-A496-90B9A5ECD7C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2105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ONLY INCLUDE IF THERE IS ENOUGH TIME (AT LEAST </a:t>
            </a:r>
            <a:r>
              <a:rPr lang="en-US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10 MIN 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REMAINING)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How does this subject (preventing prescription drug misuse) tie into your leadership role or leadership efforts in your community?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Who is a trusted adult you can talk to if you are concerned about someone?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7C480-95DA-4A0C-A496-90B9A5ECD7C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149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buFont typeface="Arial" panose="020B0604020202020204" pitchFamily="34" charset="0"/>
              <a:buNone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Tell us your preferences to help us with creation of a free online program for Montana teens!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7C480-95DA-4A0C-A496-90B9A5ECD7C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335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7C480-95DA-4A0C-A496-90B9A5ECD7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60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7C480-95DA-4A0C-A496-90B9A5ECD7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174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7C480-95DA-4A0C-A496-90B9A5ECD7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623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7C480-95DA-4A0C-A496-90B9A5ECD7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783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7C480-95DA-4A0C-A496-90B9A5ECD7C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181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min</a:t>
            </a:r>
          </a:p>
          <a:p>
            <a:r>
              <a:rPr lang="en-US" dirty="0"/>
              <a:t>Protective factor true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7C480-95DA-4A0C-A496-90B9A5ECD7C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7206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7C480-95DA-4A0C-A496-90B9A5ECD7C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578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D2DD-BE1D-F04B-894E-EAB8AAC72F38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2B4C-9A73-724C-939B-347626CA9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35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D2DD-BE1D-F04B-894E-EAB8AAC72F38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2B4C-9A73-724C-939B-347626CA9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417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D2DD-BE1D-F04B-894E-EAB8AAC72F38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2B4C-9A73-724C-939B-347626CA9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352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D2DD-BE1D-F04B-894E-EAB8AAC72F38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2B4C-9A73-724C-939B-347626CA9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297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D2DD-BE1D-F04B-894E-EAB8AAC72F38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2B4C-9A73-724C-939B-347626CA9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936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D2DD-BE1D-F04B-894E-EAB8AAC72F38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2B4C-9A73-724C-939B-347626CA9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87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D2DD-BE1D-F04B-894E-EAB8AAC72F38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2B4C-9A73-724C-939B-347626CA9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42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D2DD-BE1D-F04B-894E-EAB8AAC72F38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2B4C-9A73-724C-939B-347626CA9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168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D2DD-BE1D-F04B-894E-EAB8AAC72F38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2B4C-9A73-724C-939B-347626CA9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303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D2DD-BE1D-F04B-894E-EAB8AAC72F38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2B4C-9A73-724C-939B-347626CA9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25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D2DD-BE1D-F04B-894E-EAB8AAC72F38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2B4C-9A73-724C-939B-347626CA9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721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378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AD2DD-BE1D-F04B-894E-EAB8AAC72F38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7378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17378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72B4C-9A73-724C-939B-347626CA9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17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0bqT_hxMwI?feature=oembed" TargetMode="Externa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s5wG1UbUMY?feature=oembed" TargetMode="Externa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xHxNkMrbDA?feature=oembed" TargetMode="Externa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55178" y="4534756"/>
            <a:ext cx="6400800" cy="1984197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Alison Brennan</a:t>
            </a:r>
          </a:p>
          <a:p>
            <a:r>
              <a:rPr lang="en-US" sz="2000" dirty="0">
                <a:solidFill>
                  <a:schemeClr val="tx1"/>
                </a:solidFill>
              </a:rPr>
              <a:t>Extension Mental Health Specialist</a:t>
            </a:r>
          </a:p>
          <a:p>
            <a:endParaRPr lang="en-US" sz="1000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chemeClr val="tx1"/>
                </a:solidFill>
              </a:rPr>
              <a:t>Jennifer Munter</a:t>
            </a:r>
          </a:p>
          <a:p>
            <a:r>
              <a:rPr lang="en-US" sz="2000" dirty="0">
                <a:solidFill>
                  <a:schemeClr val="tx1"/>
                </a:solidFill>
              </a:rPr>
              <a:t>Project Manager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E16CA7-95F0-65FE-08C5-861120AAC260}"/>
              </a:ext>
            </a:extLst>
          </p:cNvPr>
          <p:cNvSpPr/>
          <p:nvPr/>
        </p:nvSpPr>
        <p:spPr>
          <a:xfrm>
            <a:off x="1869897" y="2144760"/>
            <a:ext cx="717136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Treat Your Brain Like the Incredible Asset It Is!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C477E3-1269-1599-BF8F-140DD8341660}"/>
              </a:ext>
            </a:extLst>
          </p:cNvPr>
          <p:cNvSpPr txBox="1"/>
          <p:nvPr/>
        </p:nvSpPr>
        <p:spPr>
          <a:xfrm>
            <a:off x="2337372" y="339047"/>
            <a:ext cx="61285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Montana 4-H Congress</a:t>
            </a:r>
          </a:p>
          <a:p>
            <a:pPr algn="ctr"/>
            <a:r>
              <a:rPr lang="en-US" sz="2400" dirty="0"/>
              <a:t>Friday 7/15/22</a:t>
            </a:r>
          </a:p>
        </p:txBody>
      </p:sp>
    </p:spTree>
    <p:extLst>
      <p:ext uri="{BB962C8B-B14F-4D97-AF65-F5344CB8AC3E}">
        <p14:creationId xmlns:p14="http://schemas.microsoft.com/office/powerpoint/2010/main" val="9115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9D53E-CA48-B53A-D550-C65F2818B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Trivia Q#8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55442-9513-8871-EA38-C8687E5DD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790" y="1600200"/>
            <a:ext cx="7834045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The </a:t>
            </a:r>
            <a:r>
              <a:rPr lang="en-US" sz="3600" b="1" i="1" dirty="0">
                <a:solidFill>
                  <a:schemeClr val="tx2"/>
                </a:solidFill>
              </a:rPr>
              <a:t>teen brain </a:t>
            </a:r>
            <a:r>
              <a:rPr lang="en-US" sz="3600" dirty="0"/>
              <a:t>is                                	    to rewards and enjoyable experiences than the </a:t>
            </a:r>
            <a:r>
              <a:rPr lang="en-US" sz="3600" b="1" i="1" dirty="0">
                <a:solidFill>
                  <a:schemeClr val="tx2"/>
                </a:solidFill>
              </a:rPr>
              <a:t>adult brain</a:t>
            </a:r>
            <a:r>
              <a:rPr lang="en-US" sz="3600" dirty="0"/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CF603A-F198-CCB6-0BF1-256141846B7C}"/>
              </a:ext>
            </a:extLst>
          </p:cNvPr>
          <p:cNvSpPr/>
          <p:nvPr/>
        </p:nvSpPr>
        <p:spPr>
          <a:xfrm>
            <a:off x="4007365" y="1417638"/>
            <a:ext cx="45402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more sensitive </a:t>
            </a:r>
          </a:p>
        </p:txBody>
      </p:sp>
      <p:pic>
        <p:nvPicPr>
          <p:cNvPr id="5" name="Graphic 4" descr="Thumbs up sign with solid fill">
            <a:extLst>
              <a:ext uri="{FF2B5EF4-FFF2-40B4-BE49-F238E27FC236}">
                <a16:creationId xmlns:a16="http://schemas.microsoft.com/office/drawing/2014/main" id="{7DF1CFA0-D37A-54F6-416C-CF90946276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80879" y="3809115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24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AE73B-F283-9F62-80CE-92DB3D88E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Trivia Q#9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2971F6-8CA6-F3EC-3098-03E9599AC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Having a </a:t>
            </a:r>
            <a:r>
              <a:rPr lang="en-US" sz="3600" b="1" dirty="0">
                <a:solidFill>
                  <a:schemeClr val="tx2"/>
                </a:solidFill>
              </a:rPr>
              <a:t>family history </a:t>
            </a:r>
            <a:r>
              <a:rPr lang="en-US" sz="3600" dirty="0"/>
              <a:t>of drug addiction increases an individual’s risk of experiencing drug use problems. </a:t>
            </a:r>
          </a:p>
        </p:txBody>
      </p:sp>
      <p:pic>
        <p:nvPicPr>
          <p:cNvPr id="7" name="Graphic 6" descr="Thumbs up sign with solid fill">
            <a:extLst>
              <a:ext uri="{FF2B5EF4-FFF2-40B4-BE49-F238E27FC236}">
                <a16:creationId xmlns:a16="http://schemas.microsoft.com/office/drawing/2014/main" id="{EDE4EFC8-A2C9-59AF-4BD7-468C86037F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80879" y="3809115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61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A970C-CABD-AD84-7DBD-C17153948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Trivia Q#10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83103-E96A-114A-88F3-D48BAB310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/>
              <a:t>Regularly practicing several different </a:t>
            </a:r>
            <a:r>
              <a:rPr lang="en-US" sz="4400" b="1" dirty="0">
                <a:solidFill>
                  <a:schemeClr val="tx2"/>
                </a:solidFill>
              </a:rPr>
              <a:t>coping strategies </a:t>
            </a:r>
            <a:r>
              <a:rPr lang="en-US" dirty="0"/>
              <a:t>reduces a person’s risk of experiencing drug addiction</a:t>
            </a:r>
          </a:p>
        </p:txBody>
      </p:sp>
      <p:pic>
        <p:nvPicPr>
          <p:cNvPr id="4" name="Graphic 3" descr="Thumbs up sign with solid fill">
            <a:extLst>
              <a:ext uri="{FF2B5EF4-FFF2-40B4-BE49-F238E27FC236}">
                <a16:creationId xmlns:a16="http://schemas.microsoft.com/office/drawing/2014/main" id="{43F350A3-B637-E43D-7A6B-9D2BF1910C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80879" y="3809115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18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84C93-50B2-2581-50C6-FC91CC8E0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Workshop Roadmap</a:t>
            </a:r>
          </a:p>
        </p:txBody>
      </p:sp>
      <p:pic>
        <p:nvPicPr>
          <p:cNvPr id="5" name="Graphic 4" descr="Highway scene outline">
            <a:extLst>
              <a:ext uri="{FF2B5EF4-FFF2-40B4-BE49-F238E27FC236}">
                <a16:creationId xmlns:a16="http://schemas.microsoft.com/office/drawing/2014/main" id="{D420A1E6-DA52-4517-91E3-94C5D06F0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2060660"/>
            <a:ext cx="3230868" cy="323086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2D25D-145A-F9D6-63B2-7B7DD0179E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8068" y="2399707"/>
            <a:ext cx="5179193" cy="385466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dirty="0"/>
              <a:t>The Teenage Brain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Science of Addiction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Rx Opioid &amp; Rx Stimulant Misuse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Discussion: Reasons for Use and Healthy Alternatives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Tell Us Your Thoughts!</a:t>
            </a:r>
          </a:p>
          <a:p>
            <a:pPr lvl="1">
              <a:lnSpc>
                <a:spcPct val="90000"/>
              </a:lnSpc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525889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2005E-BB32-2039-6A8D-AB8BFF9CC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The Teen Brain</a:t>
            </a:r>
          </a:p>
        </p:txBody>
      </p:sp>
      <p:sp>
        <p:nvSpPr>
          <p:cNvPr id="1031" name="Content Placeholder 3">
            <a:extLst>
              <a:ext uri="{FF2B5EF4-FFF2-40B4-BE49-F238E27FC236}">
                <a16:creationId xmlns:a16="http://schemas.microsoft.com/office/drawing/2014/main" id="{274619F1-2316-18F5-B158-788234382A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60767" y="1600200"/>
            <a:ext cx="3320343" cy="4525963"/>
          </a:xfrm>
        </p:spPr>
        <p:txBody>
          <a:bodyPr>
            <a:normAutofit/>
          </a:bodyPr>
          <a:lstStyle/>
          <a:p>
            <a:r>
              <a:rPr lang="en-US" sz="2400" dirty="0"/>
              <a:t>Massive increase in connections between neurons, followed by selective </a:t>
            </a:r>
            <a:r>
              <a:rPr lang="en-US" sz="2400" b="1" dirty="0">
                <a:solidFill>
                  <a:schemeClr val="tx2"/>
                </a:solidFill>
              </a:rPr>
              <a:t>pruning</a:t>
            </a:r>
            <a:r>
              <a:rPr lang="en-US" sz="2400" dirty="0"/>
              <a:t> based on experience</a:t>
            </a:r>
          </a:p>
          <a:p>
            <a:r>
              <a:rPr lang="en-US" sz="2400" dirty="0"/>
              <a:t>Increased speed of signaling between neurons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2A3FA3A-3C22-13D2-4BA3-65F8AD093C63}"/>
              </a:ext>
            </a:extLst>
          </p:cNvPr>
          <p:cNvGrpSpPr/>
          <p:nvPr/>
        </p:nvGrpSpPr>
        <p:grpSpPr>
          <a:xfrm>
            <a:off x="359973" y="1600200"/>
            <a:ext cx="5071713" cy="3961783"/>
            <a:chOff x="222813" y="1600200"/>
            <a:chExt cx="5071713" cy="3961783"/>
          </a:xfrm>
        </p:grpSpPr>
        <p:pic>
          <p:nvPicPr>
            <p:cNvPr id="1026" name="Picture 2" descr="The figure shows a representation of a neuron. A neuron is made up of three parts: a cell body that houses the chromosomes with the organism’s DNA and maintains the health of the cell; dendrites that receive information from other neurons; and an axon that transmits information to other neurons, muscles, and glands.">
              <a:extLst>
                <a:ext uri="{FF2B5EF4-FFF2-40B4-BE49-F238E27FC236}">
                  <a16:creationId xmlns:a16="http://schemas.microsoft.com/office/drawing/2014/main" id="{7F034111-EDE5-57B3-86B4-8A9E06D45C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2813" y="2303662"/>
              <a:ext cx="5050829" cy="2740073"/>
            </a:xfrm>
            <a:prstGeom prst="rect">
              <a:avLst/>
            </a:prstGeom>
            <a:solidFill>
              <a:srgbClr val="FFFFFF"/>
            </a:solidFill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E7E76C1-B7B9-96B5-E1E3-1876F6EB761B}"/>
                </a:ext>
              </a:extLst>
            </p:cNvPr>
            <p:cNvSpPr txBox="1"/>
            <p:nvPr/>
          </p:nvSpPr>
          <p:spPr>
            <a:xfrm>
              <a:off x="245673" y="1600200"/>
              <a:ext cx="5027969" cy="5232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Anatomy of a Neuron (Brain Cell)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B9480CF-CF64-1B86-68CF-DE13BDD9B6F2}"/>
                </a:ext>
              </a:extLst>
            </p:cNvPr>
            <p:cNvSpPr txBox="1"/>
            <p:nvPr/>
          </p:nvSpPr>
          <p:spPr>
            <a:xfrm>
              <a:off x="245673" y="5300373"/>
              <a:ext cx="5048853" cy="26161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100" dirty="0"/>
                <a:t>Myers, D., &amp; </a:t>
              </a:r>
              <a:r>
                <a:rPr lang="en-US" sz="1100" dirty="0" err="1"/>
                <a:t>Dewall</a:t>
              </a:r>
              <a:r>
                <a:rPr lang="en-US" sz="1100" dirty="0"/>
                <a:t>, C. N. (2015). </a:t>
              </a:r>
              <a:r>
                <a:rPr lang="en-US" sz="1100" i="1" dirty="0"/>
                <a:t>Psychology </a:t>
              </a:r>
              <a:r>
                <a:rPr lang="en-US" sz="1100" dirty="0"/>
                <a:t>(11</a:t>
              </a:r>
              <a:r>
                <a:rPr lang="en-US" sz="1100" baseline="30000" dirty="0"/>
                <a:t>th</a:t>
              </a:r>
              <a:r>
                <a:rPr lang="en-US" sz="1100" dirty="0"/>
                <a:t> ed.). Worth Publishers: New York.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BB0F196D-5519-66AF-373F-57FF86EC61F9}"/>
              </a:ext>
            </a:extLst>
          </p:cNvPr>
          <p:cNvSpPr/>
          <p:nvPr/>
        </p:nvSpPr>
        <p:spPr>
          <a:xfrm>
            <a:off x="5823657" y="4784705"/>
            <a:ext cx="27721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Plasticity</a:t>
            </a:r>
          </a:p>
        </p:txBody>
      </p:sp>
    </p:spTree>
    <p:extLst>
      <p:ext uri="{BB962C8B-B14F-4D97-AF65-F5344CB8AC3E}">
        <p14:creationId xmlns:p14="http://schemas.microsoft.com/office/powerpoint/2010/main" val="380672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iagram&#10;&#10;Description automatically generated">
            <a:extLst>
              <a:ext uri="{FF2B5EF4-FFF2-40B4-BE49-F238E27FC236}">
                <a16:creationId xmlns:a16="http://schemas.microsoft.com/office/drawing/2014/main" id="{8AF3A7C6-04A0-B1B5-3337-A1C5B50B5A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" t="8520" r="4012" b="-7454"/>
          <a:stretch/>
        </p:blipFill>
        <p:spPr bwMode="auto">
          <a:xfrm>
            <a:off x="724077" y="927840"/>
            <a:ext cx="7695846" cy="599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322E29-A035-E9C4-6713-536255C84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Changes to Brain Regions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1FB2C4-CBCA-BF81-5EBF-F8EFE89466A5}"/>
              </a:ext>
            </a:extLst>
          </p:cNvPr>
          <p:cNvSpPr txBox="1"/>
          <p:nvPr/>
        </p:nvSpPr>
        <p:spPr>
          <a:xfrm>
            <a:off x="147608" y="2377583"/>
            <a:ext cx="2071489" cy="1477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Planning </a:t>
            </a:r>
          </a:p>
          <a:p>
            <a:pPr algn="ctr"/>
            <a:r>
              <a:rPr lang="en-US" dirty="0"/>
              <a:t>Problem solving</a:t>
            </a:r>
          </a:p>
          <a:p>
            <a:pPr algn="ctr"/>
            <a:r>
              <a:rPr lang="en-US" dirty="0"/>
              <a:t>Emotion regulation</a:t>
            </a:r>
          </a:p>
          <a:p>
            <a:pPr algn="ctr"/>
            <a:r>
              <a:rPr lang="en-US" dirty="0"/>
              <a:t>Behavioral control</a:t>
            </a:r>
          </a:p>
          <a:p>
            <a:pPr algn="ctr"/>
            <a:r>
              <a:rPr lang="en-US" dirty="0"/>
              <a:t>Personality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DF5CA20-27FC-92DF-A33C-C6EBF4FF846E}"/>
              </a:ext>
            </a:extLst>
          </p:cNvPr>
          <p:cNvSpPr txBox="1"/>
          <p:nvPr/>
        </p:nvSpPr>
        <p:spPr>
          <a:xfrm>
            <a:off x="460967" y="5208892"/>
            <a:ext cx="1859543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 Memory</a:t>
            </a:r>
          </a:p>
          <a:p>
            <a:pPr algn="ctr"/>
            <a:r>
              <a:rPr lang="en-US" dirty="0"/>
              <a:t>Understanding</a:t>
            </a:r>
          </a:p>
          <a:p>
            <a:pPr algn="ctr"/>
            <a:r>
              <a:rPr lang="en-US" dirty="0"/>
              <a:t>Language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A3DAC8D-1121-AD80-9810-3046864E419E}"/>
              </a:ext>
            </a:extLst>
          </p:cNvPr>
          <p:cNvSpPr txBox="1"/>
          <p:nvPr/>
        </p:nvSpPr>
        <p:spPr>
          <a:xfrm>
            <a:off x="3189952" y="5758710"/>
            <a:ext cx="5897880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Coordination  •  Balance  •  Posture  •  Motor-learning   Sequence learning • Reflex memory  • Emotional processing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4CA89FC-091F-4C41-4167-C654D1D50155}"/>
              </a:ext>
            </a:extLst>
          </p:cNvPr>
          <p:cNvSpPr txBox="1"/>
          <p:nvPr/>
        </p:nvSpPr>
        <p:spPr>
          <a:xfrm>
            <a:off x="7589520" y="3293066"/>
            <a:ext cx="1051560" cy="677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000" dirty="0"/>
          </a:p>
          <a:p>
            <a:pPr algn="ctr"/>
            <a:r>
              <a:rPr lang="en-US" dirty="0"/>
              <a:t>Vision</a:t>
            </a:r>
          </a:p>
          <a:p>
            <a:pPr algn="ctr"/>
            <a:endParaRPr lang="en-US" sz="10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A649723-BF48-7675-2CAD-6287F3C35F4E}"/>
              </a:ext>
            </a:extLst>
          </p:cNvPr>
          <p:cNvSpPr txBox="1"/>
          <p:nvPr/>
        </p:nvSpPr>
        <p:spPr>
          <a:xfrm>
            <a:off x="6331346" y="1613622"/>
            <a:ext cx="2732644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Perceptions</a:t>
            </a:r>
          </a:p>
          <a:p>
            <a:pPr algn="ctr"/>
            <a:r>
              <a:rPr lang="en-US" dirty="0"/>
              <a:t>Making sense of the world</a:t>
            </a:r>
          </a:p>
          <a:p>
            <a:pPr algn="ctr"/>
            <a:r>
              <a:rPr lang="en-US" dirty="0"/>
              <a:t>Arithmetic and spelling </a:t>
            </a:r>
          </a:p>
        </p:txBody>
      </p:sp>
    </p:spTree>
    <p:extLst>
      <p:ext uri="{BB962C8B-B14F-4D97-AF65-F5344CB8AC3E}">
        <p14:creationId xmlns:p14="http://schemas.microsoft.com/office/powerpoint/2010/main" val="23334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21D1A-C3C4-9786-1BA2-BA831D77B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Brain Changes Affect Your Thoughts, Feelings and Actions</a:t>
            </a:r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B9186EAC-6CA1-B92B-157D-E1F2A229AD6E}"/>
              </a:ext>
            </a:extLst>
          </p:cNvPr>
          <p:cNvSpPr/>
          <p:nvPr/>
        </p:nvSpPr>
        <p:spPr>
          <a:xfrm>
            <a:off x="612181" y="1811444"/>
            <a:ext cx="2057400" cy="1996547"/>
          </a:xfrm>
          <a:prstGeom prst="wedgeRect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Sensitive to social environment</a:t>
            </a: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2E32078A-26CE-BB86-51C3-D1FD366274CE}"/>
              </a:ext>
            </a:extLst>
          </p:cNvPr>
          <p:cNvSpPr/>
          <p:nvPr/>
        </p:nvSpPr>
        <p:spPr>
          <a:xfrm>
            <a:off x="2753287" y="3794365"/>
            <a:ext cx="3003507" cy="2337348"/>
          </a:xfrm>
          <a:prstGeom prst="wedgeEllipseCallout">
            <a:avLst>
              <a:gd name="adj1" fmla="val 33195"/>
              <a:gd name="adj2" fmla="val 6109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Primed for learning</a:t>
            </a: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CB2070AC-81C6-DE78-C95E-73AC3CB2BC1C}"/>
              </a:ext>
            </a:extLst>
          </p:cNvPr>
          <p:cNvSpPr/>
          <p:nvPr/>
        </p:nvSpPr>
        <p:spPr>
          <a:xfrm rot="173873">
            <a:off x="308476" y="4183436"/>
            <a:ext cx="2912396" cy="1875856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Reliance on intuition/ gut feelings</a:t>
            </a:r>
          </a:p>
        </p:txBody>
      </p:sp>
      <p:sp>
        <p:nvSpPr>
          <p:cNvPr id="7" name="Wave 6">
            <a:extLst>
              <a:ext uri="{FF2B5EF4-FFF2-40B4-BE49-F238E27FC236}">
                <a16:creationId xmlns:a16="http://schemas.microsoft.com/office/drawing/2014/main" id="{9A4EEFB0-4254-C488-9D10-CDD56C0D57FF}"/>
              </a:ext>
            </a:extLst>
          </p:cNvPr>
          <p:cNvSpPr/>
          <p:nvPr/>
        </p:nvSpPr>
        <p:spPr>
          <a:xfrm rot="20498674">
            <a:off x="2727320" y="1954955"/>
            <a:ext cx="2813548" cy="1873458"/>
          </a:xfrm>
          <a:prstGeom prst="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Creativity and imagination</a:t>
            </a:r>
          </a:p>
        </p:txBody>
      </p:sp>
      <p:sp>
        <p:nvSpPr>
          <p:cNvPr id="8" name="Arrow: Notched Right 7">
            <a:extLst>
              <a:ext uri="{FF2B5EF4-FFF2-40B4-BE49-F238E27FC236}">
                <a16:creationId xmlns:a16="http://schemas.microsoft.com/office/drawing/2014/main" id="{A7659D07-479D-05B9-9126-3D1BE57045A4}"/>
              </a:ext>
            </a:extLst>
          </p:cNvPr>
          <p:cNvSpPr/>
          <p:nvPr/>
        </p:nvSpPr>
        <p:spPr>
          <a:xfrm>
            <a:off x="5094291" y="3794365"/>
            <a:ext cx="3753596" cy="2649947"/>
          </a:xfrm>
          <a:prstGeom prst="notched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Curiosity, drive for excitement and novelty</a:t>
            </a:r>
          </a:p>
        </p:txBody>
      </p:sp>
      <p:sp>
        <p:nvSpPr>
          <p:cNvPr id="9" name="Explosion: 14 Points 8">
            <a:extLst>
              <a:ext uri="{FF2B5EF4-FFF2-40B4-BE49-F238E27FC236}">
                <a16:creationId xmlns:a16="http://schemas.microsoft.com/office/drawing/2014/main" id="{FDFE82F4-9DD5-ECC9-15DC-BAD3FFD4CE34}"/>
              </a:ext>
            </a:extLst>
          </p:cNvPr>
          <p:cNvSpPr/>
          <p:nvPr/>
        </p:nvSpPr>
        <p:spPr>
          <a:xfrm>
            <a:off x="5275395" y="1417638"/>
            <a:ext cx="3572492" cy="3143021"/>
          </a:xfrm>
          <a:prstGeom prst="irregularSeal2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Strong emotions, can shift quickly</a:t>
            </a:r>
          </a:p>
        </p:txBody>
      </p:sp>
    </p:spTree>
    <p:extLst>
      <p:ext uri="{BB962C8B-B14F-4D97-AF65-F5344CB8AC3E}">
        <p14:creationId xmlns:p14="http://schemas.microsoft.com/office/powerpoint/2010/main" val="248098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51421-0CFC-633A-AE7D-1D8556708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Addiction and the Brain</a:t>
            </a:r>
          </a:p>
        </p:txBody>
      </p:sp>
      <p:pic>
        <p:nvPicPr>
          <p:cNvPr id="6" name="Online Media 5" title="Addiction &amp; the Brain - For Kids!">
            <a:hlinkClick r:id="" action="ppaction://media"/>
            <a:extLst>
              <a:ext uri="{FF2B5EF4-FFF2-40B4-BE49-F238E27FC236}">
                <a16:creationId xmlns:a16="http://schemas.microsoft.com/office/drawing/2014/main" id="{62B832C1-BB51-4486-B257-E4E955A38F5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66738" y="1600200"/>
            <a:ext cx="801052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94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6DBF8-17B1-2BD2-A38E-11D0DF822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and Protective Factors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E4557A-9F56-2889-3291-DA01A944AD6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Risk Factors</a:t>
            </a:r>
            <a:br>
              <a:rPr lang="en-US" dirty="0"/>
            </a:br>
            <a:r>
              <a:rPr lang="en-US" dirty="0"/>
              <a:t>Increase the chances of experiencing substance use problems</a:t>
            </a:r>
            <a:br>
              <a:rPr lang="en-US" dirty="0"/>
            </a:b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u="sng" dirty="0"/>
              <a:t>Examples:</a:t>
            </a:r>
            <a:br>
              <a:rPr lang="en-US" dirty="0"/>
            </a:br>
            <a:r>
              <a:rPr lang="en-US" dirty="0"/>
              <a:t>•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Developmental vulnerability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•Drugs are widely available at home or in the neighborhood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• Lack of adult supervision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•Family history of substance use problems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•Mental health challenges (such as depression or anxiety)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3A3B64F-4D49-FE59-98EF-A4D2E0C885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577023"/>
            <a:ext cx="425577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Protective Factors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Reduce risk; act as a shield against risk factors</a:t>
            </a:r>
            <a:br>
              <a:rPr lang="en-US" dirty="0"/>
            </a:b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u="sng" dirty="0"/>
              <a:t>Examples: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• Anti-drug use policies at school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•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Participation in structured extracurricular activities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• Practicing multiple coping strategies (exercise, humor, breathing, music, etc.)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•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Having at least one caring, supportive adult mentor</a:t>
            </a:r>
          </a:p>
        </p:txBody>
      </p:sp>
    </p:spTree>
    <p:extLst>
      <p:ext uri="{BB962C8B-B14F-4D97-AF65-F5344CB8AC3E}">
        <p14:creationId xmlns:p14="http://schemas.microsoft.com/office/powerpoint/2010/main" val="252906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971D3-AAD2-3A13-16B7-68DFF4751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Mind Matters: Opioids</a:t>
            </a:r>
          </a:p>
        </p:txBody>
      </p:sp>
      <p:pic>
        <p:nvPicPr>
          <p:cNvPr id="6" name="Online Media 5" title="Mind Matters: What are Opioids?">
            <a:hlinkClick r:id="" action="ppaction://media"/>
            <a:extLst>
              <a:ext uri="{FF2B5EF4-FFF2-40B4-BE49-F238E27FC236}">
                <a16:creationId xmlns:a16="http://schemas.microsoft.com/office/drawing/2014/main" id="{804AAE82-2593-4C34-ADE2-427B3044344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66738" y="1600200"/>
            <a:ext cx="801052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89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Let’s start with some trivia</a:t>
            </a:r>
          </a:p>
          <a:p>
            <a:r>
              <a:rPr lang="en-US" dirty="0"/>
              <a:t>For each statement, decide whether it is </a:t>
            </a:r>
            <a:r>
              <a:rPr lang="en-US" b="1" dirty="0"/>
              <a:t>TRUE/FACT </a:t>
            </a:r>
            <a:r>
              <a:rPr lang="en-US" dirty="0"/>
              <a:t>or </a:t>
            </a:r>
            <a:r>
              <a:rPr lang="en-US" b="1" dirty="0"/>
              <a:t>FALSE/MYTH </a:t>
            </a:r>
            <a:r>
              <a:rPr lang="en-US" dirty="0"/>
              <a:t>and use your thumb sign to show your answer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Graphic 4" descr="Thumbs up sign with solid fill">
            <a:extLst>
              <a:ext uri="{FF2B5EF4-FFF2-40B4-BE49-F238E27FC236}">
                <a16:creationId xmlns:a16="http://schemas.microsoft.com/office/drawing/2014/main" id="{8FCA0359-C5DF-7626-2D78-BBCFE57669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33923" y="3944919"/>
            <a:ext cx="914400" cy="914400"/>
          </a:xfrm>
          <a:prstGeom prst="rect">
            <a:avLst/>
          </a:prstGeom>
        </p:spPr>
      </p:pic>
      <p:pic>
        <p:nvPicPr>
          <p:cNvPr id="7" name="Graphic 6" descr="Thumbs Down with solid fill">
            <a:extLst>
              <a:ext uri="{FF2B5EF4-FFF2-40B4-BE49-F238E27FC236}">
                <a16:creationId xmlns:a16="http://schemas.microsoft.com/office/drawing/2014/main" id="{E2E7D106-41B4-714B-C2B0-53845E09EB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33923" y="5188646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95DC2A-1BD2-8575-29E1-8F15CBFAFBC9}"/>
              </a:ext>
            </a:extLst>
          </p:cNvPr>
          <p:cNvSpPr txBox="1"/>
          <p:nvPr/>
        </p:nvSpPr>
        <p:spPr>
          <a:xfrm>
            <a:off x="2310661" y="4045743"/>
            <a:ext cx="5147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= TRUE/FACT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2E5D97-9472-2FA3-B437-92AC3987C31B}"/>
              </a:ext>
            </a:extLst>
          </p:cNvPr>
          <p:cNvSpPr txBox="1"/>
          <p:nvPr/>
        </p:nvSpPr>
        <p:spPr>
          <a:xfrm>
            <a:off x="2310661" y="5188646"/>
            <a:ext cx="5147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= FALSE/MYTH</a:t>
            </a:r>
          </a:p>
        </p:txBody>
      </p:sp>
    </p:spTree>
    <p:extLst>
      <p:ext uri="{BB962C8B-B14F-4D97-AF65-F5344CB8AC3E}">
        <p14:creationId xmlns:p14="http://schemas.microsoft.com/office/powerpoint/2010/main" val="39116102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723F1-AB86-9398-0CB1-876FB3607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Mind Matters: Prescription Stimulants</a:t>
            </a:r>
          </a:p>
        </p:txBody>
      </p:sp>
      <p:pic>
        <p:nvPicPr>
          <p:cNvPr id="6" name="Online Media 5" title="Mind Matters: The Body’s Response to Prescription Stimulants">
            <a:hlinkClick r:id="" action="ppaction://media"/>
            <a:extLst>
              <a:ext uri="{FF2B5EF4-FFF2-40B4-BE49-F238E27FC236}">
                <a16:creationId xmlns:a16="http://schemas.microsoft.com/office/drawing/2014/main" id="{CA09D953-BA3B-40BF-86D6-E546096C4D1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66738" y="1600200"/>
            <a:ext cx="801052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30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0FB94-DEFE-26D2-F121-9C8385B7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323" y="182411"/>
            <a:ext cx="8441353" cy="700992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l"/>
            <a:r>
              <a:rPr lang="en-US" sz="2800" b="1" dirty="0"/>
              <a:t>Discussion: </a:t>
            </a:r>
            <a:r>
              <a:rPr lang="en-US" sz="2800" dirty="0"/>
              <a:t>Reasons for Misuse and Healthy Alternatives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1ED11-C8BF-B300-79B7-B8100D1E1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716" y="1022412"/>
            <a:ext cx="8540568" cy="543620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chemeClr val="tx2"/>
                </a:solidFill>
              </a:rPr>
              <a:t>Identify: </a:t>
            </a:r>
            <a:br>
              <a:rPr lang="en-US" sz="2400" b="1" dirty="0"/>
            </a:br>
            <a:r>
              <a:rPr lang="en-US" sz="2400" dirty="0"/>
              <a:t>Working in your groups, think of reasons MT teens might misuse Rx medications and write each reason on its own sticky note.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chemeClr val="tx2"/>
                </a:solidFill>
              </a:rPr>
              <a:t>Categorize: </a:t>
            </a:r>
            <a:br>
              <a:rPr lang="en-US" sz="2400" b="1" dirty="0">
                <a:solidFill>
                  <a:schemeClr val="tx2"/>
                </a:solidFill>
              </a:rPr>
            </a:br>
            <a:r>
              <a:rPr lang="en-US" sz="2400" dirty="0"/>
              <a:t>Classify each reason into one of the four categories, then send one group member to place the sticky notes on the posters.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chemeClr val="tx2"/>
                </a:solidFill>
              </a:rPr>
              <a:t>Consider Alternatives: </a:t>
            </a:r>
            <a:br>
              <a:rPr lang="en-US" sz="2400" b="1" dirty="0">
                <a:solidFill>
                  <a:schemeClr val="tx2"/>
                </a:solidFill>
              </a:rPr>
            </a:br>
            <a:r>
              <a:rPr lang="en-US" sz="2400" dirty="0"/>
              <a:t>For each of the four specific reasons selected by the facilitator, identify a healthy way to accomplish that goal or get that need met.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tx2"/>
                </a:solidFill>
              </a:rPr>
              <a:t>Explore Barriers and Possible Solutions: </a:t>
            </a:r>
            <a:br>
              <a:rPr lang="en-US" sz="2400" b="1" dirty="0">
                <a:solidFill>
                  <a:schemeClr val="tx2"/>
                </a:solidFill>
              </a:rPr>
            </a:br>
            <a:r>
              <a:rPr lang="en-US" sz="2400" dirty="0"/>
              <a:t>Finally, for each of the four alternatives you identified, think of potential barriers that would make it hard to take this action. </a:t>
            </a:r>
          </a:p>
          <a:p>
            <a:pPr marL="0" indent="0">
              <a:spcBef>
                <a:spcPts val="0"/>
              </a:spcBef>
              <a:buNone/>
            </a:pPr>
            <a:br>
              <a:rPr lang="en-US" sz="800" dirty="0"/>
            </a:br>
            <a:r>
              <a:rPr lang="en-US" sz="2000" b="1" dirty="0"/>
              <a:t>       </a:t>
            </a:r>
            <a:r>
              <a:rPr lang="en-US" sz="2400" b="1" i="1" dirty="0"/>
              <a:t>What are some ways to eliminate or reduce these barriers?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253467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DDCBA-D1B8-3C4C-04A2-2F961ECCA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Discussion: Healthy Living Leadership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84981-5F7B-9B91-E71E-9953FFBB4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might preventing prescription drug misuse tie into your leadership role or efforts within your community?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Who is a trusted adult you can talk to if you are concerned about a friend?</a:t>
            </a:r>
          </a:p>
        </p:txBody>
      </p:sp>
    </p:spTree>
    <p:extLst>
      <p:ext uri="{BB962C8B-B14F-4D97-AF65-F5344CB8AC3E}">
        <p14:creationId xmlns:p14="http://schemas.microsoft.com/office/powerpoint/2010/main" val="17761524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9114A8-7A72-ABED-8921-EA4C82280067}"/>
              </a:ext>
            </a:extLst>
          </p:cNvPr>
          <p:cNvSpPr/>
          <p:nvPr/>
        </p:nvSpPr>
        <p:spPr>
          <a:xfrm>
            <a:off x="816568" y="3091320"/>
            <a:ext cx="75108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We Want Your Input!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8F6721-6514-F2BE-CF3B-CCAFCD60A512}"/>
              </a:ext>
            </a:extLst>
          </p:cNvPr>
          <p:cNvSpPr txBox="1"/>
          <p:nvPr/>
        </p:nvSpPr>
        <p:spPr>
          <a:xfrm>
            <a:off x="1354167" y="1115878"/>
            <a:ext cx="621869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/>
              <a:t>Thank You For Attending Today </a:t>
            </a:r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r>
              <a:rPr lang="en-US" sz="3200" dirty="0"/>
              <a:t>Before you go…</a:t>
            </a:r>
          </a:p>
        </p:txBody>
      </p:sp>
    </p:spTree>
    <p:extLst>
      <p:ext uri="{BB962C8B-B14F-4D97-AF65-F5344CB8AC3E}">
        <p14:creationId xmlns:p14="http://schemas.microsoft.com/office/powerpoint/2010/main" val="1660385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344B1-6FC1-9BB4-2EF8-A6820B766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Trivia Q#1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AE2FB-3702-318A-DD39-694EF51FD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744" y="1600200"/>
            <a:ext cx="792651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WordVisi_MSFontService"/>
              </a:rPr>
              <a:t>The 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WordVisi_MSFontService"/>
              </a:rPr>
              <a:t>brain of a typical </a:t>
            </a:r>
            <a:r>
              <a:rPr lang="en-US" sz="3600" b="1" i="1" dirty="0">
                <a:solidFill>
                  <a:schemeClr val="tx2"/>
                </a:solidFill>
                <a:effectLst/>
                <a:latin typeface="WordVisi_MSFontService"/>
              </a:rPr>
              <a:t>18-year-old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WordVisi_MSFontService"/>
              </a:rPr>
              <a:t> processes information the same way as the brain of a typical </a:t>
            </a:r>
            <a:r>
              <a:rPr lang="en-US" sz="3600" b="1" i="1" dirty="0">
                <a:solidFill>
                  <a:schemeClr val="tx2"/>
                </a:solidFill>
                <a:effectLst/>
                <a:latin typeface="WordVisi_MSFontService"/>
              </a:rPr>
              <a:t>40-year-old</a:t>
            </a:r>
            <a:r>
              <a:rPr lang="en-US" sz="3600" i="1" dirty="0">
                <a:solidFill>
                  <a:srgbClr val="000000"/>
                </a:solidFill>
                <a:latin typeface="WordVisi_MSFontService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WordVisi_MSFontService"/>
              </a:rPr>
              <a:t>when it comes to</a:t>
            </a: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1FB71F-D28A-B2FE-A9E2-5C744B8A02BB}"/>
              </a:ext>
            </a:extLst>
          </p:cNvPr>
          <p:cNvSpPr/>
          <p:nvPr/>
        </p:nvSpPr>
        <p:spPr>
          <a:xfrm>
            <a:off x="2403206" y="3049528"/>
            <a:ext cx="48718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0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WordVisi_MSFontService"/>
              </a:rPr>
              <a:t>decision-making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6" name="Graphic 5" descr="Thumbs Down with solid fill">
            <a:extLst>
              <a:ext uri="{FF2B5EF4-FFF2-40B4-BE49-F238E27FC236}">
                <a16:creationId xmlns:a16="http://schemas.microsoft.com/office/drawing/2014/main" id="{2CEACFAA-3BE9-FD01-B82C-137135393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61800" y="3972858"/>
            <a:ext cx="2468647" cy="246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08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8FD88-07A8-1286-C8B8-46C1B9A92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Trivia Q#2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8E7DC-9265-BD08-7650-605174F56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03952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Among high school students in Montana in 2021, almost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4000" b="1" i="0" dirty="0">
                <a:solidFill>
                  <a:schemeClr val="tx2"/>
                </a:solidFill>
                <a:effectLst/>
                <a:latin typeface="Calibri" panose="020F0502020204030204" pitchFamily="34" charset="0"/>
              </a:rPr>
              <a:t>1 in 4 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were offered, sold or given an                                 on school property. </a:t>
            </a: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5FF452-0797-9904-D6DA-8C0873F41B88}"/>
              </a:ext>
            </a:extLst>
          </p:cNvPr>
          <p:cNvSpPr/>
          <p:nvPr/>
        </p:nvSpPr>
        <p:spPr>
          <a:xfrm>
            <a:off x="2631498" y="2591775"/>
            <a:ext cx="33467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libri" panose="020F0502020204030204" pitchFamily="34" charset="0"/>
              </a:rPr>
              <a:t>i</a:t>
            </a:r>
            <a:r>
              <a:rPr lang="en-US" sz="5400" b="1" i="0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libri" panose="020F0502020204030204" pitchFamily="34" charset="0"/>
              </a:rPr>
              <a:t>llegal drug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8" name="Graphic 7" descr="Thumbs up sign with solid fill">
            <a:extLst>
              <a:ext uri="{FF2B5EF4-FFF2-40B4-BE49-F238E27FC236}">
                <a16:creationId xmlns:a16="http://schemas.microsoft.com/office/drawing/2014/main" id="{00D8144C-4032-DFC7-9079-67479D62E4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80879" y="3809115"/>
            <a:ext cx="2405921" cy="240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00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B1A41-8D05-D9C7-922F-8FD32AD48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Trivia Q#3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64D12-A12A-2E47-073B-E2F855C50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68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Only certain types of people develop an                       						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C25735-E1A7-0AA3-F559-14D99075FF76}"/>
              </a:ext>
            </a:extLst>
          </p:cNvPr>
          <p:cNvSpPr/>
          <p:nvPr/>
        </p:nvSpPr>
        <p:spPr>
          <a:xfrm>
            <a:off x="662680" y="1968846"/>
            <a:ext cx="28598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addiction</a:t>
            </a:r>
          </a:p>
        </p:txBody>
      </p:sp>
      <p:pic>
        <p:nvPicPr>
          <p:cNvPr id="5" name="Graphic 4" descr="Thumbs Down with solid fill">
            <a:extLst>
              <a:ext uri="{FF2B5EF4-FFF2-40B4-BE49-F238E27FC236}">
                <a16:creationId xmlns:a16="http://schemas.microsoft.com/office/drawing/2014/main" id="{05D60279-9B70-9370-DD30-E67E7F3E46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61800" y="3972858"/>
            <a:ext cx="2468647" cy="246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85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81176-F1CE-FFC3-F3E1-91D4DFA5A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Trivia Q#4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48B2F3E-2274-460C-170F-59F8F5EF4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Anyone can develop an    						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EDB657-5DE8-0807-1129-3A3255E69F68}"/>
              </a:ext>
            </a:extLst>
          </p:cNvPr>
          <p:cNvSpPr/>
          <p:nvPr/>
        </p:nvSpPr>
        <p:spPr>
          <a:xfrm>
            <a:off x="4977826" y="1417638"/>
            <a:ext cx="28598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addiction</a:t>
            </a:r>
          </a:p>
        </p:txBody>
      </p:sp>
      <p:pic>
        <p:nvPicPr>
          <p:cNvPr id="7" name="Graphic 6" descr="Thumbs up sign with solid fill">
            <a:extLst>
              <a:ext uri="{FF2B5EF4-FFF2-40B4-BE49-F238E27FC236}">
                <a16:creationId xmlns:a16="http://schemas.microsoft.com/office/drawing/2014/main" id="{F3F7E7FD-83BA-7FD9-DBF7-62809ED593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80879" y="3809115"/>
            <a:ext cx="2405921" cy="240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86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5556B-C8B6-6DE7-FB23-70DF6188E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Trivia Q#5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7D0C8-8CF6-48D5-B1E6-E9F474799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7721029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Someone who starts taking an addictive drug at the age of </a:t>
            </a:r>
            <a:r>
              <a:rPr lang="en-US" sz="4400" b="1" dirty="0">
                <a:solidFill>
                  <a:schemeClr val="tx2"/>
                </a:solidFill>
              </a:rPr>
              <a:t>     </a:t>
            </a:r>
            <a:r>
              <a:rPr lang="en-US" sz="3600" dirty="0"/>
              <a:t>   is more likely to become addicted than someone who starts taking it at the age of </a:t>
            </a:r>
            <a:r>
              <a:rPr lang="en-US" sz="4400" b="1" dirty="0">
                <a:solidFill>
                  <a:schemeClr val="tx2"/>
                </a:solidFill>
              </a:rPr>
              <a:t>       </a:t>
            </a:r>
            <a:r>
              <a:rPr lang="en-US" dirty="0"/>
              <a:t>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3D02FFF-1F75-DB94-E113-52688B546D99}"/>
              </a:ext>
            </a:extLst>
          </p:cNvPr>
          <p:cNvGrpSpPr/>
          <p:nvPr/>
        </p:nvGrpSpPr>
        <p:grpSpPr>
          <a:xfrm>
            <a:off x="4020514" y="2000378"/>
            <a:ext cx="2481369" cy="2045585"/>
            <a:chOff x="4359560" y="2000378"/>
            <a:chExt cx="2481369" cy="204558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631917A-07F3-D74A-72F2-93C583CBB61A}"/>
                </a:ext>
              </a:extLst>
            </p:cNvPr>
            <p:cNvSpPr/>
            <p:nvPr/>
          </p:nvSpPr>
          <p:spPr>
            <a:xfrm>
              <a:off x="4359560" y="2000378"/>
              <a:ext cx="695325" cy="8229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16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09358B0-6434-A6DA-529A-9CB75BED09E3}"/>
                </a:ext>
              </a:extLst>
            </p:cNvPr>
            <p:cNvSpPr/>
            <p:nvPr/>
          </p:nvSpPr>
          <p:spPr>
            <a:xfrm>
              <a:off x="6145604" y="3223003"/>
              <a:ext cx="695325" cy="8229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21</a:t>
              </a:r>
            </a:p>
          </p:txBody>
        </p:sp>
      </p:grpSp>
      <p:pic>
        <p:nvPicPr>
          <p:cNvPr id="7" name="Graphic 6" descr="Thumbs up sign with solid fill">
            <a:extLst>
              <a:ext uri="{FF2B5EF4-FFF2-40B4-BE49-F238E27FC236}">
                <a16:creationId xmlns:a16="http://schemas.microsoft.com/office/drawing/2014/main" id="{24E69E52-A7CE-D979-D589-DA391E4030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80879" y="3809115"/>
            <a:ext cx="2405921" cy="240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41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57A0A-849C-5956-6548-C89B4E0AE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Trivia Q#6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476CC-920E-7013-7F8C-CDDC841D3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0" i="0" dirty="0">
                <a:solidFill>
                  <a:srgbClr val="000000"/>
                </a:solidFill>
                <a:effectLst/>
                <a:latin typeface="WordVisi_MSFontService"/>
              </a:rPr>
              <a:t>Among high school students in Montana in 2021, almost</a:t>
            </a:r>
            <a:r>
              <a:rPr lang="en-US" sz="3600" b="1" i="0" dirty="0">
                <a:solidFill>
                  <a:schemeClr val="tx2"/>
                </a:solidFill>
                <a:effectLst/>
                <a:latin typeface="WordVisi_MSFontService"/>
              </a:rPr>
              <a:t> </a:t>
            </a:r>
            <a:r>
              <a:rPr lang="en-US" sz="4000" b="1" i="1" dirty="0">
                <a:solidFill>
                  <a:schemeClr val="tx2"/>
                </a:solidFill>
                <a:effectLst/>
                <a:latin typeface="WordVisi_MSFontService"/>
              </a:rPr>
              <a:t>half 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WordVisi_MSFontService"/>
              </a:rPr>
              <a:t>said that at some point in their lives they had taken a </a:t>
            </a:r>
            <a:br>
              <a:rPr lang="en-US" sz="3600" b="0" i="0" dirty="0">
                <a:solidFill>
                  <a:srgbClr val="000000"/>
                </a:solidFill>
                <a:effectLst/>
                <a:latin typeface="WordVisi_MSFontService"/>
              </a:rPr>
            </a:br>
            <a:br>
              <a:rPr lang="en-US" sz="3600" b="0" i="0" dirty="0">
                <a:solidFill>
                  <a:srgbClr val="000000"/>
                </a:solidFill>
                <a:effectLst/>
                <a:latin typeface="WordVisi_MSFontService"/>
              </a:rPr>
            </a:br>
            <a:r>
              <a:rPr lang="en-US" sz="3600" b="0" i="0" dirty="0">
                <a:solidFill>
                  <a:srgbClr val="000000"/>
                </a:solidFill>
                <a:effectLst/>
                <a:latin typeface="WordVisi_MSFontService"/>
              </a:rPr>
              <a:t>without a doctor’s prescription, or differently than how a doctor told them to use it.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9D31AD-249A-1502-F714-1ADC6A069FBF}"/>
              </a:ext>
            </a:extLst>
          </p:cNvPr>
          <p:cNvSpPr/>
          <p:nvPr/>
        </p:nvSpPr>
        <p:spPr>
          <a:xfrm>
            <a:off x="321584" y="3175348"/>
            <a:ext cx="841658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i="0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WordVisi_MSFontService"/>
              </a:rPr>
              <a:t>prescription pain medication </a:t>
            </a:r>
            <a:endParaRPr lang="en-US" sz="4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5" name="Graphic 4" descr="Thumbs Down with solid fill">
            <a:extLst>
              <a:ext uri="{FF2B5EF4-FFF2-40B4-BE49-F238E27FC236}">
                <a16:creationId xmlns:a16="http://schemas.microsoft.com/office/drawing/2014/main" id="{63A236F9-7D45-BB78-6D15-83AEB136D8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21968" y="3923254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31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A3172-BDED-1715-EC83-2469C85BB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Trivia Q#7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15C5C-F66B-58DD-1F4F-F5E3AF3AC7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Participation in </a:t>
            </a:r>
            <a:r>
              <a:rPr lang="en-US" sz="3600" b="1" dirty="0">
                <a:solidFill>
                  <a:schemeClr val="accent1"/>
                </a:solidFill>
              </a:rPr>
              <a:t>structured extracurricular activities</a:t>
            </a:r>
            <a:r>
              <a:rPr lang="en-US" dirty="0"/>
              <a:t> reduces risk of experiencing a substance use problem.</a:t>
            </a:r>
          </a:p>
        </p:txBody>
      </p:sp>
      <p:pic>
        <p:nvPicPr>
          <p:cNvPr id="5" name="Graphic 4" descr="Thumbs up sign with solid fill">
            <a:extLst>
              <a:ext uri="{FF2B5EF4-FFF2-40B4-BE49-F238E27FC236}">
                <a16:creationId xmlns:a16="http://schemas.microsoft.com/office/drawing/2014/main" id="{D69D7B12-9727-7461-CE9F-F331C0FE39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80879" y="3809115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99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SUEXTtemple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4HCongressPresentation" id="{DD203F0C-B359-4FF8-B695-7BC07213FC86}" vid="{653634CF-8623-43BD-AFA0-10E06E4708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3E32B0AA54FF44B495D398AB7D8043" ma:contentTypeVersion="16" ma:contentTypeDescription="Create a new document." ma:contentTypeScope="" ma:versionID="aeeedbbf96fe81c04dc580d0ad4e8a90">
  <xsd:schema xmlns:xsd="http://www.w3.org/2001/XMLSchema" xmlns:xs="http://www.w3.org/2001/XMLSchema" xmlns:p="http://schemas.microsoft.com/office/2006/metadata/properties" xmlns:ns2="d0629e35-7d88-4713-9100-ff703fc8788b" xmlns:ns3="1d565948-d9be-4d4f-b4ae-4f00dc81f85b" targetNamespace="http://schemas.microsoft.com/office/2006/metadata/properties" ma:root="true" ma:fieldsID="dd738d33db074ff01e2e1a3683ee29d8" ns2:_="" ns3:_="">
    <xsd:import namespace="d0629e35-7d88-4713-9100-ff703fc8788b"/>
    <xsd:import namespace="1d565948-d9be-4d4f-b4ae-4f00dc81f8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629e35-7d88-4713-9100-ff703fc878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66bcfc7-c51b-4bc8-8383-b8f609394d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565948-d9be-4d4f-b4ae-4f00dc81f85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17fdb02-0e3e-4c82-bcd5-3ae8d59fad88}" ma:internalName="TaxCatchAll" ma:showField="CatchAllData" ma:web="1d565948-d9be-4d4f-b4ae-4f00dc81f8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d565948-d9be-4d4f-b4ae-4f00dc81f85b" xsi:nil="true"/>
    <lcf76f155ced4ddcb4097134ff3c332f xmlns="d0629e35-7d88-4713-9100-ff703fc8788b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41C5B3F-1856-4767-BFBF-802B35571E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629e35-7d88-4713-9100-ff703fc8788b"/>
    <ds:schemaRef ds:uri="1d565948-d9be-4d4f-b4ae-4f00dc81f8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2BC1AF0-10BE-4427-83E7-92241CC6F82D}">
  <ds:schemaRefs>
    <ds:schemaRef ds:uri="http://purl.org/dc/terms/"/>
    <ds:schemaRef ds:uri="http://schemas.openxmlformats.org/package/2006/metadata/core-properties"/>
    <ds:schemaRef ds:uri="http://purl.org/dc/dcmitype/"/>
    <ds:schemaRef ds:uri="d0629e35-7d88-4713-9100-ff703fc8788b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1d565948-d9be-4d4f-b4ae-4f00dc81f85b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B6E0D31-9916-444E-BEF9-7E3A0DD43FD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4HCongressPresentationJMedits (4)</Template>
  <TotalTime>5</TotalTime>
  <Words>1220</Words>
  <Application>Microsoft Office PowerPoint</Application>
  <PresentationFormat>On-screen Show (4:3)</PresentationFormat>
  <Paragraphs>189</Paragraphs>
  <Slides>23</Slides>
  <Notes>22</Notes>
  <HiddenSlides>1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Segoe UI</vt:lpstr>
      <vt:lpstr>WordVisi_MSFontService</vt:lpstr>
      <vt:lpstr>MSUEXTtemplete</vt:lpstr>
      <vt:lpstr>PowerPoint Presentation</vt:lpstr>
      <vt:lpstr>Welcome!</vt:lpstr>
      <vt:lpstr>Trivia Q#1</vt:lpstr>
      <vt:lpstr>Trivia Q#2</vt:lpstr>
      <vt:lpstr>Trivia Q#3</vt:lpstr>
      <vt:lpstr>Trivia Q#4</vt:lpstr>
      <vt:lpstr>Trivia Q#5</vt:lpstr>
      <vt:lpstr>Trivia Q#6</vt:lpstr>
      <vt:lpstr>Trivia Q#7</vt:lpstr>
      <vt:lpstr>Trivia Q#8</vt:lpstr>
      <vt:lpstr>Trivia Q#9</vt:lpstr>
      <vt:lpstr>Trivia Q#10</vt:lpstr>
      <vt:lpstr>Workshop Roadmap</vt:lpstr>
      <vt:lpstr>The Teen Brain</vt:lpstr>
      <vt:lpstr>Changes to Brain Regions</vt:lpstr>
      <vt:lpstr>How Brain Changes Affect Your Thoughts, Feelings and Actions</vt:lpstr>
      <vt:lpstr>Addiction and the Brain</vt:lpstr>
      <vt:lpstr>Risk and Protective Factors</vt:lpstr>
      <vt:lpstr>Mind Matters: Opioids</vt:lpstr>
      <vt:lpstr>Mind Matters: Prescription Stimulants</vt:lpstr>
      <vt:lpstr>Discussion: Reasons for Misuse and Healthy Alternatives</vt:lpstr>
      <vt:lpstr>Discussion: Healthy Living Leadership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Munter, Jennifer</dc:creator>
  <cp:lastModifiedBy>Munter, Jennifer</cp:lastModifiedBy>
  <cp:revision>2</cp:revision>
  <cp:lastPrinted>2022-07-15T16:03:46Z</cp:lastPrinted>
  <dcterms:created xsi:type="dcterms:W3CDTF">2023-01-18T23:16:05Z</dcterms:created>
  <dcterms:modified xsi:type="dcterms:W3CDTF">2023-01-18T23:22:29Z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0x010100333E32B0AA54FF44B495D398AB7D8043</vt:lpwstr>
  </property>
  <property fmtid="{D5CDD505-2E9C-101B-9397-08002B2CF9AE}" pid="3" name="MediaServiceImageTags">
    <vt:lpwstr/>
  </property>
</Properties>
</file>