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56" r:id="rId2"/>
    <p:sldId id="260" r:id="rId3"/>
    <p:sldId id="257" r:id="rId4"/>
    <p:sldId id="272" r:id="rId5"/>
    <p:sldId id="261" r:id="rId6"/>
    <p:sldId id="273" r:id="rId7"/>
    <p:sldId id="259" r:id="rId8"/>
    <p:sldId id="262" r:id="rId9"/>
    <p:sldId id="263" r:id="rId10"/>
    <p:sldId id="264" r:id="rId11"/>
    <p:sldId id="266" r:id="rId12"/>
    <p:sldId id="269" r:id="rId13"/>
    <p:sldId id="270" r:id="rId14"/>
    <p:sldId id="267" r:id="rId15"/>
    <p:sldId id="268" r:id="rId16"/>
    <p:sldId id="274" r:id="rId17"/>
    <p:sldId id="275" r:id="rId18"/>
    <p:sldId id="276" r:id="rId19"/>
    <p:sldId id="277" r:id="rId20"/>
    <p:sldId id="278" r:id="rId21"/>
    <p:sldId id="271" r:id="rId22"/>
    <p:sldId id="279" r:id="rId23"/>
    <p:sldId id="281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89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1C353F-BBFC-4F89-B8BC-670508330338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D2B9BFD-332C-4855-80C7-ABBC9C4C098C}">
      <dgm:prSet phldrT="[Text]"/>
      <dgm:spPr/>
      <dgm:t>
        <a:bodyPr/>
        <a:lstStyle/>
        <a:p>
          <a:r>
            <a:rPr lang="en-US" dirty="0" smtClean="0"/>
            <a:t>Public Information</a:t>
          </a:r>
          <a:endParaRPr lang="en-US" dirty="0"/>
        </a:p>
      </dgm:t>
    </dgm:pt>
    <dgm:pt modelId="{0AD5B833-5706-48D5-8E83-3C1578C6D621}" type="parTrans" cxnId="{CFC92944-2B57-4E15-8A30-22C5C1B153F7}">
      <dgm:prSet/>
      <dgm:spPr/>
      <dgm:t>
        <a:bodyPr/>
        <a:lstStyle/>
        <a:p>
          <a:endParaRPr lang="en-US"/>
        </a:p>
      </dgm:t>
    </dgm:pt>
    <dgm:pt modelId="{49C8BF19-DD52-4242-9A74-16741C385621}" type="sibTrans" cxnId="{CFC92944-2B57-4E15-8A30-22C5C1B153F7}">
      <dgm:prSet/>
      <dgm:spPr/>
      <dgm:t>
        <a:bodyPr/>
        <a:lstStyle/>
        <a:p>
          <a:endParaRPr lang="en-US"/>
        </a:p>
      </dgm:t>
    </dgm:pt>
    <dgm:pt modelId="{9CFA4D56-61B2-44C6-BB00-E91AD0914F34}">
      <dgm:prSet phldrT="[Text]"/>
      <dgm:spPr/>
      <dgm:t>
        <a:bodyPr/>
        <a:lstStyle/>
        <a:p>
          <a:r>
            <a:rPr lang="en-US" dirty="0" smtClean="0"/>
            <a:t> 2-6-1002 (11) MCA</a:t>
          </a:r>
          <a:endParaRPr lang="en-US" dirty="0"/>
        </a:p>
      </dgm:t>
    </dgm:pt>
    <dgm:pt modelId="{5065F5AF-3729-4015-93D4-3896A084569A}" type="parTrans" cxnId="{DEE91488-CE56-47F0-B037-8AD180C004B2}">
      <dgm:prSet/>
      <dgm:spPr/>
      <dgm:t>
        <a:bodyPr/>
        <a:lstStyle/>
        <a:p>
          <a:endParaRPr lang="en-US"/>
        </a:p>
      </dgm:t>
    </dgm:pt>
    <dgm:pt modelId="{52D5A60B-F6E6-4E4D-9559-89200C23696B}" type="sibTrans" cxnId="{DEE91488-CE56-47F0-B037-8AD180C004B2}">
      <dgm:prSet/>
      <dgm:spPr/>
      <dgm:t>
        <a:bodyPr/>
        <a:lstStyle/>
        <a:p>
          <a:endParaRPr lang="en-US"/>
        </a:p>
      </dgm:t>
    </dgm:pt>
    <dgm:pt modelId="{E0AD01D6-7FB2-412D-84D0-841EE07B42F5}">
      <dgm:prSet phldrT="[Text]"/>
      <dgm:spPr/>
      <dgm:t>
        <a:bodyPr/>
        <a:lstStyle/>
        <a:p>
          <a:r>
            <a:rPr lang="en-US" b="0" i="0" dirty="0" smtClean="0"/>
            <a:t>Information </a:t>
          </a:r>
          <a:r>
            <a:rPr lang="en-US" b="0" i="0" u="sng" dirty="0" smtClean="0"/>
            <a:t>prepared, owned, used, or retained </a:t>
          </a:r>
          <a:r>
            <a:rPr lang="en-US" b="0" i="0" dirty="0" smtClean="0"/>
            <a:t>by any public agency </a:t>
          </a:r>
          <a:r>
            <a:rPr lang="en-US" b="0" i="0" u="sng" dirty="0" smtClean="0"/>
            <a:t>relating to the transaction of official business</a:t>
          </a:r>
          <a:r>
            <a:rPr lang="en-US" b="0" i="0" dirty="0" smtClean="0"/>
            <a:t>, regardless of form, </a:t>
          </a:r>
          <a:r>
            <a:rPr lang="en-US" b="0" i="0" u="sng" dirty="0" smtClean="0"/>
            <a:t>except </a:t>
          </a:r>
          <a:r>
            <a:rPr lang="en-US" b="0" i="0" dirty="0" smtClean="0"/>
            <a:t>for </a:t>
          </a:r>
          <a:r>
            <a:rPr lang="en-US" b="0" i="0" u="sng" dirty="0" smtClean="0"/>
            <a:t>confidential information </a:t>
          </a:r>
          <a:r>
            <a:rPr lang="en-US" b="0" i="0" dirty="0" smtClean="0"/>
            <a:t>that must be protected against public disclosure under applicable law.</a:t>
          </a:r>
          <a:endParaRPr lang="en-US" dirty="0"/>
        </a:p>
      </dgm:t>
    </dgm:pt>
    <dgm:pt modelId="{AF98CDB9-5059-40B0-888E-810A41CB4AD4}" type="parTrans" cxnId="{273BF0E9-8FC6-4531-A167-E4FB55534887}">
      <dgm:prSet/>
      <dgm:spPr/>
      <dgm:t>
        <a:bodyPr/>
        <a:lstStyle/>
        <a:p>
          <a:endParaRPr lang="en-US"/>
        </a:p>
      </dgm:t>
    </dgm:pt>
    <dgm:pt modelId="{181F2791-58D4-4DAE-8696-DC03F18DF416}" type="sibTrans" cxnId="{273BF0E9-8FC6-4531-A167-E4FB55534887}">
      <dgm:prSet/>
      <dgm:spPr/>
      <dgm:t>
        <a:bodyPr/>
        <a:lstStyle/>
        <a:p>
          <a:endParaRPr lang="en-US"/>
        </a:p>
      </dgm:t>
    </dgm:pt>
    <dgm:pt modelId="{F7BF0798-C64A-4656-8F4C-3315C789EA50}">
      <dgm:prSet phldrT="[Text]"/>
      <dgm:spPr/>
      <dgm:t>
        <a:bodyPr/>
        <a:lstStyle/>
        <a:p>
          <a:r>
            <a:rPr lang="en-US" dirty="0" smtClean="0"/>
            <a:t>Public Record</a:t>
          </a:r>
          <a:endParaRPr lang="en-US" dirty="0"/>
        </a:p>
      </dgm:t>
    </dgm:pt>
    <dgm:pt modelId="{998384DB-2584-44A2-8F0C-B2033711AAC9}" type="parTrans" cxnId="{AC42A3E3-9D91-4FD8-BD9B-656A871AD2DC}">
      <dgm:prSet/>
      <dgm:spPr/>
      <dgm:t>
        <a:bodyPr/>
        <a:lstStyle/>
        <a:p>
          <a:endParaRPr lang="en-US"/>
        </a:p>
      </dgm:t>
    </dgm:pt>
    <dgm:pt modelId="{E8254956-8461-4B04-AA70-BE16F7A85007}" type="sibTrans" cxnId="{AC42A3E3-9D91-4FD8-BD9B-656A871AD2DC}">
      <dgm:prSet/>
      <dgm:spPr/>
      <dgm:t>
        <a:bodyPr/>
        <a:lstStyle/>
        <a:p>
          <a:endParaRPr lang="en-US"/>
        </a:p>
      </dgm:t>
    </dgm:pt>
    <dgm:pt modelId="{FC4A0296-65F8-4BE2-BEFC-BBD63E708815}">
      <dgm:prSet phldrT="[Text]"/>
      <dgm:spPr/>
      <dgm:t>
        <a:bodyPr/>
        <a:lstStyle/>
        <a:p>
          <a:r>
            <a:rPr lang="en-US" b="0" i="0" dirty="0" smtClean="0"/>
            <a:t>Public information that is: </a:t>
          </a:r>
          <a:r>
            <a:rPr lang="en-US" dirty="0" smtClean="0"/>
            <a:t/>
          </a:r>
          <a:br>
            <a:rPr lang="en-US" dirty="0" smtClean="0"/>
          </a:br>
          <a:r>
            <a:rPr lang="en-US" b="0" i="0" dirty="0" smtClean="0"/>
            <a:t>     (a) fixed in </a:t>
          </a:r>
          <a:r>
            <a:rPr lang="en-US" b="0" i="0" u="sng" dirty="0" smtClean="0"/>
            <a:t>any medium </a:t>
          </a:r>
          <a:r>
            <a:rPr lang="en-US" b="0" i="0" dirty="0" smtClean="0"/>
            <a:t>and is </a:t>
          </a:r>
          <a:r>
            <a:rPr lang="en-US" b="0" i="0" u="sng" dirty="0" smtClean="0"/>
            <a:t>retrievable</a:t>
          </a:r>
          <a:r>
            <a:rPr lang="en-US" b="0" i="0" dirty="0" smtClean="0"/>
            <a:t> in </a:t>
          </a:r>
          <a:r>
            <a:rPr lang="en-US" b="0" i="0" u="sng" dirty="0" smtClean="0"/>
            <a:t>usable</a:t>
          </a:r>
          <a:r>
            <a:rPr lang="en-US" b="0" i="0" dirty="0" smtClean="0"/>
            <a:t> form for future reference; and </a:t>
          </a:r>
          <a:r>
            <a:rPr lang="en-US" dirty="0" smtClean="0"/>
            <a:t/>
          </a:r>
          <a:br>
            <a:rPr lang="en-US" dirty="0" smtClean="0"/>
          </a:br>
          <a:r>
            <a:rPr lang="en-US" b="0" i="0" dirty="0" smtClean="0"/>
            <a:t>     (b) </a:t>
          </a:r>
          <a:r>
            <a:rPr lang="en-US" b="0" i="0" u="sng" dirty="0" smtClean="0"/>
            <a:t>designated for retention </a:t>
          </a:r>
          <a:r>
            <a:rPr lang="en-US" b="0" i="0" dirty="0" smtClean="0"/>
            <a:t>by the state records committee, judicial branch, legislative branch, or local government records committee. </a:t>
          </a:r>
          <a:endParaRPr lang="en-US" dirty="0"/>
        </a:p>
      </dgm:t>
    </dgm:pt>
    <dgm:pt modelId="{E4E3183F-3611-4DC2-85BF-07F932235E13}" type="parTrans" cxnId="{F8126993-237C-400F-96C5-57918AFA9212}">
      <dgm:prSet/>
      <dgm:spPr/>
      <dgm:t>
        <a:bodyPr/>
        <a:lstStyle/>
        <a:p>
          <a:endParaRPr lang="en-US"/>
        </a:p>
      </dgm:t>
    </dgm:pt>
    <dgm:pt modelId="{D7B8BB15-4529-4C6B-A105-B753CD3AF36F}" type="sibTrans" cxnId="{F8126993-237C-400F-96C5-57918AFA9212}">
      <dgm:prSet/>
      <dgm:spPr/>
      <dgm:t>
        <a:bodyPr/>
        <a:lstStyle/>
        <a:p>
          <a:endParaRPr lang="en-US"/>
        </a:p>
      </dgm:t>
    </dgm:pt>
    <dgm:pt modelId="{3AB8DF52-065A-4AAD-8E4E-323C541EF48E}">
      <dgm:prSet phldrT="[Text]"/>
      <dgm:spPr/>
      <dgm:t>
        <a:bodyPr/>
        <a:lstStyle/>
        <a:p>
          <a:r>
            <a:rPr lang="en-US" dirty="0" smtClean="0"/>
            <a:t>2-6-1002 (13) MCA</a:t>
          </a:r>
          <a:endParaRPr lang="en-US" dirty="0"/>
        </a:p>
      </dgm:t>
    </dgm:pt>
    <dgm:pt modelId="{19E14C22-4D8D-449A-BD4C-92A42504FFE4}" type="parTrans" cxnId="{E922C248-2BB7-42A9-8CD5-CE7B030DA142}">
      <dgm:prSet/>
      <dgm:spPr/>
      <dgm:t>
        <a:bodyPr/>
        <a:lstStyle/>
        <a:p>
          <a:endParaRPr lang="en-US"/>
        </a:p>
      </dgm:t>
    </dgm:pt>
    <dgm:pt modelId="{7360F0E8-41F8-44A9-AFAF-CA95A226581E}" type="sibTrans" cxnId="{E922C248-2BB7-42A9-8CD5-CE7B030DA142}">
      <dgm:prSet/>
      <dgm:spPr/>
      <dgm:t>
        <a:bodyPr/>
        <a:lstStyle/>
        <a:p>
          <a:endParaRPr lang="en-US"/>
        </a:p>
      </dgm:t>
    </dgm:pt>
    <dgm:pt modelId="{7520F21A-8D8D-4060-BB53-F0516960FCD1}" type="pres">
      <dgm:prSet presAssocID="{051C353F-BBFC-4F89-B8BC-67050833033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2558C7F-7866-4AB2-AA65-3D357F4DFA25}" type="pres">
      <dgm:prSet presAssocID="{8D2B9BFD-332C-4855-80C7-ABBC9C4C098C}" presName="composite" presStyleCnt="0"/>
      <dgm:spPr/>
    </dgm:pt>
    <dgm:pt modelId="{C474DA09-683F-4EEE-B86D-4132EDE7F988}" type="pres">
      <dgm:prSet presAssocID="{8D2B9BFD-332C-4855-80C7-ABBC9C4C098C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41CED4-4A37-452C-B450-CDC8565BBC39}" type="pres">
      <dgm:prSet presAssocID="{8D2B9BFD-332C-4855-80C7-ABBC9C4C098C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B3B047-B57E-4E0B-9D8F-EA8C709AC443}" type="pres">
      <dgm:prSet presAssocID="{49C8BF19-DD52-4242-9A74-16741C385621}" presName="space" presStyleCnt="0"/>
      <dgm:spPr/>
    </dgm:pt>
    <dgm:pt modelId="{45A9D2DA-31A5-456C-9796-A0E9292FB21A}" type="pres">
      <dgm:prSet presAssocID="{F7BF0798-C64A-4656-8F4C-3315C789EA50}" presName="composite" presStyleCnt="0"/>
      <dgm:spPr/>
    </dgm:pt>
    <dgm:pt modelId="{91AE2B45-ABE2-4D19-BE0B-E337C8E68E95}" type="pres">
      <dgm:prSet presAssocID="{F7BF0798-C64A-4656-8F4C-3315C789EA5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13588B-4CCD-4340-AE1B-2F6D27E7DB4C}" type="pres">
      <dgm:prSet presAssocID="{F7BF0798-C64A-4656-8F4C-3315C789EA50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922C248-2BB7-42A9-8CD5-CE7B030DA142}" srcId="{F7BF0798-C64A-4656-8F4C-3315C789EA50}" destId="{3AB8DF52-065A-4AAD-8E4E-323C541EF48E}" srcOrd="0" destOrd="0" parTransId="{19E14C22-4D8D-449A-BD4C-92A42504FFE4}" sibTransId="{7360F0E8-41F8-44A9-AFAF-CA95A226581E}"/>
    <dgm:cxn modelId="{DEE91488-CE56-47F0-B037-8AD180C004B2}" srcId="{8D2B9BFD-332C-4855-80C7-ABBC9C4C098C}" destId="{9CFA4D56-61B2-44C6-BB00-E91AD0914F34}" srcOrd="0" destOrd="0" parTransId="{5065F5AF-3729-4015-93D4-3896A084569A}" sibTransId="{52D5A60B-F6E6-4E4D-9559-89200C23696B}"/>
    <dgm:cxn modelId="{5D54B4A5-73CD-41AB-87B3-35803271B1AE}" type="presOf" srcId="{E0AD01D6-7FB2-412D-84D0-841EE07B42F5}" destId="{CA41CED4-4A37-452C-B450-CDC8565BBC39}" srcOrd="0" destOrd="1" presId="urn:microsoft.com/office/officeart/2005/8/layout/hList1"/>
    <dgm:cxn modelId="{2EAE5504-F5C9-47B7-B97E-6760A5FB768A}" type="presOf" srcId="{3AB8DF52-065A-4AAD-8E4E-323C541EF48E}" destId="{4413588B-4CCD-4340-AE1B-2F6D27E7DB4C}" srcOrd="0" destOrd="0" presId="urn:microsoft.com/office/officeart/2005/8/layout/hList1"/>
    <dgm:cxn modelId="{AC42A3E3-9D91-4FD8-BD9B-656A871AD2DC}" srcId="{051C353F-BBFC-4F89-B8BC-670508330338}" destId="{F7BF0798-C64A-4656-8F4C-3315C789EA50}" srcOrd="1" destOrd="0" parTransId="{998384DB-2584-44A2-8F0C-B2033711AAC9}" sibTransId="{E8254956-8461-4B04-AA70-BE16F7A85007}"/>
    <dgm:cxn modelId="{B3635B5B-BB2D-43F5-8316-E973ABE80A37}" type="presOf" srcId="{F7BF0798-C64A-4656-8F4C-3315C789EA50}" destId="{91AE2B45-ABE2-4D19-BE0B-E337C8E68E95}" srcOrd="0" destOrd="0" presId="urn:microsoft.com/office/officeart/2005/8/layout/hList1"/>
    <dgm:cxn modelId="{CFC92944-2B57-4E15-8A30-22C5C1B153F7}" srcId="{051C353F-BBFC-4F89-B8BC-670508330338}" destId="{8D2B9BFD-332C-4855-80C7-ABBC9C4C098C}" srcOrd="0" destOrd="0" parTransId="{0AD5B833-5706-48D5-8E83-3C1578C6D621}" sibTransId="{49C8BF19-DD52-4242-9A74-16741C385621}"/>
    <dgm:cxn modelId="{4B2D10DD-7CAF-48A1-BF71-C241AB4E6898}" type="presOf" srcId="{9CFA4D56-61B2-44C6-BB00-E91AD0914F34}" destId="{CA41CED4-4A37-452C-B450-CDC8565BBC39}" srcOrd="0" destOrd="0" presId="urn:microsoft.com/office/officeart/2005/8/layout/hList1"/>
    <dgm:cxn modelId="{08A5BDB5-A26B-4091-ABF6-60C76741605A}" type="presOf" srcId="{8D2B9BFD-332C-4855-80C7-ABBC9C4C098C}" destId="{C474DA09-683F-4EEE-B86D-4132EDE7F988}" srcOrd="0" destOrd="0" presId="urn:microsoft.com/office/officeart/2005/8/layout/hList1"/>
    <dgm:cxn modelId="{273BF0E9-8FC6-4531-A167-E4FB55534887}" srcId="{8D2B9BFD-332C-4855-80C7-ABBC9C4C098C}" destId="{E0AD01D6-7FB2-412D-84D0-841EE07B42F5}" srcOrd="1" destOrd="0" parTransId="{AF98CDB9-5059-40B0-888E-810A41CB4AD4}" sibTransId="{181F2791-58D4-4DAE-8696-DC03F18DF416}"/>
    <dgm:cxn modelId="{7D399AA3-B076-4401-A61D-D0CAE19BF70B}" type="presOf" srcId="{FC4A0296-65F8-4BE2-BEFC-BBD63E708815}" destId="{4413588B-4CCD-4340-AE1B-2F6D27E7DB4C}" srcOrd="0" destOrd="1" presId="urn:microsoft.com/office/officeart/2005/8/layout/hList1"/>
    <dgm:cxn modelId="{F8126993-237C-400F-96C5-57918AFA9212}" srcId="{F7BF0798-C64A-4656-8F4C-3315C789EA50}" destId="{FC4A0296-65F8-4BE2-BEFC-BBD63E708815}" srcOrd="1" destOrd="0" parTransId="{E4E3183F-3611-4DC2-85BF-07F932235E13}" sibTransId="{D7B8BB15-4529-4C6B-A105-B753CD3AF36F}"/>
    <dgm:cxn modelId="{B795819F-D198-4459-B25D-AF301A87CCD2}" type="presOf" srcId="{051C353F-BBFC-4F89-B8BC-670508330338}" destId="{7520F21A-8D8D-4060-BB53-F0516960FCD1}" srcOrd="0" destOrd="0" presId="urn:microsoft.com/office/officeart/2005/8/layout/hList1"/>
    <dgm:cxn modelId="{AB8F385E-F8E6-468F-88BB-FC94FB039A57}" type="presParOf" srcId="{7520F21A-8D8D-4060-BB53-F0516960FCD1}" destId="{02558C7F-7866-4AB2-AA65-3D357F4DFA25}" srcOrd="0" destOrd="0" presId="urn:microsoft.com/office/officeart/2005/8/layout/hList1"/>
    <dgm:cxn modelId="{1AFF2978-260E-4462-A674-19C88918C12B}" type="presParOf" srcId="{02558C7F-7866-4AB2-AA65-3D357F4DFA25}" destId="{C474DA09-683F-4EEE-B86D-4132EDE7F988}" srcOrd="0" destOrd="0" presId="urn:microsoft.com/office/officeart/2005/8/layout/hList1"/>
    <dgm:cxn modelId="{91C1B73A-7BDC-4E4A-A1D2-00A75D41F62A}" type="presParOf" srcId="{02558C7F-7866-4AB2-AA65-3D357F4DFA25}" destId="{CA41CED4-4A37-452C-B450-CDC8565BBC39}" srcOrd="1" destOrd="0" presId="urn:microsoft.com/office/officeart/2005/8/layout/hList1"/>
    <dgm:cxn modelId="{A7014827-E3CC-44B4-8380-19865AD997CB}" type="presParOf" srcId="{7520F21A-8D8D-4060-BB53-F0516960FCD1}" destId="{D1B3B047-B57E-4E0B-9D8F-EA8C709AC443}" srcOrd="1" destOrd="0" presId="urn:microsoft.com/office/officeart/2005/8/layout/hList1"/>
    <dgm:cxn modelId="{96CEF2AC-FB57-463E-82A5-281A5B5582BA}" type="presParOf" srcId="{7520F21A-8D8D-4060-BB53-F0516960FCD1}" destId="{45A9D2DA-31A5-456C-9796-A0E9292FB21A}" srcOrd="2" destOrd="0" presId="urn:microsoft.com/office/officeart/2005/8/layout/hList1"/>
    <dgm:cxn modelId="{4A8E6249-0C69-4E54-BA1E-EA34EA05BD42}" type="presParOf" srcId="{45A9D2DA-31A5-456C-9796-A0E9292FB21A}" destId="{91AE2B45-ABE2-4D19-BE0B-E337C8E68E95}" srcOrd="0" destOrd="0" presId="urn:microsoft.com/office/officeart/2005/8/layout/hList1"/>
    <dgm:cxn modelId="{A83091C2-EC8B-407A-BD1A-9A9A54CA164D}" type="presParOf" srcId="{45A9D2DA-31A5-456C-9796-A0E9292FB21A}" destId="{4413588B-4CCD-4340-AE1B-2F6D27E7DB4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1370-090F-4BA6-803F-51CC574DE245}" type="datetimeFigureOut">
              <a:rPr lang="en-US" smtClean="0"/>
              <a:t>3/29/2016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144F-C85F-4605-92C7-8E855CE1C78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7092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1370-090F-4BA6-803F-51CC574DE245}" type="datetimeFigureOut">
              <a:rPr lang="en-US" smtClean="0"/>
              <a:t>3/29/2016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144F-C85F-4605-92C7-8E855CE1C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317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1370-090F-4BA6-803F-51CC574DE245}" type="datetimeFigureOut">
              <a:rPr lang="en-US" smtClean="0"/>
              <a:t>3/29/2016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144F-C85F-4605-92C7-8E855CE1C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088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1370-090F-4BA6-803F-51CC574DE245}" type="datetimeFigureOut">
              <a:rPr lang="en-US" smtClean="0"/>
              <a:t>3/29/2016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144F-C85F-4605-92C7-8E855CE1C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561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1370-090F-4BA6-803F-51CC574DE245}" type="datetimeFigureOut">
              <a:rPr lang="en-US" smtClean="0"/>
              <a:t>3/29/2016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144F-C85F-4605-92C7-8E855CE1C78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4775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1370-090F-4BA6-803F-51CC574DE245}" type="datetimeFigureOut">
              <a:rPr lang="en-US" smtClean="0"/>
              <a:t>3/29/2016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144F-C85F-4605-92C7-8E855CE1C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193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1370-090F-4BA6-803F-51CC574DE245}" type="datetimeFigureOut">
              <a:rPr lang="en-US" smtClean="0"/>
              <a:t>3/29/2016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144F-C85F-4605-92C7-8E855CE1C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36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1370-090F-4BA6-803F-51CC574DE245}" type="datetimeFigureOut">
              <a:rPr lang="en-US" smtClean="0"/>
              <a:t>3/29/2016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144F-C85F-4605-92C7-8E855CE1C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139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1370-090F-4BA6-803F-51CC574DE245}" type="datetimeFigureOut">
              <a:rPr lang="en-US" smtClean="0"/>
              <a:t>3/29/2016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144F-C85F-4605-92C7-8E855CE1C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909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31001370-090F-4BA6-803F-51CC574DE245}" type="datetimeFigureOut">
              <a:rPr lang="en-US" smtClean="0"/>
              <a:t>3/29/2016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093144F-C85F-4605-92C7-8E855CE1C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180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1370-090F-4BA6-803F-51CC574DE245}" type="datetimeFigureOut">
              <a:rPr lang="en-US" smtClean="0"/>
              <a:t>3/29/2016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144F-C85F-4605-92C7-8E855CE1C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646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1001370-090F-4BA6-803F-51CC574DE245}" type="datetimeFigureOut">
              <a:rPr lang="en-US" smtClean="0"/>
              <a:t>3/29/2016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093144F-C85F-4605-92C7-8E855CE1C78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6323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sos.mt.gov/Records/Forms/local/Local_Disposal_Request_Form.docx" TargetMode="External"/><Relationship Id="rId2" Type="http://schemas.openxmlformats.org/officeDocument/2006/relationships/hyperlink" Target="http://www.sos.mt.gov/records/Local/index.as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os.mt.gov/records/toolkit/index.asp" TargetMode="External"/><Relationship Id="rId4" Type="http://schemas.openxmlformats.org/officeDocument/2006/relationships/hyperlink" Target="http://sos.mt.gov/Records/forms/local/Local_Schedule8.pd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lists.mt.gov/read/?forum=recordsdisposal" TargetMode="External"/><Relationship Id="rId2" Type="http://schemas.openxmlformats.org/officeDocument/2006/relationships/hyperlink" Target="http://leg.mt.gov/bills/mca/2/6/2-6-1205.ht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leg.mt.gov/bills/mca/CONSTITUTION/II/10.htm" TargetMode="External"/><Relationship Id="rId2" Type="http://schemas.openxmlformats.org/officeDocument/2006/relationships/hyperlink" Target="http://leg.mt.gov/bills/mca/CONSTITUTION/II/9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leg.mt.gov/bills/mca/2/17/2-17-553.htm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sos.mt.gov/Records/Forms/local/Local_Disposal_Request_Form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SOSLocalGovtRecCom@mt.gov" TargetMode="External"/><Relationship Id="rId2" Type="http://schemas.openxmlformats.org/officeDocument/2006/relationships/hyperlink" Target="mailto:mrehbein@ci.missoula.mt.u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leg.mt.gov/bills/mca/2/6/2-6-1202.htm" TargetMode="External"/><Relationship Id="rId2" Type="http://schemas.openxmlformats.org/officeDocument/2006/relationships/hyperlink" Target="http://leg.mt.gov/bills/mca/2/6/2-6-1201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soslocalgovtreccom@mt.gov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sos.mt.gov/Records/forms/local/Local_Schedule8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Proper Disposal of Public Records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Marty Rehbein, City Clerk, City of Missoula</a:t>
            </a:r>
          </a:p>
        </p:txBody>
      </p:sp>
    </p:spTree>
    <p:extLst>
      <p:ext uri="{BB962C8B-B14F-4D97-AF65-F5344CB8AC3E}">
        <p14:creationId xmlns:p14="http://schemas.microsoft.com/office/powerpoint/2010/main" val="362341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Legal and Regulatory Holds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Local government units should not dispose of records subject to litigation, a legal proceeding, an audit and/or a formal investigation, even if the records have met their retention requirements. </a:t>
            </a:r>
            <a:endParaRPr lang="en-US" sz="2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Disposing of records subject to a legal or regulatory hold can subject your district to court sanctions, adverse rulings and judgements from a court, additional litigation, etc.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Consult your legal counsel.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15287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SOS Website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The latest and greatest resources needed to dispose of public records!</a:t>
            </a:r>
          </a:p>
          <a:p>
            <a:r>
              <a:rPr lang="en-US" sz="2800" dirty="0" smtClean="0"/>
              <a:t>Local Government Records Management page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www.sos.mt.gov/records/Local/index.asp</a:t>
            </a:r>
            <a:r>
              <a:rPr lang="en-US" sz="2000" dirty="0" smtClean="0"/>
              <a:t> </a:t>
            </a:r>
          </a:p>
          <a:p>
            <a:pPr marL="201168" lvl="1" indent="0">
              <a:buNone/>
            </a:pPr>
            <a:r>
              <a:rPr lang="en-US" sz="2800" dirty="0" smtClean="0"/>
              <a:t>Disposal Form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u="sng" dirty="0">
                <a:hlinkClick r:id="rId3"/>
              </a:rPr>
              <a:t>http://</a:t>
            </a:r>
            <a:r>
              <a:rPr lang="en-US" sz="2000" u="sng" dirty="0" smtClean="0">
                <a:hlinkClick r:id="rId3"/>
              </a:rPr>
              <a:t>sos.mt.gov/Records/Forms/local/Local_Disposal_Request_Form.docx</a:t>
            </a:r>
            <a:r>
              <a:rPr lang="en-US" sz="2000" u="sng" dirty="0" smtClean="0"/>
              <a:t> </a:t>
            </a:r>
          </a:p>
          <a:p>
            <a:pPr marL="201168" lvl="1" indent="0">
              <a:buNone/>
            </a:pPr>
            <a:r>
              <a:rPr lang="en-US" sz="2800" dirty="0" smtClean="0"/>
              <a:t>Schedule 8 for cities and towns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u="sng" dirty="0">
                <a:hlinkClick r:id="rId4"/>
              </a:rPr>
              <a:t>http://</a:t>
            </a:r>
            <a:r>
              <a:rPr lang="en-US" sz="2000" u="sng" dirty="0" smtClean="0">
                <a:hlinkClick r:id="rId4"/>
              </a:rPr>
              <a:t>sos.mt.gov/Records/forms/local/Local_Schedule8.pdf</a:t>
            </a:r>
            <a:endParaRPr lang="en-US" sz="2000" u="sng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/>
              <a:t>Records &amp; Info. Management </a:t>
            </a:r>
            <a:r>
              <a:rPr lang="en-US" sz="2800" dirty="0"/>
              <a:t>Toolkit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>
                <a:hlinkClick r:id="rId5"/>
              </a:rPr>
              <a:t>http://</a:t>
            </a:r>
            <a:r>
              <a:rPr lang="en-US" sz="2000" dirty="0" smtClean="0">
                <a:hlinkClick r:id="rId5"/>
              </a:rPr>
              <a:t>www.sos.mt.gov/records/toolkit/index.asp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08375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“10 Year”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/>
              <a:t>State law </a:t>
            </a:r>
            <a:r>
              <a:rPr lang="en-US" sz="2400" u="sng" dirty="0">
                <a:hlinkClick r:id="rId2"/>
              </a:rPr>
              <a:t>2-6-1205, </a:t>
            </a:r>
            <a:r>
              <a:rPr lang="en-US" sz="2400" u="sng" dirty="0" smtClean="0">
                <a:hlinkClick r:id="rId2"/>
              </a:rPr>
              <a:t>MCA</a:t>
            </a:r>
            <a:r>
              <a:rPr lang="en-US" sz="2400" dirty="0" smtClean="0"/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Applies to all records that are over 10 years old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SOS places disposal request on a listserv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If no one claims them after 60 days, records may be disposed.  (See your approved disposal form for date records may be disposed.)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If multiple requests are received, consult statute about who has priority.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Does not </a:t>
            </a:r>
            <a:r>
              <a:rPr lang="en-US" sz="2400" dirty="0"/>
              <a:t>apply to confidential or private records because they may not be released</a:t>
            </a:r>
            <a:r>
              <a:rPr lang="en-US" sz="2400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Central Registry website: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hlinkClick r:id="rId3"/>
              </a:rPr>
              <a:t>http://lists.mt.gov/read/?</a:t>
            </a:r>
            <a:r>
              <a:rPr lang="en-US" sz="2200" dirty="0" smtClean="0">
                <a:hlinkClick r:id="rId3"/>
              </a:rPr>
              <a:t>forum=recordsdisposal</a:t>
            </a:r>
            <a:r>
              <a:rPr lang="en-US" sz="2200" dirty="0" smtClean="0"/>
              <a:t>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880606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Confidential/Private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The local government unit bears responsibility to determine if records are confidential and should note which records are confidential on each request for disposal. </a:t>
            </a:r>
            <a:endParaRPr lang="en-US" sz="2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If </a:t>
            </a:r>
            <a:r>
              <a:rPr lang="en-US" sz="2800" dirty="0"/>
              <a:t>you have questions, please see the Montana Constitution, Article II, </a:t>
            </a:r>
            <a:r>
              <a:rPr lang="en-US" sz="2800" u="sng" dirty="0">
                <a:hlinkClick r:id="rId2"/>
              </a:rPr>
              <a:t>Section 9</a:t>
            </a:r>
            <a:r>
              <a:rPr lang="en-US" sz="2800" dirty="0"/>
              <a:t> and </a:t>
            </a:r>
            <a:r>
              <a:rPr lang="en-US" sz="2800" u="sng" dirty="0">
                <a:hlinkClick r:id="rId3"/>
              </a:rPr>
              <a:t>Section 10</a:t>
            </a:r>
            <a:r>
              <a:rPr lang="en-US" sz="2800" dirty="0"/>
              <a:t>, Title II statutes at </a:t>
            </a:r>
            <a:r>
              <a:rPr lang="en-US" sz="2800" u="sng" dirty="0">
                <a:hlinkClick r:id="rId4"/>
              </a:rPr>
              <a:t>2-17-553, </a:t>
            </a:r>
            <a:r>
              <a:rPr lang="en-US" sz="2800" u="sng" dirty="0" smtClean="0">
                <a:hlinkClick r:id="rId4"/>
              </a:rPr>
              <a:t>MCA.</a:t>
            </a:r>
            <a:endParaRPr lang="en-US" sz="2800" u="sng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C</a:t>
            </a:r>
            <a:r>
              <a:rPr lang="en-US" sz="2800" dirty="0" smtClean="0"/>
              <a:t>onsult </a:t>
            </a:r>
            <a:r>
              <a:rPr lang="en-US" sz="2800" dirty="0"/>
              <a:t>legal counsel.</a:t>
            </a:r>
          </a:p>
        </p:txBody>
      </p:sp>
    </p:spTree>
    <p:extLst>
      <p:ext uri="{BB962C8B-B14F-4D97-AF65-F5344CB8AC3E}">
        <p14:creationId xmlns:p14="http://schemas.microsoft.com/office/powerpoint/2010/main" val="28374255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Records Can Be Disposed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333333"/>
                </a:solidFill>
                <a:latin typeface="Arial" panose="020B0604020202020204" pitchFamily="34" charset="0"/>
              </a:rPr>
              <a:t>Local government units may dispose of records that have met their retention requirements provided they are: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333333"/>
                </a:solidFill>
                <a:latin typeface="Arial" panose="020B0604020202020204" pitchFamily="34" charset="0"/>
              </a:rPr>
              <a:t>not subject to a legal or regulatory hold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333333"/>
                </a:solidFill>
                <a:latin typeface="Arial" panose="020B0604020202020204" pitchFamily="34" charset="0"/>
              </a:rPr>
              <a:t>the disposal is carried out in accordance with federal/state/local laws and a retention schedule approved by the LGRC, and/or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333333"/>
                </a:solidFill>
                <a:latin typeface="Arial" panose="020B0604020202020204" pitchFamily="34" charset="0"/>
              </a:rPr>
              <a:t>a court order</a:t>
            </a:r>
            <a:endParaRPr lang="en-US" sz="2600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5038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Disposal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Document </a:t>
            </a:r>
            <a:r>
              <a:rPr lang="en-US" sz="2800" dirty="0"/>
              <a:t>the disposal of public records through use of a disposal form</a:t>
            </a:r>
            <a:r>
              <a:rPr lang="en-US" sz="2800" dirty="0" smtClean="0"/>
              <a:t>. This is your “proof” you have complied with the requirements for disposal.</a:t>
            </a: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Available on SOS website: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hlinkClick r:id="rId2"/>
              </a:rPr>
              <a:t>http</a:t>
            </a:r>
            <a:r>
              <a:rPr lang="en-US" sz="2400" dirty="0">
                <a:hlinkClick r:id="rId2"/>
              </a:rPr>
              <a:t>://</a:t>
            </a:r>
            <a:r>
              <a:rPr lang="en-US" sz="2400" dirty="0" smtClean="0">
                <a:hlinkClick r:id="rId2"/>
              </a:rPr>
              <a:t>sos.mt.gov/Records/Forms/local/Local_Disposal_Request_Form.docx</a:t>
            </a:r>
            <a:r>
              <a:rPr lang="en-US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20126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Disposal Form </a:t>
            </a:r>
            <a:br>
              <a:rPr lang="en-US" dirty="0" smtClean="0"/>
            </a:br>
            <a:r>
              <a:rPr lang="en-US" sz="2800" dirty="0" smtClean="0"/>
              <a:t>Local Gov’t Info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240" y="1935332"/>
            <a:ext cx="8870601" cy="1873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2000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Disposal Form</a:t>
            </a:r>
            <a:br>
              <a:rPr lang="en-US" dirty="0" smtClean="0"/>
            </a:br>
            <a:r>
              <a:rPr lang="en-US" sz="3200" dirty="0" smtClean="0"/>
              <a:t>Records Info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217" y="1855433"/>
            <a:ext cx="8790836" cy="2361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2306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Disposal Form</a:t>
            </a:r>
            <a:br>
              <a:rPr lang="en-US" dirty="0" smtClean="0"/>
            </a:br>
            <a:r>
              <a:rPr lang="en-US" sz="3200" dirty="0" smtClean="0"/>
              <a:t>Local Gov’t Approval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914" y="1828800"/>
            <a:ext cx="9005891" cy="1784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0984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Disposal Form</a:t>
            </a:r>
            <a:br>
              <a:rPr lang="en-US" dirty="0" smtClean="0"/>
            </a:br>
            <a:r>
              <a:rPr lang="en-US" sz="3200" dirty="0" smtClean="0"/>
              <a:t>LGRC Subcommittee Approval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694" y="1908699"/>
            <a:ext cx="9076331" cy="1967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992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HB 123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Passed by the 2015 Legislature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Effective October 1, 2015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Revised public records laws (Title 2, Chapter 6) in Montana for all branches of government include cities and towns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Revised rules for proper management and disposal of public records for local government (Title 2, Chapter 6, Part 12)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91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Disposal Form</a:t>
            </a:r>
            <a:br>
              <a:rPr lang="en-US" dirty="0" smtClean="0"/>
            </a:br>
            <a:r>
              <a:rPr lang="en-US" sz="3200" dirty="0" smtClean="0"/>
              <a:t>Central Registry (if </a:t>
            </a:r>
            <a:r>
              <a:rPr lang="en-US" sz="3200" dirty="0" err="1" smtClean="0"/>
              <a:t>req’d</a:t>
            </a:r>
            <a:r>
              <a:rPr lang="en-US" sz="3200" dirty="0" smtClean="0"/>
              <a:t>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356" y="1876479"/>
            <a:ext cx="9001007" cy="3130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8313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Disposal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Approve at local level by governing body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Email or mail disposal request form to LGRC unless </a:t>
            </a:r>
            <a:r>
              <a:rPr lang="en-US" sz="2400" dirty="0"/>
              <a:t>there is a specific note on the retention schedule exempting the record series from this </a:t>
            </a:r>
            <a:r>
              <a:rPr lang="en-US" sz="2400" dirty="0" smtClean="0"/>
              <a:t>requirement.  It will say “No RM60 required.”</a:t>
            </a:r>
            <a:r>
              <a:rPr lang="en-US" sz="2400" dirty="0"/>
              <a:t> 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The LGRC’s disposal subcommittee will review the request and send back a response.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 smtClean="0"/>
              <a:t>Electronic signoff by DOA Local Gov’t Services, State Archivist, Local Gov’t Rep. &amp; SOS office—if “10 year rule” applies.</a:t>
            </a:r>
          </a:p>
        </p:txBody>
      </p:sp>
    </p:spTree>
    <p:extLst>
      <p:ext uri="{BB962C8B-B14F-4D97-AF65-F5344CB8AC3E}">
        <p14:creationId xmlns:p14="http://schemas.microsoft.com/office/powerpoint/2010/main" val="25008772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Disposal Form</a:t>
            </a:r>
            <a:br>
              <a:rPr lang="en-US" dirty="0" smtClean="0"/>
            </a:br>
            <a:r>
              <a:rPr lang="en-US" sz="3200" dirty="0" smtClean="0"/>
              <a:t>Disposal Certificate by Local Gov’t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461" y="2202596"/>
            <a:ext cx="8472795" cy="1166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2652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Retain Disposal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You may need to produce these to document that you have follow state law and disposed of records in the normal course of business.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958663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Marty Rehbein</a:t>
            </a:r>
          </a:p>
          <a:p>
            <a:r>
              <a:rPr lang="en-US" dirty="0" smtClean="0"/>
              <a:t>City Clerk</a:t>
            </a:r>
          </a:p>
          <a:p>
            <a:r>
              <a:rPr lang="en-US" dirty="0" smtClean="0"/>
              <a:t>406-552-6078</a:t>
            </a:r>
          </a:p>
          <a:p>
            <a:r>
              <a:rPr lang="en-US" dirty="0" smtClean="0">
                <a:hlinkClick r:id="rId2"/>
              </a:rPr>
              <a:t>mrehbein@ci.missoula.mt.us</a:t>
            </a:r>
            <a:r>
              <a:rPr lang="en-US" dirty="0" smtClean="0"/>
              <a:t> </a:t>
            </a:r>
          </a:p>
          <a:p>
            <a:r>
              <a:rPr lang="en-US" dirty="0" smtClean="0"/>
              <a:t>Or</a:t>
            </a:r>
          </a:p>
          <a:p>
            <a:r>
              <a:rPr lang="en-US" dirty="0" smtClean="0"/>
              <a:t>Local Government Record Committee</a:t>
            </a:r>
          </a:p>
          <a:p>
            <a:r>
              <a:rPr lang="en-US" u="sng" dirty="0">
                <a:hlinkClick r:id="rId3"/>
              </a:rPr>
              <a:t>SOSLocalGovtRecCom@mt.gov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591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385053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668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public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Catalogs, journals and published materials—unless they are produced by the local government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Copies of bulletins and correspondence prepared for reference or information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Notices and memos that do note relate to the agency’s functions or responsibilities (community notices, holiday gatherings, etc.)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Routing slips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”While you were out” or other forms used to convey non-policy messages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Stocks of publications and printed documents that are superseded or updated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431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Government Records Committee (LGRC)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600" dirty="0" smtClean="0"/>
              <a:t>Committee charged by state law (</a:t>
            </a:r>
            <a:r>
              <a:rPr lang="en-US" sz="2600" dirty="0" smtClean="0">
                <a:hlinkClick r:id="rId2"/>
              </a:rPr>
              <a:t>2-6-1201</a:t>
            </a:r>
            <a:r>
              <a:rPr lang="en-US" sz="2600" dirty="0" smtClean="0"/>
              <a:t> and </a:t>
            </a:r>
            <a:r>
              <a:rPr lang="en-US" sz="2600" dirty="0" smtClean="0">
                <a:hlinkClick r:id="rId3"/>
              </a:rPr>
              <a:t>1202</a:t>
            </a:r>
            <a:r>
              <a:rPr lang="en-US" sz="2600" dirty="0" smtClean="0"/>
              <a:t>) to establish records retention schedules for local government units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dirty="0" smtClean="0"/>
              <a:t>We meet twice a year to approve, modify or disapprove local government retention schedules.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dirty="0" smtClean="0"/>
              <a:t>We provide technical guidance, education and assistance to local governments about records.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dirty="0" smtClean="0"/>
              <a:t>We have a subcommittee that reviews record disposal requests.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dirty="0" smtClean="0"/>
              <a:t>We are developing categories of records that don’t need to come to our subcommittee for disposal approval.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998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Government Records Committee (LGRC)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600" dirty="0"/>
              <a:t>Email us: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/>
              <a:t>with questions or comments about retention schedules, procedures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/>
              <a:t>your record disposal requests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/>
              <a:t>to request a change in the retention schedule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100" b="1" dirty="0">
                <a:hlinkClick r:id="rId2"/>
              </a:rPr>
              <a:t>soslocalgovtreccom@mt.gov</a:t>
            </a:r>
            <a:r>
              <a:rPr lang="en-US" dirty="0"/>
              <a:t>  </a:t>
            </a:r>
          </a:p>
          <a:p>
            <a:r>
              <a:rPr lang="en-US" b="1" dirty="0"/>
              <a:t>Jodie Foley</a:t>
            </a:r>
            <a:r>
              <a:rPr lang="en-US" dirty="0"/>
              <a:t>, Montana State Archives, </a:t>
            </a:r>
            <a:r>
              <a:rPr lang="en-US" sz="2100" b="1" dirty="0"/>
              <a:t>Joe DeFilippis</a:t>
            </a:r>
            <a:r>
              <a:rPr lang="en-US" dirty="0"/>
              <a:t>, Secretary of State, </a:t>
            </a:r>
            <a:r>
              <a:rPr lang="en-US" sz="2100" b="1" dirty="0"/>
              <a:t>Kay Johnson</a:t>
            </a:r>
            <a:r>
              <a:rPr lang="en-US" dirty="0"/>
              <a:t>, Blaine County Clerk of the District Court, </a:t>
            </a:r>
            <a:r>
              <a:rPr lang="en-US" sz="2100" b="1" dirty="0"/>
              <a:t>Bonnie Ramey</a:t>
            </a:r>
            <a:r>
              <a:rPr lang="en-US" dirty="0"/>
              <a:t>, Jefferson County Clerk and </a:t>
            </a:r>
            <a:r>
              <a:rPr lang="en-US" sz="2100" dirty="0"/>
              <a:t>Recorder, </a:t>
            </a:r>
            <a:r>
              <a:rPr lang="en-US" sz="2100" b="1" dirty="0"/>
              <a:t>Terry Atwood</a:t>
            </a:r>
            <a:r>
              <a:rPr lang="en-US" dirty="0"/>
              <a:t>, Genealogy </a:t>
            </a:r>
            <a:r>
              <a:rPr lang="en-US" sz="2100" dirty="0"/>
              <a:t>Representative</a:t>
            </a:r>
            <a:r>
              <a:rPr lang="en-US" dirty="0"/>
              <a:t>, </a:t>
            </a:r>
            <a:r>
              <a:rPr lang="en-US" sz="2100" b="1" dirty="0"/>
              <a:t>Marty Rehbein</a:t>
            </a:r>
            <a:r>
              <a:rPr lang="en-US" dirty="0"/>
              <a:t>, Missoula City Clerk, </a:t>
            </a:r>
            <a:r>
              <a:rPr lang="en-US" sz="2100" b="1" dirty="0"/>
              <a:t>Beth Riitano</a:t>
            </a:r>
            <a:r>
              <a:rPr lang="en-US" dirty="0"/>
              <a:t>, State  Local Government Services, </a:t>
            </a:r>
            <a:r>
              <a:rPr lang="en-US" sz="2100" dirty="0"/>
              <a:t>Keith Belcher</a:t>
            </a:r>
            <a:r>
              <a:rPr lang="en-US" dirty="0"/>
              <a:t>, Missoula County Records Manager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862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 Retention Schedules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Categorizes groups of related records into records series and designates a retention period.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endParaRPr lang="en-US" sz="2800" dirty="0" smtClean="0"/>
          </a:p>
          <a:p>
            <a:pPr marL="0" indent="0">
              <a:buNone/>
            </a:pPr>
            <a:r>
              <a:rPr lang="en-US" sz="2600" dirty="0">
                <a:hlinkClick r:id="rId2"/>
              </a:rPr>
              <a:t>http://</a:t>
            </a:r>
            <a:r>
              <a:rPr lang="en-US" sz="2600" dirty="0" smtClean="0">
                <a:hlinkClick r:id="rId2"/>
              </a:rPr>
              <a:t>sos.mt.gov/Records/forms/local/Local_Schedule8.pdf</a:t>
            </a:r>
            <a:r>
              <a:rPr lang="en-US" sz="2600" dirty="0" smtClean="0"/>
              <a:t> </a:t>
            </a:r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3828" y="3140363"/>
            <a:ext cx="5973722" cy="1982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1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Office of Record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The office </a:t>
            </a:r>
            <a:r>
              <a:rPr lang="en-US" altLang="en-US" sz="2800" dirty="0"/>
              <a:t>in an organization that has the official responsibility to </a:t>
            </a:r>
            <a:r>
              <a:rPr lang="en-US" altLang="en-US" sz="2800" dirty="0" smtClean="0"/>
              <a:t>maintain </a:t>
            </a:r>
            <a:r>
              <a:rPr lang="en-US" altLang="en-US" sz="2800" dirty="0"/>
              <a:t>a </a:t>
            </a:r>
            <a:r>
              <a:rPr lang="en-US" altLang="en-US" sz="2800" dirty="0" smtClean="0"/>
              <a:t>particular record </a:t>
            </a:r>
            <a:r>
              <a:rPr lang="en-US" altLang="en-US" sz="2800" dirty="0"/>
              <a:t>series</a:t>
            </a:r>
            <a:r>
              <a:rPr lang="en-US" altLang="en-US" sz="2800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Copies </a:t>
            </a:r>
            <a:r>
              <a:rPr lang="en-US" altLang="en-US" sz="2800" dirty="0"/>
              <a:t>in other offices can be destroyed when no longer needed.  They shouldn't be retained longer than the "record copy."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77463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Retention Periods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Retention periods are minimums.  You must keep the record copy for the length of time listed on the retention schedule.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You are not required to dispose of records at the end of the minimum time outlined on a retention schedule.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BUT….There is always an exception to every rule, right?</a:t>
            </a:r>
          </a:p>
        </p:txBody>
      </p:sp>
    </p:spTree>
    <p:extLst>
      <p:ext uri="{BB962C8B-B14F-4D97-AF65-F5344CB8AC3E}">
        <p14:creationId xmlns:p14="http://schemas.microsoft.com/office/powerpoint/2010/main" val="187182627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325</TotalTime>
  <Words>763</Words>
  <Application>Microsoft Office PowerPoint</Application>
  <PresentationFormat>On-screen Show (4:3)</PresentationFormat>
  <Paragraphs>106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Wingdings</vt:lpstr>
      <vt:lpstr>Retrospect</vt:lpstr>
      <vt:lpstr>Proper Disposal of Public Records</vt:lpstr>
      <vt:lpstr>HB 123</vt:lpstr>
      <vt:lpstr>Definitions</vt:lpstr>
      <vt:lpstr>Not public records</vt:lpstr>
      <vt:lpstr>Local Government Records Committee (LGRC)</vt:lpstr>
      <vt:lpstr>Local Government Records Committee (LGRC)</vt:lpstr>
      <vt:lpstr>Record Retention Schedules</vt:lpstr>
      <vt:lpstr>Office of Record</vt:lpstr>
      <vt:lpstr>Retention Periods</vt:lpstr>
      <vt:lpstr>Legal and Regulatory Holds</vt:lpstr>
      <vt:lpstr>SOS Website Resources</vt:lpstr>
      <vt:lpstr>The “10 Year” Rule</vt:lpstr>
      <vt:lpstr>Confidential/Private records</vt:lpstr>
      <vt:lpstr>When Records Can Be Disposed</vt:lpstr>
      <vt:lpstr>Disposal Form</vt:lpstr>
      <vt:lpstr>Disposal Form  Local Gov’t Info</vt:lpstr>
      <vt:lpstr>Disposal Form Records Info</vt:lpstr>
      <vt:lpstr>Disposal Form Local Gov’t Approval</vt:lpstr>
      <vt:lpstr>Disposal Form LGRC Subcommittee Approval</vt:lpstr>
      <vt:lpstr>Disposal Form Central Registry (if req’d)</vt:lpstr>
      <vt:lpstr>Disposal Procedures</vt:lpstr>
      <vt:lpstr>Disposal Form Disposal Certificate by Local Gov’t</vt:lpstr>
      <vt:lpstr>Retain Disposal Requests</vt:lpstr>
      <vt:lpstr>Questions?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Proper Disposal of Public Records</dc:title>
  <dc:creator>MR Edits 3/15/2016</dc:creator>
  <cp:lastModifiedBy>Attorney edits 2015-08-15</cp:lastModifiedBy>
  <cp:revision>37</cp:revision>
  <dcterms:created xsi:type="dcterms:W3CDTF">2016-03-18T16:51:16Z</dcterms:created>
  <dcterms:modified xsi:type="dcterms:W3CDTF">2016-03-29T21:19:31Z</dcterms:modified>
</cp:coreProperties>
</file>