
<file path=[Content_Types].xml><?xml version="1.0" encoding="utf-8"?>
<Types xmlns="http://schemas.openxmlformats.org/package/2006/content-types">
  <Default Extension="png" ContentType="image/png"/>
  <Default Extension="jpeg" ContentType="image/jpeg"/>
  <Default Extension="m4a" ContentType="audio/mp4"/>
  <Default Extension="wmf" ContentType="image/x-wmf"/>
  <Default Extension="emf" ContentType="image/x-emf"/>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5"/>
  </p:notesMasterIdLst>
  <p:handoutMasterIdLst>
    <p:handoutMasterId r:id="rId46"/>
  </p:handoutMasterIdLst>
  <p:sldIdLst>
    <p:sldId id="299" r:id="rId5"/>
    <p:sldId id="300" r:id="rId6"/>
    <p:sldId id="350" r:id="rId7"/>
    <p:sldId id="390" r:id="rId8"/>
    <p:sldId id="301" r:id="rId9"/>
    <p:sldId id="326" r:id="rId10"/>
    <p:sldId id="391" r:id="rId11"/>
    <p:sldId id="392" r:id="rId12"/>
    <p:sldId id="393" r:id="rId13"/>
    <p:sldId id="394" r:id="rId14"/>
    <p:sldId id="395" r:id="rId15"/>
    <p:sldId id="302" r:id="rId16"/>
    <p:sldId id="303" r:id="rId17"/>
    <p:sldId id="304" r:id="rId18"/>
    <p:sldId id="371" r:id="rId19"/>
    <p:sldId id="372" r:id="rId20"/>
    <p:sldId id="305" r:id="rId21"/>
    <p:sldId id="306" r:id="rId22"/>
    <p:sldId id="264" r:id="rId23"/>
    <p:sldId id="265" r:id="rId24"/>
    <p:sldId id="266" r:id="rId25"/>
    <p:sldId id="267" r:id="rId26"/>
    <p:sldId id="284" r:id="rId27"/>
    <p:sldId id="285" r:id="rId28"/>
    <p:sldId id="286" r:id="rId29"/>
    <p:sldId id="287" r:id="rId30"/>
    <p:sldId id="313" r:id="rId31"/>
    <p:sldId id="314" r:id="rId32"/>
    <p:sldId id="319" r:id="rId33"/>
    <p:sldId id="320" r:id="rId34"/>
    <p:sldId id="321" r:id="rId35"/>
    <p:sldId id="322" r:id="rId36"/>
    <p:sldId id="386" r:id="rId37"/>
    <p:sldId id="387" r:id="rId38"/>
    <p:sldId id="388" r:id="rId39"/>
    <p:sldId id="362" r:id="rId40"/>
    <p:sldId id="373" r:id="rId41"/>
    <p:sldId id="361" r:id="rId42"/>
    <p:sldId id="348" r:id="rId43"/>
    <p:sldId id="298" r:id="rId44"/>
  </p:sldIdLst>
  <p:sldSz cx="9144000" cy="6858000" type="screen4x3"/>
  <p:notesSz cx="7077075" cy="89550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31" autoAdjust="0"/>
    <p:restoredTop sz="77259" autoAdjust="0"/>
  </p:normalViewPr>
  <p:slideViewPr>
    <p:cSldViewPr>
      <p:cViewPr varScale="1">
        <p:scale>
          <a:sx n="67" d="100"/>
          <a:sy n="67" d="100"/>
        </p:scale>
        <p:origin x="1954" y="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4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4775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4008705" y="0"/>
            <a:ext cx="3066733" cy="447754"/>
          </a:xfrm>
          <a:prstGeom prst="rect">
            <a:avLst/>
          </a:prstGeom>
        </p:spPr>
        <p:txBody>
          <a:bodyPr vert="horz" lIns="91440" tIns="45720" rIns="91440" bIns="45720" rtlCol="0"/>
          <a:lstStyle>
            <a:lvl1pPr algn="r">
              <a:defRPr sz="1200"/>
            </a:lvl1pPr>
          </a:lstStyle>
          <a:p>
            <a:fld id="{3C82E00F-E388-48D3-A0F1-06C56339C04D}" type="datetimeFigureOut">
              <a:rPr lang="en-US" smtClean="0"/>
              <a:pPr/>
              <a:t>2/2/2022</a:t>
            </a:fld>
            <a:endParaRPr lang="en-US" dirty="0"/>
          </a:p>
        </p:txBody>
      </p:sp>
      <p:sp>
        <p:nvSpPr>
          <p:cNvPr id="4" name="Footer Placeholder 3"/>
          <p:cNvSpPr>
            <a:spLocks noGrp="1"/>
          </p:cNvSpPr>
          <p:nvPr>
            <p:ph type="ftr" sz="quarter" idx="2"/>
          </p:nvPr>
        </p:nvSpPr>
        <p:spPr>
          <a:xfrm>
            <a:off x="0" y="8505780"/>
            <a:ext cx="3066733" cy="447754"/>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08705" y="8505780"/>
            <a:ext cx="3066733" cy="447754"/>
          </a:xfrm>
          <a:prstGeom prst="rect">
            <a:avLst/>
          </a:prstGeom>
        </p:spPr>
        <p:txBody>
          <a:bodyPr vert="horz" lIns="91440" tIns="45720" rIns="91440" bIns="45720" rtlCol="0" anchor="b"/>
          <a:lstStyle>
            <a:lvl1pPr algn="r">
              <a:defRPr sz="1200"/>
            </a:lvl1pPr>
          </a:lstStyle>
          <a:p>
            <a:fld id="{4C2524D1-7AA1-4781-A944-CB32FBCBDC13}" type="slidenum">
              <a:rPr lang="en-US" smtClean="0"/>
              <a:pPr/>
              <a:t>‹#›</a:t>
            </a:fld>
            <a:endParaRPr lang="en-US" dirty="0"/>
          </a:p>
        </p:txBody>
      </p:sp>
    </p:spTree>
    <p:extLst>
      <p:ext uri="{BB962C8B-B14F-4D97-AF65-F5344CB8AC3E}">
        <p14:creationId xmlns:p14="http://schemas.microsoft.com/office/powerpoint/2010/main" val="528657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4775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008705" y="0"/>
            <a:ext cx="3066733" cy="447754"/>
          </a:xfrm>
          <a:prstGeom prst="rect">
            <a:avLst/>
          </a:prstGeom>
        </p:spPr>
        <p:txBody>
          <a:bodyPr vert="horz" lIns="91440" tIns="45720" rIns="91440" bIns="45720" rtlCol="0"/>
          <a:lstStyle>
            <a:lvl1pPr algn="r">
              <a:defRPr sz="1200"/>
            </a:lvl1pPr>
          </a:lstStyle>
          <a:p>
            <a:fld id="{D3BFE5F6-BE00-40BB-863B-FBFDCE70A915}" type="datetimeFigureOut">
              <a:rPr lang="en-US" smtClean="0"/>
              <a:pPr/>
              <a:t>2/2/2022</a:t>
            </a:fld>
            <a:endParaRPr lang="en-US" dirty="0"/>
          </a:p>
        </p:txBody>
      </p:sp>
      <p:sp>
        <p:nvSpPr>
          <p:cNvPr id="4" name="Slide Image Placeholder 3"/>
          <p:cNvSpPr>
            <a:spLocks noGrp="1" noRot="1" noChangeAspect="1"/>
          </p:cNvSpPr>
          <p:nvPr>
            <p:ph type="sldImg" idx="2"/>
          </p:nvPr>
        </p:nvSpPr>
        <p:spPr>
          <a:xfrm>
            <a:off x="1300163" y="671513"/>
            <a:ext cx="4476750" cy="3357562"/>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7708" y="4253667"/>
            <a:ext cx="5661660" cy="40297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505780"/>
            <a:ext cx="3066733" cy="447754"/>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505780"/>
            <a:ext cx="3066733" cy="447754"/>
          </a:xfrm>
          <a:prstGeom prst="rect">
            <a:avLst/>
          </a:prstGeom>
        </p:spPr>
        <p:txBody>
          <a:bodyPr vert="horz" lIns="91440" tIns="45720" rIns="91440" bIns="45720" rtlCol="0" anchor="b"/>
          <a:lstStyle>
            <a:lvl1pPr algn="r">
              <a:defRPr sz="1200"/>
            </a:lvl1pPr>
          </a:lstStyle>
          <a:p>
            <a:fld id="{E52CADE0-3D64-4FD3-9D76-40C64441473F}" type="slidenum">
              <a:rPr lang="en-US" smtClean="0"/>
              <a:pPr/>
              <a:t>‹#›</a:t>
            </a:fld>
            <a:endParaRPr lang="en-US" dirty="0"/>
          </a:p>
        </p:txBody>
      </p:sp>
    </p:spTree>
    <p:extLst>
      <p:ext uri="{BB962C8B-B14F-4D97-AF65-F5344CB8AC3E}">
        <p14:creationId xmlns:p14="http://schemas.microsoft.com/office/powerpoint/2010/main" val="1165976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2CADE0-3D64-4FD3-9D76-40C64441473F}" type="slidenum">
              <a:rPr lang="en-US" smtClean="0"/>
              <a:pPr/>
              <a:t>1</a:t>
            </a:fld>
            <a:endParaRPr lang="en-US" dirty="0"/>
          </a:p>
        </p:txBody>
      </p:sp>
    </p:spTree>
    <p:extLst>
      <p:ext uri="{BB962C8B-B14F-4D97-AF65-F5344CB8AC3E}">
        <p14:creationId xmlns:p14="http://schemas.microsoft.com/office/powerpoint/2010/main" val="1307354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r>
              <a:rPr lang="en-US" dirty="0"/>
              <a:t>Preferred method is to immediately and </a:t>
            </a:r>
            <a:r>
              <a:rPr lang="en-US" b="1" dirty="0"/>
              <a:t>very gently</a:t>
            </a:r>
            <a:r>
              <a:rPr lang="en-US" dirty="0"/>
              <a:t> evacuate the victim.</a:t>
            </a:r>
          </a:p>
          <a:p>
            <a:r>
              <a:rPr lang="en-US" dirty="0"/>
              <a:t>Moderate hypothermia:</a:t>
            </a:r>
          </a:p>
          <a:p>
            <a:r>
              <a:rPr lang="en-US" dirty="0"/>
              <a:t>Move the victim out of the wind to a sheltered environment. Replace wet clothing with dry clothing or sleeping bags. Cover the victim with blankets or other insulating material. Apply heating pads wrapped in towels to the casualty’s armpits, groin, abdomen. If patient is conscious and alert, give warm, nutritious fluids to drink and simple, sweetened foods to eat, including candy bars. Carbohydrates are the fuel most quickly transformed into heat and energy. Do not give alcoholic beverages or tobacco products. Wrap from head to toe and gently evacuate to a medical facility in a recumbent (lying down) position.</a:t>
            </a:r>
          </a:p>
          <a:p>
            <a:endParaRPr lang="en-US" dirty="0"/>
          </a:p>
          <a:p>
            <a:r>
              <a:rPr lang="en-US" dirty="0"/>
              <a:t>Severe hypothermia:</a:t>
            </a:r>
          </a:p>
          <a:p>
            <a:r>
              <a:rPr lang="en-US" dirty="0"/>
              <a:t>Cut away wet clothing and replace with dry clothing. Ensure that the victim’s airway remains open. Perform mouth-to-mouth resuscitation if the victim’s breathing rate drops below five respirations per minute. Apply an additional heat source. One method is to place the victim in a sleeping bag with his outer clothing removed and have another soldier remove his outer clothing and get into the sleeping bag also (monitor rescuer for hypothermia). Cover both soldiers with additional clothing.  Evacuate the casualty to a medical facility as soon as possible. Handle very gently since hypothermia causes an irritable heart which could result in cardiac result.  During evacuation, the soldier should be insulated from the cold surfaces of a vehicle or sled. </a:t>
            </a:r>
          </a:p>
        </p:txBody>
      </p:sp>
    </p:spTree>
    <p:extLst>
      <p:ext uri="{BB962C8B-B14F-4D97-AF65-F5344CB8AC3E}">
        <p14:creationId xmlns:p14="http://schemas.microsoft.com/office/powerpoint/2010/main" val="198075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r>
              <a:rPr lang="en-US" dirty="0"/>
              <a:t>Prevention, early detection, and immediate evacuation are the leader initiatives through which hypothermia should be managed in the field.  Prevention involves the proper use of clothing and equipment. Be alert for cold injury signs and symptoms. When hypothermia is detected in its early stage, a soldier may respond well to the removal of the cold stress. An outdoorsperson</a:t>
            </a:r>
            <a:r>
              <a:rPr lang="en-US" baseline="0" dirty="0"/>
              <a:t> </a:t>
            </a:r>
            <a:r>
              <a:rPr lang="en-US" dirty="0"/>
              <a:t>should not return to the cold until his energy and fluid reserves have been replenished. </a:t>
            </a:r>
          </a:p>
        </p:txBody>
      </p:sp>
    </p:spTree>
    <p:extLst>
      <p:ext uri="{BB962C8B-B14F-4D97-AF65-F5344CB8AC3E}">
        <p14:creationId xmlns:p14="http://schemas.microsoft.com/office/powerpoint/2010/main" val="1614005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body" idx="1"/>
          </p:nvPr>
        </p:nvSpPr>
        <p:spPr>
          <a:noFill/>
          <a:ln/>
        </p:spPr>
        <p:txBody>
          <a:bodyPr/>
          <a:lstStyle/>
          <a:p>
            <a:r>
              <a:rPr lang="en-US" dirty="0"/>
              <a:t>Dehydration is a deficiency in body fluids that inhibits body functions. It adversely affects the body’s resistance to cold injury. It can cause serious physical problems and make the soldier more susceptible to other problems, such as frostbite and hypothermia. Proper hydration is essential to supplying fuel and energy to body parts to facilitate heat production. </a:t>
            </a:r>
          </a:p>
          <a:p>
            <a:endParaRPr lang="en-US" dirty="0"/>
          </a:p>
          <a:p>
            <a:r>
              <a:rPr lang="en-US" dirty="0"/>
              <a:t>It is very easy to become dehydrated in cold weather.  Soldiers fail to drink enough liquid and underestimate fluid loss from sweating.  Thirst is a poor indicator of water requirements.  Dehydration is a lack of  water in the body.  It increases your chances of becoming a cold weather injury casualty and is therefore included in this briefing.  Almost all soldiers who become hypothermic are already dehydrated. Dehydration contributes to poor soldier performance in physical activities, even more so than lack of food. Cold weather requirements for water are no different than in the desert and may, in fact, exceed desert requirements b/c of the increased energy expended in operating with additional layers of clothing and trudging through the snow. </a:t>
            </a:r>
          </a:p>
        </p:txBody>
      </p:sp>
      <p:sp>
        <p:nvSpPr>
          <p:cNvPr id="59395"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4083270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r>
              <a:rPr lang="en-US" dirty="0"/>
              <a:t>Signs: irritability, darkening urine, decreased amounts of urine being produced, dry mouth, tiredness, mental sluggishness, lack of appetite, increased or rapid heartbeat, dizziness, and even unconsciousness. </a:t>
            </a:r>
          </a:p>
        </p:txBody>
      </p:sp>
    </p:spTree>
    <p:extLst>
      <p:ext uri="{BB962C8B-B14F-4D97-AF65-F5344CB8AC3E}">
        <p14:creationId xmlns:p14="http://schemas.microsoft.com/office/powerpoint/2010/main" val="2161709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body" idx="1"/>
          </p:nvPr>
        </p:nvSpPr>
        <p:spPr>
          <a:noFill/>
          <a:ln/>
        </p:spPr>
        <p:txBody>
          <a:bodyPr/>
          <a:lstStyle/>
          <a:p>
            <a:r>
              <a:rPr lang="en-US" dirty="0"/>
              <a:t>To treat dehydration, give the individual warm liquids to drink.  Warm liquids will be consumed more readily in a cold environment than cold beverages.  Avoid coffee, sodas, cocoa, tea and other caffeinated beverages b/c they act as a diuretic, removing fluids from the body.  Do not let the victim eat snow as this uses up body heat and might be contaminated by disease causing pathogens.</a:t>
            </a:r>
          </a:p>
          <a:p>
            <a:endParaRPr lang="en-US" dirty="0"/>
          </a:p>
          <a:p>
            <a:r>
              <a:rPr lang="en-US" dirty="0"/>
              <a:t>If the soldier is conscious, administer fluids by mouth. If improvement is not obvious in an hour, evacuate the patient to a medical facility. In advanced stages of dehydration, as in the case of an unconscious soldier, immediately evacuate the patient to a medical facility. </a:t>
            </a:r>
          </a:p>
        </p:txBody>
      </p:sp>
      <p:sp>
        <p:nvSpPr>
          <p:cNvPr id="63491"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747334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r>
              <a:rPr lang="en-US" dirty="0"/>
              <a:t>To prevent cold weather dehydration, soldiers should drink a minimum of 3 canteens of water daily.  The thirst mechanism does not function properly in cold weather. Soldiers tend to not feel as thirsty as they do when operating in warmer climates.  They should monitor their urine.  Clear yellow urine means you are okay.  Dark yellow urine means you need to drink more.  Drink enough water to keep your urine clear.  Snow is an emergency source of water.  It must first be melted and purified with iodine tablets, calcium hypochlorite or boiling before being consumed.</a:t>
            </a:r>
          </a:p>
          <a:p>
            <a:endParaRPr lang="en-US" dirty="0"/>
          </a:p>
          <a:p>
            <a:endParaRPr lang="en-US" dirty="0"/>
          </a:p>
          <a:p>
            <a:endParaRPr lang="en-US" dirty="0"/>
          </a:p>
        </p:txBody>
      </p:sp>
    </p:spTree>
    <p:extLst>
      <p:ext uri="{BB962C8B-B14F-4D97-AF65-F5344CB8AC3E}">
        <p14:creationId xmlns:p14="http://schemas.microsoft.com/office/powerpoint/2010/main" val="2404020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body" idx="1"/>
          </p:nvPr>
        </p:nvSpPr>
        <p:spPr>
          <a:ln/>
        </p:spPr>
        <p:txBody>
          <a:bodyPr/>
          <a:lstStyle/>
          <a:p>
            <a:endParaRPr lang="en-US" dirty="0"/>
          </a:p>
        </p:txBody>
      </p:sp>
      <p:sp>
        <p:nvSpPr>
          <p:cNvPr id="75779"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008670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2CADE0-3D64-4FD3-9D76-40C64441473F}" type="slidenum">
              <a:rPr lang="en-US" smtClean="0"/>
              <a:pPr/>
              <a:t>2</a:t>
            </a:fld>
            <a:endParaRPr lang="en-US" dirty="0"/>
          </a:p>
        </p:txBody>
      </p:sp>
    </p:spTree>
    <p:extLst>
      <p:ext uri="{BB962C8B-B14F-4D97-AF65-F5344CB8AC3E}">
        <p14:creationId xmlns:p14="http://schemas.microsoft.com/office/powerpoint/2010/main" val="500443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2CADE0-3D64-4FD3-9D76-40C64441473F}" type="slidenum">
              <a:rPr lang="en-US" smtClean="0"/>
              <a:pPr/>
              <a:t>3</a:t>
            </a:fld>
            <a:endParaRPr lang="en-US" dirty="0"/>
          </a:p>
        </p:txBody>
      </p:sp>
    </p:spTree>
    <p:extLst>
      <p:ext uri="{BB962C8B-B14F-4D97-AF65-F5344CB8AC3E}">
        <p14:creationId xmlns:p14="http://schemas.microsoft.com/office/powerpoint/2010/main" val="233118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2CADE0-3D64-4FD3-9D76-40C64441473F}" type="slidenum">
              <a:rPr lang="en-US" smtClean="0"/>
              <a:pPr/>
              <a:t>5</a:t>
            </a:fld>
            <a:endParaRPr lang="en-US" dirty="0"/>
          </a:p>
        </p:txBody>
      </p:sp>
    </p:spTree>
    <p:extLst>
      <p:ext uri="{BB962C8B-B14F-4D97-AF65-F5344CB8AC3E}">
        <p14:creationId xmlns:p14="http://schemas.microsoft.com/office/powerpoint/2010/main" val="3504747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2CADE0-3D64-4FD3-9D76-40C64441473F}" type="slidenum">
              <a:rPr lang="en-US" smtClean="0"/>
              <a:pPr/>
              <a:t>10</a:t>
            </a:fld>
            <a:endParaRPr lang="en-US" dirty="0"/>
          </a:p>
        </p:txBody>
      </p:sp>
    </p:spTree>
    <p:extLst>
      <p:ext uri="{BB962C8B-B14F-4D97-AF65-F5344CB8AC3E}">
        <p14:creationId xmlns:p14="http://schemas.microsoft.com/office/powerpoint/2010/main" val="622527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2CADE0-3D64-4FD3-9D76-40C64441473F}" type="slidenum">
              <a:rPr lang="en-US" smtClean="0"/>
              <a:pPr/>
              <a:t>15</a:t>
            </a:fld>
            <a:endParaRPr lang="en-US" dirty="0"/>
          </a:p>
        </p:txBody>
      </p:sp>
    </p:spTree>
    <p:extLst>
      <p:ext uri="{BB962C8B-B14F-4D97-AF65-F5344CB8AC3E}">
        <p14:creationId xmlns:p14="http://schemas.microsoft.com/office/powerpoint/2010/main" val="2708698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2CADE0-3D64-4FD3-9D76-40C64441473F}" type="slidenum">
              <a:rPr lang="en-US" smtClean="0"/>
              <a:pPr/>
              <a:t>17</a:t>
            </a:fld>
            <a:endParaRPr lang="en-US" dirty="0"/>
          </a:p>
        </p:txBody>
      </p:sp>
    </p:spTree>
    <p:extLst>
      <p:ext uri="{BB962C8B-B14F-4D97-AF65-F5344CB8AC3E}">
        <p14:creationId xmlns:p14="http://schemas.microsoft.com/office/powerpoint/2010/main" val="2152567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r>
              <a:rPr lang="en-US" dirty="0"/>
              <a:t>Hypothermia is a condition of abnormally low core body temperature which results when heat loss exceeds the body’s heat production.  Hypothermia is usually associated with cold climates, but it can occur even in warm climates during extended exposure in thunderstorms, hail, rain, and accompanying winds, especially when the soldier has wet clothing or soldier is inactive. When exposed, watch your soldiers carefully for signs of hypothermia. </a:t>
            </a:r>
          </a:p>
          <a:p>
            <a:endParaRPr lang="en-US" dirty="0"/>
          </a:p>
          <a:p>
            <a:r>
              <a:rPr lang="en-US" dirty="0"/>
              <a:t>Human cells, tissues, and organs operate efficiently only within narrow temperature limits. If our body temp rises 2 degrees above the normal 98.6</a:t>
            </a:r>
            <a:r>
              <a:rPr lang="en-US" baseline="30000" dirty="0"/>
              <a:t>o</a:t>
            </a:r>
            <a:r>
              <a:rPr lang="en-US" dirty="0"/>
              <a:t>F, we may become ill. If it rises 7 degrees, we becomes critically ill. If our body temp decreases 2 degrees, we feel cold. A 7 degree decrease puts our life in jeopardy. If it drops as low as 80</a:t>
            </a:r>
            <a:r>
              <a:rPr lang="en-US" baseline="30000" dirty="0"/>
              <a:t>o</a:t>
            </a:r>
            <a:r>
              <a:rPr lang="en-US" dirty="0"/>
              <a:t>F, death is likely. </a:t>
            </a:r>
          </a:p>
          <a:p>
            <a:endParaRPr lang="en-US" dirty="0"/>
          </a:p>
        </p:txBody>
      </p:sp>
    </p:spTree>
    <p:extLst>
      <p:ext uri="{BB962C8B-B14F-4D97-AF65-F5344CB8AC3E}">
        <p14:creationId xmlns:p14="http://schemas.microsoft.com/office/powerpoint/2010/main" val="4234490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p:txBody>
          <a:bodyPr/>
          <a:lstStyle/>
          <a:p>
            <a:r>
              <a:rPr lang="en-US" dirty="0"/>
              <a:t>Signs and symptoms of hypothermia change as body temperature falls. Mental functions tend to decline first, and the person loses his ability to respond appropriately to the environment. Muscular functions deteriorate until he is too clumsy to walk or stand. Biochemical processes become slow and deficient as the body cools. Unfortunately, early signs and symptoms of hypothermia can be difficult to recognize and may easily go undetected. A victim may deny he is in trouble; believe the symptoms, not the victim. </a:t>
            </a:r>
          </a:p>
          <a:p>
            <a:r>
              <a:rPr lang="en-US" dirty="0"/>
              <a:t>Mental signs: Decision making ability deteriorates. His response to cold becomes slow, improper, or indifferent. His general state becomes apathetic and lethargic, and he expresses increased complaints. His cooperation in group activities decreases. He may also exhibit slurred speech, accompanied by disorientation progressing to incoherence, irrationality, and possible unconsciousness.</a:t>
            </a:r>
          </a:p>
          <a:p>
            <a:r>
              <a:rPr lang="en-US" dirty="0"/>
              <a:t>Physical (muscular) signs: In the early and moderate stages of hypothermia, the soldier exhibits shivering. A hypothermic victim loses fine motor ability, which may progress to stumbling, clumsiness, and falling. In severe cases, shivering ceases, and the victim exhibits stiffness and inability to move.   </a:t>
            </a:r>
          </a:p>
        </p:txBody>
      </p:sp>
    </p:spTree>
    <p:extLst>
      <p:ext uri="{BB962C8B-B14F-4D97-AF65-F5344CB8AC3E}">
        <p14:creationId xmlns:p14="http://schemas.microsoft.com/office/powerpoint/2010/main" val="3963317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grpSp>
        <p:nvGrpSpPr>
          <p:cNvPr id="7" name="Group 16"/>
          <p:cNvGrpSpPr/>
          <p:nvPr/>
        </p:nvGrpSpPr>
        <p:grpSpPr>
          <a:xfrm>
            <a:off x="0" y="3268345"/>
            <a:ext cx="9144000" cy="146304"/>
            <a:chOff x="0" y="3268345"/>
            <a:chExt cx="9144000" cy="146304"/>
          </a:xfrm>
        </p:grpSpPr>
        <p:sp>
          <p:nvSpPr>
            <p:cNvPr id="13" name="Rectangle 12"/>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ctrTitle"/>
          </p:nvPr>
        </p:nvSpPr>
        <p:spPr>
          <a:xfrm>
            <a:off x="609600" y="1752600"/>
            <a:ext cx="7924800" cy="1470025"/>
          </a:xfrm>
          <a:prstGeom prst="rect">
            <a:avLst/>
          </a:prstGeom>
        </p:spPr>
        <p:txBody>
          <a:bodyPr anchor="b"/>
          <a:lstStyle>
            <a:lvl1pPr algn="ctr">
              <a:defRPr/>
            </a:lvl1pPr>
          </a:lstStyle>
          <a:p>
            <a:r>
              <a:rPr lang="en-US"/>
              <a:t>Click to edit Master title style</a:t>
            </a:r>
          </a:p>
        </p:txBody>
      </p:sp>
      <p:sp>
        <p:nvSpPr>
          <p:cNvPr id="3" name="Subtitle 2"/>
          <p:cNvSpPr>
            <a:spLocks noGrp="1"/>
          </p:cNvSpPr>
          <p:nvPr>
            <p:ph type="subTitle" idx="1"/>
          </p:nvPr>
        </p:nvSpPr>
        <p:spPr>
          <a:xfrm>
            <a:off x="1371600" y="3505200"/>
            <a:ext cx="6400800" cy="1752600"/>
          </a:xfrm>
        </p:spPr>
        <p:txBody>
          <a:bodyPr>
            <a:normAutofit/>
          </a:bodyPr>
          <a:lstStyle>
            <a:lvl1pPr marL="0" indent="0" algn="ctr">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516595-739F-406D-B31A-42424F2E4F1D}" type="datetimeFigureOut">
              <a:rPr lang="en-US" smtClean="0"/>
              <a:pPr/>
              <a:t>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A5B860-CB7D-46DF-BDB8-3B72437BD309}"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bg>
      <p:bgRef idx="1003">
        <a:schemeClr val="bg2"/>
      </p:bgRef>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516595-739F-406D-B31A-42424F2E4F1D}" type="datetimeFigureOut">
              <a:rPr lang="en-US" smtClean="0"/>
              <a:pPr/>
              <a:t>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A5B860-CB7D-46DF-BDB8-3B72437BD309}" type="slidenum">
              <a:rPr lang="en-US" smtClean="0"/>
              <a:pPr/>
              <a:t>‹#›</a:t>
            </a:fld>
            <a:endParaRPr lang="en-US" dirty="0"/>
          </a:p>
        </p:txBody>
      </p:sp>
      <p:sp>
        <p:nvSpPr>
          <p:cNvPr id="7" name="Title 6"/>
          <p:cNvSpPr>
            <a:spLocks noGrp="1"/>
          </p:cNvSpPr>
          <p:nvPr>
            <p:ph type="title"/>
          </p:nvPr>
        </p:nvSpPr>
        <p:spPr/>
        <p:txBody>
          <a:bodyPr/>
          <a:lstStyle/>
          <a:p>
            <a:r>
              <a:rPr lang="en-US"/>
              <a:t>Click to edit Master title style</a:t>
            </a:r>
          </a:p>
        </p:txBody>
      </p:sp>
      <p:grpSp>
        <p:nvGrpSpPr>
          <p:cNvPr id="2" name="Group 7"/>
          <p:cNvGrpSpPr/>
          <p:nvPr/>
        </p:nvGrpSpPr>
        <p:grpSpPr>
          <a:xfrm flipH="1">
            <a:off x="0" y="1371600"/>
            <a:ext cx="9144000" cy="73152"/>
            <a:chOff x="0" y="3268345"/>
            <a:chExt cx="9144000" cy="146304"/>
          </a:xfrm>
        </p:grpSpPr>
        <p:sp>
          <p:nvSpPr>
            <p:cNvPr id="9" name="Rectangle 8"/>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8"/>
            <a:ext cx="18288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172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39712" y="6356350"/>
            <a:ext cx="1868424" cy="365125"/>
          </a:xfrm>
        </p:spPr>
        <p:txBody>
          <a:bodyPr/>
          <a:lstStyle/>
          <a:p>
            <a:fld id="{FD516595-739F-406D-B31A-42424F2E4F1D}" type="datetimeFigureOut">
              <a:rPr lang="en-US" smtClean="0"/>
              <a:pPr/>
              <a:t>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A5B860-CB7D-46DF-BDB8-3B72437BD309}" type="slidenum">
              <a:rPr lang="en-US" smtClean="0"/>
              <a:pPr/>
              <a:t>‹#›</a:t>
            </a:fld>
            <a:endParaRPr lang="en-US" dirty="0"/>
          </a:p>
        </p:txBody>
      </p:sp>
      <p:grpSp>
        <p:nvGrpSpPr>
          <p:cNvPr id="7" name="Group 6"/>
          <p:cNvGrpSpPr/>
          <p:nvPr/>
        </p:nvGrpSpPr>
        <p:grpSpPr>
          <a:xfrm rot="5400000" flipH="1">
            <a:off x="3332988" y="3384804"/>
            <a:ext cx="6867144" cy="73152"/>
            <a:chOff x="0" y="3268345"/>
            <a:chExt cx="9144000" cy="146304"/>
          </a:xfrm>
        </p:grpSpPr>
        <p:sp>
          <p:nvSpPr>
            <p:cNvPr id="8" name="Rectangle 7"/>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99616"/>
            <a:ext cx="8229600" cy="46265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516595-739F-406D-B31A-42424F2E4F1D}" type="datetimeFigureOut">
              <a:rPr lang="en-US" smtClean="0"/>
              <a:pPr/>
              <a:t>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A5B860-CB7D-46DF-BDB8-3B72437BD309}" type="slidenum">
              <a:rPr lang="en-US" smtClean="0"/>
              <a:pPr/>
              <a:t>‹#›</a:t>
            </a:fld>
            <a:endParaRPr lang="en-US" dirty="0"/>
          </a:p>
        </p:txBody>
      </p:sp>
      <p:grpSp>
        <p:nvGrpSpPr>
          <p:cNvPr id="2" name="Group 13"/>
          <p:cNvGrpSpPr/>
          <p:nvPr/>
        </p:nvGrpSpPr>
        <p:grpSpPr>
          <a:xfrm>
            <a:off x="0" y="1371600"/>
            <a:ext cx="9144000" cy="73152"/>
            <a:chOff x="0" y="3268345"/>
            <a:chExt cx="9144000" cy="146304"/>
          </a:xfrm>
        </p:grpSpPr>
        <p:sp>
          <p:nvSpPr>
            <p:cNvPr id="15" name="Rectangle 14"/>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itle 18"/>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67512" y="4406900"/>
            <a:ext cx="7827201"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67512" y="2667000"/>
            <a:ext cx="7827201"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516595-739F-406D-B31A-42424F2E4F1D}" type="datetimeFigureOut">
              <a:rPr lang="en-US" smtClean="0"/>
              <a:pPr/>
              <a:t>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A5B860-CB7D-46DF-BDB8-3B72437BD309}" type="slidenum">
              <a:rPr lang="en-US" smtClean="0"/>
              <a:pPr/>
              <a:t>‹#›</a:t>
            </a:fld>
            <a:endParaRPr lang="en-US" dirty="0"/>
          </a:p>
        </p:txBody>
      </p:sp>
      <p:grpSp>
        <p:nvGrpSpPr>
          <p:cNvPr id="7" name="Group 12"/>
          <p:cNvGrpSpPr/>
          <p:nvPr/>
        </p:nvGrpSpPr>
        <p:grpSpPr>
          <a:xfrm flipH="1">
            <a:off x="0" y="4228465"/>
            <a:ext cx="9144000" cy="146304"/>
            <a:chOff x="0" y="3268345"/>
            <a:chExt cx="9144000" cy="146304"/>
          </a:xfrm>
        </p:grpSpPr>
        <p:sp>
          <p:nvSpPr>
            <p:cNvPr id="14" name="Rectangle 13"/>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516595-739F-406D-B31A-42424F2E4F1D}" type="datetimeFigureOut">
              <a:rPr lang="en-US" smtClean="0"/>
              <a:pPr/>
              <a:t>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A5B860-CB7D-46DF-BDB8-3B72437BD309}" type="slidenum">
              <a:rPr lang="en-US" smtClean="0"/>
              <a:pPr/>
              <a:t>‹#›</a:t>
            </a:fld>
            <a:endParaRPr lang="en-US" dirty="0"/>
          </a:p>
        </p:txBody>
      </p:sp>
      <p:sp>
        <p:nvSpPr>
          <p:cNvPr id="14" name="Title 13"/>
          <p:cNvSpPr>
            <a:spLocks noGrp="1"/>
          </p:cNvSpPr>
          <p:nvPr>
            <p:ph type="title"/>
          </p:nvPr>
        </p:nvSpPr>
        <p:spPr/>
        <p:txBody>
          <a:bodyPr/>
          <a:lstStyle/>
          <a:p>
            <a:r>
              <a:rPr lang="en-US"/>
              <a:t>Click to edit Master title style</a:t>
            </a:r>
          </a:p>
        </p:txBody>
      </p:sp>
      <p:grpSp>
        <p:nvGrpSpPr>
          <p:cNvPr id="2" name="Group 14"/>
          <p:cNvGrpSpPr/>
          <p:nvPr/>
        </p:nvGrpSpPr>
        <p:grpSpPr>
          <a:xfrm>
            <a:off x="0" y="1371600"/>
            <a:ext cx="9144000" cy="73152"/>
            <a:chOff x="0" y="3268345"/>
            <a:chExt cx="9144000" cy="146304"/>
          </a:xfrm>
        </p:grpSpPr>
        <p:sp>
          <p:nvSpPr>
            <p:cNvPr id="16" name="Rectangle 15"/>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971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002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2971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516595-739F-406D-B31A-42424F2E4F1D}" type="datetimeFigureOut">
              <a:rPr lang="en-US" smtClean="0"/>
              <a:pPr/>
              <a:t>2/2/2022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CA5B860-CB7D-46DF-BDB8-3B72437BD309}" type="slidenum">
              <a:rPr lang="en-US" smtClean="0"/>
              <a:pPr/>
              <a:t>‹#›</a:t>
            </a:fld>
            <a:endParaRPr lang="en-US" dirty="0"/>
          </a:p>
        </p:txBody>
      </p:sp>
      <p:sp>
        <p:nvSpPr>
          <p:cNvPr id="16" name="Title 15"/>
          <p:cNvSpPr>
            <a:spLocks noGrp="1"/>
          </p:cNvSpPr>
          <p:nvPr>
            <p:ph type="title"/>
          </p:nvPr>
        </p:nvSpPr>
        <p:spPr/>
        <p:txBody>
          <a:bodyPr/>
          <a:lstStyle/>
          <a:p>
            <a:r>
              <a:rPr lang="en-US"/>
              <a:t>Click to edit Master title style</a:t>
            </a:r>
          </a:p>
        </p:txBody>
      </p:sp>
      <p:grpSp>
        <p:nvGrpSpPr>
          <p:cNvPr id="2" name="Group 16"/>
          <p:cNvGrpSpPr/>
          <p:nvPr/>
        </p:nvGrpSpPr>
        <p:grpSpPr>
          <a:xfrm>
            <a:off x="0" y="1371600"/>
            <a:ext cx="9144000" cy="73152"/>
            <a:chOff x="0" y="3268345"/>
            <a:chExt cx="9144000" cy="146304"/>
          </a:xfrm>
        </p:grpSpPr>
        <p:sp>
          <p:nvSpPr>
            <p:cNvPr id="18" name="Rectangle 17"/>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516595-739F-406D-B31A-42424F2E4F1D}" type="datetimeFigureOut">
              <a:rPr lang="en-US" smtClean="0"/>
              <a:pPr/>
              <a:t>2/2/2022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CA5B860-CB7D-46DF-BDB8-3B72437BD309}" type="slidenum">
              <a:rPr lang="en-US" smtClean="0"/>
              <a:pPr/>
              <a:t>‹#›</a:t>
            </a:fld>
            <a:endParaRPr lang="en-US" dirty="0"/>
          </a:p>
        </p:txBody>
      </p:sp>
      <p:sp>
        <p:nvSpPr>
          <p:cNvPr id="12" name="Title 11"/>
          <p:cNvSpPr>
            <a:spLocks noGrp="1"/>
          </p:cNvSpPr>
          <p:nvPr>
            <p:ph type="title"/>
          </p:nvPr>
        </p:nvSpPr>
        <p:spPr/>
        <p:txBody>
          <a:bodyPr/>
          <a:lstStyle/>
          <a:p>
            <a:r>
              <a:rPr lang="en-US"/>
              <a:t>Click to edit Master title style</a:t>
            </a:r>
          </a:p>
        </p:txBody>
      </p:sp>
      <p:grpSp>
        <p:nvGrpSpPr>
          <p:cNvPr id="2" name="Group 12"/>
          <p:cNvGrpSpPr/>
          <p:nvPr/>
        </p:nvGrpSpPr>
        <p:grpSpPr>
          <a:xfrm flipH="1">
            <a:off x="0" y="1371600"/>
            <a:ext cx="9144000" cy="73152"/>
            <a:chOff x="0" y="3268345"/>
            <a:chExt cx="9144000" cy="146304"/>
          </a:xfrm>
        </p:grpSpPr>
        <p:sp>
          <p:nvSpPr>
            <p:cNvPr id="14" name="Rectangle 13"/>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Ref idx="1003">
        <a:schemeClr val="bg2"/>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516595-739F-406D-B31A-42424F2E4F1D}" type="datetimeFigureOut">
              <a:rPr lang="en-US" smtClean="0"/>
              <a:pPr/>
              <a:t>2/2/2022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CA5B860-CB7D-46DF-BDB8-3B72437BD309}" type="slidenum">
              <a:rPr lang="en-US" smtClean="0"/>
              <a:pPr/>
              <a:t>‹#›</a:t>
            </a:fld>
            <a:endParaRPr lang="en-US" dirty="0"/>
          </a:p>
        </p:txBody>
      </p:sp>
      <p:grpSp>
        <p:nvGrpSpPr>
          <p:cNvPr id="5" name="Group 10"/>
          <p:cNvGrpSpPr/>
          <p:nvPr/>
        </p:nvGrpSpPr>
        <p:grpSpPr>
          <a:xfrm>
            <a:off x="-9144" y="-18288"/>
            <a:ext cx="9144000" cy="146304"/>
            <a:chOff x="0" y="3268345"/>
            <a:chExt cx="9144000" cy="146304"/>
          </a:xfrm>
        </p:grpSpPr>
        <p:sp>
          <p:nvSpPr>
            <p:cNvPr id="12" name="Rectangle 11"/>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5495544"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6592824"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7690104"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793750"/>
          </a:xfrm>
          <a:prstGeom prst="rect">
            <a:avLst/>
          </a:prstGeom>
        </p:spPr>
        <p:txBody>
          <a:bodyPr anchor="b">
            <a:normAutofit/>
          </a:bodyPr>
          <a:lstStyle>
            <a:lvl1pPr algn="l">
              <a:defRPr sz="2800" b="1"/>
            </a:lvl1pPr>
          </a:lstStyle>
          <a:p>
            <a:r>
              <a:rPr lang="en-US"/>
              <a:t>Click to edit Master title style</a:t>
            </a:r>
          </a:p>
        </p:txBody>
      </p:sp>
      <p:sp>
        <p:nvSpPr>
          <p:cNvPr id="3" name="Content Placeholder 2"/>
          <p:cNvSpPr>
            <a:spLocks noGrp="1"/>
          </p:cNvSpPr>
          <p:nvPr>
            <p:ph idx="1"/>
          </p:nvPr>
        </p:nvSpPr>
        <p:spPr>
          <a:xfrm>
            <a:off x="3575050" y="1371600"/>
            <a:ext cx="5111750" cy="4754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371600"/>
            <a:ext cx="3008313" cy="47545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516595-739F-406D-B31A-42424F2E4F1D}" type="datetimeFigureOut">
              <a:rPr lang="en-US" smtClean="0"/>
              <a:pPr/>
              <a:t>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A5B860-CB7D-46DF-BDB8-3B72437BD309}" type="slidenum">
              <a:rPr lang="en-US" smtClean="0"/>
              <a:pPr/>
              <a:t>‹#›</a:t>
            </a:fld>
            <a:endParaRPr lang="en-US" dirty="0"/>
          </a:p>
        </p:txBody>
      </p:sp>
      <p:grpSp>
        <p:nvGrpSpPr>
          <p:cNvPr id="8" name="Group 13"/>
          <p:cNvGrpSpPr/>
          <p:nvPr/>
        </p:nvGrpSpPr>
        <p:grpSpPr>
          <a:xfrm flipH="1">
            <a:off x="0" y="1143000"/>
            <a:ext cx="9144000" cy="73152"/>
            <a:chOff x="0" y="3268345"/>
            <a:chExt cx="9144000" cy="146304"/>
          </a:xfrm>
        </p:grpSpPr>
        <p:sp>
          <p:nvSpPr>
            <p:cNvPr id="15" name="Rectangle 14"/>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1801368" y="685800"/>
            <a:ext cx="5495544" cy="3886200"/>
          </a:xfrm>
          <a:solidFill>
            <a:schemeClr val="accent1"/>
          </a:solidFill>
          <a:effectLst>
            <a:reflection blurRad="6350" stA="52000" endA="300" endPos="35000" dir="5400000" sy="-100000" algn="bl" rotWithShape="0"/>
          </a:effectLst>
          <a:scene3d>
            <a:camera prst="orthographicFront"/>
            <a:lightRig rig="contrasting" dir="t"/>
          </a:scene3d>
          <a:sp3d contourW="12700" prstMaterial="softEdge">
            <a:bevelT prst="cross"/>
            <a:contourClr>
              <a:srgbClr val="FFFFFF"/>
            </a:contourClr>
          </a:sp3d>
        </p:spPr>
        <p:txBody>
          <a:bodyPr/>
          <a:lstStyle/>
          <a:p>
            <a:r>
              <a:rPr lang="en-US" dirty="0"/>
              <a:t>Click icon to add picture</a:t>
            </a: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516595-739F-406D-B31A-42424F2E4F1D}" type="datetimeFigureOut">
              <a:rPr lang="en-US" smtClean="0"/>
              <a:pPr/>
              <a:t>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A5B860-CB7D-46DF-BDB8-3B72437BD309}" type="slidenum">
              <a:rPr lang="en-US" smtClean="0"/>
              <a:pPr/>
              <a:t>‹#›</a:t>
            </a:fld>
            <a:endParaRPr lang="en-US" dirty="0"/>
          </a:p>
        </p:txBody>
      </p:sp>
      <p:grpSp>
        <p:nvGrpSpPr>
          <p:cNvPr id="3" name="Group 15"/>
          <p:cNvGrpSpPr/>
          <p:nvPr/>
        </p:nvGrpSpPr>
        <p:grpSpPr>
          <a:xfrm>
            <a:off x="-9144" y="-18288"/>
            <a:ext cx="9144000" cy="146304"/>
            <a:chOff x="0" y="3268345"/>
            <a:chExt cx="9144000" cy="146304"/>
          </a:xfrm>
        </p:grpSpPr>
        <p:sp>
          <p:nvSpPr>
            <p:cNvPr id="17" name="Rectangle 16"/>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5495544"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6592824"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7690104"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6826" y="0"/>
            <a:ext cx="9144000" cy="6286520"/>
          </a:xfrm>
          <a:prstGeom prst="rect">
            <a:avLst/>
          </a:prstGeom>
          <a:gradFill flip="none" rotWithShape="1">
            <a:gsLst>
              <a:gs pos="1000">
                <a:schemeClr val="bg2">
                  <a:alpha val="0"/>
                </a:schemeClr>
              </a:gs>
              <a:gs pos="100000">
                <a:schemeClr val="bg1">
                  <a:alpha val="92000"/>
                </a:schemeClr>
              </a:gs>
            </a:gsLst>
            <a:lin ang="16200000" scaled="1"/>
            <a:tileRect/>
          </a:gra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74536" y="6356350"/>
            <a:ext cx="2133600" cy="365125"/>
          </a:xfrm>
          <a:prstGeom prst="rect">
            <a:avLst/>
          </a:prstGeom>
        </p:spPr>
        <p:txBody>
          <a:bodyPr vert="horz" lIns="91440" tIns="45720" rIns="91440" bIns="45720" rtlCol="0" anchor="ctr"/>
          <a:lstStyle>
            <a:lvl1pPr algn="r">
              <a:defRPr sz="1200">
                <a:solidFill>
                  <a:sysClr val="windowText" lastClr="000000"/>
                </a:solidFill>
              </a:defRPr>
            </a:lvl1pPr>
          </a:lstStyle>
          <a:p>
            <a:fld id="{FD516595-739F-406D-B31A-42424F2E4F1D}" type="datetimeFigureOut">
              <a:rPr lang="en-US" smtClean="0"/>
              <a:pPr/>
              <a:t>2/2/2022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ysClr val="windowText" lastClr="000000"/>
                </a:solidFill>
              </a:defRPr>
            </a:lvl1pPr>
          </a:lstStyle>
          <a:p>
            <a:endParaRPr lang="en-US" dirty="0"/>
          </a:p>
        </p:txBody>
      </p:sp>
      <p:sp>
        <p:nvSpPr>
          <p:cNvPr id="6" name="Slide Number Placeholder 5"/>
          <p:cNvSpPr>
            <a:spLocks noGrp="1"/>
          </p:cNvSpPr>
          <p:nvPr>
            <p:ph type="sldNum" sz="quarter" idx="4"/>
          </p:nvPr>
        </p:nvSpPr>
        <p:spPr>
          <a:xfrm>
            <a:off x="460248" y="6356350"/>
            <a:ext cx="2133600" cy="365125"/>
          </a:xfrm>
          <a:prstGeom prst="rect">
            <a:avLst/>
          </a:prstGeom>
        </p:spPr>
        <p:txBody>
          <a:bodyPr vert="horz" lIns="91440" tIns="45720" rIns="91440" bIns="45720" rtlCol="0" anchor="ctr"/>
          <a:lstStyle>
            <a:lvl1pPr algn="l">
              <a:defRPr sz="1200">
                <a:solidFill>
                  <a:sysClr val="windowText" lastClr="000000"/>
                </a:solidFill>
              </a:defRPr>
            </a:lvl1pPr>
          </a:lstStyle>
          <a:p>
            <a:fld id="{5CA5B860-CB7D-46DF-BDB8-3B72437BD309}" type="slidenum">
              <a:rPr lang="en-US" smtClean="0"/>
              <a:pPr/>
              <a:t>‹#›</a:t>
            </a:fld>
            <a:endParaRPr lang="en-US" dirty="0"/>
          </a:p>
        </p:txBody>
      </p:sp>
      <p:sp>
        <p:nvSpPr>
          <p:cNvPr id="8" name="Title Placeholder 7"/>
          <p:cNvSpPr>
            <a:spLocks noGrp="1"/>
          </p:cNvSpPr>
          <p:nvPr>
            <p:ph type="title"/>
          </p:nvPr>
        </p:nvSpPr>
        <p:spPr>
          <a:xfrm>
            <a:off x="457200" y="152400"/>
            <a:ext cx="8229600" cy="1143000"/>
          </a:xfrm>
          <a:prstGeom prst="rect">
            <a:avLst/>
          </a:prstGeom>
        </p:spPr>
        <p:txBody>
          <a:bodyPr vert="horz" lIns="91440" tIns="45720" rIns="91440" bIns="45720" rtlCol="0" anchor="ctr">
            <a:normAutofit/>
          </a:bodyPr>
          <a:lstStyle/>
          <a:p>
            <a:r>
              <a:rPr lang="en-US"/>
              <a:t>Click to edit Master title style</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400" kern="1200">
          <a:ln>
            <a:noFill/>
          </a:ln>
          <a:solidFill>
            <a:srgbClr val="FFFFFF"/>
          </a:solidFill>
          <a:effectLst>
            <a:glow rad="101600">
              <a:schemeClr val="tx2"/>
            </a:glo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Clr>
          <a:schemeClr val="tx2"/>
        </a:buClr>
        <a:buSzPct val="70000"/>
        <a:buFont typeface="Wingdings 2" pitchFamily="18"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accent4"/>
        </a:buClr>
        <a:buSzPct val="60000"/>
        <a:buFont typeface="Wingdings 2" pitchFamily="18"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5"/>
        </a:buClr>
        <a:buSzPct val="57000"/>
        <a:buFont typeface="Wingdings 2" pitchFamily="18"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6"/>
        </a:buClr>
        <a:buSzPct val="55000"/>
        <a:buFont typeface="Wingdings 2" pitchFamily="18"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2"/>
        </a:buClr>
        <a:buSzPct val="50000"/>
        <a:buFont typeface="Wingdings 2" pitchFamily="18"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www.onxmaps.com/"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huntstand.com/"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1.wmf"/><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22.emf"/><Relationship Id="rId4"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23.emf"/><Relationship Id="rId4"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4.png"/><Relationship Id="rId4" Type="http://schemas.openxmlformats.org/officeDocument/2006/relationships/image" Target="../media/image24.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4.png"/><Relationship Id="rId4" Type="http://schemas.openxmlformats.org/officeDocument/2006/relationships/image" Target="../media/image25.jpeg"/></Relationships>
</file>

<file path=ppt/slides/_rels/slide35.xml.rels><?xml version="1.0" encoding="UTF-8" standalone="yes"?>
<Relationships xmlns="http://schemas.openxmlformats.org/package/2006/relationships"><Relationship Id="rId3" Type="http://schemas.microsoft.com/office/2007/relationships/media" Target="../media/media36.m4a"/><Relationship Id="rId7" Type="http://schemas.openxmlformats.org/officeDocument/2006/relationships/image" Target="../media/image4.png"/><Relationship Id="rId2" Type="http://schemas.openxmlformats.org/officeDocument/2006/relationships/video" Target="../media/media35.wmv"/><Relationship Id="rId1" Type="http://schemas.microsoft.com/office/2007/relationships/media" Target="../media/media35.wmv"/><Relationship Id="rId6" Type="http://schemas.openxmlformats.org/officeDocument/2006/relationships/image" Target="../media/image26.png"/><Relationship Id="rId5" Type="http://schemas.openxmlformats.org/officeDocument/2006/relationships/slideLayout" Target="../slideLayouts/slideLayout2.xml"/><Relationship Id="rId4" Type="http://schemas.openxmlformats.org/officeDocument/2006/relationships/audio" Target="../media/media36.m4a"/></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4.png"/><Relationship Id="rId5" Type="http://schemas.openxmlformats.org/officeDocument/2006/relationships/image" Target="../media/image28.wmf"/><Relationship Id="rId4" Type="http://schemas.openxmlformats.org/officeDocument/2006/relationships/image" Target="../media/image27.wmf"/></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2.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dry grass field&#10;&#10;Description automatically generated">
            <a:extLst>
              <a:ext uri="{FF2B5EF4-FFF2-40B4-BE49-F238E27FC236}">
                <a16:creationId xmlns:a16="http://schemas.microsoft.com/office/drawing/2014/main" id="{BE885FA5-D369-441B-8899-56E6DA365D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5600" y="1498600"/>
            <a:ext cx="5867400" cy="1955800"/>
          </a:xfrm>
          <a:prstGeom prst="rect">
            <a:avLst/>
          </a:prstGeom>
        </p:spPr>
      </p:pic>
      <p:pic>
        <p:nvPicPr>
          <p:cNvPr id="5" name="Picture 4" descr="Logo&#10;&#10;Description automatically generated">
            <a:extLst>
              <a:ext uri="{FF2B5EF4-FFF2-40B4-BE49-F238E27FC236}">
                <a16:creationId xmlns:a16="http://schemas.microsoft.com/office/drawing/2014/main" id="{4E67FE49-04E3-455A-B0ED-A6D7DE1E2B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5600" y="3517900"/>
            <a:ext cx="5867400" cy="2590800"/>
          </a:xfrm>
          <a:prstGeom prst="rect">
            <a:avLst/>
          </a:prstGeom>
        </p:spPr>
      </p:pic>
      <p:sp>
        <p:nvSpPr>
          <p:cNvPr id="2" name="Title 1"/>
          <p:cNvSpPr>
            <a:spLocks noGrp="1"/>
          </p:cNvSpPr>
          <p:nvPr>
            <p:ph type="ctrTitle" idx="4294967295"/>
          </p:nvPr>
        </p:nvSpPr>
        <p:spPr>
          <a:xfrm>
            <a:off x="457200" y="152400"/>
            <a:ext cx="8229600" cy="1143000"/>
          </a:xfrm>
        </p:spPr>
        <p:txBody>
          <a:bodyPr anchor="ctr">
            <a:normAutofit/>
          </a:bodyPr>
          <a:lstStyle/>
          <a:p>
            <a:pPr algn="ctr">
              <a:lnSpc>
                <a:spcPct val="90000"/>
              </a:lnSpc>
            </a:pPr>
            <a:r>
              <a:rPr lang="en-US" sz="3700" dirty="0"/>
              <a:t>You Can Survive</a:t>
            </a:r>
            <a:br>
              <a:rPr lang="en-US" sz="3700" dirty="0"/>
            </a:br>
            <a:endParaRPr lang="en-US" sz="3700" dirty="0"/>
          </a:p>
        </p:txBody>
      </p:sp>
      <p:pic>
        <p:nvPicPr>
          <p:cNvPr id="3" name="Audio 2">
            <a:hlinkClick r:id="" action="ppaction://media"/>
            <a:extLst>
              <a:ext uri="{FF2B5EF4-FFF2-40B4-BE49-F238E27FC236}">
                <a16:creationId xmlns:a16="http://schemas.microsoft.com/office/drawing/2014/main" id="{FC06D346-11FE-4350-BC6B-963AB1EDFE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advTm="37556">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286000" y="1828800"/>
            <a:ext cx="4238625" cy="1076325"/>
          </a:xfrm>
        </p:spPr>
      </p:pic>
      <p:sp>
        <p:nvSpPr>
          <p:cNvPr id="3" name="Title 2">
            <a:extLst>
              <a:ext uri="{FF2B5EF4-FFF2-40B4-BE49-F238E27FC236}">
                <a16:creationId xmlns:a16="http://schemas.microsoft.com/office/drawing/2014/main" id="{E1649CE8-4A9A-401C-9AC2-2908AD995A36}"/>
              </a:ext>
            </a:extLst>
          </p:cNvPr>
          <p:cNvSpPr>
            <a:spLocks noGrp="1"/>
          </p:cNvSpPr>
          <p:nvPr>
            <p:ph type="title"/>
          </p:nvPr>
        </p:nvSpPr>
        <p:spPr/>
        <p:txBody>
          <a:bodyPr/>
          <a:lstStyle/>
          <a:p>
            <a:pPr algn="ctr"/>
            <a:r>
              <a:rPr lang="en-US" dirty="0"/>
              <a:t>ON X HUNT</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1800" y="3352800"/>
            <a:ext cx="2952750" cy="1552575"/>
          </a:xfrm>
          <a:prstGeom prst="rect">
            <a:avLst/>
          </a:prstGeom>
        </p:spPr>
      </p:pic>
      <p:sp>
        <p:nvSpPr>
          <p:cNvPr id="6" name="TextBox 5"/>
          <p:cNvSpPr txBox="1"/>
          <p:nvPr/>
        </p:nvSpPr>
        <p:spPr>
          <a:xfrm>
            <a:off x="1971675" y="5181600"/>
            <a:ext cx="4953000" cy="584775"/>
          </a:xfrm>
          <a:prstGeom prst="rect">
            <a:avLst/>
          </a:prstGeom>
          <a:noFill/>
        </p:spPr>
        <p:txBody>
          <a:bodyPr wrap="square" rtlCol="0">
            <a:spAutoFit/>
          </a:bodyPr>
          <a:lstStyle/>
          <a:p>
            <a:r>
              <a:rPr lang="en-US" sz="3200" dirty="0">
                <a:hlinkClick r:id="rId7"/>
              </a:rPr>
              <a:t>https://www.onxmaps.com/</a:t>
            </a:r>
            <a:r>
              <a:rPr lang="en-US" sz="3200" dirty="0"/>
              <a:t> </a:t>
            </a:r>
          </a:p>
        </p:txBody>
      </p:sp>
      <p:pic>
        <p:nvPicPr>
          <p:cNvPr id="2" name="Audio 1">
            <a:hlinkClick r:id="" action="ppaction://media"/>
            <a:extLst>
              <a:ext uri="{FF2B5EF4-FFF2-40B4-BE49-F238E27FC236}">
                <a16:creationId xmlns:a16="http://schemas.microsoft.com/office/drawing/2014/main" id="{A507C291-F1B8-4CA2-BA41-F9656F3FDF3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01976386"/>
      </p:ext>
    </p:extLst>
  </p:cSld>
  <p:clrMapOvr>
    <a:masterClrMapping/>
  </p:clrMapOvr>
  <mc:AlternateContent xmlns:mc="http://schemas.openxmlformats.org/markup-compatibility/2006" xmlns:p14="http://schemas.microsoft.com/office/powerpoint/2010/main">
    <mc:Choice Requires="p14">
      <p:transition spd="slow" p14:dur="2000" advTm="10140"/>
    </mc:Choice>
    <mc:Fallback xmlns="">
      <p:transition spd="slow" advTm="10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514600" y="1752600"/>
            <a:ext cx="3686175" cy="1238250"/>
          </a:xfrm>
        </p:spPr>
      </p:pic>
      <p:sp>
        <p:nvSpPr>
          <p:cNvPr id="3" name="Title 2"/>
          <p:cNvSpPr>
            <a:spLocks noGrp="1"/>
          </p:cNvSpPr>
          <p:nvPr>
            <p:ph type="title"/>
          </p:nvPr>
        </p:nvSpPr>
        <p:spPr/>
        <p:txBody>
          <a:bodyPr>
            <a:normAutofit/>
          </a:bodyPr>
          <a:lstStyle/>
          <a:p>
            <a:pPr algn="ctr"/>
            <a:r>
              <a:rPr lang="en-US" dirty="0"/>
              <a:t>Hunt Stand</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9441" y="3404190"/>
            <a:ext cx="3057525" cy="1495425"/>
          </a:xfrm>
          <a:prstGeom prst="rect">
            <a:avLst/>
          </a:prstGeom>
        </p:spPr>
      </p:pic>
      <p:sp>
        <p:nvSpPr>
          <p:cNvPr id="6" name="TextBox 5"/>
          <p:cNvSpPr txBox="1"/>
          <p:nvPr/>
        </p:nvSpPr>
        <p:spPr>
          <a:xfrm>
            <a:off x="2362200" y="5029200"/>
            <a:ext cx="4495800" cy="646331"/>
          </a:xfrm>
          <a:prstGeom prst="rect">
            <a:avLst/>
          </a:prstGeom>
          <a:noFill/>
        </p:spPr>
        <p:txBody>
          <a:bodyPr wrap="square" rtlCol="0">
            <a:spAutoFit/>
          </a:bodyPr>
          <a:lstStyle/>
          <a:p>
            <a:r>
              <a:rPr lang="en-US" sz="3600" dirty="0">
                <a:hlinkClick r:id="rId6"/>
              </a:rPr>
              <a:t>https://huntstand.com/</a:t>
            </a:r>
            <a:r>
              <a:rPr lang="en-US" sz="3600" dirty="0"/>
              <a:t> </a:t>
            </a:r>
          </a:p>
        </p:txBody>
      </p:sp>
      <p:pic>
        <p:nvPicPr>
          <p:cNvPr id="2" name="Audio 1">
            <a:hlinkClick r:id="" action="ppaction://media"/>
            <a:extLst>
              <a:ext uri="{FF2B5EF4-FFF2-40B4-BE49-F238E27FC236}">
                <a16:creationId xmlns:a16="http://schemas.microsoft.com/office/drawing/2014/main" id="{882BFDA6-8476-484C-AEA1-099265F2AD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89035858"/>
      </p:ext>
    </p:extLst>
  </p:cSld>
  <p:clrMapOvr>
    <a:masterClrMapping/>
  </p:clrMapOvr>
  <mc:AlternateContent xmlns:mc="http://schemas.openxmlformats.org/markup-compatibility/2006" xmlns:p14="http://schemas.microsoft.com/office/powerpoint/2010/main">
    <mc:Choice Requires="p14">
      <p:transition spd="slow" p14:dur="2000" advTm="19282"/>
    </mc:Choice>
    <mc:Fallback xmlns="">
      <p:transition spd="slow" advTm="19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Most people are rescued within 24 hours.</a:t>
            </a:r>
          </a:p>
          <a:p>
            <a:r>
              <a:rPr lang="en-US" dirty="0"/>
              <a:t>Stay put and wait for rescue.</a:t>
            </a:r>
          </a:p>
          <a:p>
            <a:r>
              <a:rPr lang="en-US" dirty="0"/>
              <a:t>International sign for distress – three of anything</a:t>
            </a:r>
          </a:p>
          <a:p>
            <a:pPr lvl="1"/>
            <a:r>
              <a:rPr lang="en-US" dirty="0"/>
              <a:t>Three fires</a:t>
            </a:r>
          </a:p>
          <a:p>
            <a:pPr lvl="1"/>
            <a:r>
              <a:rPr lang="en-US" dirty="0"/>
              <a:t>Three shots</a:t>
            </a:r>
          </a:p>
          <a:p>
            <a:pPr lvl="1"/>
            <a:r>
              <a:rPr lang="en-US" dirty="0"/>
              <a:t>Three blasts on a whistle</a:t>
            </a:r>
          </a:p>
          <a:p>
            <a:pPr lvl="1"/>
            <a:r>
              <a:rPr lang="en-US" dirty="0"/>
              <a:t>Three rocks placed in a triangle</a:t>
            </a:r>
          </a:p>
          <a:p>
            <a:pPr lvl="1"/>
            <a:endParaRPr lang="en-US" dirty="0"/>
          </a:p>
          <a:p>
            <a:endParaRPr lang="en-US" dirty="0"/>
          </a:p>
        </p:txBody>
      </p:sp>
      <p:sp>
        <p:nvSpPr>
          <p:cNvPr id="2" name="Title 1"/>
          <p:cNvSpPr>
            <a:spLocks noGrp="1"/>
          </p:cNvSpPr>
          <p:nvPr>
            <p:ph type="title"/>
          </p:nvPr>
        </p:nvSpPr>
        <p:spPr/>
        <p:txBody>
          <a:bodyPr/>
          <a:lstStyle/>
          <a:p>
            <a:r>
              <a:rPr lang="en-US" dirty="0"/>
              <a:t>Things to remember</a:t>
            </a:r>
          </a:p>
        </p:txBody>
      </p:sp>
      <p:pic>
        <p:nvPicPr>
          <p:cNvPr id="4" name="Picture 3" descr="signal-fire.jpg"/>
          <p:cNvPicPr>
            <a:picLocks noChangeAspect="1"/>
          </p:cNvPicPr>
          <p:nvPr/>
        </p:nvPicPr>
        <p:blipFill>
          <a:blip r:embed="rId4" cstate="print"/>
          <a:stretch>
            <a:fillRect/>
          </a:stretch>
        </p:blipFill>
        <p:spPr>
          <a:xfrm>
            <a:off x="5486400" y="3657600"/>
            <a:ext cx="3048000" cy="1508760"/>
          </a:xfrm>
          <a:prstGeom prst="rect">
            <a:avLst/>
          </a:prstGeom>
        </p:spPr>
      </p:pic>
      <p:pic>
        <p:nvPicPr>
          <p:cNvPr id="5" name="Audio 4">
            <a:hlinkClick r:id="" action="ppaction://media"/>
            <a:extLst>
              <a:ext uri="{FF2B5EF4-FFF2-40B4-BE49-F238E27FC236}">
                <a16:creationId xmlns:a16="http://schemas.microsoft.com/office/drawing/2014/main" id="{4780F7A3-5D95-4DC4-9F74-BEA4B1EA87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46496">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 </a:t>
            </a:r>
          </a:p>
        </p:txBody>
      </p:sp>
      <p:sp>
        <p:nvSpPr>
          <p:cNvPr id="2" name="Title 1"/>
          <p:cNvSpPr>
            <a:spLocks noGrp="1"/>
          </p:cNvSpPr>
          <p:nvPr>
            <p:ph type="title"/>
          </p:nvPr>
        </p:nvSpPr>
        <p:spPr/>
        <p:txBody>
          <a:bodyPr/>
          <a:lstStyle/>
          <a:p>
            <a:r>
              <a:rPr lang="en-US" dirty="0"/>
              <a:t>If you are in a survival situation</a:t>
            </a:r>
          </a:p>
        </p:txBody>
      </p:sp>
      <p:pic>
        <p:nvPicPr>
          <p:cNvPr id="28673" name="Picture 1" descr="C:\Documents and Settings\Awls\Local Settings\Temporary Internet Files\Content.IE5\F7MRZBO4\MCj04349230000[1].png"/>
          <p:cNvPicPr>
            <a:picLocks noChangeAspect="1" noChangeArrowheads="1"/>
          </p:cNvPicPr>
          <p:nvPr/>
        </p:nvPicPr>
        <p:blipFill>
          <a:blip r:embed="rId4" cstate="print"/>
          <a:srcRect/>
          <a:stretch>
            <a:fillRect/>
          </a:stretch>
        </p:blipFill>
        <p:spPr bwMode="auto">
          <a:xfrm>
            <a:off x="1143000" y="0"/>
            <a:ext cx="7162800" cy="7162800"/>
          </a:xfrm>
          <a:prstGeom prst="rect">
            <a:avLst/>
          </a:prstGeom>
          <a:noFill/>
        </p:spPr>
      </p:pic>
      <p:pic>
        <p:nvPicPr>
          <p:cNvPr id="28675" name="Picture 3" descr="C:\Documents and Settings\Awls\Local Settings\Temporary Internet Files\Content.IE5\OEU9MNZA\MCj03792350000[1].wmf"/>
          <p:cNvPicPr>
            <a:picLocks noChangeAspect="1" noChangeArrowheads="1"/>
          </p:cNvPicPr>
          <p:nvPr/>
        </p:nvPicPr>
        <p:blipFill>
          <a:blip r:embed="rId5" cstate="print"/>
          <a:srcRect/>
          <a:stretch>
            <a:fillRect/>
          </a:stretch>
        </p:blipFill>
        <p:spPr bwMode="auto">
          <a:xfrm>
            <a:off x="1295400" y="4953000"/>
            <a:ext cx="2388402" cy="1596542"/>
          </a:xfrm>
          <a:prstGeom prst="rect">
            <a:avLst/>
          </a:prstGeom>
          <a:noFill/>
        </p:spPr>
      </p:pic>
      <p:pic>
        <p:nvPicPr>
          <p:cNvPr id="28676" name="Picture 4" descr="C:\Documents and Settings\Awls\Local Settings\Temporary Internet Files\Content.IE5\KLSD2HCH\MCj01986060000[1].wmf"/>
          <p:cNvPicPr>
            <a:picLocks noChangeAspect="1" noChangeArrowheads="1"/>
          </p:cNvPicPr>
          <p:nvPr/>
        </p:nvPicPr>
        <p:blipFill>
          <a:blip r:embed="rId6" cstate="print"/>
          <a:srcRect/>
          <a:stretch>
            <a:fillRect/>
          </a:stretch>
        </p:blipFill>
        <p:spPr bwMode="auto">
          <a:xfrm>
            <a:off x="5638800" y="4343400"/>
            <a:ext cx="1622079" cy="2095877"/>
          </a:xfrm>
          <a:prstGeom prst="rect">
            <a:avLst/>
          </a:prstGeom>
          <a:noFill/>
        </p:spPr>
      </p:pic>
      <p:pic>
        <p:nvPicPr>
          <p:cNvPr id="28677" name="Picture 5" descr="C:\Documents and Settings\Awls\Local Settings\Temporary Internet Files\Content.IE5\JA9340V3\MCj03615800000[1].wmf"/>
          <p:cNvPicPr>
            <a:picLocks noChangeAspect="1" noChangeArrowheads="1"/>
          </p:cNvPicPr>
          <p:nvPr/>
        </p:nvPicPr>
        <p:blipFill>
          <a:blip r:embed="rId7" cstate="print"/>
          <a:srcRect/>
          <a:stretch>
            <a:fillRect/>
          </a:stretch>
        </p:blipFill>
        <p:spPr bwMode="auto">
          <a:xfrm>
            <a:off x="7543800" y="5033772"/>
            <a:ext cx="1245413" cy="1824228"/>
          </a:xfrm>
          <a:prstGeom prst="rect">
            <a:avLst/>
          </a:prstGeom>
          <a:noFill/>
        </p:spPr>
      </p:pic>
      <p:pic>
        <p:nvPicPr>
          <p:cNvPr id="4" name="Audio 3">
            <a:hlinkClick r:id="" action="ppaction://media"/>
            <a:extLst>
              <a:ext uri="{FF2B5EF4-FFF2-40B4-BE49-F238E27FC236}">
                <a16:creationId xmlns:a16="http://schemas.microsoft.com/office/drawing/2014/main" id="{2590B313-BECE-467E-A45A-E23545F2E0C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p:transition advTm="6558">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a:t>S    -  Stop where you are</a:t>
            </a:r>
          </a:p>
          <a:p>
            <a:endParaRPr lang="en-US" dirty="0"/>
          </a:p>
          <a:p>
            <a:r>
              <a:rPr lang="en-US" dirty="0"/>
              <a:t>T    -  Think of the essentials you need</a:t>
            </a:r>
          </a:p>
          <a:p>
            <a:endParaRPr lang="en-US" dirty="0"/>
          </a:p>
          <a:p>
            <a:r>
              <a:rPr lang="en-US" dirty="0"/>
              <a:t>O   -   Observe what is available to you. </a:t>
            </a:r>
          </a:p>
          <a:p>
            <a:endParaRPr lang="en-US" dirty="0"/>
          </a:p>
          <a:p>
            <a:r>
              <a:rPr lang="en-US" dirty="0"/>
              <a:t>P    -  Plan what you will do and in a </a:t>
            </a:r>
          </a:p>
          <a:p>
            <a:pPr>
              <a:buNone/>
            </a:pPr>
            <a:r>
              <a:rPr lang="en-US" dirty="0"/>
              <a:t>			priority order.</a:t>
            </a:r>
          </a:p>
        </p:txBody>
      </p:sp>
      <p:sp>
        <p:nvSpPr>
          <p:cNvPr id="5" name="Title 4"/>
          <p:cNvSpPr>
            <a:spLocks noGrp="1"/>
          </p:cNvSpPr>
          <p:nvPr>
            <p:ph type="title"/>
          </p:nvPr>
        </p:nvSpPr>
        <p:spPr/>
        <p:txBody>
          <a:bodyPr/>
          <a:lstStyle/>
          <a:p>
            <a:endParaRPr lang="en-US" dirty="0"/>
          </a:p>
        </p:txBody>
      </p:sp>
      <p:pic>
        <p:nvPicPr>
          <p:cNvPr id="2" name="Audio 1">
            <a:hlinkClick r:id="" action="ppaction://media"/>
            <a:extLst>
              <a:ext uri="{FF2B5EF4-FFF2-40B4-BE49-F238E27FC236}">
                <a16:creationId xmlns:a16="http://schemas.microsoft.com/office/drawing/2014/main" id="{52CC924F-596C-497D-B477-6FEE63EA05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advTm="3405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sz="half" idx="1"/>
          </p:nvPr>
        </p:nvSpPr>
        <p:spPr/>
        <p:txBody>
          <a:bodyPr/>
          <a:lstStyle/>
          <a:p>
            <a:r>
              <a:rPr lang="en-US" dirty="0"/>
              <a:t>3 seconds</a:t>
            </a:r>
          </a:p>
          <a:p>
            <a:r>
              <a:rPr lang="en-US" dirty="0"/>
              <a:t>3 minutes</a:t>
            </a:r>
          </a:p>
          <a:p>
            <a:r>
              <a:rPr lang="en-US" dirty="0"/>
              <a:t>3 hours </a:t>
            </a:r>
          </a:p>
          <a:p>
            <a:r>
              <a:rPr lang="en-US" dirty="0"/>
              <a:t>3 days</a:t>
            </a:r>
          </a:p>
          <a:p>
            <a:r>
              <a:rPr lang="en-US" dirty="0"/>
              <a:t>3 weeks</a:t>
            </a:r>
          </a:p>
          <a:p>
            <a:r>
              <a:rPr lang="en-US" dirty="0"/>
              <a:t>3 times</a:t>
            </a:r>
          </a:p>
          <a:p>
            <a:endParaRPr lang="en-US" dirty="0"/>
          </a:p>
        </p:txBody>
      </p:sp>
      <p:sp>
        <p:nvSpPr>
          <p:cNvPr id="10244" name="Rectangle 4"/>
          <p:cNvSpPr>
            <a:spLocks noGrp="1" noChangeArrowheads="1"/>
          </p:cNvSpPr>
          <p:nvPr>
            <p:ph sz="half" idx="2"/>
          </p:nvPr>
        </p:nvSpPr>
        <p:spPr/>
        <p:txBody>
          <a:bodyPr/>
          <a:lstStyle/>
          <a:p>
            <a:r>
              <a:rPr lang="en-US" dirty="0"/>
              <a:t>Food</a:t>
            </a:r>
          </a:p>
          <a:p>
            <a:r>
              <a:rPr lang="en-US" dirty="0"/>
              <a:t>Heat – retain or avoid</a:t>
            </a:r>
          </a:p>
          <a:p>
            <a:r>
              <a:rPr lang="en-US" dirty="0"/>
              <a:t>Oxygen</a:t>
            </a:r>
          </a:p>
          <a:p>
            <a:r>
              <a:rPr lang="en-US" dirty="0"/>
              <a:t>Positive Mental Attitude</a:t>
            </a:r>
          </a:p>
          <a:p>
            <a:r>
              <a:rPr lang="en-US" dirty="0"/>
              <a:t>Signal for help</a:t>
            </a:r>
          </a:p>
          <a:p>
            <a:r>
              <a:rPr lang="en-US" dirty="0"/>
              <a:t>Water</a:t>
            </a:r>
          </a:p>
          <a:p>
            <a:endParaRPr lang="en-US" dirty="0"/>
          </a:p>
        </p:txBody>
      </p:sp>
      <p:sp>
        <p:nvSpPr>
          <p:cNvPr id="10242" name="Rectangle 2"/>
          <p:cNvSpPr>
            <a:spLocks noGrp="1" noChangeArrowheads="1"/>
          </p:cNvSpPr>
          <p:nvPr>
            <p:ph type="title"/>
          </p:nvPr>
        </p:nvSpPr>
        <p:spPr/>
        <p:txBody>
          <a:bodyPr>
            <a:normAutofit/>
          </a:bodyPr>
          <a:lstStyle/>
          <a:p>
            <a:r>
              <a:rPr lang="en-US" dirty="0"/>
              <a:t>Basic Needs for Survival Matching</a:t>
            </a:r>
          </a:p>
        </p:txBody>
      </p:sp>
      <p:pic>
        <p:nvPicPr>
          <p:cNvPr id="2" name="Audio 1">
            <a:hlinkClick r:id="" action="ppaction://media"/>
            <a:extLst>
              <a:ext uri="{FF2B5EF4-FFF2-40B4-BE49-F238E27FC236}">
                <a16:creationId xmlns:a16="http://schemas.microsoft.com/office/drawing/2014/main" id="{621FB7CE-2DFF-4558-BAB5-2AC803E083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474"/>
    </mc:Choice>
    <mc:Fallback xmlns="">
      <p:transition spd="slow" advTm="15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3" name="Rectangle 3"/>
          <p:cNvSpPr>
            <a:spLocks noGrp="1" noChangeArrowheads="1"/>
          </p:cNvSpPr>
          <p:nvPr>
            <p:ph sz="half" idx="1"/>
          </p:nvPr>
        </p:nvSpPr>
        <p:spPr/>
        <p:txBody>
          <a:bodyPr/>
          <a:lstStyle/>
          <a:p>
            <a:r>
              <a:rPr lang="en-US" dirty="0"/>
              <a:t>3 seconds</a:t>
            </a:r>
          </a:p>
          <a:p>
            <a:r>
              <a:rPr lang="en-US" dirty="0"/>
              <a:t>3 minutes</a:t>
            </a:r>
          </a:p>
          <a:p>
            <a:r>
              <a:rPr lang="en-US" dirty="0"/>
              <a:t>3 hours </a:t>
            </a:r>
          </a:p>
          <a:p>
            <a:r>
              <a:rPr lang="en-US" dirty="0"/>
              <a:t>3 days</a:t>
            </a:r>
          </a:p>
          <a:p>
            <a:r>
              <a:rPr lang="en-US" dirty="0"/>
              <a:t>3 weeks</a:t>
            </a:r>
          </a:p>
          <a:p>
            <a:r>
              <a:rPr lang="en-US" dirty="0"/>
              <a:t>3 times</a:t>
            </a:r>
          </a:p>
          <a:p>
            <a:endParaRPr lang="en-US" dirty="0"/>
          </a:p>
        </p:txBody>
      </p:sp>
      <p:sp>
        <p:nvSpPr>
          <p:cNvPr id="240644" name="Rectangle 4"/>
          <p:cNvSpPr>
            <a:spLocks noGrp="1" noChangeArrowheads="1"/>
          </p:cNvSpPr>
          <p:nvPr>
            <p:ph sz="half" idx="2"/>
          </p:nvPr>
        </p:nvSpPr>
        <p:spPr/>
        <p:txBody>
          <a:bodyPr/>
          <a:lstStyle/>
          <a:p>
            <a:r>
              <a:rPr lang="en-US" dirty="0"/>
              <a:t>Positive Mental Attitude</a:t>
            </a:r>
          </a:p>
          <a:p>
            <a:r>
              <a:rPr lang="en-US" dirty="0"/>
              <a:t>Oxygen</a:t>
            </a:r>
          </a:p>
          <a:p>
            <a:r>
              <a:rPr lang="en-US" dirty="0"/>
              <a:t>Heat – retain </a:t>
            </a:r>
            <a:r>
              <a:rPr lang="en-US"/>
              <a:t>or avoid </a:t>
            </a:r>
            <a:endParaRPr lang="en-US" dirty="0"/>
          </a:p>
          <a:p>
            <a:r>
              <a:rPr lang="en-US" dirty="0"/>
              <a:t>Water</a:t>
            </a:r>
          </a:p>
          <a:p>
            <a:r>
              <a:rPr lang="en-US" dirty="0"/>
              <a:t>Food</a:t>
            </a:r>
          </a:p>
          <a:p>
            <a:r>
              <a:rPr lang="en-US" dirty="0"/>
              <a:t>Signal for help</a:t>
            </a:r>
          </a:p>
          <a:p>
            <a:endParaRPr lang="en-US" dirty="0"/>
          </a:p>
        </p:txBody>
      </p:sp>
      <p:sp>
        <p:nvSpPr>
          <p:cNvPr id="11266" name="Rectangle 2"/>
          <p:cNvSpPr>
            <a:spLocks noGrp="1" noChangeArrowheads="1"/>
          </p:cNvSpPr>
          <p:nvPr>
            <p:ph type="title"/>
          </p:nvPr>
        </p:nvSpPr>
        <p:spPr/>
        <p:txBody>
          <a:bodyPr/>
          <a:lstStyle/>
          <a:p>
            <a:r>
              <a:rPr lang="en-US" dirty="0"/>
              <a:t>Answers</a:t>
            </a:r>
          </a:p>
        </p:txBody>
      </p:sp>
      <p:sp>
        <p:nvSpPr>
          <p:cNvPr id="11269" name="Rectangle 5"/>
          <p:cNvSpPr>
            <a:spLocks noChangeArrowheads="1"/>
          </p:cNvSpPr>
          <p:nvPr/>
        </p:nvSpPr>
        <p:spPr bwMode="auto">
          <a:xfrm>
            <a:off x="304800" y="6172200"/>
            <a:ext cx="844550" cy="366713"/>
          </a:xfrm>
          <a:prstGeom prst="rect">
            <a:avLst/>
          </a:prstGeom>
          <a:noFill/>
          <a:ln w="9525">
            <a:noFill/>
            <a:miter lim="800000"/>
            <a:headEnd/>
            <a:tailEnd/>
          </a:ln>
        </p:spPr>
        <p:txBody>
          <a:bodyPr wrap="none">
            <a:spAutoFit/>
          </a:bodyPr>
          <a:lstStyle/>
          <a:p>
            <a:r>
              <a:rPr lang="en-US" b="1" dirty="0">
                <a:solidFill>
                  <a:schemeClr val="tx2"/>
                </a:solidFill>
                <a:latin typeface="Calibri" pitchFamily="34" charset="0"/>
              </a:rPr>
              <a:t>SM 92</a:t>
            </a:r>
          </a:p>
        </p:txBody>
      </p:sp>
      <p:pic>
        <p:nvPicPr>
          <p:cNvPr id="2" name="Audio 1">
            <a:hlinkClick r:id="" action="ppaction://media"/>
            <a:extLst>
              <a:ext uri="{FF2B5EF4-FFF2-40B4-BE49-F238E27FC236}">
                <a16:creationId xmlns:a16="http://schemas.microsoft.com/office/drawing/2014/main" id="{4C1B4F20-44D4-4D1F-9C01-B92B5C98C94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0978"/>
    </mc:Choice>
    <mc:Fallback xmlns="">
      <p:transition spd="slow" advTm="80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40643">
                                            <p:txEl>
                                              <p:pRg st="0" end="0"/>
                                            </p:txEl>
                                          </p:spTgt>
                                        </p:tgtEl>
                                        <p:attrNameLst>
                                          <p:attrName>style.visibility</p:attrName>
                                        </p:attrNameLst>
                                      </p:cBhvr>
                                      <p:to>
                                        <p:strVal val="visible"/>
                                      </p:to>
                                    </p:set>
                                    <p:anim calcmode="lin" valueType="num">
                                      <p:cBhvr additive="base">
                                        <p:cTn id="11" dur="1000" fill="hold"/>
                                        <p:tgtEl>
                                          <p:spTgt spid="240643">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4064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40643">
                                            <p:txEl>
                                              <p:pRg st="1" end="1"/>
                                            </p:txEl>
                                          </p:spTgt>
                                        </p:tgtEl>
                                        <p:attrNameLst>
                                          <p:attrName>style.visibility</p:attrName>
                                        </p:attrNameLst>
                                      </p:cBhvr>
                                      <p:to>
                                        <p:strVal val="visible"/>
                                      </p:to>
                                    </p:set>
                                    <p:anim calcmode="lin" valueType="num">
                                      <p:cBhvr additive="base">
                                        <p:cTn id="16" dur="1000" fill="hold"/>
                                        <p:tgtEl>
                                          <p:spTgt spid="240643">
                                            <p:txEl>
                                              <p:pRg st="1" end="1"/>
                                            </p:txEl>
                                          </p:spTgt>
                                        </p:tgtEl>
                                        <p:attrNameLst>
                                          <p:attrName>ppt_x</p:attrName>
                                        </p:attrNameLst>
                                      </p:cBhvr>
                                      <p:tavLst>
                                        <p:tav tm="0">
                                          <p:val>
                                            <p:strVal val="#ppt_x"/>
                                          </p:val>
                                        </p:tav>
                                        <p:tav tm="100000">
                                          <p:val>
                                            <p:strVal val="#ppt_x"/>
                                          </p:val>
                                        </p:tav>
                                      </p:tavLst>
                                    </p:anim>
                                    <p:anim calcmode="lin" valueType="num">
                                      <p:cBhvr additive="base">
                                        <p:cTn id="17" dur="1000" fill="hold"/>
                                        <p:tgtEl>
                                          <p:spTgt spid="240643">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240643">
                                            <p:txEl>
                                              <p:pRg st="2" end="2"/>
                                            </p:txEl>
                                          </p:spTgt>
                                        </p:tgtEl>
                                        <p:attrNameLst>
                                          <p:attrName>style.visibility</p:attrName>
                                        </p:attrNameLst>
                                      </p:cBhvr>
                                      <p:to>
                                        <p:strVal val="visible"/>
                                      </p:to>
                                    </p:set>
                                    <p:anim calcmode="lin" valueType="num">
                                      <p:cBhvr additive="base">
                                        <p:cTn id="21" dur="1000" fill="hold"/>
                                        <p:tgtEl>
                                          <p:spTgt spid="240643">
                                            <p:txEl>
                                              <p:pRg st="2" end="2"/>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240643">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3000"/>
                            </p:stCondLst>
                            <p:childTnLst>
                              <p:par>
                                <p:cTn id="24" presetID="2" presetClass="entr" presetSubtype="4" fill="hold" nodeType="afterEffect">
                                  <p:stCondLst>
                                    <p:cond delay="0"/>
                                  </p:stCondLst>
                                  <p:childTnLst>
                                    <p:set>
                                      <p:cBhvr>
                                        <p:cTn id="25" dur="1" fill="hold">
                                          <p:stCondLst>
                                            <p:cond delay="0"/>
                                          </p:stCondLst>
                                        </p:cTn>
                                        <p:tgtEl>
                                          <p:spTgt spid="240643">
                                            <p:txEl>
                                              <p:pRg st="3" end="3"/>
                                            </p:txEl>
                                          </p:spTgt>
                                        </p:tgtEl>
                                        <p:attrNameLst>
                                          <p:attrName>style.visibility</p:attrName>
                                        </p:attrNameLst>
                                      </p:cBhvr>
                                      <p:to>
                                        <p:strVal val="visible"/>
                                      </p:to>
                                    </p:set>
                                    <p:anim calcmode="lin" valueType="num">
                                      <p:cBhvr additive="base">
                                        <p:cTn id="26" dur="1000" fill="hold"/>
                                        <p:tgtEl>
                                          <p:spTgt spid="240643">
                                            <p:txEl>
                                              <p:pRg st="3" end="3"/>
                                            </p:txEl>
                                          </p:spTgt>
                                        </p:tgtEl>
                                        <p:attrNameLst>
                                          <p:attrName>ppt_x</p:attrName>
                                        </p:attrNameLst>
                                      </p:cBhvr>
                                      <p:tavLst>
                                        <p:tav tm="0">
                                          <p:val>
                                            <p:strVal val="#ppt_x"/>
                                          </p:val>
                                        </p:tav>
                                        <p:tav tm="100000">
                                          <p:val>
                                            <p:strVal val="#ppt_x"/>
                                          </p:val>
                                        </p:tav>
                                      </p:tavLst>
                                    </p:anim>
                                    <p:anim calcmode="lin" valueType="num">
                                      <p:cBhvr additive="base">
                                        <p:cTn id="27" dur="1000" fill="hold"/>
                                        <p:tgtEl>
                                          <p:spTgt spid="240643">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4000"/>
                            </p:stCondLst>
                            <p:childTnLst>
                              <p:par>
                                <p:cTn id="29" presetID="2" presetClass="entr" presetSubtype="4" fill="hold" nodeType="afterEffect">
                                  <p:stCondLst>
                                    <p:cond delay="0"/>
                                  </p:stCondLst>
                                  <p:childTnLst>
                                    <p:set>
                                      <p:cBhvr>
                                        <p:cTn id="30" dur="1" fill="hold">
                                          <p:stCondLst>
                                            <p:cond delay="0"/>
                                          </p:stCondLst>
                                        </p:cTn>
                                        <p:tgtEl>
                                          <p:spTgt spid="240643">
                                            <p:txEl>
                                              <p:pRg st="4" end="4"/>
                                            </p:txEl>
                                          </p:spTgt>
                                        </p:tgtEl>
                                        <p:attrNameLst>
                                          <p:attrName>style.visibility</p:attrName>
                                        </p:attrNameLst>
                                      </p:cBhvr>
                                      <p:to>
                                        <p:strVal val="visible"/>
                                      </p:to>
                                    </p:set>
                                    <p:anim calcmode="lin" valueType="num">
                                      <p:cBhvr additive="base">
                                        <p:cTn id="31" dur="1000" fill="hold"/>
                                        <p:tgtEl>
                                          <p:spTgt spid="240643">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240643">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5000"/>
                            </p:stCondLst>
                            <p:childTnLst>
                              <p:par>
                                <p:cTn id="34" presetID="2" presetClass="entr" presetSubtype="4" fill="hold" nodeType="afterEffect">
                                  <p:stCondLst>
                                    <p:cond delay="0"/>
                                  </p:stCondLst>
                                  <p:childTnLst>
                                    <p:set>
                                      <p:cBhvr>
                                        <p:cTn id="35" dur="1" fill="hold">
                                          <p:stCondLst>
                                            <p:cond delay="0"/>
                                          </p:stCondLst>
                                        </p:cTn>
                                        <p:tgtEl>
                                          <p:spTgt spid="240643">
                                            <p:txEl>
                                              <p:pRg st="5" end="5"/>
                                            </p:txEl>
                                          </p:spTgt>
                                        </p:tgtEl>
                                        <p:attrNameLst>
                                          <p:attrName>style.visibility</p:attrName>
                                        </p:attrNameLst>
                                      </p:cBhvr>
                                      <p:to>
                                        <p:strVal val="visible"/>
                                      </p:to>
                                    </p:set>
                                    <p:anim calcmode="lin" valueType="num">
                                      <p:cBhvr additive="base">
                                        <p:cTn id="36" dur="1000" fill="hold"/>
                                        <p:tgtEl>
                                          <p:spTgt spid="240643">
                                            <p:txEl>
                                              <p:pRg st="5" end="5"/>
                                            </p:txEl>
                                          </p:spTgt>
                                        </p:tgtEl>
                                        <p:attrNameLst>
                                          <p:attrName>ppt_x</p:attrName>
                                        </p:attrNameLst>
                                      </p:cBhvr>
                                      <p:tavLst>
                                        <p:tav tm="0">
                                          <p:val>
                                            <p:strVal val="#ppt_x"/>
                                          </p:val>
                                        </p:tav>
                                        <p:tav tm="100000">
                                          <p:val>
                                            <p:strVal val="#ppt_x"/>
                                          </p:val>
                                        </p:tav>
                                      </p:tavLst>
                                    </p:anim>
                                    <p:anim calcmode="lin" valueType="num">
                                      <p:cBhvr additive="base">
                                        <p:cTn id="37" dur="1000" fill="hold"/>
                                        <p:tgtEl>
                                          <p:spTgt spid="24064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240644">
                                            <p:txEl>
                                              <p:pRg st="0" end="0"/>
                                            </p:txEl>
                                          </p:spTgt>
                                        </p:tgtEl>
                                        <p:attrNameLst>
                                          <p:attrName>style.visibility</p:attrName>
                                        </p:attrNameLst>
                                      </p:cBhvr>
                                      <p:to>
                                        <p:strVal val="visible"/>
                                      </p:to>
                                    </p:set>
                                    <p:anim calcmode="lin" valueType="num">
                                      <p:cBhvr additive="base">
                                        <p:cTn id="42" dur="500" fill="hold"/>
                                        <p:tgtEl>
                                          <p:spTgt spid="240644">
                                            <p:txEl>
                                              <p:pRg st="0" end="0"/>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24064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nodeType="clickEffect">
                                  <p:stCondLst>
                                    <p:cond delay="0"/>
                                  </p:stCondLst>
                                  <p:childTnLst>
                                    <p:set>
                                      <p:cBhvr>
                                        <p:cTn id="47" dur="1" fill="hold">
                                          <p:stCondLst>
                                            <p:cond delay="0"/>
                                          </p:stCondLst>
                                        </p:cTn>
                                        <p:tgtEl>
                                          <p:spTgt spid="240644">
                                            <p:txEl>
                                              <p:pRg st="1" end="1"/>
                                            </p:txEl>
                                          </p:spTgt>
                                        </p:tgtEl>
                                        <p:attrNameLst>
                                          <p:attrName>style.visibility</p:attrName>
                                        </p:attrNameLst>
                                      </p:cBhvr>
                                      <p:to>
                                        <p:strVal val="visible"/>
                                      </p:to>
                                    </p:set>
                                    <p:anim calcmode="lin" valueType="num">
                                      <p:cBhvr additive="base">
                                        <p:cTn id="48" dur="500" fill="hold"/>
                                        <p:tgtEl>
                                          <p:spTgt spid="240644">
                                            <p:txEl>
                                              <p:pRg st="1" end="1"/>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24064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nodeType="clickEffect">
                                  <p:stCondLst>
                                    <p:cond delay="0"/>
                                  </p:stCondLst>
                                  <p:childTnLst>
                                    <p:set>
                                      <p:cBhvr>
                                        <p:cTn id="53" dur="1" fill="hold">
                                          <p:stCondLst>
                                            <p:cond delay="0"/>
                                          </p:stCondLst>
                                        </p:cTn>
                                        <p:tgtEl>
                                          <p:spTgt spid="240644">
                                            <p:txEl>
                                              <p:pRg st="2" end="2"/>
                                            </p:txEl>
                                          </p:spTgt>
                                        </p:tgtEl>
                                        <p:attrNameLst>
                                          <p:attrName>style.visibility</p:attrName>
                                        </p:attrNameLst>
                                      </p:cBhvr>
                                      <p:to>
                                        <p:strVal val="visible"/>
                                      </p:to>
                                    </p:set>
                                    <p:anim calcmode="lin" valueType="num">
                                      <p:cBhvr additive="base">
                                        <p:cTn id="54" dur="500" fill="hold"/>
                                        <p:tgtEl>
                                          <p:spTgt spid="240644">
                                            <p:txEl>
                                              <p:pRg st="2" end="2"/>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24064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stCondLst>
                                    <p:cond delay="0"/>
                                  </p:stCondLst>
                                  <p:childTnLst>
                                    <p:set>
                                      <p:cBhvr>
                                        <p:cTn id="59" dur="1" fill="hold">
                                          <p:stCondLst>
                                            <p:cond delay="0"/>
                                          </p:stCondLst>
                                        </p:cTn>
                                        <p:tgtEl>
                                          <p:spTgt spid="240644">
                                            <p:txEl>
                                              <p:pRg st="3" end="3"/>
                                            </p:txEl>
                                          </p:spTgt>
                                        </p:tgtEl>
                                        <p:attrNameLst>
                                          <p:attrName>style.visibility</p:attrName>
                                        </p:attrNameLst>
                                      </p:cBhvr>
                                      <p:to>
                                        <p:strVal val="visible"/>
                                      </p:to>
                                    </p:set>
                                    <p:anim calcmode="lin" valueType="num">
                                      <p:cBhvr additive="base">
                                        <p:cTn id="60" dur="500" fill="hold"/>
                                        <p:tgtEl>
                                          <p:spTgt spid="240644">
                                            <p:txEl>
                                              <p:pRg st="3" end="3"/>
                                            </p:txEl>
                                          </p:spTgt>
                                        </p:tgtEl>
                                        <p:attrNameLst>
                                          <p:attrName>ppt_x</p:attrName>
                                        </p:attrNameLst>
                                      </p:cBhvr>
                                      <p:tavLst>
                                        <p:tav tm="0">
                                          <p:val>
                                            <p:strVal val="1+#ppt_w/2"/>
                                          </p:val>
                                        </p:tav>
                                        <p:tav tm="100000">
                                          <p:val>
                                            <p:strVal val="#ppt_x"/>
                                          </p:val>
                                        </p:tav>
                                      </p:tavLst>
                                    </p:anim>
                                    <p:anim calcmode="lin" valueType="num">
                                      <p:cBhvr additive="base">
                                        <p:cTn id="61" dur="500" fill="hold"/>
                                        <p:tgtEl>
                                          <p:spTgt spid="24064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nodeType="clickEffect">
                                  <p:stCondLst>
                                    <p:cond delay="0"/>
                                  </p:stCondLst>
                                  <p:childTnLst>
                                    <p:set>
                                      <p:cBhvr>
                                        <p:cTn id="65" dur="1" fill="hold">
                                          <p:stCondLst>
                                            <p:cond delay="0"/>
                                          </p:stCondLst>
                                        </p:cTn>
                                        <p:tgtEl>
                                          <p:spTgt spid="240644">
                                            <p:txEl>
                                              <p:pRg st="4" end="4"/>
                                            </p:txEl>
                                          </p:spTgt>
                                        </p:tgtEl>
                                        <p:attrNameLst>
                                          <p:attrName>style.visibility</p:attrName>
                                        </p:attrNameLst>
                                      </p:cBhvr>
                                      <p:to>
                                        <p:strVal val="visible"/>
                                      </p:to>
                                    </p:set>
                                    <p:anim calcmode="lin" valueType="num">
                                      <p:cBhvr additive="base">
                                        <p:cTn id="66" dur="500" fill="hold"/>
                                        <p:tgtEl>
                                          <p:spTgt spid="240644">
                                            <p:txEl>
                                              <p:pRg st="4" end="4"/>
                                            </p:txEl>
                                          </p:spTgt>
                                        </p:tgtEl>
                                        <p:attrNameLst>
                                          <p:attrName>ppt_x</p:attrName>
                                        </p:attrNameLst>
                                      </p:cBhvr>
                                      <p:tavLst>
                                        <p:tav tm="0">
                                          <p:val>
                                            <p:strVal val="1+#ppt_w/2"/>
                                          </p:val>
                                        </p:tav>
                                        <p:tav tm="100000">
                                          <p:val>
                                            <p:strVal val="#ppt_x"/>
                                          </p:val>
                                        </p:tav>
                                      </p:tavLst>
                                    </p:anim>
                                    <p:anim calcmode="lin" valueType="num">
                                      <p:cBhvr additive="base">
                                        <p:cTn id="67" dur="500" fill="hold"/>
                                        <p:tgtEl>
                                          <p:spTgt spid="24064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nodeType="clickEffect">
                                  <p:stCondLst>
                                    <p:cond delay="0"/>
                                  </p:stCondLst>
                                  <p:childTnLst>
                                    <p:set>
                                      <p:cBhvr>
                                        <p:cTn id="71" dur="1" fill="hold">
                                          <p:stCondLst>
                                            <p:cond delay="0"/>
                                          </p:stCondLst>
                                        </p:cTn>
                                        <p:tgtEl>
                                          <p:spTgt spid="240644">
                                            <p:txEl>
                                              <p:pRg st="5" end="5"/>
                                            </p:txEl>
                                          </p:spTgt>
                                        </p:tgtEl>
                                        <p:attrNameLst>
                                          <p:attrName>style.visibility</p:attrName>
                                        </p:attrNameLst>
                                      </p:cBhvr>
                                      <p:to>
                                        <p:strVal val="visible"/>
                                      </p:to>
                                    </p:set>
                                    <p:anim calcmode="lin" valueType="num">
                                      <p:cBhvr additive="base">
                                        <p:cTn id="72" dur="500" fill="hold"/>
                                        <p:tgtEl>
                                          <p:spTgt spid="240644">
                                            <p:txEl>
                                              <p:pRg st="5" end="5"/>
                                            </p:txEl>
                                          </p:spTgt>
                                        </p:tgtEl>
                                        <p:attrNameLst>
                                          <p:attrName>ppt_x</p:attrName>
                                        </p:attrNameLst>
                                      </p:cBhvr>
                                      <p:tavLst>
                                        <p:tav tm="0">
                                          <p:val>
                                            <p:strVal val="1+#ppt_w/2"/>
                                          </p:val>
                                        </p:tav>
                                        <p:tav tm="100000">
                                          <p:val>
                                            <p:strVal val="#ppt_x"/>
                                          </p:val>
                                        </p:tav>
                                      </p:tavLst>
                                    </p:anim>
                                    <p:anim calcmode="lin" valueType="num">
                                      <p:cBhvr additive="base">
                                        <p:cTn id="73" dur="500" fill="hold"/>
                                        <p:tgtEl>
                                          <p:spTgt spid="24064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4"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P.M.A. </a:t>
            </a:r>
          </a:p>
          <a:p>
            <a:r>
              <a:rPr lang="en-US" dirty="0"/>
              <a:t>Air</a:t>
            </a:r>
          </a:p>
          <a:p>
            <a:r>
              <a:rPr lang="en-US" dirty="0"/>
              <a:t>Shelter / Warmth</a:t>
            </a:r>
          </a:p>
          <a:p>
            <a:r>
              <a:rPr lang="en-US" dirty="0"/>
              <a:t>Water</a:t>
            </a:r>
          </a:p>
          <a:p>
            <a:r>
              <a:rPr lang="en-US" dirty="0"/>
              <a:t>Food</a:t>
            </a:r>
          </a:p>
          <a:p>
            <a:endParaRPr lang="en-US" dirty="0"/>
          </a:p>
        </p:txBody>
      </p:sp>
      <p:sp>
        <p:nvSpPr>
          <p:cNvPr id="2" name="Title 1"/>
          <p:cNvSpPr>
            <a:spLocks noGrp="1"/>
          </p:cNvSpPr>
          <p:nvPr>
            <p:ph type="title"/>
          </p:nvPr>
        </p:nvSpPr>
        <p:spPr/>
        <p:txBody>
          <a:bodyPr/>
          <a:lstStyle/>
          <a:p>
            <a:r>
              <a:rPr lang="en-US" dirty="0"/>
              <a:t>Basic Needs in Order of Priority</a:t>
            </a:r>
          </a:p>
        </p:txBody>
      </p:sp>
      <p:pic>
        <p:nvPicPr>
          <p:cNvPr id="4" name="Audio 3">
            <a:hlinkClick r:id="" action="ppaction://media"/>
            <a:extLst>
              <a:ext uri="{FF2B5EF4-FFF2-40B4-BE49-F238E27FC236}">
                <a16:creationId xmlns:a16="http://schemas.microsoft.com/office/drawing/2014/main" id="{8FD7F170-44B9-44E2-81AC-CD8A0C9AFA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18887">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Positive Mental Attitude</a:t>
            </a:r>
          </a:p>
          <a:p>
            <a:r>
              <a:rPr lang="en-US" dirty="0"/>
              <a:t>A positive mental attitude can determine 80-90% of your survival chances</a:t>
            </a:r>
          </a:p>
        </p:txBody>
      </p:sp>
      <p:sp>
        <p:nvSpPr>
          <p:cNvPr id="2" name="Title 1"/>
          <p:cNvSpPr>
            <a:spLocks noGrp="1"/>
          </p:cNvSpPr>
          <p:nvPr>
            <p:ph type="title"/>
          </p:nvPr>
        </p:nvSpPr>
        <p:spPr/>
        <p:txBody>
          <a:bodyPr/>
          <a:lstStyle/>
          <a:p>
            <a:r>
              <a:rPr lang="en-US" dirty="0"/>
              <a:t>P.M.A.</a:t>
            </a:r>
          </a:p>
        </p:txBody>
      </p:sp>
      <p:pic>
        <p:nvPicPr>
          <p:cNvPr id="4" name="Audio 3">
            <a:hlinkClick r:id="" action="ppaction://media"/>
            <a:extLst>
              <a:ext uri="{FF2B5EF4-FFF2-40B4-BE49-F238E27FC236}">
                <a16:creationId xmlns:a16="http://schemas.microsoft.com/office/drawing/2014/main" id="{90745E65-FF5F-4F59-919D-E063D1513E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advTm="29452">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Grp="1" noChangeArrowheads="1"/>
          </p:cNvSpPr>
          <p:nvPr>
            <p:ph idx="1"/>
          </p:nvPr>
        </p:nvSpPr>
        <p:spPr/>
        <p:txBody>
          <a:bodyPr>
            <a:normAutofit fontScale="92500" lnSpcReduction="20000"/>
          </a:bodyPr>
          <a:lstStyle/>
          <a:p>
            <a:r>
              <a:rPr lang="en-US" dirty="0"/>
              <a:t>MEDICAL EMERGENCY; life threatening condition</a:t>
            </a:r>
          </a:p>
          <a:p>
            <a:r>
              <a:rPr lang="en-US" dirty="0"/>
              <a:t>Severe body heat loss-body temp falls below 95oF</a:t>
            </a:r>
          </a:p>
          <a:p>
            <a:r>
              <a:rPr lang="en-US" dirty="0"/>
              <a:t>Occurs when:</a:t>
            </a:r>
          </a:p>
          <a:p>
            <a:pPr lvl="1"/>
            <a:r>
              <a:rPr lang="en-US" dirty="0"/>
              <a:t>conditions are windy, clothing is wet, and/or the individual is inactive</a:t>
            </a:r>
          </a:p>
          <a:p>
            <a:pPr lvl="1"/>
            <a:r>
              <a:rPr lang="en-US" dirty="0"/>
              <a:t>extended water exposure or immersion </a:t>
            </a:r>
          </a:p>
          <a:p>
            <a:pPr lvl="2"/>
            <a:r>
              <a:rPr lang="en-US" dirty="0"/>
              <a:t>1 hour or less when water temp is below 45oF</a:t>
            </a:r>
          </a:p>
          <a:p>
            <a:pPr lvl="2"/>
            <a:r>
              <a:rPr lang="en-US" dirty="0"/>
              <a:t>prolonged exposure in slightly cool water (e.g. 60oF)  </a:t>
            </a:r>
          </a:p>
          <a:p>
            <a:pPr lvl="2"/>
            <a:r>
              <a:rPr lang="en-US" dirty="0"/>
              <a:t>thunderstorms, hail, rain and accompanying winds</a:t>
            </a:r>
          </a:p>
          <a:p>
            <a:endParaRPr lang="en-US" dirty="0"/>
          </a:p>
        </p:txBody>
      </p:sp>
      <p:sp>
        <p:nvSpPr>
          <p:cNvPr id="102402" name="Rectangle 2"/>
          <p:cNvSpPr>
            <a:spLocks noGrp="1" noChangeArrowheads="1"/>
          </p:cNvSpPr>
          <p:nvPr>
            <p:ph type="title"/>
          </p:nvPr>
        </p:nvSpPr>
        <p:spPr/>
        <p:txBody>
          <a:bodyPr/>
          <a:lstStyle/>
          <a:p>
            <a:r>
              <a:rPr lang="en-US" dirty="0"/>
              <a:t>Hypothermia</a:t>
            </a:r>
          </a:p>
        </p:txBody>
      </p:sp>
      <p:pic>
        <p:nvPicPr>
          <p:cNvPr id="2" name="Audio 1">
            <a:hlinkClick r:id="" action="ppaction://media"/>
            <a:extLst>
              <a:ext uri="{FF2B5EF4-FFF2-40B4-BE49-F238E27FC236}">
                <a16:creationId xmlns:a16="http://schemas.microsoft.com/office/drawing/2014/main" id="{E188083B-E516-4E1A-A118-A61FDABA2E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47564">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body of water&#10;&#10;Description automatically generated">
            <a:extLst>
              <a:ext uri="{FF2B5EF4-FFF2-40B4-BE49-F238E27FC236}">
                <a16:creationId xmlns:a16="http://schemas.microsoft.com/office/drawing/2014/main" id="{77C064C8-F35E-44DC-A2EF-F41B71D21928}"/>
              </a:ext>
            </a:extLst>
          </p:cNvPr>
          <p:cNvPicPr>
            <a:picLocks noChangeAspect="1"/>
          </p:cNvPicPr>
          <p:nvPr/>
        </p:nvPicPr>
        <p:blipFill rotWithShape="1">
          <a:blip r:embed="rId5">
            <a:extLst>
              <a:ext uri="{28A0092B-C50C-407E-A947-70E740481C1C}">
                <a14:useLocalDpi xmlns:a14="http://schemas.microsoft.com/office/drawing/2010/main" val="0"/>
              </a:ext>
            </a:extLst>
          </a:blip>
          <a:srcRect t="2581" b="22461"/>
          <a:stretch/>
        </p:blipFill>
        <p:spPr>
          <a:xfrm>
            <a:off x="457200" y="1499616"/>
            <a:ext cx="8229600" cy="4626547"/>
          </a:xfrm>
          <a:prstGeom prst="rect">
            <a:avLst/>
          </a:prstGeom>
          <a:noFill/>
        </p:spPr>
      </p:pic>
      <p:sp>
        <p:nvSpPr>
          <p:cNvPr id="2" name="Title 1"/>
          <p:cNvSpPr>
            <a:spLocks noGrp="1"/>
          </p:cNvSpPr>
          <p:nvPr>
            <p:ph type="title"/>
          </p:nvPr>
        </p:nvSpPr>
        <p:spPr>
          <a:xfrm>
            <a:off x="457200" y="152400"/>
            <a:ext cx="8229600" cy="1143000"/>
          </a:xfrm>
        </p:spPr>
        <p:txBody>
          <a:bodyPr anchor="ctr">
            <a:normAutofit/>
          </a:bodyPr>
          <a:lstStyle/>
          <a:p>
            <a:pPr>
              <a:lnSpc>
                <a:spcPct val="90000"/>
              </a:lnSpc>
            </a:pPr>
            <a:r>
              <a:rPr lang="en-US" sz="2400"/>
              <a:t>The best thing to remember is not to put yourself in a survival situation – many times this can be done by proper preparation.   </a:t>
            </a:r>
          </a:p>
        </p:txBody>
      </p:sp>
      <p:pic>
        <p:nvPicPr>
          <p:cNvPr id="3" name="Audio 2">
            <a:hlinkClick r:id="" action="ppaction://media"/>
            <a:extLst>
              <a:ext uri="{FF2B5EF4-FFF2-40B4-BE49-F238E27FC236}">
                <a16:creationId xmlns:a16="http://schemas.microsoft.com/office/drawing/2014/main" id="{E7E5E5CF-910A-40FD-A519-111EB5A80E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Tm="14452">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p:cNvSpPr>
            <a:spLocks noGrp="1" noChangeArrowheads="1"/>
          </p:cNvSpPr>
          <p:nvPr>
            <p:ph sz="half" idx="1"/>
          </p:nvPr>
        </p:nvSpPr>
        <p:spPr/>
        <p:txBody>
          <a:bodyPr/>
          <a:lstStyle/>
          <a:p>
            <a:r>
              <a:rPr lang="en-US" dirty="0"/>
              <a:t>Initial Symptoms</a:t>
            </a:r>
          </a:p>
          <a:p>
            <a:pPr lvl="1"/>
            <a:r>
              <a:rPr lang="en-US" dirty="0"/>
              <a:t>shivering</a:t>
            </a:r>
          </a:p>
          <a:p>
            <a:pPr lvl="1"/>
            <a:r>
              <a:rPr lang="en-US" dirty="0"/>
              <a:t>dizzy, drowsy</a:t>
            </a:r>
          </a:p>
          <a:p>
            <a:pPr lvl="1"/>
            <a:r>
              <a:rPr lang="en-US" dirty="0"/>
              <a:t>withdrawn behavior</a:t>
            </a:r>
          </a:p>
          <a:p>
            <a:pPr lvl="1"/>
            <a:r>
              <a:rPr lang="en-US" dirty="0"/>
              <a:t>irritability</a:t>
            </a:r>
          </a:p>
          <a:p>
            <a:pPr lvl="1"/>
            <a:r>
              <a:rPr lang="en-US" dirty="0"/>
              <a:t>confusion</a:t>
            </a:r>
          </a:p>
          <a:p>
            <a:pPr lvl="1"/>
            <a:r>
              <a:rPr lang="en-US" dirty="0"/>
              <a:t>slowed, slurred speech</a:t>
            </a:r>
          </a:p>
          <a:p>
            <a:pPr lvl="1"/>
            <a:r>
              <a:rPr lang="en-US" dirty="0"/>
              <a:t>altered vision</a:t>
            </a:r>
          </a:p>
          <a:p>
            <a:pPr lvl="1"/>
            <a:r>
              <a:rPr lang="en-US" dirty="0"/>
              <a:t>stumbling</a:t>
            </a:r>
          </a:p>
          <a:p>
            <a:pPr lvl="1"/>
            <a:endParaRPr lang="en-US" dirty="0"/>
          </a:p>
        </p:txBody>
      </p:sp>
      <p:sp>
        <p:nvSpPr>
          <p:cNvPr id="105476" name="Rectangle 4"/>
          <p:cNvSpPr>
            <a:spLocks noGrp="1" noChangeArrowheads="1"/>
          </p:cNvSpPr>
          <p:nvPr>
            <p:ph sz="half" idx="2"/>
          </p:nvPr>
        </p:nvSpPr>
        <p:spPr/>
        <p:txBody>
          <a:bodyPr/>
          <a:lstStyle/>
          <a:p>
            <a:r>
              <a:rPr lang="en-US" dirty="0"/>
              <a:t>Severe Stages</a:t>
            </a:r>
          </a:p>
          <a:p>
            <a:pPr lvl="1"/>
            <a:r>
              <a:rPr lang="en-US" dirty="0"/>
              <a:t>stops shivering</a:t>
            </a:r>
          </a:p>
          <a:p>
            <a:pPr lvl="1"/>
            <a:r>
              <a:rPr lang="en-US" dirty="0"/>
              <a:t>desire to lie down and sleep </a:t>
            </a:r>
          </a:p>
          <a:p>
            <a:pPr lvl="1"/>
            <a:r>
              <a:rPr lang="en-US" dirty="0"/>
              <a:t>heartbeat and breathing  is faint or undetectable</a:t>
            </a:r>
          </a:p>
          <a:p>
            <a:pPr lvl="1"/>
            <a:r>
              <a:rPr lang="en-US" dirty="0"/>
              <a:t>unconsciousness followed by DEATH</a:t>
            </a:r>
          </a:p>
        </p:txBody>
      </p:sp>
      <p:sp>
        <p:nvSpPr>
          <p:cNvPr id="105474" name="Rectangle 2"/>
          <p:cNvSpPr>
            <a:spLocks noGrp="1" noChangeArrowheads="1"/>
          </p:cNvSpPr>
          <p:nvPr>
            <p:ph type="title"/>
          </p:nvPr>
        </p:nvSpPr>
        <p:spPr/>
        <p:txBody>
          <a:bodyPr/>
          <a:lstStyle/>
          <a:p>
            <a:r>
              <a:rPr lang="en-US" dirty="0"/>
              <a:t>     Hypothermia</a:t>
            </a:r>
          </a:p>
        </p:txBody>
      </p:sp>
      <p:sp>
        <p:nvSpPr>
          <p:cNvPr id="105479" name="Oval 7"/>
          <p:cNvSpPr>
            <a:spLocks noChangeArrowheads="1"/>
          </p:cNvSpPr>
          <p:nvPr/>
        </p:nvSpPr>
        <p:spPr bwMode="auto">
          <a:xfrm>
            <a:off x="4648200" y="457200"/>
            <a:ext cx="3200400" cy="1295400"/>
          </a:xfrm>
          <a:prstGeom prst="ellipse">
            <a:avLst/>
          </a:prstGeom>
          <a:solidFill>
            <a:schemeClr val="bg1"/>
          </a:solidFill>
          <a:ln w="12700">
            <a:solidFill>
              <a:schemeClr val="tx1"/>
            </a:solidFill>
            <a:round/>
            <a:headEnd/>
            <a:tailEnd/>
          </a:ln>
          <a:effectLst/>
        </p:spPr>
        <p:txBody>
          <a:bodyPr wrap="none" anchor="ctr"/>
          <a:lstStyle/>
          <a:p>
            <a:pPr algn="ctr" eaLnBrk="0" hangingPunct="0"/>
            <a:endParaRPr lang="en-US" dirty="0"/>
          </a:p>
        </p:txBody>
      </p:sp>
      <p:sp>
        <p:nvSpPr>
          <p:cNvPr id="105480" name="Text Box 8"/>
          <p:cNvSpPr txBox="1">
            <a:spLocks noChangeArrowheads="1"/>
          </p:cNvSpPr>
          <p:nvPr/>
        </p:nvSpPr>
        <p:spPr bwMode="auto">
          <a:xfrm>
            <a:off x="5181600" y="685800"/>
            <a:ext cx="3140075" cy="1200329"/>
          </a:xfrm>
          <a:prstGeom prst="rect">
            <a:avLst/>
          </a:prstGeom>
          <a:noFill/>
          <a:ln w="12700">
            <a:noFill/>
            <a:miter lim="800000"/>
            <a:headEnd/>
            <a:tailEnd/>
          </a:ln>
          <a:effectLst/>
        </p:spPr>
        <p:txBody>
          <a:bodyPr>
            <a:spAutoFit/>
          </a:bodyPr>
          <a:lstStyle/>
          <a:p>
            <a:pPr eaLnBrk="0" hangingPunct="0"/>
            <a:r>
              <a:rPr lang="en-US" sz="1800" dirty="0"/>
              <a:t>The “umbles”-stumbles, mumbles, fumbles, and grumbles</a:t>
            </a:r>
            <a:endParaRPr lang="en-US" dirty="0"/>
          </a:p>
          <a:p>
            <a:pPr eaLnBrk="0" hangingPunct="0"/>
            <a:endParaRPr lang="en-US" dirty="0"/>
          </a:p>
        </p:txBody>
      </p:sp>
      <p:pic>
        <p:nvPicPr>
          <p:cNvPr id="2" name="Audio 1">
            <a:hlinkClick r:id="" action="ppaction://media"/>
            <a:extLst>
              <a:ext uri="{FF2B5EF4-FFF2-40B4-BE49-F238E27FC236}">
                <a16:creationId xmlns:a16="http://schemas.microsoft.com/office/drawing/2014/main" id="{0B7FDC2D-FEEA-4006-B08B-30C1B78448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60265">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3"/>
          <p:cNvSpPr>
            <a:spLocks noGrp="1" noChangeArrowheads="1"/>
          </p:cNvSpPr>
          <p:nvPr>
            <p:ph idx="1"/>
          </p:nvPr>
        </p:nvSpPr>
        <p:spPr/>
        <p:txBody>
          <a:bodyPr/>
          <a:lstStyle/>
          <a:p>
            <a:r>
              <a:rPr lang="en-US" dirty="0"/>
              <a:t>Treatment</a:t>
            </a:r>
          </a:p>
          <a:p>
            <a:pPr lvl="1"/>
            <a:r>
              <a:rPr lang="en-US" dirty="0"/>
              <a:t>prevent further cold exposure</a:t>
            </a:r>
          </a:p>
          <a:p>
            <a:pPr lvl="1"/>
            <a:r>
              <a:rPr lang="en-US" dirty="0"/>
              <a:t>evacuate immediately if severe hypothermia</a:t>
            </a:r>
          </a:p>
          <a:p>
            <a:pPr lvl="1"/>
            <a:r>
              <a:rPr lang="en-US" dirty="0"/>
              <a:t>remove wet clothing</a:t>
            </a:r>
          </a:p>
          <a:p>
            <a:pPr lvl="1"/>
            <a:r>
              <a:rPr lang="en-US" dirty="0"/>
              <a:t>Re-warm with body-to-body contact or in a warmed sleeping bag </a:t>
            </a:r>
          </a:p>
          <a:p>
            <a:pPr lvl="1"/>
            <a:r>
              <a:rPr lang="en-US" dirty="0"/>
              <a:t>warm, sweet liquids if conscious </a:t>
            </a:r>
          </a:p>
          <a:p>
            <a:pPr lvl="1"/>
            <a:r>
              <a:rPr lang="en-US" dirty="0"/>
              <a:t>give sugared food if conscious</a:t>
            </a:r>
          </a:p>
          <a:p>
            <a:pPr lvl="1"/>
            <a:endParaRPr lang="en-US" dirty="0"/>
          </a:p>
        </p:txBody>
      </p:sp>
      <p:sp>
        <p:nvSpPr>
          <p:cNvPr id="106498" name="Rectangle 2"/>
          <p:cNvSpPr>
            <a:spLocks noGrp="1" noChangeArrowheads="1"/>
          </p:cNvSpPr>
          <p:nvPr>
            <p:ph type="title"/>
          </p:nvPr>
        </p:nvSpPr>
        <p:spPr/>
        <p:txBody>
          <a:bodyPr/>
          <a:lstStyle/>
          <a:p>
            <a:r>
              <a:rPr lang="en-US" dirty="0"/>
              <a:t>Hypothermia</a:t>
            </a:r>
          </a:p>
        </p:txBody>
      </p:sp>
      <p:pic>
        <p:nvPicPr>
          <p:cNvPr id="2" name="Audio 1">
            <a:hlinkClick r:id="" action="ppaction://media"/>
            <a:extLst>
              <a:ext uri="{FF2B5EF4-FFF2-40B4-BE49-F238E27FC236}">
                <a16:creationId xmlns:a16="http://schemas.microsoft.com/office/drawing/2014/main" id="{5F76B0D2-3FCB-4F13-89C0-FD7682E574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29685">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Rectangle 3"/>
          <p:cNvSpPr>
            <a:spLocks noGrp="1" noChangeArrowheads="1"/>
          </p:cNvSpPr>
          <p:nvPr>
            <p:ph idx="1"/>
          </p:nvPr>
        </p:nvSpPr>
        <p:spPr/>
        <p:txBody>
          <a:bodyPr>
            <a:normAutofit lnSpcReduction="10000"/>
          </a:bodyPr>
          <a:lstStyle/>
          <a:p>
            <a:r>
              <a:rPr lang="en-US" dirty="0"/>
              <a:t>Prevention</a:t>
            </a:r>
          </a:p>
          <a:p>
            <a:pPr lvl="1"/>
            <a:r>
              <a:rPr lang="en-US" dirty="0"/>
              <a:t>eat properly and often</a:t>
            </a:r>
          </a:p>
          <a:p>
            <a:pPr lvl="1"/>
            <a:r>
              <a:rPr lang="en-US" dirty="0"/>
              <a:t>warm liquids (non-caffeinated) and water</a:t>
            </a:r>
          </a:p>
          <a:p>
            <a:pPr lvl="1"/>
            <a:r>
              <a:rPr lang="en-US" dirty="0"/>
              <a:t>wear lots of loose layers</a:t>
            </a:r>
          </a:p>
          <a:p>
            <a:pPr lvl="1"/>
            <a:r>
              <a:rPr lang="en-US" dirty="0"/>
              <a:t>keep active</a:t>
            </a:r>
          </a:p>
          <a:p>
            <a:pPr lvl="1"/>
            <a:r>
              <a:rPr lang="en-US" dirty="0"/>
              <a:t>stay dry</a:t>
            </a:r>
          </a:p>
          <a:p>
            <a:pPr lvl="1"/>
            <a:r>
              <a:rPr lang="en-US" dirty="0"/>
              <a:t>warming tents</a:t>
            </a:r>
          </a:p>
          <a:p>
            <a:pPr lvl="1"/>
            <a:r>
              <a:rPr lang="en-US" dirty="0"/>
              <a:t>get plenty of rest</a:t>
            </a:r>
          </a:p>
          <a:p>
            <a:pPr lvl="1"/>
            <a:r>
              <a:rPr lang="en-US" dirty="0"/>
              <a:t>buddy watch/observation</a:t>
            </a:r>
          </a:p>
          <a:p>
            <a:endParaRPr lang="en-US" dirty="0"/>
          </a:p>
        </p:txBody>
      </p:sp>
      <p:sp>
        <p:nvSpPr>
          <p:cNvPr id="162818" name="Rectangle 2"/>
          <p:cNvSpPr>
            <a:spLocks noGrp="1" noChangeArrowheads="1"/>
          </p:cNvSpPr>
          <p:nvPr>
            <p:ph type="title"/>
          </p:nvPr>
        </p:nvSpPr>
        <p:spPr/>
        <p:txBody>
          <a:bodyPr/>
          <a:lstStyle/>
          <a:p>
            <a:r>
              <a:rPr lang="en-US" dirty="0"/>
              <a:t>Hypothermia</a:t>
            </a:r>
          </a:p>
        </p:txBody>
      </p:sp>
      <p:pic>
        <p:nvPicPr>
          <p:cNvPr id="2" name="Audio 1">
            <a:hlinkClick r:id="" action="ppaction://media"/>
            <a:extLst>
              <a:ext uri="{FF2B5EF4-FFF2-40B4-BE49-F238E27FC236}">
                <a16:creationId xmlns:a16="http://schemas.microsoft.com/office/drawing/2014/main" id="{00AFD993-6867-46D1-AAEB-DB9050076C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33028">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1"/>
          <p:cNvPicPr>
            <a:picLocks noChangeAspect="1" noChangeArrowheads="1"/>
          </p:cNvPicPr>
          <p:nvPr/>
        </p:nvPicPr>
        <p:blipFill>
          <a:blip r:embed="rId5" cstate="print"/>
          <a:srcRect/>
          <a:stretch>
            <a:fillRect/>
          </a:stretch>
        </p:blipFill>
        <p:spPr bwMode="auto">
          <a:xfrm>
            <a:off x="-1905000" y="-1752600"/>
            <a:ext cx="14083437" cy="9143999"/>
          </a:xfrm>
          <a:prstGeom prst="rect">
            <a:avLst/>
          </a:prstGeom>
          <a:noFill/>
          <a:ln w="9525">
            <a:noFill/>
            <a:miter lim="800000"/>
            <a:headEnd/>
            <a:tailEnd/>
          </a:ln>
          <a:effectLst/>
        </p:spPr>
      </p:pic>
      <p:sp>
        <p:nvSpPr>
          <p:cNvPr id="58371" name="Rectangle 3"/>
          <p:cNvSpPr>
            <a:spLocks noGrp="1" noChangeArrowheads="1"/>
          </p:cNvSpPr>
          <p:nvPr>
            <p:ph idx="1"/>
          </p:nvPr>
        </p:nvSpPr>
        <p:spPr/>
        <p:txBody>
          <a:bodyPr>
            <a:normAutofit/>
          </a:bodyPr>
          <a:lstStyle/>
          <a:p>
            <a:endParaRPr lang="en-US" dirty="0"/>
          </a:p>
          <a:p>
            <a:endParaRPr lang="en-US" dirty="0"/>
          </a:p>
          <a:p>
            <a:endParaRPr lang="en-US" dirty="0"/>
          </a:p>
          <a:p>
            <a:r>
              <a:rPr lang="en-US" dirty="0"/>
              <a:t>A loss of body fluids to the point of slowing or preventing normal body functions</a:t>
            </a:r>
          </a:p>
          <a:p>
            <a:r>
              <a:rPr lang="en-US" dirty="0"/>
              <a:t>Increases chance of becoming a cold weather casualty, especially hypothermia</a:t>
            </a:r>
          </a:p>
          <a:p>
            <a:r>
              <a:rPr lang="en-US" dirty="0"/>
              <a:t>Can lead to heat cramps or heat exhaustion</a:t>
            </a:r>
          </a:p>
        </p:txBody>
      </p:sp>
      <p:sp>
        <p:nvSpPr>
          <p:cNvPr id="58370" name="Rectangle 2"/>
          <p:cNvSpPr>
            <a:spLocks noGrp="1" noChangeArrowheads="1"/>
          </p:cNvSpPr>
          <p:nvPr>
            <p:ph type="title"/>
          </p:nvPr>
        </p:nvSpPr>
        <p:spPr/>
        <p:txBody>
          <a:bodyPr/>
          <a:lstStyle/>
          <a:p>
            <a:r>
              <a:rPr lang="en-US" dirty="0"/>
              <a:t>Dehydration</a:t>
            </a:r>
          </a:p>
        </p:txBody>
      </p:sp>
      <p:pic>
        <p:nvPicPr>
          <p:cNvPr id="2" name="Audio 1">
            <a:hlinkClick r:id="" action="ppaction://media"/>
            <a:extLst>
              <a:ext uri="{FF2B5EF4-FFF2-40B4-BE49-F238E27FC236}">
                <a16:creationId xmlns:a16="http://schemas.microsoft.com/office/drawing/2014/main" id="{3DE118BE-0D88-4A59-B7A0-3A5F1C8DAD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Tm="43826">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1"/>
          <p:cNvPicPr>
            <a:picLocks noChangeAspect="1" noChangeArrowheads="1"/>
          </p:cNvPicPr>
          <p:nvPr/>
        </p:nvPicPr>
        <p:blipFill>
          <a:blip r:embed="rId5" cstate="print"/>
          <a:srcRect/>
          <a:stretch>
            <a:fillRect/>
          </a:stretch>
        </p:blipFill>
        <p:spPr bwMode="auto">
          <a:xfrm>
            <a:off x="-1981200" y="-152401"/>
            <a:ext cx="11887200" cy="7924799"/>
          </a:xfrm>
          <a:prstGeom prst="rect">
            <a:avLst/>
          </a:prstGeom>
          <a:noFill/>
          <a:ln w="9525">
            <a:noFill/>
            <a:miter lim="800000"/>
            <a:headEnd/>
            <a:tailEnd/>
          </a:ln>
          <a:effectLst/>
        </p:spPr>
      </p:pic>
      <p:sp>
        <p:nvSpPr>
          <p:cNvPr id="164867" name="Rectangle 3"/>
          <p:cNvSpPr>
            <a:spLocks noGrp="1" noChangeArrowheads="1"/>
          </p:cNvSpPr>
          <p:nvPr>
            <p:ph sz="half" idx="1"/>
          </p:nvPr>
        </p:nvSpPr>
        <p:spPr/>
        <p:txBody>
          <a:bodyPr/>
          <a:lstStyle/>
          <a:p>
            <a:r>
              <a:rPr lang="en-US" dirty="0"/>
              <a:t>Symptoms</a:t>
            </a:r>
          </a:p>
          <a:p>
            <a:pPr lvl="1"/>
            <a:r>
              <a:rPr lang="en-US" dirty="0"/>
              <a:t>dark urine</a:t>
            </a:r>
          </a:p>
          <a:p>
            <a:pPr lvl="1"/>
            <a:r>
              <a:rPr lang="en-US" dirty="0"/>
              <a:t>headache</a:t>
            </a:r>
          </a:p>
          <a:p>
            <a:pPr lvl="1"/>
            <a:r>
              <a:rPr lang="en-US" dirty="0"/>
              <a:t>dizziness, nausea</a:t>
            </a:r>
          </a:p>
          <a:p>
            <a:pPr lvl="1"/>
            <a:r>
              <a:rPr lang="en-US" dirty="0"/>
              <a:t>weakness</a:t>
            </a:r>
          </a:p>
          <a:p>
            <a:pPr lvl="1"/>
            <a:r>
              <a:rPr lang="en-US" dirty="0"/>
              <a:t>dry mouth, tongue, throat, lips</a:t>
            </a:r>
          </a:p>
          <a:p>
            <a:pPr lvl="1"/>
            <a:r>
              <a:rPr lang="en-US" dirty="0"/>
              <a:t>lack of appetite</a:t>
            </a:r>
          </a:p>
          <a:p>
            <a:pPr lvl="1"/>
            <a:r>
              <a:rPr lang="en-US" dirty="0"/>
              <a:t>stomach cramps or vomiting</a:t>
            </a:r>
          </a:p>
          <a:p>
            <a:endParaRPr lang="en-US" dirty="0"/>
          </a:p>
        </p:txBody>
      </p:sp>
      <p:sp>
        <p:nvSpPr>
          <p:cNvPr id="164868" name="Rectangle 4"/>
          <p:cNvSpPr>
            <a:spLocks noGrp="1" noChangeArrowheads="1"/>
          </p:cNvSpPr>
          <p:nvPr>
            <p:ph sz="half" idx="2"/>
          </p:nvPr>
        </p:nvSpPr>
        <p:spPr/>
        <p:txBody>
          <a:bodyPr/>
          <a:lstStyle/>
          <a:p>
            <a:pPr lvl="1"/>
            <a:endParaRPr lang="en-US" dirty="0"/>
          </a:p>
          <a:p>
            <a:pPr lvl="1"/>
            <a:r>
              <a:rPr lang="en-US" dirty="0"/>
              <a:t>irritability</a:t>
            </a:r>
          </a:p>
          <a:p>
            <a:pPr lvl="1"/>
            <a:r>
              <a:rPr lang="en-US" dirty="0"/>
              <a:t>decreased amount of urine being produced</a:t>
            </a:r>
          </a:p>
          <a:p>
            <a:pPr lvl="1"/>
            <a:r>
              <a:rPr lang="en-US" dirty="0"/>
              <a:t>mental sluggishness</a:t>
            </a:r>
          </a:p>
          <a:p>
            <a:pPr lvl="1"/>
            <a:r>
              <a:rPr lang="en-US" dirty="0"/>
              <a:t>increased or rapid heartbeat</a:t>
            </a:r>
          </a:p>
          <a:p>
            <a:pPr lvl="1"/>
            <a:r>
              <a:rPr lang="en-US" dirty="0"/>
              <a:t>lethargic</a:t>
            </a:r>
          </a:p>
          <a:p>
            <a:pPr lvl="1"/>
            <a:r>
              <a:rPr lang="en-US" dirty="0"/>
              <a:t>unconsciousness</a:t>
            </a:r>
          </a:p>
          <a:p>
            <a:pPr lvl="1"/>
            <a:endParaRPr lang="en-US" dirty="0"/>
          </a:p>
        </p:txBody>
      </p:sp>
      <p:sp>
        <p:nvSpPr>
          <p:cNvPr id="164866" name="Rectangle 2"/>
          <p:cNvSpPr>
            <a:spLocks noGrp="1" noChangeArrowheads="1"/>
          </p:cNvSpPr>
          <p:nvPr>
            <p:ph type="title"/>
          </p:nvPr>
        </p:nvSpPr>
        <p:spPr/>
        <p:txBody>
          <a:bodyPr/>
          <a:lstStyle/>
          <a:p>
            <a:r>
              <a:rPr lang="en-US" dirty="0"/>
              <a:t>Dehydration</a:t>
            </a:r>
          </a:p>
        </p:txBody>
      </p:sp>
      <p:pic>
        <p:nvPicPr>
          <p:cNvPr id="2" name="Audio 1">
            <a:hlinkClick r:id="" action="ppaction://media"/>
            <a:extLst>
              <a:ext uri="{FF2B5EF4-FFF2-40B4-BE49-F238E27FC236}">
                <a16:creationId xmlns:a16="http://schemas.microsoft.com/office/drawing/2014/main" id="{8FD4CFEE-6E81-4776-8D61-53A6B1F91C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Tm="43895">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idx="1"/>
          </p:nvPr>
        </p:nvSpPr>
        <p:spPr/>
        <p:txBody>
          <a:bodyPr/>
          <a:lstStyle/>
          <a:p>
            <a:r>
              <a:rPr lang="en-US" dirty="0"/>
              <a:t>Treatment</a:t>
            </a:r>
          </a:p>
          <a:p>
            <a:pPr lvl="1"/>
            <a:r>
              <a:rPr lang="en-US" dirty="0"/>
              <a:t>drink WATER or other warm liquids</a:t>
            </a:r>
          </a:p>
          <a:p>
            <a:pPr lvl="1"/>
            <a:r>
              <a:rPr lang="en-US" dirty="0"/>
              <a:t>avoid caffeinated liquids (sodas, coffee, tea)</a:t>
            </a:r>
          </a:p>
          <a:p>
            <a:pPr lvl="1"/>
            <a:r>
              <a:rPr lang="en-US" dirty="0"/>
              <a:t>do not eat snow</a:t>
            </a:r>
          </a:p>
          <a:p>
            <a:pPr lvl="1"/>
            <a:r>
              <a:rPr lang="en-US" dirty="0"/>
              <a:t>rest</a:t>
            </a:r>
          </a:p>
        </p:txBody>
      </p:sp>
      <p:sp>
        <p:nvSpPr>
          <p:cNvPr id="62466" name="Rectangle 2"/>
          <p:cNvSpPr>
            <a:spLocks noGrp="1" noChangeArrowheads="1"/>
          </p:cNvSpPr>
          <p:nvPr>
            <p:ph type="title"/>
          </p:nvPr>
        </p:nvSpPr>
        <p:spPr/>
        <p:txBody>
          <a:bodyPr/>
          <a:lstStyle/>
          <a:p>
            <a:r>
              <a:rPr lang="en-US" dirty="0"/>
              <a:t>Dehydration</a:t>
            </a:r>
          </a:p>
        </p:txBody>
      </p:sp>
      <p:pic>
        <p:nvPicPr>
          <p:cNvPr id="2" name="Audio 1">
            <a:hlinkClick r:id="" action="ppaction://media"/>
            <a:extLst>
              <a:ext uri="{FF2B5EF4-FFF2-40B4-BE49-F238E27FC236}">
                <a16:creationId xmlns:a16="http://schemas.microsoft.com/office/drawing/2014/main" id="{7084D9CD-2E04-4932-91C8-B642E1601D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33725">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3"/>
          <p:cNvSpPr>
            <a:spLocks noGrp="1" noChangeArrowheads="1"/>
          </p:cNvSpPr>
          <p:nvPr>
            <p:ph idx="1"/>
          </p:nvPr>
        </p:nvSpPr>
        <p:spPr/>
        <p:txBody>
          <a:bodyPr/>
          <a:lstStyle/>
          <a:p>
            <a:r>
              <a:rPr lang="en-US" dirty="0"/>
              <a:t>Prevention</a:t>
            </a:r>
          </a:p>
          <a:p>
            <a:pPr lvl="1"/>
            <a:r>
              <a:rPr lang="en-US" dirty="0"/>
              <a:t>drink minimum of 3 quarts of water daily for inactivity and 5-6 quarts for activity</a:t>
            </a:r>
          </a:p>
          <a:p>
            <a:pPr lvl="1"/>
            <a:r>
              <a:rPr lang="en-US" dirty="0"/>
              <a:t>monitor urine color – urine should be clear</a:t>
            </a:r>
          </a:p>
          <a:p>
            <a:pPr lvl="1"/>
            <a:r>
              <a:rPr lang="en-US" dirty="0"/>
              <a:t>do not wait until you are thirsty</a:t>
            </a:r>
          </a:p>
          <a:p>
            <a:pPr lvl="1"/>
            <a:r>
              <a:rPr lang="en-US" dirty="0"/>
              <a:t>drink hot liquids for warmth (non-caffeine)</a:t>
            </a:r>
          </a:p>
          <a:p>
            <a:endParaRPr lang="en-US" dirty="0"/>
          </a:p>
        </p:txBody>
      </p:sp>
      <p:sp>
        <p:nvSpPr>
          <p:cNvPr id="168962" name="Rectangle 2"/>
          <p:cNvSpPr>
            <a:spLocks noGrp="1" noChangeArrowheads="1"/>
          </p:cNvSpPr>
          <p:nvPr>
            <p:ph type="title"/>
          </p:nvPr>
        </p:nvSpPr>
        <p:spPr/>
        <p:txBody>
          <a:bodyPr/>
          <a:lstStyle/>
          <a:p>
            <a:r>
              <a:rPr lang="en-US" dirty="0"/>
              <a:t>Dehydration</a:t>
            </a:r>
          </a:p>
        </p:txBody>
      </p:sp>
      <p:pic>
        <p:nvPicPr>
          <p:cNvPr id="2" name="Audio 1">
            <a:hlinkClick r:id="" action="ppaction://media"/>
            <a:extLst>
              <a:ext uri="{FF2B5EF4-FFF2-40B4-BE49-F238E27FC236}">
                <a16:creationId xmlns:a16="http://schemas.microsoft.com/office/drawing/2014/main" id="{CF9C22C1-83FF-44EC-9A11-F0E73890E0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41062">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a:t>Think about the time of year you are going to be outdoors </a:t>
            </a:r>
          </a:p>
          <a:p>
            <a:r>
              <a:rPr lang="en-US" dirty="0"/>
              <a:t>What if the weather changes?</a:t>
            </a:r>
          </a:p>
          <a:p>
            <a:r>
              <a:rPr lang="en-US" dirty="0"/>
              <a:t>Use layering</a:t>
            </a:r>
          </a:p>
          <a:p>
            <a:pPr lvl="1"/>
            <a:r>
              <a:rPr lang="en-US" dirty="0"/>
              <a:t>Wicking layer – pulls moisture from the skin surface (example – wool, silk, polyester, polypropylene)</a:t>
            </a:r>
          </a:p>
          <a:p>
            <a:pPr lvl="1"/>
            <a:r>
              <a:rPr lang="en-US" dirty="0"/>
              <a:t>Insulating layer – retains heat close to the body (example – down, wool, fleece, pile)</a:t>
            </a:r>
          </a:p>
          <a:p>
            <a:pPr lvl="1"/>
            <a:r>
              <a:rPr lang="en-US" dirty="0"/>
              <a:t>Waterproof/windproof layer – provides a barrier from the elements to reduce heat loss through convection. (example – Gortex, Laytek, Dermo-flex, Entrant, Ultrex)</a:t>
            </a:r>
          </a:p>
        </p:txBody>
      </p:sp>
      <p:sp>
        <p:nvSpPr>
          <p:cNvPr id="3" name="Title 2"/>
          <p:cNvSpPr>
            <a:spLocks noGrp="1"/>
          </p:cNvSpPr>
          <p:nvPr>
            <p:ph type="title"/>
          </p:nvPr>
        </p:nvSpPr>
        <p:spPr/>
        <p:txBody>
          <a:bodyPr/>
          <a:lstStyle/>
          <a:p>
            <a:r>
              <a:rPr lang="en-US" dirty="0"/>
              <a:t>Clothing	</a:t>
            </a:r>
          </a:p>
        </p:txBody>
      </p:sp>
      <p:pic>
        <p:nvPicPr>
          <p:cNvPr id="4" name="Audio 3">
            <a:hlinkClick r:id="" action="ppaction://media"/>
            <a:extLst>
              <a:ext uri="{FF2B5EF4-FFF2-40B4-BE49-F238E27FC236}">
                <a16:creationId xmlns:a16="http://schemas.microsoft.com/office/drawing/2014/main" id="{B8A2B89D-7915-4AB8-9B03-015BFB5DD1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advTm="102781">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Comfortable</a:t>
            </a:r>
          </a:p>
          <a:p>
            <a:r>
              <a:rPr lang="en-US" dirty="0"/>
              <a:t>Broken in prior to the trip</a:t>
            </a:r>
          </a:p>
          <a:p>
            <a:r>
              <a:rPr lang="en-US" dirty="0"/>
              <a:t>Well fitting</a:t>
            </a:r>
          </a:p>
          <a:p>
            <a:r>
              <a:rPr lang="en-US" dirty="0"/>
              <a:t>Wear socks</a:t>
            </a:r>
          </a:p>
          <a:p>
            <a:r>
              <a:rPr lang="en-US" dirty="0"/>
              <a:t>Blister prevention is important</a:t>
            </a:r>
          </a:p>
          <a:p>
            <a:endParaRPr lang="en-US" dirty="0"/>
          </a:p>
        </p:txBody>
      </p:sp>
      <p:sp>
        <p:nvSpPr>
          <p:cNvPr id="3" name="Title 2"/>
          <p:cNvSpPr>
            <a:spLocks noGrp="1"/>
          </p:cNvSpPr>
          <p:nvPr>
            <p:ph type="title"/>
          </p:nvPr>
        </p:nvSpPr>
        <p:spPr/>
        <p:txBody>
          <a:bodyPr/>
          <a:lstStyle/>
          <a:p>
            <a:r>
              <a:rPr lang="en-US" dirty="0"/>
              <a:t>Shoes</a:t>
            </a:r>
          </a:p>
        </p:txBody>
      </p:sp>
      <p:pic>
        <p:nvPicPr>
          <p:cNvPr id="4" name="Audio 3">
            <a:hlinkClick r:id="" action="ppaction://media"/>
            <a:extLst>
              <a:ext uri="{FF2B5EF4-FFF2-40B4-BE49-F238E27FC236}">
                <a16:creationId xmlns:a16="http://schemas.microsoft.com/office/drawing/2014/main" id="{4D6C3348-9D29-4030-98BB-38DA2F55B3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advTm="43593">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water may look clear and beautiful as it flows in the stream…. But… look out!</a:t>
            </a:r>
          </a:p>
          <a:p>
            <a:r>
              <a:rPr lang="en-US" dirty="0"/>
              <a:t>Giardia lamblia (Beaver fever)</a:t>
            </a:r>
          </a:p>
          <a:p>
            <a:pPr lvl="1"/>
            <a:r>
              <a:rPr lang="en-US" dirty="0"/>
              <a:t>Unhatched oval cyst that invades the digestive tract</a:t>
            </a:r>
          </a:p>
          <a:p>
            <a:pPr lvl="1"/>
            <a:r>
              <a:rPr lang="en-US" dirty="0"/>
              <a:t>Only need to consume 1-10 cysts to become infected.</a:t>
            </a:r>
          </a:p>
          <a:p>
            <a:pPr lvl="1"/>
            <a:r>
              <a:rPr lang="en-US" dirty="0"/>
              <a:t>Symptoms do not appear for approximately 2 weeks.</a:t>
            </a:r>
          </a:p>
        </p:txBody>
      </p:sp>
      <p:sp>
        <p:nvSpPr>
          <p:cNvPr id="3" name="Title 2"/>
          <p:cNvSpPr>
            <a:spLocks noGrp="1"/>
          </p:cNvSpPr>
          <p:nvPr>
            <p:ph type="title"/>
          </p:nvPr>
        </p:nvSpPr>
        <p:spPr/>
        <p:txBody>
          <a:bodyPr/>
          <a:lstStyle/>
          <a:p>
            <a:r>
              <a:rPr lang="en-US" dirty="0"/>
              <a:t>Water Purification</a:t>
            </a:r>
          </a:p>
        </p:txBody>
      </p:sp>
      <p:pic>
        <p:nvPicPr>
          <p:cNvPr id="4" name="Audio 3">
            <a:hlinkClick r:id="" action="ppaction://media"/>
            <a:extLst>
              <a:ext uri="{FF2B5EF4-FFF2-40B4-BE49-F238E27FC236}">
                <a16:creationId xmlns:a16="http://schemas.microsoft.com/office/drawing/2014/main" id="{AE67B28F-F4B6-4E23-94F6-F65B2E9775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advTm="48632">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7"/>
          <p:cNvSpPr txBox="1">
            <a:spLocks noChangeArrowheads="1"/>
          </p:cNvSpPr>
          <p:nvPr/>
        </p:nvSpPr>
        <p:spPr bwMode="auto">
          <a:xfrm>
            <a:off x="800101" y="294223"/>
            <a:ext cx="5562600" cy="1160463"/>
          </a:xfrm>
          <a:prstGeom prst="rect">
            <a:avLst/>
          </a:prstGeom>
          <a:noFill/>
          <a:ln w="9525">
            <a:noFill/>
            <a:miter lim="800000"/>
            <a:headEnd/>
            <a:tailEnd/>
          </a:ln>
        </p:spPr>
        <p:txBody>
          <a:bodyPr>
            <a:spAutoFit/>
          </a:bodyPr>
          <a:lstStyle/>
          <a:p>
            <a:pPr algn="l">
              <a:spcBef>
                <a:spcPct val="50000"/>
              </a:spcBef>
            </a:pPr>
            <a:r>
              <a:rPr lang="en-US" sz="2800" dirty="0"/>
              <a:t>THE  ESSENTIALS </a:t>
            </a:r>
          </a:p>
          <a:p>
            <a:pPr algn="l">
              <a:spcBef>
                <a:spcPct val="50000"/>
              </a:spcBef>
            </a:pPr>
            <a:r>
              <a:rPr lang="en-US" sz="2800" dirty="0"/>
              <a:t>For any outdoor adventure</a:t>
            </a:r>
          </a:p>
        </p:txBody>
      </p:sp>
      <p:sp>
        <p:nvSpPr>
          <p:cNvPr id="5124" name="Text Box 8"/>
          <p:cNvSpPr txBox="1">
            <a:spLocks noChangeArrowheads="1"/>
          </p:cNvSpPr>
          <p:nvPr/>
        </p:nvSpPr>
        <p:spPr bwMode="auto">
          <a:xfrm>
            <a:off x="868017" y="1457171"/>
            <a:ext cx="3733800" cy="5570756"/>
          </a:xfrm>
          <a:prstGeom prst="rect">
            <a:avLst/>
          </a:prstGeom>
          <a:noFill/>
          <a:ln w="9525">
            <a:noFill/>
            <a:miter lim="800000"/>
            <a:headEnd/>
            <a:tailEnd/>
          </a:ln>
        </p:spPr>
        <p:txBody>
          <a:bodyPr wrap="square">
            <a:spAutoFit/>
          </a:bodyPr>
          <a:lstStyle/>
          <a:p>
            <a:pPr marL="457200" indent="-457200" algn="l">
              <a:spcBef>
                <a:spcPct val="50000"/>
              </a:spcBef>
              <a:buFont typeface="Arial" pitchFamily="34" charset="0"/>
              <a:buChar char="•"/>
            </a:pPr>
            <a:r>
              <a:rPr lang="en-US" sz="2000" b="1" dirty="0"/>
              <a:t>Map/Compass</a:t>
            </a:r>
          </a:p>
          <a:p>
            <a:pPr marL="457200" indent="-457200" algn="l">
              <a:spcBef>
                <a:spcPct val="50000"/>
              </a:spcBef>
              <a:buFont typeface="Arial" pitchFamily="34" charset="0"/>
              <a:buChar char="•"/>
            </a:pPr>
            <a:r>
              <a:rPr lang="en-US" sz="2000" b="1" dirty="0"/>
              <a:t>Survival Kit</a:t>
            </a:r>
          </a:p>
          <a:p>
            <a:pPr marL="457200" indent="-457200" algn="l">
              <a:spcBef>
                <a:spcPct val="50000"/>
              </a:spcBef>
              <a:buFont typeface="Arial" pitchFamily="34" charset="0"/>
              <a:buChar char="•"/>
            </a:pPr>
            <a:r>
              <a:rPr lang="en-US" sz="2000" b="1" dirty="0"/>
              <a:t>Flashlight/Headlamp</a:t>
            </a:r>
          </a:p>
          <a:p>
            <a:pPr marL="457200" indent="-457200" algn="l">
              <a:spcBef>
                <a:spcPct val="50000"/>
              </a:spcBef>
              <a:buFont typeface="Arial" pitchFamily="34" charset="0"/>
              <a:buChar char="•"/>
            </a:pPr>
            <a:r>
              <a:rPr lang="en-US" sz="2000" b="1" dirty="0"/>
              <a:t>Extra Food</a:t>
            </a:r>
          </a:p>
          <a:p>
            <a:pPr marL="457200" indent="-457200" algn="l">
              <a:spcBef>
                <a:spcPct val="50000"/>
              </a:spcBef>
              <a:buFont typeface="Arial" pitchFamily="34" charset="0"/>
              <a:buChar char="•"/>
            </a:pPr>
            <a:r>
              <a:rPr lang="en-US" sz="2000" b="1" dirty="0"/>
              <a:t>Extra Clothes</a:t>
            </a:r>
          </a:p>
          <a:p>
            <a:pPr marL="457200" indent="-457200" algn="l">
              <a:spcBef>
                <a:spcPct val="50000"/>
              </a:spcBef>
              <a:buFont typeface="Arial" pitchFamily="34" charset="0"/>
              <a:buChar char="•"/>
            </a:pPr>
            <a:r>
              <a:rPr lang="en-US" sz="2000" b="1" dirty="0"/>
              <a:t>Sunglasses</a:t>
            </a:r>
          </a:p>
          <a:p>
            <a:pPr marL="457200" indent="-457200" algn="l">
              <a:spcBef>
                <a:spcPct val="50000"/>
              </a:spcBef>
              <a:buFont typeface="Arial" pitchFamily="34" charset="0"/>
              <a:buChar char="•"/>
            </a:pPr>
            <a:r>
              <a:rPr lang="en-US" sz="2000" b="1" dirty="0"/>
              <a:t>First Aid Kit</a:t>
            </a:r>
          </a:p>
          <a:p>
            <a:pPr marL="457200" indent="-457200" algn="l">
              <a:spcBef>
                <a:spcPct val="50000"/>
              </a:spcBef>
              <a:buFont typeface="Arial" pitchFamily="34" charset="0"/>
              <a:buChar char="•"/>
            </a:pPr>
            <a:r>
              <a:rPr lang="en-US" sz="2000" b="1" dirty="0"/>
              <a:t>Signal Mirror</a:t>
            </a:r>
          </a:p>
          <a:p>
            <a:pPr marL="457200" indent="-457200">
              <a:spcBef>
                <a:spcPct val="50000"/>
              </a:spcBef>
              <a:buFont typeface="Arial" pitchFamily="34" charset="0"/>
              <a:buChar char="•"/>
            </a:pPr>
            <a:r>
              <a:rPr lang="en-US" sz="2000" b="1" dirty="0"/>
              <a:t> Pocket knife</a:t>
            </a:r>
          </a:p>
          <a:p>
            <a:pPr marL="457200" indent="-457200">
              <a:spcBef>
                <a:spcPct val="50000"/>
              </a:spcBef>
              <a:buFont typeface="Arial" pitchFamily="34" charset="0"/>
              <a:buChar char="•"/>
            </a:pPr>
            <a:r>
              <a:rPr lang="en-US" sz="2000" b="1" dirty="0"/>
              <a:t>Water purification</a:t>
            </a:r>
          </a:p>
          <a:p>
            <a:pPr marL="457200" indent="-457200">
              <a:spcBef>
                <a:spcPct val="50000"/>
              </a:spcBef>
              <a:buFont typeface="Arial" pitchFamily="34" charset="0"/>
              <a:buChar char="•"/>
            </a:pPr>
            <a:r>
              <a:rPr lang="en-US" sz="2000" b="1" dirty="0"/>
              <a:t>Nylon cord</a:t>
            </a:r>
            <a:endParaRPr lang="en-US" sz="2400" b="1" dirty="0"/>
          </a:p>
          <a:p>
            <a:pPr marL="457200" indent="-457200" algn="l">
              <a:spcBef>
                <a:spcPct val="50000"/>
              </a:spcBef>
              <a:buFontTx/>
              <a:buAutoNum type="arabicPeriod"/>
            </a:pPr>
            <a:endParaRPr lang="en-US" sz="2400" b="1" dirty="0">
              <a:solidFill>
                <a:srgbClr val="990033"/>
              </a:solidFill>
            </a:endParaRPr>
          </a:p>
        </p:txBody>
      </p:sp>
      <p:sp>
        <p:nvSpPr>
          <p:cNvPr id="5125" name="Text Box 9"/>
          <p:cNvSpPr txBox="1">
            <a:spLocks noChangeArrowheads="1"/>
          </p:cNvSpPr>
          <p:nvPr/>
        </p:nvSpPr>
        <p:spPr bwMode="auto">
          <a:xfrm>
            <a:off x="4495800" y="1748909"/>
            <a:ext cx="4343400" cy="5109091"/>
          </a:xfrm>
          <a:prstGeom prst="rect">
            <a:avLst/>
          </a:prstGeom>
          <a:noFill/>
          <a:ln w="9525">
            <a:noFill/>
            <a:miter lim="800000"/>
            <a:headEnd/>
            <a:tailEnd/>
          </a:ln>
        </p:spPr>
        <p:txBody>
          <a:bodyPr>
            <a:spAutoFit/>
          </a:bodyPr>
          <a:lstStyle/>
          <a:p>
            <a:pPr marL="457200" indent="-457200" algn="l">
              <a:spcBef>
                <a:spcPct val="50000"/>
              </a:spcBef>
              <a:buFont typeface="Arial" pitchFamily="34" charset="0"/>
              <a:buChar char="•"/>
            </a:pPr>
            <a:r>
              <a:rPr lang="en-US" sz="2000" b="1" dirty="0"/>
              <a:t>Waterproof matches</a:t>
            </a:r>
          </a:p>
          <a:p>
            <a:pPr marL="457200" indent="-457200" algn="l">
              <a:spcBef>
                <a:spcPct val="50000"/>
              </a:spcBef>
              <a:buFont typeface="Arial" pitchFamily="34" charset="0"/>
              <a:buChar char="•"/>
            </a:pPr>
            <a:r>
              <a:rPr lang="en-US" sz="2000" b="1" dirty="0"/>
              <a:t> Fire starter</a:t>
            </a:r>
          </a:p>
          <a:p>
            <a:pPr marL="457200" indent="-457200" algn="l">
              <a:spcBef>
                <a:spcPct val="50000"/>
              </a:spcBef>
              <a:buFont typeface="Arial" pitchFamily="34" charset="0"/>
              <a:buChar char="•"/>
            </a:pPr>
            <a:r>
              <a:rPr lang="en-US" sz="2000" b="1" dirty="0"/>
              <a:t> Water/Filter/Bottles</a:t>
            </a:r>
          </a:p>
          <a:p>
            <a:pPr marL="457200" indent="-457200" algn="l">
              <a:spcBef>
                <a:spcPct val="50000"/>
              </a:spcBef>
              <a:buFont typeface="Arial" pitchFamily="34" charset="0"/>
              <a:buChar char="•"/>
            </a:pPr>
            <a:r>
              <a:rPr lang="en-US" sz="2000" b="1" dirty="0"/>
              <a:t>Medications</a:t>
            </a:r>
          </a:p>
          <a:p>
            <a:pPr marL="457200" indent="-457200" algn="l">
              <a:spcBef>
                <a:spcPct val="50000"/>
              </a:spcBef>
              <a:buFont typeface="Arial" pitchFamily="34" charset="0"/>
              <a:buChar char="•"/>
            </a:pPr>
            <a:r>
              <a:rPr lang="en-US" sz="2000" b="1" dirty="0"/>
              <a:t> Whistle</a:t>
            </a:r>
          </a:p>
          <a:p>
            <a:pPr marL="457200" indent="-457200" algn="l">
              <a:spcBef>
                <a:spcPct val="50000"/>
              </a:spcBef>
              <a:buFont typeface="Arial" pitchFamily="34" charset="0"/>
              <a:buChar char="•"/>
            </a:pPr>
            <a:r>
              <a:rPr lang="en-US" sz="2000" b="1" dirty="0"/>
              <a:t> Insect repellents </a:t>
            </a:r>
          </a:p>
          <a:p>
            <a:pPr marL="457200" indent="-457200" algn="l">
              <a:spcBef>
                <a:spcPct val="50000"/>
              </a:spcBef>
              <a:buFont typeface="Arial" pitchFamily="34" charset="0"/>
              <a:buChar char="•"/>
            </a:pPr>
            <a:r>
              <a:rPr lang="en-US" sz="2000" b="1" dirty="0"/>
              <a:t> Sunburn Preventatives</a:t>
            </a:r>
          </a:p>
          <a:p>
            <a:pPr marL="457200" indent="-457200" algn="l">
              <a:spcBef>
                <a:spcPct val="50000"/>
              </a:spcBef>
              <a:buFont typeface="Arial" pitchFamily="34" charset="0"/>
              <a:buChar char="•"/>
            </a:pPr>
            <a:r>
              <a:rPr lang="en-US" sz="2000" b="1" dirty="0"/>
              <a:t>Emergency Shelter</a:t>
            </a:r>
          </a:p>
          <a:p>
            <a:pPr marL="457200" indent="-457200" algn="l">
              <a:spcBef>
                <a:spcPct val="50000"/>
              </a:spcBef>
              <a:buFont typeface="Arial" pitchFamily="34" charset="0"/>
              <a:buChar char="•"/>
            </a:pPr>
            <a:r>
              <a:rPr lang="en-US" sz="2000" b="1" dirty="0"/>
              <a:t>Drinking container </a:t>
            </a:r>
            <a:r>
              <a:rPr lang="en-US" b="1" dirty="0"/>
              <a:t>(metal)</a:t>
            </a:r>
          </a:p>
          <a:p>
            <a:pPr marL="457200" indent="-457200" algn="l">
              <a:spcBef>
                <a:spcPct val="50000"/>
              </a:spcBef>
              <a:buFont typeface="Arial" pitchFamily="34" charset="0"/>
              <a:buChar char="•"/>
            </a:pPr>
            <a:r>
              <a:rPr lang="en-US" sz="2000" b="1" dirty="0"/>
              <a:t>Soap</a:t>
            </a:r>
          </a:p>
          <a:p>
            <a:pPr marL="457200" indent="-457200" algn="l">
              <a:spcBef>
                <a:spcPct val="50000"/>
              </a:spcBef>
              <a:buFont typeface="Arial" pitchFamily="34" charset="0"/>
              <a:buChar char="•"/>
            </a:pPr>
            <a:r>
              <a:rPr lang="en-US" sz="2000" b="1" dirty="0"/>
              <a:t> A buddy or two</a:t>
            </a:r>
          </a:p>
        </p:txBody>
      </p:sp>
      <p:pic>
        <p:nvPicPr>
          <p:cNvPr id="3" name="Picture 2" descr="A person standing on a dry grass field&#10;&#10;Description automatically generated">
            <a:extLst>
              <a:ext uri="{FF2B5EF4-FFF2-40B4-BE49-F238E27FC236}">
                <a16:creationId xmlns:a16="http://schemas.microsoft.com/office/drawing/2014/main" id="{659B00EE-C2EF-44EC-B5C1-5FFDC945D3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1198" y="76007"/>
            <a:ext cx="2211758" cy="1658288"/>
          </a:xfrm>
          <a:prstGeom prst="rect">
            <a:avLst/>
          </a:prstGeom>
        </p:spPr>
      </p:pic>
      <p:pic>
        <p:nvPicPr>
          <p:cNvPr id="2" name="Audio 1">
            <a:hlinkClick r:id="" action="ppaction://media"/>
            <a:extLst>
              <a:ext uri="{FF2B5EF4-FFF2-40B4-BE49-F238E27FC236}">
                <a16:creationId xmlns:a16="http://schemas.microsoft.com/office/drawing/2014/main" id="{27FEDB7F-3171-4A8D-965A-CE0ACD6ECB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Tm="27804">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Intestinal disturbance</a:t>
            </a:r>
          </a:p>
          <a:p>
            <a:r>
              <a:rPr lang="en-US" dirty="0"/>
              <a:t>Fever</a:t>
            </a:r>
          </a:p>
          <a:p>
            <a:r>
              <a:rPr lang="en-US" dirty="0"/>
              <a:t>Headache</a:t>
            </a:r>
          </a:p>
          <a:p>
            <a:r>
              <a:rPr lang="en-US" dirty="0"/>
              <a:t>Itching</a:t>
            </a:r>
          </a:p>
          <a:p>
            <a:endParaRPr lang="en-US" dirty="0"/>
          </a:p>
        </p:txBody>
      </p:sp>
      <p:sp>
        <p:nvSpPr>
          <p:cNvPr id="3" name="Title 2"/>
          <p:cNvSpPr>
            <a:spLocks noGrp="1"/>
          </p:cNvSpPr>
          <p:nvPr>
            <p:ph type="title"/>
          </p:nvPr>
        </p:nvSpPr>
        <p:spPr/>
        <p:txBody>
          <a:bodyPr/>
          <a:lstStyle/>
          <a:p>
            <a:r>
              <a:rPr lang="en-US" dirty="0"/>
              <a:t>Giardia symptoms</a:t>
            </a:r>
          </a:p>
        </p:txBody>
      </p:sp>
      <p:pic>
        <p:nvPicPr>
          <p:cNvPr id="4" name="Audio 3">
            <a:hlinkClick r:id="" action="ppaction://media"/>
            <a:extLst>
              <a:ext uri="{FF2B5EF4-FFF2-40B4-BE49-F238E27FC236}">
                <a16:creationId xmlns:a16="http://schemas.microsoft.com/office/drawing/2014/main" id="{FF69C152-6D7C-4B6E-9412-E867A8A373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advTm="3203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a:t>Filtration</a:t>
            </a:r>
          </a:p>
          <a:p>
            <a:pPr lvl="1"/>
            <a:r>
              <a:rPr lang="en-US" dirty="0"/>
              <a:t>Safest method due to the technology in ceramic filters.  No residual aftertaste.</a:t>
            </a:r>
          </a:p>
          <a:p>
            <a:pPr lvl="1"/>
            <a:r>
              <a:rPr lang="en-US" dirty="0"/>
              <a:t>Need to filter at 0.2 microns  - THIS IS CRUCIAL</a:t>
            </a:r>
          </a:p>
          <a:p>
            <a:pPr lvl="1"/>
            <a:r>
              <a:rPr lang="en-US" dirty="0"/>
              <a:t>Price range </a:t>
            </a:r>
            <a:r>
              <a:rPr lang="en-US"/>
              <a:t>from $75 - up</a:t>
            </a:r>
            <a:endParaRPr lang="en-US" dirty="0"/>
          </a:p>
          <a:p>
            <a:r>
              <a:rPr lang="en-US" dirty="0"/>
              <a:t>Boiling</a:t>
            </a:r>
          </a:p>
          <a:p>
            <a:pPr lvl="1"/>
            <a:r>
              <a:rPr lang="en-US" dirty="0"/>
              <a:t>Effective and inexpensive</a:t>
            </a:r>
          </a:p>
          <a:p>
            <a:pPr lvl="1"/>
            <a:r>
              <a:rPr lang="en-US" dirty="0"/>
              <a:t>Pre-treatment not required</a:t>
            </a:r>
          </a:p>
          <a:p>
            <a:pPr lvl="1"/>
            <a:r>
              <a:rPr lang="en-US" dirty="0"/>
              <a:t>Consumes fuel and time; can not easily treat water when you are away from camp</a:t>
            </a:r>
          </a:p>
        </p:txBody>
      </p:sp>
      <p:sp>
        <p:nvSpPr>
          <p:cNvPr id="3" name="Title 2"/>
          <p:cNvSpPr>
            <a:spLocks noGrp="1"/>
          </p:cNvSpPr>
          <p:nvPr>
            <p:ph type="title"/>
          </p:nvPr>
        </p:nvSpPr>
        <p:spPr/>
        <p:txBody>
          <a:bodyPr/>
          <a:lstStyle/>
          <a:p>
            <a:r>
              <a:rPr lang="en-US" dirty="0"/>
              <a:t>Ways to purify your water	</a:t>
            </a:r>
          </a:p>
        </p:txBody>
      </p:sp>
      <p:pic>
        <p:nvPicPr>
          <p:cNvPr id="4" name="Audio 3">
            <a:hlinkClick r:id="" action="ppaction://media"/>
            <a:extLst>
              <a:ext uri="{FF2B5EF4-FFF2-40B4-BE49-F238E27FC236}">
                <a16:creationId xmlns:a16="http://schemas.microsoft.com/office/drawing/2014/main" id="{A8CDBE56-7147-4CD8-A389-A964DB8476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advTm="6131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Chemical treatment</a:t>
            </a:r>
          </a:p>
          <a:p>
            <a:pPr lvl="1"/>
            <a:r>
              <a:rPr lang="en-US" dirty="0"/>
              <a:t>Long contact time is required</a:t>
            </a:r>
          </a:p>
          <a:p>
            <a:pPr lvl="1"/>
            <a:r>
              <a:rPr lang="en-US" dirty="0"/>
              <a:t>Silty or dirty water requires a higher chemical concentration</a:t>
            </a:r>
          </a:p>
          <a:p>
            <a:pPr lvl="2"/>
            <a:r>
              <a:rPr lang="en-US" dirty="0"/>
              <a:t>Chlorine</a:t>
            </a:r>
          </a:p>
          <a:p>
            <a:pPr lvl="3"/>
            <a:r>
              <a:rPr lang="en-US" dirty="0"/>
              <a:t>Short shelf life</a:t>
            </a:r>
          </a:p>
          <a:p>
            <a:pPr lvl="3"/>
            <a:r>
              <a:rPr lang="en-US" dirty="0"/>
              <a:t>Affected by pH, temperature and debris content</a:t>
            </a:r>
          </a:p>
          <a:p>
            <a:pPr lvl="2"/>
            <a:r>
              <a:rPr lang="en-US" dirty="0"/>
              <a:t>Iodine</a:t>
            </a:r>
          </a:p>
          <a:p>
            <a:pPr lvl="3"/>
            <a:r>
              <a:rPr lang="en-US" dirty="0"/>
              <a:t>Leaves a bitter taste</a:t>
            </a:r>
          </a:p>
          <a:p>
            <a:pPr lvl="3"/>
            <a:r>
              <a:rPr lang="en-US" dirty="0"/>
              <a:t>Iodine allergy</a:t>
            </a:r>
          </a:p>
          <a:p>
            <a:pPr lvl="3"/>
            <a:r>
              <a:rPr lang="en-US" dirty="0"/>
              <a:t>Health risk in large doses</a:t>
            </a:r>
          </a:p>
          <a:p>
            <a:pPr lvl="1"/>
            <a:endParaRPr lang="en-US" dirty="0"/>
          </a:p>
        </p:txBody>
      </p:sp>
      <p:sp>
        <p:nvSpPr>
          <p:cNvPr id="3" name="Title 2"/>
          <p:cNvSpPr>
            <a:spLocks noGrp="1"/>
          </p:cNvSpPr>
          <p:nvPr>
            <p:ph type="title"/>
          </p:nvPr>
        </p:nvSpPr>
        <p:spPr/>
        <p:txBody>
          <a:bodyPr/>
          <a:lstStyle/>
          <a:p>
            <a:r>
              <a:rPr lang="en-US" dirty="0"/>
              <a:t>Water Purification</a:t>
            </a:r>
          </a:p>
        </p:txBody>
      </p:sp>
      <p:pic>
        <p:nvPicPr>
          <p:cNvPr id="4" name="Audio 3">
            <a:hlinkClick r:id="" action="ppaction://media"/>
            <a:extLst>
              <a:ext uri="{FF2B5EF4-FFF2-40B4-BE49-F238E27FC236}">
                <a16:creationId xmlns:a16="http://schemas.microsoft.com/office/drawing/2014/main" id="{1712B2F1-7B8C-42E6-80D9-AAE6C7E75B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advTm="3737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normAutofit fontScale="90000"/>
          </a:bodyPr>
          <a:lstStyle/>
          <a:p>
            <a:r>
              <a:rPr lang="en-US" dirty="0"/>
              <a:t>Example of Transpiration Collection</a:t>
            </a:r>
          </a:p>
        </p:txBody>
      </p:sp>
      <p:pic>
        <p:nvPicPr>
          <p:cNvPr id="1026" name="Picture 2" descr="C:\Users\AWLS2.000\Pictures\Transpiration pictu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371600"/>
            <a:ext cx="9144000" cy="549486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16689C4F-4508-413B-80AC-D80A7BB7E1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98833762"/>
      </p:ext>
    </p:extLst>
  </p:cSld>
  <p:clrMapOvr>
    <a:masterClrMapping/>
  </p:clrMapOvr>
  <mc:AlternateContent xmlns:mc="http://schemas.openxmlformats.org/markup-compatibility/2006" xmlns:p14="http://schemas.microsoft.com/office/powerpoint/2010/main">
    <mc:Choice Requires="p14">
      <p:transition spd="slow" p14:dur="2000" advTm="60172"/>
    </mc:Choice>
    <mc:Fallback xmlns="">
      <p:transition spd="slow" advTm="60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pPr algn="ctr"/>
            <a:r>
              <a:rPr lang="en-US" dirty="0"/>
              <a:t>Example of a Solar Still</a:t>
            </a:r>
          </a:p>
        </p:txBody>
      </p:sp>
      <p:pic>
        <p:nvPicPr>
          <p:cNvPr id="2050" name="Picture 2" descr="C:\Users\AWLS2.000\Pictures\Solar sti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371600"/>
            <a:ext cx="91440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EDFD9347-895A-4CFA-9037-67C9B7B6FC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6908351"/>
      </p:ext>
    </p:extLst>
  </p:cSld>
  <p:clrMapOvr>
    <a:masterClrMapping/>
  </p:clrMapOvr>
  <mc:AlternateContent xmlns:mc="http://schemas.openxmlformats.org/markup-compatibility/2006" xmlns:p14="http://schemas.microsoft.com/office/powerpoint/2010/main">
    <mc:Choice Requires="p14">
      <p:transition spd="slow" p14:dur="2000" advTm="31751"/>
    </mc:Choice>
    <mc:Fallback xmlns="">
      <p:transition spd="slow" advTm="31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y Mears - How to make a cooking tripod for a single pot, Wild Food 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460375" y="1500188"/>
            <a:ext cx="8223250" cy="4625975"/>
          </a:xfrm>
        </p:spPr>
      </p:pic>
      <p:sp>
        <p:nvSpPr>
          <p:cNvPr id="3" name="Title 2"/>
          <p:cNvSpPr>
            <a:spLocks noGrp="1"/>
          </p:cNvSpPr>
          <p:nvPr>
            <p:ph type="title"/>
          </p:nvPr>
        </p:nvSpPr>
        <p:spPr/>
        <p:txBody>
          <a:bodyPr/>
          <a:lstStyle/>
          <a:p>
            <a:pPr algn="ctr"/>
            <a:r>
              <a:rPr lang="en-US" dirty="0" err="1"/>
              <a:t>Bushcraft</a:t>
            </a:r>
            <a:r>
              <a:rPr lang="en-US" dirty="0"/>
              <a:t> - </a:t>
            </a:r>
            <a:r>
              <a:rPr lang="en-US" dirty="0" err="1"/>
              <a:t>Woodlore</a:t>
            </a:r>
            <a:endParaRPr lang="en-US" dirty="0"/>
          </a:p>
        </p:txBody>
      </p:sp>
      <p:pic>
        <p:nvPicPr>
          <p:cNvPr id="2" name="Audio 1">
            <a:hlinkClick r:id="" action="ppaction://media"/>
            <a:extLst>
              <a:ext uri="{FF2B5EF4-FFF2-40B4-BE49-F238E27FC236}">
                <a16:creationId xmlns:a16="http://schemas.microsoft.com/office/drawing/2014/main" id="{6FFA2A1D-E5ED-4A29-BCD4-40D3C5643D2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37553782"/>
      </p:ext>
    </p:extLst>
  </p:cSld>
  <p:clrMapOvr>
    <a:masterClrMapping/>
  </p:clrMapOvr>
  <mc:AlternateContent xmlns:mc="http://schemas.openxmlformats.org/markup-compatibility/2006" xmlns:p14="http://schemas.microsoft.com/office/powerpoint/2010/main">
    <mc:Choice Requires="p14">
      <p:transition spd="slow" p14:dur="2000" advTm="34050"/>
    </mc:Choice>
    <mc:Fallback xmlns="">
      <p:transition spd="slow" advTm="34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Fire Tetrahedron</a:t>
            </a:r>
          </a:p>
          <a:p>
            <a:r>
              <a:rPr lang="en-US" dirty="0"/>
              <a:t>Fuel</a:t>
            </a:r>
          </a:p>
          <a:p>
            <a:r>
              <a:rPr lang="en-US" dirty="0"/>
              <a:t>Heat</a:t>
            </a:r>
          </a:p>
          <a:p>
            <a:r>
              <a:rPr lang="en-US" dirty="0"/>
              <a:t>Oxygen</a:t>
            </a:r>
          </a:p>
          <a:p>
            <a:r>
              <a:rPr lang="en-US" dirty="0"/>
              <a:t>Sustained chemical reaction</a:t>
            </a:r>
          </a:p>
        </p:txBody>
      </p:sp>
      <p:sp>
        <p:nvSpPr>
          <p:cNvPr id="3" name="Title 2"/>
          <p:cNvSpPr>
            <a:spLocks noGrp="1"/>
          </p:cNvSpPr>
          <p:nvPr>
            <p:ph type="title"/>
          </p:nvPr>
        </p:nvSpPr>
        <p:spPr/>
        <p:txBody>
          <a:bodyPr/>
          <a:lstStyle/>
          <a:p>
            <a:r>
              <a:rPr lang="en-US" dirty="0"/>
              <a:t>            PMA   and  Fire               </a:t>
            </a:r>
          </a:p>
        </p:txBody>
      </p:sp>
      <p:pic>
        <p:nvPicPr>
          <p:cNvPr id="4" name="Audio 3">
            <a:hlinkClick r:id="" action="ppaction://media"/>
            <a:extLst>
              <a:ext uri="{FF2B5EF4-FFF2-40B4-BE49-F238E27FC236}">
                <a16:creationId xmlns:a16="http://schemas.microsoft.com/office/drawing/2014/main" id="{31F61C9C-4E94-42A7-B733-F931FA8875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062"/>
    </mc:Choice>
    <mc:Fallback xmlns="">
      <p:transition spd="slow" advTm="56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3" name="Rectangle 5"/>
          <p:cNvSpPr>
            <a:spLocks noGrp="1" noChangeArrowheads="1"/>
          </p:cNvSpPr>
          <p:nvPr>
            <p:ph idx="1"/>
          </p:nvPr>
        </p:nvSpPr>
        <p:spPr/>
        <p:txBody>
          <a:bodyPr/>
          <a:lstStyle/>
          <a:p>
            <a:r>
              <a:rPr lang="en-US" dirty="0"/>
              <a:t>Build a fire</a:t>
            </a:r>
          </a:p>
          <a:p>
            <a:pPr lvl="1"/>
            <a:r>
              <a:rPr lang="en-US" dirty="0"/>
              <a:t>Positive Mental Attitude</a:t>
            </a:r>
          </a:p>
          <a:p>
            <a:pPr lvl="2"/>
            <a:r>
              <a:rPr lang="en-US" dirty="0"/>
              <a:t>Companion</a:t>
            </a:r>
          </a:p>
          <a:p>
            <a:pPr lvl="2"/>
            <a:r>
              <a:rPr lang="en-US" dirty="0"/>
              <a:t>Mind occupied – sense of control and accomplishment</a:t>
            </a:r>
          </a:p>
          <a:p>
            <a:pPr lvl="1"/>
            <a:r>
              <a:rPr lang="en-US" dirty="0"/>
              <a:t>Warmth Keeps person in one place</a:t>
            </a:r>
          </a:p>
          <a:p>
            <a:pPr lvl="1"/>
            <a:r>
              <a:rPr lang="en-US" dirty="0"/>
              <a:t>Signal for help</a:t>
            </a:r>
          </a:p>
          <a:p>
            <a:pPr lvl="1"/>
            <a:endParaRPr lang="en-US" dirty="0"/>
          </a:p>
          <a:p>
            <a:endParaRPr lang="en-US" dirty="0"/>
          </a:p>
        </p:txBody>
      </p:sp>
      <p:sp>
        <p:nvSpPr>
          <p:cNvPr id="12290" name="Rectangle 2"/>
          <p:cNvSpPr>
            <a:spLocks noGrp="1" noChangeArrowheads="1"/>
          </p:cNvSpPr>
          <p:nvPr>
            <p:ph type="title"/>
          </p:nvPr>
        </p:nvSpPr>
        <p:spPr/>
        <p:txBody>
          <a:bodyPr/>
          <a:lstStyle/>
          <a:p>
            <a:r>
              <a:rPr lang="en-US" dirty="0"/>
              <a:t>Heat</a:t>
            </a:r>
          </a:p>
        </p:txBody>
      </p:sp>
      <p:pic>
        <p:nvPicPr>
          <p:cNvPr id="12291" name="Picture 3" descr="FIRE002"/>
          <p:cNvPicPr>
            <a:picLocks noChangeAspect="1" noChangeArrowheads="1"/>
          </p:cNvPicPr>
          <p:nvPr/>
        </p:nvPicPr>
        <p:blipFill>
          <a:blip r:embed="rId4" cstate="print"/>
          <a:srcRect/>
          <a:stretch>
            <a:fillRect/>
          </a:stretch>
        </p:blipFill>
        <p:spPr bwMode="auto">
          <a:xfrm>
            <a:off x="6172200" y="5181600"/>
            <a:ext cx="2971800" cy="1414463"/>
          </a:xfrm>
          <a:prstGeom prst="rect">
            <a:avLst/>
          </a:prstGeom>
          <a:noFill/>
          <a:ln w="9525">
            <a:noFill/>
            <a:miter lim="800000"/>
            <a:headEnd/>
            <a:tailEnd/>
          </a:ln>
        </p:spPr>
      </p:pic>
      <p:pic>
        <p:nvPicPr>
          <p:cNvPr id="12292" name="Picture 4" descr="FIRE014"/>
          <p:cNvPicPr>
            <a:picLocks noChangeAspect="1" noChangeArrowheads="1"/>
          </p:cNvPicPr>
          <p:nvPr/>
        </p:nvPicPr>
        <p:blipFill>
          <a:blip r:embed="rId5" cstate="print"/>
          <a:srcRect/>
          <a:stretch>
            <a:fillRect/>
          </a:stretch>
        </p:blipFill>
        <p:spPr bwMode="auto">
          <a:xfrm>
            <a:off x="6553200" y="609600"/>
            <a:ext cx="2257425" cy="3648075"/>
          </a:xfrm>
          <a:prstGeom prst="rect">
            <a:avLst/>
          </a:prstGeom>
          <a:noFill/>
          <a:ln w="9525">
            <a:noFill/>
            <a:miter lim="800000"/>
            <a:headEnd/>
            <a:tailEnd/>
          </a:ln>
        </p:spPr>
      </p:pic>
      <p:pic>
        <p:nvPicPr>
          <p:cNvPr id="2" name="Audio 1">
            <a:hlinkClick r:id="" action="ppaction://media"/>
            <a:extLst>
              <a:ext uri="{FF2B5EF4-FFF2-40B4-BE49-F238E27FC236}">
                <a16:creationId xmlns:a16="http://schemas.microsoft.com/office/drawing/2014/main" id="{3E129067-0217-445B-9D05-7673553F17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327"/>
    </mc:Choice>
    <mc:Fallback xmlns="">
      <p:transition spd="slow" advTm="35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Ignition Source</a:t>
            </a:r>
          </a:p>
          <a:p>
            <a:endParaRPr lang="en-US" dirty="0"/>
          </a:p>
          <a:p>
            <a:r>
              <a:rPr lang="en-US" dirty="0"/>
              <a:t>Tinder</a:t>
            </a:r>
          </a:p>
          <a:p>
            <a:endParaRPr lang="en-US" dirty="0"/>
          </a:p>
          <a:p>
            <a:r>
              <a:rPr lang="en-US" dirty="0"/>
              <a:t>Kindling</a:t>
            </a:r>
          </a:p>
          <a:p>
            <a:endParaRPr lang="en-US" dirty="0"/>
          </a:p>
          <a:p>
            <a:r>
              <a:rPr lang="en-US" dirty="0"/>
              <a:t>Fuel Wood</a:t>
            </a:r>
          </a:p>
          <a:p>
            <a:endParaRPr lang="en-US" dirty="0"/>
          </a:p>
        </p:txBody>
      </p:sp>
      <p:sp>
        <p:nvSpPr>
          <p:cNvPr id="3" name="Title 2"/>
          <p:cNvSpPr>
            <a:spLocks noGrp="1"/>
          </p:cNvSpPr>
          <p:nvPr>
            <p:ph type="title"/>
          </p:nvPr>
        </p:nvSpPr>
        <p:spPr/>
        <p:txBody>
          <a:bodyPr/>
          <a:lstStyle/>
          <a:p>
            <a:r>
              <a:rPr lang="en-US" dirty="0"/>
              <a:t>Four Steps to Fire Building</a:t>
            </a:r>
          </a:p>
        </p:txBody>
      </p:sp>
      <p:pic>
        <p:nvPicPr>
          <p:cNvPr id="4" name="Audio 3">
            <a:hlinkClick r:id="" action="ppaction://media"/>
            <a:extLst>
              <a:ext uri="{FF2B5EF4-FFF2-40B4-BE49-F238E27FC236}">
                <a16:creationId xmlns:a16="http://schemas.microsoft.com/office/drawing/2014/main" id="{74074105-845F-4D9F-AD17-1DB4189BD4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422"/>
    </mc:Choice>
    <mc:Fallback xmlns="">
      <p:transition spd="slow" advTm="49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Where to Build a Fire</a:t>
            </a:r>
          </a:p>
          <a:p>
            <a:r>
              <a:rPr lang="en-US" dirty="0"/>
              <a:t>Fire Safety</a:t>
            </a:r>
          </a:p>
          <a:p>
            <a:r>
              <a:rPr lang="en-US" dirty="0"/>
              <a:t>Convenient Fuel Supply</a:t>
            </a:r>
          </a:p>
          <a:p>
            <a:r>
              <a:rPr lang="en-US" dirty="0"/>
              <a:t>Sheltered from the Elements</a:t>
            </a:r>
          </a:p>
          <a:p>
            <a:r>
              <a:rPr lang="en-US" dirty="0"/>
              <a:t>----------------------------------------------------------- Fire Types</a:t>
            </a:r>
          </a:p>
          <a:p>
            <a:r>
              <a:rPr lang="en-US" dirty="0"/>
              <a:t>     a. Log Cabin Method</a:t>
            </a:r>
          </a:p>
          <a:p>
            <a:r>
              <a:rPr lang="en-US" dirty="0"/>
              <a:t>     b. Tepee Fire</a:t>
            </a:r>
          </a:p>
        </p:txBody>
      </p:sp>
      <p:sp>
        <p:nvSpPr>
          <p:cNvPr id="3" name="Title 2"/>
          <p:cNvSpPr>
            <a:spLocks noGrp="1"/>
          </p:cNvSpPr>
          <p:nvPr>
            <p:ph type="title"/>
          </p:nvPr>
        </p:nvSpPr>
        <p:spPr/>
        <p:txBody>
          <a:bodyPr/>
          <a:lstStyle/>
          <a:p>
            <a:r>
              <a:rPr lang="en-US" dirty="0"/>
              <a:t>Where to Build and Fire Types</a:t>
            </a:r>
          </a:p>
        </p:txBody>
      </p:sp>
      <p:pic>
        <p:nvPicPr>
          <p:cNvPr id="4" name="Audio 3">
            <a:hlinkClick r:id="" action="ppaction://media"/>
            <a:extLst>
              <a:ext uri="{FF2B5EF4-FFF2-40B4-BE49-F238E27FC236}">
                <a16:creationId xmlns:a16="http://schemas.microsoft.com/office/drawing/2014/main" id="{E76E877F-CC35-42FC-BB04-FDCAA01790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advTm="82162">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9CC42F-A937-4BC8-AF3D-19524E18C94D}"/>
              </a:ext>
            </a:extLst>
          </p:cNvPr>
          <p:cNvSpPr>
            <a:spLocks noGrp="1"/>
          </p:cNvSpPr>
          <p:nvPr>
            <p:ph idx="1"/>
          </p:nvPr>
        </p:nvSpPr>
        <p:spPr/>
        <p:txBody>
          <a:bodyPr>
            <a:normAutofit lnSpcReduction="10000"/>
          </a:bodyPr>
          <a:lstStyle/>
          <a:p>
            <a:r>
              <a:rPr lang="en-US" dirty="0"/>
              <a:t>The survival kit should include the following;</a:t>
            </a:r>
          </a:p>
          <a:p>
            <a:pPr lvl="1"/>
            <a:r>
              <a:rPr lang="en-US" dirty="0"/>
              <a:t>First Aid Kit</a:t>
            </a:r>
          </a:p>
          <a:p>
            <a:pPr lvl="1"/>
            <a:r>
              <a:rPr lang="en-US" dirty="0"/>
              <a:t>Fire Starter</a:t>
            </a:r>
          </a:p>
          <a:p>
            <a:pPr lvl="1"/>
            <a:r>
              <a:rPr lang="en-US" dirty="0"/>
              <a:t>Water Purification Methods</a:t>
            </a:r>
          </a:p>
          <a:p>
            <a:pPr lvl="1"/>
            <a:r>
              <a:rPr lang="en-US" dirty="0"/>
              <a:t>Extra Clothing</a:t>
            </a:r>
          </a:p>
          <a:p>
            <a:pPr lvl="1"/>
            <a:r>
              <a:rPr lang="en-US" dirty="0"/>
              <a:t>Extra Food</a:t>
            </a:r>
          </a:p>
          <a:p>
            <a:pPr lvl="1"/>
            <a:r>
              <a:rPr lang="en-US" dirty="0"/>
              <a:t>Metal Water Container</a:t>
            </a:r>
          </a:p>
          <a:p>
            <a:pPr lvl="1"/>
            <a:r>
              <a:rPr lang="en-US" dirty="0"/>
              <a:t>Emergency Shelter</a:t>
            </a:r>
          </a:p>
          <a:p>
            <a:pPr lvl="1"/>
            <a:r>
              <a:rPr lang="en-US" dirty="0"/>
              <a:t>Knife/Pliers</a:t>
            </a:r>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3" name="Title 2">
            <a:extLst>
              <a:ext uri="{FF2B5EF4-FFF2-40B4-BE49-F238E27FC236}">
                <a16:creationId xmlns:a16="http://schemas.microsoft.com/office/drawing/2014/main" id="{66E4A23E-B358-435E-A770-B86FD42B3249}"/>
              </a:ext>
            </a:extLst>
          </p:cNvPr>
          <p:cNvSpPr>
            <a:spLocks noGrp="1"/>
          </p:cNvSpPr>
          <p:nvPr>
            <p:ph type="title"/>
          </p:nvPr>
        </p:nvSpPr>
        <p:spPr/>
        <p:txBody>
          <a:bodyPr>
            <a:normAutofit fontScale="90000"/>
          </a:bodyPr>
          <a:lstStyle/>
          <a:p>
            <a:pPr algn="ctr"/>
            <a:r>
              <a:rPr lang="en-US" dirty="0"/>
              <a:t>Survival kits</a:t>
            </a:r>
            <a:br>
              <a:rPr lang="en-US" dirty="0"/>
            </a:br>
            <a:endParaRPr lang="en-US" dirty="0"/>
          </a:p>
        </p:txBody>
      </p:sp>
      <p:pic>
        <p:nvPicPr>
          <p:cNvPr id="4" name="Audio 3">
            <a:hlinkClick r:id="" action="ppaction://media"/>
            <a:extLst>
              <a:ext uri="{FF2B5EF4-FFF2-40B4-BE49-F238E27FC236}">
                <a16:creationId xmlns:a16="http://schemas.microsoft.com/office/drawing/2014/main" id="{0829EC03-3802-4010-BFC7-BCA0D4364A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75201033"/>
      </p:ext>
    </p:extLst>
  </p:cSld>
  <p:clrMapOvr>
    <a:masterClrMapping/>
  </p:clrMapOvr>
  <mc:AlternateContent xmlns:mc="http://schemas.openxmlformats.org/markup-compatibility/2006" xmlns:p14="http://schemas.microsoft.com/office/powerpoint/2010/main">
    <mc:Choice Requires="p14">
      <p:transition spd="slow" p14:dur="2000" advTm="17866"/>
    </mc:Choice>
    <mc:Fallback xmlns="">
      <p:transition spd="slow" advTm="17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idx="1"/>
          </p:nvPr>
        </p:nvSpPr>
        <p:spPr/>
        <p:txBody>
          <a:bodyPr/>
          <a:lstStyle/>
          <a:p>
            <a:r>
              <a:rPr lang="en-US" dirty="0"/>
              <a:t>Dress properly</a:t>
            </a:r>
          </a:p>
          <a:p>
            <a:r>
              <a:rPr lang="en-US" dirty="0"/>
              <a:t>Drink plenty of fluids</a:t>
            </a:r>
          </a:p>
          <a:p>
            <a:r>
              <a:rPr lang="en-US" dirty="0"/>
              <a:t>Eat right</a:t>
            </a:r>
          </a:p>
          <a:p>
            <a:r>
              <a:rPr lang="en-US" dirty="0"/>
              <a:t>Keep in shape</a:t>
            </a:r>
          </a:p>
          <a:p>
            <a:r>
              <a:rPr lang="en-US" dirty="0"/>
              <a:t>Get plenty of rest</a:t>
            </a:r>
          </a:p>
          <a:p>
            <a:r>
              <a:rPr lang="en-US" dirty="0"/>
              <a:t>Minimize periods of inactivity</a:t>
            </a:r>
          </a:p>
          <a:p>
            <a:r>
              <a:rPr lang="en-US" dirty="0"/>
              <a:t>Maintain a positive attitude</a:t>
            </a:r>
          </a:p>
          <a:p>
            <a:endParaRPr lang="en-US" dirty="0"/>
          </a:p>
        </p:txBody>
      </p:sp>
      <p:sp>
        <p:nvSpPr>
          <p:cNvPr id="74754" name="Rectangle 2"/>
          <p:cNvSpPr>
            <a:spLocks noGrp="1" noChangeArrowheads="1"/>
          </p:cNvSpPr>
          <p:nvPr>
            <p:ph type="title"/>
          </p:nvPr>
        </p:nvSpPr>
        <p:spPr/>
        <p:txBody>
          <a:bodyPr/>
          <a:lstStyle/>
          <a:p>
            <a:r>
              <a:rPr lang="en-US" dirty="0"/>
              <a:t>Sum It Up</a:t>
            </a:r>
          </a:p>
        </p:txBody>
      </p:sp>
      <p:pic>
        <p:nvPicPr>
          <p:cNvPr id="2" name="Audio 1">
            <a:hlinkClick r:id="" action="ppaction://media"/>
            <a:extLst>
              <a:ext uri="{FF2B5EF4-FFF2-40B4-BE49-F238E27FC236}">
                <a16:creationId xmlns:a16="http://schemas.microsoft.com/office/drawing/2014/main" id="{5F410737-050E-48D1-941C-34C870F283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81535">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Let someone know where you are going, your itinerary, and when you expect to return.</a:t>
            </a:r>
          </a:p>
          <a:p>
            <a:r>
              <a:rPr lang="en-US" dirty="0"/>
              <a:t>Be familiar with your area so you are less likely to get lost – know what direction you should head if you get confused and know the natural boundaries (lakes, ridges, etc.)           that surround you.</a:t>
            </a:r>
          </a:p>
          <a:p>
            <a:endParaRPr lang="en-US" dirty="0"/>
          </a:p>
          <a:p>
            <a:endParaRPr lang="en-US" dirty="0"/>
          </a:p>
        </p:txBody>
      </p:sp>
      <p:sp>
        <p:nvSpPr>
          <p:cNvPr id="2" name="Title 1"/>
          <p:cNvSpPr>
            <a:spLocks noGrp="1"/>
          </p:cNvSpPr>
          <p:nvPr>
            <p:ph type="title"/>
          </p:nvPr>
        </p:nvSpPr>
        <p:spPr/>
        <p:txBody>
          <a:bodyPr>
            <a:normAutofit/>
          </a:bodyPr>
          <a:lstStyle/>
          <a:p>
            <a:r>
              <a:rPr lang="en-US" dirty="0"/>
              <a:t>Good preparation should include:</a:t>
            </a:r>
          </a:p>
        </p:txBody>
      </p:sp>
      <p:pic>
        <p:nvPicPr>
          <p:cNvPr id="4" name="Audio 3">
            <a:hlinkClick r:id="" action="ppaction://media"/>
            <a:extLst>
              <a:ext uri="{FF2B5EF4-FFF2-40B4-BE49-F238E27FC236}">
                <a16:creationId xmlns:a16="http://schemas.microsoft.com/office/drawing/2014/main" id="{CA90A916-A36A-4692-93A1-4112377B3C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35815">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Using a map and compass, GPS, or other navigational devices, a hunter can understand the terrain, types of topography, unique surface features of your favorite hunting spot.</a:t>
            </a:r>
          </a:p>
          <a:p>
            <a:endParaRPr lang="en-US" dirty="0"/>
          </a:p>
        </p:txBody>
      </p:sp>
      <p:sp>
        <p:nvSpPr>
          <p:cNvPr id="4" name="Title 3"/>
          <p:cNvSpPr>
            <a:spLocks noGrp="1"/>
          </p:cNvSpPr>
          <p:nvPr>
            <p:ph type="title"/>
          </p:nvPr>
        </p:nvSpPr>
        <p:spPr/>
        <p:txBody>
          <a:bodyPr/>
          <a:lstStyle/>
          <a:p>
            <a:pPr algn="ctr"/>
            <a:r>
              <a:rPr lang="en-US" dirty="0"/>
              <a:t>Maps and Compass</a:t>
            </a:r>
          </a:p>
        </p:txBody>
      </p:sp>
      <p:pic>
        <p:nvPicPr>
          <p:cNvPr id="3" name="Audio 2">
            <a:hlinkClick r:id="" action="ppaction://media"/>
            <a:extLst>
              <a:ext uri="{FF2B5EF4-FFF2-40B4-BE49-F238E27FC236}">
                <a16:creationId xmlns:a16="http://schemas.microsoft.com/office/drawing/2014/main" id="{C404051B-2385-4495-A56E-E341F06D00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advTm="1977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97DC69-2C47-4C2B-985C-255B40B07CB1}"/>
              </a:ext>
            </a:extLst>
          </p:cNvPr>
          <p:cNvSpPr>
            <a:spLocks noGrp="1"/>
          </p:cNvSpPr>
          <p:nvPr>
            <p:ph idx="1"/>
          </p:nvPr>
        </p:nvSpPr>
        <p:spPr/>
        <p:txBody>
          <a:bodyPr/>
          <a:lstStyle/>
          <a:p>
            <a:r>
              <a:rPr lang="en-US" dirty="0"/>
              <a:t>Maps are available on USGS website.</a:t>
            </a:r>
          </a:p>
          <a:p>
            <a:endParaRPr lang="en-US" dirty="0"/>
          </a:p>
        </p:txBody>
      </p:sp>
      <p:sp>
        <p:nvSpPr>
          <p:cNvPr id="3" name="Title 2">
            <a:extLst>
              <a:ext uri="{FF2B5EF4-FFF2-40B4-BE49-F238E27FC236}">
                <a16:creationId xmlns:a16="http://schemas.microsoft.com/office/drawing/2014/main" id="{52F45EC9-0FB4-42CF-A17F-2E58EBD17F69}"/>
              </a:ext>
            </a:extLst>
          </p:cNvPr>
          <p:cNvSpPr>
            <a:spLocks noGrp="1"/>
          </p:cNvSpPr>
          <p:nvPr>
            <p:ph type="title"/>
          </p:nvPr>
        </p:nvSpPr>
        <p:spPr/>
        <p:txBody>
          <a:bodyPr>
            <a:normAutofit/>
          </a:bodyPr>
          <a:lstStyle/>
          <a:p>
            <a:pPr algn="ctr"/>
            <a:r>
              <a:rPr lang="en-US" dirty="0"/>
              <a:t>Maps</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1" y="2270623"/>
            <a:ext cx="3810000" cy="3861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a:extLst>
              <a:ext uri="{FF2B5EF4-FFF2-40B4-BE49-F238E27FC236}">
                <a16:creationId xmlns:a16="http://schemas.microsoft.com/office/drawing/2014/main" id="{1C8994D6-2A40-43BC-9362-0E0A8100E9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21111829"/>
      </p:ext>
    </p:extLst>
  </p:cSld>
  <p:clrMapOvr>
    <a:masterClrMapping/>
  </p:clrMapOvr>
  <mc:AlternateContent xmlns:mc="http://schemas.openxmlformats.org/markup-compatibility/2006" xmlns:p14="http://schemas.microsoft.com/office/powerpoint/2010/main">
    <mc:Choice Requires="p14">
      <p:transition spd="slow" p14:dur="2000" advTm="16403"/>
    </mc:Choice>
    <mc:Fallback xmlns="">
      <p:transition spd="slow" advTm="16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61DDAE-F3C2-48E7-B0F3-4C2DCD261E36}"/>
              </a:ext>
            </a:extLst>
          </p:cNvPr>
          <p:cNvSpPr>
            <a:spLocks noGrp="1"/>
          </p:cNvSpPr>
          <p:nvPr>
            <p:ph type="title"/>
          </p:nvPr>
        </p:nvSpPr>
        <p:spPr/>
        <p:txBody>
          <a:bodyPr/>
          <a:lstStyle/>
          <a:p>
            <a:pPr algn="ctr"/>
            <a:r>
              <a:rPr lang="en-US" dirty="0"/>
              <a:t>Compass</a:t>
            </a: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90600" y="2057400"/>
            <a:ext cx="2047875" cy="2047875"/>
          </a:xfr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2999" y="2057400"/>
            <a:ext cx="2619375" cy="17526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0400" y="4191000"/>
            <a:ext cx="2133600" cy="2133600"/>
          </a:xfrm>
          <a:prstGeom prst="rect">
            <a:avLst/>
          </a:prstGeom>
        </p:spPr>
      </p:pic>
      <p:pic>
        <p:nvPicPr>
          <p:cNvPr id="2" name="Audio 1">
            <a:hlinkClick r:id="" action="ppaction://media"/>
            <a:extLst>
              <a:ext uri="{FF2B5EF4-FFF2-40B4-BE49-F238E27FC236}">
                <a16:creationId xmlns:a16="http://schemas.microsoft.com/office/drawing/2014/main" id="{D6ABB1A5-76F8-43C3-8521-871A4D8014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24009524"/>
      </p:ext>
    </p:extLst>
  </p:cSld>
  <p:clrMapOvr>
    <a:masterClrMapping/>
  </p:clrMapOvr>
  <mc:AlternateContent xmlns:mc="http://schemas.openxmlformats.org/markup-compatibility/2006" xmlns:p14="http://schemas.microsoft.com/office/powerpoint/2010/main">
    <mc:Choice Requires="p14">
      <p:transition spd="slow" p14:dur="2000" advTm="10180"/>
    </mc:Choice>
    <mc:Fallback xmlns="">
      <p:transition spd="slow" advTm="10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85800" y="1828800"/>
            <a:ext cx="2808028" cy="3295650"/>
          </a:xfrm>
        </p:spPr>
      </p:pic>
      <p:sp>
        <p:nvSpPr>
          <p:cNvPr id="3" name="Title 2">
            <a:extLst>
              <a:ext uri="{FF2B5EF4-FFF2-40B4-BE49-F238E27FC236}">
                <a16:creationId xmlns:a16="http://schemas.microsoft.com/office/drawing/2014/main" id="{988F647D-1193-4D2D-9237-AD7379B7A490}"/>
              </a:ext>
            </a:extLst>
          </p:cNvPr>
          <p:cNvSpPr>
            <a:spLocks noGrp="1"/>
          </p:cNvSpPr>
          <p:nvPr>
            <p:ph type="title"/>
          </p:nvPr>
        </p:nvSpPr>
        <p:spPr/>
        <p:txBody>
          <a:bodyPr/>
          <a:lstStyle/>
          <a:p>
            <a:pPr algn="ctr"/>
            <a:r>
              <a:rPr lang="en-US" dirty="0"/>
              <a:t>GPS</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1828800"/>
            <a:ext cx="3295650" cy="3295650"/>
          </a:xfrm>
          <a:prstGeom prst="rect">
            <a:avLst/>
          </a:prstGeom>
        </p:spPr>
      </p:pic>
      <p:pic>
        <p:nvPicPr>
          <p:cNvPr id="2" name="Audio 1">
            <a:hlinkClick r:id="" action="ppaction://media"/>
            <a:extLst>
              <a:ext uri="{FF2B5EF4-FFF2-40B4-BE49-F238E27FC236}">
                <a16:creationId xmlns:a16="http://schemas.microsoft.com/office/drawing/2014/main" id="{26B110FA-6153-4B5F-82AE-27E30AB0E1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75952699"/>
      </p:ext>
    </p:extLst>
  </p:cSld>
  <p:clrMapOvr>
    <a:masterClrMapping/>
  </p:clrMapOvr>
  <mc:AlternateContent xmlns:mc="http://schemas.openxmlformats.org/markup-compatibility/2006" xmlns:p14="http://schemas.microsoft.com/office/powerpoint/2010/main">
    <mc:Choice Requires="p14">
      <p:transition spd="slow" p14:dur="2000" advTm="5188"/>
    </mc:Choice>
    <mc:Fallback xmlns="">
      <p:transition spd="slow" advTm="5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19.3|9.2|9.5|11.2|7.2|7.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untain">
  <a:themeElements>
    <a:clrScheme name="Mountain">
      <a:dk1>
        <a:srgbClr val="000000"/>
      </a:dk1>
      <a:lt1>
        <a:srgbClr val="FFFFFF"/>
      </a:lt1>
      <a:dk2>
        <a:srgbClr val="0536B3"/>
      </a:dk2>
      <a:lt2>
        <a:srgbClr val="7CB7F8"/>
      </a:lt2>
      <a:accent1>
        <a:srgbClr val="3F9EE4"/>
      </a:accent1>
      <a:accent2>
        <a:srgbClr val="77B559"/>
      </a:accent2>
      <a:accent3>
        <a:srgbClr val="E4A81B"/>
      </a:accent3>
      <a:accent4>
        <a:srgbClr val="108BB4"/>
      </a:accent4>
      <a:accent5>
        <a:srgbClr val="DA7328"/>
      </a:accent5>
      <a:accent6>
        <a:srgbClr val="AE589F"/>
      </a:accent6>
      <a:hlink>
        <a:srgbClr val="460245"/>
      </a:hlink>
      <a:folHlink>
        <a:srgbClr val="AC17D6"/>
      </a:folHlink>
    </a:clrScheme>
    <a:fontScheme name="Mountain">
      <a:majorFont>
        <a:latin typeface="Gill Sans MT"/>
        <a:ea typeface=""/>
        <a:cs typeface=""/>
        <a:font script="Cyrl" typeface="Arial"/>
        <a:font script="Grek" typeface="Arial"/>
        <a:font script="Jpan" typeface="HG丸ｺﾞｼｯｸM-PRO"/>
        <a:font script="Hang" typeface="HY 헤드라인 M"/>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ill Sans MT"/>
        <a:ea typeface=""/>
        <a:cs typeface=""/>
        <a:font script="Cyrl" typeface="Arial"/>
        <a:font script="Grek" typeface="Arial"/>
        <a:font script="Jpan" typeface="HG丸ｺﾞｼｯｸM-PRO"/>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untain">
      <a:fillStyleLst>
        <a:solidFill>
          <a:schemeClr val="phClr"/>
        </a:solidFill>
        <a:gradFill rotWithShape="1">
          <a:gsLst>
            <a:gs pos="0">
              <a:schemeClr val="phClr">
                <a:tint val="100000"/>
                <a:shade val="100000"/>
                <a:hueMod val="100000"/>
                <a:satMod val="100000"/>
              </a:schemeClr>
            </a:gs>
            <a:gs pos="50000">
              <a:schemeClr val="phClr">
                <a:tint val="25000"/>
                <a:shade val="100000"/>
                <a:hueMod val="100000"/>
                <a:satMod val="100000"/>
              </a:schemeClr>
            </a:gs>
            <a:gs pos="100000">
              <a:schemeClr val="phClr">
                <a:tint val="100000"/>
                <a:shade val="100000"/>
                <a:hueMod val="100000"/>
                <a:satMod val="100000"/>
              </a:schemeClr>
            </a:gs>
          </a:gsLst>
          <a:lin ang="5400000" scaled="1"/>
        </a:gradFill>
        <a:gradFill rotWithShape="1">
          <a:gsLst>
            <a:gs pos="0">
              <a:schemeClr val="phClr">
                <a:tint val="40000"/>
                <a:shade val="100000"/>
                <a:hueMod val="100000"/>
                <a:satMod val="100000"/>
              </a:schemeClr>
            </a:gs>
            <a:gs pos="30000">
              <a:schemeClr val="phClr">
                <a:tint val="100000"/>
                <a:shade val="100000"/>
                <a:hueMod val="100000"/>
                <a:satMod val="100000"/>
              </a:schemeClr>
            </a:gs>
            <a:gs pos="68000">
              <a:schemeClr val="phClr">
                <a:tint val="100000"/>
                <a:shade val="100000"/>
                <a:hueMod val="100000"/>
                <a:satMod val="100000"/>
              </a:schemeClr>
            </a:gs>
            <a:gs pos="100000">
              <a:schemeClr val="phClr">
                <a:tint val="40000"/>
                <a:shade val="100000"/>
                <a:hueMod val="100000"/>
                <a:satMod val="100000"/>
              </a:schemeClr>
            </a:gs>
          </a:gsLst>
          <a:lin ang="5400000" scaled="1"/>
        </a:gradFill>
      </a:fillStyleLst>
      <a:lnStyleLst>
        <a:ln w="127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br" rotWithShape="0">
              <a:srgbClr val="000000">
                <a:alpha val="0"/>
              </a:srgbClr>
            </a:outerShdw>
          </a:effectLst>
        </a:effectStyle>
        <a:effectStyle>
          <a:effectLst>
            <a:outerShdw blurRad="38100" dist="25400" dir="5400000" algn="ctr" rotWithShape="0">
              <a:srgbClr val="EBE9ED">
                <a:alpha val="0"/>
              </a:srgbClr>
            </a:outerShdw>
          </a:effectLst>
          <a:scene3d>
            <a:camera prst="orthographicFront">
              <a:rot lat="0" lon="0" rev="0"/>
            </a:camera>
            <a:lightRig rig="glow" dir="b"/>
          </a:scene3d>
          <a:sp3d contourW="6350" prstMaterial="softEdge">
            <a:bevelT w="25400" h="25400"/>
            <a:contourClr>
              <a:schemeClr val="phClr">
                <a:tint val="90000"/>
                <a:shade val="100000"/>
                <a:hueMod val="100000"/>
                <a:satMod val="100000"/>
              </a:schemeClr>
            </a:contourClr>
          </a:sp3d>
        </a:effectStyle>
        <a:effectStyle>
          <a:effectLst>
            <a:reflection blurRad="12700" stA="40000" endPos="40000" dist="25400" dir="5400000" sy="-100000" rotWithShape="0"/>
          </a:effectLst>
          <a:scene3d>
            <a:camera prst="perspectiveFront"/>
            <a:lightRig rig="glow" dir="b"/>
          </a:scene3d>
          <a:sp3d contourW="6350" prstMaterial="softEdge">
            <a:bevelT w="50800" h="25400"/>
            <a:contourClr>
              <a:schemeClr val="phClr">
                <a:tint val="100000"/>
                <a:shade val="80000"/>
                <a:hueMod val="100000"/>
                <a:satMod val="100000"/>
              </a:schemeClr>
            </a:contourClr>
          </a:sp3d>
        </a:effectStyle>
      </a:effectStyleLst>
      <a:bgFillStyleLst>
        <a:solidFill>
          <a:schemeClr val="phClr"/>
        </a:solidFill>
        <a:gradFill rotWithShape="1">
          <a:gsLst>
            <a:gs pos="0">
              <a:schemeClr val="phClr">
                <a:shade val="40000"/>
                <a:satMod val="165000"/>
              </a:schemeClr>
            </a:gs>
            <a:gs pos="50000">
              <a:schemeClr val="phClr">
                <a:shade val="95000"/>
                <a:satMod val="100000"/>
              </a:schemeClr>
            </a:gs>
            <a:gs pos="100000">
              <a:schemeClr val="phClr">
                <a:tint val="10000"/>
                <a:satMod val="300000"/>
              </a:schemeClr>
            </a:gs>
          </a:gsLst>
          <a:lin ang="13000000" scaled="0"/>
        </a:gradFill>
        <a:blipFill>
          <a:blip xmlns:r="http://schemas.openxmlformats.org/officeDocument/2006/relationships" r:embed="rId1">
            <a:duotone>
              <a:schemeClr val="phClr">
                <a:shade val="75000"/>
              </a:schemeClr>
              <a:schemeClr val="phClr">
                <a:tint val="55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41C4C76FE834D46A29B40ED31877DB0" ma:contentTypeVersion="7" ma:contentTypeDescription="Create a new document." ma:contentTypeScope="" ma:versionID="35d39fb09a6d140ffda0f0bfa02bfde4">
  <xsd:schema xmlns:xsd="http://www.w3.org/2001/XMLSchema" xmlns:xs="http://www.w3.org/2001/XMLSchema" xmlns:p="http://schemas.microsoft.com/office/2006/metadata/properties" xmlns:ns2="cc9fd295-1a3d-4383-9b04-7a7392e91fd2" xmlns:ns3="b5e07875-f62f-4f79-977b-bc0ca07c22ae" targetNamespace="http://schemas.microsoft.com/office/2006/metadata/properties" ma:root="true" ma:fieldsID="f797d6e2201c7fcc3ae3dcf5ea047713" ns2:_="" ns3:_="">
    <xsd:import namespace="cc9fd295-1a3d-4383-9b04-7a7392e91fd2"/>
    <xsd:import namespace="b5e07875-f62f-4f79-977b-bc0ca07c22a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9fd295-1a3d-4383-9b04-7a7392e91f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e07875-f62f-4f79-977b-bc0ca07c22a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FCAB18-6380-45BB-8E16-80ADB5DD29A9}">
  <ds:schemaRefs>
    <ds:schemaRef ds:uri="cc9fd295-1a3d-4383-9b04-7a7392e91fd2"/>
    <ds:schemaRef ds:uri="http://purl.org/dc/elements/1.1/"/>
    <ds:schemaRef ds:uri="http://www.w3.org/XML/1998/namespace"/>
    <ds:schemaRef ds:uri="http://purl.org/dc/dcmitype/"/>
    <ds:schemaRef ds:uri="http://schemas.openxmlformats.org/package/2006/metadata/core-properties"/>
    <ds:schemaRef ds:uri="http://schemas.microsoft.com/office/2006/documentManagement/types"/>
    <ds:schemaRef ds:uri="http://schemas.microsoft.com/office/2006/metadata/properties"/>
    <ds:schemaRef ds:uri="http://purl.org/dc/terms/"/>
    <ds:schemaRef ds:uri="http://schemas.microsoft.com/office/infopath/2007/PartnerControls"/>
    <ds:schemaRef ds:uri="b5e07875-f62f-4f79-977b-bc0ca07c22ae"/>
  </ds:schemaRefs>
</ds:datastoreItem>
</file>

<file path=customXml/itemProps2.xml><?xml version="1.0" encoding="utf-8"?>
<ds:datastoreItem xmlns:ds="http://schemas.openxmlformats.org/officeDocument/2006/customXml" ds:itemID="{51800FE1-0FBA-44C3-B037-26F70C621988}">
  <ds:schemaRefs>
    <ds:schemaRef ds:uri="http://schemas.microsoft.com/sharepoint/v3/contenttype/forms"/>
  </ds:schemaRefs>
</ds:datastoreItem>
</file>

<file path=customXml/itemProps3.xml><?xml version="1.0" encoding="utf-8"?>
<ds:datastoreItem xmlns:ds="http://schemas.openxmlformats.org/officeDocument/2006/customXml" ds:itemID="{FB6654B7-2F61-400E-A5FC-D4E3E2A716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9fd295-1a3d-4383-9b04-7a7392e91fd2"/>
    <ds:schemaRef ds:uri="b5e07875-f62f-4f79-977b-bc0ca07c22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TotalTime>
  <Words>2330</Words>
  <Application>Microsoft Office PowerPoint</Application>
  <PresentationFormat>On-screen Show (4:3)</PresentationFormat>
  <Paragraphs>298</Paragraphs>
  <Slides>40</Slides>
  <Notes>16</Notes>
  <HiddenSlides>0</HiddenSlides>
  <MMClips>41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맑은 고딕</vt:lpstr>
      <vt:lpstr>Arial</vt:lpstr>
      <vt:lpstr>Calibri</vt:lpstr>
      <vt:lpstr>Gill Sans MT</vt:lpstr>
      <vt:lpstr>Wingdings 2</vt:lpstr>
      <vt:lpstr>Mountain</vt:lpstr>
      <vt:lpstr>You Can Survive </vt:lpstr>
      <vt:lpstr>The best thing to remember is not to put yourself in a survival situation – many times this can be done by proper preparation.   </vt:lpstr>
      <vt:lpstr>PowerPoint Presentation</vt:lpstr>
      <vt:lpstr>Survival kits </vt:lpstr>
      <vt:lpstr>Good preparation should include:</vt:lpstr>
      <vt:lpstr>Maps and Compass</vt:lpstr>
      <vt:lpstr>Maps</vt:lpstr>
      <vt:lpstr>Compass</vt:lpstr>
      <vt:lpstr>GPS</vt:lpstr>
      <vt:lpstr>ON X HUNT</vt:lpstr>
      <vt:lpstr>Hunt Stand</vt:lpstr>
      <vt:lpstr>Things to remember</vt:lpstr>
      <vt:lpstr>If you are in a survival situation</vt:lpstr>
      <vt:lpstr>PowerPoint Presentation</vt:lpstr>
      <vt:lpstr>Basic Needs for Survival Matching</vt:lpstr>
      <vt:lpstr>Answers</vt:lpstr>
      <vt:lpstr>Basic Needs in Order of Priority</vt:lpstr>
      <vt:lpstr>P.M.A.</vt:lpstr>
      <vt:lpstr>Hypothermia</vt:lpstr>
      <vt:lpstr>     Hypothermia</vt:lpstr>
      <vt:lpstr>Hypothermia</vt:lpstr>
      <vt:lpstr>Hypothermia</vt:lpstr>
      <vt:lpstr>Dehydration</vt:lpstr>
      <vt:lpstr>Dehydration</vt:lpstr>
      <vt:lpstr>Dehydration</vt:lpstr>
      <vt:lpstr>Dehydration</vt:lpstr>
      <vt:lpstr>Clothing </vt:lpstr>
      <vt:lpstr>Shoes</vt:lpstr>
      <vt:lpstr>Water Purification</vt:lpstr>
      <vt:lpstr>Giardia symptoms</vt:lpstr>
      <vt:lpstr>Ways to purify your water </vt:lpstr>
      <vt:lpstr>Water Purification</vt:lpstr>
      <vt:lpstr>Example of Transpiration Collection</vt:lpstr>
      <vt:lpstr>Example of a Solar Still</vt:lpstr>
      <vt:lpstr>Bushcraft - Woodlore</vt:lpstr>
      <vt:lpstr>            PMA   and  Fire               </vt:lpstr>
      <vt:lpstr>Heat</vt:lpstr>
      <vt:lpstr>Four Steps to Fire Building</vt:lpstr>
      <vt:lpstr>Where to Build and Fire Types</vt:lpstr>
      <vt:lpstr>Sum It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 Can Survive</dc:title>
  <dc:creator>Francis, Scott</dc:creator>
  <cp:lastModifiedBy>Juli Thurston</cp:lastModifiedBy>
  <cp:revision>4</cp:revision>
  <dcterms:created xsi:type="dcterms:W3CDTF">2020-11-10T19:49:45Z</dcterms:created>
  <dcterms:modified xsi:type="dcterms:W3CDTF">2022-02-02T15:09:37Z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0x010100941C4C76FE834D46A29B40ED31877DB0</vt:lpwstr>
  </property>
</Properties>
</file>