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6" r:id="rId2"/>
    <p:sldId id="265" r:id="rId3"/>
    <p:sldId id="269" r:id="rId4"/>
    <p:sldId id="257" r:id="rId5"/>
    <p:sldId id="278" r:id="rId6"/>
    <p:sldId id="258" r:id="rId7"/>
    <p:sldId id="270" r:id="rId8"/>
    <p:sldId id="266" r:id="rId9"/>
    <p:sldId id="268" r:id="rId10"/>
    <p:sldId id="267" r:id="rId11"/>
    <p:sldId id="271" r:id="rId12"/>
    <p:sldId id="279" r:id="rId13"/>
    <p:sldId id="259" r:id="rId14"/>
    <p:sldId id="260" r:id="rId15"/>
    <p:sldId id="285" r:id="rId16"/>
    <p:sldId id="261" r:id="rId17"/>
    <p:sldId id="262" r:id="rId18"/>
    <p:sldId id="284" r:id="rId19"/>
    <p:sldId id="280" r:id="rId20"/>
    <p:sldId id="272" r:id="rId21"/>
    <p:sldId id="273" r:id="rId22"/>
    <p:sldId id="274" r:id="rId23"/>
    <p:sldId id="277" r:id="rId24"/>
    <p:sldId id="275" r:id="rId25"/>
    <p:sldId id="276"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B2F168-98FB-4D69-98FF-7B811FF3C3B3}" type="datetimeFigureOut">
              <a:rPr lang="en-US" smtClean="0"/>
              <a:pPr/>
              <a:t>5/15/2009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DB61169-E51B-4735-8CB4-281ADEAF929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9EEAB-3E16-46F5-9F40-CF134BFA172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9EEAB-3E16-46F5-9F40-CF134BFA172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9EEAB-3E16-46F5-9F40-CF134BFA172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9EEAB-3E16-46F5-9F40-CF134BFA172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9EEAB-3E16-46F5-9F40-CF134BFA172D}" type="datetimeFigureOut">
              <a:rPr lang="en-US" smtClean="0"/>
              <a:pPr/>
              <a:t>5/15/2009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9EEAB-3E16-46F5-9F40-CF134BFA172D}" type="datetimeFigureOut">
              <a:rPr lang="en-US" smtClean="0"/>
              <a:pPr/>
              <a:t>5/15/2009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9EEAB-3E16-46F5-9F40-CF134BFA172D}" type="datetimeFigureOut">
              <a:rPr lang="en-US" smtClean="0"/>
              <a:pPr/>
              <a:t>5/15/2009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9EEAB-3E16-46F5-9F40-CF134BFA172D}" type="datetimeFigureOut">
              <a:rPr lang="en-US" smtClean="0"/>
              <a:pPr/>
              <a:t>5/15/2009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9EEAB-3E16-46F5-9F40-CF134BFA172D}" type="datetimeFigureOut">
              <a:rPr lang="en-US" smtClean="0"/>
              <a:pPr/>
              <a:t>5/15/2009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9EEAB-3E16-46F5-9F40-CF134BFA172D}" type="datetimeFigureOut">
              <a:rPr lang="en-US" smtClean="0"/>
              <a:pPr/>
              <a:t>5/15/2009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9EEAB-3E16-46F5-9F40-CF134BFA172D}" type="datetimeFigureOut">
              <a:rPr lang="en-US" smtClean="0"/>
              <a:pPr/>
              <a:t>5/15/2009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9F7D9E-EAD5-47D8-8687-B845864296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9EEAB-3E16-46F5-9F40-CF134BFA172D}" type="datetimeFigureOut">
              <a:rPr lang="en-US" smtClean="0"/>
              <a:pPr/>
              <a:t>5/15/2009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F7D9E-EAD5-47D8-8687-B845864296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NC1030 Webinar</a:t>
            </a:r>
            <a:br>
              <a:rPr lang="en-US" dirty="0" smtClean="0"/>
            </a:br>
            <a:r>
              <a:rPr lang="en-US" dirty="0" smtClean="0"/>
              <a:t>2007 Data </a:t>
            </a:r>
            <a:endParaRPr lang="en-US" dirty="0"/>
          </a:p>
        </p:txBody>
      </p:sp>
      <p:sp>
        <p:nvSpPr>
          <p:cNvPr id="3" name="Subtitle 2"/>
          <p:cNvSpPr>
            <a:spLocks noGrp="1"/>
          </p:cNvSpPr>
          <p:nvPr>
            <p:ph type="subTitle" idx="1"/>
          </p:nvPr>
        </p:nvSpPr>
        <p:spPr/>
        <p:txBody>
          <a:bodyPr/>
          <a:lstStyle/>
          <a:p>
            <a:r>
              <a:rPr lang="en-US" dirty="0" smtClean="0"/>
              <a:t>May 19, 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62000" y="155248"/>
            <a:ext cx="7620000" cy="647415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Useful Filters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3" name="Content Placeholder 2"/>
          <p:cNvSpPr>
            <a:spLocks noGrp="1"/>
          </p:cNvSpPr>
          <p:nvPr>
            <p:ph idx="1"/>
          </p:nvPr>
        </p:nvSpPr>
        <p:spPr>
          <a:xfrm>
            <a:off x="457200" y="1524000"/>
            <a:ext cx="8229600" cy="4800600"/>
          </a:xfrm>
        </p:spPr>
        <p:txBody>
          <a:bodyPr>
            <a:normAutofit fontScale="62500" lnSpcReduction="20000"/>
          </a:bodyPr>
          <a:lstStyle/>
          <a:p>
            <a:pPr>
              <a:buNone/>
            </a:pPr>
            <a:r>
              <a:rPr lang="en-US" sz="5100" dirty="0" smtClean="0"/>
              <a:t>*Filter to get all 339 open and closed businesses </a:t>
            </a:r>
          </a:p>
          <a:p>
            <a:pPr>
              <a:buNone/>
            </a:pPr>
            <a:r>
              <a:rPr lang="en-US" sz="5100" dirty="0" smtClean="0"/>
              <a:t>that were </a:t>
            </a:r>
            <a:r>
              <a:rPr lang="en-US" sz="5100" dirty="0" err="1" smtClean="0"/>
              <a:t>recontacted</a:t>
            </a:r>
            <a:r>
              <a:rPr lang="en-US" sz="5100" dirty="0" smtClean="0"/>
              <a:t> in 2007.</a:t>
            </a:r>
          </a:p>
          <a:p>
            <a:pPr>
              <a:buNone/>
            </a:pPr>
            <a:endParaRPr lang="en-US" dirty="0" smtClean="0"/>
          </a:p>
          <a:p>
            <a:pPr>
              <a:buNone/>
            </a:pPr>
            <a:r>
              <a:rPr lang="en-US" dirty="0" smtClean="0"/>
              <a:t>USE </a:t>
            </a:r>
            <a:r>
              <a:rPr lang="en-US" dirty="0" smtClean="0"/>
              <a:t>ALL.</a:t>
            </a:r>
          </a:p>
          <a:p>
            <a:pPr>
              <a:buNone/>
            </a:pPr>
            <a:r>
              <a:rPr lang="en-US" dirty="0" smtClean="0"/>
              <a:t>COMPUTE filter_$=(dispo07=5 or dispo07=6 or dispo07=7 </a:t>
            </a:r>
            <a:r>
              <a:rPr lang="en-US" dirty="0" smtClean="0"/>
              <a:t>or </a:t>
            </a:r>
          </a:p>
          <a:p>
            <a:pPr>
              <a:buNone/>
            </a:pPr>
            <a:r>
              <a:rPr lang="en-US" dirty="0" smtClean="0"/>
              <a:t>dispo07=8 </a:t>
            </a:r>
            <a:r>
              <a:rPr lang="en-US" dirty="0" smtClean="0"/>
              <a:t>or dispo07=9 or dispo07=10 or dispo07=11 or dispo07=12).</a:t>
            </a:r>
          </a:p>
          <a:p>
            <a:pPr>
              <a:buNone/>
            </a:pPr>
            <a:r>
              <a:rPr lang="en-US" dirty="0" smtClean="0"/>
              <a:t>VARIABLE LABEL filter_$ 'dispo07=5 or dispo07=6 or dispo07=7 or </a:t>
            </a:r>
            <a:endParaRPr lang="en-US" dirty="0" smtClean="0"/>
          </a:p>
          <a:p>
            <a:pPr>
              <a:buNone/>
            </a:pPr>
            <a:r>
              <a:rPr lang="en-US" dirty="0" smtClean="0"/>
              <a:t>dispo07=8 </a:t>
            </a:r>
            <a:r>
              <a:rPr lang="en-US" dirty="0" smtClean="0"/>
              <a:t>or dispo07=9 or '+'dispo07=10 or dispo07=11 or </a:t>
            </a:r>
            <a:endParaRPr lang="en-US" dirty="0" smtClean="0"/>
          </a:p>
          <a:p>
            <a:pPr>
              <a:buNone/>
            </a:pPr>
            <a:r>
              <a:rPr lang="en-US" dirty="0" smtClean="0"/>
              <a:t>dispo07=12 </a:t>
            </a:r>
            <a:r>
              <a:rPr lang="en-US" dirty="0" smtClean="0"/>
              <a:t>(FILTER)'.</a:t>
            </a:r>
          </a:p>
          <a:p>
            <a:pPr>
              <a:buNone/>
            </a:pPr>
            <a:r>
              <a:rPr lang="en-US" dirty="0" smtClean="0"/>
              <a:t>VALUE LABELS filter_$ 0 'Not Selected' 1 'Selected'.</a:t>
            </a:r>
          </a:p>
          <a:p>
            <a:pPr>
              <a:buNone/>
            </a:pPr>
            <a:r>
              <a:rPr lang="en-US" dirty="0" smtClean="0"/>
              <a:t>FORMAT filter_$ (f1.0).</a:t>
            </a:r>
          </a:p>
          <a:p>
            <a:pPr>
              <a:buNone/>
            </a:pPr>
            <a:r>
              <a:rPr lang="en-US" dirty="0" smtClean="0"/>
              <a:t>FILTER BY filter_$.</a:t>
            </a:r>
          </a:p>
          <a:p>
            <a:pPr>
              <a:buNone/>
            </a:pPr>
            <a:r>
              <a:rPr lang="en-US" dirty="0" smtClean="0"/>
              <a:t>EXECUTE.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sz="5100" dirty="0" smtClean="0"/>
              <a:t>*Filter to get the 290 open and closed </a:t>
            </a:r>
            <a:endParaRPr lang="en-US" sz="5100" dirty="0" smtClean="0"/>
          </a:p>
          <a:p>
            <a:pPr>
              <a:buNone/>
            </a:pPr>
            <a:r>
              <a:rPr lang="en-US" sz="5100" dirty="0" smtClean="0"/>
              <a:t>businesses in 2007 for which </a:t>
            </a:r>
            <a:r>
              <a:rPr lang="en-US" sz="5100" dirty="0" smtClean="0"/>
              <a:t>a </a:t>
            </a:r>
            <a:r>
              <a:rPr lang="en-US" sz="5100" dirty="0" smtClean="0"/>
              <a:t>screener </a:t>
            </a:r>
            <a:r>
              <a:rPr lang="en-US" sz="5100" dirty="0" smtClean="0"/>
              <a:t>or </a:t>
            </a:r>
            <a:endParaRPr lang="en-US" sz="5100" dirty="0" smtClean="0"/>
          </a:p>
          <a:p>
            <a:pPr>
              <a:buNone/>
            </a:pPr>
            <a:r>
              <a:rPr lang="en-US" sz="5100" dirty="0" smtClean="0"/>
              <a:t>interview </a:t>
            </a:r>
            <a:r>
              <a:rPr lang="en-US" sz="5100" dirty="0" smtClean="0"/>
              <a:t>was </a:t>
            </a:r>
            <a:r>
              <a:rPr lang="en-US" sz="5100" dirty="0" smtClean="0"/>
              <a:t>completed</a:t>
            </a:r>
            <a:r>
              <a:rPr lang="en-US" sz="5100" dirty="0" smtClean="0"/>
              <a:t>.</a:t>
            </a:r>
          </a:p>
          <a:p>
            <a:endParaRPr lang="en-US" dirty="0" smtClean="0"/>
          </a:p>
          <a:p>
            <a:pPr>
              <a:buNone/>
            </a:pPr>
            <a:r>
              <a:rPr lang="en-US" dirty="0" smtClean="0"/>
              <a:t>USE ALL.</a:t>
            </a:r>
          </a:p>
          <a:p>
            <a:pPr>
              <a:buNone/>
            </a:pPr>
            <a:r>
              <a:rPr lang="en-US" dirty="0" smtClean="0"/>
              <a:t>COMPUTE filter_$=(dispo07=5 or dispo07=8 or dispo07=10 or </a:t>
            </a:r>
            <a:endParaRPr lang="en-US" dirty="0" smtClean="0"/>
          </a:p>
          <a:p>
            <a:pPr>
              <a:buNone/>
            </a:pPr>
            <a:r>
              <a:rPr lang="en-US" dirty="0" smtClean="0"/>
              <a:t>dispo07=11</a:t>
            </a:r>
            <a:r>
              <a:rPr lang="en-US" dirty="0" smtClean="0"/>
              <a:t>).</a:t>
            </a:r>
          </a:p>
          <a:p>
            <a:pPr>
              <a:buNone/>
            </a:pPr>
            <a:r>
              <a:rPr lang="en-US" dirty="0" smtClean="0"/>
              <a:t>VARIABLE LABEL filter_$ 'dispo07=5 or dispo07=8 or </a:t>
            </a:r>
            <a:endParaRPr lang="en-US" dirty="0" smtClean="0"/>
          </a:p>
          <a:p>
            <a:pPr>
              <a:buNone/>
            </a:pPr>
            <a:r>
              <a:rPr lang="en-US" dirty="0" smtClean="0"/>
              <a:t>dispo07=10 </a:t>
            </a:r>
            <a:r>
              <a:rPr lang="en-US" dirty="0" smtClean="0"/>
              <a:t>or dispo07=11 (FILTER)'.</a:t>
            </a:r>
          </a:p>
          <a:p>
            <a:pPr>
              <a:buNone/>
            </a:pPr>
            <a:r>
              <a:rPr lang="en-US" dirty="0" smtClean="0"/>
              <a:t>VALUE LABELS filter_$ 0 'Not Selected' 1 'Selected'.</a:t>
            </a:r>
          </a:p>
          <a:p>
            <a:pPr>
              <a:buNone/>
            </a:pPr>
            <a:r>
              <a:rPr lang="en-US" dirty="0" smtClean="0"/>
              <a:t>FORMAT filter_$ (f1.0).</a:t>
            </a:r>
          </a:p>
          <a:p>
            <a:pPr>
              <a:buNone/>
            </a:pPr>
            <a:r>
              <a:rPr lang="en-US" dirty="0" smtClean="0"/>
              <a:t>FILTER BY filter_$.</a:t>
            </a:r>
          </a:p>
          <a:p>
            <a:pPr>
              <a:buNone/>
            </a:pPr>
            <a:r>
              <a:rPr lang="en-US" dirty="0" smtClean="0"/>
              <a:t>EXECUTE.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sp>
        <p:nvSpPr>
          <p:cNvPr id="3" name="Content Placeholder 2"/>
          <p:cNvSpPr>
            <a:spLocks noGrp="1"/>
          </p:cNvSpPr>
          <p:nvPr>
            <p:ph idx="1"/>
          </p:nvPr>
        </p:nvSpPr>
        <p:spPr>
          <a:xfrm>
            <a:off x="228600" y="1600200"/>
            <a:ext cx="8686800" cy="4800600"/>
          </a:xfrm>
        </p:spPr>
        <p:txBody>
          <a:bodyPr>
            <a:normAutofit fontScale="32500" lnSpcReduction="20000"/>
          </a:bodyPr>
          <a:lstStyle/>
          <a:p>
            <a:pPr>
              <a:buNone/>
            </a:pPr>
            <a:r>
              <a:rPr lang="en-US" sz="7700" dirty="0" smtClean="0"/>
              <a:t>*Filter to get the 282 open and closed </a:t>
            </a:r>
            <a:r>
              <a:rPr lang="en-US" sz="7700" dirty="0" smtClean="0"/>
              <a:t>businesses in 2007 for </a:t>
            </a:r>
          </a:p>
          <a:p>
            <a:pPr>
              <a:buNone/>
            </a:pPr>
            <a:r>
              <a:rPr lang="en-US" sz="7700" dirty="0" smtClean="0"/>
              <a:t>which </a:t>
            </a:r>
            <a:r>
              <a:rPr lang="en-US" sz="7700" dirty="0" smtClean="0"/>
              <a:t>a </a:t>
            </a:r>
            <a:r>
              <a:rPr lang="en-US" sz="7700" dirty="0" smtClean="0"/>
              <a:t>screener </a:t>
            </a:r>
            <a:r>
              <a:rPr lang="en-US" sz="7700" dirty="0" smtClean="0"/>
              <a:t>or </a:t>
            </a:r>
            <a:r>
              <a:rPr lang="en-US" sz="7700" dirty="0" smtClean="0"/>
              <a:t>interview </a:t>
            </a:r>
            <a:r>
              <a:rPr lang="en-US" sz="7700" dirty="0" smtClean="0"/>
              <a:t>was </a:t>
            </a:r>
            <a:r>
              <a:rPr lang="en-US" sz="7700" dirty="0" smtClean="0"/>
              <a:t>completed </a:t>
            </a:r>
            <a:r>
              <a:rPr lang="en-US" sz="7700" dirty="0" smtClean="0"/>
              <a:t>by a Business or </a:t>
            </a:r>
            <a:endParaRPr lang="en-US" sz="7700" dirty="0" smtClean="0"/>
          </a:p>
          <a:p>
            <a:pPr>
              <a:buNone/>
            </a:pPr>
            <a:r>
              <a:rPr lang="en-US" sz="7700" dirty="0" smtClean="0"/>
              <a:t>Combo Manager </a:t>
            </a:r>
            <a:r>
              <a:rPr lang="en-US" sz="7700" dirty="0" smtClean="0"/>
              <a:t>– Note </a:t>
            </a:r>
            <a:r>
              <a:rPr lang="en-US" sz="7700" dirty="0" smtClean="0"/>
              <a:t>that </a:t>
            </a:r>
            <a:r>
              <a:rPr lang="en-US" sz="7700" dirty="0" smtClean="0"/>
              <a:t>to go </a:t>
            </a:r>
            <a:r>
              <a:rPr lang="en-US" sz="7700" dirty="0" smtClean="0"/>
              <a:t>from </a:t>
            </a:r>
            <a:r>
              <a:rPr lang="en-US" sz="7700" dirty="0" smtClean="0"/>
              <a:t>290 to 282 we </a:t>
            </a:r>
            <a:endParaRPr lang="en-US" sz="7700" dirty="0" smtClean="0"/>
          </a:p>
          <a:p>
            <a:pPr>
              <a:buNone/>
            </a:pPr>
            <a:r>
              <a:rPr lang="en-US" sz="7700" dirty="0" smtClean="0"/>
              <a:t>removed </a:t>
            </a:r>
            <a:r>
              <a:rPr lang="en-US" sz="7700" dirty="0" smtClean="0"/>
              <a:t>the 8 </a:t>
            </a:r>
            <a:r>
              <a:rPr lang="en-US" sz="7700" dirty="0" smtClean="0"/>
              <a:t>Household </a:t>
            </a:r>
            <a:r>
              <a:rPr lang="en-US" sz="7700" dirty="0" smtClean="0"/>
              <a:t>Managers in </a:t>
            </a:r>
            <a:r>
              <a:rPr lang="en-US" sz="7700" dirty="0" smtClean="0"/>
              <a:t>compty07 (see next slide).</a:t>
            </a:r>
            <a:endParaRPr lang="en-US" sz="7700" dirty="0" smtClean="0"/>
          </a:p>
          <a:p>
            <a:pPr>
              <a:buNone/>
            </a:pPr>
            <a:r>
              <a:rPr lang="en-US" dirty="0" smtClean="0"/>
              <a:t> </a:t>
            </a:r>
          </a:p>
          <a:p>
            <a:pPr>
              <a:buNone/>
            </a:pPr>
            <a:r>
              <a:rPr lang="en-US" sz="6200" dirty="0" smtClean="0"/>
              <a:t>USE ALL.</a:t>
            </a:r>
          </a:p>
          <a:p>
            <a:pPr>
              <a:buNone/>
            </a:pPr>
            <a:r>
              <a:rPr lang="en-US" sz="6200" dirty="0" smtClean="0"/>
              <a:t>COMPUTE filter_$=((dispo07=5) or (dispo07=10) or (dispo07=8 and compty07 </a:t>
            </a:r>
            <a:endParaRPr lang="en-US" sz="6200" dirty="0" smtClean="0"/>
          </a:p>
          <a:p>
            <a:pPr>
              <a:buNone/>
            </a:pPr>
            <a:r>
              <a:rPr lang="en-US" sz="6200" dirty="0" smtClean="0"/>
              <a:t>ne </a:t>
            </a:r>
            <a:r>
              <a:rPr lang="en-US" sz="6200" dirty="0" smtClean="0"/>
              <a:t>6) or (dispo07=11 and compty07 ne 6)).</a:t>
            </a:r>
          </a:p>
          <a:p>
            <a:pPr>
              <a:buNone/>
            </a:pPr>
            <a:r>
              <a:rPr lang="en-US" sz="6200" dirty="0" smtClean="0"/>
              <a:t>VARIABLE LABEL filter_$ '(dispo07=5) or (dispo07=10) or (dispo07=8 and </a:t>
            </a:r>
            <a:endParaRPr lang="en-US" sz="6200" dirty="0" smtClean="0"/>
          </a:p>
          <a:p>
            <a:pPr>
              <a:buNone/>
            </a:pPr>
            <a:r>
              <a:rPr lang="en-US" sz="6200" dirty="0" smtClean="0"/>
              <a:t>compty07 </a:t>
            </a:r>
            <a:r>
              <a:rPr lang="en-US" sz="6200" dirty="0" smtClean="0"/>
              <a:t>ne 6) or '+'(dispo07=11 and compty07 ne 6) (FILTER)'.</a:t>
            </a:r>
          </a:p>
          <a:p>
            <a:pPr>
              <a:buNone/>
            </a:pPr>
            <a:r>
              <a:rPr lang="en-US" sz="6200" dirty="0" smtClean="0"/>
              <a:t>VALUE LABELS filter_$ 0 'Not Selected' 1 'Selected'.</a:t>
            </a:r>
          </a:p>
          <a:p>
            <a:pPr>
              <a:buNone/>
            </a:pPr>
            <a:r>
              <a:rPr lang="en-US" sz="6200" dirty="0" smtClean="0"/>
              <a:t>FORMAT filter_$ (f1.0).</a:t>
            </a:r>
          </a:p>
          <a:p>
            <a:pPr>
              <a:buNone/>
            </a:pPr>
            <a:r>
              <a:rPr lang="en-US" sz="6200" dirty="0" smtClean="0"/>
              <a:t>FILTER BY filter_$.</a:t>
            </a:r>
          </a:p>
          <a:p>
            <a:pPr>
              <a:buNone/>
            </a:pPr>
            <a:r>
              <a:rPr lang="en-US" sz="6200" dirty="0" smtClean="0"/>
              <a:t>EXECUTE.</a:t>
            </a:r>
            <a:endParaRPr lang="en-US" sz="6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pic>
        <p:nvPicPr>
          <p:cNvPr id="2259" name="Picture 211"/>
          <p:cNvPicPr>
            <a:picLocks noChangeAspect="1" noChangeArrowheads="1"/>
          </p:cNvPicPr>
          <p:nvPr/>
        </p:nvPicPr>
        <p:blipFill>
          <a:blip r:embed="rId3" cstate="print"/>
          <a:srcRect/>
          <a:stretch>
            <a:fillRect/>
          </a:stretch>
        </p:blipFill>
        <p:spPr bwMode="auto">
          <a:xfrm>
            <a:off x="607537" y="1600201"/>
            <a:ext cx="7926863" cy="4572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3500" dirty="0" smtClean="0"/>
              <a:t>*Filter to get the 180 open businesses in </a:t>
            </a:r>
            <a:r>
              <a:rPr lang="en-US" sz="3500" dirty="0" smtClean="0"/>
              <a:t>2007 </a:t>
            </a:r>
          </a:p>
          <a:p>
            <a:pPr>
              <a:buNone/>
            </a:pPr>
            <a:r>
              <a:rPr lang="en-US" sz="3500" dirty="0" smtClean="0"/>
              <a:t>for </a:t>
            </a:r>
            <a:r>
              <a:rPr lang="en-US" sz="3500" dirty="0" smtClean="0"/>
              <a:t>which an </a:t>
            </a:r>
            <a:r>
              <a:rPr lang="en-US" sz="3500" dirty="0" smtClean="0"/>
              <a:t>interview </a:t>
            </a:r>
            <a:r>
              <a:rPr lang="en-US" sz="3500" dirty="0" smtClean="0"/>
              <a:t>was completed.</a:t>
            </a:r>
          </a:p>
          <a:p>
            <a:endParaRPr lang="en-US" dirty="0" smtClean="0"/>
          </a:p>
          <a:p>
            <a:pPr>
              <a:buNone/>
            </a:pPr>
            <a:r>
              <a:rPr lang="en-US" sz="2200" dirty="0" smtClean="0"/>
              <a:t>USE ALL.</a:t>
            </a:r>
          </a:p>
          <a:p>
            <a:pPr>
              <a:buNone/>
            </a:pPr>
            <a:r>
              <a:rPr lang="en-US" sz="2200" dirty="0" smtClean="0"/>
              <a:t>COMPUTE filter_$=(dispo07=8 or dispo07=11).</a:t>
            </a:r>
          </a:p>
          <a:p>
            <a:pPr>
              <a:buNone/>
            </a:pPr>
            <a:r>
              <a:rPr lang="en-US" sz="2200" dirty="0" smtClean="0"/>
              <a:t>VARIABLE LABEL filter_$ 'dispo07=8 or dispo07=11 </a:t>
            </a:r>
          </a:p>
          <a:p>
            <a:pPr>
              <a:buNone/>
            </a:pPr>
            <a:r>
              <a:rPr lang="en-US" sz="2200" dirty="0" smtClean="0"/>
              <a:t>(FILTER)'.</a:t>
            </a:r>
          </a:p>
          <a:p>
            <a:pPr>
              <a:buNone/>
            </a:pPr>
            <a:r>
              <a:rPr lang="en-US" sz="2200" dirty="0" smtClean="0"/>
              <a:t>VALUE LABELS filter_$ 0 'Not Selected' 1 'Selected'.</a:t>
            </a:r>
          </a:p>
          <a:p>
            <a:pPr>
              <a:buNone/>
            </a:pPr>
            <a:r>
              <a:rPr lang="en-US" sz="2200" dirty="0" smtClean="0"/>
              <a:t>FORMAT filter_$ (f1.0).</a:t>
            </a:r>
          </a:p>
          <a:p>
            <a:pPr>
              <a:buNone/>
            </a:pPr>
            <a:r>
              <a:rPr lang="en-US" sz="2200" dirty="0" smtClean="0"/>
              <a:t>FILTER BY filter_$.</a:t>
            </a:r>
          </a:p>
          <a:p>
            <a:pPr>
              <a:buNone/>
            </a:pPr>
            <a:r>
              <a:rPr lang="en-US" sz="2200" dirty="0" smtClean="0"/>
              <a:t>EXECUTE.</a:t>
            </a:r>
            <a:endParaRPr lang="en-US"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sp>
        <p:nvSpPr>
          <p:cNvPr id="3" name="Content Placeholder 2"/>
          <p:cNvSpPr>
            <a:spLocks noGrp="1"/>
          </p:cNvSpPr>
          <p:nvPr>
            <p:ph idx="1"/>
          </p:nvPr>
        </p:nvSpPr>
        <p:spPr>
          <a:xfrm>
            <a:off x="228600" y="1600200"/>
            <a:ext cx="8763000" cy="4724400"/>
          </a:xfrm>
        </p:spPr>
        <p:txBody>
          <a:bodyPr>
            <a:normAutofit fontScale="47500" lnSpcReduction="20000"/>
          </a:bodyPr>
          <a:lstStyle/>
          <a:p>
            <a:pPr>
              <a:buNone/>
            </a:pPr>
            <a:r>
              <a:rPr lang="en-US" sz="5500" dirty="0" smtClean="0"/>
              <a:t>*Filter to get the 172 open businesses </a:t>
            </a:r>
            <a:r>
              <a:rPr lang="en-US" sz="5500" dirty="0" smtClean="0"/>
              <a:t>in 2007 for which </a:t>
            </a:r>
            <a:r>
              <a:rPr lang="en-US" sz="5500" dirty="0" smtClean="0"/>
              <a:t>an </a:t>
            </a:r>
            <a:endParaRPr lang="en-US" sz="5500" dirty="0" smtClean="0"/>
          </a:p>
          <a:p>
            <a:pPr>
              <a:buNone/>
            </a:pPr>
            <a:r>
              <a:rPr lang="en-US" sz="5500" dirty="0" smtClean="0"/>
              <a:t>interview </a:t>
            </a:r>
            <a:r>
              <a:rPr lang="en-US" sz="5500" dirty="0" smtClean="0"/>
              <a:t>was </a:t>
            </a:r>
            <a:r>
              <a:rPr lang="en-US" sz="5500" dirty="0" smtClean="0"/>
              <a:t>completed </a:t>
            </a:r>
            <a:r>
              <a:rPr lang="en-US" sz="5500" dirty="0" smtClean="0"/>
              <a:t>by a Business or </a:t>
            </a:r>
            <a:r>
              <a:rPr lang="en-US" sz="5500" dirty="0" smtClean="0"/>
              <a:t>Combo Manager </a:t>
            </a:r>
            <a:r>
              <a:rPr lang="en-US" sz="5500" dirty="0" smtClean="0"/>
              <a:t>– </a:t>
            </a:r>
            <a:endParaRPr lang="en-US" sz="5500" dirty="0" smtClean="0"/>
          </a:p>
          <a:p>
            <a:pPr>
              <a:buNone/>
            </a:pPr>
            <a:r>
              <a:rPr lang="en-US" sz="5500" dirty="0" smtClean="0"/>
              <a:t>Note </a:t>
            </a:r>
            <a:r>
              <a:rPr lang="en-US" sz="5500" dirty="0" smtClean="0"/>
              <a:t>that to go from </a:t>
            </a:r>
            <a:r>
              <a:rPr lang="en-US" sz="5500" dirty="0" smtClean="0"/>
              <a:t>180 </a:t>
            </a:r>
            <a:r>
              <a:rPr lang="en-US" sz="5500" dirty="0" smtClean="0"/>
              <a:t>to 172 we </a:t>
            </a:r>
            <a:r>
              <a:rPr lang="en-US" sz="5500" dirty="0" smtClean="0"/>
              <a:t>removed </a:t>
            </a:r>
            <a:r>
              <a:rPr lang="en-US" sz="5500" dirty="0" smtClean="0"/>
              <a:t>the 8 Household </a:t>
            </a:r>
            <a:endParaRPr lang="en-US" sz="5500" dirty="0" smtClean="0"/>
          </a:p>
          <a:p>
            <a:pPr>
              <a:buNone/>
            </a:pPr>
            <a:r>
              <a:rPr lang="en-US" sz="5500" dirty="0" smtClean="0"/>
              <a:t>Managers </a:t>
            </a:r>
            <a:r>
              <a:rPr lang="en-US" sz="5500" dirty="0" smtClean="0"/>
              <a:t>in </a:t>
            </a:r>
            <a:r>
              <a:rPr lang="en-US" sz="5500" dirty="0" smtClean="0"/>
              <a:t>compty07 (see next slide).</a:t>
            </a:r>
            <a:endParaRPr lang="en-US" sz="5500" dirty="0" smtClean="0"/>
          </a:p>
          <a:p>
            <a:pPr>
              <a:buNone/>
            </a:pPr>
            <a:endParaRPr lang="en-US" dirty="0" smtClean="0"/>
          </a:p>
          <a:p>
            <a:pPr>
              <a:buNone/>
            </a:pPr>
            <a:r>
              <a:rPr lang="en-US" sz="4200" dirty="0" smtClean="0"/>
              <a:t>USE ALL.</a:t>
            </a:r>
          </a:p>
          <a:p>
            <a:pPr>
              <a:buNone/>
            </a:pPr>
            <a:r>
              <a:rPr lang="en-US" sz="4200" dirty="0" smtClean="0"/>
              <a:t>COMPUTE filter_$=((dispo07=8 or dispo07=11) and (compty07 ne 6)).</a:t>
            </a:r>
          </a:p>
          <a:p>
            <a:pPr>
              <a:buNone/>
            </a:pPr>
            <a:r>
              <a:rPr lang="en-US" sz="4200" dirty="0" smtClean="0"/>
              <a:t>VARIABLE LABEL filter_$ '(dispo07=8 or dispo07=11) and (compty07 ne </a:t>
            </a:r>
            <a:endParaRPr lang="en-US" sz="4200" dirty="0" smtClean="0"/>
          </a:p>
          <a:p>
            <a:pPr>
              <a:buNone/>
            </a:pPr>
            <a:r>
              <a:rPr lang="en-US" sz="4200" dirty="0" smtClean="0"/>
              <a:t>6</a:t>
            </a:r>
            <a:r>
              <a:rPr lang="en-US" sz="4200" dirty="0" smtClean="0"/>
              <a:t>) (FILTER)'.</a:t>
            </a:r>
          </a:p>
          <a:p>
            <a:pPr>
              <a:buNone/>
            </a:pPr>
            <a:r>
              <a:rPr lang="en-US" sz="4200" dirty="0" smtClean="0"/>
              <a:t>VALUE LABELS filter_$ 0 'Not Selected' 1 'Selected'.</a:t>
            </a:r>
          </a:p>
          <a:p>
            <a:pPr>
              <a:buNone/>
            </a:pPr>
            <a:r>
              <a:rPr lang="en-US" sz="4200" dirty="0" smtClean="0"/>
              <a:t>FORMAT filter_$ (f1.0).</a:t>
            </a:r>
          </a:p>
          <a:p>
            <a:pPr>
              <a:buNone/>
            </a:pPr>
            <a:r>
              <a:rPr lang="en-US" sz="4200" dirty="0" smtClean="0"/>
              <a:t>FILTER BY filter_$.</a:t>
            </a:r>
          </a:p>
          <a:p>
            <a:pPr>
              <a:buNone/>
            </a:pPr>
            <a:r>
              <a:rPr lang="en-US" sz="4200" dirty="0" smtClean="0"/>
              <a:t>EXECUTE.</a:t>
            </a:r>
            <a:endParaRPr lang="en-US" sz="4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pic>
        <p:nvPicPr>
          <p:cNvPr id="2259" name="Picture 211"/>
          <p:cNvPicPr>
            <a:picLocks noChangeAspect="1" noChangeArrowheads="1"/>
          </p:cNvPicPr>
          <p:nvPr/>
        </p:nvPicPr>
        <p:blipFill>
          <a:blip r:embed="rId3" cstate="print"/>
          <a:srcRect/>
          <a:stretch>
            <a:fillRect/>
          </a:stretch>
        </p:blipFill>
        <p:spPr bwMode="auto">
          <a:xfrm>
            <a:off x="607537" y="1600201"/>
            <a:ext cx="7926863" cy="4572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 cont.</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pPr>
              <a:buNone/>
            </a:pPr>
            <a:r>
              <a:rPr lang="en-US" dirty="0" smtClean="0"/>
              <a:t>*Filter to get the 56 businesses that </a:t>
            </a:r>
            <a:endParaRPr lang="en-US" dirty="0" smtClean="0"/>
          </a:p>
          <a:p>
            <a:pPr>
              <a:buNone/>
            </a:pPr>
            <a:r>
              <a:rPr lang="en-US" dirty="0" smtClean="0"/>
              <a:t>experienced a disaster </a:t>
            </a:r>
            <a:r>
              <a:rPr lang="en-US" dirty="0" smtClean="0"/>
              <a:t>between 1996 and </a:t>
            </a:r>
            <a:endParaRPr lang="en-US" dirty="0" smtClean="0"/>
          </a:p>
          <a:p>
            <a:pPr>
              <a:buNone/>
            </a:pPr>
            <a:r>
              <a:rPr lang="en-US" dirty="0" smtClean="0"/>
              <a:t>2006</a:t>
            </a:r>
            <a:r>
              <a:rPr lang="en-US" dirty="0" smtClean="0"/>
              <a:t>.</a:t>
            </a:r>
          </a:p>
          <a:p>
            <a:pPr>
              <a:buNone/>
            </a:pPr>
            <a:r>
              <a:rPr lang="en-US" sz="2200" dirty="0" smtClean="0"/>
              <a:t> </a:t>
            </a:r>
          </a:p>
          <a:p>
            <a:pPr>
              <a:buNone/>
            </a:pPr>
            <a:r>
              <a:rPr lang="en-US" sz="2200" dirty="0" smtClean="0"/>
              <a:t>USE ALL.</a:t>
            </a:r>
          </a:p>
          <a:p>
            <a:pPr>
              <a:buNone/>
            </a:pPr>
            <a:r>
              <a:rPr lang="en-US" sz="2200" dirty="0" smtClean="0"/>
              <a:t>COMPUTE filter_$=(b2com07=1).</a:t>
            </a:r>
          </a:p>
          <a:p>
            <a:pPr>
              <a:buNone/>
            </a:pPr>
            <a:r>
              <a:rPr lang="en-US" sz="2200" dirty="0" smtClean="0"/>
              <a:t>VARIABLE LABEL filter_$ 'b2com07=1 (FILTER)'.</a:t>
            </a:r>
          </a:p>
          <a:p>
            <a:pPr>
              <a:buNone/>
            </a:pPr>
            <a:r>
              <a:rPr lang="en-US" sz="2200" dirty="0" smtClean="0"/>
              <a:t>VALUE LABELS filter_$ 0 'Not Selected' 1 'Selected'.</a:t>
            </a:r>
          </a:p>
          <a:p>
            <a:pPr>
              <a:buNone/>
            </a:pPr>
            <a:r>
              <a:rPr lang="en-US" sz="2200" dirty="0" smtClean="0"/>
              <a:t>FORMAT filter_$ (f1.0).</a:t>
            </a:r>
          </a:p>
          <a:p>
            <a:pPr>
              <a:buNone/>
            </a:pPr>
            <a:r>
              <a:rPr lang="en-US" sz="2200" dirty="0" smtClean="0"/>
              <a:t>FILTER BY filter_$.</a:t>
            </a:r>
          </a:p>
          <a:p>
            <a:pPr>
              <a:buNone/>
            </a:pPr>
            <a:r>
              <a:rPr lang="en-US" sz="2200" dirty="0" smtClean="0"/>
              <a:t>EXECUTE.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Introduction to 2007 data</a:t>
            </a:r>
          </a:p>
          <a:p>
            <a:pPr marL="514350" indent="-514350">
              <a:buNone/>
            </a:pPr>
            <a:endParaRPr lang="en-US" dirty="0" smtClean="0"/>
          </a:p>
          <a:p>
            <a:pPr marL="514350" indent="-514350">
              <a:buAutoNum type="arabicPeriod" startAt="2"/>
            </a:pPr>
            <a:r>
              <a:rPr lang="en-US" dirty="0" smtClean="0"/>
              <a:t>What’s new in the 2007 data</a:t>
            </a:r>
            <a:r>
              <a:rPr lang="en-US" dirty="0"/>
              <a:t> </a:t>
            </a:r>
            <a:r>
              <a:rPr lang="en-US" dirty="0" smtClean="0"/>
              <a:t>and codebook</a:t>
            </a:r>
          </a:p>
          <a:p>
            <a:pPr marL="514350" indent="-514350">
              <a:buNone/>
            </a:pPr>
            <a:endParaRPr lang="en-US" dirty="0" smtClean="0"/>
          </a:p>
          <a:p>
            <a:pPr marL="514350" indent="-514350">
              <a:buAutoNum type="arabicPeriod" startAt="3"/>
            </a:pPr>
            <a:r>
              <a:rPr lang="en-US" dirty="0" smtClean="0"/>
              <a:t>Useful filters</a:t>
            </a:r>
          </a:p>
          <a:p>
            <a:pPr marL="514350" indent="-514350">
              <a:buAutoNum type="arabicPeriod" startAt="3"/>
            </a:pPr>
            <a:endParaRPr lang="en-US" dirty="0"/>
          </a:p>
          <a:p>
            <a:pPr marL="514350" indent="-514350">
              <a:buAutoNum type="arabicPeriod" startAt="3"/>
            </a:pPr>
            <a:r>
              <a:rPr lang="en-US" dirty="0" smtClean="0"/>
              <a:t>Discussion of homework </a:t>
            </a:r>
          </a:p>
          <a:p>
            <a:pPr marL="514350" indent="-51435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Homework</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Question #1:</a:t>
            </a:r>
          </a:p>
          <a:p>
            <a:pPr>
              <a:buNone/>
            </a:pPr>
            <a:endParaRPr lang="en-US" dirty="0" smtClean="0"/>
          </a:p>
          <a:p>
            <a:pPr>
              <a:buNone/>
            </a:pPr>
            <a:r>
              <a:rPr lang="en-US" dirty="0" smtClean="0"/>
              <a:t>Please determine how many businesses were </a:t>
            </a:r>
            <a:endParaRPr lang="en-US" dirty="0" smtClean="0"/>
          </a:p>
          <a:p>
            <a:pPr>
              <a:buNone/>
            </a:pPr>
            <a:r>
              <a:rPr lang="en-US" dirty="0" smtClean="0"/>
              <a:t>open </a:t>
            </a:r>
            <a:r>
              <a:rPr lang="en-US" dirty="0" smtClean="0"/>
              <a:t>in 2007 and how many businesses were </a:t>
            </a:r>
            <a:endParaRPr lang="en-US" dirty="0" smtClean="0"/>
          </a:p>
          <a:p>
            <a:pPr>
              <a:buNone/>
            </a:pPr>
            <a:r>
              <a:rPr lang="en-US" dirty="0" smtClean="0"/>
              <a:t>closed </a:t>
            </a:r>
            <a:r>
              <a:rPr lang="en-US" dirty="0" smtClean="0"/>
              <a:t>in 2007. We want you to get into the </a:t>
            </a:r>
            <a:endParaRPr lang="en-US" dirty="0" smtClean="0"/>
          </a:p>
          <a:p>
            <a:pPr>
              <a:buNone/>
            </a:pPr>
            <a:r>
              <a:rPr lang="en-US" dirty="0" smtClean="0"/>
              <a:t>codebook </a:t>
            </a:r>
            <a:r>
              <a:rPr lang="en-US" dirty="0" smtClean="0"/>
              <a:t>and find the appropriate variable to use </a:t>
            </a:r>
            <a:endParaRPr lang="en-US" dirty="0" smtClean="0"/>
          </a:p>
          <a:p>
            <a:pPr>
              <a:buNone/>
            </a:pPr>
            <a:r>
              <a:rPr lang="en-US" dirty="0" smtClean="0"/>
              <a:t>for </a:t>
            </a:r>
            <a:r>
              <a:rPr lang="en-US" dirty="0" smtClean="0"/>
              <a:t>this frequency. (HINT: It is in the “Computed </a:t>
            </a:r>
            <a:endParaRPr lang="en-US" dirty="0" smtClean="0"/>
          </a:p>
          <a:p>
            <a:pPr>
              <a:buNone/>
            </a:pPr>
            <a:r>
              <a:rPr lang="en-US" dirty="0" smtClean="0"/>
              <a:t>Variables</a:t>
            </a:r>
            <a:r>
              <a:rPr lang="en-US" dirty="0" smtClean="0"/>
              <a:t>” section of the 2007 wave)</a:t>
            </a:r>
          </a:p>
          <a:p>
            <a:pPr>
              <a:buNone/>
            </a:pPr>
            <a:endParaRPr lang="en-US" dirty="0"/>
          </a:p>
          <a:p>
            <a:pPr>
              <a:buNone/>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1000" y="1524000"/>
            <a:ext cx="8339418" cy="312420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Homework cont.</a:t>
            </a:r>
            <a:endParaRPr lang="en-US" dirty="0"/>
          </a:p>
        </p:txBody>
      </p:sp>
      <p:sp>
        <p:nvSpPr>
          <p:cNvPr id="7" name="TextBox 6"/>
          <p:cNvSpPr txBox="1"/>
          <p:nvPr/>
        </p:nvSpPr>
        <p:spPr>
          <a:xfrm>
            <a:off x="1219200" y="5105400"/>
            <a:ext cx="6400800" cy="523220"/>
          </a:xfrm>
          <a:prstGeom prst="rect">
            <a:avLst/>
          </a:prstGeom>
          <a:noFill/>
        </p:spPr>
        <p:txBody>
          <a:bodyPr wrap="square" rtlCol="0">
            <a:spAutoFit/>
          </a:bodyPr>
          <a:lstStyle/>
          <a:p>
            <a:pPr algn="ctr"/>
            <a:r>
              <a:rPr lang="en-US" sz="2800" dirty="0" smtClean="0"/>
              <a:t>Answer : 223 were open, 116 were closed </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0600" y="76200"/>
            <a:ext cx="7010400" cy="67056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cont.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Question #2</a:t>
            </a:r>
          </a:p>
          <a:p>
            <a:pPr>
              <a:buNone/>
            </a:pPr>
            <a:endParaRPr lang="en-US" dirty="0" smtClean="0"/>
          </a:p>
          <a:p>
            <a:pPr>
              <a:buNone/>
            </a:pPr>
            <a:r>
              <a:rPr lang="en-US" dirty="0" smtClean="0"/>
              <a:t>Look in the codebook for and then run frequencies </a:t>
            </a:r>
            <a:endParaRPr lang="en-US" dirty="0" smtClean="0"/>
          </a:p>
          <a:p>
            <a:pPr>
              <a:buNone/>
            </a:pPr>
            <a:r>
              <a:rPr lang="en-US" dirty="0" smtClean="0"/>
              <a:t>of </a:t>
            </a:r>
            <a:r>
              <a:rPr lang="en-US" dirty="0" smtClean="0"/>
              <a:t>disaster variables b507, s6g07, and b5com07. </a:t>
            </a:r>
            <a:endParaRPr lang="en-US" dirty="0" smtClean="0"/>
          </a:p>
          <a:p>
            <a:pPr>
              <a:buNone/>
            </a:pPr>
            <a:r>
              <a:rPr lang="en-US" dirty="0" smtClean="0"/>
              <a:t>Though </a:t>
            </a:r>
            <a:r>
              <a:rPr lang="en-US" dirty="0" smtClean="0"/>
              <a:t>each variable appears similar in wording, </a:t>
            </a:r>
            <a:endParaRPr lang="en-US" dirty="0" smtClean="0"/>
          </a:p>
          <a:p>
            <a:pPr>
              <a:buNone/>
            </a:pPr>
            <a:r>
              <a:rPr lang="en-US" dirty="0" smtClean="0"/>
              <a:t>what </a:t>
            </a:r>
            <a:r>
              <a:rPr lang="en-US" dirty="0" smtClean="0"/>
              <a:t>is the difference between them? (HINT: Prior </a:t>
            </a:r>
            <a:endParaRPr lang="en-US" dirty="0" smtClean="0"/>
          </a:p>
          <a:p>
            <a:pPr>
              <a:buNone/>
            </a:pPr>
            <a:r>
              <a:rPr lang="en-US" dirty="0" smtClean="0"/>
              <a:t>to </a:t>
            </a:r>
            <a:r>
              <a:rPr lang="en-US" dirty="0" smtClean="0"/>
              <a:t>running frequencies of these variables, you will </a:t>
            </a:r>
            <a:endParaRPr lang="en-US" dirty="0" smtClean="0"/>
          </a:p>
          <a:p>
            <a:pPr>
              <a:buNone/>
            </a:pPr>
            <a:r>
              <a:rPr lang="en-US" dirty="0" smtClean="0"/>
              <a:t>need </a:t>
            </a:r>
            <a:r>
              <a:rPr lang="en-US" dirty="0" smtClean="0"/>
              <a:t>to use a filter provided to you in the 2007 </a:t>
            </a:r>
            <a:endParaRPr lang="en-US" dirty="0" smtClean="0"/>
          </a:p>
          <a:p>
            <a:pPr>
              <a:buNone/>
            </a:pPr>
            <a:r>
              <a:rPr lang="en-US" dirty="0" smtClean="0"/>
              <a:t>filter </a:t>
            </a:r>
            <a:r>
              <a:rPr lang="en-US" dirty="0" smtClean="0"/>
              <a:t>handout)</a:t>
            </a:r>
          </a:p>
          <a:p>
            <a:pPr>
              <a:buNone/>
            </a:pPr>
            <a:endParaRPr lang="en-US" dirty="0"/>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31963" y="2133600"/>
            <a:ext cx="5811837" cy="20193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1752600" y="152400"/>
            <a:ext cx="5791200" cy="2019300"/>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1676400" y="4127500"/>
            <a:ext cx="5867400" cy="1511300"/>
          </a:xfrm>
          <a:prstGeom prst="rect">
            <a:avLst/>
          </a:prstGeom>
          <a:noFill/>
          <a:ln w="9525">
            <a:noFill/>
            <a:miter lim="800000"/>
            <a:headEnd/>
            <a:tailEnd/>
          </a:ln>
          <a:effectLst/>
        </p:spPr>
      </p:pic>
      <p:sp>
        <p:nvSpPr>
          <p:cNvPr id="13" name="TextBox 12"/>
          <p:cNvSpPr txBox="1"/>
          <p:nvPr/>
        </p:nvSpPr>
        <p:spPr>
          <a:xfrm>
            <a:off x="228600" y="5715000"/>
            <a:ext cx="8763000" cy="923330"/>
          </a:xfrm>
          <a:prstGeom prst="rect">
            <a:avLst/>
          </a:prstGeom>
          <a:noFill/>
        </p:spPr>
        <p:txBody>
          <a:bodyPr wrap="square" rtlCol="0">
            <a:spAutoFit/>
          </a:bodyPr>
          <a:lstStyle/>
          <a:p>
            <a:pPr algn="ctr"/>
            <a:r>
              <a:rPr lang="en-US" dirty="0" smtClean="0"/>
              <a:t>Answer: All three variables are assessing the same thing, but s6g07 is the screener variable, b507 is the interview variable, and b5com07 is the screener/interview combination variable. Remember that you may need to create a combined variable depending on your RQ.</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2007 study was designed to obtain updated information about the status of businesses and owning families and also to learn about the impact of natural disasters and disaster relief on business </a:t>
            </a:r>
            <a:r>
              <a:rPr lang="en-US" dirty="0" smtClean="0"/>
              <a:t>viability</a:t>
            </a:r>
          </a:p>
          <a:p>
            <a:endParaRPr lang="en-US" dirty="0" smtClean="0"/>
          </a:p>
          <a:p>
            <a:r>
              <a:rPr lang="en-US" dirty="0" smtClean="0"/>
              <a:t>268 variables in the panel data are 2007 variables, and they are located on pp. 154-185 of the codebook</a:t>
            </a:r>
          </a:p>
          <a:p>
            <a:endParaRPr lang="en-US" dirty="0" smtClean="0"/>
          </a:p>
          <a:p>
            <a:pPr>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cont.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Screener (pp. 154-160)</a:t>
            </a:r>
          </a:p>
          <a:p>
            <a:pPr lvl="1"/>
            <a:r>
              <a:rPr lang="en-US" dirty="0" smtClean="0"/>
              <a:t>Disaster Questions</a:t>
            </a:r>
          </a:p>
          <a:p>
            <a:pPr lvl="1"/>
            <a:r>
              <a:rPr lang="en-US" dirty="0" smtClean="0"/>
              <a:t>Worldview Questions</a:t>
            </a:r>
          </a:p>
          <a:p>
            <a:pPr lvl="1"/>
            <a:r>
              <a:rPr lang="en-US" dirty="0" smtClean="0"/>
              <a:t>Computed Variables</a:t>
            </a:r>
          </a:p>
          <a:p>
            <a:r>
              <a:rPr lang="en-US" dirty="0" smtClean="0"/>
              <a:t>Interview (pp. 161-178)</a:t>
            </a:r>
          </a:p>
          <a:p>
            <a:pPr lvl="1"/>
            <a:r>
              <a:rPr lang="en-US" dirty="0" smtClean="0"/>
              <a:t>Basic Business Information</a:t>
            </a:r>
          </a:p>
          <a:p>
            <a:pPr lvl="1"/>
            <a:r>
              <a:rPr lang="en-US" dirty="0" smtClean="0"/>
              <a:t>Business Finances</a:t>
            </a:r>
          </a:p>
          <a:p>
            <a:pPr lvl="1"/>
            <a:r>
              <a:rPr lang="en-US" dirty="0" smtClean="0"/>
              <a:t>Disaster Questions</a:t>
            </a:r>
          </a:p>
          <a:p>
            <a:pPr lvl="1"/>
            <a:r>
              <a:rPr lang="en-US" dirty="0" smtClean="0"/>
              <a:t>Worldview Questions</a:t>
            </a:r>
          </a:p>
          <a:p>
            <a:pPr lvl="1"/>
            <a:r>
              <a:rPr lang="en-US" dirty="0" smtClean="0"/>
              <a:t>Conflict and Tension</a:t>
            </a:r>
          </a:p>
          <a:p>
            <a:r>
              <a:rPr lang="en-US" dirty="0" smtClean="0"/>
              <a:t>Imputed Variables (p. 178)</a:t>
            </a:r>
          </a:p>
          <a:p>
            <a:r>
              <a:rPr lang="en-US" dirty="0" smtClean="0"/>
              <a:t>Computed Variables (pp. 179-185)</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3"/>
          <p:cNvGrpSpPr>
            <a:grpSpLocks noChangeAspect="1"/>
          </p:cNvGrpSpPr>
          <p:nvPr/>
        </p:nvGrpSpPr>
        <p:grpSpPr bwMode="auto">
          <a:xfrm>
            <a:off x="0" y="2438400"/>
            <a:ext cx="3314700" cy="685800"/>
            <a:chOff x="4027" y="3799"/>
            <a:chExt cx="4350" cy="926"/>
          </a:xfrm>
        </p:grpSpPr>
        <p:sp>
          <p:nvSpPr>
            <p:cNvPr id="11268" name="AutoShape 4"/>
            <p:cNvSpPr>
              <a:spLocks noChangeAspect="1" noChangeArrowheads="1" noTextEdit="1"/>
            </p:cNvSpPr>
            <p:nvPr/>
          </p:nvSpPr>
          <p:spPr bwMode="auto">
            <a:xfrm>
              <a:off x="4027" y="3799"/>
              <a:ext cx="4350" cy="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sp>
        <p:nvSpPr>
          <p:cNvPr id="11266" name="Text Box 2"/>
          <p:cNvSpPr txBox="1">
            <a:spLocks noChangeArrowheads="1"/>
          </p:cNvSpPr>
          <p:nvPr/>
        </p:nvSpPr>
        <p:spPr bwMode="auto">
          <a:xfrm>
            <a:off x="152400" y="3886200"/>
            <a:ext cx="4381500" cy="2667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339 households were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recontacted</a:t>
            </a: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2007</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193  Businesses were open/owned/managed</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177  Main interviews completed</a:t>
            </a:r>
            <a:endParaRPr kumimoji="0" lang="en-US" sz="130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16    Verified status only    </a:t>
            </a:r>
            <a:endParaRPr kumimoji="0" lang="en-US" sz="13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     Businesses open but have no other info.</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116   Businesses were closed/not owned</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97   Screener A, B, C completed</a:t>
            </a:r>
            <a:endParaRPr kumimoji="0" lang="en-US" sz="130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   Verified status only</a:t>
            </a:r>
          </a:p>
          <a:p>
            <a:pPr marL="0" marR="0" lvl="0" indent="0" algn="l" defTabSz="914400" rtl="0" eaLnBrk="0" fontAlgn="base" latinLnBrk="0" hangingPunct="0">
              <a:lnSpc>
                <a:spcPct val="100000"/>
              </a:lnSpc>
              <a:spcBef>
                <a:spcPct val="0"/>
              </a:spcBef>
              <a:spcAft>
                <a:spcPct val="0"/>
              </a:spcAft>
              <a:buClrTx/>
              <a:buSzTx/>
              <a:buFontTx/>
              <a:buNone/>
              <a:tabLst/>
            </a:pPr>
            <a:r>
              <a:rPr lang="en-US" sz="1300" dirty="0" smtClean="0">
                <a:latin typeface="Arial" pitchFamily="34" charset="0"/>
                <a:cs typeface="Arial" pitchFamily="34" charset="0"/>
              </a:rPr>
              <a:t>          </a:t>
            </a:r>
            <a:r>
              <a:rPr lang="en-US" sz="1300" b="1" dirty="0" smtClean="0">
                <a:latin typeface="Arial" pitchFamily="34" charset="0"/>
                <a:cs typeface="Arial" pitchFamily="34" charset="0"/>
              </a:rPr>
              <a:t>19     Businesses were open but change in           </a:t>
            </a:r>
          </a:p>
          <a:p>
            <a:pPr marL="0" marR="0" lvl="0" indent="0" algn="l" defTabSz="914400" rtl="0" eaLnBrk="0" fontAlgn="base" latinLnBrk="0" hangingPunct="0">
              <a:lnSpc>
                <a:spcPct val="100000"/>
              </a:lnSpc>
              <a:spcBef>
                <a:spcPct val="0"/>
              </a:spcBef>
              <a:spcAft>
                <a:spcPct val="0"/>
              </a:spcAft>
              <a:buClrTx/>
              <a:buSzTx/>
              <a:buFontTx/>
              <a:buNone/>
              <a:tabLst/>
            </a:pPr>
            <a:r>
              <a:rPr lang="en-US" sz="1300" b="1" dirty="0" smtClean="0">
                <a:latin typeface="Arial" pitchFamily="34" charset="0"/>
                <a:cs typeface="Arial" pitchFamily="34" charset="0"/>
              </a:rPr>
              <a:t>                   ownership or management</a:t>
            </a:r>
          </a:p>
          <a:p>
            <a:pPr marL="0" marR="0" lvl="0" indent="0" algn="l" defTabSz="914400" rtl="0" eaLnBrk="0" fontAlgn="base" latinLnBrk="0" hangingPunct="0">
              <a:lnSpc>
                <a:spcPct val="100000"/>
              </a:lnSpc>
              <a:spcBef>
                <a:spcPct val="0"/>
              </a:spcBef>
              <a:spcAft>
                <a:spcPct val="0"/>
              </a:spcAft>
              <a:buClrTx/>
              <a:buSzTx/>
              <a:buFontTx/>
              <a:buNone/>
              <a:tabLst/>
            </a:pPr>
            <a:r>
              <a:rPr lang="en-US" sz="1300" dirty="0" smtClean="0">
                <a:latin typeface="Arial" pitchFamily="34" charset="0"/>
                <a:cs typeface="Arial" pitchFamily="34" charset="0"/>
              </a:rPr>
              <a:t>                   </a:t>
            </a:r>
            <a:r>
              <a:rPr lang="en-US" sz="1300" dirty="0" smtClean="0">
                <a:solidFill>
                  <a:srgbClr val="FF0000"/>
                </a:solidFill>
                <a:latin typeface="Arial" pitchFamily="34" charset="0"/>
                <a:cs typeface="Arial" pitchFamily="34" charset="0"/>
              </a:rPr>
              <a:t>13   Screener A, B, C completed</a:t>
            </a:r>
          </a:p>
          <a:p>
            <a:pPr marL="0" marR="0" lvl="0" indent="0" algn="l" defTabSz="914400" rtl="0" eaLnBrk="0" fontAlgn="base" latinLnBrk="0" hangingPunct="0">
              <a:lnSpc>
                <a:spcPct val="100000"/>
              </a:lnSpc>
              <a:spcBef>
                <a:spcPct val="0"/>
              </a:spcBef>
              <a:spcAft>
                <a:spcPct val="0"/>
              </a:spcAft>
              <a:buClrTx/>
              <a:buSzTx/>
              <a:buFontTx/>
              <a:buNone/>
              <a:tabLst/>
            </a:pPr>
            <a:r>
              <a:rPr lang="en-US" sz="1300" dirty="0" smtClean="0">
                <a:latin typeface="Arial" pitchFamily="34" charset="0"/>
                <a:cs typeface="Arial" pitchFamily="34" charset="0"/>
              </a:rPr>
              <a:t>                    </a:t>
            </a:r>
            <a:r>
              <a:rPr lang="en-US" sz="1300" dirty="0" smtClean="0">
                <a:solidFill>
                  <a:srgbClr val="7030A0"/>
                </a:solidFill>
                <a:latin typeface="Arial" pitchFamily="34" charset="0"/>
                <a:cs typeface="Arial" pitchFamily="34" charset="0"/>
              </a:rPr>
              <a:t>3    Main interviews completed</a:t>
            </a:r>
          </a:p>
          <a:p>
            <a:pPr marL="0" marR="0" lvl="0" indent="0" algn="l" defTabSz="914400" rtl="0" eaLnBrk="0" fontAlgn="base" latinLnBrk="0" hangingPunct="0">
              <a:lnSpc>
                <a:spcPct val="100000"/>
              </a:lnSpc>
              <a:spcBef>
                <a:spcPct val="0"/>
              </a:spcBef>
              <a:spcAft>
                <a:spcPct val="0"/>
              </a:spcAft>
              <a:buClrTx/>
              <a:buSzTx/>
              <a:buFontTx/>
              <a:buNone/>
              <a:tabLst/>
            </a:pPr>
            <a:r>
              <a:rPr lang="en-US" sz="1300" dirty="0" smtClean="0">
                <a:latin typeface="Arial" pitchFamily="34" charset="0"/>
                <a:cs typeface="Arial" pitchFamily="34" charset="0"/>
              </a:rPr>
              <a:t>                    3    Verified status only</a:t>
            </a:r>
          </a:p>
          <a:p>
            <a:pPr marL="0" marR="0" lvl="0" indent="0" algn="l" defTabSz="914400" rtl="0" eaLnBrk="0" fontAlgn="base" latinLnBrk="0" hangingPunct="0">
              <a:lnSpc>
                <a:spcPct val="100000"/>
              </a:lnSpc>
              <a:spcBef>
                <a:spcPct val="0"/>
              </a:spcBef>
              <a:spcAft>
                <a:spcPct val="0"/>
              </a:spcAft>
              <a:buClrTx/>
              <a:buSzTx/>
              <a:buFontTx/>
              <a:buNone/>
              <a:tabLst/>
            </a:pPr>
            <a:endParaRPr lang="en-US" sz="13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5" name="Text Box 1"/>
          <p:cNvSpPr txBox="1">
            <a:spLocks noChangeArrowheads="1"/>
          </p:cNvSpPr>
          <p:nvPr/>
        </p:nvSpPr>
        <p:spPr bwMode="auto">
          <a:xfrm>
            <a:off x="4648200" y="3886200"/>
            <a:ext cx="4343400" cy="2667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369 were not followed in 2007</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80     Refused (approx.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22%)</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285   Couldn’t be reached (approx.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77%)</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77    Maximum calls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208  </a:t>
            </a:r>
            <a:r>
              <a:rPr kumimoji="0" lang="en-US" sz="13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Unlocatable</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Health Problems (approx. 1%)      </a:t>
            </a:r>
            <a:endParaRPr kumimoji="0" lang="en-US" sz="13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9" name="Line 5"/>
          <p:cNvSpPr>
            <a:spLocks noChangeShapeType="1"/>
          </p:cNvSpPr>
          <p:nvPr/>
        </p:nvSpPr>
        <p:spPr bwMode="auto">
          <a:xfrm flipH="1">
            <a:off x="2438400" y="3276600"/>
            <a:ext cx="685800" cy="609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70" name="Line 6"/>
          <p:cNvSpPr>
            <a:spLocks noChangeShapeType="1"/>
          </p:cNvSpPr>
          <p:nvPr/>
        </p:nvSpPr>
        <p:spPr bwMode="auto">
          <a:xfrm>
            <a:off x="5943600" y="3276600"/>
            <a:ext cx="609600" cy="609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75" name="Text Box 11"/>
          <p:cNvSpPr txBox="1">
            <a:spLocks noChangeArrowheads="1"/>
          </p:cNvSpPr>
          <p:nvPr/>
        </p:nvSpPr>
        <p:spPr bwMode="auto">
          <a:xfrm>
            <a:off x="3505200" y="304800"/>
            <a:ext cx="1943100" cy="1447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1997</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HM &amp; BM = 414</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Combination=259</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BM only = 35</a:t>
            </a:r>
            <a:endParaRPr lang="en-US" sz="150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Total = 708</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1" name="Text Box 7"/>
          <p:cNvSpPr txBox="1">
            <a:spLocks noChangeArrowheads="1"/>
          </p:cNvSpPr>
          <p:nvPr/>
        </p:nvSpPr>
        <p:spPr bwMode="auto">
          <a:xfrm>
            <a:off x="3086100" y="2286000"/>
            <a:ext cx="2857500" cy="990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population for the 2007 survey consisted of the 708 households with business data in 1997</a:t>
            </a:r>
            <a:endParaRPr kumimoji="0" lang="en-US"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6" name="Rectangle 12"/>
          <p:cNvSpPr>
            <a:spLocks noChangeArrowheads="1"/>
          </p:cNvSpPr>
          <p:nvPr/>
        </p:nvSpPr>
        <p:spPr bwMode="auto">
          <a:xfrm>
            <a:off x="457200" y="533400"/>
            <a:ext cx="20574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Road Map</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*NFBS Wave 3</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77" name="Rectangle 1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8" name="Rectangle 14"/>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0" name="Rectangle 16"/>
          <p:cNvSpPr>
            <a:spLocks noChangeArrowheads="1"/>
          </p:cNvSpPr>
          <p:nvPr/>
        </p:nvSpPr>
        <p:spPr bwMode="auto">
          <a:xfrm>
            <a:off x="0" y="3124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1" name="Rectangle 17"/>
          <p:cNvSpPr>
            <a:spLocks noChangeArrowheads="1"/>
          </p:cNvSpPr>
          <p:nvPr/>
        </p:nvSpPr>
        <p:spPr bwMode="auto">
          <a:xfrm>
            <a:off x="0" y="3124200"/>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Straight Connector 22"/>
          <p:cNvCxnSpPr/>
          <p:nvPr/>
        </p:nvCxnSpPr>
        <p:spPr>
          <a:xfrm rot="5400000">
            <a:off x="4229497" y="2018903"/>
            <a:ext cx="533400" cy="794"/>
          </a:xfrm>
          <a:prstGeom prst="line">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a:t>
            </a:r>
            <a:r>
              <a:rPr lang="en-US" dirty="0" smtClean="0"/>
              <a:t>New </a:t>
            </a:r>
            <a:br>
              <a:rPr lang="en-US" dirty="0" smtClean="0"/>
            </a:br>
            <a:r>
              <a:rPr lang="en-US" dirty="0" smtClean="0"/>
              <a:t>Between March 2</a:t>
            </a:r>
            <a:r>
              <a:rPr lang="en-US" baseline="30000" dirty="0" smtClean="0"/>
              <a:t>nd</a:t>
            </a:r>
            <a:r>
              <a:rPr lang="en-US" dirty="0" smtClean="0"/>
              <a:t> and May 4</a:t>
            </a:r>
            <a:r>
              <a:rPr lang="en-US" baseline="30000" dirty="0" smtClean="0"/>
              <a:t>th</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t>
            </a:r>
            <a:r>
              <a:rPr lang="en-US" dirty="0" smtClean="0"/>
              <a:t>New </a:t>
            </a:r>
            <a:endParaRPr lang="en-US" dirty="0"/>
          </a:p>
        </p:txBody>
      </p:sp>
      <p:sp>
        <p:nvSpPr>
          <p:cNvPr id="3" name="Content Placeholder 2"/>
          <p:cNvSpPr>
            <a:spLocks noGrp="1"/>
          </p:cNvSpPr>
          <p:nvPr>
            <p:ph idx="1"/>
          </p:nvPr>
        </p:nvSpPr>
        <p:spPr/>
        <p:txBody>
          <a:bodyPr/>
          <a:lstStyle/>
          <a:p>
            <a:r>
              <a:rPr lang="en-US" dirty="0" smtClean="0"/>
              <a:t>Variables that were in the data set but not the codebook have been added to the codebook</a:t>
            </a:r>
          </a:p>
          <a:p>
            <a:pPr lvl="1"/>
            <a:r>
              <a:rPr lang="en-US" dirty="0" smtClean="0"/>
              <a:t>See handout for variables added to the codebook</a:t>
            </a:r>
          </a:p>
          <a:p>
            <a:pPr>
              <a:buNone/>
            </a:pPr>
            <a:endParaRPr lang="en-US" dirty="0" smtClean="0"/>
          </a:p>
          <a:p>
            <a:r>
              <a:rPr lang="en-US" dirty="0" smtClean="0"/>
              <a:t>New variables have been added to the data set and codebook (e.g., dispo07, b2com07, b17com07, b21com07)</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cont.</a:t>
            </a:r>
            <a:endParaRPr lang="en-US"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800" dirty="0" smtClean="0"/>
              <a:t>B5com07: </a:t>
            </a:r>
            <a:r>
              <a:rPr lang="en-US" sz="4800" dirty="0" smtClean="0"/>
              <a:t>Did your business incur any losses from the disaster?</a:t>
            </a:r>
            <a:endParaRPr lang="en-US" sz="4800" dirty="0" smtClean="0"/>
          </a:p>
          <a:p>
            <a:endParaRPr lang="en-US" sz="4800" dirty="0" smtClean="0"/>
          </a:p>
          <a:p>
            <a:r>
              <a:rPr lang="en-US" sz="4800" dirty="0" smtClean="0"/>
              <a:t>B7com07</a:t>
            </a:r>
            <a:r>
              <a:rPr lang="en-US" sz="4800" dirty="0" smtClean="0"/>
              <a:t>: </a:t>
            </a:r>
            <a:r>
              <a:rPr lang="en-US" sz="4800" dirty="0"/>
              <a:t>Did your business receive any direct payments or loans from </a:t>
            </a:r>
            <a:r>
              <a:rPr lang="en-US" sz="4800" dirty="0" smtClean="0"/>
              <a:t>any</a:t>
            </a:r>
            <a:r>
              <a:rPr lang="en-US" sz="4800" b="1" dirty="0" smtClean="0"/>
              <a:t> </a:t>
            </a:r>
            <a:r>
              <a:rPr lang="en-US" sz="4800" dirty="0" smtClean="0"/>
              <a:t>government </a:t>
            </a:r>
            <a:r>
              <a:rPr lang="en-US" sz="4800" dirty="0"/>
              <a:t>disaster assistance program between 1996 and 2000?</a:t>
            </a:r>
            <a:endParaRPr lang="en-US" sz="4800" b="1" dirty="0"/>
          </a:p>
          <a:p>
            <a:pPr>
              <a:buNone/>
            </a:pPr>
            <a:endParaRPr lang="en-US" sz="4800" dirty="0" smtClean="0"/>
          </a:p>
          <a:p>
            <a:r>
              <a:rPr lang="en-US" sz="4800" dirty="0" smtClean="0"/>
              <a:t>B17com07: Did you </a:t>
            </a:r>
            <a:r>
              <a:rPr lang="en-US" sz="4800" dirty="0"/>
              <a:t>(or your family) have any problems or damage to </a:t>
            </a:r>
            <a:r>
              <a:rPr lang="en-US" sz="4800" dirty="0" smtClean="0"/>
              <a:t>your home </a:t>
            </a:r>
            <a:r>
              <a:rPr lang="en-US" sz="4800" dirty="0"/>
              <a:t>or possessions because of the disaster</a:t>
            </a:r>
            <a:r>
              <a:rPr lang="en-US" sz="4800" dirty="0" smtClean="0"/>
              <a:t>?</a:t>
            </a:r>
          </a:p>
          <a:p>
            <a:endParaRPr lang="en-US" sz="4800" dirty="0" smtClean="0"/>
          </a:p>
          <a:p>
            <a:r>
              <a:rPr lang="en-US" sz="4800" dirty="0" smtClean="0"/>
              <a:t>B21com07: </a:t>
            </a:r>
            <a:r>
              <a:rPr lang="en-US" sz="4800" dirty="0"/>
              <a:t>When the disaster occurred, did you, personally, take care of your </a:t>
            </a:r>
            <a:r>
              <a:rPr lang="en-US" sz="4800" dirty="0" smtClean="0"/>
              <a:t>family first </a:t>
            </a:r>
            <a:r>
              <a:rPr lang="en-US" sz="4800" dirty="0"/>
              <a:t>or business first</a:t>
            </a:r>
            <a:r>
              <a:rPr lang="en-US" sz="4800" dirty="0" smtClean="0"/>
              <a:t>?</a:t>
            </a:r>
          </a:p>
          <a:p>
            <a:endParaRPr lang="en-US" sz="4800" dirty="0"/>
          </a:p>
          <a:p>
            <a:r>
              <a:rPr lang="en-US" sz="4800" dirty="0" smtClean="0"/>
              <a:t>Dispo07: Disposition 07</a:t>
            </a:r>
            <a:endParaRPr lang="en-US" sz="4800" dirty="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324</TotalTime>
  <Words>1017</Words>
  <Application>Microsoft Office PowerPoint</Application>
  <PresentationFormat>On-screen Show (4:3)</PresentationFormat>
  <Paragraphs>186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NC1030 Webinar 2007 Data </vt:lpstr>
      <vt:lpstr>Overview</vt:lpstr>
      <vt:lpstr>Introduction</vt:lpstr>
      <vt:lpstr>Introduction</vt:lpstr>
      <vt:lpstr>Introduction cont.</vt:lpstr>
      <vt:lpstr>Slide 6</vt:lpstr>
      <vt:lpstr>What’s New  Between March 2nd and May 4th </vt:lpstr>
      <vt:lpstr>What’s New </vt:lpstr>
      <vt:lpstr>What’s New cont.</vt:lpstr>
      <vt:lpstr>Slide 10</vt:lpstr>
      <vt:lpstr>Useful Filters</vt:lpstr>
      <vt:lpstr>Filters</vt:lpstr>
      <vt:lpstr>Filters cont.</vt:lpstr>
      <vt:lpstr>Filters cont.</vt:lpstr>
      <vt:lpstr>Filters cont.</vt:lpstr>
      <vt:lpstr>Filters cont.</vt:lpstr>
      <vt:lpstr>Filters cont.</vt:lpstr>
      <vt:lpstr>Filters cont.</vt:lpstr>
      <vt:lpstr>Filters cont.</vt:lpstr>
      <vt:lpstr>Homework</vt:lpstr>
      <vt:lpstr>Homework </vt:lpstr>
      <vt:lpstr>Homework cont.</vt:lpstr>
      <vt:lpstr>Slide 23</vt:lpstr>
      <vt:lpstr>Homework cont.</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NC1030 2007 Data Webinar</dc:title>
  <dc:creator>KB</dc:creator>
  <cp:lastModifiedBy>College of Education and Human Development</cp:lastModifiedBy>
  <cp:revision>39</cp:revision>
  <dcterms:created xsi:type="dcterms:W3CDTF">2009-03-30T16:08:01Z</dcterms:created>
  <dcterms:modified xsi:type="dcterms:W3CDTF">2009-05-15T16:34:30Z</dcterms:modified>
</cp:coreProperties>
</file>