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tags/tag16.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tags/tag17.xml" ContentType="application/vnd.openxmlformats-officedocument.presentationml.tags+xml"/>
  <Override PartName="/ppt/notesSlides/notesSlide18.xml" ContentType="application/vnd.openxmlformats-officedocument.presentationml.notesSlide+xml"/>
  <Override PartName="/ppt/charts/chart6.xml" ContentType="application/vnd.openxmlformats-officedocument.drawingml.chart+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tags/tag20.xml" ContentType="application/vnd.openxmlformats-officedocument.presentationml.tags+xml"/>
  <Override PartName="/ppt/notesSlides/notesSlide21.xml" ContentType="application/vnd.openxmlformats-officedocument.presentationml.notesSlide+xml"/>
  <Override PartName="/ppt/charts/chart8.xml" ContentType="application/vnd.openxmlformats-officedocument.drawingml.chart+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charts/chart9.xml" ContentType="application/vnd.openxmlformats-officedocument.drawingml.chart+xml"/>
  <Override PartName="/ppt/tags/tag23.xml" ContentType="application/vnd.openxmlformats-officedocument.presentationml.tags+xml"/>
  <Override PartName="/ppt/notesSlides/notesSlide24.xml" ContentType="application/vnd.openxmlformats-officedocument.presentationml.notesSlide+xml"/>
  <Override PartName="/ppt/charts/chart10.xml" ContentType="application/vnd.openxmlformats-officedocument.drawingml.chart+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charts/chart11.xml" ContentType="application/vnd.openxmlformats-officedocument.drawingml.chart+xml"/>
  <Override PartName="/ppt/tags/tag27.xml" ContentType="application/vnd.openxmlformats-officedocument.presentationml.tags+xml"/>
  <Override PartName="/ppt/notesSlides/notesSlide28.xml" ContentType="application/vnd.openxmlformats-officedocument.presentationml.notesSlide+xml"/>
  <Override PartName="/ppt/charts/chart12.xml" ContentType="application/vnd.openxmlformats-officedocument.drawingml.chart+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charts/chart13.xml" ContentType="application/vnd.openxmlformats-officedocument.drawingml.chart+xml"/>
  <Override PartName="/ppt/tags/tag30.xml" ContentType="application/vnd.openxmlformats-officedocument.presentationml.tags+xml"/>
  <Override PartName="/ppt/notesSlides/notesSlide31.xml" ContentType="application/vnd.openxmlformats-officedocument.presentationml.notesSlide+xml"/>
  <Override PartName="/ppt/charts/chart14.xml" ContentType="application/vnd.openxmlformats-officedocument.drawingml.chart+xml"/>
  <Override PartName="/ppt/tags/tag31.xml" ContentType="application/vnd.openxmlformats-officedocument.presentationml.tags+xml"/>
  <Override PartName="/ppt/notesSlides/notesSlide32.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charts/chart16.xml" ContentType="application/vnd.openxmlformats-officedocument.drawingml.chart+xml"/>
  <Override PartName="/ppt/tags/tag36.xml" ContentType="application/vnd.openxmlformats-officedocument.presentationml.tags+xml"/>
  <Override PartName="/ppt/notesSlides/notesSlide37.xml" ContentType="application/vnd.openxmlformats-officedocument.presentationml.notesSlide+xml"/>
  <Override PartName="/ppt/charts/chart17.xml" ContentType="application/vnd.openxmlformats-officedocument.drawingml.chart+xml"/>
  <Override PartName="/ppt/tags/tag37.xml" ContentType="application/vnd.openxmlformats-officedocument.presentationml.tags+xml"/>
  <Override PartName="/ppt/notesSlides/notesSlide38.xml" ContentType="application/vnd.openxmlformats-officedocument.presentationml.notesSlide+xml"/>
  <Override PartName="/ppt/charts/chart18.xml" ContentType="application/vnd.openxmlformats-officedocument.drawingml.chart+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419" r:id="rId2"/>
    <p:sldId id="287" r:id="rId3"/>
    <p:sldId id="409" r:id="rId4"/>
    <p:sldId id="439" r:id="rId5"/>
    <p:sldId id="289" r:id="rId6"/>
    <p:sldId id="353" r:id="rId7"/>
    <p:sldId id="290" r:id="rId8"/>
    <p:sldId id="292" r:id="rId9"/>
    <p:sldId id="293" r:id="rId10"/>
    <p:sldId id="294" r:id="rId11"/>
    <p:sldId id="295" r:id="rId12"/>
    <p:sldId id="296" r:id="rId13"/>
    <p:sldId id="355" r:id="rId14"/>
    <p:sldId id="356" r:id="rId15"/>
    <p:sldId id="357" r:id="rId16"/>
    <p:sldId id="360" r:id="rId17"/>
    <p:sldId id="426" r:id="rId18"/>
    <p:sldId id="361" r:id="rId19"/>
    <p:sldId id="362" r:id="rId20"/>
    <p:sldId id="363" r:id="rId21"/>
    <p:sldId id="364" r:id="rId22"/>
    <p:sldId id="415" r:id="rId23"/>
    <p:sldId id="408" r:id="rId24"/>
    <p:sldId id="304" r:id="rId25"/>
    <p:sldId id="306" r:id="rId26"/>
    <p:sldId id="307" r:id="rId27"/>
    <p:sldId id="368" r:id="rId28"/>
    <p:sldId id="310" r:id="rId29"/>
    <p:sldId id="311" r:id="rId30"/>
    <p:sldId id="411" r:id="rId31"/>
    <p:sldId id="313" r:id="rId32"/>
    <p:sldId id="370" r:id="rId33"/>
    <p:sldId id="314" r:id="rId34"/>
    <p:sldId id="315" r:id="rId35"/>
    <p:sldId id="412" r:id="rId36"/>
    <p:sldId id="317" r:id="rId37"/>
    <p:sldId id="318" r:id="rId38"/>
    <p:sldId id="319" r:id="rId39"/>
    <p:sldId id="376" r:id="rId40"/>
    <p:sldId id="322" r:id="rId41"/>
    <p:sldId id="323" r:id="rId42"/>
    <p:sldId id="413" r:id="rId43"/>
    <p:sldId id="385" r:id="rId44"/>
    <p:sldId id="328" r:id="rId45"/>
    <p:sldId id="329" r:id="rId46"/>
    <p:sldId id="414" r:id="rId47"/>
    <p:sldId id="335" r:id="rId48"/>
    <p:sldId id="342" r:id="rId49"/>
    <p:sldId id="431" r:id="rId50"/>
    <p:sldId id="435" r:id="rId51"/>
    <p:sldId id="432" r:id="rId52"/>
    <p:sldId id="436" r:id="rId53"/>
    <p:sldId id="433" r:id="rId54"/>
    <p:sldId id="434" r:id="rId55"/>
    <p:sldId id="437" r:id="rId56"/>
    <p:sldId id="401" r:id="rId57"/>
    <p:sldId id="403" r:id="rId58"/>
    <p:sldId id="416" r:id="rId59"/>
    <p:sldId id="400" r:id="rId60"/>
    <p:sldId id="425" r:id="rId61"/>
    <p:sldId id="438" r:id="rId62"/>
    <p:sldId id="377" r:id="rId63"/>
  </p:sldIdLst>
  <p:sldSz cx="9144000" cy="6858000" type="screen4x3"/>
  <p:notesSz cx="6881813" cy="9296400"/>
  <p:custDataLst>
    <p:tags r:id="rId66"/>
  </p:custDataLst>
  <p:defaultTextStyle>
    <a:defPPr>
      <a:defRPr lang="en-US"/>
    </a:defPPr>
    <a:lvl1pPr algn="l" rtl="0" fontAlgn="base">
      <a:spcBef>
        <a:spcPct val="0"/>
      </a:spcBef>
      <a:spcAft>
        <a:spcPct val="0"/>
      </a:spcAft>
      <a:defRPr sz="2000" b="1" kern="1200">
        <a:solidFill>
          <a:srgbClr val="031A91"/>
        </a:solidFill>
        <a:latin typeface="Verdana" pitchFamily="34" charset="0"/>
        <a:ea typeface="+mn-ea"/>
        <a:cs typeface="Arial" charset="0"/>
      </a:defRPr>
    </a:lvl1pPr>
    <a:lvl2pPr marL="457200" algn="l" rtl="0" fontAlgn="base">
      <a:spcBef>
        <a:spcPct val="0"/>
      </a:spcBef>
      <a:spcAft>
        <a:spcPct val="0"/>
      </a:spcAft>
      <a:defRPr sz="2000" b="1" kern="1200">
        <a:solidFill>
          <a:srgbClr val="031A91"/>
        </a:solidFill>
        <a:latin typeface="Verdana" pitchFamily="34" charset="0"/>
        <a:ea typeface="+mn-ea"/>
        <a:cs typeface="Arial" charset="0"/>
      </a:defRPr>
    </a:lvl2pPr>
    <a:lvl3pPr marL="914400" algn="l" rtl="0" fontAlgn="base">
      <a:spcBef>
        <a:spcPct val="0"/>
      </a:spcBef>
      <a:spcAft>
        <a:spcPct val="0"/>
      </a:spcAft>
      <a:defRPr sz="2000" b="1" kern="1200">
        <a:solidFill>
          <a:srgbClr val="031A91"/>
        </a:solidFill>
        <a:latin typeface="Verdana" pitchFamily="34" charset="0"/>
        <a:ea typeface="+mn-ea"/>
        <a:cs typeface="Arial" charset="0"/>
      </a:defRPr>
    </a:lvl3pPr>
    <a:lvl4pPr marL="1371600" algn="l" rtl="0" fontAlgn="base">
      <a:spcBef>
        <a:spcPct val="0"/>
      </a:spcBef>
      <a:spcAft>
        <a:spcPct val="0"/>
      </a:spcAft>
      <a:defRPr sz="2000" b="1" kern="1200">
        <a:solidFill>
          <a:srgbClr val="031A91"/>
        </a:solidFill>
        <a:latin typeface="Verdana" pitchFamily="34" charset="0"/>
        <a:ea typeface="+mn-ea"/>
        <a:cs typeface="Arial" charset="0"/>
      </a:defRPr>
    </a:lvl4pPr>
    <a:lvl5pPr marL="1828800" algn="l" rtl="0" fontAlgn="base">
      <a:spcBef>
        <a:spcPct val="0"/>
      </a:spcBef>
      <a:spcAft>
        <a:spcPct val="0"/>
      </a:spcAft>
      <a:defRPr sz="2000" b="1" kern="1200">
        <a:solidFill>
          <a:srgbClr val="031A91"/>
        </a:solidFill>
        <a:latin typeface="Verdana" pitchFamily="34" charset="0"/>
        <a:ea typeface="+mn-ea"/>
        <a:cs typeface="Arial" charset="0"/>
      </a:defRPr>
    </a:lvl5pPr>
    <a:lvl6pPr marL="2286000" algn="l" defTabSz="914400" rtl="0" eaLnBrk="1" latinLnBrk="0" hangingPunct="1">
      <a:defRPr sz="2000" b="1" kern="1200">
        <a:solidFill>
          <a:srgbClr val="031A91"/>
        </a:solidFill>
        <a:latin typeface="Verdana" pitchFamily="34" charset="0"/>
        <a:ea typeface="+mn-ea"/>
        <a:cs typeface="Arial" charset="0"/>
      </a:defRPr>
    </a:lvl6pPr>
    <a:lvl7pPr marL="2743200" algn="l" defTabSz="914400" rtl="0" eaLnBrk="1" latinLnBrk="0" hangingPunct="1">
      <a:defRPr sz="2000" b="1" kern="1200">
        <a:solidFill>
          <a:srgbClr val="031A91"/>
        </a:solidFill>
        <a:latin typeface="Verdana" pitchFamily="34" charset="0"/>
        <a:ea typeface="+mn-ea"/>
        <a:cs typeface="Arial" charset="0"/>
      </a:defRPr>
    </a:lvl7pPr>
    <a:lvl8pPr marL="3200400" algn="l" defTabSz="914400" rtl="0" eaLnBrk="1" latinLnBrk="0" hangingPunct="1">
      <a:defRPr sz="2000" b="1" kern="1200">
        <a:solidFill>
          <a:srgbClr val="031A91"/>
        </a:solidFill>
        <a:latin typeface="Verdana" pitchFamily="34" charset="0"/>
        <a:ea typeface="+mn-ea"/>
        <a:cs typeface="Arial" charset="0"/>
      </a:defRPr>
    </a:lvl8pPr>
    <a:lvl9pPr marL="3657600" algn="l" defTabSz="914400" rtl="0" eaLnBrk="1" latinLnBrk="0" hangingPunct="1">
      <a:defRPr sz="2000" b="1" kern="1200">
        <a:solidFill>
          <a:srgbClr val="031A9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990000"/>
    <a:srgbClr val="CC0000"/>
    <a:srgbClr val="FF5757"/>
    <a:srgbClr val="339933"/>
    <a:srgbClr val="008000"/>
    <a:srgbClr val="800000"/>
    <a:srgbClr val="FFB3C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7730" autoAdjust="0"/>
  </p:normalViewPr>
  <p:slideViewPr>
    <p:cSldViewPr snapToGrid="0">
      <p:cViewPr varScale="1">
        <p:scale>
          <a:sx n="82" d="100"/>
          <a:sy n="82" d="100"/>
        </p:scale>
        <p:origin x="2006" y="4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7980"/>
    </p:cViewPr>
  </p:sorterViewPr>
  <p:notesViewPr>
    <p:cSldViewPr snapToGrid="0">
      <p:cViewPr varScale="1">
        <p:scale>
          <a:sx n="56" d="100"/>
          <a:sy n="56" d="100"/>
        </p:scale>
        <p:origin x="-2490"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hayes\AppData\Local\Microsoft\Windows\Temporary%20Internet%20Files\Content.Outlook\RENBJ7ZB\revised%20historical%20population%20numbers%20and%20dependency%20ratios_gh_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khayes\AppData\Local\Microsoft\Windows\Temporary%20Internet%20Files\Content.Outlook\RENBJ7ZB\Medicaid%20Estimates%20All%20Groups%202010%20to%202030_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hayes\AppData\Local\Microsoft\Windows\Temporary%20Internet%20Files\Content.Outlook\RENBJ7ZB\Medicaid%20Estimates%20All%20Groups%202010%20to%202030_4.xlsx"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khayes\AppData\Local\Microsoft\Windows\Temporary%20Internet%20Files\Content.Outlook\RENBJ7ZB\revised%20historical%20population%20numbers%20and%20dependency%20ratios_gh_1.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hayes\Dropbox\Aging%202030\2012\K-12_2012\K_12_Doug_2012%20(H%20S's%20conflicted%20copy%202012-07-2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ayes\Dropbox\Aging%202030\2012\K-12_2012\K_12_Doug_2012%20(H%20S's%20conflicted%20copy%202012-07-23).xls"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627296587926"/>
          <c:y val="0.17214082870788688"/>
          <c:w val="0.81162390638670201"/>
          <c:h val="0.70903138819976252"/>
        </c:manualLayout>
      </c:layout>
      <c:barChart>
        <c:barDir val="col"/>
        <c:grouping val="clustered"/>
        <c:varyColors val="0"/>
        <c:ser>
          <c:idx val="0"/>
          <c:order val="0"/>
          <c:tx>
            <c:strRef>
              <c:f>Sheet1!$B$5</c:f>
              <c:strCache>
                <c:ptCount val="1"/>
                <c:pt idx="0">
                  <c:v>0 to 17</c:v>
                </c:pt>
              </c:strCache>
            </c:strRef>
          </c:tx>
          <c:spPr>
            <a:solidFill>
              <a:srgbClr val="FFC000"/>
            </a:solidFill>
            <a:ln w="3175">
              <a:solidFill>
                <a:srgbClr val="000000"/>
              </a:solidFill>
            </a:ln>
          </c:spPr>
          <c:invertIfNegative val="0"/>
          <c:cat>
            <c:numRef>
              <c:f>Sheet1!$A$6:$A$16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Sheet1!$B$6:$B$16</c:f>
              <c:numCache>
                <c:formatCode>#,##0</c:formatCode>
                <c:ptCount val="11"/>
                <c:pt idx="0">
                  <c:v>190612</c:v>
                </c:pt>
                <c:pt idx="1">
                  <c:v>171967</c:v>
                </c:pt>
                <c:pt idx="2">
                  <c:v>194930</c:v>
                </c:pt>
                <c:pt idx="3">
                  <c:v>260408</c:v>
                </c:pt>
                <c:pt idx="4">
                  <c:v>253125</c:v>
                </c:pt>
                <c:pt idx="5">
                  <c:v>231895</c:v>
                </c:pt>
                <c:pt idx="6">
                  <c:v>222104</c:v>
                </c:pt>
                <c:pt idx="7">
                  <c:v>230062</c:v>
                </c:pt>
                <c:pt idx="8">
                  <c:v>223563</c:v>
                </c:pt>
                <c:pt idx="9">
                  <c:v>229648</c:v>
                </c:pt>
                <c:pt idx="10">
                  <c:v>221531</c:v>
                </c:pt>
              </c:numCache>
            </c:numRef>
          </c:val>
        </c:ser>
        <c:ser>
          <c:idx val="1"/>
          <c:order val="1"/>
          <c:tx>
            <c:strRef>
              <c:f>Sheet1!$C$5</c:f>
              <c:strCache>
                <c:ptCount val="1"/>
                <c:pt idx="0">
                  <c:v>18 to 64</c:v>
                </c:pt>
              </c:strCache>
            </c:strRef>
          </c:tx>
          <c:spPr>
            <a:solidFill>
              <a:srgbClr val="008000"/>
            </a:solidFill>
            <a:ln>
              <a:solidFill>
                <a:srgbClr val="000000"/>
              </a:solidFill>
            </a:ln>
          </c:spPr>
          <c:invertIfNegative val="0"/>
          <c:cat>
            <c:numRef>
              <c:f>Sheet1!$A$6:$A$16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Sheet1!$C$6:$C$16</c:f>
              <c:numCache>
                <c:formatCode>#,##0</c:formatCode>
                <c:ptCount val="11"/>
                <c:pt idx="0">
                  <c:v>320294</c:v>
                </c:pt>
                <c:pt idx="1">
                  <c:v>351232</c:v>
                </c:pt>
                <c:pt idx="2">
                  <c:v>345230</c:v>
                </c:pt>
                <c:pt idx="3">
                  <c:v>348939</c:v>
                </c:pt>
                <c:pt idx="4">
                  <c:v>372548</c:v>
                </c:pt>
                <c:pt idx="5">
                  <c:v>470236</c:v>
                </c:pt>
                <c:pt idx="6">
                  <c:v>470464</c:v>
                </c:pt>
                <c:pt idx="7">
                  <c:v>551184</c:v>
                </c:pt>
                <c:pt idx="8">
                  <c:v>619110</c:v>
                </c:pt>
                <c:pt idx="9">
                  <c:v>598076</c:v>
                </c:pt>
                <c:pt idx="10">
                  <c:v>572454</c:v>
                </c:pt>
              </c:numCache>
            </c:numRef>
          </c:val>
        </c:ser>
        <c:ser>
          <c:idx val="2"/>
          <c:order val="2"/>
          <c:tx>
            <c:strRef>
              <c:f>Sheet1!$D$5</c:f>
              <c:strCache>
                <c:ptCount val="1"/>
                <c:pt idx="0">
                  <c:v>65+</c:v>
                </c:pt>
              </c:strCache>
            </c:strRef>
          </c:tx>
          <c:spPr>
            <a:solidFill>
              <a:srgbClr val="0000CC"/>
            </a:solidFill>
            <a:ln w="3175">
              <a:solidFill>
                <a:srgbClr val="000000"/>
              </a:solidFill>
            </a:ln>
          </c:spPr>
          <c:invertIfNegative val="0"/>
          <c:cat>
            <c:numRef>
              <c:f>Sheet1!$A$6:$A$16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Sheet1!$D$6:$D$16</c:f>
              <c:numCache>
                <c:formatCode>#,##0</c:formatCode>
                <c:ptCount val="11"/>
                <c:pt idx="0">
                  <c:v>26700</c:v>
                </c:pt>
                <c:pt idx="1">
                  <c:v>36257</c:v>
                </c:pt>
                <c:pt idx="2">
                  <c:v>50864</c:v>
                </c:pt>
                <c:pt idx="3">
                  <c:v>65420</c:v>
                </c:pt>
                <c:pt idx="4">
                  <c:v>68736</c:v>
                </c:pt>
                <c:pt idx="5">
                  <c:v>84559</c:v>
                </c:pt>
                <c:pt idx="6">
                  <c:v>106497</c:v>
                </c:pt>
                <c:pt idx="7">
                  <c:v>120949</c:v>
                </c:pt>
                <c:pt idx="8">
                  <c:v>146742</c:v>
                </c:pt>
                <c:pt idx="9">
                  <c:v>214385</c:v>
                </c:pt>
                <c:pt idx="10">
                  <c:v>272870</c:v>
                </c:pt>
              </c:numCache>
            </c:numRef>
          </c:val>
        </c:ser>
        <c:dLbls>
          <c:showLegendKey val="0"/>
          <c:showVal val="0"/>
          <c:showCatName val="0"/>
          <c:showSerName val="0"/>
          <c:showPercent val="0"/>
          <c:showBubbleSize val="0"/>
        </c:dLbls>
        <c:gapWidth val="150"/>
        <c:axId val="281415232"/>
        <c:axId val="281416408"/>
      </c:barChart>
      <c:catAx>
        <c:axId val="281415232"/>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81416408"/>
        <c:crosses val="autoZero"/>
        <c:auto val="1"/>
        <c:lblAlgn val="ctr"/>
        <c:lblOffset val="100"/>
        <c:noMultiLvlLbl val="0"/>
      </c:catAx>
      <c:valAx>
        <c:axId val="281416408"/>
        <c:scaling>
          <c:orientation val="minMax"/>
        </c:scaling>
        <c:delete val="0"/>
        <c:axPos val="l"/>
        <c:majorGridlines/>
        <c:numFmt formatCode="#,##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81415232"/>
        <c:crosses val="autoZero"/>
        <c:crossBetween val="between"/>
      </c:valAx>
      <c:spPr>
        <a:noFill/>
      </c:spPr>
    </c:plotArea>
    <c:legend>
      <c:legendPos val="t"/>
      <c:overlay val="0"/>
      <c:txPr>
        <a:bodyPr/>
        <a:lstStyle/>
        <a:p>
          <a:pPr>
            <a:defRPr sz="2400" b="1">
              <a:solidFill>
                <a:srgbClr val="000000"/>
              </a:solidFill>
              <a:latin typeface="Arial" pitchFamily="34" charset="0"/>
              <a:cs typeface="Arial" pitchFamily="34" charset="0"/>
            </a:defRPr>
          </a:pPr>
          <a:endParaRPr lang="en-US"/>
        </a:p>
      </c:txPr>
    </c:legend>
    <c:plotVisOnly val="1"/>
    <c:dispBlanksAs val="gap"/>
    <c:showDLblsOverMax val="0"/>
  </c:chart>
  <c:spPr>
    <a:noFill/>
  </c:spPr>
  <c:txPr>
    <a:bodyPr/>
    <a:lstStyle/>
    <a:p>
      <a:pPr>
        <a:defRPr baseline="0">
          <a:latin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889156216584039"/>
          <c:y val="4.5584949044747039E-2"/>
          <c:w val="0.8187627588218136"/>
          <c:h val="0.85545844269466353"/>
        </c:manualLayout>
      </c:layout>
      <c:barChart>
        <c:barDir val="col"/>
        <c:grouping val="clustered"/>
        <c:varyColors val="0"/>
        <c:ser>
          <c:idx val="0"/>
          <c:order val="0"/>
          <c:tx>
            <c:strRef>
              <c:f>Sheet1!$B$1</c:f>
              <c:strCache>
                <c:ptCount val="1"/>
                <c:pt idx="0">
                  <c:v>Higher Education Expenditure per Montanan</c:v>
                </c:pt>
              </c:strCache>
            </c:strRef>
          </c:tx>
          <c:spPr>
            <a:solidFill>
              <a:srgbClr val="FFC0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"$"#,##0</c:formatCode>
                <c:ptCount val="5"/>
                <c:pt idx="0">
                  <c:v>162</c:v>
                </c:pt>
                <c:pt idx="1">
                  <c:v>140</c:v>
                </c:pt>
                <c:pt idx="2">
                  <c:v>129</c:v>
                </c:pt>
                <c:pt idx="3">
                  <c:v>130</c:v>
                </c:pt>
                <c:pt idx="4">
                  <c:v>133</c:v>
                </c:pt>
              </c:numCache>
            </c:numRef>
          </c:val>
        </c:ser>
        <c:dLbls>
          <c:showLegendKey val="0"/>
          <c:showVal val="0"/>
          <c:showCatName val="0"/>
          <c:showSerName val="0"/>
          <c:showPercent val="0"/>
          <c:showBubbleSize val="0"/>
        </c:dLbls>
        <c:gapWidth val="150"/>
        <c:axId val="213204712"/>
        <c:axId val="213207064"/>
      </c:barChart>
      <c:catAx>
        <c:axId val="213204712"/>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13207064"/>
        <c:crosses val="autoZero"/>
        <c:auto val="1"/>
        <c:lblAlgn val="ctr"/>
        <c:lblOffset val="100"/>
        <c:noMultiLvlLbl val="0"/>
      </c:catAx>
      <c:valAx>
        <c:axId val="213207064"/>
        <c:scaling>
          <c:orientation val="minMax"/>
          <c:max val="180"/>
          <c:min val="100"/>
        </c:scaling>
        <c:delete val="0"/>
        <c:axPos val="l"/>
        <c:title>
          <c:tx>
            <c:rich>
              <a:bodyPr/>
              <a:lstStyle/>
              <a:p>
                <a:pPr>
                  <a:defRPr sz="1600" b="1" i="0" u="none" strike="noStrike" baseline="0">
                    <a:solidFill>
                      <a:srgbClr val="000000"/>
                    </a:solidFill>
                    <a:latin typeface="Arial" pitchFamily="34" charset="0"/>
                    <a:ea typeface="Verdana"/>
                    <a:cs typeface="Arial" pitchFamily="34" charset="0"/>
                  </a:defRPr>
                </a:pPr>
                <a:r>
                  <a:rPr lang="en-US" sz="1600">
                    <a:latin typeface="Arial" pitchFamily="34" charset="0"/>
                    <a:cs typeface="Arial" pitchFamily="34" charset="0"/>
                  </a:rPr>
                  <a:t>Dollars Spent per Montanan</a:t>
                </a:r>
              </a:p>
            </c:rich>
          </c:tx>
          <c:layout>
            <c:manualLayout>
              <c:xMode val="edge"/>
              <c:yMode val="edge"/>
              <c:x val="2.0061728395061731E-2"/>
              <c:y val="0.16135695538057737"/>
            </c:manualLayout>
          </c:layout>
          <c:overlay val="0"/>
        </c:title>
        <c:numFmt formatCode="&quot;$&quot;#,##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13204712"/>
        <c:crosses val="autoZero"/>
        <c:crossBetween val="between"/>
        <c:majorUnit val="20"/>
      </c:valAx>
      <c:spPr>
        <a:noFill/>
        <a:ln w="25410">
          <a:noFill/>
        </a:ln>
      </c:spPr>
    </c:plotArea>
    <c:plotVisOnly val="1"/>
    <c:dispBlanksAs val="gap"/>
    <c:showDLblsOverMax val="0"/>
  </c:chart>
  <c:txPr>
    <a:bodyPr/>
    <a:lstStyle/>
    <a:p>
      <a:pPr>
        <a:defRPr sz="180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Correctional Expenditure per Person By Age</c:v>
                </c:pt>
              </c:strCache>
            </c:strRef>
          </c:tx>
          <c:spPr>
            <a:solidFill>
              <a:srgbClr val="7030A0"/>
            </a:solidFill>
            <a:ln>
              <a:solidFill>
                <a:srgbClr val="000000"/>
              </a:solidFill>
            </a:ln>
          </c:spPr>
          <c:invertIfNegative val="0"/>
          <c:dLbls>
            <c:numFmt formatCode="\$#,##0_);[Red]\(\$#,##0\)" sourceLinked="0"/>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10 to 13</c:v>
                </c:pt>
                <c:pt idx="1">
                  <c:v>14 to 17</c:v>
                </c:pt>
                <c:pt idx="2">
                  <c:v>18 to 24</c:v>
                </c:pt>
                <c:pt idx="3">
                  <c:v>25 to 44</c:v>
                </c:pt>
                <c:pt idx="4">
                  <c:v>45 to 64</c:v>
                </c:pt>
                <c:pt idx="5">
                  <c:v>65 +</c:v>
                </c:pt>
              </c:strCache>
            </c:strRef>
          </c:cat>
          <c:val>
            <c:numRef>
              <c:f>Sheet1!$B$2:$B$7</c:f>
              <c:numCache>
                <c:formatCode>"$"#,##0.00_);[Red]\("$"#,##0.00\)</c:formatCode>
                <c:ptCount val="6"/>
                <c:pt idx="0">
                  <c:v>19.309999999999999</c:v>
                </c:pt>
                <c:pt idx="1">
                  <c:v>308</c:v>
                </c:pt>
                <c:pt idx="2">
                  <c:v>226</c:v>
                </c:pt>
                <c:pt idx="3">
                  <c:v>339</c:v>
                </c:pt>
                <c:pt idx="4">
                  <c:v>147</c:v>
                </c:pt>
                <c:pt idx="5">
                  <c:v>21.63000000000001</c:v>
                </c:pt>
              </c:numCache>
            </c:numRef>
          </c:val>
        </c:ser>
        <c:dLbls>
          <c:showLegendKey val="0"/>
          <c:showVal val="0"/>
          <c:showCatName val="0"/>
          <c:showSerName val="0"/>
          <c:showPercent val="0"/>
          <c:showBubbleSize val="0"/>
        </c:dLbls>
        <c:gapWidth val="150"/>
        <c:axId val="213206280"/>
        <c:axId val="213207456"/>
      </c:barChart>
      <c:catAx>
        <c:axId val="213206280"/>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13207456"/>
        <c:crosses val="autoZero"/>
        <c:auto val="1"/>
        <c:lblAlgn val="ctr"/>
        <c:lblOffset val="100"/>
        <c:noMultiLvlLbl val="0"/>
      </c:catAx>
      <c:valAx>
        <c:axId val="213207456"/>
        <c:scaling>
          <c:orientation val="minMax"/>
          <c:max val="400"/>
          <c:min val="0"/>
        </c:scaling>
        <c:delete val="0"/>
        <c:axPos val="l"/>
        <c:numFmt formatCode="\$#,##0_);[Red]\(\$#,##0\)" sourceLinked="0"/>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13206280"/>
        <c:crosses val="autoZero"/>
        <c:crossBetween val="between"/>
        <c:majorUnit val="100"/>
      </c:valAx>
      <c:spPr>
        <a:noFill/>
        <a:ln w="25387">
          <a:noFill/>
        </a:ln>
      </c:spPr>
    </c:plotArea>
    <c:plotVisOnly val="1"/>
    <c:dispBlanksAs val="gap"/>
    <c:showDLblsOverMax val="0"/>
  </c:chart>
  <c:txPr>
    <a:bodyPr/>
    <a:lstStyle/>
    <a:p>
      <a:pPr>
        <a:defRPr sz="1799"/>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049479926120358"/>
          <c:y val="7.3608267716535433E-2"/>
          <c:w val="0.81944347234373538"/>
          <c:h val="0.82679943132108591"/>
        </c:manualLayout>
      </c:layout>
      <c:barChart>
        <c:barDir val="col"/>
        <c:grouping val="clustered"/>
        <c:varyColors val="0"/>
        <c:ser>
          <c:idx val="0"/>
          <c:order val="0"/>
          <c:tx>
            <c:strRef>
              <c:f>Sheet1!$B$1</c:f>
              <c:strCache>
                <c:ptCount val="1"/>
                <c:pt idx="0">
                  <c:v>Correctional Expenditure per Montanan</c:v>
                </c:pt>
              </c:strCache>
            </c:strRef>
          </c:tx>
          <c:spPr>
            <a:solidFill>
              <a:schemeClr val="bg2">
                <a:lumMod val="75000"/>
                <a:lumOff val="25000"/>
              </a:schemeClr>
            </a:solidFill>
            <a:ln>
              <a:solidFill>
                <a:srgbClr val="000000"/>
              </a:solidFill>
            </a:ln>
          </c:spPr>
          <c:invertIfNegative val="0"/>
          <c:dLbls>
            <c:numFmt formatCode="\$#,##0_);[Red]\(\$#,##0\)" sourceLinked="0"/>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2015</c:v>
                </c:pt>
                <c:pt idx="2">
                  <c:v>2020</c:v>
                </c:pt>
                <c:pt idx="3">
                  <c:v>2025</c:v>
                </c:pt>
                <c:pt idx="4">
                  <c:v>2030</c:v>
                </c:pt>
              </c:numCache>
            </c:numRef>
          </c:cat>
          <c:val>
            <c:numRef>
              <c:f>Sheet1!$B$2:$B$6</c:f>
              <c:numCache>
                <c:formatCode>"$"#,##0.00_);[Red]\("$"#,##0.00\)</c:formatCode>
                <c:ptCount val="5"/>
                <c:pt idx="0">
                  <c:v>166.19</c:v>
                </c:pt>
                <c:pt idx="1">
                  <c:v>162</c:v>
                </c:pt>
                <c:pt idx="2">
                  <c:v>156.81</c:v>
                </c:pt>
                <c:pt idx="3">
                  <c:v>151</c:v>
                </c:pt>
                <c:pt idx="4">
                  <c:v>146</c:v>
                </c:pt>
              </c:numCache>
            </c:numRef>
          </c:val>
        </c:ser>
        <c:dLbls>
          <c:showLegendKey val="0"/>
          <c:showVal val="0"/>
          <c:showCatName val="0"/>
          <c:showSerName val="0"/>
          <c:showPercent val="0"/>
          <c:showBubbleSize val="0"/>
        </c:dLbls>
        <c:gapWidth val="150"/>
        <c:axId val="73909040"/>
        <c:axId val="73911000"/>
      </c:barChart>
      <c:catAx>
        <c:axId val="73909040"/>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73911000"/>
        <c:crosses val="autoZero"/>
        <c:auto val="1"/>
        <c:lblAlgn val="ctr"/>
        <c:lblOffset val="100"/>
        <c:noMultiLvlLbl val="0"/>
      </c:catAx>
      <c:valAx>
        <c:axId val="73911000"/>
        <c:scaling>
          <c:orientation val="minMax"/>
          <c:max val="170"/>
          <c:min val="140"/>
        </c:scaling>
        <c:delete val="0"/>
        <c:axPos val="l"/>
        <c:title>
          <c:tx>
            <c:rich>
              <a:bodyPr/>
              <a:lstStyle/>
              <a:p>
                <a:pPr>
                  <a:defRPr sz="1599" b="1" i="0" u="none" strike="noStrike" baseline="0">
                    <a:solidFill>
                      <a:srgbClr val="000000"/>
                    </a:solidFill>
                    <a:latin typeface="Arial" pitchFamily="34" charset="0"/>
                    <a:ea typeface="Verdana"/>
                    <a:cs typeface="Arial" pitchFamily="34" charset="0"/>
                  </a:defRPr>
                </a:pPr>
                <a:r>
                  <a:rPr lang="en-US" b="1">
                    <a:latin typeface="Arial" pitchFamily="34" charset="0"/>
                    <a:cs typeface="Arial" pitchFamily="34" charset="0"/>
                  </a:rPr>
                  <a:t>Dollars Spent per Montanan</a:t>
                </a:r>
              </a:p>
            </c:rich>
          </c:tx>
          <c:layout>
            <c:manualLayout>
              <c:xMode val="edge"/>
              <c:yMode val="edge"/>
              <c:x val="4.6296178295632115E-3"/>
              <c:y val="0.16135697175067243"/>
            </c:manualLayout>
          </c:layout>
          <c:overlay val="0"/>
        </c:title>
        <c:numFmt formatCode="\$#,##0_);[Red]\(\$#,##0\)" sourceLinked="0"/>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73909040"/>
        <c:crosses val="autoZero"/>
        <c:crossBetween val="between"/>
        <c:majorUnit val="10"/>
      </c:valAx>
      <c:spPr>
        <a:noFill/>
        <a:ln w="25387">
          <a:noFill/>
        </a:ln>
      </c:spPr>
    </c:plotArea>
    <c:plotVisOnly val="1"/>
    <c:dispBlanksAs val="gap"/>
    <c:showDLblsOverMax val="0"/>
  </c:chart>
  <c:txPr>
    <a:bodyPr/>
    <a:lstStyle/>
    <a:p>
      <a:pPr>
        <a:defRPr sz="1799"/>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1"/>
          <c:order val="0"/>
          <c:spPr>
            <a:solidFill>
              <a:srgbClr val="C00000"/>
            </a:solidFill>
            <a:ln w="3175">
              <a:solidFill>
                <a:srgbClr val="000000"/>
              </a:solidFill>
            </a:ln>
          </c:spPr>
          <c:invertIfNegative val="0"/>
          <c:dLbls>
            <c:numFmt formatCode="&quot;$&quot;#,##0" sourceLinked="0"/>
            <c:spPr>
              <a:noFill/>
              <a:ln>
                <a:noFill/>
              </a:ln>
              <a:effectLst/>
            </c:spPr>
            <c:txPr>
              <a:bodyPr/>
              <a:lstStyle/>
              <a:p>
                <a:pPr>
                  <a:defRPr sz="24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Sheet1!$V$12:$Z$12</c:f>
              <c:numCache>
                <c:formatCode>0</c:formatCode>
                <c:ptCount val="5"/>
                <c:pt idx="0">
                  <c:v>206.35460826204852</c:v>
                </c:pt>
                <c:pt idx="1">
                  <c:v>216.69402278773509</c:v>
                </c:pt>
                <c:pt idx="2">
                  <c:v>230.38636253095865</c:v>
                </c:pt>
                <c:pt idx="3">
                  <c:v>243.03794960763963</c:v>
                </c:pt>
                <c:pt idx="4">
                  <c:v>250.33011286286307</c:v>
                </c:pt>
              </c:numCache>
            </c:numRef>
          </c:val>
        </c:ser>
        <c:dLbls>
          <c:showLegendKey val="0"/>
          <c:showVal val="0"/>
          <c:showCatName val="0"/>
          <c:showSerName val="0"/>
          <c:showPercent val="0"/>
          <c:showBubbleSize val="0"/>
        </c:dLbls>
        <c:gapWidth val="150"/>
        <c:axId val="310463800"/>
        <c:axId val="310871024"/>
      </c:barChart>
      <c:catAx>
        <c:axId val="310463800"/>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10871024"/>
        <c:crosses val="autoZero"/>
        <c:auto val="1"/>
        <c:lblAlgn val="ctr"/>
        <c:lblOffset val="100"/>
        <c:noMultiLvlLbl val="0"/>
      </c:catAx>
      <c:valAx>
        <c:axId val="310871024"/>
        <c:scaling>
          <c:orientation val="minMax"/>
        </c:scaling>
        <c:delete val="0"/>
        <c:axPos val="l"/>
        <c:majorGridlines/>
        <c:numFmt formatCode="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10463800"/>
        <c:crosses val="autoZero"/>
        <c:crossBetween val="between"/>
      </c:valAx>
      <c:spPr>
        <a:noFill/>
      </c:spPr>
    </c:plotArea>
    <c:plotVisOnly val="1"/>
    <c:dispBlanksAs val="gap"/>
    <c:showDLblsOverMax val="0"/>
  </c:chart>
  <c:spPr>
    <a:noFill/>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9.2673573698024592E-2"/>
          <c:y val="0.17503328640211399"/>
          <c:w val="0.87433676975944841"/>
          <c:h val="0.718666110444805"/>
        </c:manualLayout>
      </c:layout>
      <c:barChart>
        <c:barDir val="col"/>
        <c:grouping val="clustered"/>
        <c:varyColors val="0"/>
        <c:ser>
          <c:idx val="1"/>
          <c:order val="0"/>
          <c:tx>
            <c:strRef>
              <c:f>Sheet1!$U$8</c:f>
              <c:strCache>
                <c:ptCount val="1"/>
                <c:pt idx="0">
                  <c:v>Elderly</c:v>
                </c:pt>
              </c:strCache>
            </c:strRef>
          </c:tx>
          <c:spPr>
            <a:solidFill>
              <a:srgbClr val="0000CC"/>
            </a:solidFill>
            <a:ln>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Sheet1!$V$8:$Z$8</c:f>
              <c:numCache>
                <c:formatCode>0</c:formatCode>
                <c:ptCount val="5"/>
                <c:pt idx="0">
                  <c:v>40.103580345628473</c:v>
                </c:pt>
                <c:pt idx="1">
                  <c:v>46.698676075019982</c:v>
                </c:pt>
                <c:pt idx="2">
                  <c:v>55.62740837513028</c:v>
                </c:pt>
                <c:pt idx="3">
                  <c:v>64.081857349437229</c:v>
                </c:pt>
                <c:pt idx="4">
                  <c:v>69.160431867372012</c:v>
                </c:pt>
              </c:numCache>
            </c:numRef>
          </c:val>
        </c:ser>
        <c:ser>
          <c:idx val="2"/>
          <c:order val="1"/>
          <c:tx>
            <c:strRef>
              <c:f>Sheet1!$U$9</c:f>
              <c:strCache>
                <c:ptCount val="1"/>
                <c:pt idx="0">
                  <c:v>Blind and Disabled</c:v>
                </c:pt>
              </c:strCache>
            </c:strRef>
          </c:tx>
          <c:spPr>
            <a:solidFill>
              <a:srgbClr val="FFC000"/>
            </a:solidFill>
            <a:ln w="3175">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Sheet1!$V$9:$Z$9</c:f>
              <c:numCache>
                <c:formatCode>0</c:formatCode>
                <c:ptCount val="5"/>
                <c:pt idx="0">
                  <c:v>97</c:v>
                </c:pt>
                <c:pt idx="1">
                  <c:v>102.19078619728428</c:v>
                </c:pt>
                <c:pt idx="2">
                  <c:v>108.81728702193574</c:v>
                </c:pt>
                <c:pt idx="3">
                  <c:v>115.21727667913247</c:v>
                </c:pt>
                <c:pt idx="4">
                  <c:v>119.21884565551316</c:v>
                </c:pt>
              </c:numCache>
            </c:numRef>
          </c:val>
        </c:ser>
        <c:ser>
          <c:idx val="3"/>
          <c:order val="2"/>
          <c:tx>
            <c:strRef>
              <c:f>Sheet1!$U$10</c:f>
              <c:strCache>
                <c:ptCount val="1"/>
                <c:pt idx="0">
                  <c:v>Adults</c:v>
                </c:pt>
              </c:strCache>
            </c:strRef>
          </c:tx>
          <c:spPr>
            <a:solidFill>
              <a:srgbClr val="008000"/>
            </a:solidFill>
            <a:ln>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Sheet1!$V$10:$Z$10</c:f>
              <c:numCache>
                <c:formatCode>0</c:formatCode>
                <c:ptCount val="5"/>
                <c:pt idx="0">
                  <c:v>27.493691680250453</c:v>
                </c:pt>
                <c:pt idx="1">
                  <c:v>26.53888449713769</c:v>
                </c:pt>
                <c:pt idx="2">
                  <c:v>25.216649071872578</c:v>
                </c:pt>
                <c:pt idx="3">
                  <c:v>24.101402654997266</c:v>
                </c:pt>
                <c:pt idx="4">
                  <c:v>23.576500032005729</c:v>
                </c:pt>
              </c:numCache>
            </c:numRef>
          </c:val>
        </c:ser>
        <c:ser>
          <c:idx val="4"/>
          <c:order val="3"/>
          <c:tx>
            <c:strRef>
              <c:f>Sheet1!$U$11</c:f>
              <c:strCache>
                <c:ptCount val="1"/>
                <c:pt idx="0">
                  <c:v>Children</c:v>
                </c:pt>
              </c:strCache>
            </c:strRef>
          </c:tx>
          <c:spPr>
            <a:solidFill>
              <a:srgbClr val="C00000"/>
            </a:solidFill>
            <a:ln>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Sheet1!$V$11:$Z$11</c:f>
              <c:numCache>
                <c:formatCode>0</c:formatCode>
                <c:ptCount val="5"/>
                <c:pt idx="0">
                  <c:v>41.757336236170005</c:v>
                </c:pt>
                <c:pt idx="1">
                  <c:v>41.265676018292751</c:v>
                </c:pt>
                <c:pt idx="2">
                  <c:v>40.725018062020325</c:v>
                </c:pt>
                <c:pt idx="3">
                  <c:v>39.637412924072365</c:v>
                </c:pt>
                <c:pt idx="4">
                  <c:v>38.37433530797211</c:v>
                </c:pt>
              </c:numCache>
            </c:numRef>
          </c:val>
        </c:ser>
        <c:dLbls>
          <c:showLegendKey val="0"/>
          <c:showVal val="1"/>
          <c:showCatName val="0"/>
          <c:showSerName val="0"/>
          <c:showPercent val="0"/>
          <c:showBubbleSize val="0"/>
        </c:dLbls>
        <c:gapWidth val="75"/>
        <c:axId val="310871808"/>
        <c:axId val="310872200"/>
      </c:barChart>
      <c:catAx>
        <c:axId val="310871808"/>
        <c:scaling>
          <c:orientation val="minMax"/>
        </c:scaling>
        <c:delete val="0"/>
        <c:axPos val="b"/>
        <c:numFmt formatCode="General" sourceLinked="1"/>
        <c:majorTickMark val="none"/>
        <c:minorTickMark val="none"/>
        <c:tickLblPos val="nextTo"/>
        <c:txPr>
          <a:bodyPr/>
          <a:lstStyle/>
          <a:p>
            <a:pPr>
              <a:defRPr sz="1800" b="1">
                <a:solidFill>
                  <a:srgbClr val="000000"/>
                </a:solidFill>
                <a:latin typeface="Arial" pitchFamily="34" charset="0"/>
                <a:cs typeface="Arial" pitchFamily="34" charset="0"/>
              </a:defRPr>
            </a:pPr>
            <a:endParaRPr lang="en-US"/>
          </a:p>
        </c:txPr>
        <c:crossAx val="310872200"/>
        <c:crosses val="autoZero"/>
        <c:auto val="1"/>
        <c:lblAlgn val="ctr"/>
        <c:lblOffset val="100"/>
        <c:noMultiLvlLbl val="0"/>
      </c:catAx>
      <c:valAx>
        <c:axId val="310872200"/>
        <c:scaling>
          <c:orientation val="minMax"/>
        </c:scaling>
        <c:delete val="0"/>
        <c:axPos val="l"/>
        <c:numFmt formatCode="0" sourceLinked="1"/>
        <c:majorTickMark val="none"/>
        <c:minorTickMark val="none"/>
        <c:tickLblPos val="nextTo"/>
        <c:txPr>
          <a:bodyPr/>
          <a:lstStyle/>
          <a:p>
            <a:pPr>
              <a:defRPr sz="1800" b="1">
                <a:solidFill>
                  <a:srgbClr val="000000"/>
                </a:solidFill>
                <a:latin typeface="Arial" pitchFamily="34" charset="0"/>
                <a:cs typeface="Arial" pitchFamily="34" charset="0"/>
              </a:defRPr>
            </a:pPr>
            <a:endParaRPr lang="en-US"/>
          </a:p>
        </c:txPr>
        <c:crossAx val="310871808"/>
        <c:crosses val="autoZero"/>
        <c:crossBetween val="between"/>
      </c:valAx>
      <c:spPr>
        <a:noFill/>
      </c:spPr>
    </c:plotArea>
    <c:legend>
      <c:legendPos val="b"/>
      <c:layout>
        <c:manualLayout>
          <c:xMode val="edge"/>
          <c:yMode val="edge"/>
          <c:x val="0.10167167248423878"/>
          <c:y val="5.0079087796144672E-2"/>
          <c:w val="0.82414806396623097"/>
          <c:h val="8.4578748848447211E-2"/>
        </c:manualLayout>
      </c:layout>
      <c:overlay val="0"/>
      <c:txPr>
        <a:bodyPr/>
        <a:lstStyle/>
        <a:p>
          <a:pPr>
            <a:defRPr sz="2000" b="1">
              <a:solidFill>
                <a:srgbClr val="000000"/>
              </a:solidFill>
              <a:latin typeface="Arial" pitchFamily="34" charset="0"/>
              <a:cs typeface="Arial" pitchFamily="34" charset="0"/>
            </a:defRPr>
          </a:pPr>
          <a:endParaRPr lang="en-US"/>
        </a:p>
      </c:txPr>
    </c:legend>
    <c:plotVisOnly val="1"/>
    <c:dispBlanksAs val="gap"/>
    <c:showDLblsOverMax val="0"/>
  </c:chart>
  <c:spPr>
    <a:noFill/>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88461538461549"/>
          <c:y val="9.5218097737782795E-2"/>
          <c:w val="0.85147109125804044"/>
          <c:h val="0.72949732958021396"/>
        </c:manualLayout>
      </c:layout>
      <c:barChart>
        <c:barDir val="col"/>
        <c:grouping val="stacked"/>
        <c:varyColors val="0"/>
        <c:ser>
          <c:idx val="0"/>
          <c:order val="0"/>
          <c:tx>
            <c:strRef>
              <c:f>Sheet1!$B$1</c:f>
              <c:strCache>
                <c:ptCount val="1"/>
                <c:pt idx="0">
                  <c:v>Long-Term Care</c:v>
                </c:pt>
              </c:strCache>
            </c:strRef>
          </c:tx>
          <c:spPr>
            <a:solidFill>
              <a:srgbClr val="0C265B">
                <a:lumMod val="40000"/>
                <a:lumOff val="60000"/>
              </a:srgbClr>
            </a:solidFill>
            <a:ln w="3175">
              <a:solidFill>
                <a:sysClr val="windowText" lastClr="000000"/>
              </a:solidFill>
            </a:ln>
          </c:spPr>
          <c:invertIfNegative val="0"/>
          <c:dLbls>
            <c:numFmt formatCode="\$#,##0" sourceLinked="0"/>
            <c:spPr>
              <a:noFill/>
              <a:ln>
                <a:noFill/>
              </a:ln>
              <a:effectLst/>
            </c:spPr>
            <c:txPr>
              <a:bodyPr/>
              <a:lstStyle/>
              <a:p>
                <a:pPr>
                  <a:defRPr sz="2400" b="1">
                    <a:solidFill>
                      <a:sysClr val="windowText" lastClr="000000"/>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General</c:formatCode>
                <c:ptCount val="5"/>
                <c:pt idx="0">
                  <c:v>34.489079097240364</c:v>
                </c:pt>
                <c:pt idx="1">
                  <c:v>40.150652225233124</c:v>
                </c:pt>
                <c:pt idx="2">
                  <c:v>47.800582446092335</c:v>
                </c:pt>
                <c:pt idx="3">
                  <c:v>55.061128433854769</c:v>
                </c:pt>
                <c:pt idx="4">
                  <c:v>59.482543323514903</c:v>
                </c:pt>
              </c:numCache>
            </c:numRef>
          </c:val>
        </c:ser>
        <c:ser>
          <c:idx val="1"/>
          <c:order val="1"/>
          <c:tx>
            <c:strRef>
              <c:f>Sheet1!$C$1</c:f>
              <c:strCache>
                <c:ptCount val="1"/>
                <c:pt idx="0">
                  <c:v>Other</c:v>
                </c:pt>
              </c:strCache>
            </c:strRef>
          </c:tx>
          <c:spPr>
            <a:solidFill>
              <a:srgbClr val="FFFF00"/>
            </a:solidFill>
            <a:ln w="3175">
              <a:solidFill>
                <a:sysClr val="windowText" lastClr="000000"/>
              </a:solidFill>
            </a:ln>
          </c:spPr>
          <c:invertIfNegative val="0"/>
          <c:dLbls>
            <c:numFmt formatCode="\$#,##0" sourceLinked="0"/>
            <c:spPr>
              <a:noFill/>
              <a:ln>
                <a:noFill/>
              </a:ln>
              <a:effectLst/>
            </c:spPr>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Sheet1!$C$2:$C$6</c:f>
              <c:numCache>
                <c:formatCode>General</c:formatCode>
                <c:ptCount val="5"/>
                <c:pt idx="0">
                  <c:v>5.6145012483879633</c:v>
                </c:pt>
                <c:pt idx="1">
                  <c:v>6.5361526878286504</c:v>
                </c:pt>
                <c:pt idx="2">
                  <c:v>7.7814901656429507</c:v>
                </c:pt>
                <c:pt idx="3">
                  <c:v>8.9634395124880299</c:v>
                </c:pt>
                <c:pt idx="4">
                  <c:v>9.6832047270838189</c:v>
                </c:pt>
              </c:numCache>
            </c:numRef>
          </c:val>
        </c:ser>
        <c:dLbls>
          <c:showLegendKey val="0"/>
          <c:showVal val="0"/>
          <c:showCatName val="0"/>
          <c:showSerName val="0"/>
          <c:showPercent val="0"/>
          <c:showBubbleSize val="0"/>
        </c:dLbls>
        <c:gapWidth val="150"/>
        <c:overlap val="100"/>
        <c:axId val="73906688"/>
        <c:axId val="73907080"/>
      </c:barChart>
      <c:catAx>
        <c:axId val="73906688"/>
        <c:scaling>
          <c:orientation val="minMax"/>
        </c:scaling>
        <c:delete val="0"/>
        <c:axPos val="b"/>
        <c:numFmt formatCode="General" sourceLinked="1"/>
        <c:majorTickMark val="out"/>
        <c:minorTickMark val="none"/>
        <c:tickLblPos val="nextTo"/>
        <c:txPr>
          <a:bodyPr/>
          <a:lstStyle/>
          <a:p>
            <a:pPr>
              <a:defRPr sz="1800" b="1">
                <a:latin typeface="Arial" pitchFamily="34" charset="0"/>
                <a:cs typeface="Arial" pitchFamily="34" charset="0"/>
              </a:defRPr>
            </a:pPr>
            <a:endParaRPr lang="en-US"/>
          </a:p>
        </c:txPr>
        <c:crossAx val="73907080"/>
        <c:crosses val="autoZero"/>
        <c:auto val="1"/>
        <c:lblAlgn val="ctr"/>
        <c:lblOffset val="100"/>
        <c:noMultiLvlLbl val="0"/>
      </c:catAx>
      <c:valAx>
        <c:axId val="73907080"/>
        <c:scaling>
          <c:orientation val="minMax"/>
          <c:min val="20"/>
        </c:scaling>
        <c:delete val="0"/>
        <c:axPos val="l"/>
        <c:majorGridlines/>
        <c:title>
          <c:tx>
            <c:rich>
              <a:bodyPr/>
              <a:lstStyle/>
              <a:p>
                <a:pPr>
                  <a:defRPr sz="1600" b="1" i="0" u="none" strike="noStrike" baseline="0">
                    <a:solidFill>
                      <a:srgbClr val="000000"/>
                    </a:solidFill>
                    <a:latin typeface="Arial" pitchFamily="34" charset="0"/>
                    <a:ea typeface="Times New Roman"/>
                    <a:cs typeface="Arial" pitchFamily="34" charset="0"/>
                  </a:defRPr>
                </a:pPr>
                <a:r>
                  <a:rPr lang="en-US" sz="1600" b="1">
                    <a:latin typeface="Arial" pitchFamily="34" charset="0"/>
                    <a:cs typeface="Arial" pitchFamily="34" charset="0"/>
                  </a:rPr>
                  <a:t>Dollars per Montanan</a:t>
                </a:r>
              </a:p>
            </c:rich>
          </c:tx>
          <c:layout>
            <c:manualLayout>
              <c:xMode val="edge"/>
              <c:yMode val="edge"/>
              <c:x val="8.0830067933122304E-3"/>
              <c:y val="0.21738144263015741"/>
            </c:manualLayout>
          </c:layout>
          <c:overlay val="0"/>
        </c:title>
        <c:numFmt formatCode="\$#,##0" sourceLinked="0"/>
        <c:majorTickMark val="out"/>
        <c:minorTickMark val="none"/>
        <c:tickLblPos val="nextTo"/>
        <c:txPr>
          <a:bodyPr/>
          <a:lstStyle/>
          <a:p>
            <a:pPr>
              <a:defRPr sz="1800" b="1">
                <a:latin typeface="Arial" pitchFamily="34" charset="0"/>
                <a:cs typeface="Arial" pitchFamily="34" charset="0"/>
              </a:defRPr>
            </a:pPr>
            <a:endParaRPr lang="en-US"/>
          </a:p>
        </c:txPr>
        <c:crossAx val="73906688"/>
        <c:crosses val="autoZero"/>
        <c:crossBetween val="between"/>
      </c:valAx>
      <c:spPr>
        <a:noFill/>
      </c:spPr>
    </c:plotArea>
    <c:legend>
      <c:legendPos val="t"/>
      <c:layout>
        <c:manualLayout>
          <c:xMode val="edge"/>
          <c:yMode val="edge"/>
          <c:x val="0.30225753792971038"/>
          <c:y val="0"/>
          <c:w val="0.39548473209141627"/>
          <c:h val="8.4722064828745045E-2"/>
        </c:manualLayout>
      </c:layout>
      <c:overlay val="0"/>
      <c:txPr>
        <a:bodyPr/>
        <a:lstStyle/>
        <a:p>
          <a:pPr>
            <a:defRPr sz="2000" b="1">
              <a:latin typeface="Arial" pitchFamily="34" charset="0"/>
              <a:cs typeface="Arial" pitchFamily="34" charset="0"/>
            </a:defRPr>
          </a:pPr>
          <a:endParaRPr lang="en-US"/>
        </a:p>
      </c:txPr>
    </c:legend>
    <c:plotVisOnly val="1"/>
    <c:dispBlanksAs val="gap"/>
    <c:showDLblsOverMax val="0"/>
  </c:chart>
  <c:spPr>
    <a:noFill/>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068702686222489"/>
          <c:y val="0.12271555548662579"/>
          <c:w val="0.86313049127095842"/>
          <c:h val="0.74003819345527933"/>
        </c:manualLayout>
      </c:layout>
      <c:barChart>
        <c:barDir val="col"/>
        <c:grouping val="clustered"/>
        <c:varyColors val="0"/>
        <c:ser>
          <c:idx val="0"/>
          <c:order val="0"/>
          <c:tx>
            <c:strRef>
              <c:f>Sheet1!$B$1</c:f>
              <c:strCache>
                <c:ptCount val="1"/>
                <c:pt idx="0">
                  <c:v>Montana Residential Property Taxes by Age</c:v>
                </c:pt>
              </c:strCache>
            </c:strRef>
          </c:tx>
          <c:spPr>
            <a:solidFill>
              <a:srgbClr val="FF99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ea typeface="Verdana"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Less than 25</c:v>
                </c:pt>
                <c:pt idx="1">
                  <c:v>25 to 34</c:v>
                </c:pt>
                <c:pt idx="2">
                  <c:v>35 to 44</c:v>
                </c:pt>
                <c:pt idx="3">
                  <c:v>45 to 54</c:v>
                </c:pt>
                <c:pt idx="4">
                  <c:v>55 yo 64</c:v>
                </c:pt>
                <c:pt idx="5">
                  <c:v>65 to 74</c:v>
                </c:pt>
                <c:pt idx="6">
                  <c:v>75 +</c:v>
                </c:pt>
              </c:strCache>
            </c:strRef>
          </c:cat>
          <c:val>
            <c:numRef>
              <c:f>Sheet1!$B$2:$B$8</c:f>
              <c:numCache>
                <c:formatCode>"$"#,##0_);[Red]\("$"#,##0\)</c:formatCode>
                <c:ptCount val="7"/>
                <c:pt idx="0">
                  <c:v>152</c:v>
                </c:pt>
                <c:pt idx="1">
                  <c:v>608</c:v>
                </c:pt>
                <c:pt idx="2">
                  <c:v>894</c:v>
                </c:pt>
                <c:pt idx="3">
                  <c:v>985</c:v>
                </c:pt>
                <c:pt idx="4">
                  <c:v>942</c:v>
                </c:pt>
                <c:pt idx="5">
                  <c:v>902</c:v>
                </c:pt>
                <c:pt idx="6">
                  <c:v>786</c:v>
                </c:pt>
              </c:numCache>
            </c:numRef>
          </c:val>
        </c:ser>
        <c:dLbls>
          <c:showLegendKey val="0"/>
          <c:showVal val="0"/>
          <c:showCatName val="0"/>
          <c:showSerName val="0"/>
          <c:showPercent val="0"/>
          <c:showBubbleSize val="0"/>
        </c:dLbls>
        <c:gapWidth val="150"/>
        <c:axId val="213259904"/>
        <c:axId val="213260296"/>
      </c:barChart>
      <c:catAx>
        <c:axId val="213259904"/>
        <c:scaling>
          <c:orientation val="minMax"/>
        </c:scaling>
        <c:delete val="0"/>
        <c:axPos val="b"/>
        <c:numFmt formatCode="General" sourceLinked="1"/>
        <c:majorTickMark val="out"/>
        <c:minorTickMark val="none"/>
        <c:tickLblPos val="nextTo"/>
        <c:txPr>
          <a:bodyPr/>
          <a:lstStyle/>
          <a:p>
            <a:pPr>
              <a:defRPr sz="1600" b="1">
                <a:solidFill>
                  <a:srgbClr val="000000"/>
                </a:solidFill>
                <a:latin typeface="Arial" pitchFamily="34" charset="0"/>
                <a:ea typeface="Verdana" pitchFamily="34" charset="0"/>
                <a:cs typeface="Arial" pitchFamily="34" charset="0"/>
              </a:defRPr>
            </a:pPr>
            <a:endParaRPr lang="en-US"/>
          </a:p>
        </c:txPr>
        <c:crossAx val="213260296"/>
        <c:crosses val="autoZero"/>
        <c:auto val="1"/>
        <c:lblAlgn val="ctr"/>
        <c:lblOffset val="100"/>
        <c:noMultiLvlLbl val="0"/>
      </c:catAx>
      <c:valAx>
        <c:axId val="213260296"/>
        <c:scaling>
          <c:orientation val="minMax"/>
          <c:max val="1000"/>
          <c:min val="0"/>
        </c:scaling>
        <c:delete val="0"/>
        <c:axPos val="l"/>
        <c:numFmt formatCode="&quot;$&quot;#,##0_);[Red]\(&quot;$&quot;#,##0\)" sourceLinked="1"/>
        <c:majorTickMark val="out"/>
        <c:minorTickMark val="none"/>
        <c:tickLblPos val="nextTo"/>
        <c:txPr>
          <a:bodyPr/>
          <a:lstStyle/>
          <a:p>
            <a:pPr>
              <a:defRPr sz="1800" b="1">
                <a:solidFill>
                  <a:srgbClr val="000000"/>
                </a:solidFill>
                <a:latin typeface="Arial" pitchFamily="34" charset="0"/>
                <a:ea typeface="Verdana" pitchFamily="34" charset="0"/>
                <a:cs typeface="Arial" pitchFamily="34" charset="0"/>
              </a:defRPr>
            </a:pPr>
            <a:endParaRPr lang="en-US"/>
          </a:p>
        </c:txPr>
        <c:crossAx val="213259904"/>
        <c:crosses val="autoZero"/>
        <c:crossBetween val="between"/>
        <c:majorUnit val="200"/>
      </c:valAx>
      <c:spPr>
        <a:noFill/>
        <a:ln w="24012">
          <a:noFill/>
        </a:ln>
      </c:spPr>
    </c:plotArea>
    <c:plotVisOnly val="1"/>
    <c:dispBlanksAs val="gap"/>
    <c:showDLblsOverMax val="0"/>
  </c:chart>
  <c:spPr>
    <a:noFill/>
    <a:ln>
      <a:noFill/>
    </a:ln>
  </c:spPr>
  <c:txPr>
    <a:bodyPr/>
    <a:lstStyle/>
    <a:p>
      <a:pPr>
        <a:defRPr sz="1702"/>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Residential Property Tax per Montanan</c:v>
                </c:pt>
              </c:strCache>
            </c:strRef>
          </c:tx>
          <c:spPr>
            <a:solidFill>
              <a:srgbClr val="9900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ea typeface="Verdana"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"$"#,##0</c:formatCode>
                <c:ptCount val="5"/>
                <c:pt idx="0">
                  <c:v>600</c:v>
                </c:pt>
                <c:pt idx="1">
                  <c:v>611</c:v>
                </c:pt>
                <c:pt idx="2">
                  <c:v>621</c:v>
                </c:pt>
                <c:pt idx="3">
                  <c:v>627</c:v>
                </c:pt>
                <c:pt idx="4">
                  <c:v>630</c:v>
                </c:pt>
              </c:numCache>
            </c:numRef>
          </c:val>
        </c:ser>
        <c:dLbls>
          <c:showLegendKey val="0"/>
          <c:showVal val="0"/>
          <c:showCatName val="0"/>
          <c:showSerName val="0"/>
          <c:showPercent val="0"/>
          <c:showBubbleSize val="0"/>
        </c:dLbls>
        <c:gapWidth val="150"/>
        <c:axId val="209738128"/>
        <c:axId val="209736952"/>
      </c:barChart>
      <c:catAx>
        <c:axId val="209738128"/>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ea typeface="Verdana" pitchFamily="34" charset="0"/>
                <a:cs typeface="Arial" pitchFamily="34" charset="0"/>
              </a:defRPr>
            </a:pPr>
            <a:endParaRPr lang="en-US"/>
          </a:p>
        </c:txPr>
        <c:crossAx val="209736952"/>
        <c:crosses val="autoZero"/>
        <c:auto val="1"/>
        <c:lblAlgn val="ctr"/>
        <c:lblOffset val="100"/>
        <c:noMultiLvlLbl val="0"/>
      </c:catAx>
      <c:valAx>
        <c:axId val="209736952"/>
        <c:scaling>
          <c:orientation val="minMax"/>
          <c:max val="650"/>
          <c:min val="575"/>
        </c:scaling>
        <c:delete val="0"/>
        <c:axPos val="l"/>
        <c:numFmt formatCode="&quot;$&quot;#,##0" sourceLinked="1"/>
        <c:majorTickMark val="out"/>
        <c:minorTickMark val="none"/>
        <c:tickLblPos val="nextTo"/>
        <c:txPr>
          <a:bodyPr/>
          <a:lstStyle/>
          <a:p>
            <a:pPr>
              <a:defRPr sz="1800" b="1">
                <a:solidFill>
                  <a:srgbClr val="000000"/>
                </a:solidFill>
                <a:latin typeface="Arial" pitchFamily="34" charset="0"/>
                <a:ea typeface="Verdana" pitchFamily="34" charset="0"/>
                <a:cs typeface="Arial" pitchFamily="34" charset="0"/>
              </a:defRPr>
            </a:pPr>
            <a:endParaRPr lang="en-US"/>
          </a:p>
        </c:txPr>
        <c:crossAx val="209738128"/>
        <c:crosses val="autoZero"/>
        <c:crossBetween val="between"/>
        <c:majorUnit val="25"/>
        <c:minorUnit val="1"/>
      </c:valAx>
      <c:spPr>
        <a:noFill/>
        <a:ln w="25391">
          <a:noFill/>
        </a:ln>
      </c:spPr>
    </c:plotArea>
    <c:plotVisOnly val="1"/>
    <c:dispBlanksAs val="gap"/>
    <c:showDLblsOverMax val="0"/>
  </c:chart>
  <c:spPr>
    <a:ln>
      <a:noFill/>
    </a:ln>
  </c:spPr>
  <c:txPr>
    <a:bodyPr/>
    <a:lstStyle/>
    <a:p>
      <a:pPr>
        <a:defRPr sz="1799"/>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5296540428472863"/>
          <c:y val="0.16727034120734899"/>
          <c:w val="0.81925672070949873"/>
          <c:h val="0.71952880889888948"/>
        </c:manualLayout>
      </c:layout>
      <c:barChart>
        <c:barDir val="col"/>
        <c:grouping val="clustered"/>
        <c:varyColors val="0"/>
        <c:ser>
          <c:idx val="0"/>
          <c:order val="0"/>
          <c:tx>
            <c:strRef>
              <c:f>Sheet1!$B$1</c:f>
              <c:strCache>
                <c:ptCount val="1"/>
                <c:pt idx="0">
                  <c:v>Individual Resident Income Tax Liability per Person</c:v>
                </c:pt>
              </c:strCache>
            </c:strRef>
          </c:tx>
          <c:spPr>
            <a:solidFill>
              <a:srgbClr val="0080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2009</c:v>
                </c:pt>
                <c:pt idx="1">
                  <c:v>2010</c:v>
                </c:pt>
                <c:pt idx="2">
                  <c:v>2015</c:v>
                </c:pt>
                <c:pt idx="3">
                  <c:v>2020</c:v>
                </c:pt>
                <c:pt idx="4">
                  <c:v>2025</c:v>
                </c:pt>
                <c:pt idx="5">
                  <c:v>2030</c:v>
                </c:pt>
              </c:numCache>
            </c:numRef>
          </c:cat>
          <c:val>
            <c:numRef>
              <c:f>Sheet1!$B$2:$B$7</c:f>
              <c:numCache>
                <c:formatCode>"$"#,##0</c:formatCode>
                <c:ptCount val="6"/>
                <c:pt idx="0">
                  <c:v>723.7700000000001</c:v>
                </c:pt>
                <c:pt idx="1">
                  <c:v>728.48</c:v>
                </c:pt>
                <c:pt idx="2">
                  <c:v>735.19</c:v>
                </c:pt>
                <c:pt idx="3">
                  <c:v>723.23</c:v>
                </c:pt>
                <c:pt idx="4">
                  <c:v>707.62</c:v>
                </c:pt>
                <c:pt idx="5">
                  <c:v>701.69</c:v>
                </c:pt>
              </c:numCache>
            </c:numRef>
          </c:val>
        </c:ser>
        <c:dLbls>
          <c:showLegendKey val="0"/>
          <c:showVal val="0"/>
          <c:showCatName val="0"/>
          <c:showSerName val="0"/>
          <c:showPercent val="0"/>
          <c:showBubbleSize val="0"/>
        </c:dLbls>
        <c:gapWidth val="150"/>
        <c:axId val="213256768"/>
        <c:axId val="213257944"/>
      </c:barChart>
      <c:catAx>
        <c:axId val="213256768"/>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13257944"/>
        <c:crosses val="autoZero"/>
        <c:auto val="1"/>
        <c:lblAlgn val="ctr"/>
        <c:lblOffset val="100"/>
        <c:tickLblSkip val="1"/>
        <c:noMultiLvlLbl val="0"/>
      </c:catAx>
      <c:valAx>
        <c:axId val="213257944"/>
        <c:scaling>
          <c:orientation val="minMax"/>
        </c:scaling>
        <c:delete val="0"/>
        <c:axPos val="l"/>
        <c:title>
          <c:tx>
            <c:rich>
              <a:bodyPr rot="-5400000" vert="horz"/>
              <a:lstStyle/>
              <a:p>
                <a:pPr>
                  <a:defRPr sz="1600" b="1">
                    <a:solidFill>
                      <a:srgbClr val="000000"/>
                    </a:solidFill>
                    <a:latin typeface="Arial" pitchFamily="34" charset="0"/>
                    <a:cs typeface="Arial" pitchFamily="34" charset="0"/>
                  </a:defRPr>
                </a:pPr>
                <a:r>
                  <a:rPr lang="en-US" sz="1600" b="1">
                    <a:solidFill>
                      <a:srgbClr val="000000"/>
                    </a:solidFill>
                    <a:latin typeface="Arial" pitchFamily="34" charset="0"/>
                    <a:cs typeface="Arial" pitchFamily="34" charset="0"/>
                  </a:rPr>
                  <a:t>Dollars per Montanan</a:t>
                </a:r>
              </a:p>
            </c:rich>
          </c:tx>
          <c:layout>
            <c:manualLayout>
              <c:xMode val="edge"/>
              <c:yMode val="edge"/>
              <c:x val="2.0736811809746316E-2"/>
              <c:y val="0.27362582529804685"/>
            </c:manualLayout>
          </c:layout>
          <c:overlay val="0"/>
        </c:title>
        <c:numFmt formatCode="&quot;$&quot;#,##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213256768"/>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Sheet1!$J$5</c:f>
              <c:strCache>
                <c:ptCount val="1"/>
                <c:pt idx="0">
                  <c:v>0 to 17</c:v>
                </c:pt>
              </c:strCache>
            </c:strRef>
          </c:tx>
          <c:spPr>
            <a:solidFill>
              <a:srgbClr val="00B050"/>
            </a:solidFill>
            <a:ln>
              <a:solidFill>
                <a:srgbClr val="000000"/>
              </a:solidFill>
            </a:ln>
          </c:spPr>
          <c:invertIfNegative val="0"/>
          <c:cat>
            <c:numRef>
              <c:f>Sheet1!$I$6:$I$16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Sheet1!$J$6:$J$16</c:f>
              <c:numCache>
                <c:formatCode>#,##0</c:formatCode>
                <c:ptCount val="11"/>
                <c:pt idx="0">
                  <c:v>35.455705479477508</c:v>
                </c:pt>
                <c:pt idx="1">
                  <c:v>30.73825287422066</c:v>
                </c:pt>
                <c:pt idx="2">
                  <c:v>32.981740166219957</c:v>
                </c:pt>
                <c:pt idx="3">
                  <c:v>38.592284447816795</c:v>
                </c:pt>
                <c:pt idx="4">
                  <c:v>36.451860502960024</c:v>
                </c:pt>
                <c:pt idx="5">
                  <c:v>29.477303639298832</c:v>
                </c:pt>
                <c:pt idx="6">
                  <c:v>27.795485974232374</c:v>
                </c:pt>
                <c:pt idx="7">
                  <c:v>25.500252162780775</c:v>
                </c:pt>
                <c:pt idx="8">
                  <c:v>22.59547308257908</c:v>
                </c:pt>
                <c:pt idx="9">
                  <c:v>22.036850271900541</c:v>
                </c:pt>
                <c:pt idx="10">
                  <c:v>20.764864953531642</c:v>
                </c:pt>
              </c:numCache>
            </c:numRef>
          </c:val>
        </c:ser>
        <c:ser>
          <c:idx val="1"/>
          <c:order val="1"/>
          <c:tx>
            <c:strRef>
              <c:f>Sheet1!$K$5</c:f>
              <c:strCache>
                <c:ptCount val="1"/>
                <c:pt idx="0">
                  <c:v>18 to 64</c:v>
                </c:pt>
              </c:strCache>
            </c:strRef>
          </c:tx>
          <c:spPr>
            <a:solidFill>
              <a:srgbClr val="800000"/>
            </a:solidFill>
            <a:ln>
              <a:solidFill>
                <a:srgbClr val="000000"/>
              </a:solidFill>
            </a:ln>
          </c:spPr>
          <c:invertIfNegative val="0"/>
          <c:cat>
            <c:numRef>
              <c:f>Sheet1!$I$6:$I$16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Sheet1!$K$6:$K$16</c:f>
              <c:numCache>
                <c:formatCode>#,##0</c:formatCode>
                <c:ptCount val="11"/>
                <c:pt idx="0">
                  <c:v>59.577832092647775</c:v>
                </c:pt>
                <c:pt idx="1">
                  <c:v>62.780987244752041</c:v>
                </c:pt>
                <c:pt idx="2">
                  <c:v>58.412179539240334</c:v>
                </c:pt>
                <c:pt idx="3">
                  <c:v>51.71251706144492</c:v>
                </c:pt>
                <c:pt idx="4">
                  <c:v>53.649650278150212</c:v>
                </c:pt>
                <c:pt idx="5">
                  <c:v>59.773989754541176</c:v>
                </c:pt>
                <c:pt idx="6">
                  <c:v>58.876812274345646</c:v>
                </c:pt>
                <c:pt idx="7">
                  <c:v>61.093666003469295</c:v>
                </c:pt>
                <c:pt idx="8">
                  <c:v>62.573338791103865</c:v>
                </c:pt>
                <c:pt idx="9">
                  <c:v>57.39092551738829</c:v>
                </c:pt>
                <c:pt idx="10">
                  <c:v>53.658088493750284</c:v>
                </c:pt>
              </c:numCache>
            </c:numRef>
          </c:val>
        </c:ser>
        <c:ser>
          <c:idx val="2"/>
          <c:order val="2"/>
          <c:tx>
            <c:strRef>
              <c:f>Sheet1!$L$5</c:f>
              <c:strCache>
                <c:ptCount val="1"/>
                <c:pt idx="0">
                  <c:v>65+</c:v>
                </c:pt>
              </c:strCache>
            </c:strRef>
          </c:tx>
          <c:spPr>
            <a:solidFill>
              <a:srgbClr val="0000CC"/>
            </a:solidFill>
            <a:ln>
              <a:solidFill>
                <a:srgbClr val="000000"/>
              </a:solidFill>
            </a:ln>
          </c:spPr>
          <c:invertIfNegative val="0"/>
          <c:cat>
            <c:numRef>
              <c:f>Sheet1!$I$6:$I$16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Sheet1!$L$6:$L$16</c:f>
              <c:numCache>
                <c:formatCode>#,##0</c:formatCode>
                <c:ptCount val="11"/>
                <c:pt idx="0">
                  <c:v>4.9664624278746929</c:v>
                </c:pt>
                <c:pt idx="1">
                  <c:v>6.4807598810272875</c:v>
                </c:pt>
                <c:pt idx="2">
                  <c:v>8.6060802945396553</c:v>
                </c:pt>
                <c:pt idx="3">
                  <c:v>9.6951984907382833</c:v>
                </c:pt>
                <c:pt idx="4">
                  <c:v>9.8984892188897486</c:v>
                </c:pt>
                <c:pt idx="5">
                  <c:v>10.748706606159987</c:v>
                </c:pt>
                <c:pt idx="6">
                  <c:v>13.327701751421975</c:v>
                </c:pt>
                <c:pt idx="7">
                  <c:v>13.406081833749925</c:v>
                </c:pt>
                <c:pt idx="8">
                  <c:v>14.831188126317063</c:v>
                </c:pt>
                <c:pt idx="9">
                  <c:v>20.572224210711141</c:v>
                </c:pt>
                <c:pt idx="10">
                  <c:v>25.577046552718027</c:v>
                </c:pt>
              </c:numCache>
            </c:numRef>
          </c:val>
        </c:ser>
        <c:dLbls>
          <c:showLegendKey val="0"/>
          <c:showVal val="0"/>
          <c:showCatName val="0"/>
          <c:showSerName val="0"/>
          <c:showPercent val="0"/>
          <c:showBubbleSize val="0"/>
        </c:dLbls>
        <c:gapWidth val="150"/>
        <c:axId val="313207256"/>
        <c:axId val="313207648"/>
      </c:barChart>
      <c:catAx>
        <c:axId val="313207256"/>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13207648"/>
        <c:crosses val="autoZero"/>
        <c:auto val="1"/>
        <c:lblAlgn val="ctr"/>
        <c:lblOffset val="100"/>
        <c:noMultiLvlLbl val="0"/>
      </c:catAx>
      <c:valAx>
        <c:axId val="313207648"/>
        <c:scaling>
          <c:orientation val="minMax"/>
        </c:scaling>
        <c:delete val="0"/>
        <c:axPos val="l"/>
        <c:majorGridlines/>
        <c:numFmt formatCode="#,##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13207256"/>
        <c:crosses val="autoZero"/>
        <c:crossBetween val="between"/>
      </c:valAx>
    </c:plotArea>
    <c:legend>
      <c:legendPos val="t"/>
      <c:overlay val="0"/>
      <c:txPr>
        <a:bodyPr/>
        <a:lstStyle/>
        <a:p>
          <a:pPr>
            <a:defRPr sz="2400" b="1">
              <a:solidFill>
                <a:srgbClr val="000000"/>
              </a:solidFill>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13212958046948E-2"/>
          <c:y val="0.12735262432298494"/>
          <c:w val="0.89507686172421619"/>
          <c:h val="0.79092005235843821"/>
        </c:manualLayout>
      </c:layout>
      <c:barChart>
        <c:barDir val="col"/>
        <c:grouping val="clustered"/>
        <c:varyColors val="0"/>
        <c:ser>
          <c:idx val="0"/>
          <c:order val="0"/>
          <c:tx>
            <c:strRef>
              <c:f>Sheet1!$R$5</c:f>
              <c:strCache>
                <c:ptCount val="1"/>
                <c:pt idx="0">
                  <c:v>YDR</c:v>
                </c:pt>
              </c:strCache>
            </c:strRef>
          </c:tx>
          <c:spPr>
            <a:solidFill>
              <a:srgbClr val="FF0000"/>
            </a:solidFill>
            <a:ln w="3175">
              <a:solidFill>
                <a:srgbClr val="000000"/>
              </a:solidFill>
            </a:ln>
          </c:spPr>
          <c:invertIfNegative val="0"/>
          <c:cat>
            <c:numRef>
              <c:f>Sheet1!$Q$6:$Q$16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Sheet1!$R$6:$R$16</c:f>
              <c:numCache>
                <c:formatCode>0.00</c:formatCode>
                <c:ptCount val="11"/>
                <c:pt idx="0">
                  <c:v>0.59511573741624857</c:v>
                </c:pt>
                <c:pt idx="1">
                  <c:v>0.48961085550291589</c:v>
                </c:pt>
                <c:pt idx="2">
                  <c:v>0.56463806737537403</c:v>
                </c:pt>
                <c:pt idx="3">
                  <c:v>0.74628516732150962</c:v>
                </c:pt>
                <c:pt idx="4">
                  <c:v>0.6794426490009341</c:v>
                </c:pt>
                <c:pt idx="5">
                  <c:v>0.49314599477709081</c:v>
                </c:pt>
                <c:pt idx="6">
                  <c:v>0.47209563324717735</c:v>
                </c:pt>
                <c:pt idx="7">
                  <c:v>0.41739600568957075</c:v>
                </c:pt>
                <c:pt idx="8">
                  <c:v>0.36110384261278289</c:v>
                </c:pt>
                <c:pt idx="9">
                  <c:v>0.38397795597883966</c:v>
                </c:pt>
                <c:pt idx="10">
                  <c:v>0.3869848057660541</c:v>
                </c:pt>
              </c:numCache>
            </c:numRef>
          </c:val>
        </c:ser>
        <c:ser>
          <c:idx val="1"/>
          <c:order val="1"/>
          <c:tx>
            <c:strRef>
              <c:f>Sheet1!$S$5</c:f>
              <c:strCache>
                <c:ptCount val="1"/>
                <c:pt idx="0">
                  <c:v>EDR</c:v>
                </c:pt>
              </c:strCache>
            </c:strRef>
          </c:tx>
          <c:spPr>
            <a:solidFill>
              <a:srgbClr val="008000"/>
            </a:solidFill>
            <a:ln w="3175">
              <a:solidFill>
                <a:srgbClr val="000000"/>
              </a:solidFill>
            </a:ln>
          </c:spPr>
          <c:invertIfNegative val="0"/>
          <c:cat>
            <c:numRef>
              <c:f>Sheet1!$Q$6:$Q$16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Sheet1!$S$6:$S$16</c:f>
              <c:numCache>
                <c:formatCode>0.00</c:formatCode>
                <c:ptCount val="11"/>
                <c:pt idx="0">
                  <c:v>8.3360912161951226E-2</c:v>
                </c:pt>
                <c:pt idx="1">
                  <c:v>0.1032280657798835</c:v>
                </c:pt>
                <c:pt idx="2">
                  <c:v>0.14733366161689321</c:v>
                </c:pt>
                <c:pt idx="3">
                  <c:v>0.18748262590309481</c:v>
                </c:pt>
                <c:pt idx="4">
                  <c:v>0.18450239969077836</c:v>
                </c:pt>
                <c:pt idx="5">
                  <c:v>0.17982247212038224</c:v>
                </c:pt>
                <c:pt idx="6">
                  <c:v>0.22636588559379694</c:v>
                </c:pt>
                <c:pt idx="7">
                  <c:v>0.21943488925658242</c:v>
                </c:pt>
                <c:pt idx="8">
                  <c:v>0.23702088481852981</c:v>
                </c:pt>
                <c:pt idx="9">
                  <c:v>0.35845778797343542</c:v>
                </c:pt>
                <c:pt idx="10">
                  <c:v>0.47666712085163176</c:v>
                </c:pt>
              </c:numCache>
            </c:numRef>
          </c:val>
        </c:ser>
        <c:ser>
          <c:idx val="2"/>
          <c:order val="2"/>
          <c:tx>
            <c:strRef>
              <c:f>Sheet1!$T$5</c:f>
              <c:strCache>
                <c:ptCount val="1"/>
                <c:pt idx="0">
                  <c:v>TDR</c:v>
                </c:pt>
              </c:strCache>
            </c:strRef>
          </c:tx>
          <c:spPr>
            <a:solidFill>
              <a:srgbClr val="0000CC"/>
            </a:solidFill>
            <a:ln>
              <a:solidFill>
                <a:srgbClr val="000000"/>
              </a:solidFill>
            </a:ln>
          </c:spPr>
          <c:invertIfNegative val="0"/>
          <c:cat>
            <c:numRef>
              <c:f>Sheet1!$Q$6:$Q$16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Sheet1!$T$6:$T$16</c:f>
              <c:numCache>
                <c:formatCode>0.00</c:formatCode>
                <c:ptCount val="11"/>
                <c:pt idx="0">
                  <c:v>0.67847664957820064</c:v>
                </c:pt>
                <c:pt idx="1">
                  <c:v>0.59283892128279858</c:v>
                </c:pt>
                <c:pt idx="2">
                  <c:v>0.71197172899226557</c:v>
                </c:pt>
                <c:pt idx="3">
                  <c:v>0.93376779322460379</c:v>
                </c:pt>
                <c:pt idx="4">
                  <c:v>0.86394504869171362</c:v>
                </c:pt>
                <c:pt idx="5">
                  <c:v>0.6729684668974738</c:v>
                </c:pt>
                <c:pt idx="6">
                  <c:v>0.69846151884097396</c:v>
                </c:pt>
                <c:pt idx="7">
                  <c:v>0.63683089494615264</c:v>
                </c:pt>
                <c:pt idx="8">
                  <c:v>0.59812472743131251</c:v>
                </c:pt>
                <c:pt idx="9">
                  <c:v>0.74243574395227352</c:v>
                </c:pt>
                <c:pt idx="10">
                  <c:v>0.86365192661768608</c:v>
                </c:pt>
              </c:numCache>
            </c:numRef>
          </c:val>
        </c:ser>
        <c:dLbls>
          <c:showLegendKey val="0"/>
          <c:showVal val="0"/>
          <c:showCatName val="0"/>
          <c:showSerName val="0"/>
          <c:showPercent val="0"/>
          <c:showBubbleSize val="0"/>
        </c:dLbls>
        <c:gapWidth val="150"/>
        <c:axId val="281418368"/>
        <c:axId val="281418760"/>
      </c:barChart>
      <c:catAx>
        <c:axId val="281418368"/>
        <c:scaling>
          <c:orientation val="minMax"/>
        </c:scaling>
        <c:delete val="0"/>
        <c:axPos val="b"/>
        <c:numFmt formatCode="General" sourceLinked="1"/>
        <c:majorTickMark val="out"/>
        <c:minorTickMark val="none"/>
        <c:tickLblPos val="nextTo"/>
        <c:txPr>
          <a:bodyPr/>
          <a:lstStyle/>
          <a:p>
            <a:pPr>
              <a:defRPr sz="1600" b="1">
                <a:latin typeface="Arial" pitchFamily="34" charset="0"/>
                <a:cs typeface="Arial" pitchFamily="34" charset="0"/>
              </a:defRPr>
            </a:pPr>
            <a:endParaRPr lang="en-US"/>
          </a:p>
        </c:txPr>
        <c:crossAx val="281418760"/>
        <c:crosses val="autoZero"/>
        <c:auto val="1"/>
        <c:lblAlgn val="ctr"/>
        <c:lblOffset val="100"/>
        <c:noMultiLvlLbl val="0"/>
      </c:catAx>
      <c:valAx>
        <c:axId val="281418760"/>
        <c:scaling>
          <c:orientation val="minMax"/>
        </c:scaling>
        <c:delete val="0"/>
        <c:axPos val="l"/>
        <c:majorGridlines/>
        <c:numFmt formatCode="0.00" sourceLinked="1"/>
        <c:majorTickMark val="out"/>
        <c:minorTickMark val="none"/>
        <c:tickLblPos val="nextTo"/>
        <c:txPr>
          <a:bodyPr/>
          <a:lstStyle/>
          <a:p>
            <a:pPr>
              <a:defRPr sz="1800" b="1">
                <a:latin typeface="Arial" pitchFamily="34" charset="0"/>
                <a:cs typeface="Arial" pitchFamily="34" charset="0"/>
              </a:defRPr>
            </a:pPr>
            <a:endParaRPr lang="en-US"/>
          </a:p>
        </c:txPr>
        <c:crossAx val="281418368"/>
        <c:crosses val="autoZero"/>
        <c:crossBetween val="between"/>
      </c:valAx>
    </c:plotArea>
    <c:legend>
      <c:legendPos val="t"/>
      <c:overlay val="0"/>
      <c:txPr>
        <a:bodyPr/>
        <a:lstStyle/>
        <a:p>
          <a:pPr>
            <a:defRPr sz="2000" b="1">
              <a:latin typeface="Arial" pitchFamily="34" charset="0"/>
              <a:cs typeface="Arial" pitchFamily="34" charset="0"/>
            </a:defRPr>
          </a:pPr>
          <a:endParaRPr lang="en-US"/>
        </a:p>
      </c:txPr>
    </c:legend>
    <c:plotVisOnly val="1"/>
    <c:dispBlanksAs val="gap"/>
    <c:showDLblsOverMax val="0"/>
  </c:chart>
  <c:spPr>
    <a:noFill/>
  </c:spPr>
  <c:txPr>
    <a:bodyPr/>
    <a:lstStyle/>
    <a:p>
      <a:pPr>
        <a:defRPr baseline="0">
          <a:latin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58939944002682"/>
          <c:y val="0.12156407622960183"/>
          <c:w val="0.85507191081955358"/>
          <c:h val="0.79929430560310455"/>
        </c:manualLayout>
      </c:layout>
      <c:barChart>
        <c:barDir val="col"/>
        <c:grouping val="clustered"/>
        <c:varyColors val="0"/>
        <c:ser>
          <c:idx val="0"/>
          <c:order val="0"/>
          <c:tx>
            <c:strRef>
              <c:f>Montana!$U$1</c:f>
              <c:strCache>
                <c:ptCount val="1"/>
                <c:pt idx="0">
                  <c:v>Implied Net Migration 2000-2010</c:v>
                </c:pt>
              </c:strCache>
            </c:strRef>
          </c:tx>
          <c:spPr>
            <a:solidFill>
              <a:srgbClr val="0000CC"/>
            </a:solidFill>
          </c:spPr>
          <c:invertIfNegative val="0"/>
          <c:cat>
            <c:numRef>
              <c:f>Montana!$T$14:$T$79</c:f>
              <c:numCache>
                <c:formatCode>General</c:formatCode>
                <c:ptCount val="6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cat>
          <c:val>
            <c:numRef>
              <c:f>'Western MT w-out Yellowstone'!$AJ$13:$AJ$78</c:f>
              <c:numCache>
                <c:formatCode>General</c:formatCode>
                <c:ptCount val="66"/>
                <c:pt idx="0" formatCode="0.00;[Red]0.00">
                  <c:v>1026.7</c:v>
                </c:pt>
                <c:pt idx="1">
                  <c:v>1130.7</c:v>
                </c:pt>
                <c:pt idx="2">
                  <c:v>1171</c:v>
                </c:pt>
                <c:pt idx="3">
                  <c:v>1092.4000000000001</c:v>
                </c:pt>
                <c:pt idx="4">
                  <c:v>1027.3</c:v>
                </c:pt>
                <c:pt idx="5">
                  <c:v>817.1</c:v>
                </c:pt>
                <c:pt idx="6">
                  <c:v>1027.2</c:v>
                </c:pt>
                <c:pt idx="7">
                  <c:v>988.2</c:v>
                </c:pt>
                <c:pt idx="8">
                  <c:v>1241.5999999999999</c:v>
                </c:pt>
                <c:pt idx="9">
                  <c:v>1801.3</c:v>
                </c:pt>
                <c:pt idx="10">
                  <c:v>1452.4</c:v>
                </c:pt>
                <c:pt idx="11">
                  <c:v>1305</c:v>
                </c:pt>
                <c:pt idx="12">
                  <c:v>1057.8</c:v>
                </c:pt>
                <c:pt idx="13">
                  <c:v>776.8</c:v>
                </c:pt>
                <c:pt idx="14">
                  <c:v>-67.800000000000182</c:v>
                </c:pt>
                <c:pt idx="15">
                  <c:v>-102.5</c:v>
                </c:pt>
                <c:pt idx="16">
                  <c:v>-284.5</c:v>
                </c:pt>
                <c:pt idx="17">
                  <c:v>-339.70000000000005</c:v>
                </c:pt>
                <c:pt idx="18">
                  <c:v>-332.20000000000005</c:v>
                </c:pt>
                <c:pt idx="19">
                  <c:v>-750.5</c:v>
                </c:pt>
                <c:pt idx="20">
                  <c:v>-578.70000000000005</c:v>
                </c:pt>
                <c:pt idx="21">
                  <c:v>-622.6</c:v>
                </c:pt>
                <c:pt idx="22">
                  <c:v>18.5</c:v>
                </c:pt>
                <c:pt idx="23">
                  <c:v>13.600000000000023</c:v>
                </c:pt>
                <c:pt idx="24">
                  <c:v>403</c:v>
                </c:pt>
                <c:pt idx="25">
                  <c:v>568.79999999999995</c:v>
                </c:pt>
                <c:pt idx="26">
                  <c:v>785.1</c:v>
                </c:pt>
                <c:pt idx="27">
                  <c:v>847.2</c:v>
                </c:pt>
                <c:pt idx="28">
                  <c:v>761.7</c:v>
                </c:pt>
                <c:pt idx="29">
                  <c:v>1138.9000000000001</c:v>
                </c:pt>
                <c:pt idx="30">
                  <c:v>957.8</c:v>
                </c:pt>
                <c:pt idx="31">
                  <c:v>1062.3</c:v>
                </c:pt>
                <c:pt idx="32">
                  <c:v>1013.1</c:v>
                </c:pt>
                <c:pt idx="33">
                  <c:v>1083.4000000000001</c:v>
                </c:pt>
                <c:pt idx="34">
                  <c:v>936</c:v>
                </c:pt>
                <c:pt idx="35" formatCode="0.00;[Red]0.00">
                  <c:v>1008.3</c:v>
                </c:pt>
                <c:pt idx="36">
                  <c:v>939.5</c:v>
                </c:pt>
                <c:pt idx="37">
                  <c:v>1110.5999999999999</c:v>
                </c:pt>
                <c:pt idx="38">
                  <c:v>926.2</c:v>
                </c:pt>
                <c:pt idx="39">
                  <c:v>1101.9000000000001</c:v>
                </c:pt>
                <c:pt idx="40">
                  <c:v>840.8</c:v>
                </c:pt>
                <c:pt idx="41">
                  <c:v>1012.9</c:v>
                </c:pt>
                <c:pt idx="42">
                  <c:v>998.7</c:v>
                </c:pt>
                <c:pt idx="43">
                  <c:v>1017</c:v>
                </c:pt>
                <c:pt idx="44">
                  <c:v>1262</c:v>
                </c:pt>
                <c:pt idx="45">
                  <c:v>856.4</c:v>
                </c:pt>
                <c:pt idx="46">
                  <c:v>1066.9000000000001</c:v>
                </c:pt>
                <c:pt idx="47" formatCode="0.00;[Red]0.00">
                  <c:v>969.1</c:v>
                </c:pt>
                <c:pt idx="48">
                  <c:v>923.6</c:v>
                </c:pt>
                <c:pt idx="49">
                  <c:v>992.5</c:v>
                </c:pt>
                <c:pt idx="50" formatCode="0.00;[Red]0.00">
                  <c:v>824.1</c:v>
                </c:pt>
                <c:pt idx="51">
                  <c:v>940.9</c:v>
                </c:pt>
                <c:pt idx="52">
                  <c:v>1228.9000000000001</c:v>
                </c:pt>
                <c:pt idx="53">
                  <c:v>1093.8</c:v>
                </c:pt>
                <c:pt idx="54">
                  <c:v>826.8</c:v>
                </c:pt>
                <c:pt idx="55">
                  <c:v>801.8</c:v>
                </c:pt>
                <c:pt idx="56">
                  <c:v>897.3</c:v>
                </c:pt>
                <c:pt idx="57">
                  <c:v>734.4</c:v>
                </c:pt>
                <c:pt idx="58">
                  <c:v>655.7</c:v>
                </c:pt>
                <c:pt idx="59">
                  <c:v>595.1</c:v>
                </c:pt>
                <c:pt idx="60">
                  <c:v>474.7</c:v>
                </c:pt>
                <c:pt idx="61">
                  <c:v>474</c:v>
                </c:pt>
                <c:pt idx="62">
                  <c:v>322.39999999999975</c:v>
                </c:pt>
                <c:pt idx="63">
                  <c:v>263.60000000000002</c:v>
                </c:pt>
                <c:pt idx="64">
                  <c:v>189</c:v>
                </c:pt>
                <c:pt idx="65">
                  <c:v>162.19999999999999</c:v>
                </c:pt>
              </c:numCache>
            </c:numRef>
          </c:val>
        </c:ser>
        <c:dLbls>
          <c:showLegendKey val="0"/>
          <c:showVal val="0"/>
          <c:showCatName val="0"/>
          <c:showSerName val="0"/>
          <c:showPercent val="0"/>
          <c:showBubbleSize val="0"/>
        </c:dLbls>
        <c:gapWidth val="100"/>
        <c:axId val="313208040"/>
        <c:axId val="313208432"/>
      </c:barChart>
      <c:catAx>
        <c:axId val="313208040"/>
        <c:scaling>
          <c:orientation val="minMax"/>
        </c:scaling>
        <c:delete val="0"/>
        <c:axPos val="b"/>
        <c:title>
          <c:tx>
            <c:rich>
              <a:bodyPr/>
              <a:lstStyle/>
              <a:p>
                <a:pPr>
                  <a:defRPr sz="1800" b="1" i="0" u="none" strike="noStrike" baseline="0">
                    <a:solidFill>
                      <a:srgbClr val="000000"/>
                    </a:solidFill>
                    <a:latin typeface="Arial" pitchFamily="34" charset="0"/>
                    <a:ea typeface="Calibri"/>
                    <a:cs typeface="Arial" pitchFamily="34" charset="0"/>
                  </a:defRPr>
                </a:pPr>
                <a:r>
                  <a:rPr lang="en-US" sz="1800" b="1">
                    <a:latin typeface="Arial" pitchFamily="34" charset="0"/>
                    <a:cs typeface="Arial" pitchFamily="34" charset="0"/>
                  </a:rPr>
                  <a:t>Age in 2010</a:t>
                </a:r>
              </a:p>
            </c:rich>
          </c:tx>
          <c:layout>
            <c:manualLayout>
              <c:xMode val="edge"/>
              <c:yMode val="edge"/>
              <c:x val="0.46076256723514974"/>
              <c:y val="0.9403085177733066"/>
            </c:manualLayout>
          </c:layout>
          <c:overlay val="0"/>
          <c:spPr>
            <a:noFill/>
            <a:ln w="25400">
              <a:noFill/>
            </a:ln>
          </c:spPr>
        </c:title>
        <c:numFmt formatCode="General" sourceLinked="1"/>
        <c:majorTickMark val="out"/>
        <c:minorTickMark val="none"/>
        <c:tickLblPos val="nextTo"/>
        <c:txPr>
          <a:bodyPr rot="0" vert="horz"/>
          <a:lstStyle/>
          <a:p>
            <a:pPr>
              <a:defRPr sz="1600" b="1" i="0" u="none" strike="noStrike" baseline="0">
                <a:solidFill>
                  <a:srgbClr val="000000"/>
                </a:solidFill>
                <a:latin typeface="Arial" pitchFamily="34" charset="0"/>
                <a:ea typeface="Calibri"/>
                <a:cs typeface="Arial" pitchFamily="34" charset="0"/>
              </a:defRPr>
            </a:pPr>
            <a:endParaRPr lang="en-US"/>
          </a:p>
        </c:txPr>
        <c:crossAx val="313208432"/>
        <c:crosses val="autoZero"/>
        <c:auto val="1"/>
        <c:lblAlgn val="ctr"/>
        <c:lblOffset val="100"/>
        <c:tickLblSkip val="5"/>
        <c:noMultiLvlLbl val="0"/>
      </c:catAx>
      <c:valAx>
        <c:axId val="313208432"/>
        <c:scaling>
          <c:orientation val="minMax"/>
          <c:min val="-2000"/>
        </c:scaling>
        <c:delete val="0"/>
        <c:axPos val="l"/>
        <c:majorGridlines/>
        <c:title>
          <c:tx>
            <c:rich>
              <a:bodyPr/>
              <a:lstStyle/>
              <a:p>
                <a:pPr>
                  <a:defRPr sz="1800" b="1" i="0" u="none" strike="noStrike" baseline="0">
                    <a:solidFill>
                      <a:srgbClr val="000000"/>
                    </a:solidFill>
                    <a:latin typeface="Arial" pitchFamily="34" charset="0"/>
                    <a:ea typeface="Calibri"/>
                    <a:cs typeface="Arial" pitchFamily="34" charset="0"/>
                  </a:defRPr>
                </a:pPr>
                <a:r>
                  <a:rPr lang="en-US" sz="1800" b="1">
                    <a:latin typeface="Arial" pitchFamily="34" charset="0"/>
                    <a:cs typeface="Arial" pitchFamily="34" charset="0"/>
                  </a:rPr>
                  <a:t>Persons</a:t>
                </a:r>
              </a:p>
            </c:rich>
          </c:tx>
          <c:layout>
            <c:manualLayout>
              <c:xMode val="edge"/>
              <c:yMode val="edge"/>
              <c:x val="2.3734820539274389E-2"/>
              <c:y val="0.44064384343261426"/>
            </c:manualLayout>
          </c:layout>
          <c:overlay val="0"/>
          <c:spPr>
            <a:noFill/>
            <a:ln w="25400">
              <a:noFill/>
            </a:ln>
          </c:spPr>
        </c:title>
        <c:numFmt formatCode="#,##0" sourceLinked="0"/>
        <c:majorTickMark val="out"/>
        <c:minorTickMark val="none"/>
        <c:tickLblPos val="nextTo"/>
        <c:txPr>
          <a:bodyPr rot="0" vert="horz"/>
          <a:lstStyle/>
          <a:p>
            <a:pPr>
              <a:defRPr sz="1600" b="1" i="0" u="none" strike="noStrike" baseline="0">
                <a:solidFill>
                  <a:srgbClr val="000000"/>
                </a:solidFill>
                <a:latin typeface="Arial" pitchFamily="34" charset="0"/>
                <a:ea typeface="Calibri"/>
                <a:cs typeface="Arial" pitchFamily="34" charset="0"/>
              </a:defRPr>
            </a:pPr>
            <a:endParaRPr lang="en-US"/>
          </a:p>
        </c:txPr>
        <c:crossAx val="313208040"/>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1848364144284"/>
          <c:y val="7.1945242696522485E-2"/>
          <c:w val="0.88078226682446559"/>
          <c:h val="0.81269428194526028"/>
        </c:manualLayout>
      </c:layout>
      <c:barChart>
        <c:barDir val="col"/>
        <c:grouping val="clustered"/>
        <c:varyColors val="0"/>
        <c:ser>
          <c:idx val="0"/>
          <c:order val="0"/>
          <c:spPr>
            <a:solidFill>
              <a:srgbClr val="FF9900"/>
            </a:solidFill>
          </c:spPr>
          <c:invertIfNegative val="0"/>
          <c:cat>
            <c:numRef>
              <c:f>'C:\Documents and Settings\grant.zimmerman1\My Documents\Dropbox\Migration\2010\[Migration by Single Age.xlsx]Wyoming'!$Y$14:$Y$79</c:f>
              <c:numCache>
                <c:formatCode>General</c:formatCode>
                <c:ptCount val="6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cat>
          <c:val>
            <c:numRef>
              <c:f>'C:\Users\khayes\Dropbox\Aging 2030\2012\Population Data\[Net Migration - Yellowstone County.xlsx]Yellowstone County'!$AJ$13:$AJ$78</c:f>
              <c:numCache>
                <c:formatCode>General</c:formatCode>
                <c:ptCount val="66"/>
                <c:pt idx="0">
                  <c:v>191.1</c:v>
                </c:pt>
                <c:pt idx="1">
                  <c:v>173.5</c:v>
                </c:pt>
                <c:pt idx="2">
                  <c:v>166.1</c:v>
                </c:pt>
                <c:pt idx="3">
                  <c:v>161.19999999999999</c:v>
                </c:pt>
                <c:pt idx="4">
                  <c:v>172.4</c:v>
                </c:pt>
                <c:pt idx="5">
                  <c:v>188.8</c:v>
                </c:pt>
                <c:pt idx="6">
                  <c:v>155.4</c:v>
                </c:pt>
                <c:pt idx="7">
                  <c:v>186.8</c:v>
                </c:pt>
                <c:pt idx="8">
                  <c:v>-35.20000000000001</c:v>
                </c:pt>
                <c:pt idx="9">
                  <c:v>-118.80000000000001</c:v>
                </c:pt>
                <c:pt idx="10">
                  <c:v>-117.9</c:v>
                </c:pt>
                <c:pt idx="11">
                  <c:v>100.89999999999999</c:v>
                </c:pt>
                <c:pt idx="12">
                  <c:v>38.5</c:v>
                </c:pt>
                <c:pt idx="13">
                  <c:v>87.100000000000009</c:v>
                </c:pt>
                <c:pt idx="14">
                  <c:v>54.20000000000001</c:v>
                </c:pt>
                <c:pt idx="15">
                  <c:v>218.7</c:v>
                </c:pt>
                <c:pt idx="16">
                  <c:v>226.10000000000002</c:v>
                </c:pt>
                <c:pt idx="17">
                  <c:v>241.5</c:v>
                </c:pt>
                <c:pt idx="18">
                  <c:v>215.5</c:v>
                </c:pt>
                <c:pt idx="19">
                  <c:v>326.89999999999975</c:v>
                </c:pt>
                <c:pt idx="20">
                  <c:v>400.4</c:v>
                </c:pt>
                <c:pt idx="21">
                  <c:v>216.8</c:v>
                </c:pt>
                <c:pt idx="22">
                  <c:v>260.2</c:v>
                </c:pt>
                <c:pt idx="23">
                  <c:v>228.5</c:v>
                </c:pt>
                <c:pt idx="24">
                  <c:v>132.9</c:v>
                </c:pt>
                <c:pt idx="25">
                  <c:v>171.9</c:v>
                </c:pt>
                <c:pt idx="26">
                  <c:v>190.1</c:v>
                </c:pt>
                <c:pt idx="27">
                  <c:v>104.69999999999999</c:v>
                </c:pt>
                <c:pt idx="28">
                  <c:v>132.80000000000001</c:v>
                </c:pt>
                <c:pt idx="29">
                  <c:v>167.8</c:v>
                </c:pt>
                <c:pt idx="30">
                  <c:v>204.9</c:v>
                </c:pt>
                <c:pt idx="31">
                  <c:v>240.4</c:v>
                </c:pt>
                <c:pt idx="32">
                  <c:v>201.9</c:v>
                </c:pt>
                <c:pt idx="33">
                  <c:v>127.4</c:v>
                </c:pt>
                <c:pt idx="34">
                  <c:v>212.9</c:v>
                </c:pt>
                <c:pt idx="35">
                  <c:v>127.9</c:v>
                </c:pt>
                <c:pt idx="36">
                  <c:v>268.89999999999975</c:v>
                </c:pt>
                <c:pt idx="37">
                  <c:v>197.5</c:v>
                </c:pt>
                <c:pt idx="38">
                  <c:v>163.1</c:v>
                </c:pt>
                <c:pt idx="39">
                  <c:v>161</c:v>
                </c:pt>
                <c:pt idx="40">
                  <c:v>171.4</c:v>
                </c:pt>
                <c:pt idx="41">
                  <c:v>229.1</c:v>
                </c:pt>
                <c:pt idx="42">
                  <c:v>180.3</c:v>
                </c:pt>
                <c:pt idx="43">
                  <c:v>240.2</c:v>
                </c:pt>
                <c:pt idx="44">
                  <c:v>201.2</c:v>
                </c:pt>
                <c:pt idx="45">
                  <c:v>213</c:v>
                </c:pt>
                <c:pt idx="46">
                  <c:v>114.4</c:v>
                </c:pt>
                <c:pt idx="47">
                  <c:v>95.1</c:v>
                </c:pt>
                <c:pt idx="48">
                  <c:v>74.8</c:v>
                </c:pt>
                <c:pt idx="49">
                  <c:v>167.6</c:v>
                </c:pt>
                <c:pt idx="50">
                  <c:v>131.4</c:v>
                </c:pt>
                <c:pt idx="51">
                  <c:v>91.2</c:v>
                </c:pt>
                <c:pt idx="52">
                  <c:v>125.9</c:v>
                </c:pt>
                <c:pt idx="53">
                  <c:v>110.69999999999999</c:v>
                </c:pt>
                <c:pt idx="54">
                  <c:v>35</c:v>
                </c:pt>
                <c:pt idx="55">
                  <c:v>68.099999999999994</c:v>
                </c:pt>
                <c:pt idx="56">
                  <c:v>124.4</c:v>
                </c:pt>
                <c:pt idx="57">
                  <c:v>18.400000000000006</c:v>
                </c:pt>
                <c:pt idx="58">
                  <c:v>102.2</c:v>
                </c:pt>
                <c:pt idx="59">
                  <c:v>126.1</c:v>
                </c:pt>
                <c:pt idx="60">
                  <c:v>91.5</c:v>
                </c:pt>
                <c:pt idx="61">
                  <c:v>99.8</c:v>
                </c:pt>
                <c:pt idx="62">
                  <c:v>111.2</c:v>
                </c:pt>
                <c:pt idx="63">
                  <c:v>63.2</c:v>
                </c:pt>
                <c:pt idx="64">
                  <c:v>61.2</c:v>
                </c:pt>
                <c:pt idx="65">
                  <c:v>79.8</c:v>
                </c:pt>
              </c:numCache>
            </c:numRef>
          </c:val>
        </c:ser>
        <c:dLbls>
          <c:showLegendKey val="0"/>
          <c:showVal val="0"/>
          <c:showCatName val="0"/>
          <c:showSerName val="0"/>
          <c:showPercent val="0"/>
          <c:showBubbleSize val="0"/>
        </c:dLbls>
        <c:gapWidth val="100"/>
        <c:axId val="313209216"/>
        <c:axId val="313209608"/>
      </c:barChart>
      <c:catAx>
        <c:axId val="313209216"/>
        <c:scaling>
          <c:orientation val="minMax"/>
        </c:scaling>
        <c:delete val="0"/>
        <c:axPos val="b"/>
        <c:title>
          <c:tx>
            <c:rich>
              <a:bodyPr/>
              <a:lstStyle/>
              <a:p>
                <a:pPr>
                  <a:defRPr sz="1600">
                    <a:solidFill>
                      <a:srgbClr val="000000"/>
                    </a:solidFill>
                  </a:defRPr>
                </a:pPr>
                <a:r>
                  <a:rPr lang="en-US" sz="1600">
                    <a:solidFill>
                      <a:srgbClr val="000000"/>
                    </a:solidFill>
                    <a:latin typeface="Arial" pitchFamily="34" charset="0"/>
                    <a:cs typeface="Arial" pitchFamily="34" charset="0"/>
                  </a:rPr>
                  <a:t>Age in 2010</a:t>
                </a:r>
              </a:p>
            </c:rich>
          </c:tx>
          <c:layout>
            <c:manualLayout>
              <c:xMode val="edge"/>
              <c:yMode val="edge"/>
              <c:x val="0.49681252804120601"/>
              <c:y val="0.90696735858208288"/>
            </c:manualLayout>
          </c:layout>
          <c:overlay val="0"/>
          <c:spPr>
            <a:noFill/>
            <a:ln w="25400">
              <a:noFill/>
            </a:ln>
          </c:spPr>
        </c:title>
        <c:numFmt formatCode="General" sourceLinked="0"/>
        <c:majorTickMark val="out"/>
        <c:minorTickMark val="none"/>
        <c:tickLblPos val="nextTo"/>
        <c:txPr>
          <a:bodyPr/>
          <a:lstStyle/>
          <a:p>
            <a:pPr>
              <a:defRPr sz="1600" b="1">
                <a:solidFill>
                  <a:srgbClr val="000000"/>
                </a:solidFill>
                <a:latin typeface="Arial" pitchFamily="34" charset="0"/>
                <a:cs typeface="Arial" pitchFamily="34" charset="0"/>
              </a:defRPr>
            </a:pPr>
            <a:endParaRPr lang="en-US"/>
          </a:p>
        </c:txPr>
        <c:crossAx val="313209608"/>
        <c:crosses val="autoZero"/>
        <c:auto val="1"/>
        <c:lblAlgn val="ctr"/>
        <c:lblOffset val="100"/>
        <c:tickLblSkip val="5"/>
        <c:noMultiLvlLbl val="0"/>
      </c:catAx>
      <c:valAx>
        <c:axId val="313209608"/>
        <c:scaling>
          <c:orientation val="minMax"/>
          <c:min val="-500"/>
        </c:scaling>
        <c:delete val="0"/>
        <c:axPos val="l"/>
        <c:majorGridlines/>
        <c:title>
          <c:tx>
            <c:rich>
              <a:bodyPr rot="-5400000" vert="horz"/>
              <a:lstStyle/>
              <a:p>
                <a:pPr>
                  <a:defRPr sz="1600">
                    <a:solidFill>
                      <a:srgbClr val="000000"/>
                    </a:solidFill>
                    <a:latin typeface="Arial" pitchFamily="34" charset="0"/>
                    <a:cs typeface="Arial" pitchFamily="34" charset="0"/>
                  </a:defRPr>
                </a:pPr>
                <a:r>
                  <a:rPr lang="en-US" sz="1600">
                    <a:solidFill>
                      <a:srgbClr val="000000"/>
                    </a:solidFill>
                    <a:latin typeface="Arial" pitchFamily="34" charset="0"/>
                    <a:cs typeface="Arial" pitchFamily="34" charset="0"/>
                  </a:rPr>
                  <a:t>Persons</a:t>
                </a:r>
              </a:p>
            </c:rich>
          </c:tx>
          <c:layout>
            <c:manualLayout>
              <c:xMode val="edge"/>
              <c:yMode val="edge"/>
              <c:x val="1.5068132477726372E-2"/>
              <c:y val="0.3888010382931143"/>
            </c:manualLayout>
          </c:layout>
          <c:overlay val="0"/>
          <c:spPr>
            <a:noFill/>
            <a:ln w="25400">
              <a:noFill/>
            </a:ln>
          </c:spPr>
        </c:title>
        <c:numFmt formatCode="0" sourceLinked="0"/>
        <c:majorTickMark val="out"/>
        <c:minorTickMark val="none"/>
        <c:tickLblPos val="nextTo"/>
        <c:txPr>
          <a:bodyPr/>
          <a:lstStyle/>
          <a:p>
            <a:pPr>
              <a:defRPr sz="1200" b="1">
                <a:solidFill>
                  <a:srgbClr val="000000"/>
                </a:solidFill>
                <a:latin typeface="Arial" pitchFamily="34" charset="0"/>
                <a:cs typeface="Arial" pitchFamily="34" charset="0"/>
              </a:defRPr>
            </a:pPr>
            <a:endParaRPr lang="en-US"/>
          </a:p>
        </c:txPr>
        <c:crossAx val="31320921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4308845556103"/>
          <c:y val="7.6783129792521873E-2"/>
          <c:w val="0.8240656341677417"/>
          <c:h val="0.77676451891545883"/>
        </c:manualLayout>
      </c:layout>
      <c:barChart>
        <c:barDir val="col"/>
        <c:grouping val="clustered"/>
        <c:varyColors val="0"/>
        <c:ser>
          <c:idx val="0"/>
          <c:order val="0"/>
          <c:tx>
            <c:strRef>
              <c:f>Montana!$U$1</c:f>
              <c:strCache>
                <c:ptCount val="1"/>
                <c:pt idx="0">
                  <c:v>Implied Net Migration 2000-2010</c:v>
                </c:pt>
              </c:strCache>
            </c:strRef>
          </c:tx>
          <c:spPr>
            <a:solidFill>
              <a:srgbClr val="008000"/>
            </a:solidFill>
          </c:spPr>
          <c:invertIfNegative val="0"/>
          <c:cat>
            <c:numRef>
              <c:f>Montana!$T$14:$T$79</c:f>
              <c:numCache>
                <c:formatCode>General</c:formatCode>
                <c:ptCount val="6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cat>
          <c:val>
            <c:numRef>
              <c:f>'Western &amp; Eastern MT'!$AJ$262:$AJ$327</c:f>
              <c:numCache>
                <c:formatCode>General</c:formatCode>
                <c:ptCount val="66"/>
                <c:pt idx="0">
                  <c:v>116</c:v>
                </c:pt>
                <c:pt idx="1">
                  <c:v>-68.899999999999977</c:v>
                </c:pt>
                <c:pt idx="2">
                  <c:v>72.600000000000009</c:v>
                </c:pt>
                <c:pt idx="3">
                  <c:v>66.800000000000011</c:v>
                </c:pt>
                <c:pt idx="4">
                  <c:v>-96.800000000000011</c:v>
                </c:pt>
                <c:pt idx="5">
                  <c:v>21.899999999999977</c:v>
                </c:pt>
                <c:pt idx="6">
                  <c:v>78.399999999999977</c:v>
                </c:pt>
                <c:pt idx="7">
                  <c:v>92.800000000000011</c:v>
                </c:pt>
                <c:pt idx="8">
                  <c:v>-405</c:v>
                </c:pt>
                <c:pt idx="9">
                  <c:v>-1068.2</c:v>
                </c:pt>
                <c:pt idx="10">
                  <c:v>-1221.8</c:v>
                </c:pt>
                <c:pt idx="11">
                  <c:v>-1105.8</c:v>
                </c:pt>
                <c:pt idx="12">
                  <c:v>-1318.6</c:v>
                </c:pt>
                <c:pt idx="13">
                  <c:v>-1320.8</c:v>
                </c:pt>
                <c:pt idx="14">
                  <c:v>-1306.5</c:v>
                </c:pt>
                <c:pt idx="15">
                  <c:v>-1446.8</c:v>
                </c:pt>
                <c:pt idx="16">
                  <c:v>-1477.3</c:v>
                </c:pt>
                <c:pt idx="17">
                  <c:v>-1540.9</c:v>
                </c:pt>
                <c:pt idx="18">
                  <c:v>-1181.3</c:v>
                </c:pt>
                <c:pt idx="19">
                  <c:v>-164.2</c:v>
                </c:pt>
                <c:pt idx="20">
                  <c:v>117.5</c:v>
                </c:pt>
                <c:pt idx="21">
                  <c:v>149.20000000000005</c:v>
                </c:pt>
                <c:pt idx="22">
                  <c:v>150.79999999999995</c:v>
                </c:pt>
                <c:pt idx="23">
                  <c:v>60</c:v>
                </c:pt>
                <c:pt idx="24">
                  <c:v>96.7</c:v>
                </c:pt>
                <c:pt idx="25">
                  <c:v>58.70000000000001</c:v>
                </c:pt>
                <c:pt idx="26">
                  <c:v>69.399999999999977</c:v>
                </c:pt>
                <c:pt idx="27">
                  <c:v>102.80000000000001</c:v>
                </c:pt>
                <c:pt idx="28">
                  <c:v>87.7</c:v>
                </c:pt>
                <c:pt idx="29">
                  <c:v>50</c:v>
                </c:pt>
                <c:pt idx="30">
                  <c:v>86.300000000000011</c:v>
                </c:pt>
                <c:pt idx="31">
                  <c:v>42.300000000000004</c:v>
                </c:pt>
                <c:pt idx="32">
                  <c:v>8.9000000000000057</c:v>
                </c:pt>
                <c:pt idx="33">
                  <c:v>-5.7000000000000028</c:v>
                </c:pt>
                <c:pt idx="34">
                  <c:v>11.100000000000001</c:v>
                </c:pt>
                <c:pt idx="35">
                  <c:v>141</c:v>
                </c:pt>
                <c:pt idx="36">
                  <c:v>-9.1000000000000014</c:v>
                </c:pt>
                <c:pt idx="37">
                  <c:v>-52.70000000000001</c:v>
                </c:pt>
                <c:pt idx="38">
                  <c:v>72.599999999999994</c:v>
                </c:pt>
                <c:pt idx="39">
                  <c:v>-2.5999999999999943</c:v>
                </c:pt>
                <c:pt idx="40">
                  <c:v>-115.5</c:v>
                </c:pt>
                <c:pt idx="41">
                  <c:v>-6.0999999999999943</c:v>
                </c:pt>
                <c:pt idx="42">
                  <c:v>12.5</c:v>
                </c:pt>
                <c:pt idx="43">
                  <c:v>27.099999999999987</c:v>
                </c:pt>
                <c:pt idx="44">
                  <c:v>-41.600000000000009</c:v>
                </c:pt>
                <c:pt idx="45">
                  <c:v>-3.4000000000000057</c:v>
                </c:pt>
                <c:pt idx="46">
                  <c:v>166.2</c:v>
                </c:pt>
                <c:pt idx="47">
                  <c:v>63.600000000000009</c:v>
                </c:pt>
                <c:pt idx="48">
                  <c:v>109</c:v>
                </c:pt>
                <c:pt idx="49">
                  <c:v>82.8</c:v>
                </c:pt>
                <c:pt idx="50">
                  <c:v>21.300000000000011</c:v>
                </c:pt>
                <c:pt idx="51">
                  <c:v>16.400000000000006</c:v>
                </c:pt>
                <c:pt idx="52">
                  <c:v>-83</c:v>
                </c:pt>
                <c:pt idx="53">
                  <c:v>37.300000000000004</c:v>
                </c:pt>
                <c:pt idx="54">
                  <c:v>38.70000000000001</c:v>
                </c:pt>
                <c:pt idx="55">
                  <c:v>-35.5</c:v>
                </c:pt>
                <c:pt idx="56">
                  <c:v>116.4</c:v>
                </c:pt>
                <c:pt idx="57">
                  <c:v>97</c:v>
                </c:pt>
                <c:pt idx="58">
                  <c:v>-10.900000000000006</c:v>
                </c:pt>
                <c:pt idx="59">
                  <c:v>4.5</c:v>
                </c:pt>
                <c:pt idx="60">
                  <c:v>57.7</c:v>
                </c:pt>
                <c:pt idx="61">
                  <c:v>3.2999999999999972</c:v>
                </c:pt>
                <c:pt idx="62">
                  <c:v>23.900000000000006</c:v>
                </c:pt>
                <c:pt idx="63">
                  <c:v>28.199999999999992</c:v>
                </c:pt>
                <c:pt idx="64">
                  <c:v>-59.8</c:v>
                </c:pt>
                <c:pt idx="65">
                  <c:v>-61.400000000000006</c:v>
                </c:pt>
              </c:numCache>
            </c:numRef>
          </c:val>
        </c:ser>
        <c:dLbls>
          <c:showLegendKey val="0"/>
          <c:showVal val="0"/>
          <c:showCatName val="0"/>
          <c:showSerName val="0"/>
          <c:showPercent val="0"/>
          <c:showBubbleSize val="0"/>
        </c:dLbls>
        <c:gapWidth val="100"/>
        <c:axId val="213209808"/>
        <c:axId val="213209024"/>
      </c:barChart>
      <c:catAx>
        <c:axId val="213209808"/>
        <c:scaling>
          <c:orientation val="minMax"/>
        </c:scaling>
        <c:delete val="0"/>
        <c:axPos val="b"/>
        <c:title>
          <c:tx>
            <c:rich>
              <a:bodyPr/>
              <a:lstStyle/>
              <a:p>
                <a:pPr>
                  <a:defRPr sz="1600">
                    <a:solidFill>
                      <a:srgbClr val="000000"/>
                    </a:solidFill>
                    <a:latin typeface="Arial" pitchFamily="34" charset="0"/>
                    <a:cs typeface="Arial" pitchFamily="34" charset="0"/>
                  </a:defRPr>
                </a:pPr>
                <a:r>
                  <a:rPr lang="en-US" sz="1600">
                    <a:solidFill>
                      <a:srgbClr val="000000"/>
                    </a:solidFill>
                    <a:latin typeface="Arial" pitchFamily="34" charset="0"/>
                    <a:cs typeface="Arial" pitchFamily="34" charset="0"/>
                  </a:rPr>
                  <a:t>Age in 2010</a:t>
                </a:r>
              </a:p>
            </c:rich>
          </c:tx>
          <c:layout>
            <c:manualLayout>
              <c:xMode val="edge"/>
              <c:yMode val="edge"/>
              <c:x val="0.4970045436818295"/>
              <c:y val="0.88442579034338664"/>
            </c:manualLayout>
          </c:layout>
          <c:overlay val="0"/>
        </c:title>
        <c:numFmt formatCode="General" sourceLinked="1"/>
        <c:majorTickMark val="out"/>
        <c:minorTickMark val="none"/>
        <c:tickLblPos val="nextTo"/>
        <c:txPr>
          <a:bodyPr/>
          <a:lstStyle/>
          <a:p>
            <a:pPr>
              <a:defRPr sz="1600" b="1">
                <a:solidFill>
                  <a:srgbClr val="000000"/>
                </a:solidFill>
                <a:latin typeface="Arial" pitchFamily="34" charset="0"/>
                <a:cs typeface="Arial" pitchFamily="34" charset="0"/>
              </a:defRPr>
            </a:pPr>
            <a:endParaRPr lang="en-US"/>
          </a:p>
        </c:txPr>
        <c:crossAx val="213209024"/>
        <c:crosses val="autoZero"/>
        <c:auto val="1"/>
        <c:lblAlgn val="ctr"/>
        <c:lblOffset val="100"/>
        <c:tickLblSkip val="5"/>
        <c:noMultiLvlLbl val="0"/>
      </c:catAx>
      <c:valAx>
        <c:axId val="213209024"/>
        <c:scaling>
          <c:orientation val="minMax"/>
          <c:max val="2000"/>
          <c:min val="-2000"/>
        </c:scaling>
        <c:delete val="0"/>
        <c:axPos val="l"/>
        <c:majorGridlines/>
        <c:title>
          <c:tx>
            <c:rich>
              <a:bodyPr rot="-5400000" vert="horz"/>
              <a:lstStyle/>
              <a:p>
                <a:pPr>
                  <a:defRPr sz="1600">
                    <a:solidFill>
                      <a:srgbClr val="000000"/>
                    </a:solidFill>
                    <a:latin typeface="Arial" pitchFamily="34" charset="0"/>
                    <a:cs typeface="Arial" pitchFamily="34" charset="0"/>
                  </a:defRPr>
                </a:pPr>
                <a:r>
                  <a:rPr lang="en-US" sz="1600">
                    <a:solidFill>
                      <a:srgbClr val="000000"/>
                    </a:solidFill>
                    <a:latin typeface="Arial" pitchFamily="34" charset="0"/>
                    <a:cs typeface="Arial" pitchFamily="34" charset="0"/>
                  </a:rPr>
                  <a:t>Persons</a:t>
                </a:r>
              </a:p>
            </c:rich>
          </c:tx>
          <c:layout>
            <c:manualLayout>
              <c:xMode val="edge"/>
              <c:yMode val="edge"/>
              <c:x val="3.2689243327387485E-2"/>
              <c:y val="0.33232783496274648"/>
            </c:manualLayout>
          </c:layout>
          <c:overlay val="0"/>
        </c:title>
        <c:numFmt formatCode="#,##0" sourceLinked="0"/>
        <c:majorTickMark val="out"/>
        <c:minorTickMark val="none"/>
        <c:tickLblPos val="nextTo"/>
        <c:txPr>
          <a:bodyPr/>
          <a:lstStyle/>
          <a:p>
            <a:pPr>
              <a:defRPr sz="1600" b="1">
                <a:solidFill>
                  <a:srgbClr val="000000"/>
                </a:solidFill>
                <a:latin typeface="Arial" pitchFamily="34" charset="0"/>
                <a:cs typeface="Arial" pitchFamily="34" charset="0"/>
              </a:defRPr>
            </a:pPr>
            <a:endParaRPr lang="en-US"/>
          </a:p>
        </c:txPr>
        <c:crossAx val="21320980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65935431548574"/>
          <c:y val="8.7513974121245466E-2"/>
          <c:w val="0.82568840220815842"/>
          <c:h val="0.7952881445435136"/>
        </c:manualLayout>
      </c:layout>
      <c:barChart>
        <c:barDir val="col"/>
        <c:grouping val="clustered"/>
        <c:varyColors val="0"/>
        <c:ser>
          <c:idx val="0"/>
          <c:order val="0"/>
          <c:spPr>
            <a:solidFill>
              <a:srgbClr val="7030A0"/>
            </a:solidFill>
            <a:ln w="12700">
              <a:solidFill>
                <a:srgbClr val="000000"/>
              </a:solidFill>
              <a:prstDash val="solid"/>
            </a:ln>
          </c:spPr>
          <c:invertIfNegative val="0"/>
          <c:dLbls>
            <c:numFmt formatCode="0.00%" sourceLinked="0"/>
            <c:spPr>
              <a:noFill/>
              <a:ln w="25400">
                <a:noFill/>
              </a:ln>
            </c:spPr>
            <c:txPr>
              <a:bodyPr/>
              <a:lstStyle/>
              <a:p>
                <a:pPr>
                  <a:defRPr sz="20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'MT K-12 Cost Projections'!$A$3:$A$9</c:f>
              <c:strCache>
                <c:ptCount val="7"/>
                <c:pt idx="0">
                  <c:v>2010</c:v>
                </c:pt>
                <c:pt idx="1">
                  <c:v>2015</c:v>
                </c:pt>
                <c:pt idx="2">
                  <c:v>2020</c:v>
                </c:pt>
                <c:pt idx="3">
                  <c:v>2025</c:v>
                </c:pt>
                <c:pt idx="4">
                  <c:v>2030</c:v>
                </c:pt>
                <c:pt idx="5">
                  <c:v>2035</c:v>
                </c:pt>
                <c:pt idx="6">
                  <c:v>2040</c:v>
                </c:pt>
              </c:strCache>
            </c:strRef>
          </c:cat>
          <c:val>
            <c:numRef>
              <c:f>'MT K-12 Cost Projections'!$M$3:$M$7</c:f>
              <c:numCache>
                <c:formatCode>0.0%</c:formatCode>
                <c:ptCount val="5"/>
                <c:pt idx="0">
                  <c:v>0.16289999999999999</c:v>
                </c:pt>
                <c:pt idx="1">
                  <c:v>0.1618</c:v>
                </c:pt>
                <c:pt idx="2">
                  <c:v>0.1628</c:v>
                </c:pt>
                <c:pt idx="3">
                  <c:v>0.15990000000000007</c:v>
                </c:pt>
                <c:pt idx="4">
                  <c:v>0.15360000000000001</c:v>
                </c:pt>
              </c:numCache>
            </c:numRef>
          </c:val>
        </c:ser>
        <c:dLbls>
          <c:showLegendKey val="0"/>
          <c:showVal val="0"/>
          <c:showCatName val="0"/>
          <c:showSerName val="0"/>
          <c:showPercent val="0"/>
          <c:showBubbleSize val="0"/>
        </c:dLbls>
        <c:gapWidth val="150"/>
        <c:axId val="281419544"/>
        <c:axId val="281419936"/>
      </c:barChart>
      <c:catAx>
        <c:axId val="2814195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281419936"/>
        <c:crosses val="autoZero"/>
        <c:auto val="1"/>
        <c:lblAlgn val="ctr"/>
        <c:lblOffset val="100"/>
        <c:tickLblSkip val="1"/>
        <c:tickMarkSkip val="1"/>
        <c:noMultiLvlLbl val="0"/>
      </c:catAx>
      <c:valAx>
        <c:axId val="281419936"/>
        <c:scaling>
          <c:orientation val="minMax"/>
        </c:scaling>
        <c:delete val="0"/>
        <c:axPos val="l"/>
        <c:majorGridlines>
          <c:spPr>
            <a:ln w="6350">
              <a:solidFill>
                <a:srgbClr val="000000"/>
              </a:solidFill>
              <a:prstDash val="solid"/>
            </a:ln>
            <a:effectLst/>
          </c:spPr>
        </c:majorGridlines>
        <c:title>
          <c:tx>
            <c:rich>
              <a:bodyPr/>
              <a:lstStyle/>
              <a:p>
                <a:pPr>
                  <a:defRPr sz="1800" b="1" i="0" u="none" strike="noStrike" baseline="0">
                    <a:solidFill>
                      <a:srgbClr val="000000"/>
                    </a:solidFill>
                    <a:latin typeface="Arial"/>
                    <a:ea typeface="Arial"/>
                    <a:cs typeface="Arial"/>
                  </a:defRPr>
                </a:pPr>
                <a:r>
                  <a:rPr lang="en-US" sz="1800"/>
                  <a:t>Percent of Total Population</a:t>
                </a:r>
              </a:p>
            </c:rich>
          </c:tx>
          <c:layout>
            <c:manualLayout>
              <c:xMode val="edge"/>
              <c:yMode val="edge"/>
              <c:x val="2.8836096236774036E-2"/>
              <c:y val="0.17703931422121524"/>
            </c:manualLayout>
          </c:layout>
          <c:overlay val="0"/>
          <c:spPr>
            <a:noFill/>
            <a:ln w="25400">
              <a:noFill/>
            </a:ln>
          </c:spPr>
        </c:title>
        <c:numFmt formatCode="0%" sourceLinked="0"/>
        <c:majorTickMark val="out"/>
        <c:minorTickMark val="none"/>
        <c:tickLblPos val="nextTo"/>
        <c:spPr>
          <a:ln w="3175">
            <a:solidFill>
              <a:srgbClr val="000000"/>
            </a:solidFill>
            <a:prstDash val="solid"/>
          </a:ln>
          <a:effectLst/>
        </c:spPr>
        <c:txPr>
          <a:bodyPr rot="0" vert="horz"/>
          <a:lstStyle/>
          <a:p>
            <a:pPr>
              <a:defRPr sz="1600" b="1" i="0" u="none" strike="noStrike" baseline="0">
                <a:solidFill>
                  <a:srgbClr val="000000"/>
                </a:solidFill>
                <a:latin typeface="Arial"/>
                <a:ea typeface="Arial"/>
                <a:cs typeface="Arial"/>
              </a:defRPr>
            </a:pPr>
            <a:endParaRPr lang="en-US"/>
          </a:p>
        </c:txPr>
        <c:crossAx val="281419544"/>
        <c:crosses val="autoZero"/>
        <c:crossBetween val="between"/>
        <c:majorUnit val="1.0000000000000005E-2"/>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8505556775836"/>
          <c:y val="7.5448470791101813E-2"/>
          <c:w val="0.7830210839530477"/>
          <c:h val="0.77611625609991064"/>
        </c:manualLayout>
      </c:layout>
      <c:barChart>
        <c:barDir val="col"/>
        <c:grouping val="clustered"/>
        <c:varyColors val="0"/>
        <c:ser>
          <c:idx val="0"/>
          <c:order val="0"/>
          <c:spPr>
            <a:solidFill>
              <a:srgbClr val="FF0000"/>
            </a:solidFill>
            <a:ln w="12700">
              <a:solidFill>
                <a:srgbClr val="000000"/>
              </a:solidFill>
              <a:prstDash val="solid"/>
            </a:ln>
          </c:spPr>
          <c:invertIfNegative val="0"/>
          <c:dLbls>
            <c:spPr>
              <a:noFill/>
              <a:ln w="25400">
                <a:noFill/>
              </a:ln>
            </c:spPr>
            <c:txPr>
              <a:bodyPr/>
              <a:lstStyle/>
              <a:p>
                <a:pPr>
                  <a:defRPr sz="18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'MT K-12 Cost Projections'!$A$21:$A$25</c:f>
              <c:numCache>
                <c:formatCode>General</c:formatCode>
                <c:ptCount val="5"/>
                <c:pt idx="0">
                  <c:v>2010</c:v>
                </c:pt>
                <c:pt idx="1">
                  <c:v>2015</c:v>
                </c:pt>
                <c:pt idx="2">
                  <c:v>2020</c:v>
                </c:pt>
                <c:pt idx="3">
                  <c:v>2025</c:v>
                </c:pt>
                <c:pt idx="4">
                  <c:v>2030</c:v>
                </c:pt>
              </c:numCache>
            </c:numRef>
          </c:cat>
          <c:val>
            <c:numRef>
              <c:f>'MT K-12 Cost Projections'!$C$21:$C$25</c:f>
              <c:numCache>
                <c:formatCode>_("$"* #,##0_);_("$"* \(#,##0\);_("$"* "-"??_);_(@_)</c:formatCode>
                <c:ptCount val="5"/>
                <c:pt idx="0">
                  <c:v>1508.856377758575</c:v>
                </c:pt>
                <c:pt idx="1">
                  <c:v>1499</c:v>
                </c:pt>
                <c:pt idx="2">
                  <c:v>1508</c:v>
                </c:pt>
                <c:pt idx="3">
                  <c:v>1481</c:v>
                </c:pt>
                <c:pt idx="4">
                  <c:v>1423</c:v>
                </c:pt>
              </c:numCache>
            </c:numRef>
          </c:val>
        </c:ser>
        <c:dLbls>
          <c:showLegendKey val="0"/>
          <c:showVal val="0"/>
          <c:showCatName val="0"/>
          <c:showSerName val="0"/>
          <c:showPercent val="0"/>
          <c:showBubbleSize val="0"/>
        </c:dLbls>
        <c:gapWidth val="150"/>
        <c:axId val="281421112"/>
        <c:axId val="213263824"/>
      </c:barChart>
      <c:catAx>
        <c:axId val="28142111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213263824"/>
        <c:crosses val="autoZero"/>
        <c:auto val="1"/>
        <c:lblAlgn val="ctr"/>
        <c:lblOffset val="100"/>
        <c:tickLblSkip val="1"/>
        <c:tickMarkSkip val="1"/>
        <c:noMultiLvlLbl val="0"/>
      </c:catAx>
      <c:valAx>
        <c:axId val="213263824"/>
        <c:scaling>
          <c:orientation val="minMax"/>
          <c:max val="1550"/>
          <c:min val="1400"/>
        </c:scaling>
        <c:delete val="0"/>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en-US" sz="1800"/>
                  <a:t>Dollars per Montanan</a:t>
                </a:r>
              </a:p>
            </c:rich>
          </c:tx>
          <c:layout>
            <c:manualLayout>
              <c:xMode val="edge"/>
              <c:yMode val="edge"/>
              <c:x val="2.7278871391076123E-2"/>
              <c:y val="0.26314339212271365"/>
            </c:manualLayout>
          </c:layout>
          <c:overlay val="0"/>
          <c:spPr>
            <a:noFill/>
            <a:ln w="25400">
              <a:noFill/>
            </a:ln>
          </c:spPr>
        </c:title>
        <c:numFmt formatCode="_(&quot;$&quot;* #,##0_);_(&quot;$&quot;* \(#,##0\);_(&quot;$&quot;* &quot;-&quot;??_);_(@_)"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281421112"/>
        <c:crosses val="autoZero"/>
        <c:crossBetween val="between"/>
        <c:majorUnit val="50"/>
        <c:minorUnit val="5"/>
      </c:valAx>
      <c:spPr>
        <a:noFill/>
        <a:ln w="12700">
          <a:solidFill>
            <a:srgbClr val="80808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Percent of Montana Population Ages 18 to 24</c:v>
                </c:pt>
              </c:strCache>
            </c:strRef>
          </c:tx>
          <c:spPr>
            <a:solidFill>
              <a:srgbClr val="008000"/>
            </a:solidFill>
          </c:spPr>
          <c:invertIfNegative val="0"/>
          <c:dLbls>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0.0%</c:formatCode>
                <c:ptCount val="5"/>
                <c:pt idx="0">
                  <c:v>9.6000000000000002E-2</c:v>
                </c:pt>
                <c:pt idx="1">
                  <c:v>8.3000000000000046E-2</c:v>
                </c:pt>
                <c:pt idx="2">
                  <c:v>7.5999999999999998E-2</c:v>
                </c:pt>
                <c:pt idx="3">
                  <c:v>7.6999999999999999E-2</c:v>
                </c:pt>
                <c:pt idx="4">
                  <c:v>7.9000000000000042E-2</c:v>
                </c:pt>
              </c:numCache>
            </c:numRef>
          </c:val>
        </c:ser>
        <c:dLbls>
          <c:showLegendKey val="0"/>
          <c:showVal val="0"/>
          <c:showCatName val="0"/>
          <c:showSerName val="0"/>
          <c:showPercent val="0"/>
          <c:showBubbleSize val="0"/>
        </c:dLbls>
        <c:gapWidth val="150"/>
        <c:axId val="213206672"/>
        <c:axId val="213205496"/>
      </c:barChart>
      <c:catAx>
        <c:axId val="213206672"/>
        <c:scaling>
          <c:orientation val="minMax"/>
        </c:scaling>
        <c:delete val="0"/>
        <c:axPos val="b"/>
        <c:numFmt formatCode="General" sourceLinked="1"/>
        <c:majorTickMark val="out"/>
        <c:minorTickMark val="none"/>
        <c:tickLblPos val="nextTo"/>
        <c:txPr>
          <a:bodyPr/>
          <a:lstStyle/>
          <a:p>
            <a:pPr>
              <a:defRPr sz="1599" b="1">
                <a:solidFill>
                  <a:srgbClr val="000000"/>
                </a:solidFill>
              </a:defRPr>
            </a:pPr>
            <a:endParaRPr lang="en-US"/>
          </a:p>
        </c:txPr>
        <c:crossAx val="213205496"/>
        <c:crosses val="autoZero"/>
        <c:auto val="1"/>
        <c:lblAlgn val="ctr"/>
        <c:lblOffset val="100"/>
        <c:noMultiLvlLbl val="0"/>
      </c:catAx>
      <c:valAx>
        <c:axId val="213205496"/>
        <c:scaling>
          <c:orientation val="minMax"/>
          <c:max val="0.1"/>
          <c:min val="7.0000000000000021E-2"/>
        </c:scaling>
        <c:delete val="0"/>
        <c:axPos val="l"/>
        <c:majorGridlines/>
        <c:numFmt formatCode="0.0%" sourceLinked="1"/>
        <c:majorTickMark val="out"/>
        <c:minorTickMark val="none"/>
        <c:tickLblPos val="nextTo"/>
        <c:txPr>
          <a:bodyPr/>
          <a:lstStyle/>
          <a:p>
            <a:pPr>
              <a:defRPr sz="1599" b="1">
                <a:solidFill>
                  <a:srgbClr val="000000"/>
                </a:solidFill>
              </a:defRPr>
            </a:pPr>
            <a:endParaRPr lang="en-US"/>
          </a:p>
        </c:txPr>
        <c:crossAx val="213206672"/>
        <c:crosses val="autoZero"/>
        <c:crossBetween val="between"/>
        <c:majorUnit val="1.0000000000000002E-2"/>
      </c:valAx>
      <c:spPr>
        <a:noFill/>
        <a:ln w="25392">
          <a:noFill/>
        </a:ln>
      </c:spPr>
    </c:plotArea>
    <c:plotVisOnly val="1"/>
    <c:dispBlanksAs val="gap"/>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81655"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74755" name="Rectangle 3"/>
          <p:cNvSpPr>
            <a:spLocks noGrp="1" noChangeArrowheads="1"/>
          </p:cNvSpPr>
          <p:nvPr>
            <p:ph type="dt" sz="quarter" idx="1"/>
          </p:nvPr>
        </p:nvSpPr>
        <p:spPr bwMode="auto">
          <a:xfrm>
            <a:off x="3898610" y="0"/>
            <a:ext cx="2981654"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74756" name="Rectangle 4"/>
          <p:cNvSpPr>
            <a:spLocks noGrp="1" noChangeArrowheads="1"/>
          </p:cNvSpPr>
          <p:nvPr>
            <p:ph type="ftr" sz="quarter" idx="2"/>
          </p:nvPr>
        </p:nvSpPr>
        <p:spPr bwMode="auto">
          <a:xfrm>
            <a:off x="0" y="8829530"/>
            <a:ext cx="2981655"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74757" name="Rectangle 5"/>
          <p:cNvSpPr>
            <a:spLocks noGrp="1" noChangeArrowheads="1"/>
          </p:cNvSpPr>
          <p:nvPr>
            <p:ph type="sldNum" sz="quarter" idx="3"/>
          </p:nvPr>
        </p:nvSpPr>
        <p:spPr bwMode="auto">
          <a:xfrm>
            <a:off x="3898610" y="8829530"/>
            <a:ext cx="2981654"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fld id="{B303EDDF-6082-413E-A958-8493DEED3A9E}" type="slidenum">
              <a:rPr lang="en-US"/>
              <a:pPr>
                <a:defRPr/>
              </a:pPr>
              <a:t>‹#›</a:t>
            </a:fld>
            <a:endParaRPr lang="en-US"/>
          </a:p>
        </p:txBody>
      </p:sp>
    </p:spTree>
    <p:extLst>
      <p:ext uri="{BB962C8B-B14F-4D97-AF65-F5344CB8AC3E}">
        <p14:creationId xmlns:p14="http://schemas.microsoft.com/office/powerpoint/2010/main" val="3851966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81655"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20483" name="Rectangle 3"/>
          <p:cNvSpPr>
            <a:spLocks noGrp="1" noChangeArrowheads="1"/>
          </p:cNvSpPr>
          <p:nvPr>
            <p:ph type="dt" idx="1"/>
          </p:nvPr>
        </p:nvSpPr>
        <p:spPr bwMode="auto">
          <a:xfrm>
            <a:off x="3898610" y="0"/>
            <a:ext cx="2981654"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17600" y="696913"/>
            <a:ext cx="4648200"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7717" y="4416343"/>
            <a:ext cx="5506380" cy="4181330"/>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530"/>
            <a:ext cx="2981655"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98610" y="8829530"/>
            <a:ext cx="2981654"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fld id="{2E9E2A27-37D6-4F39-83C3-6055E1657A11}" type="slidenum">
              <a:rPr lang="en-US"/>
              <a:pPr>
                <a:defRPr/>
              </a:pPr>
              <a:t>‹#›</a:t>
            </a:fld>
            <a:endParaRPr lang="en-US"/>
          </a:p>
        </p:txBody>
      </p:sp>
    </p:spTree>
    <p:extLst>
      <p:ext uri="{BB962C8B-B14F-4D97-AF65-F5344CB8AC3E}">
        <p14:creationId xmlns:p14="http://schemas.microsoft.com/office/powerpoint/2010/main" val="2464565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E57DCDE-00B0-4AC1-A4D0-D1E98513B932}" type="slidenum">
              <a:rPr lang="en-US"/>
              <a:pPr>
                <a:defRPr/>
              </a:pPr>
              <a:t>1</a:t>
            </a:fld>
            <a:endParaRPr lang="en-US"/>
          </a:p>
        </p:txBody>
      </p:sp>
      <p:sp>
        <p:nvSpPr>
          <p:cNvPr id="91139" name="Slide Image Placeholder 1"/>
          <p:cNvSpPr>
            <a:spLocks noGrp="1" noRot="1" noChangeAspect="1" noTextEdit="1"/>
          </p:cNvSpPr>
          <p:nvPr>
            <p:ph type="sldImg"/>
          </p:nvPr>
        </p:nvSpPr>
        <p:spPr>
          <a:ln/>
        </p:spPr>
      </p:sp>
      <p:sp>
        <p:nvSpPr>
          <p:cNvPr id="911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0" tIns="45876" rIns="91750" bIns="45876"/>
          <a:lstStyle/>
          <a:p>
            <a:pPr eaLnBrk="1" hangingPunct="1"/>
            <a:r>
              <a:rPr lang="en-US" smtClean="0"/>
              <a:t>Thank you, Jim. This slide shows the organization that provided financial support for this project. Representatives of many of these organizations are here today – would you stand for just a moment and be recognized?</a:t>
            </a:r>
          </a:p>
          <a:p>
            <a:pPr eaLnBrk="1" hangingPunct="1"/>
            <a:r>
              <a:rPr lang="en-US" smtClean="0"/>
              <a:t>I</a:t>
            </a:r>
            <a:r>
              <a:rPr lang="ja-JP" altLang="en-US" smtClean="0"/>
              <a:t>’</a:t>
            </a:r>
            <a:r>
              <a:rPr lang="en-US" smtClean="0"/>
              <a:t>d like to especially recognize Linda Stoll from the Area Agencies on Aging. Linda has been an enthusiastic supporter right from the beginning.</a:t>
            </a:r>
          </a:p>
          <a:p>
            <a:pPr eaLnBrk="1" hangingPunct="1"/>
            <a:r>
              <a:rPr lang="en-US" smtClean="0"/>
              <a:t>I</a:t>
            </a:r>
            <a:r>
              <a:rPr lang="ja-JP" altLang="en-US" smtClean="0"/>
              <a:t>’</a:t>
            </a:r>
            <a:r>
              <a:rPr lang="en-US" smtClean="0"/>
              <a:t>d also like to thank Jim for his support in coordinating work with the donors – there may have been a bit of arm twisting involved.</a:t>
            </a:r>
          </a:p>
          <a:p>
            <a:pPr eaLnBrk="1" hangingPunct="1"/>
            <a:endParaRPr lang="en-US" smtClean="0"/>
          </a:p>
        </p:txBody>
      </p:sp>
      <p:sp>
        <p:nvSpPr>
          <p:cNvPr id="91141"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0" tIns="45876" rIns="91750" bIns="45876"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DCA1223-DFD5-4FF3-A657-6BC9304C1B65}" type="slidenum">
              <a:rPr lang="en-US" sz="1200">
                <a:solidFill>
                  <a:schemeClr val="tx1"/>
                </a:solidFill>
                <a:latin typeface="Arial" charset="0"/>
                <a:ea typeface="ＭＳ Ｐゴシック" pitchFamily="34" charset="-128"/>
              </a:rPr>
              <a:pPr algn="r" eaLnBrk="1" hangingPunct="1"/>
              <a:t>1</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62472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12</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12</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12</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418891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13</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13</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13</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247674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14</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14</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14</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114678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15</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15</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15</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356652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07057DE-5B5D-4881-B938-2AC6FE1DF0BA}" type="slidenum">
              <a:rPr lang="en-US"/>
              <a:pPr>
                <a:defRPr/>
              </a:pPr>
              <a:t>16</a:t>
            </a:fld>
            <a:endParaRPr lang="en-US"/>
          </a:p>
        </p:txBody>
      </p:sp>
      <p:sp>
        <p:nvSpPr>
          <p:cNvPr id="94211"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9C733A4-10B5-4A99-A3EA-6F7DCC02133C}" type="slidenum">
              <a:rPr lang="en-US" sz="1200">
                <a:solidFill>
                  <a:schemeClr val="tx1"/>
                </a:solidFill>
                <a:latin typeface="Arial" charset="0"/>
                <a:ea typeface="ＭＳ Ｐゴシック" pitchFamily="34" charset="-128"/>
              </a:rPr>
              <a:pPr algn="r" eaLnBrk="1" hangingPunct="1"/>
              <a:t>16</a:t>
            </a:fld>
            <a:endParaRPr lang="en-US" sz="1200">
              <a:solidFill>
                <a:schemeClr val="tx1"/>
              </a:solidFill>
              <a:latin typeface="Arial" charset="0"/>
              <a:ea typeface="ＭＳ Ｐゴシック" pitchFamily="34" charset="-128"/>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4972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18</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18</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4390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19</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19</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50670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20</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20</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707620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21</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21</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1881602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7AF6C85-9B83-447C-B598-4027AE8A6425}" type="slidenum">
              <a:rPr lang="en-US"/>
              <a:pPr>
                <a:defRPr/>
              </a:pPr>
              <a:t>24</a:t>
            </a:fld>
            <a:endParaRPr lang="en-US"/>
          </a:p>
        </p:txBody>
      </p:sp>
      <p:sp>
        <p:nvSpPr>
          <p:cNvPr id="111619"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8950B82-D44B-45A9-A3B6-7AAE28589334}" type="slidenum">
              <a:rPr lang="en-US" sz="1200">
                <a:solidFill>
                  <a:schemeClr val="tx1"/>
                </a:solidFill>
                <a:latin typeface="Arial" charset="0"/>
                <a:ea typeface="ＭＳ Ｐゴシック" pitchFamily="34" charset="-128"/>
              </a:rPr>
              <a:pPr algn="r" eaLnBrk="1" hangingPunct="1"/>
              <a:t>24</a:t>
            </a:fld>
            <a:endParaRPr lang="en-US" sz="1200">
              <a:solidFill>
                <a:schemeClr val="tx1"/>
              </a:solidFill>
              <a:latin typeface="Arial" charset="0"/>
              <a:ea typeface="ＭＳ Ｐゴシック" pitchFamily="34" charset="-128"/>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Note: Montana Office of Public Instruction, Expenditures by Function by Enrollment Category for FY2007. Expenditures for the Office of Public Instruction 2008 are found in the OPI budget analysis document. </a:t>
            </a:r>
          </a:p>
          <a:p>
            <a:pPr eaLnBrk="1" hangingPunct="1"/>
            <a:r>
              <a:rPr lang="en-US" smtClean="0"/>
              <a:t>Expenditures by function by enrollment category: $1,327,792,210 (2008)</a:t>
            </a:r>
          </a:p>
          <a:p>
            <a:pPr eaLnBrk="1" hangingPunct="1"/>
            <a:r>
              <a:rPr lang="en-US" smtClean="0"/>
              <a:t>Expenditures for Office of Public Instruction: $24,628,290.95 (what is this?)</a:t>
            </a:r>
          </a:p>
        </p:txBody>
      </p:sp>
    </p:spTree>
    <p:extLst>
      <p:ext uri="{BB962C8B-B14F-4D97-AF65-F5344CB8AC3E}">
        <p14:creationId xmlns:p14="http://schemas.microsoft.com/office/powerpoint/2010/main" val="515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0C0AC62-BD4F-4AAF-B476-CCFBB4C30910}" type="slidenum">
              <a:rPr lang="en-US"/>
              <a:pPr>
                <a:defRPr/>
              </a:pPr>
              <a:t>2</a:t>
            </a:fld>
            <a:endParaRPr lang="en-US"/>
          </a:p>
        </p:txBody>
      </p:sp>
      <p:sp>
        <p:nvSpPr>
          <p:cNvPr id="9216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F3F88AB-E4DD-4CA8-B942-5C070B309882}" type="slidenum">
              <a:rPr lang="en-US" sz="1200">
                <a:solidFill>
                  <a:schemeClr val="tx1"/>
                </a:solidFill>
                <a:latin typeface="Arial" charset="0"/>
                <a:ea typeface="ＭＳ Ｐゴシック" pitchFamily="34" charset="-128"/>
              </a:rPr>
              <a:pPr algn="r" eaLnBrk="1" hangingPunct="1"/>
              <a:t>2</a:t>
            </a:fld>
            <a:endParaRPr lang="en-US" sz="1200">
              <a:solidFill>
                <a:schemeClr val="tx1"/>
              </a:solidFill>
              <a:latin typeface="Arial" charset="0"/>
              <a:ea typeface="ＭＳ Ｐゴシック" pitchFamily="34" charset="-128"/>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226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8D08EE4-B292-4FE6-83E4-17146D24A0C6}" type="slidenum">
              <a:rPr lang="en-US"/>
              <a:pPr>
                <a:defRPr/>
              </a:pPr>
              <a:t>25</a:t>
            </a:fld>
            <a:endParaRPr lang="en-US"/>
          </a:p>
        </p:txBody>
      </p:sp>
      <p:sp>
        <p:nvSpPr>
          <p:cNvPr id="113667"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C58A84B1-F5A7-4F49-8A00-EA946404312B}" type="slidenum">
              <a:rPr lang="en-US" sz="1200">
                <a:solidFill>
                  <a:schemeClr val="tx1"/>
                </a:solidFill>
                <a:latin typeface="Arial" charset="0"/>
                <a:ea typeface="ＭＳ Ｐゴシック" pitchFamily="34" charset="-128"/>
              </a:rPr>
              <a:pPr algn="r" eaLnBrk="1" hangingPunct="1"/>
              <a:t>25</a:t>
            </a:fld>
            <a:endParaRPr lang="en-US" sz="1200">
              <a:solidFill>
                <a:schemeClr val="tx1"/>
              </a:solidFill>
              <a:latin typeface="Arial" charset="0"/>
              <a:ea typeface="ＭＳ Ｐゴシック" pitchFamily="34" charset="-128"/>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Montana</a:t>
            </a:r>
            <a:r>
              <a:rPr lang="ja-JP" altLang="en-US" smtClean="0"/>
              <a:t>’</a:t>
            </a:r>
            <a:r>
              <a:rPr lang="en-US" smtClean="0"/>
              <a:t>s school age population (and enrollment) have been dropping for some time, and the trend is expected to continue, albeit unevenly. After a further drop to 2010, the share of school age kids in the total population is expected to stabilize for 10 years, before dropping again in the 2020s. Altogether, the school age share in the total population is expected to decline from 16.7% to 14.9%.</a:t>
            </a:r>
          </a:p>
        </p:txBody>
      </p:sp>
    </p:spTree>
    <p:extLst>
      <p:ext uri="{BB962C8B-B14F-4D97-AF65-F5344CB8AC3E}">
        <p14:creationId xmlns:p14="http://schemas.microsoft.com/office/powerpoint/2010/main" val="629258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30E8977-715F-4B33-A587-B12DF00AE609}" type="slidenum">
              <a:rPr lang="en-US"/>
              <a:pPr>
                <a:defRPr/>
              </a:pPr>
              <a:t>26</a:t>
            </a:fld>
            <a:endParaRPr lang="en-US"/>
          </a:p>
        </p:txBody>
      </p:sp>
      <p:sp>
        <p:nvSpPr>
          <p:cNvPr id="114691"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1D4DFCC-6D06-4B3C-BC8D-DF815BEAD482}" type="slidenum">
              <a:rPr lang="en-US" sz="1200">
                <a:solidFill>
                  <a:schemeClr val="tx1"/>
                </a:solidFill>
                <a:latin typeface="Arial" charset="0"/>
                <a:ea typeface="ＭＳ Ｐゴシック" pitchFamily="34" charset="-128"/>
              </a:rPr>
              <a:pPr algn="r" eaLnBrk="1" hangingPunct="1"/>
              <a:t>26</a:t>
            </a:fld>
            <a:endParaRPr lang="en-US" sz="1200">
              <a:solidFill>
                <a:schemeClr val="tx1"/>
              </a:solidFill>
              <a:latin typeface="Arial" charset="0"/>
              <a:ea typeface="ＭＳ Ｐゴシック" pitchFamily="34" charset="-128"/>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A smaller share of school age kids in the total population translates into lower expenditures when spread out over all Montanans, if nothing else changes except for the age distribution. Expenditures would decline from $1,438 per person to $1,278, or about 11%.</a:t>
            </a:r>
          </a:p>
        </p:txBody>
      </p:sp>
    </p:spTree>
    <p:extLst>
      <p:ext uri="{BB962C8B-B14F-4D97-AF65-F5344CB8AC3E}">
        <p14:creationId xmlns:p14="http://schemas.microsoft.com/office/powerpoint/2010/main" val="380944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27</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27</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09999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543F17ED-1BA2-40D3-B8EA-4884E954C30F}" type="slidenum">
              <a:rPr lang="en-US"/>
              <a:pPr>
                <a:defRPr/>
              </a:pPr>
              <a:t>28</a:t>
            </a:fld>
            <a:endParaRPr lang="en-US"/>
          </a:p>
        </p:txBody>
      </p:sp>
      <p:sp>
        <p:nvSpPr>
          <p:cNvPr id="118787"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80118C7E-CCA4-4379-918C-1F5CD0C4AD01}" type="slidenum">
              <a:rPr lang="en-US" sz="1200">
                <a:solidFill>
                  <a:schemeClr val="tx1"/>
                </a:solidFill>
                <a:latin typeface="Arial" charset="0"/>
                <a:ea typeface="ＭＳ Ｐゴシック" pitchFamily="34" charset="-128"/>
              </a:rPr>
              <a:pPr algn="r" eaLnBrk="1" hangingPunct="1"/>
              <a:t>28</a:t>
            </a:fld>
            <a:endParaRPr lang="en-US" sz="1200">
              <a:solidFill>
                <a:schemeClr val="tx1"/>
              </a:solidFill>
              <a:latin typeface="Arial" charset="0"/>
              <a:ea typeface="ＭＳ Ｐゴシック" pitchFamily="34" charset="-128"/>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 key demographic change in coming decades for college spending is the percentage of the population which will be of traditional college age, 18-24. In Montana it is expected to decrease from about 9.3% in 2007 to 6.8% in 2020 before rising to 7.1% by 2030. This will reduce pressure on the state budget, as indicated in the next slide.</a:t>
            </a:r>
          </a:p>
        </p:txBody>
      </p:sp>
    </p:spTree>
    <p:extLst>
      <p:ext uri="{BB962C8B-B14F-4D97-AF65-F5344CB8AC3E}">
        <p14:creationId xmlns:p14="http://schemas.microsoft.com/office/powerpoint/2010/main" val="179403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81F0A94-15F3-4CC1-A143-D5AC8378CA51}" type="slidenum">
              <a:rPr lang="en-US"/>
              <a:pPr>
                <a:defRPr/>
              </a:pPr>
              <a:t>29</a:t>
            </a:fld>
            <a:endParaRPr lang="en-US"/>
          </a:p>
        </p:txBody>
      </p:sp>
      <p:sp>
        <p:nvSpPr>
          <p:cNvPr id="119811"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4975E07-EF5F-4781-BBBC-B7BC010D6C82}" type="slidenum">
              <a:rPr lang="en-US" sz="1200">
                <a:solidFill>
                  <a:schemeClr val="tx1"/>
                </a:solidFill>
                <a:latin typeface="Arial" charset="0"/>
                <a:ea typeface="ＭＳ Ｐゴシック" pitchFamily="34" charset="-128"/>
              </a:rPr>
              <a:pPr algn="r" eaLnBrk="1" hangingPunct="1"/>
              <a:t>29</a:t>
            </a:fld>
            <a:endParaRPr lang="en-US" sz="1200">
              <a:solidFill>
                <a:schemeClr val="tx1"/>
              </a:solidFill>
              <a:latin typeface="Arial" charset="0"/>
              <a:ea typeface="ＭＳ Ｐゴシック" pitchFamily="34" charset="-128"/>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As the share of the population that is attending college decreases , the expenditure per person in Montana will decline as well, all else held constant. </a:t>
            </a:r>
          </a:p>
          <a:p>
            <a:pPr eaLnBrk="1" hangingPunct="1"/>
            <a:r>
              <a:rPr lang="en-US" smtClean="0"/>
              <a:t>Note things that may change: Percent attending college, cost per student, mix of state support and tuition.</a:t>
            </a:r>
          </a:p>
          <a:p>
            <a:pPr eaLnBrk="1" hangingPunct="1"/>
            <a:r>
              <a:rPr lang="en-US" smtClean="0"/>
              <a:t>The decline amounts to $34 per person in Montana.</a:t>
            </a:r>
          </a:p>
        </p:txBody>
      </p:sp>
    </p:spTree>
    <p:extLst>
      <p:ext uri="{BB962C8B-B14F-4D97-AF65-F5344CB8AC3E}">
        <p14:creationId xmlns:p14="http://schemas.microsoft.com/office/powerpoint/2010/main" val="168945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7998212-8526-462D-9C95-90A56A682391}" type="slidenum">
              <a:rPr lang="en-US"/>
              <a:pPr>
                <a:defRPr/>
              </a:pPr>
              <a:t>31</a:t>
            </a:fld>
            <a:endParaRPr lang="en-US"/>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1"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FA1B2FE-33B6-4AFE-9227-29B88EF152F2}" type="slidenum">
              <a:rPr lang="en-US" sz="1200">
                <a:solidFill>
                  <a:schemeClr val="tx1"/>
                </a:solidFill>
                <a:latin typeface="Arial" charset="0"/>
                <a:ea typeface="ＭＳ Ｐゴシック" pitchFamily="34" charset="-128"/>
              </a:rPr>
              <a:pPr algn="r" eaLnBrk="1" hangingPunct="1"/>
              <a:t>31</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94625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7998212-8526-462D-9C95-90A56A682391}" type="slidenum">
              <a:rPr lang="en-US"/>
              <a:pPr>
                <a:defRPr/>
              </a:pPr>
              <a:t>32</a:t>
            </a:fld>
            <a:endParaRPr lang="en-US"/>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1"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FA1B2FE-33B6-4AFE-9227-29B88EF152F2}" type="slidenum">
              <a:rPr lang="en-US" sz="1200">
                <a:solidFill>
                  <a:schemeClr val="tx1"/>
                </a:solidFill>
                <a:latin typeface="Arial" charset="0"/>
                <a:ea typeface="ＭＳ Ｐゴシック" pitchFamily="34" charset="-128"/>
              </a:rPr>
              <a:pPr algn="r" eaLnBrk="1" hangingPunct="1"/>
              <a:t>32</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1165386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5C201C2-5029-4A22-8923-1BA8C8B64DF5}" type="slidenum">
              <a:rPr lang="en-US"/>
              <a:pPr>
                <a:defRPr/>
              </a:pPr>
              <a:t>33</a:t>
            </a:fld>
            <a:endParaRPr lang="en-US"/>
          </a:p>
        </p:txBody>
      </p:sp>
      <p:sp>
        <p:nvSpPr>
          <p:cNvPr id="122883"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E2C94C1-DA58-400B-B5B8-83E98D0ACB7F}" type="slidenum">
              <a:rPr lang="en-US" sz="1200">
                <a:solidFill>
                  <a:schemeClr val="tx1"/>
                </a:solidFill>
                <a:latin typeface="Arial" charset="0"/>
                <a:ea typeface="ＭＳ Ｐゴシック" pitchFamily="34" charset="-128"/>
              </a:rPr>
              <a:pPr algn="r" eaLnBrk="1" hangingPunct="1"/>
              <a:t>33</a:t>
            </a:fld>
            <a:endParaRPr lang="en-US" sz="1200">
              <a:solidFill>
                <a:schemeClr val="tx1"/>
              </a:solidFill>
              <a:latin typeface="Arial" charset="0"/>
              <a:ea typeface="ＭＳ Ｐゴシック" pitchFamily="34" charset="-128"/>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Based on projections of the 2008 population, correctional expenditure was expected to be about $138 per person in Montana. It is expected to decline to  $120 by 2030. Over the whole time period, correctional expenditure per Montanan is expected to decline by about $18.</a:t>
            </a:r>
          </a:p>
        </p:txBody>
      </p:sp>
    </p:spTree>
    <p:extLst>
      <p:ext uri="{BB962C8B-B14F-4D97-AF65-F5344CB8AC3E}">
        <p14:creationId xmlns:p14="http://schemas.microsoft.com/office/powerpoint/2010/main" val="441547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0CA100B-696E-46F2-8988-F91754F2A563}" type="slidenum">
              <a:rPr lang="en-US"/>
              <a:pPr>
                <a:defRPr/>
              </a:pPr>
              <a:t>34</a:t>
            </a:fld>
            <a:endParaRPr lang="en-US"/>
          </a:p>
        </p:txBody>
      </p:sp>
      <p:sp>
        <p:nvSpPr>
          <p:cNvPr id="123907"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3C091815-2599-48D4-AD9D-4CB77E4DB01A}" type="slidenum">
              <a:rPr lang="en-US" sz="1200">
                <a:solidFill>
                  <a:schemeClr val="tx1"/>
                </a:solidFill>
                <a:latin typeface="Arial" charset="0"/>
                <a:ea typeface="ＭＳ Ｐゴシック" pitchFamily="34" charset="-128"/>
              </a:rPr>
              <a:pPr algn="r" eaLnBrk="1" hangingPunct="1"/>
              <a:t>34</a:t>
            </a:fld>
            <a:endParaRPr lang="en-US" sz="1200">
              <a:solidFill>
                <a:schemeClr val="tx1"/>
              </a:solidFill>
              <a:latin typeface="Arial" charset="0"/>
              <a:ea typeface="ＭＳ Ｐゴシック" pitchFamily="34" charset="-128"/>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 </a:t>
            </a:r>
            <a:r>
              <a:rPr lang="ja-JP" altLang="en-US" smtClean="0"/>
              <a:t>“</a:t>
            </a:r>
            <a:r>
              <a:rPr lang="en-US" smtClean="0"/>
              <a:t>participation rate" with the  various corrections services varies with age, and as we have seen the cost per participant varies according to the particular service. Combining those two pieces of information, we can compute the cost per person of various ages. The most expensive citizens are youth, both because so many youth are involved with the courts – almost one in every eight among the 14-17 year old age group -  and because the residential programs are so expensive for each participant. The next highest cost group is age 25-44 who have the highest probability of being inmates,  followed by 18-24 year olds, who are slightly less likely to be inmates or otherwise under the jurisdiction of the courts. Cost diminish markedly for people age 45-64 because their participation rates are relatively low, and very few people age 65+ are involved with the correctional system.</a:t>
            </a:r>
          </a:p>
        </p:txBody>
      </p:sp>
    </p:spTree>
    <p:extLst>
      <p:ext uri="{BB962C8B-B14F-4D97-AF65-F5344CB8AC3E}">
        <p14:creationId xmlns:p14="http://schemas.microsoft.com/office/powerpoint/2010/main" val="3485465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0EDA14AB-11F4-4A00-8C56-BE530318C832}" type="slidenum">
              <a:rPr lang="en-US"/>
              <a:pPr>
                <a:defRPr/>
              </a:pPr>
              <a:t>36</a:t>
            </a:fld>
            <a:endParaRPr lang="en-US"/>
          </a:p>
        </p:txBody>
      </p:sp>
      <p:sp>
        <p:nvSpPr>
          <p:cNvPr id="125955" name="Slide Image Placeholder 1"/>
          <p:cNvSpPr>
            <a:spLocks noGrp="1" noRot="1" noChangeAspect="1" noTextEdit="1"/>
          </p:cNvSpPr>
          <p:nvPr>
            <p:ph type="sldImg"/>
          </p:nvPr>
        </p:nvSpPr>
        <p:spPr>
          <a:ln/>
        </p:spPr>
      </p:sp>
      <p:sp>
        <p:nvSpPr>
          <p:cNvPr id="125956"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r>
              <a:rPr lang="en-US" smtClean="0"/>
              <a:t>Sources:  MDPHHS – Montana Medicaid Program, State Fiscal Years 2005/2006, Report for the 2007 Legislature – 2005 Expenditures for Aged (65+)</a:t>
            </a:r>
          </a:p>
        </p:txBody>
      </p:sp>
      <p:sp>
        <p:nvSpPr>
          <p:cNvPr id="125957"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24146FB6-5B65-4116-9ACD-CF828CB832F5}" type="slidenum">
              <a:rPr lang="en-US" sz="1200">
                <a:solidFill>
                  <a:schemeClr val="tx1"/>
                </a:solidFill>
                <a:latin typeface="Calibri" pitchFamily="34" charset="0"/>
                <a:ea typeface="ＭＳ Ｐゴシック" pitchFamily="34" charset="-128"/>
              </a:rPr>
              <a:pPr algn="r" eaLnBrk="1" hangingPunct="1"/>
              <a:t>36</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166158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07057DE-5B5D-4881-B938-2AC6FE1DF0BA}" type="slidenum">
              <a:rPr lang="en-US"/>
              <a:pPr>
                <a:defRPr/>
              </a:pPr>
              <a:t>5</a:t>
            </a:fld>
            <a:endParaRPr lang="en-US"/>
          </a:p>
        </p:txBody>
      </p:sp>
      <p:sp>
        <p:nvSpPr>
          <p:cNvPr id="94211"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9C733A4-10B5-4A99-A3EA-6F7DCC02133C}" type="slidenum">
              <a:rPr lang="en-US" sz="1200">
                <a:solidFill>
                  <a:schemeClr val="tx1"/>
                </a:solidFill>
                <a:latin typeface="Arial" charset="0"/>
                <a:ea typeface="ＭＳ Ｐゴシック" pitchFamily="34" charset="-128"/>
              </a:rPr>
              <a:pPr algn="r" eaLnBrk="1" hangingPunct="1"/>
              <a:t>5</a:t>
            </a:fld>
            <a:endParaRPr lang="en-US" sz="1200">
              <a:solidFill>
                <a:schemeClr val="tx1"/>
              </a:solidFill>
              <a:latin typeface="Arial" charset="0"/>
              <a:ea typeface="ＭＳ Ｐゴシック" pitchFamily="34" charset="-128"/>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81977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6EB08B66-C511-4F24-9D27-162479C5FE03}" type="slidenum">
              <a:rPr lang="en-US"/>
              <a:pPr>
                <a:defRPr/>
              </a:pPr>
              <a:t>37</a:t>
            </a:fld>
            <a:endParaRPr lang="en-US"/>
          </a:p>
        </p:txBody>
      </p:sp>
      <p:sp>
        <p:nvSpPr>
          <p:cNvPr id="126979" name="Slide Image Placeholder 1"/>
          <p:cNvSpPr>
            <a:spLocks noGrp="1" noRot="1" noChangeAspect="1" noTextEdit="1"/>
          </p:cNvSpPr>
          <p:nvPr>
            <p:ph type="sldImg"/>
          </p:nvPr>
        </p:nvSpPr>
        <p:spPr>
          <a:ln/>
        </p:spPr>
      </p:sp>
      <p:sp>
        <p:nvSpPr>
          <p:cNvPr id="126980"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698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EDD6A62A-9D34-444D-B6B0-2D4F4ABF3299}" type="slidenum">
              <a:rPr lang="en-US" sz="1200">
                <a:solidFill>
                  <a:schemeClr val="tx1"/>
                </a:solidFill>
                <a:latin typeface="Calibri" pitchFamily="34" charset="0"/>
                <a:ea typeface="ＭＳ Ｐゴシック" pitchFamily="34" charset="-128"/>
              </a:rPr>
              <a:pPr algn="r" eaLnBrk="1" hangingPunct="1"/>
              <a:t>37</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810017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B82C609-5918-4C30-B0D7-8DE0D5339BE3}" type="slidenum">
              <a:rPr lang="en-US"/>
              <a:pPr>
                <a:defRPr/>
              </a:pPr>
              <a:t>38</a:t>
            </a:fld>
            <a:endParaRPr lang="en-US"/>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8005"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25CFE31-FF8D-40AD-AD16-95976179C94A}" type="slidenum">
              <a:rPr lang="en-US" sz="1200">
                <a:solidFill>
                  <a:schemeClr val="tx1"/>
                </a:solidFill>
                <a:latin typeface="Calibri" pitchFamily="34" charset="0"/>
                <a:ea typeface="ＭＳ Ｐゴシック" pitchFamily="34" charset="-128"/>
              </a:rPr>
              <a:pPr algn="r" eaLnBrk="1" hangingPunct="1"/>
              <a:t>38</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410562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B82C609-5918-4C30-B0D7-8DE0D5339BE3}" type="slidenum">
              <a:rPr lang="en-US"/>
              <a:pPr>
                <a:defRPr/>
              </a:pPr>
              <a:t>39</a:t>
            </a:fld>
            <a:endParaRPr lang="en-US"/>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8005"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25CFE31-FF8D-40AD-AD16-95976179C94A}" type="slidenum">
              <a:rPr lang="en-US" sz="1200">
                <a:solidFill>
                  <a:schemeClr val="tx1"/>
                </a:solidFill>
                <a:latin typeface="Calibri" pitchFamily="34" charset="0"/>
                <a:ea typeface="ＭＳ Ｐゴシック" pitchFamily="34" charset="-128"/>
              </a:rPr>
              <a:pPr algn="r" eaLnBrk="1" hangingPunct="1"/>
              <a:t>39</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1909319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5CBAD4E9-A0B1-49F8-9E56-2493F84BBEA6}" type="slidenum">
              <a:rPr lang="en-US"/>
              <a:pPr>
                <a:defRPr/>
              </a:pPr>
              <a:t>40</a:t>
            </a:fld>
            <a:endParaRPr lang="en-US"/>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31077"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68EC889-4337-4B9A-8F83-AF7EC9BE3961}" type="slidenum">
              <a:rPr lang="en-US" sz="1200">
                <a:solidFill>
                  <a:schemeClr val="tx1"/>
                </a:solidFill>
                <a:latin typeface="Calibri" pitchFamily="34" charset="0"/>
                <a:ea typeface="ＭＳ Ｐゴシック" pitchFamily="34" charset="-128"/>
              </a:rPr>
              <a:pPr algn="r" eaLnBrk="1" hangingPunct="1"/>
              <a:t>40</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2167890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334D38A-72DC-4A78-BB1D-8EDC85466CB0}" type="slidenum">
              <a:rPr lang="en-US"/>
              <a:pPr>
                <a:defRPr/>
              </a:pPr>
              <a:t>41</a:t>
            </a:fld>
            <a:endParaRPr lang="en-US"/>
          </a:p>
        </p:txBody>
      </p:sp>
      <p:sp>
        <p:nvSpPr>
          <p:cNvPr id="132099" name="Slide Image Placeholder 1"/>
          <p:cNvSpPr>
            <a:spLocks noGrp="1" noRot="1" noChangeAspect="1" noTextEdit="1"/>
          </p:cNvSpPr>
          <p:nvPr>
            <p:ph type="sldImg"/>
          </p:nvPr>
        </p:nvSpPr>
        <p:spPr>
          <a:ln/>
        </p:spPr>
      </p:sp>
      <p:sp>
        <p:nvSpPr>
          <p:cNvPr id="132100"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3210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7A794A23-A421-4B40-86FA-C2FC421B859F}" type="slidenum">
              <a:rPr lang="en-US" sz="1200">
                <a:solidFill>
                  <a:schemeClr val="tx1"/>
                </a:solidFill>
                <a:latin typeface="Calibri" pitchFamily="34" charset="0"/>
                <a:ea typeface="ＭＳ Ｐゴシック" pitchFamily="34" charset="-128"/>
              </a:rPr>
              <a:pPr algn="r" eaLnBrk="1" hangingPunct="1"/>
              <a:t>41</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292291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C99DCE7-FF07-4311-8965-8A6E9EAE0BFE}" type="slidenum">
              <a:rPr lang="en-US"/>
              <a:pPr>
                <a:defRPr/>
              </a:pPr>
              <a:t>43</a:t>
            </a:fld>
            <a:endParaRPr lang="en-US"/>
          </a:p>
        </p:txBody>
      </p:sp>
      <p:sp>
        <p:nvSpPr>
          <p:cNvPr id="137219"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345A5E7-4048-4120-8287-985F3B21742C}" type="slidenum">
              <a:rPr lang="en-US" sz="1200">
                <a:solidFill>
                  <a:schemeClr val="tx1"/>
                </a:solidFill>
                <a:latin typeface="Arial" charset="0"/>
                <a:ea typeface="ＭＳ Ｐゴシック" pitchFamily="34" charset="-128"/>
              </a:rPr>
              <a:pPr algn="r" eaLnBrk="1" hangingPunct="1"/>
              <a:t>43</a:t>
            </a:fld>
            <a:endParaRPr lang="en-US" sz="1200">
              <a:solidFill>
                <a:schemeClr val="tx1"/>
              </a:solidFill>
              <a:latin typeface="Arial" charset="0"/>
              <a:ea typeface="ＭＳ Ｐゴシック" pitchFamily="34" charset="-128"/>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There is a distinct life cycle pattern to property tax payments. (These estimates of residential property taxes are based on bureau of labor statistics data collected for the consumer expenditure survey. They include both property taxes paid by homeowners and those paid (implicitly, or on behalf of) renters.)</a:t>
            </a:r>
          </a:p>
          <a:p>
            <a:pPr eaLnBrk="1" hangingPunct="1"/>
            <a:r>
              <a:rPr lang="en-US" smtClean="0"/>
              <a:t>Persons under age 25 pay very little in property taxes, both because they are less likely to be independent heads of households and because they live in less expensive housing. Average property tax payments rise with age to 45-54, and then decline by about 25% by age 75+. The latter pattern reflects in part downsizing after children leave the home. </a:t>
            </a:r>
          </a:p>
        </p:txBody>
      </p:sp>
    </p:spTree>
    <p:extLst>
      <p:ext uri="{BB962C8B-B14F-4D97-AF65-F5344CB8AC3E}">
        <p14:creationId xmlns:p14="http://schemas.microsoft.com/office/powerpoint/2010/main" val="3973629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C99DCE7-FF07-4311-8965-8A6E9EAE0BFE}" type="slidenum">
              <a:rPr lang="en-US"/>
              <a:pPr>
                <a:defRPr/>
              </a:pPr>
              <a:t>44</a:t>
            </a:fld>
            <a:endParaRPr lang="en-US"/>
          </a:p>
        </p:txBody>
      </p:sp>
      <p:sp>
        <p:nvSpPr>
          <p:cNvPr id="137219"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345A5E7-4048-4120-8287-985F3B21742C}" type="slidenum">
              <a:rPr lang="en-US" sz="1200">
                <a:solidFill>
                  <a:schemeClr val="tx1"/>
                </a:solidFill>
                <a:latin typeface="Arial" charset="0"/>
                <a:ea typeface="ＭＳ Ｐゴシック" pitchFamily="34" charset="-128"/>
              </a:rPr>
              <a:pPr algn="r" eaLnBrk="1" hangingPunct="1"/>
              <a:t>44</a:t>
            </a:fld>
            <a:endParaRPr lang="en-US" sz="1200">
              <a:solidFill>
                <a:schemeClr val="tx1"/>
              </a:solidFill>
              <a:latin typeface="Arial" charset="0"/>
              <a:ea typeface="ＭＳ Ｐゴシック" pitchFamily="34" charset="-128"/>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There is a distinct life cycle pattern to property tax payments. (These estimates of residential property taxes are based on bureau of labor statistics data collected for the consumer expenditure survey. They include both property taxes paid by homeowners and those paid (implicitly, or on behalf of) renters.)</a:t>
            </a:r>
          </a:p>
          <a:p>
            <a:pPr eaLnBrk="1" hangingPunct="1"/>
            <a:r>
              <a:rPr lang="en-US" smtClean="0"/>
              <a:t>Persons under age 25 pay very little in property taxes, both because they are less likely to be independent heads of households and because they live in less expensive housing. Average property tax payments rise with age to 45-54, and then decline by about 25% by age 75+. The latter pattern reflects in part downsizing after children leave the home. </a:t>
            </a:r>
          </a:p>
        </p:txBody>
      </p:sp>
    </p:spTree>
    <p:extLst>
      <p:ext uri="{BB962C8B-B14F-4D97-AF65-F5344CB8AC3E}">
        <p14:creationId xmlns:p14="http://schemas.microsoft.com/office/powerpoint/2010/main" val="2244980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82C3124-D9AE-4863-80A7-03F7D76270CD}" type="slidenum">
              <a:rPr lang="en-US"/>
              <a:pPr>
                <a:defRPr/>
              </a:pPr>
              <a:t>45</a:t>
            </a:fld>
            <a:endParaRPr lang="en-US"/>
          </a:p>
        </p:txBody>
      </p:sp>
      <p:sp>
        <p:nvSpPr>
          <p:cNvPr id="138243"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D14B9CD4-9DD0-491A-9BDE-62892FF5038F}" type="slidenum">
              <a:rPr lang="en-US" sz="1200">
                <a:solidFill>
                  <a:schemeClr val="tx1"/>
                </a:solidFill>
                <a:latin typeface="Arial" charset="0"/>
                <a:ea typeface="ＭＳ Ｐゴシック" pitchFamily="34" charset="-128"/>
              </a:rPr>
              <a:pPr algn="r" eaLnBrk="1" hangingPunct="1"/>
              <a:t>45</a:t>
            </a:fld>
            <a:endParaRPr lang="en-US" sz="1200">
              <a:solidFill>
                <a:schemeClr val="tx1"/>
              </a:solidFill>
              <a:latin typeface="Arial" charset="0"/>
              <a:ea typeface="ＭＳ Ｐゴシック" pitchFamily="34" charset="-128"/>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 main effect of the changing age distribution will be to reduce the percentage of young people, who pay relatively little in property taxes. The percentage of elderly rises and they pay less than middle aged people, but this effect is outweighed by the decline in the young. The overall increase in residential property tax revenue is about $28 per person.</a:t>
            </a:r>
          </a:p>
        </p:txBody>
      </p:sp>
    </p:spTree>
    <p:extLst>
      <p:ext uri="{BB962C8B-B14F-4D97-AF65-F5344CB8AC3E}">
        <p14:creationId xmlns:p14="http://schemas.microsoft.com/office/powerpoint/2010/main" val="2952652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CB2AE5C-C70F-40A6-AF2C-DFBF69A513D7}" type="slidenum">
              <a:rPr lang="en-US"/>
              <a:pPr>
                <a:defRPr/>
              </a:pPr>
              <a:t>47</a:t>
            </a:fld>
            <a:endParaRPr lang="en-US"/>
          </a:p>
        </p:txBody>
      </p:sp>
      <p:sp>
        <p:nvSpPr>
          <p:cNvPr id="144387" name="Slide Image Placeholder 1"/>
          <p:cNvSpPr>
            <a:spLocks noGrp="1" noRot="1" noChangeAspect="1" noTextEdit="1"/>
          </p:cNvSpPr>
          <p:nvPr>
            <p:ph type="sldImg"/>
          </p:nvPr>
        </p:nvSpPr>
        <p:spPr>
          <a:ln/>
        </p:spPr>
      </p:sp>
      <p:sp>
        <p:nvSpPr>
          <p:cNvPr id="1443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9"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DE0BEFE1-374E-48C3-AC42-EE8B008CF4EF}" type="slidenum">
              <a:rPr lang="en-US" sz="1200">
                <a:solidFill>
                  <a:schemeClr val="tx1"/>
                </a:solidFill>
                <a:latin typeface="Arial" charset="0"/>
                <a:ea typeface="ＭＳ Ｐゴシック" pitchFamily="34" charset="-128"/>
              </a:rPr>
              <a:pPr algn="r" eaLnBrk="1" hangingPunct="1"/>
              <a:t>47</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611239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D590ED6-B3A9-4DB3-9B45-96A311310C63}" type="slidenum">
              <a:rPr lang="en-US"/>
              <a:pPr>
                <a:defRPr/>
              </a:pPr>
              <a:t>48</a:t>
            </a:fld>
            <a:endParaRPr lang="en-US"/>
          </a:p>
        </p:txBody>
      </p:sp>
      <p:sp>
        <p:nvSpPr>
          <p:cNvPr id="151555" name="Slide Image Placeholder 1"/>
          <p:cNvSpPr>
            <a:spLocks noGrp="1" noRot="1" noChangeAspect="1" noTextEdit="1"/>
          </p:cNvSpPr>
          <p:nvPr>
            <p:ph type="sldImg"/>
          </p:nvPr>
        </p:nvSpPr>
        <p:spPr>
          <a:ln/>
        </p:spPr>
      </p:sp>
      <p:sp>
        <p:nvSpPr>
          <p:cNvPr id="151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7"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8158AD20-6324-4D70-A46D-C8F36E221431}" type="slidenum">
              <a:rPr lang="en-US" sz="1200">
                <a:solidFill>
                  <a:schemeClr val="tx1"/>
                </a:solidFill>
                <a:latin typeface="Arial" charset="0"/>
                <a:ea typeface="ＭＳ Ｐゴシック" pitchFamily="34" charset="-128"/>
              </a:rPr>
              <a:pPr algn="r" eaLnBrk="1" hangingPunct="1"/>
              <a:t>48</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57877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9E2A27-37D6-4F39-83C3-6055E1657A11}" type="slidenum">
              <a:rPr lang="en-US" smtClean="0"/>
              <a:pPr>
                <a:defRPr/>
              </a:pPr>
              <a:t>6</a:t>
            </a:fld>
            <a:endParaRPr lang="en-US"/>
          </a:p>
        </p:txBody>
      </p:sp>
    </p:spTree>
    <p:extLst>
      <p:ext uri="{BB962C8B-B14F-4D97-AF65-F5344CB8AC3E}">
        <p14:creationId xmlns:p14="http://schemas.microsoft.com/office/powerpoint/2010/main" val="1080060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659DD0B-CD07-4F56-A465-7F29D01E16C6}" type="slidenum">
              <a:rPr lang="en-US"/>
              <a:pPr>
                <a:defRPr/>
              </a:pPr>
              <a:t>55</a:t>
            </a:fld>
            <a:endParaRPr lang="en-US"/>
          </a:p>
        </p:txBody>
      </p:sp>
      <p:sp>
        <p:nvSpPr>
          <p:cNvPr id="93187"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CCFFBD06-203B-4491-8445-0F6660CFAC15}" type="slidenum">
              <a:rPr lang="en-US" sz="1200">
                <a:solidFill>
                  <a:schemeClr val="tx1"/>
                </a:solidFill>
                <a:latin typeface="Arial" charset="0"/>
                <a:ea typeface="ＭＳ Ｐゴシック" pitchFamily="34" charset="-128"/>
              </a:rPr>
              <a:pPr algn="r" eaLnBrk="1" hangingPunct="1"/>
              <a:t>55</a:t>
            </a:fld>
            <a:endParaRPr lang="en-US" sz="1200">
              <a:solidFill>
                <a:schemeClr val="tx1"/>
              </a:solidFill>
              <a:latin typeface="Arial" charset="0"/>
              <a:ea typeface="ＭＳ Ｐゴシック" pitchFamily="34" charset="-128"/>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07548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58E9A84-982E-40A6-A210-34062045D587}" type="slidenum">
              <a:rPr lang="en-US"/>
              <a:pPr>
                <a:defRPr/>
              </a:pPr>
              <a:t>56</a:t>
            </a:fld>
            <a:endParaRPr lang="en-US"/>
          </a:p>
        </p:txBody>
      </p:sp>
      <p:sp>
        <p:nvSpPr>
          <p:cNvPr id="14848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9D13591-737B-4387-B521-EC761100C2F7}" type="slidenum">
              <a:rPr lang="en-US" sz="1200">
                <a:solidFill>
                  <a:schemeClr val="tx1"/>
                </a:solidFill>
                <a:latin typeface="Arial" charset="0"/>
                <a:ea typeface="ＭＳ Ｐゴシック" pitchFamily="34" charset="-128"/>
              </a:rPr>
              <a:pPr algn="r" eaLnBrk="1" hangingPunct="1"/>
              <a:t>56</a:t>
            </a:fld>
            <a:endParaRPr lang="en-US" sz="1200">
              <a:solidFill>
                <a:schemeClr val="tx1"/>
              </a:solidFill>
              <a:latin typeface="Arial" charset="0"/>
              <a:ea typeface="ＭＳ Ｐゴシック" pitchFamily="34" charset="-128"/>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10405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58E9A84-982E-40A6-A210-34062045D587}" type="slidenum">
              <a:rPr lang="en-US"/>
              <a:pPr>
                <a:defRPr/>
              </a:pPr>
              <a:t>57</a:t>
            </a:fld>
            <a:endParaRPr lang="en-US"/>
          </a:p>
        </p:txBody>
      </p:sp>
      <p:sp>
        <p:nvSpPr>
          <p:cNvPr id="14848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9D13591-737B-4387-B521-EC761100C2F7}" type="slidenum">
              <a:rPr lang="en-US" sz="1200">
                <a:solidFill>
                  <a:schemeClr val="tx1"/>
                </a:solidFill>
                <a:latin typeface="Arial" charset="0"/>
                <a:ea typeface="ＭＳ Ｐゴシック" pitchFamily="34" charset="-128"/>
              </a:rPr>
              <a:pPr algn="r" eaLnBrk="1" hangingPunct="1"/>
              <a:t>57</a:t>
            </a:fld>
            <a:endParaRPr lang="en-US" sz="1200">
              <a:solidFill>
                <a:schemeClr val="tx1"/>
              </a:solidFill>
              <a:latin typeface="Arial" charset="0"/>
              <a:ea typeface="ＭＳ Ｐゴシック" pitchFamily="34" charset="-128"/>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03120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58E9A84-982E-40A6-A210-34062045D587}" type="slidenum">
              <a:rPr lang="en-US"/>
              <a:pPr>
                <a:defRPr/>
              </a:pPr>
              <a:t>59</a:t>
            </a:fld>
            <a:endParaRPr lang="en-US"/>
          </a:p>
        </p:txBody>
      </p:sp>
      <p:sp>
        <p:nvSpPr>
          <p:cNvPr id="14848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9D13591-737B-4387-B521-EC761100C2F7}" type="slidenum">
              <a:rPr lang="en-US" sz="1200">
                <a:solidFill>
                  <a:schemeClr val="tx1"/>
                </a:solidFill>
                <a:latin typeface="Arial" charset="0"/>
                <a:ea typeface="ＭＳ Ｐゴシック" pitchFamily="34" charset="-128"/>
              </a:rPr>
              <a:pPr algn="r" eaLnBrk="1" hangingPunct="1"/>
              <a:t>59</a:t>
            </a:fld>
            <a:endParaRPr lang="en-US" sz="1200">
              <a:solidFill>
                <a:schemeClr val="tx1"/>
              </a:solidFill>
              <a:latin typeface="Arial" charset="0"/>
              <a:ea typeface="ＭＳ Ｐゴシック" pitchFamily="34" charset="-128"/>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31159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94E293A7-F5A6-4922-80FF-F41687CEC081}" type="slidenum">
              <a:rPr lang="en-US"/>
              <a:pPr>
                <a:defRPr/>
              </a:pPr>
              <a:t>62</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 115 (Draft legislation on demographics):</a:t>
            </a:r>
          </a:p>
          <a:p>
            <a:r>
              <a:rPr lang="en-US" smtClean="0"/>
              <a:t>Montana data by age were not available for the income and property tax analyses reported here.</a:t>
            </a:r>
          </a:p>
          <a:p>
            <a:r>
              <a:rPr lang="en-US" smtClean="0"/>
              <a:t>Expenditure: Other health and human services, including mental health, law enforcement and public safety, transportation, state and local employee health and retirement systems</a:t>
            </a:r>
          </a:p>
          <a:p>
            <a:r>
              <a:rPr lang="en-US" smtClean="0"/>
              <a:t>Revenue: Corporate license and income taxes, natural resource taxes, federal revenues </a:t>
            </a:r>
            <a:r>
              <a:rPr lang="ja-JP" altLang="en-US" smtClean="0"/>
              <a:t>“</a:t>
            </a:r>
            <a:r>
              <a:rPr lang="en-US" smtClean="0"/>
              <a:t>by purpose or expenditure category</a:t>
            </a:r>
            <a:r>
              <a:rPr lang="ja-JP" altLang="en-US" smtClean="0"/>
              <a:t>”</a:t>
            </a:r>
            <a:endParaRPr lang="en-US" smtClean="0"/>
          </a:p>
          <a:p>
            <a:r>
              <a:rPr lang="en-US" smtClean="0"/>
              <a:t>Trends in per capita income and consumption affect the tax base, as do trends in industry composition, labor force, etc.</a:t>
            </a:r>
          </a:p>
          <a:p>
            <a:r>
              <a:rPr lang="en-US" smtClean="0"/>
              <a:t>Trends in health care, education and other costs will affect expenditures. </a:t>
            </a:r>
          </a:p>
          <a:p>
            <a:r>
              <a:rPr lang="en-US" smtClean="0"/>
              <a:t>More could be done to break the forecasts down on a county or regional basis, for example with school enrollment.</a:t>
            </a:r>
          </a:p>
          <a:p>
            <a:r>
              <a:rPr lang="en-US" smtClean="0"/>
              <a:t>The Census Bureau forecasts are already off a bit for Montana. While there is no doubt that Montana will get much older in coming decades, the basic demographic projections could be updated and refined.</a:t>
            </a:r>
          </a:p>
        </p:txBody>
      </p:sp>
    </p:spTree>
    <p:extLst>
      <p:ext uri="{BB962C8B-B14F-4D97-AF65-F5344CB8AC3E}">
        <p14:creationId xmlns:p14="http://schemas.microsoft.com/office/powerpoint/2010/main" val="317324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16FC6E6-66E4-43B5-ACCC-14B51EC34C39}" type="slidenum">
              <a:rPr lang="en-US"/>
              <a:pPr>
                <a:defRPr/>
              </a:pPr>
              <a:t>7</a:t>
            </a:fld>
            <a:endParaRPr lang="en-US"/>
          </a:p>
        </p:txBody>
      </p:sp>
      <p:sp>
        <p:nvSpPr>
          <p:cNvPr id="95235"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2987B6E1-5765-4B66-8A67-6DA4573D6E6B}" type="slidenum">
              <a:rPr lang="en-US" sz="1200">
                <a:solidFill>
                  <a:schemeClr val="tx1"/>
                </a:solidFill>
                <a:latin typeface="Arial" charset="0"/>
                <a:ea typeface="ＭＳ Ｐゴシック" pitchFamily="34" charset="-128"/>
              </a:rPr>
              <a:pPr algn="r" eaLnBrk="1" hangingPunct="1"/>
              <a:t>7</a:t>
            </a:fld>
            <a:endParaRPr lang="en-US" sz="1200">
              <a:solidFill>
                <a:schemeClr val="tx1"/>
              </a:solidFill>
              <a:latin typeface="Arial" charset="0"/>
              <a:ea typeface="ＭＳ Ｐゴシック" pitchFamily="34" charset="-128"/>
            </a:endParaRPr>
          </a:p>
        </p:txBody>
      </p:sp>
      <p:sp>
        <p:nvSpPr>
          <p:cNvPr id="95236" name="Slide Image Placeholder 1"/>
          <p:cNvSpPr>
            <a:spLocks noGrp="1" noRot="1" noChangeAspect="1" noTextEdit="1"/>
          </p:cNvSpPr>
          <p:nvPr>
            <p:ph type="sldImg"/>
          </p:nvPr>
        </p:nvSpPr>
        <p:spPr>
          <a:ln/>
        </p:spPr>
      </p:sp>
      <p:sp>
        <p:nvSpPr>
          <p:cNvPr id="9523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95238"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67DE886-D652-4C19-95EB-F5A8123F5129}" type="slidenum">
              <a:rPr lang="en-US" sz="1200">
                <a:solidFill>
                  <a:schemeClr val="tx1"/>
                </a:solidFill>
                <a:latin typeface="Calibri" pitchFamily="34" charset="0"/>
                <a:ea typeface="ＭＳ Ｐゴシック" pitchFamily="34" charset="-128"/>
              </a:rPr>
              <a:pPr algn="r" eaLnBrk="1" hangingPunct="1"/>
              <a:t>7</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05890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DE58D49-B3C2-4C7D-80B8-19DFA8A97859}" type="slidenum">
              <a:rPr lang="en-US"/>
              <a:pPr>
                <a:defRPr/>
              </a:pPr>
              <a:t>8</a:t>
            </a:fld>
            <a:endParaRPr lang="en-US"/>
          </a:p>
        </p:txBody>
      </p:sp>
      <p:sp>
        <p:nvSpPr>
          <p:cNvPr id="98307"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5A599C2-03D3-4704-B4B3-9362954BA6F0}" type="slidenum">
              <a:rPr lang="en-US" sz="1200">
                <a:solidFill>
                  <a:schemeClr val="tx1"/>
                </a:solidFill>
                <a:latin typeface="Arial" charset="0"/>
                <a:ea typeface="ＭＳ Ｐゴシック" pitchFamily="34" charset="-128"/>
              </a:rPr>
              <a:pPr algn="r" eaLnBrk="1" hangingPunct="1"/>
              <a:t>8</a:t>
            </a:fld>
            <a:endParaRPr lang="en-US" sz="1200">
              <a:solidFill>
                <a:schemeClr val="tx1"/>
              </a:solidFill>
              <a:latin typeface="Arial" charset="0"/>
              <a:ea typeface="ＭＳ Ｐゴシック" pitchFamily="34" charset="-128"/>
            </a:endParaRPr>
          </a:p>
        </p:txBody>
      </p:sp>
      <p:sp>
        <p:nvSpPr>
          <p:cNvPr id="98308" name="Slide Image Placeholder 1"/>
          <p:cNvSpPr>
            <a:spLocks noGrp="1" noRot="1" noChangeAspect="1" noTextEdit="1"/>
          </p:cNvSpPr>
          <p:nvPr>
            <p:ph type="sldImg"/>
          </p:nvPr>
        </p:nvSpPr>
        <p:spPr>
          <a:ln/>
        </p:spPr>
      </p:sp>
      <p:sp>
        <p:nvSpPr>
          <p:cNvPr id="9830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10"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018BA6AF-6773-436C-AD7E-963B77AE65E6}" type="slidenum">
              <a:rPr lang="en-US" sz="1200">
                <a:solidFill>
                  <a:schemeClr val="tx1"/>
                </a:solidFill>
                <a:latin typeface="Calibri" pitchFamily="34" charset="0"/>
                <a:ea typeface="ＭＳ Ｐゴシック" pitchFamily="34" charset="-128"/>
              </a:rPr>
              <a:pPr algn="r" eaLnBrk="1" hangingPunct="1"/>
              <a:t>8</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237190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C97D908-A871-4133-9E30-D80F69722874}" type="slidenum">
              <a:rPr lang="en-US"/>
              <a:pPr>
                <a:defRPr/>
              </a:pPr>
              <a:t>9</a:t>
            </a:fld>
            <a:endParaRPr lang="en-US"/>
          </a:p>
        </p:txBody>
      </p:sp>
      <p:sp>
        <p:nvSpPr>
          <p:cNvPr id="99331"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E6125DB-422D-4C39-8A1B-643C809513FC}" type="slidenum">
              <a:rPr lang="en-US" sz="1200">
                <a:solidFill>
                  <a:schemeClr val="tx1"/>
                </a:solidFill>
                <a:latin typeface="Arial" charset="0"/>
                <a:ea typeface="ＭＳ Ｐゴシック" pitchFamily="34" charset="-128"/>
              </a:rPr>
              <a:pPr algn="r" eaLnBrk="1" hangingPunct="1"/>
              <a:t>9</a:t>
            </a:fld>
            <a:endParaRPr lang="en-US" sz="1200">
              <a:solidFill>
                <a:schemeClr val="tx1"/>
              </a:solidFill>
              <a:latin typeface="Arial" charset="0"/>
              <a:ea typeface="ＭＳ Ｐゴシック" pitchFamily="34" charset="-128"/>
            </a:endParaRPr>
          </a:p>
        </p:txBody>
      </p:sp>
      <p:sp>
        <p:nvSpPr>
          <p:cNvPr id="99332" name="Slide Image Placeholder 1"/>
          <p:cNvSpPr>
            <a:spLocks noGrp="1" noRot="1" noChangeAspect="1" noTextEdit="1"/>
          </p:cNvSpPr>
          <p:nvPr>
            <p:ph type="sldImg"/>
          </p:nvPr>
        </p:nvSpPr>
        <p:spPr>
          <a:ln/>
        </p:spPr>
      </p:sp>
      <p:sp>
        <p:nvSpPr>
          <p:cNvPr id="9933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4"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2978F851-F9C6-4329-82AF-DC7FCB93BCE8}" type="slidenum">
              <a:rPr lang="en-US" sz="1200">
                <a:solidFill>
                  <a:schemeClr val="tx1"/>
                </a:solidFill>
                <a:latin typeface="Calibri" pitchFamily="34" charset="0"/>
                <a:ea typeface="ＭＳ Ｐゴシック" pitchFamily="34" charset="-128"/>
              </a:rPr>
              <a:pPr algn="r" eaLnBrk="1" hangingPunct="1"/>
              <a:t>9</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07230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9E2A27-37D6-4F39-83C3-6055E1657A11}" type="slidenum">
              <a:rPr lang="en-US" smtClean="0"/>
              <a:pPr>
                <a:defRPr/>
              </a:pPr>
              <a:t>10</a:t>
            </a:fld>
            <a:endParaRPr lang="en-US"/>
          </a:p>
        </p:txBody>
      </p:sp>
    </p:spTree>
    <p:extLst>
      <p:ext uri="{BB962C8B-B14F-4D97-AF65-F5344CB8AC3E}">
        <p14:creationId xmlns:p14="http://schemas.microsoft.com/office/powerpoint/2010/main" val="252188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304BA076-2755-4F4D-80E1-D5F7F26922C3}" type="slidenum">
              <a:rPr lang="en-US"/>
              <a:pPr>
                <a:defRPr/>
              </a:pPr>
              <a:t>11</a:t>
            </a:fld>
            <a:endParaRPr lang="en-US"/>
          </a:p>
        </p:txBody>
      </p:sp>
      <p:sp>
        <p:nvSpPr>
          <p:cNvPr id="101379"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744F93CB-E9F4-480B-83D3-D44771235082}" type="slidenum">
              <a:rPr lang="en-US" sz="1200">
                <a:solidFill>
                  <a:schemeClr val="tx1"/>
                </a:solidFill>
                <a:latin typeface="Arial" charset="0"/>
                <a:ea typeface="ＭＳ Ｐゴシック" pitchFamily="34" charset="-128"/>
              </a:rPr>
              <a:pPr algn="r" eaLnBrk="1" hangingPunct="1"/>
              <a:t>11</a:t>
            </a:fld>
            <a:endParaRPr lang="en-US" sz="1200">
              <a:solidFill>
                <a:schemeClr val="tx1"/>
              </a:solidFill>
              <a:latin typeface="Arial" charset="0"/>
              <a:ea typeface="ＭＳ Ｐゴシック" pitchFamily="34" charset="-128"/>
            </a:endParaRPr>
          </a:p>
        </p:txBody>
      </p:sp>
      <p:sp>
        <p:nvSpPr>
          <p:cNvPr id="101380" name="Slide Image Placeholder 1"/>
          <p:cNvSpPr>
            <a:spLocks noGrp="1" noRot="1" noChangeAspect="1" noTextEdit="1"/>
          </p:cNvSpPr>
          <p:nvPr>
            <p:ph type="sldImg"/>
          </p:nvPr>
        </p:nvSpPr>
        <p:spPr>
          <a:ln/>
        </p:spPr>
      </p:sp>
      <p:sp>
        <p:nvSpPr>
          <p:cNvPr id="10138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2"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914DE389-C5AE-4EC4-BE56-655374312DF9}" type="slidenum">
              <a:rPr lang="en-US" sz="1200">
                <a:solidFill>
                  <a:schemeClr val="tx1"/>
                </a:solidFill>
                <a:latin typeface="Calibri" pitchFamily="34" charset="0"/>
                <a:ea typeface="ＭＳ Ｐゴシック" pitchFamily="34" charset="-128"/>
              </a:rPr>
              <a:pPr algn="r" eaLnBrk="1" hangingPunct="1"/>
              <a:t>11</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1591786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6062663" y="6075363"/>
            <a:ext cx="2881312" cy="563562"/>
          </a:xfrm>
          <a:prstGeom prst="rect">
            <a:avLst/>
          </a:prstGeom>
          <a:solidFill>
            <a:schemeClr val="bg1"/>
          </a:solidFill>
          <a:ln w="9525" algn="ctr">
            <a:solidFill>
              <a:schemeClr val="bg1"/>
            </a:solidFill>
            <a:round/>
            <a:headEnd/>
            <a:tailEnd/>
          </a:ln>
        </p:spPr>
        <p:txBody>
          <a:bodyPr/>
          <a:lstStyle/>
          <a:p>
            <a:endParaRPr lang="en-US" sz="1800">
              <a:solidFill>
                <a:schemeClr val="tx1"/>
              </a:solidFill>
              <a:latin typeface="Arial" charset="0"/>
            </a:endParaRPr>
          </a:p>
        </p:txBody>
      </p:sp>
      <p:pic>
        <p:nvPicPr>
          <p:cNvPr id="5" name="Picture 8" descr="msuhoriz.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9738" y="6173788"/>
            <a:ext cx="21161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5"/>
          <p:cNvSpPr>
            <a:spLocks noGrp="1" noChangeArrowheads="1"/>
          </p:cNvSpPr>
          <p:nvPr>
            <p:ph type="sldNum" sz="quarter" idx="10"/>
          </p:nvPr>
        </p:nvSpPr>
        <p:spPr>
          <a:xfrm>
            <a:off x="150813" y="5961063"/>
            <a:ext cx="493712" cy="476250"/>
          </a:xfrm>
        </p:spPr>
        <p:txBody>
          <a:bodyPr/>
          <a:lstStyle>
            <a:lvl1pPr>
              <a:defRPr/>
            </a:lvl1pPr>
          </a:lstStyle>
          <a:p>
            <a:pPr>
              <a:defRPr/>
            </a:pPr>
            <a:fld id="{0BA786F8-875E-45A1-9CC8-28D61206B25B}" type="slidenum">
              <a:rPr lang="en-US"/>
              <a:pPr>
                <a:defRPr/>
              </a:pPr>
              <a:t>‹#›</a:t>
            </a:fld>
            <a:endParaRPr lang="en-US"/>
          </a:p>
        </p:txBody>
      </p:sp>
    </p:spTree>
    <p:extLst>
      <p:ext uri="{BB962C8B-B14F-4D97-AF65-F5344CB8AC3E}">
        <p14:creationId xmlns:p14="http://schemas.microsoft.com/office/powerpoint/2010/main" val="2204723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p:txBody>
          <a:bodyPr/>
          <a:lstStyle>
            <a:lvl1pPr>
              <a:defRPr/>
            </a:lvl1pPr>
          </a:lstStyle>
          <a:p>
            <a:pPr>
              <a:defRPr/>
            </a:pPr>
            <a:fld id="{599D90F4-E92D-407A-BE4E-1DDAE3952BD4}" type="slidenum">
              <a:rPr lang="en-US"/>
              <a:pPr>
                <a:defRPr/>
              </a:pPr>
              <a:t>‹#›</a:t>
            </a:fld>
            <a:endParaRPr lang="en-US"/>
          </a:p>
        </p:txBody>
      </p:sp>
    </p:spTree>
    <p:extLst>
      <p:ext uri="{BB962C8B-B14F-4D97-AF65-F5344CB8AC3E}">
        <p14:creationId xmlns:p14="http://schemas.microsoft.com/office/powerpoint/2010/main" val="2690006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Vertical Title 1"/>
          <p:cNvSpPr>
            <a:spLocks noGrp="1"/>
          </p:cNvSpPr>
          <p:nvPr>
            <p:ph type="title" orient="vert"/>
          </p:nvPr>
        </p:nvSpPr>
        <p:spPr>
          <a:xfrm>
            <a:off x="6629400" y="3810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p:txBody>
          <a:bodyPr/>
          <a:lstStyle>
            <a:lvl1pPr>
              <a:defRPr/>
            </a:lvl1pPr>
          </a:lstStyle>
          <a:p>
            <a:pPr>
              <a:defRPr/>
            </a:pPr>
            <a:fld id="{76FFD832-7B68-4AC7-9A89-75BAFBB3A15A}" type="slidenum">
              <a:rPr lang="en-US"/>
              <a:pPr>
                <a:defRPr/>
              </a:pPr>
              <a:t>‹#›</a:t>
            </a:fld>
            <a:endParaRPr lang="en-US"/>
          </a:p>
        </p:txBody>
      </p:sp>
    </p:spTree>
    <p:extLst>
      <p:ext uri="{BB962C8B-B14F-4D97-AF65-F5344CB8AC3E}">
        <p14:creationId xmlns:p14="http://schemas.microsoft.com/office/powerpoint/2010/main" val="24106563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267200"/>
          </a:xfrm>
        </p:spPr>
        <p:txBody>
          <a:bodyPr/>
          <a:lstStyle/>
          <a:p>
            <a:pPr lvl="0"/>
            <a:endParaRPr lang="en-US" noProof="0"/>
          </a:p>
        </p:txBody>
      </p:sp>
      <p:sp>
        <p:nvSpPr>
          <p:cNvPr id="6" name="Rectangle 15"/>
          <p:cNvSpPr>
            <a:spLocks noGrp="1" noChangeArrowheads="1"/>
          </p:cNvSpPr>
          <p:nvPr>
            <p:ph type="sldNum" sz="quarter" idx="10"/>
          </p:nvPr>
        </p:nvSpPr>
        <p:spPr/>
        <p:txBody>
          <a:bodyPr/>
          <a:lstStyle>
            <a:lvl1pPr>
              <a:defRPr/>
            </a:lvl1pPr>
          </a:lstStyle>
          <a:p>
            <a:pPr>
              <a:defRPr/>
            </a:pPr>
            <a:fld id="{5D9DB6A3-71D5-4D0A-9B84-276A56DA67F4}" type="slidenum">
              <a:rPr lang="en-US"/>
              <a:pPr>
                <a:defRPr/>
              </a:pPr>
              <a:t>‹#›</a:t>
            </a:fld>
            <a:endParaRPr lang="en-US"/>
          </a:p>
        </p:txBody>
      </p:sp>
    </p:spTree>
    <p:extLst>
      <p:ext uri="{BB962C8B-B14F-4D97-AF65-F5344CB8AC3E}">
        <p14:creationId xmlns:p14="http://schemas.microsoft.com/office/powerpoint/2010/main" val="9932874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pPr>
              <a:defRPr/>
            </a:pPr>
            <a:fld id="{22825C0C-5162-4B75-9E64-F6A3AF726591}" type="slidenum">
              <a:rPr lang="en-US"/>
              <a:pPr>
                <a:defRPr/>
              </a:pPr>
              <a:t>‹#›</a:t>
            </a:fld>
            <a:endParaRPr lang="en-US"/>
          </a:p>
        </p:txBody>
      </p:sp>
    </p:spTree>
    <p:extLst>
      <p:ext uri="{BB962C8B-B14F-4D97-AF65-F5344CB8AC3E}">
        <p14:creationId xmlns:p14="http://schemas.microsoft.com/office/powerpoint/2010/main" val="36123376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325553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1778737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8229600" y="6553200"/>
            <a:ext cx="914400" cy="304800"/>
          </a:xfrm>
        </p:spPr>
        <p:txBody>
          <a:bodyPr/>
          <a:lstStyle/>
          <a:p>
            <a:pPr lvl="4"/>
            <a:endParaRPr lang="en-US" dirty="0"/>
          </a:p>
        </p:txBody>
      </p:sp>
    </p:spTree>
    <p:extLst>
      <p:ext uri="{BB962C8B-B14F-4D97-AF65-F5344CB8AC3E}">
        <p14:creationId xmlns:p14="http://schemas.microsoft.com/office/powerpoint/2010/main" val="172512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1600200"/>
            <a:ext cx="8534400" cy="5029200"/>
          </a:xfrm>
        </p:spPr>
        <p:txBody>
          <a:bodyPr/>
          <a:lstStyle/>
          <a:p>
            <a:pPr lvl="0"/>
            <a:endParaRPr lang="en-US" noProof="0"/>
          </a:p>
        </p:txBody>
      </p:sp>
    </p:spTree>
    <p:extLst>
      <p:ext uri="{BB962C8B-B14F-4D97-AF65-F5344CB8AC3E}">
        <p14:creationId xmlns:p14="http://schemas.microsoft.com/office/powerpoint/2010/main" val="281117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spcBef>
                <a:spcPct val="50000"/>
              </a:spcBef>
              <a:defRPr/>
            </a:lvl1pPr>
          </a:lstStyle>
          <a:p>
            <a:pPr>
              <a:defRPr/>
            </a:pPr>
            <a:fld id="{A05C5A1C-9736-49CE-86B1-B1A9BC442F11}" type="slidenum">
              <a:rPr lang="en-US"/>
              <a:pPr>
                <a:defRPr/>
              </a:pPr>
              <a:t>‹#›</a:t>
            </a:fld>
            <a:endParaRPr lang="en-US"/>
          </a:p>
        </p:txBody>
      </p:sp>
    </p:spTree>
    <p:extLst>
      <p:ext uri="{BB962C8B-B14F-4D97-AF65-F5344CB8AC3E}">
        <p14:creationId xmlns:p14="http://schemas.microsoft.com/office/powerpoint/2010/main" val="226988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93061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6062663" y="6075363"/>
            <a:ext cx="2881312" cy="563562"/>
          </a:xfrm>
          <a:prstGeom prst="rect">
            <a:avLst/>
          </a:prstGeom>
          <a:solidFill>
            <a:schemeClr val="bg1"/>
          </a:solidFill>
          <a:ln w="9525" algn="ctr">
            <a:solidFill>
              <a:schemeClr val="bg1"/>
            </a:solidFill>
            <a:round/>
            <a:headEnd/>
            <a:tailEnd/>
          </a:ln>
        </p:spPr>
        <p:txBody>
          <a:bodyPr/>
          <a:lstStyle/>
          <a:p>
            <a:endParaRPr lang="en-US" sz="1800">
              <a:solidFill>
                <a:schemeClr val="tx1"/>
              </a:solidFill>
              <a:latin typeface="Arial" charset="0"/>
            </a:endParaRPr>
          </a:p>
        </p:txBody>
      </p:sp>
      <p:pic>
        <p:nvPicPr>
          <p:cNvPr id="5" name="Picture 8" descr="msuhoriz.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9738" y="6173788"/>
            <a:ext cx="21161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tx1">
                  <a:lumMod val="50000"/>
                </a:schemeClr>
              </a:buClr>
              <a:buSzPct val="116000"/>
              <a:buFont typeface="Arial" pitchFamily="34" charset="0"/>
              <a:buChar char="•"/>
              <a:defRPr sz="3600" b="0">
                <a:latin typeface="Arial" pitchFamily="34" charset="0"/>
                <a:cs typeface="Arial" pitchFamily="34" charset="0"/>
              </a:defRPr>
            </a:lvl1pPr>
            <a:lvl2pPr marL="742950" indent="-285750">
              <a:buClr>
                <a:schemeClr val="tx1">
                  <a:lumMod val="50000"/>
                </a:schemeClr>
              </a:buClr>
              <a:buSzPct val="116000"/>
              <a:buFont typeface="Arial" pitchFamily="34" charset="0"/>
              <a:buChar char="•"/>
              <a:defRPr sz="3600" b="0">
                <a:latin typeface="Arial" pitchFamily="34" charset="0"/>
                <a:cs typeface="Arial" pitchFamily="34" charset="0"/>
              </a:defRPr>
            </a:lvl2pPr>
            <a:lvl3pPr marL="1143000" indent="-228600">
              <a:buClr>
                <a:schemeClr val="tx1">
                  <a:lumMod val="50000"/>
                </a:schemeClr>
              </a:buClr>
              <a:buSzPct val="116000"/>
              <a:buFont typeface="Arial" pitchFamily="34" charset="0"/>
              <a:buChar char="•"/>
              <a:defRPr sz="3600" b="0">
                <a:latin typeface="Arial" pitchFamily="34" charset="0"/>
                <a:cs typeface="Arial" pitchFamily="34" charset="0"/>
              </a:defRPr>
            </a:lvl3pPr>
            <a:lvl4pPr marL="1600200" indent="-228600">
              <a:buClr>
                <a:schemeClr val="tx1">
                  <a:lumMod val="50000"/>
                </a:schemeClr>
              </a:buClr>
              <a:buSzPct val="116000"/>
              <a:buFont typeface="Arial" pitchFamily="34" charset="0"/>
              <a:buChar char="•"/>
              <a:defRPr sz="3600" b="0">
                <a:latin typeface="Arial" pitchFamily="34" charset="0"/>
                <a:cs typeface="Arial" pitchFamily="34" charset="0"/>
              </a:defRPr>
            </a:lvl4pPr>
            <a:lvl5pPr marL="2057400" indent="-228600">
              <a:buClr>
                <a:schemeClr val="tx1">
                  <a:lumMod val="50000"/>
                </a:schemeClr>
              </a:buClr>
              <a:buSzPct val="116000"/>
              <a:buFont typeface="Arial" pitchFamily="34" charset="0"/>
              <a:buChar char="•"/>
              <a:defRPr sz="36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xfrm>
            <a:off x="0" y="5999163"/>
            <a:ext cx="569913" cy="476250"/>
          </a:xfrm>
        </p:spPr>
        <p:txBody>
          <a:bodyPr/>
          <a:lstStyle>
            <a:lvl1pPr>
              <a:defRPr/>
            </a:lvl1pPr>
          </a:lstStyle>
          <a:p>
            <a:pPr>
              <a:defRPr/>
            </a:pPr>
            <a:fld id="{F5F458E0-07E8-480B-B002-2E69FCB4B26F}" type="slidenum">
              <a:rPr lang="en-US"/>
              <a:pPr>
                <a:defRPr/>
              </a:pPr>
              <a:t>‹#›</a:t>
            </a:fld>
            <a:endParaRPr lang="en-US"/>
          </a:p>
        </p:txBody>
      </p:sp>
    </p:spTree>
    <p:extLst>
      <p:ext uri="{BB962C8B-B14F-4D97-AF65-F5344CB8AC3E}">
        <p14:creationId xmlns:p14="http://schemas.microsoft.com/office/powerpoint/2010/main" val="25407166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159792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408815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C0DABCA1-4097-4A91-A3BD-2DB94E640920}" type="slidenum">
              <a:rPr lang="en-US"/>
              <a:pPr>
                <a:defRPr/>
              </a:pPr>
              <a:t>‹#›</a:t>
            </a:fld>
            <a:endParaRPr lang="en-US"/>
          </a:p>
        </p:txBody>
      </p:sp>
    </p:spTree>
    <p:extLst>
      <p:ext uri="{BB962C8B-B14F-4D97-AF65-F5344CB8AC3E}">
        <p14:creationId xmlns:p14="http://schemas.microsoft.com/office/powerpoint/2010/main" val="17466074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7D37011F-6D78-4514-A864-4C74F4A849D8}" type="slidenum">
              <a:rPr lang="en-US"/>
              <a:pPr>
                <a:defRPr/>
              </a:pPr>
              <a:t>‹#›</a:t>
            </a:fld>
            <a:endParaRPr lang="en-US"/>
          </a:p>
        </p:txBody>
      </p:sp>
    </p:spTree>
    <p:extLst>
      <p:ext uri="{BB962C8B-B14F-4D97-AF65-F5344CB8AC3E}">
        <p14:creationId xmlns:p14="http://schemas.microsoft.com/office/powerpoint/2010/main" val="35825548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EEC2EAD6-C597-426C-83CD-9C712DB40FC6}" type="slidenum">
              <a:rPr lang="en-US"/>
              <a:pPr>
                <a:defRPr/>
              </a:pPr>
              <a:t>‹#›</a:t>
            </a:fld>
            <a:endParaRPr lang="en-US"/>
          </a:p>
        </p:txBody>
      </p:sp>
    </p:spTree>
    <p:extLst>
      <p:ext uri="{BB962C8B-B14F-4D97-AF65-F5344CB8AC3E}">
        <p14:creationId xmlns:p14="http://schemas.microsoft.com/office/powerpoint/2010/main" val="27772244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47F3BC92-0D4B-4B6C-B961-A7437A4E7F21}" type="slidenum">
              <a:rPr lang="en-US"/>
              <a:pPr>
                <a:defRPr/>
              </a:pPr>
              <a:t>‹#›</a:t>
            </a:fld>
            <a:endParaRPr lang="en-US"/>
          </a:p>
        </p:txBody>
      </p:sp>
    </p:spTree>
    <p:extLst>
      <p:ext uri="{BB962C8B-B14F-4D97-AF65-F5344CB8AC3E}">
        <p14:creationId xmlns:p14="http://schemas.microsoft.com/office/powerpoint/2010/main" val="4757083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6062663" y="6075363"/>
            <a:ext cx="2881312" cy="563562"/>
          </a:xfrm>
          <a:prstGeom prst="rect">
            <a:avLst/>
          </a:prstGeom>
          <a:solidFill>
            <a:schemeClr val="bg1"/>
          </a:solidFill>
          <a:ln w="9525" algn="ctr">
            <a:solidFill>
              <a:schemeClr val="bg1"/>
            </a:solidFill>
            <a:round/>
            <a:headEnd/>
            <a:tailEnd/>
          </a:ln>
        </p:spPr>
        <p:txBody>
          <a:bodyPr/>
          <a:lstStyle/>
          <a:p>
            <a:endParaRPr lang="en-US" sz="1800">
              <a:solidFill>
                <a:schemeClr val="tx1"/>
              </a:solidFill>
              <a:latin typeface="Arial" charset="0"/>
            </a:endParaRPr>
          </a:p>
        </p:txBody>
      </p:sp>
      <p:pic>
        <p:nvPicPr>
          <p:cNvPr id="3" name="Picture 8" descr="msuhoriz.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9738" y="6173788"/>
            <a:ext cx="21161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5" name="Rectangle 15"/>
          <p:cNvSpPr>
            <a:spLocks noGrp="1" noChangeArrowheads="1"/>
          </p:cNvSpPr>
          <p:nvPr>
            <p:ph type="sldNum" sz="quarter" idx="10"/>
          </p:nvPr>
        </p:nvSpPr>
        <p:spPr>
          <a:xfrm>
            <a:off x="8469312" y="5837238"/>
            <a:ext cx="436563" cy="476250"/>
          </a:xfrm>
        </p:spPr>
        <p:txBody>
          <a:bodyPr/>
          <a:lstStyle>
            <a:lvl1pPr>
              <a:defRPr/>
            </a:lvl1pPr>
          </a:lstStyle>
          <a:p>
            <a:pPr>
              <a:defRPr/>
            </a:pPr>
            <a:fld id="{FA31D1F6-CD76-437D-82D2-6B9663E6664D}" type="slidenum">
              <a:rPr lang="en-US"/>
              <a:pPr>
                <a:defRPr/>
              </a:pPr>
              <a:t>‹#›</a:t>
            </a:fld>
            <a:endParaRPr lang="en-US"/>
          </a:p>
        </p:txBody>
      </p:sp>
    </p:spTree>
    <p:extLst>
      <p:ext uri="{BB962C8B-B14F-4D97-AF65-F5344CB8AC3E}">
        <p14:creationId xmlns:p14="http://schemas.microsoft.com/office/powerpoint/2010/main" val="29158576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5"/>
          <p:cNvSpPr>
            <a:spLocks noGrp="1" noChangeArrowheads="1"/>
          </p:cNvSpPr>
          <p:nvPr>
            <p:ph type="sldNum" sz="quarter" idx="10"/>
          </p:nvPr>
        </p:nvSpPr>
        <p:spPr/>
        <p:txBody>
          <a:bodyPr/>
          <a:lstStyle>
            <a:lvl1pPr>
              <a:defRPr/>
            </a:lvl1pPr>
          </a:lstStyle>
          <a:p>
            <a:pPr>
              <a:defRPr/>
            </a:pPr>
            <a:fld id="{3B82FB21-78E2-4248-AEED-446FD107D818}" type="slidenum">
              <a:rPr lang="en-US"/>
              <a:pPr>
                <a:defRPr/>
              </a:pPr>
              <a:t>‹#›</a:t>
            </a:fld>
            <a:endParaRPr lang="en-US"/>
          </a:p>
        </p:txBody>
      </p:sp>
    </p:spTree>
    <p:extLst>
      <p:ext uri="{BB962C8B-B14F-4D97-AF65-F5344CB8AC3E}">
        <p14:creationId xmlns:p14="http://schemas.microsoft.com/office/powerpoint/2010/main" val="34972760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5"/>
          <p:cNvSpPr>
            <a:spLocks noGrp="1" noChangeArrowheads="1"/>
          </p:cNvSpPr>
          <p:nvPr>
            <p:ph type="sldNum" sz="quarter" idx="10"/>
          </p:nvPr>
        </p:nvSpPr>
        <p:spPr/>
        <p:txBody>
          <a:bodyPr/>
          <a:lstStyle>
            <a:lvl1pPr>
              <a:defRPr/>
            </a:lvl1pPr>
          </a:lstStyle>
          <a:p>
            <a:pPr>
              <a:defRPr/>
            </a:pPr>
            <a:fld id="{48C5D39B-FE2B-4998-86E1-93E74DBC2DB3}" type="slidenum">
              <a:rPr lang="en-US"/>
              <a:pPr>
                <a:defRPr/>
              </a:pPr>
              <a:t>‹#›</a:t>
            </a:fld>
            <a:endParaRPr lang="en-US"/>
          </a:p>
        </p:txBody>
      </p:sp>
    </p:spTree>
    <p:extLst>
      <p:ext uri="{BB962C8B-B14F-4D97-AF65-F5344CB8AC3E}">
        <p14:creationId xmlns:p14="http://schemas.microsoft.com/office/powerpoint/2010/main" val="35721693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7"/>
          <p:cNvSpPr>
            <a:spLocks noChangeShapeType="1"/>
          </p:cNvSpPr>
          <p:nvPr/>
        </p:nvSpPr>
        <p:spPr bwMode="auto">
          <a:xfrm>
            <a:off x="914400" y="1447800"/>
            <a:ext cx="7315200" cy="0"/>
          </a:xfrm>
          <a:prstGeom prst="line">
            <a:avLst/>
          </a:prstGeom>
          <a:noFill/>
          <a:ln w="12700">
            <a:solidFill>
              <a:schemeClr val="bg1">
                <a:alpha val="50195"/>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9" name="Picture 1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6559550"/>
            <a:ext cx="7419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49963" y="6181725"/>
            <a:ext cx="26781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noGrp="1" noChangeArrowheads="1"/>
          </p:cNvSpPr>
          <p:nvPr>
            <p:ph type="sldNum" sz="quarter" idx="4"/>
          </p:nvPr>
        </p:nvSpPr>
        <p:spPr bwMode="auto">
          <a:xfrm>
            <a:off x="-1363663" y="6024563"/>
            <a:ext cx="213360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defRPr sz="1400" b="0">
                <a:solidFill>
                  <a:schemeClr val="tx1"/>
                </a:solidFill>
                <a:latin typeface="Arial" charset="0"/>
                <a:cs typeface="+mn-cs"/>
              </a:defRPr>
            </a:lvl1pPr>
          </a:lstStyle>
          <a:p>
            <a:pPr>
              <a:defRPr/>
            </a:pPr>
            <a:fld id="{AA327E7C-2ED3-4111-954A-64E1AD37BF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69" r:id="rId3"/>
    <p:sldLayoutId id="2147483770" r:id="rId4"/>
    <p:sldLayoutId id="2147483771" r:id="rId5"/>
    <p:sldLayoutId id="2147483772" r:id="rId6"/>
    <p:sldLayoutId id="2147483775" r:id="rId7"/>
    <p:sldLayoutId id="2147483776" r:id="rId8"/>
    <p:sldLayoutId id="2147483777" r:id="rId9"/>
    <p:sldLayoutId id="2147483778" r:id="rId10"/>
    <p:sldLayoutId id="2147483779" r:id="rId11"/>
    <p:sldLayoutId id="2147483780" r:id="rId12"/>
    <p:sldLayoutId id="2147483781" r:id="rId13"/>
    <p:sldLayoutId id="2147483783" r:id="rId14"/>
    <p:sldLayoutId id="2147483784" r:id="rId15"/>
    <p:sldLayoutId id="2147483787" r:id="rId16"/>
    <p:sldLayoutId id="2147483789" r:id="rId17"/>
    <p:sldLayoutId id="2147483792" r:id="rId18"/>
    <p:sldLayoutId id="2147483795" r:id="rId19"/>
    <p:sldLayoutId id="2147483796" r:id="rId20"/>
    <p:sldLayoutId id="2147483797" r:id="rId2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Verdana" pitchFamily="34" charset="0"/>
        </a:defRPr>
      </a:lvl2pPr>
      <a:lvl3pPr algn="l" rtl="0" eaLnBrk="0" fontAlgn="base" hangingPunct="0">
        <a:spcBef>
          <a:spcPct val="0"/>
        </a:spcBef>
        <a:spcAft>
          <a:spcPct val="0"/>
        </a:spcAft>
        <a:defRPr sz="3600" b="1">
          <a:solidFill>
            <a:schemeClr val="tx1"/>
          </a:solidFill>
          <a:latin typeface="Verdana" pitchFamily="34" charset="0"/>
        </a:defRPr>
      </a:lvl3pPr>
      <a:lvl4pPr algn="l" rtl="0" eaLnBrk="0" fontAlgn="base" hangingPunct="0">
        <a:spcBef>
          <a:spcPct val="0"/>
        </a:spcBef>
        <a:spcAft>
          <a:spcPct val="0"/>
        </a:spcAft>
        <a:defRPr sz="3600" b="1">
          <a:solidFill>
            <a:schemeClr val="tx1"/>
          </a:solidFill>
          <a:latin typeface="Verdana" pitchFamily="34" charset="0"/>
        </a:defRPr>
      </a:lvl4pPr>
      <a:lvl5pPr algn="l" rtl="0" eaLnBrk="0" fontAlgn="base" hangingPunct="0">
        <a:spcBef>
          <a:spcPct val="0"/>
        </a:spcBef>
        <a:spcAft>
          <a:spcPct val="0"/>
        </a:spcAft>
        <a:defRPr sz="3600" b="1">
          <a:solidFill>
            <a:schemeClr val="tx1"/>
          </a:solidFill>
          <a:latin typeface="Verdana" pitchFamily="34" charset="0"/>
        </a:defRPr>
      </a:lvl5pPr>
      <a:lvl6pPr marL="457200" algn="l" rtl="0" fontAlgn="base">
        <a:spcBef>
          <a:spcPct val="0"/>
        </a:spcBef>
        <a:spcAft>
          <a:spcPct val="0"/>
        </a:spcAft>
        <a:defRPr sz="3600" b="1">
          <a:solidFill>
            <a:srgbClr val="0F2D6B"/>
          </a:solidFill>
          <a:latin typeface="Verdana" pitchFamily="34" charset="0"/>
        </a:defRPr>
      </a:lvl6pPr>
      <a:lvl7pPr marL="914400" algn="l" rtl="0" fontAlgn="base">
        <a:spcBef>
          <a:spcPct val="0"/>
        </a:spcBef>
        <a:spcAft>
          <a:spcPct val="0"/>
        </a:spcAft>
        <a:defRPr sz="3600" b="1">
          <a:solidFill>
            <a:srgbClr val="0F2D6B"/>
          </a:solidFill>
          <a:latin typeface="Verdana" pitchFamily="34" charset="0"/>
        </a:defRPr>
      </a:lvl7pPr>
      <a:lvl8pPr marL="1371600" algn="l" rtl="0" fontAlgn="base">
        <a:spcBef>
          <a:spcPct val="0"/>
        </a:spcBef>
        <a:spcAft>
          <a:spcPct val="0"/>
        </a:spcAft>
        <a:defRPr sz="3600" b="1">
          <a:solidFill>
            <a:srgbClr val="0F2D6B"/>
          </a:solidFill>
          <a:latin typeface="Verdana" pitchFamily="34" charset="0"/>
        </a:defRPr>
      </a:lvl8pPr>
      <a:lvl9pPr marL="1828800" algn="l" rtl="0" fontAlgn="base">
        <a:spcBef>
          <a:spcPct val="0"/>
        </a:spcBef>
        <a:spcAft>
          <a:spcPct val="0"/>
        </a:spcAft>
        <a:defRPr sz="3600" b="1">
          <a:solidFill>
            <a:srgbClr val="0F2D6B"/>
          </a:solidFill>
          <a:latin typeface="Verdana" pitchFamily="34" charset="0"/>
        </a:defRPr>
      </a:lvl9pPr>
    </p:titleStyle>
    <p:body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9.emf"/><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4.x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http://www.dphhs.mt.gov/statisticalinformation/tanfstats/sfy2010/table1.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chart" Target="../charts/char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emf"/><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chart" Target="../charts/chart1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chart" Target="../charts/char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ags" Target="../tags/tag37.xml"/><Relationship Id="rId4" Type="http://schemas.openxmlformats.org/officeDocument/2006/relationships/chart" Target="../charts/chart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image" Target="../media/image1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4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9.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9.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0.xml"/><Relationship Id="rId1" Type="http://schemas.openxmlformats.org/officeDocument/2006/relationships/tags" Target="../tags/tag4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451" y="208547"/>
            <a:ext cx="8229600" cy="990600"/>
          </a:xfrm>
        </p:spPr>
        <p:txBody>
          <a:bodyPr/>
          <a:lstStyle/>
          <a:p>
            <a:pPr algn="ctr" eaLnBrk="1" hangingPunct="1">
              <a:defRPr/>
            </a:pPr>
            <a:r>
              <a:rPr lang="en-US" sz="4000" dirty="0" smtClean="0">
                <a:solidFill>
                  <a:schemeClr val="bg2">
                    <a:lumMod val="90000"/>
                    <a:lumOff val="10000"/>
                  </a:schemeClr>
                </a:solidFill>
              </a:rPr>
              <a:t>Project 2030 Supporters</a:t>
            </a:r>
            <a:endParaRPr lang="en-US" sz="4000" dirty="0">
              <a:solidFill>
                <a:schemeClr val="bg2">
                  <a:lumMod val="90000"/>
                  <a:lumOff val="10000"/>
                </a:schemeClr>
              </a:solidFill>
            </a:endParaRPr>
          </a:p>
        </p:txBody>
      </p:sp>
      <p:sp>
        <p:nvSpPr>
          <p:cNvPr id="26627" name="Rectangle 2"/>
          <p:cNvSpPr>
            <a:spLocks noChangeArrowheads="1"/>
          </p:cNvSpPr>
          <p:nvPr/>
        </p:nvSpPr>
        <p:spPr bwMode="auto">
          <a:xfrm>
            <a:off x="397669" y="1107669"/>
            <a:ext cx="8001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p>
            <a:pPr marL="457200" indent="-457200">
              <a:spcBef>
                <a:spcPts val="600"/>
              </a:spcBef>
              <a:buFont typeface="Arial" charset="0"/>
              <a:buChar char="•"/>
            </a:pPr>
            <a:r>
              <a:rPr lang="en-US" sz="2400" dirty="0">
                <a:solidFill>
                  <a:srgbClr val="000000"/>
                </a:solidFill>
                <a:latin typeface="Arial" charset="0"/>
              </a:rPr>
              <a:t>Blue Cross/Blue Shield of Montana</a:t>
            </a:r>
          </a:p>
          <a:p>
            <a:pPr marL="457200" indent="-457200">
              <a:spcBef>
                <a:spcPts val="600"/>
              </a:spcBef>
              <a:buFont typeface="Arial" charset="0"/>
              <a:buChar char="•"/>
            </a:pPr>
            <a:r>
              <a:rPr lang="en-US" sz="2400" dirty="0">
                <a:solidFill>
                  <a:srgbClr val="000000"/>
                </a:solidFill>
                <a:latin typeface="Arial" charset="0"/>
              </a:rPr>
              <a:t>Montana Agricultural Experiment Station</a:t>
            </a:r>
          </a:p>
          <a:p>
            <a:pPr marL="457200" indent="-457200">
              <a:spcBef>
                <a:spcPts val="600"/>
              </a:spcBef>
              <a:buFont typeface="Arial" charset="0"/>
              <a:buChar char="•"/>
            </a:pPr>
            <a:r>
              <a:rPr lang="en-US" sz="2400" dirty="0">
                <a:solidFill>
                  <a:srgbClr val="000000"/>
                </a:solidFill>
                <a:latin typeface="Arial" charset="0"/>
              </a:rPr>
              <a:t>Montana Area Agencies on Aging Association</a:t>
            </a:r>
          </a:p>
          <a:p>
            <a:pPr marL="457200" indent="-457200">
              <a:spcBef>
                <a:spcPts val="600"/>
              </a:spcBef>
              <a:buFont typeface="Arial" charset="0"/>
              <a:buChar char="•"/>
            </a:pPr>
            <a:r>
              <a:rPr lang="en-US" sz="2400" dirty="0">
                <a:solidFill>
                  <a:srgbClr val="000000"/>
                </a:solidFill>
                <a:latin typeface="Arial" charset="0"/>
              </a:rPr>
              <a:t>Montana Association of Counties</a:t>
            </a:r>
          </a:p>
          <a:p>
            <a:pPr marL="457200" indent="-457200">
              <a:spcBef>
                <a:spcPts val="600"/>
              </a:spcBef>
              <a:buFont typeface="Arial" charset="0"/>
              <a:buChar char="•"/>
            </a:pPr>
            <a:r>
              <a:rPr lang="en-US" sz="2400" dirty="0">
                <a:solidFill>
                  <a:srgbClr val="000000"/>
                </a:solidFill>
                <a:latin typeface="Arial" charset="0"/>
              </a:rPr>
              <a:t>Montana Bankers Association</a:t>
            </a:r>
          </a:p>
          <a:p>
            <a:pPr marL="457200" indent="-457200">
              <a:spcBef>
                <a:spcPts val="600"/>
              </a:spcBef>
              <a:buFont typeface="Arial" charset="0"/>
              <a:buChar char="•"/>
            </a:pPr>
            <a:r>
              <a:rPr lang="en-US" sz="2400" dirty="0">
                <a:solidFill>
                  <a:srgbClr val="000000"/>
                </a:solidFill>
                <a:latin typeface="Arial" charset="0"/>
              </a:rPr>
              <a:t>Montana Chamber </a:t>
            </a:r>
            <a:r>
              <a:rPr lang="en-US" sz="2400" dirty="0" smtClean="0">
                <a:solidFill>
                  <a:srgbClr val="000000"/>
                </a:solidFill>
                <a:latin typeface="Arial" charset="0"/>
              </a:rPr>
              <a:t>Foundation</a:t>
            </a:r>
            <a:br>
              <a:rPr lang="en-US" sz="2400" dirty="0" smtClean="0">
                <a:solidFill>
                  <a:srgbClr val="000000"/>
                </a:solidFill>
                <a:latin typeface="Arial" charset="0"/>
              </a:rPr>
            </a:br>
            <a:r>
              <a:rPr lang="en-US" sz="2400" dirty="0" smtClean="0">
                <a:solidFill>
                  <a:srgbClr val="000000"/>
                </a:solidFill>
                <a:latin typeface="Arial" charset="0"/>
              </a:rPr>
              <a:t/>
            </a:r>
            <a:br>
              <a:rPr lang="en-US" sz="2400" dirty="0" smtClean="0">
                <a:solidFill>
                  <a:srgbClr val="000000"/>
                </a:solidFill>
                <a:latin typeface="Arial" charset="0"/>
              </a:rPr>
            </a:br>
            <a:endParaRPr lang="en-US" sz="2400" dirty="0">
              <a:solidFill>
                <a:srgbClr val="000000"/>
              </a:solidFill>
              <a:latin typeface="Arial" charset="0"/>
            </a:endParaRPr>
          </a:p>
          <a:p>
            <a:pPr marL="630238" indent="-284163">
              <a:spcBef>
                <a:spcPts val="600"/>
              </a:spcBef>
              <a:buFont typeface="Arial" charset="0"/>
              <a:buChar char="•"/>
            </a:pPr>
            <a:r>
              <a:rPr lang="en-US" sz="2400" dirty="0">
                <a:solidFill>
                  <a:srgbClr val="000000"/>
                </a:solidFill>
                <a:latin typeface="Arial" charset="0"/>
              </a:rPr>
              <a:t>Montana State University</a:t>
            </a:r>
          </a:p>
          <a:p>
            <a:pPr marL="630238" indent="-284163">
              <a:spcBef>
                <a:spcPts val="600"/>
              </a:spcBef>
              <a:buFont typeface="Arial" charset="0"/>
              <a:buChar char="•"/>
            </a:pPr>
            <a:r>
              <a:rPr lang="en-US" sz="2400" dirty="0">
                <a:solidFill>
                  <a:srgbClr val="000000"/>
                </a:solidFill>
                <a:latin typeface="Arial" charset="0"/>
              </a:rPr>
              <a:t>Montana State University Extension</a:t>
            </a:r>
          </a:p>
          <a:p>
            <a:pPr marL="630238" indent="-284163">
              <a:spcBef>
                <a:spcPts val="600"/>
              </a:spcBef>
              <a:buFont typeface="Arial" charset="0"/>
              <a:buChar char="•"/>
            </a:pPr>
            <a:r>
              <a:rPr lang="en-US" sz="2400" dirty="0" err="1">
                <a:solidFill>
                  <a:srgbClr val="000000"/>
                </a:solidFill>
                <a:latin typeface="Arial" charset="0"/>
              </a:rPr>
              <a:t>NorthWestern</a:t>
            </a:r>
            <a:r>
              <a:rPr lang="en-US" sz="2400" dirty="0">
                <a:solidFill>
                  <a:srgbClr val="000000"/>
                </a:solidFill>
                <a:latin typeface="Arial" charset="0"/>
              </a:rPr>
              <a:t> Energy</a:t>
            </a:r>
          </a:p>
          <a:p>
            <a:pPr marL="630238" indent="-284163">
              <a:spcBef>
                <a:spcPts val="600"/>
              </a:spcBef>
              <a:buFont typeface="Arial" charset="0"/>
              <a:buChar char="•"/>
            </a:pPr>
            <a:r>
              <a:rPr lang="en-US" sz="2400" dirty="0">
                <a:solidFill>
                  <a:srgbClr val="000000"/>
                </a:solidFill>
                <a:latin typeface="Arial" charset="0"/>
              </a:rPr>
              <a:t>PPL Montana</a:t>
            </a:r>
          </a:p>
          <a:p>
            <a:pPr marL="630238" indent="-284163">
              <a:spcBef>
                <a:spcPts val="600"/>
              </a:spcBef>
              <a:buFont typeface="Arial" charset="0"/>
              <a:buChar char="•"/>
            </a:pPr>
            <a:r>
              <a:rPr lang="en-US" sz="2400" dirty="0">
                <a:solidFill>
                  <a:srgbClr val="000000"/>
                </a:solidFill>
                <a:latin typeface="Arial" charset="0"/>
              </a:rPr>
              <a:t>University of </a:t>
            </a:r>
            <a:r>
              <a:rPr lang="en-US" sz="2400" dirty="0" smtClean="0">
                <a:solidFill>
                  <a:srgbClr val="000000"/>
                </a:solidFill>
                <a:latin typeface="Arial" charset="0"/>
              </a:rPr>
              <a:t>Montana</a:t>
            </a:r>
          </a:p>
          <a:p>
            <a:pPr marL="630238" indent="-284163">
              <a:spcBef>
                <a:spcPts val="600"/>
              </a:spcBef>
              <a:buFont typeface="Arial" charset="0"/>
              <a:buChar char="•"/>
            </a:pPr>
            <a:r>
              <a:rPr lang="en-US" sz="2400" dirty="0" smtClean="0">
                <a:solidFill>
                  <a:srgbClr val="000000"/>
                </a:solidFill>
                <a:latin typeface="Arial" charset="0"/>
              </a:rPr>
              <a:t>Montana Council on Economic Education (MCEE)</a:t>
            </a:r>
          </a:p>
          <a:p>
            <a:pPr marL="630238" indent="-284163">
              <a:spcBef>
                <a:spcPts val="600"/>
              </a:spcBef>
              <a:buFont typeface="Arial" charset="0"/>
              <a:buChar char="•"/>
            </a:pPr>
            <a:r>
              <a:rPr lang="en-US" sz="2400" dirty="0" smtClean="0">
                <a:solidFill>
                  <a:srgbClr val="000000"/>
                </a:solidFill>
                <a:latin typeface="Arial" charset="0"/>
              </a:rPr>
              <a:t>ONE MONTANA:  </a:t>
            </a:r>
            <a:r>
              <a:rPr lang="en-US" dirty="0" smtClean="0">
                <a:solidFill>
                  <a:srgbClr val="000000"/>
                </a:solidFill>
                <a:latin typeface="Arial" charset="0"/>
              </a:rPr>
              <a:t>Bridging the Rural-Urban Divide</a:t>
            </a:r>
          </a:p>
          <a:p>
            <a:pPr marL="630238" indent="-284163">
              <a:spcBef>
                <a:spcPts val="600"/>
              </a:spcBef>
              <a:buFont typeface="Arial" charset="0"/>
              <a:buChar char="•"/>
            </a:pPr>
            <a:endParaRPr lang="en-US" sz="2400" dirty="0">
              <a:solidFill>
                <a:srgbClr val="000000"/>
              </a:solidFill>
              <a:latin typeface="Arial"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7136008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50288" y="6381750"/>
            <a:ext cx="493712" cy="476250"/>
          </a:xfrm>
        </p:spPr>
        <p:txBody>
          <a:bodyPr/>
          <a:lstStyle/>
          <a:p>
            <a:pPr>
              <a:defRPr/>
            </a:pPr>
            <a:fld id="{0BA786F8-875E-45A1-9CC8-28D61206B25B}" type="slidenum">
              <a:rPr lang="en-US" smtClean="0">
                <a:solidFill>
                  <a:srgbClr val="000000"/>
                </a:solidFill>
              </a:rPr>
              <a:pPr>
                <a:defRPr/>
              </a:pPr>
              <a:t>10</a:t>
            </a:fld>
            <a:endParaRPr lang="en-US" dirty="0">
              <a:solidFill>
                <a:srgbClr val="000000"/>
              </a:solidFill>
            </a:endParaRPr>
          </a:p>
        </p:txBody>
      </p:sp>
      <p:sp>
        <p:nvSpPr>
          <p:cNvPr id="5" name="Title 1"/>
          <p:cNvSpPr>
            <a:spLocks noGrp="1"/>
          </p:cNvSpPr>
          <p:nvPr>
            <p:ph type="ctrTitle" idx="4294967295"/>
          </p:nvPr>
        </p:nvSpPr>
        <p:spPr>
          <a:xfrm>
            <a:off x="81813" y="288789"/>
            <a:ext cx="8986686" cy="1447800"/>
          </a:xfrm>
        </p:spPr>
        <p:txBody>
          <a:bodyPr/>
          <a:lstStyle/>
          <a:p>
            <a:pPr algn="ctr" eaLnBrk="1" hangingPunct="1"/>
            <a:r>
              <a:rPr lang="en-US" dirty="0" smtClean="0">
                <a:solidFill>
                  <a:srgbClr val="193374"/>
                </a:solidFill>
              </a:rPr>
              <a:t>Montana Age Dependency Ratios</a:t>
            </a:r>
          </a:p>
        </p:txBody>
      </p:sp>
      <p:graphicFrame>
        <p:nvGraphicFramePr>
          <p:cNvPr id="6" name="Chart 5"/>
          <p:cNvGraphicFramePr/>
          <p:nvPr/>
        </p:nvGraphicFramePr>
        <p:xfrm>
          <a:off x="222069" y="1690277"/>
          <a:ext cx="8921931" cy="459295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81813" y="6285815"/>
            <a:ext cx="8754179" cy="461665"/>
          </a:xfrm>
          <a:prstGeom prst="rect">
            <a:avLst/>
          </a:prstGeom>
        </p:spPr>
        <p:txBody>
          <a:bodyPr wrap="square">
            <a:spAutoFit/>
          </a:bodyPr>
          <a:lstStyle/>
          <a:p>
            <a:r>
              <a:rPr lang="en-US" sz="1200" b="0" dirty="0">
                <a:solidFill>
                  <a:srgbClr val="000000"/>
                </a:solidFill>
                <a:latin typeface="Arial" pitchFamily="34" charset="0"/>
                <a:cs typeface="Arial" pitchFamily="34" charset="0"/>
              </a:rPr>
              <a:t>Source: U.S. Census.  Years 2020 and 2030 are estimates using the U.S. Census projections re-weighted with 2010 </a:t>
            </a:r>
            <a:r>
              <a:rPr lang="en-US" sz="1200" b="0" dirty="0" smtClean="0">
                <a:solidFill>
                  <a:srgbClr val="000000"/>
                </a:solidFill>
                <a:latin typeface="Arial" pitchFamily="34" charset="0"/>
                <a:cs typeface="Arial" pitchFamily="34" charset="0"/>
              </a:rPr>
              <a:t>U.S. </a:t>
            </a:r>
            <a:r>
              <a:rPr lang="en-US" sz="1200" b="0" dirty="0">
                <a:solidFill>
                  <a:srgbClr val="000000"/>
                </a:solidFill>
                <a:latin typeface="Arial" pitchFamily="34" charset="0"/>
                <a:cs typeface="Arial" pitchFamily="34" charset="0"/>
              </a:rPr>
              <a:t>Census Data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Title 1"/>
          <p:cNvSpPr txBox="1">
            <a:spLocks/>
          </p:cNvSpPr>
          <p:nvPr/>
        </p:nvSpPr>
        <p:spPr bwMode="auto">
          <a:xfrm>
            <a:off x="159391" y="161290"/>
            <a:ext cx="884199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sz="3600" dirty="0" smtClean="0">
                <a:solidFill>
                  <a:srgbClr val="193374"/>
                </a:solidFill>
                <a:ea typeface="+mj-ea"/>
              </a:rPr>
              <a:t>Montana Age </a:t>
            </a:r>
            <a:r>
              <a:rPr lang="en-US" sz="3600" dirty="0">
                <a:solidFill>
                  <a:srgbClr val="193374"/>
                </a:solidFill>
                <a:ea typeface="+mj-ea"/>
              </a:rPr>
              <a:t>Dependency </a:t>
            </a:r>
            <a:r>
              <a:rPr lang="en-US" sz="3600" dirty="0" smtClean="0">
                <a:solidFill>
                  <a:srgbClr val="193374"/>
                </a:solidFill>
                <a:ea typeface="+mj-ea"/>
              </a:rPr>
              <a:t>Ratios</a:t>
            </a:r>
            <a:endParaRPr lang="en-US" sz="3600" dirty="0">
              <a:solidFill>
                <a:srgbClr val="193374"/>
              </a:solidFill>
              <a:ea typeface="+mj-ea"/>
            </a:endParaRPr>
          </a:p>
        </p:txBody>
      </p:sp>
      <p:graphicFrame>
        <p:nvGraphicFramePr>
          <p:cNvPr id="2" name="Table 1"/>
          <p:cNvGraphicFramePr>
            <a:graphicFrameLocks noGrp="1"/>
          </p:cNvGraphicFramePr>
          <p:nvPr>
            <p:extLst>
              <p:ext uri="{D42A27DB-BD31-4B8C-83A1-F6EECF244321}">
                <p14:modId xmlns:p14="http://schemas.microsoft.com/office/powerpoint/2010/main" val="3925506653"/>
              </p:ext>
            </p:extLst>
          </p:nvPr>
        </p:nvGraphicFramePr>
        <p:xfrm>
          <a:off x="683394" y="1097279"/>
          <a:ext cx="7571373" cy="5625376"/>
        </p:xfrm>
        <a:graphic>
          <a:graphicData uri="http://schemas.openxmlformats.org/drawingml/2006/table">
            <a:tbl>
              <a:tblPr firstCol="1">
                <a:tableStyleId>{2D5ABB26-0587-4C30-8999-92F81FD0307C}</a:tableStyleId>
              </a:tblPr>
              <a:tblGrid>
                <a:gridCol w="1670245"/>
                <a:gridCol w="1688416"/>
                <a:gridCol w="1948871"/>
                <a:gridCol w="2263841"/>
              </a:tblGrid>
              <a:tr h="391510">
                <a:tc>
                  <a:txBody>
                    <a:bodyPr/>
                    <a:lstStyle/>
                    <a:p>
                      <a:pPr marL="0" marR="0">
                        <a:spcBef>
                          <a:spcPts val="0"/>
                        </a:spcBef>
                        <a:spcAft>
                          <a:spcPts val="0"/>
                        </a:spcAft>
                      </a:pPr>
                      <a:r>
                        <a:rPr lang="en-US" sz="2800" b="1" dirty="0">
                          <a:solidFill>
                            <a:srgbClr val="000000"/>
                          </a:solidFill>
                          <a:effectLst/>
                          <a:latin typeface="Arial" pitchFamily="34" charset="0"/>
                          <a:cs typeface="Arial" pitchFamily="34" charset="0"/>
                        </a:rPr>
                        <a:t>Year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800" b="1" dirty="0">
                          <a:solidFill>
                            <a:srgbClr val="000000"/>
                          </a:solidFill>
                          <a:effectLst/>
                          <a:latin typeface="Arial" pitchFamily="34" charset="0"/>
                          <a:cs typeface="Arial" pitchFamily="34" charset="0"/>
                        </a:rPr>
                        <a:t>YDR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800" b="1" dirty="0">
                          <a:solidFill>
                            <a:srgbClr val="000000"/>
                          </a:solidFill>
                          <a:effectLst/>
                          <a:latin typeface="Arial" pitchFamily="34" charset="0"/>
                          <a:cs typeface="Arial" pitchFamily="34" charset="0"/>
                        </a:rPr>
                        <a:t>EDR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800" b="1" dirty="0">
                          <a:solidFill>
                            <a:srgbClr val="000000"/>
                          </a:solidFill>
                          <a:effectLst/>
                          <a:latin typeface="Arial" pitchFamily="34" charset="0"/>
                          <a:cs typeface="Arial" pitchFamily="34" charset="0"/>
                        </a:rPr>
                        <a:t>TDR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1510">
                <a:tc>
                  <a:txBody>
                    <a:bodyPr/>
                    <a:lstStyle/>
                    <a:p>
                      <a:pPr marL="0" marR="0">
                        <a:spcBef>
                          <a:spcPts val="0"/>
                        </a:spcBef>
                        <a:spcAft>
                          <a:spcPts val="0"/>
                        </a:spcAft>
                      </a:pPr>
                      <a:r>
                        <a:rPr lang="en-US" sz="2800" dirty="0">
                          <a:solidFill>
                            <a:srgbClr val="000000"/>
                          </a:solidFill>
                          <a:effectLst/>
                          <a:latin typeface="Arial" pitchFamily="34" charset="0"/>
                          <a:cs typeface="Arial" pitchFamily="34" charset="0"/>
                        </a:rPr>
                        <a:t>1930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0.08</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0.68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1940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0.49</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0.59</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1950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0.56</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0.15</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0.71</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1960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0.75</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0.19</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0.94</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1970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0.68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0.18</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0.86</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1980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0.49</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0.18</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0.67</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1990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0.47</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0.23</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0.70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2000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0.42</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0.22</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0.64</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2010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0.36</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0.24</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2020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0.36</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0.74</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2030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0.39</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0.87</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736">
                <a:tc gridSpan="4">
                  <a:txBody>
                    <a:bodyPr/>
                    <a:lstStyle/>
                    <a:p>
                      <a:pPr marL="0" marR="0">
                        <a:spcBef>
                          <a:spcPts val="0"/>
                        </a:spcBef>
                        <a:spcAft>
                          <a:spcPts val="600"/>
                        </a:spcAft>
                      </a:pPr>
                      <a:r>
                        <a:rPr lang="en-US" sz="1200" dirty="0">
                          <a:solidFill>
                            <a:srgbClr val="000000"/>
                          </a:solidFill>
                          <a:effectLst/>
                          <a:latin typeface="Arial" pitchFamily="34" charset="0"/>
                          <a:cs typeface="Arial" pitchFamily="34" charset="0"/>
                        </a:rPr>
                        <a:t>Sources: U.S. Census.  Years 2020 and 2030 are estimates using the U.S. Census projections </a:t>
                      </a:r>
                      <a:r>
                        <a:rPr lang="en-US" sz="1200" dirty="0" smtClean="0">
                          <a:solidFill>
                            <a:srgbClr val="000000"/>
                          </a:solidFill>
                          <a:effectLst/>
                          <a:latin typeface="Arial" pitchFamily="34" charset="0"/>
                          <a:cs typeface="Arial" pitchFamily="34" charset="0"/>
                        </a:rPr>
                        <a:t/>
                      </a:r>
                      <a:br>
                        <a:rPr lang="en-US" sz="1200" dirty="0" smtClean="0">
                          <a:solidFill>
                            <a:srgbClr val="000000"/>
                          </a:solidFill>
                          <a:effectLst/>
                          <a:latin typeface="Arial" pitchFamily="34" charset="0"/>
                          <a:cs typeface="Arial" pitchFamily="34" charset="0"/>
                        </a:rPr>
                      </a:br>
                      <a:r>
                        <a:rPr lang="en-US" sz="1200" dirty="0" smtClean="0">
                          <a:solidFill>
                            <a:srgbClr val="000000"/>
                          </a:solidFill>
                          <a:effectLst/>
                          <a:latin typeface="Arial" pitchFamily="34" charset="0"/>
                          <a:cs typeface="Arial" pitchFamily="34" charset="0"/>
                        </a:rPr>
                        <a:t>re-weighted </a:t>
                      </a:r>
                      <a:r>
                        <a:rPr lang="en-US" sz="1200" dirty="0">
                          <a:solidFill>
                            <a:srgbClr val="000000"/>
                          </a:solidFill>
                          <a:effectLst/>
                          <a:latin typeface="Arial" pitchFamily="34" charset="0"/>
                          <a:cs typeface="Arial" pitchFamily="34" charset="0"/>
                        </a:rPr>
                        <a:t>with 2010 U.S. Census Data</a:t>
                      </a:r>
                      <a:endParaRPr lang="en-US" sz="2000" dirty="0">
                        <a:solidFill>
                          <a:srgbClr val="000000"/>
                        </a:solidFill>
                        <a:effectLst/>
                        <a:latin typeface="Arial" pitchFamily="34" charset="0"/>
                        <a:ea typeface="Times New Roman"/>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11</a:t>
            </a:fld>
            <a:endParaRPr lang="en-US"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2010 YDR Montana Counties Distribution Map</a:t>
            </a:r>
            <a:endParaRPr lang="en-US" sz="3600" dirty="0">
              <a:solidFill>
                <a:srgbClr val="193374"/>
              </a:solidFill>
              <a:latin typeface="+mj-lt"/>
              <a:ea typeface="+mj-ea"/>
              <a:cs typeface="+mj-cs"/>
            </a:endParaRPr>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13145" t="32949" r="13440" b="24690"/>
          <a:stretch/>
        </p:blipFill>
        <p:spPr bwMode="auto">
          <a:xfrm>
            <a:off x="307974" y="1568740"/>
            <a:ext cx="8342313" cy="4813010"/>
          </a:xfrm>
          <a:prstGeom prst="rect">
            <a:avLst/>
          </a:prstGeom>
          <a:ln>
            <a:noFill/>
          </a:ln>
          <a:extLst>
            <a:ext uri="{53640926-AAD7-44D8-BBD7-CCE9431645EC}">
              <a14:shadowObscured xmlns:a14="http://schemas.microsoft.com/office/drawing/2010/main"/>
            </a:ext>
          </a:extLst>
        </p:spPr>
      </p:pic>
      <p:sp>
        <p:nvSpPr>
          <p:cNvPr id="38917" name="Rectangle 10"/>
          <p:cNvSpPr>
            <a:spLocks noChangeArrowheads="1"/>
          </p:cNvSpPr>
          <p:nvPr/>
        </p:nvSpPr>
        <p:spPr bwMode="auto">
          <a:xfrm>
            <a:off x="95450" y="6420051"/>
            <a:ext cx="30334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dirty="0">
                <a:solidFill>
                  <a:srgbClr val="000000"/>
                </a:solidFill>
              </a:rPr>
              <a:t>Source: U.S. 2010 Decennial Census</a:t>
            </a:r>
            <a:endParaRPr lang="en-US" sz="1200" b="0" i="1" dirty="0">
              <a:solidFill>
                <a:srgbClr val="000000"/>
              </a:solidFill>
            </a:endParaRPr>
          </a:p>
        </p:txBody>
      </p:sp>
      <p:sp>
        <p:nvSpPr>
          <p:cNvPr id="8"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12</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p:nvPr/>
        </p:nvPicPr>
        <p:blipFill rotWithShape="1">
          <a:blip r:embed="rId4" cstate="print">
            <a:extLst>
              <a:ext uri="{28A0092B-C50C-407E-A947-70E740481C1C}">
                <a14:useLocalDpi xmlns:a14="http://schemas.microsoft.com/office/drawing/2010/main" val="0"/>
              </a:ext>
            </a:extLst>
          </a:blip>
          <a:srcRect l="13037" t="33278" r="13547" b="24526"/>
          <a:stretch/>
        </p:blipFill>
        <p:spPr bwMode="auto">
          <a:xfrm>
            <a:off x="307975" y="1465826"/>
            <a:ext cx="8342313" cy="4915924"/>
          </a:xfrm>
          <a:prstGeom prst="rect">
            <a:avLst/>
          </a:prstGeom>
          <a:ln>
            <a:noFill/>
          </a:ln>
          <a:extLst>
            <a:ext uri="{53640926-AAD7-44D8-BBD7-CCE9431645EC}">
              <a14:shadowObscured xmlns:a14="http://schemas.microsoft.com/office/drawing/2010/main"/>
            </a:ext>
          </a:extLst>
        </p:spPr>
      </p:pic>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2030 YDR Montana Counties Distribution Map</a:t>
            </a:r>
            <a:endParaRPr lang="en-US" sz="3600" dirty="0">
              <a:solidFill>
                <a:srgbClr val="193374"/>
              </a:solidFill>
              <a:latin typeface="+mj-lt"/>
              <a:ea typeface="+mj-ea"/>
              <a:cs typeface="+mj-cs"/>
            </a:endParaRPr>
          </a:p>
        </p:txBody>
      </p:sp>
      <p:sp>
        <p:nvSpPr>
          <p:cNvPr id="38917" name="Rectangle 10"/>
          <p:cNvSpPr>
            <a:spLocks noChangeArrowheads="1"/>
          </p:cNvSpPr>
          <p:nvPr/>
        </p:nvSpPr>
        <p:spPr bwMode="auto">
          <a:xfrm>
            <a:off x="95450" y="6311104"/>
            <a:ext cx="3658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 NPA, Inc. Population Projections revised with the 2010 Census</a:t>
            </a:r>
            <a:endParaRPr lang="en-US" sz="1200" b="0" i="1" dirty="0">
              <a:solidFill>
                <a:srgbClr val="000000"/>
              </a:solidFill>
            </a:endParaRPr>
          </a:p>
        </p:txBody>
      </p:sp>
      <p:sp>
        <p:nvSpPr>
          <p:cNvPr id="8"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13</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037721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2010 EDR Montana Counties Distribution Map</a:t>
            </a:r>
            <a:endParaRPr lang="en-US" sz="3600" dirty="0">
              <a:solidFill>
                <a:srgbClr val="193374"/>
              </a:solidFill>
              <a:latin typeface="+mj-lt"/>
              <a:ea typeface="+mj-ea"/>
              <a:cs typeface="+mj-cs"/>
            </a:endParaRPr>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l="12500" t="33311" r="12821" b="25081"/>
          <a:stretch/>
        </p:blipFill>
        <p:spPr bwMode="auto">
          <a:xfrm>
            <a:off x="192505" y="1465825"/>
            <a:ext cx="8624323" cy="4758805"/>
          </a:xfrm>
          <a:prstGeom prst="rect">
            <a:avLst/>
          </a:prstGeom>
          <a:ln>
            <a:noFill/>
          </a:ln>
          <a:extLst>
            <a:ext uri="{53640926-AAD7-44D8-BBD7-CCE9431645EC}">
              <a14:shadowObscured xmlns:a14="http://schemas.microsoft.com/office/drawing/2010/main"/>
            </a:ext>
          </a:extLst>
        </p:spPr>
      </p:pic>
      <p:sp>
        <p:nvSpPr>
          <p:cNvPr id="9" name="Rectangle 10"/>
          <p:cNvSpPr>
            <a:spLocks noChangeArrowheads="1"/>
          </p:cNvSpPr>
          <p:nvPr/>
        </p:nvSpPr>
        <p:spPr bwMode="auto">
          <a:xfrm>
            <a:off x="95450" y="6420051"/>
            <a:ext cx="30334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dirty="0">
                <a:solidFill>
                  <a:srgbClr val="000000"/>
                </a:solidFill>
              </a:rPr>
              <a:t>Source: U.S. 2010 Decennial Census</a:t>
            </a:r>
            <a:endParaRPr lang="en-US" sz="1200" b="0" i="1" dirty="0">
              <a:solidFill>
                <a:srgbClr val="000000"/>
              </a:solidFill>
            </a:endParaRPr>
          </a:p>
        </p:txBody>
      </p:sp>
      <p:sp>
        <p:nvSpPr>
          <p:cNvPr id="7"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14</a:t>
            </a:fld>
            <a:endParaRPr lang="en-US" dirty="0">
              <a:solidFill>
                <a:srgbClr val="000000"/>
              </a:solidFill>
            </a:endParaRPr>
          </a:p>
        </p:txBody>
      </p:sp>
    </p:spTree>
    <p:custDataLst>
      <p:tags r:id="rId1"/>
    </p:custDataLst>
    <p:extLst>
      <p:ext uri="{BB962C8B-B14F-4D97-AF65-F5344CB8AC3E}">
        <p14:creationId xmlns:p14="http://schemas.microsoft.com/office/powerpoint/2010/main" val="9787206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2030 EDR Montana Counties Distribution Map</a:t>
            </a:r>
            <a:endParaRPr lang="en-US" sz="3600" dirty="0">
              <a:solidFill>
                <a:srgbClr val="193374"/>
              </a:solidFill>
              <a:latin typeface="+mj-lt"/>
              <a:ea typeface="+mj-ea"/>
              <a:cs typeface="+mj-cs"/>
            </a:endParaRPr>
          </a:p>
        </p:txBody>
      </p:sp>
      <p:sp>
        <p:nvSpPr>
          <p:cNvPr id="8" name="Slide Number Placeholder 1"/>
          <p:cNvSpPr txBox="1">
            <a:spLocks/>
          </p:cNvSpPr>
          <p:nvPr/>
        </p:nvSpPr>
        <p:spPr bwMode="auto">
          <a:xfrm>
            <a:off x="8399463" y="6065687"/>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endParaRPr lang="en-US" sz="1200" b="0" dirty="0">
              <a:latin typeface="Arial" pitchFamily="34" charset="0"/>
              <a:cs typeface="Arial" pitchFamily="34" charset="0"/>
            </a:endParaRPr>
          </a:p>
        </p:txBody>
      </p:sp>
      <p:pic>
        <p:nvPicPr>
          <p:cNvPr id="10" name="Picture 9"/>
          <p:cNvPicPr/>
          <p:nvPr/>
        </p:nvPicPr>
        <p:blipFill rotWithShape="1">
          <a:blip r:embed="rId4" cstate="print">
            <a:extLst>
              <a:ext uri="{28A0092B-C50C-407E-A947-70E740481C1C}">
                <a14:useLocalDpi xmlns:a14="http://schemas.microsoft.com/office/drawing/2010/main" val="0"/>
              </a:ext>
            </a:extLst>
          </a:blip>
          <a:srcRect l="12660" t="33187" r="12981" b="22852"/>
          <a:stretch/>
        </p:blipFill>
        <p:spPr bwMode="auto">
          <a:xfrm>
            <a:off x="153988" y="1465826"/>
            <a:ext cx="8570562" cy="4968530"/>
          </a:xfrm>
          <a:prstGeom prst="rect">
            <a:avLst/>
          </a:prstGeom>
          <a:ln>
            <a:noFill/>
          </a:ln>
          <a:extLst>
            <a:ext uri="{53640926-AAD7-44D8-BBD7-CCE9431645EC}">
              <a14:shadowObscured xmlns:a14="http://schemas.microsoft.com/office/drawing/2010/main"/>
            </a:ext>
          </a:extLst>
        </p:spPr>
      </p:pic>
      <p:sp>
        <p:nvSpPr>
          <p:cNvPr id="7" name="Rectangle 10"/>
          <p:cNvSpPr>
            <a:spLocks noChangeArrowheads="1"/>
          </p:cNvSpPr>
          <p:nvPr/>
        </p:nvSpPr>
        <p:spPr bwMode="auto">
          <a:xfrm>
            <a:off x="95450" y="6311104"/>
            <a:ext cx="3658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 NPA, Inc. Population Projections revised with the 2010 Census</a:t>
            </a:r>
            <a:endParaRPr lang="en-US" sz="1200" b="0" i="1" dirty="0">
              <a:solidFill>
                <a:srgbClr val="000000"/>
              </a:solidFill>
            </a:endParaRPr>
          </a:p>
        </p:txBody>
      </p:sp>
      <p:sp>
        <p:nvSpPr>
          <p:cNvPr id="9"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15</a:t>
            </a:fld>
            <a:endParaRPr lang="en-US" dirty="0">
              <a:solidFill>
                <a:srgbClr val="000000"/>
              </a:solidFill>
            </a:endParaRPr>
          </a:p>
        </p:txBody>
      </p:sp>
    </p:spTree>
    <p:custDataLst>
      <p:tags r:id="rId1"/>
    </p:custDataLst>
    <p:extLst>
      <p:ext uri="{BB962C8B-B14F-4D97-AF65-F5344CB8AC3E}">
        <p14:creationId xmlns:p14="http://schemas.microsoft.com/office/powerpoint/2010/main" val="33588681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4137" y="278448"/>
            <a:ext cx="8229600" cy="1143000"/>
          </a:xfrm>
        </p:spPr>
        <p:txBody>
          <a:bodyPr/>
          <a:lstStyle/>
          <a:p>
            <a:pPr marL="914400" indent="-914400" algn="ctr" eaLnBrk="1" hangingPunct="1">
              <a:buClr>
                <a:srgbClr val="800000"/>
              </a:buClr>
            </a:pPr>
            <a:r>
              <a:rPr lang="en-US" sz="4000" dirty="0" smtClean="0">
                <a:solidFill>
                  <a:srgbClr val="800000"/>
                </a:solidFill>
              </a:rPr>
              <a:t>Migration</a:t>
            </a:r>
          </a:p>
        </p:txBody>
      </p:sp>
      <p:sp>
        <p:nvSpPr>
          <p:cNvPr id="33795" name="Rectangle 3"/>
          <p:cNvSpPr>
            <a:spLocks noGrp="1" noChangeArrowheads="1"/>
          </p:cNvSpPr>
          <p:nvPr>
            <p:ph idx="1"/>
          </p:nvPr>
        </p:nvSpPr>
        <p:spPr>
          <a:xfrm>
            <a:off x="494669" y="1795244"/>
            <a:ext cx="8085137" cy="3728585"/>
          </a:xfrm>
        </p:spPr>
        <p:txBody>
          <a:bodyPr anchor="ctr"/>
          <a:lstStyle/>
          <a:p>
            <a:pPr eaLnBrk="1" hangingPunct="1">
              <a:buSzPct val="125000"/>
              <a:buFont typeface="Arial" charset="0"/>
              <a:buChar char="•"/>
            </a:pPr>
            <a:r>
              <a:rPr lang="en-US" b="0" dirty="0" smtClean="0">
                <a:latin typeface="Arial" charset="0"/>
              </a:rPr>
              <a:t>Net Migration in Montana 2000 to 2010</a:t>
            </a:r>
          </a:p>
          <a:p>
            <a:pPr marL="0" indent="0" eaLnBrk="1" hangingPunct="1">
              <a:buSzPct val="125000"/>
              <a:buNone/>
            </a:pPr>
            <a:endParaRPr lang="en-US" sz="1000" b="0" dirty="0" smtClean="0">
              <a:latin typeface="Arial" charset="0"/>
            </a:endParaRPr>
          </a:p>
          <a:p>
            <a:pPr eaLnBrk="1" hangingPunct="1">
              <a:buSzPct val="125000"/>
              <a:buFont typeface="Arial" charset="0"/>
              <a:buChar char="•"/>
            </a:pPr>
            <a:r>
              <a:rPr lang="en-US" b="0" dirty="0" smtClean="0">
                <a:latin typeface="Arial" charset="0"/>
              </a:rPr>
              <a:t>Net Migration in Western/Southern Montana 2000 to 2010</a:t>
            </a:r>
          </a:p>
          <a:p>
            <a:pPr marL="0" indent="0" eaLnBrk="1" hangingPunct="1">
              <a:buSzPct val="125000"/>
              <a:buNone/>
            </a:pPr>
            <a:endParaRPr lang="en-US" sz="1000" b="0" dirty="0" smtClean="0">
              <a:latin typeface="Arial" charset="0"/>
            </a:endParaRPr>
          </a:p>
          <a:p>
            <a:pPr eaLnBrk="1" hangingPunct="1">
              <a:buSzPct val="125000"/>
              <a:buFont typeface="Arial" charset="0"/>
              <a:buChar char="•"/>
            </a:pPr>
            <a:r>
              <a:rPr lang="en-US" b="0" dirty="0" smtClean="0">
                <a:latin typeface="Arial" charset="0"/>
              </a:rPr>
              <a:t>Net Migration to Yellowstone County 2000 to 2010</a:t>
            </a:r>
          </a:p>
          <a:p>
            <a:pPr marL="0" indent="0" eaLnBrk="1" hangingPunct="1">
              <a:buSzPct val="125000"/>
              <a:buNone/>
            </a:pPr>
            <a:endParaRPr lang="en-US" sz="1000" b="0" dirty="0" smtClean="0">
              <a:latin typeface="Arial" charset="0"/>
            </a:endParaRPr>
          </a:p>
          <a:p>
            <a:pPr eaLnBrk="1" hangingPunct="1">
              <a:buSzPct val="125000"/>
              <a:buFont typeface="Arial" charset="0"/>
              <a:buChar char="•"/>
            </a:pPr>
            <a:r>
              <a:rPr lang="en-US" b="0" dirty="0" smtClean="0">
                <a:latin typeface="Arial" charset="0"/>
              </a:rPr>
              <a:t>Net Migration to Eastern/Northern Montana 2000 to 2010</a:t>
            </a:r>
          </a:p>
        </p:txBody>
      </p:sp>
      <p:sp>
        <p:nvSpPr>
          <p:cNvPr id="5"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16</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34141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wipe(left)">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wipe(left)">
                                      <p:cBhvr>
                                        <p:cTn id="17" dur="500"/>
                                        <p:tgtEl>
                                          <p:spTgt spid="337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wipe(left)">
                                      <p:cBhvr>
                                        <p:cTn id="22"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2478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841" y="419449"/>
            <a:ext cx="7870640" cy="560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73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p:cNvGraphicFramePr>
            <a:graphicFrameLocks/>
          </p:cNvGraphicFramePr>
          <p:nvPr>
            <p:extLst>
              <p:ext uri="{D42A27DB-BD31-4B8C-83A1-F6EECF244321}">
                <p14:modId xmlns:p14="http://schemas.microsoft.com/office/powerpoint/2010/main" val="3757260612"/>
              </p:ext>
            </p:extLst>
          </p:nvPr>
        </p:nvGraphicFramePr>
        <p:xfrm>
          <a:off x="173255" y="1568918"/>
          <a:ext cx="8739371" cy="4890671"/>
        </p:xfrm>
        <a:graphic>
          <a:graphicData uri="http://schemas.openxmlformats.org/presentationml/2006/ole">
            <mc:AlternateContent xmlns:mc="http://schemas.openxmlformats.org/markup-compatibility/2006">
              <mc:Choice xmlns:v="urn:schemas-microsoft-com:vml" Requires="v">
                <p:oleObj spid="_x0000_s2094" name="Worksheet" r:id="rId6" imgW="6762784" imgH="4229100" progId="Excel.Sheet.8">
                  <p:embed/>
                </p:oleObj>
              </mc:Choice>
              <mc:Fallback>
                <p:oleObj name="Worksheet" r:id="rId6" imgW="6762784" imgH="4229100" progId="Excel.Sheet.8">
                  <p:embed/>
                  <p:pic>
                    <p:nvPicPr>
                      <p:cNvPr id="0" name="Pictur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255" y="1568918"/>
                        <a:ext cx="8739371" cy="48906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58" name="Rectangle 2"/>
          <p:cNvSpPr>
            <a:spLocks noGrp="1" noChangeArrowheads="1"/>
          </p:cNvSpPr>
          <p:nvPr>
            <p:ph type="title" idx="4294967295"/>
          </p:nvPr>
        </p:nvSpPr>
        <p:spPr>
          <a:xfrm>
            <a:off x="457200" y="228600"/>
            <a:ext cx="8229600" cy="1325563"/>
          </a:xfrm>
        </p:spPr>
        <p:txBody>
          <a:bodyPr/>
          <a:lstStyle/>
          <a:p>
            <a:pPr algn="ctr"/>
            <a:r>
              <a:rPr lang="en-US" dirty="0" smtClean="0">
                <a:solidFill>
                  <a:srgbClr val="10224E"/>
                </a:solidFill>
              </a:rPr>
              <a:t>Net Migration</a:t>
            </a:r>
            <a:br>
              <a:rPr lang="en-US" dirty="0" smtClean="0">
                <a:solidFill>
                  <a:srgbClr val="10224E"/>
                </a:solidFill>
              </a:rPr>
            </a:br>
            <a:r>
              <a:rPr lang="en-US" sz="2800" dirty="0" smtClean="0">
                <a:solidFill>
                  <a:srgbClr val="10224E"/>
                </a:solidFill>
              </a:rPr>
              <a:t>Montana 2000 to 2010</a:t>
            </a:r>
            <a:endParaRPr lang="en-US" sz="3200" dirty="0" smtClean="0">
              <a:solidFill>
                <a:srgbClr val="10224E"/>
              </a:solidFill>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18</a:t>
            </a:fld>
            <a:endParaRPr lang="en-US" sz="1400" b="0" dirty="0">
              <a:latin typeface="Arial" pitchFamily="34" charset="0"/>
              <a:cs typeface="Arial" pitchFamily="34" charset="0"/>
            </a:endParaRPr>
          </a:p>
        </p:txBody>
      </p:sp>
      <p:sp>
        <p:nvSpPr>
          <p:cNvPr id="9" name="Rectangle 10"/>
          <p:cNvSpPr>
            <a:spLocks noChangeArrowheads="1"/>
          </p:cNvSpPr>
          <p:nvPr/>
        </p:nvSpPr>
        <p:spPr bwMode="auto">
          <a:xfrm>
            <a:off x="95450" y="6311104"/>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2"/>
    </p:custDataLst>
    <p:extLst>
      <p:ext uri="{BB962C8B-B14F-4D97-AF65-F5344CB8AC3E}">
        <p14:creationId xmlns:p14="http://schemas.microsoft.com/office/powerpoint/2010/main" val="2697599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235412217"/>
              </p:ext>
            </p:extLst>
          </p:nvPr>
        </p:nvGraphicFramePr>
        <p:xfrm>
          <a:off x="259882" y="1751798"/>
          <a:ext cx="8652744" cy="4569292"/>
        </p:xfrm>
        <a:graphic>
          <a:graphicData uri="http://schemas.openxmlformats.org/drawingml/2006/chart">
            <c:chart xmlns:c="http://schemas.openxmlformats.org/drawingml/2006/chart" xmlns:r="http://schemas.openxmlformats.org/officeDocument/2006/relationships" r:id="rId4"/>
          </a:graphicData>
        </a:graphic>
      </p:graphicFrame>
      <p:sp>
        <p:nvSpPr>
          <p:cNvPr id="45058" name="Rectangle 2"/>
          <p:cNvSpPr>
            <a:spLocks noGrp="1" noChangeArrowheads="1"/>
          </p:cNvSpPr>
          <p:nvPr>
            <p:ph type="title" idx="4294967295"/>
          </p:nvPr>
        </p:nvSpPr>
        <p:spPr>
          <a:xfrm>
            <a:off x="95451" y="315228"/>
            <a:ext cx="8956270" cy="1325563"/>
          </a:xfrm>
        </p:spPr>
        <p:txBody>
          <a:bodyPr/>
          <a:lstStyle/>
          <a:p>
            <a:pPr algn="ctr"/>
            <a:r>
              <a:rPr lang="en-US" dirty="0" smtClean="0">
                <a:solidFill>
                  <a:srgbClr val="10224E"/>
                </a:solidFill>
              </a:rPr>
              <a:t>Net Migration</a:t>
            </a:r>
            <a:r>
              <a:rPr lang="en-US" sz="3200" dirty="0" smtClean="0">
                <a:solidFill>
                  <a:srgbClr val="10224E"/>
                </a:solidFill>
              </a:rPr>
              <a:t/>
            </a:r>
            <a:br>
              <a:rPr lang="en-US" sz="3200" dirty="0" smtClean="0">
                <a:solidFill>
                  <a:srgbClr val="10224E"/>
                </a:solidFill>
              </a:rPr>
            </a:br>
            <a:r>
              <a:rPr lang="en-US" sz="3200" dirty="0" smtClean="0">
                <a:solidFill>
                  <a:srgbClr val="10224E"/>
                </a:solidFill>
              </a:rPr>
              <a:t> </a:t>
            </a:r>
            <a:r>
              <a:rPr lang="en-US" sz="2800" dirty="0" smtClean="0">
                <a:solidFill>
                  <a:srgbClr val="10224E"/>
                </a:solidFill>
              </a:rPr>
              <a:t>Western/Southern Montana 2000 to 2010</a:t>
            </a:r>
            <a:endParaRPr lang="en-US" sz="2400" dirty="0" smtClean="0">
              <a:solidFill>
                <a:srgbClr val="10224E"/>
              </a:solidFill>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19</a:t>
            </a:fld>
            <a:endParaRPr lang="en-US" sz="1400" b="0" dirty="0">
              <a:latin typeface="Arial" pitchFamily="34" charset="0"/>
              <a:cs typeface="Arial" pitchFamily="34" charset="0"/>
            </a:endParaRPr>
          </a:p>
        </p:txBody>
      </p:sp>
      <p:sp>
        <p:nvSpPr>
          <p:cNvPr id="9" name="Rectangle 10"/>
          <p:cNvSpPr>
            <a:spLocks noChangeArrowheads="1"/>
          </p:cNvSpPr>
          <p:nvPr/>
        </p:nvSpPr>
        <p:spPr bwMode="auto">
          <a:xfrm>
            <a:off x="95450" y="6420715"/>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1"/>
    </p:custDataLst>
    <p:extLst>
      <p:ext uri="{BB962C8B-B14F-4D97-AF65-F5344CB8AC3E}">
        <p14:creationId xmlns:p14="http://schemas.microsoft.com/office/powerpoint/2010/main" val="39065162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2821" y="363324"/>
            <a:ext cx="8518358" cy="1470025"/>
          </a:xfrm>
        </p:spPr>
        <p:txBody>
          <a:bodyPr/>
          <a:lstStyle/>
          <a:p>
            <a:pPr algn="ctr" eaLnBrk="1" hangingPunct="1">
              <a:defRPr/>
            </a:pPr>
            <a:r>
              <a:rPr lang="en-US" sz="4400" dirty="0" smtClean="0">
                <a:solidFill>
                  <a:schemeClr val="bg2">
                    <a:lumMod val="90000"/>
                    <a:lumOff val="10000"/>
                  </a:schemeClr>
                </a:solidFill>
              </a:rPr>
              <a:t>Project 2030:  </a:t>
            </a:r>
            <a:br>
              <a:rPr lang="en-US" sz="4400" dirty="0" smtClean="0">
                <a:solidFill>
                  <a:schemeClr val="bg2">
                    <a:lumMod val="90000"/>
                    <a:lumOff val="10000"/>
                  </a:schemeClr>
                </a:solidFill>
              </a:rPr>
            </a:br>
            <a:r>
              <a:rPr lang="en-US" sz="4000" dirty="0" smtClean="0">
                <a:solidFill>
                  <a:schemeClr val="bg2">
                    <a:lumMod val="90000"/>
                    <a:lumOff val="10000"/>
                  </a:schemeClr>
                </a:solidFill>
              </a:rPr>
              <a:t>Montana’s Aging Population</a:t>
            </a:r>
            <a:endParaRPr lang="en-US" sz="4400" dirty="0">
              <a:solidFill>
                <a:schemeClr val="bg2">
                  <a:lumMod val="90000"/>
                  <a:lumOff val="10000"/>
                </a:schemeClr>
              </a:solidFill>
            </a:endParaRPr>
          </a:p>
        </p:txBody>
      </p:sp>
      <p:sp>
        <p:nvSpPr>
          <p:cNvPr id="5123" name="Rectangle 3"/>
          <p:cNvSpPr>
            <a:spLocks noGrp="1" noChangeArrowheads="1"/>
          </p:cNvSpPr>
          <p:nvPr>
            <p:ph type="subTitle" idx="1"/>
          </p:nvPr>
        </p:nvSpPr>
        <p:spPr>
          <a:xfrm>
            <a:off x="0" y="2120173"/>
            <a:ext cx="9144000" cy="2752273"/>
          </a:xfrm>
        </p:spPr>
        <p:txBody>
          <a:bodyPr/>
          <a:lstStyle/>
          <a:p>
            <a:pPr eaLnBrk="1" hangingPunct="1">
              <a:defRPr/>
            </a:pPr>
            <a:r>
              <a:rPr lang="en-US" dirty="0" smtClean="0">
                <a:latin typeface="Arial" pitchFamily="34" charset="0"/>
                <a:cs typeface="Arial" pitchFamily="34" charset="0"/>
              </a:rPr>
              <a:t>George </a:t>
            </a:r>
            <a:r>
              <a:rPr lang="en-US" dirty="0">
                <a:latin typeface="Arial" pitchFamily="34" charset="0"/>
                <a:cs typeface="Arial" pitchFamily="34" charset="0"/>
              </a:rPr>
              <a:t>Haynes</a:t>
            </a:r>
          </a:p>
          <a:p>
            <a:pPr eaLnBrk="1" hangingPunct="1">
              <a:lnSpc>
                <a:spcPct val="80000"/>
              </a:lnSpc>
              <a:defRPr/>
            </a:pPr>
            <a:r>
              <a:rPr lang="en-US" dirty="0">
                <a:latin typeface="Arial" pitchFamily="34" charset="0"/>
                <a:cs typeface="Arial" pitchFamily="34" charset="0"/>
              </a:rPr>
              <a:t>Doug Young</a:t>
            </a:r>
          </a:p>
          <a:p>
            <a:pPr eaLnBrk="1" hangingPunct="1">
              <a:lnSpc>
                <a:spcPct val="80000"/>
              </a:lnSpc>
              <a:defRPr/>
            </a:pPr>
            <a:r>
              <a:rPr lang="en-US" dirty="0">
                <a:latin typeface="Arial" pitchFamily="34" charset="0"/>
                <a:cs typeface="Arial" pitchFamily="34" charset="0"/>
              </a:rPr>
              <a:t>Myles </a:t>
            </a:r>
            <a:r>
              <a:rPr lang="en-US" dirty="0" smtClean="0">
                <a:latin typeface="Arial" pitchFamily="34" charset="0"/>
                <a:cs typeface="Arial" pitchFamily="34" charset="0"/>
              </a:rPr>
              <a:t>Watts</a:t>
            </a:r>
          </a:p>
          <a:p>
            <a:pPr eaLnBrk="1" hangingPunct="1">
              <a:defRPr/>
            </a:pPr>
            <a:r>
              <a:rPr lang="en-US" sz="2400" b="0" dirty="0" smtClean="0">
                <a:latin typeface="Arial" charset="0"/>
              </a:rPr>
              <a:t>Montana State University</a:t>
            </a:r>
            <a:br>
              <a:rPr lang="en-US" sz="2400" b="0" dirty="0" smtClean="0">
                <a:latin typeface="Arial" charset="0"/>
              </a:rPr>
            </a:br>
            <a:r>
              <a:rPr lang="en-US" sz="2400" b="0" dirty="0" smtClean="0">
                <a:latin typeface="Arial" charset="0"/>
              </a:rPr>
              <a:t>Department </a:t>
            </a:r>
            <a:r>
              <a:rPr lang="en-US" sz="2400" b="0" dirty="0">
                <a:latin typeface="Arial" charset="0"/>
              </a:rPr>
              <a:t>of Agricultural </a:t>
            </a:r>
            <a:r>
              <a:rPr lang="en-US" sz="2400" b="0" dirty="0" smtClean="0">
                <a:latin typeface="Arial" charset="0"/>
              </a:rPr>
              <a:t>Economics and Economics</a:t>
            </a:r>
          </a:p>
          <a:p>
            <a:pPr eaLnBrk="1" hangingPunct="1">
              <a:defRPr/>
            </a:pPr>
            <a:endParaRPr lang="en-US" sz="2000" b="0" dirty="0">
              <a:latin typeface="Arial" charset="0"/>
            </a:endParaRPr>
          </a:p>
          <a:p>
            <a:pPr eaLnBrk="1" hangingPunct="1">
              <a:defRPr/>
            </a:pPr>
            <a:endParaRPr lang="en-US" sz="2000" b="0" dirty="0">
              <a:latin typeface="Arial" charset="0"/>
            </a:endParaRPr>
          </a:p>
          <a:p>
            <a:pPr eaLnBrk="1" hangingPunct="1">
              <a:lnSpc>
                <a:spcPct val="80000"/>
              </a:lnSpc>
              <a:defRPr/>
            </a:pPr>
            <a:endParaRPr lang="en-US" sz="2400" dirty="0">
              <a:latin typeface="Arial" charset="0"/>
            </a:endParaRPr>
          </a:p>
          <a:p>
            <a:pPr eaLnBrk="1" hangingPunct="1">
              <a:lnSpc>
                <a:spcPct val="80000"/>
              </a:lnSpc>
              <a:defRPr/>
            </a:pPr>
            <a:endParaRPr lang="en-US" sz="2400" dirty="0">
              <a:latin typeface="Arial" charset="0"/>
            </a:endParaRPr>
          </a:p>
        </p:txBody>
      </p:sp>
      <p:sp>
        <p:nvSpPr>
          <p:cNvPr id="2" name="Slide Number Placeholder 1"/>
          <p:cNvSpPr>
            <a:spLocks noGrp="1"/>
          </p:cNvSpPr>
          <p:nvPr>
            <p:ph type="sldNum" sz="quarter" idx="10"/>
          </p:nvPr>
        </p:nvSpPr>
        <p:spPr>
          <a:xfrm>
            <a:off x="190002" y="5974125"/>
            <a:ext cx="493712" cy="476250"/>
          </a:xfrm>
        </p:spPr>
        <p:txBody>
          <a:bodyPr/>
          <a:lstStyle/>
          <a:p>
            <a:pPr>
              <a:defRPr/>
            </a:pPr>
            <a:fld id="{0BA786F8-875E-45A1-9CC8-28D61206B25B}" type="slidenum">
              <a:rPr lang="en-US" smtClean="0">
                <a:solidFill>
                  <a:srgbClr val="000000"/>
                </a:solidFill>
              </a:rPr>
              <a:pPr>
                <a:defRPr/>
              </a:pPr>
              <a:t>2</a:t>
            </a:fld>
            <a:endParaRPr lang="en-US" dirty="0">
              <a:solidFill>
                <a:srgbClr val="000000"/>
              </a:solidFill>
            </a:endParaRPr>
          </a:p>
        </p:txBody>
      </p:sp>
      <p:sp>
        <p:nvSpPr>
          <p:cNvPr id="6" name="Rectangle 3"/>
          <p:cNvSpPr txBox="1">
            <a:spLocks noChangeArrowheads="1"/>
          </p:cNvSpPr>
          <p:nvPr/>
        </p:nvSpPr>
        <p:spPr bwMode="auto">
          <a:xfrm>
            <a:off x="0" y="5088188"/>
            <a:ext cx="9144000" cy="128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800000"/>
              </a:buClr>
              <a:buFont typeface="Wingdings" pitchFamily="2" charset="2"/>
              <a:buNone/>
              <a:defRPr sz="3200" b="1">
                <a:solidFill>
                  <a:srgbClr val="000000"/>
                </a:solidFill>
                <a:latin typeface="+mn-lt"/>
                <a:ea typeface="+mn-ea"/>
                <a:cs typeface="+mn-cs"/>
              </a:defRPr>
            </a:lvl1pPr>
            <a:lvl2pPr marL="457200" indent="0" algn="ctr" rtl="0" eaLnBrk="0" fontAlgn="base" hangingPunct="0">
              <a:spcBef>
                <a:spcPct val="20000"/>
              </a:spcBef>
              <a:spcAft>
                <a:spcPct val="0"/>
              </a:spcAft>
              <a:buClr>
                <a:srgbClr val="800000"/>
              </a:buClr>
              <a:buNone/>
              <a:defRPr sz="3200" b="1">
                <a:solidFill>
                  <a:srgbClr val="000000"/>
                </a:solidFill>
                <a:latin typeface="+mn-lt"/>
              </a:defRPr>
            </a:lvl2pPr>
            <a:lvl3pPr marL="914400" indent="0" algn="ctr" rtl="0" eaLnBrk="0" fontAlgn="base" hangingPunct="0">
              <a:spcBef>
                <a:spcPct val="20000"/>
              </a:spcBef>
              <a:spcAft>
                <a:spcPct val="0"/>
              </a:spcAft>
              <a:buClr>
                <a:srgbClr val="800000"/>
              </a:buClr>
              <a:buFont typeface="Wingdings" pitchFamily="2" charset="2"/>
              <a:buNone/>
              <a:defRPr sz="3200" b="1">
                <a:solidFill>
                  <a:srgbClr val="000000"/>
                </a:solidFill>
                <a:latin typeface="+mn-lt"/>
              </a:defRPr>
            </a:lvl3pPr>
            <a:lvl4pPr marL="1371600" indent="0" algn="ctr" rtl="0" eaLnBrk="0" fontAlgn="base" hangingPunct="0">
              <a:spcBef>
                <a:spcPct val="20000"/>
              </a:spcBef>
              <a:spcAft>
                <a:spcPct val="0"/>
              </a:spcAft>
              <a:buClr>
                <a:srgbClr val="800000"/>
              </a:buClr>
              <a:buNone/>
              <a:defRPr sz="3200" b="1">
                <a:solidFill>
                  <a:srgbClr val="000000"/>
                </a:solidFill>
                <a:latin typeface="+mn-lt"/>
              </a:defRPr>
            </a:lvl4pPr>
            <a:lvl5pPr marL="1828800" indent="0" algn="ctr" rtl="0" eaLnBrk="0" fontAlgn="base" hangingPunct="0">
              <a:spcBef>
                <a:spcPct val="20000"/>
              </a:spcBef>
              <a:spcAft>
                <a:spcPct val="0"/>
              </a:spcAft>
              <a:buClr>
                <a:srgbClr val="800000"/>
              </a:buClr>
              <a:buNone/>
              <a:defRPr sz="3200" b="1">
                <a:solidFill>
                  <a:srgbClr val="000000"/>
                </a:solidFill>
                <a:latin typeface="+mn-lt"/>
              </a:defRPr>
            </a:lvl5pPr>
            <a:lvl6pPr marL="2286000" indent="0" algn="ctr" rtl="0" fontAlgn="base">
              <a:spcBef>
                <a:spcPct val="20000"/>
              </a:spcBef>
              <a:spcAft>
                <a:spcPct val="0"/>
              </a:spcAft>
              <a:buClr>
                <a:srgbClr val="FFB400"/>
              </a:buClr>
              <a:buNone/>
              <a:defRPr sz="3200" b="1">
                <a:solidFill>
                  <a:srgbClr val="031A91"/>
                </a:solidFill>
                <a:latin typeface="+mn-lt"/>
              </a:defRPr>
            </a:lvl6pPr>
            <a:lvl7pPr marL="2743200" indent="0" algn="ctr" rtl="0" fontAlgn="base">
              <a:spcBef>
                <a:spcPct val="20000"/>
              </a:spcBef>
              <a:spcAft>
                <a:spcPct val="0"/>
              </a:spcAft>
              <a:buClr>
                <a:srgbClr val="FFB400"/>
              </a:buClr>
              <a:buNone/>
              <a:defRPr sz="3200" b="1">
                <a:solidFill>
                  <a:srgbClr val="031A91"/>
                </a:solidFill>
                <a:latin typeface="+mn-lt"/>
              </a:defRPr>
            </a:lvl7pPr>
            <a:lvl8pPr marL="3200400" indent="0" algn="ctr" rtl="0" fontAlgn="base">
              <a:spcBef>
                <a:spcPct val="20000"/>
              </a:spcBef>
              <a:spcAft>
                <a:spcPct val="0"/>
              </a:spcAft>
              <a:buClr>
                <a:srgbClr val="FFB400"/>
              </a:buClr>
              <a:buNone/>
              <a:defRPr sz="3200" b="1">
                <a:solidFill>
                  <a:srgbClr val="031A91"/>
                </a:solidFill>
                <a:latin typeface="+mn-lt"/>
              </a:defRPr>
            </a:lvl8pPr>
            <a:lvl9pPr marL="3657600" indent="0" algn="ctr" rtl="0" fontAlgn="base">
              <a:spcBef>
                <a:spcPct val="20000"/>
              </a:spcBef>
              <a:spcAft>
                <a:spcPct val="0"/>
              </a:spcAft>
              <a:buClr>
                <a:srgbClr val="FFB400"/>
              </a:buClr>
              <a:buNone/>
              <a:defRPr sz="3200" b="1">
                <a:solidFill>
                  <a:srgbClr val="031A91"/>
                </a:solidFill>
                <a:latin typeface="+mn-lt"/>
              </a:defRPr>
            </a:lvl9pPr>
          </a:lstStyle>
          <a:p>
            <a:pPr eaLnBrk="1" hangingPunct="1">
              <a:defRPr/>
            </a:pPr>
            <a:r>
              <a:rPr lang="en-US" sz="2200" b="0" i="1" dirty="0" smtClean="0">
                <a:latin typeface="Arial" charset="0"/>
              </a:rPr>
              <a:t>Montana Academy of Nutrition and Dietetics</a:t>
            </a:r>
          </a:p>
          <a:p>
            <a:pPr eaLnBrk="1" hangingPunct="1">
              <a:defRPr/>
            </a:pPr>
            <a:r>
              <a:rPr lang="en-US" sz="2200" b="0" i="1" dirty="0" smtClean="0">
                <a:latin typeface="Arial" charset="0"/>
              </a:rPr>
              <a:t>May 28, 2015 (8:45 – 9:45 am)</a:t>
            </a:r>
          </a:p>
          <a:p>
            <a:pPr eaLnBrk="1" hangingPunct="1">
              <a:defRPr/>
            </a:pPr>
            <a:r>
              <a:rPr lang="en-US" sz="2200" b="0" i="1" dirty="0" smtClean="0">
                <a:latin typeface="Arial" charset="0"/>
              </a:rPr>
              <a:t>Great Northern Hotel - Helena</a:t>
            </a:r>
          </a:p>
          <a:p>
            <a:pPr eaLnBrk="1" hangingPunct="1">
              <a:defRPr/>
            </a:pPr>
            <a:endParaRPr lang="en-US" sz="2200" b="0" i="1" dirty="0" smtClean="0">
              <a:latin typeface="Arial" charset="0"/>
            </a:endParaRPr>
          </a:p>
          <a:p>
            <a:pPr eaLnBrk="1" hangingPunct="1">
              <a:defRPr/>
            </a:pPr>
            <a:endParaRPr lang="en-US" sz="2000" b="0" dirty="0" smtClean="0">
              <a:latin typeface="Arial" charset="0"/>
            </a:endParaRPr>
          </a:p>
          <a:p>
            <a:pPr eaLnBrk="1" hangingPunct="1">
              <a:defRPr/>
            </a:pPr>
            <a:endParaRPr lang="en-US" sz="2000" b="0" dirty="0" smtClean="0">
              <a:latin typeface="Arial" charset="0"/>
            </a:endParaRPr>
          </a:p>
          <a:p>
            <a:pPr eaLnBrk="1" hangingPunct="1">
              <a:lnSpc>
                <a:spcPct val="80000"/>
              </a:lnSpc>
              <a:defRPr/>
            </a:pPr>
            <a:endParaRPr lang="en-US" sz="2400" dirty="0" smtClean="0">
              <a:latin typeface="Arial" charset="0"/>
            </a:endParaRPr>
          </a:p>
          <a:p>
            <a:pPr eaLnBrk="1" hangingPunct="1">
              <a:lnSpc>
                <a:spcPct val="80000"/>
              </a:lnSpc>
              <a:defRPr/>
            </a:pPr>
            <a:endParaRPr lang="en-US" sz="2400" dirty="0">
              <a:latin typeface="Arial" charset="0"/>
            </a:endParaRPr>
          </a:p>
        </p:txBody>
      </p:sp>
      <p:cxnSp>
        <p:nvCxnSpPr>
          <p:cNvPr id="4" name="Straight Connector 3"/>
          <p:cNvCxnSpPr/>
          <p:nvPr/>
        </p:nvCxnSpPr>
        <p:spPr bwMode="auto">
          <a:xfrm>
            <a:off x="264694" y="4851132"/>
            <a:ext cx="86146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148967674"/>
              </p:ext>
            </p:extLst>
          </p:nvPr>
        </p:nvGraphicFramePr>
        <p:xfrm>
          <a:off x="173255" y="1578543"/>
          <a:ext cx="8739371" cy="5119171"/>
        </p:xfrm>
        <a:graphic>
          <a:graphicData uri="http://schemas.openxmlformats.org/drawingml/2006/chart">
            <c:chart xmlns:c="http://schemas.openxmlformats.org/drawingml/2006/chart" xmlns:r="http://schemas.openxmlformats.org/officeDocument/2006/relationships" r:id="rId4"/>
          </a:graphicData>
        </a:graphic>
      </p:graphicFrame>
      <p:sp>
        <p:nvSpPr>
          <p:cNvPr id="45058" name="Rectangle 2"/>
          <p:cNvSpPr>
            <a:spLocks noGrp="1" noChangeArrowheads="1"/>
          </p:cNvSpPr>
          <p:nvPr>
            <p:ph type="title" idx="4294967295"/>
          </p:nvPr>
        </p:nvSpPr>
        <p:spPr>
          <a:xfrm>
            <a:off x="436170" y="295977"/>
            <a:ext cx="8229600" cy="1325563"/>
          </a:xfrm>
        </p:spPr>
        <p:txBody>
          <a:bodyPr/>
          <a:lstStyle/>
          <a:p>
            <a:pPr algn="ctr"/>
            <a:r>
              <a:rPr lang="en-US" dirty="0" smtClean="0">
                <a:solidFill>
                  <a:srgbClr val="10224E"/>
                </a:solidFill>
              </a:rPr>
              <a:t>Net Migration</a:t>
            </a:r>
            <a:br>
              <a:rPr lang="en-US" dirty="0" smtClean="0">
                <a:solidFill>
                  <a:srgbClr val="10224E"/>
                </a:solidFill>
              </a:rPr>
            </a:br>
            <a:r>
              <a:rPr lang="en-US" sz="2800" dirty="0" smtClean="0">
                <a:solidFill>
                  <a:srgbClr val="10224E"/>
                </a:solidFill>
              </a:rPr>
              <a:t>Yellowstone County 2000 to 2010</a:t>
            </a:r>
            <a:endParaRPr lang="en-US" sz="3200" dirty="0" smtClean="0">
              <a:solidFill>
                <a:srgbClr val="10224E"/>
              </a:solidFill>
            </a:endParaRPr>
          </a:p>
        </p:txBody>
      </p:sp>
      <p:sp>
        <p:nvSpPr>
          <p:cNvPr id="4" name="Slide Number Placeholder 1"/>
          <p:cNvSpPr txBox="1">
            <a:spLocks/>
          </p:cNvSpPr>
          <p:nvPr/>
        </p:nvSpPr>
        <p:spPr bwMode="auto">
          <a:xfrm>
            <a:off x="8418914" y="6221464"/>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20</a:t>
            </a:fld>
            <a:endParaRPr lang="en-US" sz="1200" b="0" dirty="0">
              <a:latin typeface="Arial" pitchFamily="34" charset="0"/>
              <a:cs typeface="Arial" pitchFamily="34" charset="0"/>
            </a:endParaRPr>
          </a:p>
        </p:txBody>
      </p:sp>
      <p:sp>
        <p:nvSpPr>
          <p:cNvPr id="9" name="Rectangle 10"/>
          <p:cNvSpPr>
            <a:spLocks noChangeArrowheads="1"/>
          </p:cNvSpPr>
          <p:nvPr/>
        </p:nvSpPr>
        <p:spPr bwMode="auto">
          <a:xfrm>
            <a:off x="195943" y="6314551"/>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1"/>
    </p:custDataLst>
    <p:extLst>
      <p:ext uri="{BB962C8B-B14F-4D97-AF65-F5344CB8AC3E}">
        <p14:creationId xmlns:p14="http://schemas.microsoft.com/office/powerpoint/2010/main" val="24799131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462555140"/>
              </p:ext>
            </p:extLst>
          </p:nvPr>
        </p:nvGraphicFramePr>
        <p:xfrm>
          <a:off x="0" y="1944303"/>
          <a:ext cx="8912626" cy="4643800"/>
        </p:xfrm>
        <a:graphic>
          <a:graphicData uri="http://schemas.openxmlformats.org/drawingml/2006/chart">
            <c:chart xmlns:c="http://schemas.openxmlformats.org/drawingml/2006/chart" xmlns:r="http://schemas.openxmlformats.org/officeDocument/2006/relationships" r:id="rId4"/>
          </a:graphicData>
        </a:graphic>
      </p:graphicFrame>
      <p:sp>
        <p:nvSpPr>
          <p:cNvPr id="45058" name="Rectangle 2"/>
          <p:cNvSpPr>
            <a:spLocks noGrp="1" noChangeArrowheads="1"/>
          </p:cNvSpPr>
          <p:nvPr>
            <p:ph type="title" idx="4294967295"/>
          </p:nvPr>
        </p:nvSpPr>
        <p:spPr>
          <a:xfrm>
            <a:off x="95450" y="421106"/>
            <a:ext cx="8897548" cy="1325563"/>
          </a:xfrm>
        </p:spPr>
        <p:txBody>
          <a:bodyPr/>
          <a:lstStyle/>
          <a:p>
            <a:pPr algn="ctr"/>
            <a:r>
              <a:rPr lang="en-US" dirty="0" smtClean="0">
                <a:solidFill>
                  <a:srgbClr val="10224E"/>
                </a:solidFill>
              </a:rPr>
              <a:t>Net Migration</a:t>
            </a:r>
            <a:br>
              <a:rPr lang="en-US" dirty="0" smtClean="0">
                <a:solidFill>
                  <a:srgbClr val="10224E"/>
                </a:solidFill>
              </a:rPr>
            </a:br>
            <a:r>
              <a:rPr lang="en-US" dirty="0" smtClean="0">
                <a:solidFill>
                  <a:srgbClr val="10224E"/>
                </a:solidFill>
              </a:rPr>
              <a:t> </a:t>
            </a:r>
            <a:r>
              <a:rPr lang="en-US" sz="2800" dirty="0" smtClean="0">
                <a:solidFill>
                  <a:srgbClr val="10224E"/>
                </a:solidFill>
              </a:rPr>
              <a:t>Eastern/Northern Montana 2000 to 2010</a:t>
            </a: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21</a:t>
            </a:fld>
            <a:endParaRPr lang="en-US" sz="1200" b="0" dirty="0">
              <a:latin typeface="Arial" pitchFamily="34" charset="0"/>
              <a:cs typeface="Arial" pitchFamily="34" charset="0"/>
            </a:endParaRPr>
          </a:p>
        </p:txBody>
      </p:sp>
      <p:sp>
        <p:nvSpPr>
          <p:cNvPr id="9" name="Rectangle 10"/>
          <p:cNvSpPr>
            <a:spLocks noChangeArrowheads="1"/>
          </p:cNvSpPr>
          <p:nvPr/>
        </p:nvSpPr>
        <p:spPr bwMode="auto">
          <a:xfrm>
            <a:off x="95450" y="6311104"/>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1"/>
    </p:custDataLst>
    <p:extLst>
      <p:ext uri="{BB962C8B-B14F-4D97-AF65-F5344CB8AC3E}">
        <p14:creationId xmlns:p14="http://schemas.microsoft.com/office/powerpoint/2010/main" val="15474599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C00000"/>
                </a:solidFill>
              </a:rPr>
              <a:t>Fiscal Impacts of Aging</a:t>
            </a:r>
            <a:endParaRPr lang="en-US" sz="4000" dirty="0">
              <a:solidFill>
                <a:srgbClr val="C00000"/>
              </a:solidFill>
            </a:endParaRPr>
          </a:p>
        </p:txBody>
      </p:sp>
      <p:sp>
        <p:nvSpPr>
          <p:cNvPr id="3" name="Content Placeholder 2"/>
          <p:cNvSpPr>
            <a:spLocks noGrp="1"/>
          </p:cNvSpPr>
          <p:nvPr>
            <p:ph idx="1"/>
          </p:nvPr>
        </p:nvSpPr>
        <p:spPr/>
        <p:txBody>
          <a:bodyPr/>
          <a:lstStyle/>
          <a:p>
            <a:pPr>
              <a:buSzPct val="125000"/>
            </a:pPr>
            <a:r>
              <a:rPr lang="en-US" sz="2800" dirty="0" smtClean="0">
                <a:solidFill>
                  <a:schemeClr val="bg2">
                    <a:lumMod val="90000"/>
                    <a:lumOff val="10000"/>
                  </a:schemeClr>
                </a:solidFill>
              </a:rPr>
              <a:t>Aging </a:t>
            </a:r>
            <a:r>
              <a:rPr lang="en-US" sz="2800" dirty="0">
                <a:solidFill>
                  <a:schemeClr val="bg2">
                    <a:lumMod val="90000"/>
                    <a:lumOff val="10000"/>
                  </a:schemeClr>
                </a:solidFill>
              </a:rPr>
              <a:t>Impacts on </a:t>
            </a:r>
            <a:r>
              <a:rPr lang="en-US" sz="2800" dirty="0" smtClean="0">
                <a:solidFill>
                  <a:schemeClr val="bg2">
                    <a:lumMod val="90000"/>
                    <a:lumOff val="10000"/>
                  </a:schemeClr>
                </a:solidFill>
              </a:rPr>
              <a:t>Expenditure</a:t>
            </a:r>
          </a:p>
          <a:p>
            <a:pPr lvl="1">
              <a:buSzPct val="125000"/>
            </a:pPr>
            <a:r>
              <a:rPr lang="en-US" sz="2400" dirty="0" smtClean="0">
                <a:solidFill>
                  <a:schemeClr val="bg2">
                    <a:lumMod val="90000"/>
                    <a:lumOff val="10000"/>
                  </a:schemeClr>
                </a:solidFill>
              </a:rPr>
              <a:t>K-12 and Higher Education</a:t>
            </a:r>
          </a:p>
          <a:p>
            <a:pPr lvl="1">
              <a:buSzPct val="125000"/>
            </a:pPr>
            <a:r>
              <a:rPr lang="en-US" sz="2400" dirty="0" smtClean="0">
                <a:solidFill>
                  <a:schemeClr val="bg2">
                    <a:lumMod val="90000"/>
                    <a:lumOff val="10000"/>
                  </a:schemeClr>
                </a:solidFill>
              </a:rPr>
              <a:t>Corrections</a:t>
            </a:r>
          </a:p>
          <a:p>
            <a:pPr lvl="1">
              <a:buSzPct val="125000"/>
            </a:pPr>
            <a:r>
              <a:rPr lang="en-US" sz="2400" dirty="0" smtClean="0">
                <a:solidFill>
                  <a:schemeClr val="bg2">
                    <a:lumMod val="90000"/>
                    <a:lumOff val="10000"/>
                  </a:schemeClr>
                </a:solidFill>
              </a:rPr>
              <a:t>Medicaid</a:t>
            </a:r>
          </a:p>
          <a:p>
            <a:pPr lvl="1">
              <a:buSzPct val="125000"/>
            </a:pPr>
            <a:endParaRPr lang="en-US" sz="2400" dirty="0" smtClean="0">
              <a:solidFill>
                <a:schemeClr val="bg2">
                  <a:lumMod val="90000"/>
                  <a:lumOff val="10000"/>
                </a:schemeClr>
              </a:solidFill>
            </a:endParaRPr>
          </a:p>
          <a:p>
            <a:pPr>
              <a:buSzPct val="125000"/>
            </a:pPr>
            <a:r>
              <a:rPr lang="en-US" sz="2800" dirty="0" smtClean="0">
                <a:solidFill>
                  <a:schemeClr val="bg2">
                    <a:lumMod val="90000"/>
                    <a:lumOff val="10000"/>
                  </a:schemeClr>
                </a:solidFill>
              </a:rPr>
              <a:t>Aging </a:t>
            </a:r>
            <a:r>
              <a:rPr lang="en-US" sz="2800" dirty="0">
                <a:solidFill>
                  <a:schemeClr val="bg2">
                    <a:lumMod val="90000"/>
                    <a:lumOff val="10000"/>
                  </a:schemeClr>
                </a:solidFill>
              </a:rPr>
              <a:t>Impacts on </a:t>
            </a:r>
            <a:r>
              <a:rPr lang="en-US" sz="2800" dirty="0" smtClean="0">
                <a:solidFill>
                  <a:schemeClr val="bg2">
                    <a:lumMod val="90000"/>
                    <a:lumOff val="10000"/>
                  </a:schemeClr>
                </a:solidFill>
              </a:rPr>
              <a:t>Revenue</a:t>
            </a:r>
          </a:p>
          <a:p>
            <a:pPr lvl="1">
              <a:buSzPct val="125000"/>
            </a:pPr>
            <a:r>
              <a:rPr lang="en-US" sz="2400" dirty="0" smtClean="0">
                <a:solidFill>
                  <a:schemeClr val="bg2">
                    <a:lumMod val="90000"/>
                    <a:lumOff val="10000"/>
                  </a:schemeClr>
                </a:solidFill>
              </a:rPr>
              <a:t>See the website</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54870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latin typeface="Arial" charset="0"/>
              </a:rPr>
              <a:t>K-12 and Higher Education</a:t>
            </a:r>
            <a:r>
              <a:rPr lang="en-US" sz="2800" i="1" dirty="0">
                <a:latin typeface="Arial" charset="0"/>
              </a:rPr>
              <a:t/>
            </a:r>
            <a:br>
              <a:rPr lang="en-US" sz="2800" i="1" dirty="0">
                <a:latin typeface="Arial" charset="0"/>
              </a:rPr>
            </a:br>
            <a:endParaRPr lang="en-US" sz="2800" dirty="0"/>
          </a:p>
        </p:txBody>
      </p:sp>
      <p:sp>
        <p:nvSpPr>
          <p:cNvPr id="3" name="Text Placeholder 2"/>
          <p:cNvSpPr>
            <a:spLocks noGrp="1"/>
          </p:cNvSpPr>
          <p:nvPr>
            <p:ph type="body" idx="1"/>
          </p:nvPr>
        </p:nvSpPr>
        <p:spPr/>
        <p:txBody>
          <a:bodyPr/>
          <a:lstStyle/>
          <a:p>
            <a:r>
              <a:rPr lang="en-US" sz="2800" dirty="0" smtClean="0">
                <a:solidFill>
                  <a:srgbClr val="0070C0"/>
                </a:solidFill>
                <a:latin typeface="Arial" charset="0"/>
              </a:rPr>
              <a:t>Fiscal Impacts on Expenditure</a:t>
            </a:r>
            <a:endParaRPr lang="en-US" sz="2800" dirty="0">
              <a:solidFill>
                <a:srgbClr val="0070C0"/>
              </a:solidFill>
              <a:latin typeface="Arial" charset="0"/>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23</a:t>
            </a:fld>
            <a:endParaRPr lang="en-US"/>
          </a:p>
        </p:txBody>
      </p:sp>
    </p:spTree>
    <p:extLst>
      <p:ext uri="{BB962C8B-B14F-4D97-AF65-F5344CB8AC3E}">
        <p14:creationId xmlns:p14="http://schemas.microsoft.com/office/powerpoint/2010/main" val="29566739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10936" y="321174"/>
            <a:ext cx="8229600" cy="1295400"/>
          </a:xfrm>
        </p:spPr>
        <p:txBody>
          <a:bodyPr/>
          <a:lstStyle/>
          <a:p>
            <a:pPr algn="ctr" eaLnBrk="1" hangingPunct="1"/>
            <a:r>
              <a:rPr lang="en-US" dirty="0" smtClean="0">
                <a:solidFill>
                  <a:srgbClr val="10224E"/>
                </a:solidFill>
              </a:rPr>
              <a:t>K-12 Education Expenditure</a:t>
            </a:r>
            <a:br>
              <a:rPr lang="en-US" dirty="0" smtClean="0">
                <a:solidFill>
                  <a:srgbClr val="10224E"/>
                </a:solidFill>
              </a:rPr>
            </a:br>
            <a:r>
              <a:rPr lang="en-US" dirty="0" smtClean="0">
                <a:solidFill>
                  <a:srgbClr val="10224E"/>
                </a:solidFill>
              </a:rPr>
              <a:t>in Fiscal Year 2009</a:t>
            </a:r>
            <a:endParaRPr lang="en-US" dirty="0" smtClean="0">
              <a:solidFill>
                <a:srgbClr val="FF0000"/>
              </a:solidFill>
            </a:endParaRPr>
          </a:p>
        </p:txBody>
      </p:sp>
      <p:sp>
        <p:nvSpPr>
          <p:cNvPr id="2"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24</a:t>
            </a:fld>
            <a:endParaRPr lang="en-US" dirty="0">
              <a:solidFill>
                <a:srgbClr val="000000"/>
              </a:solidFill>
            </a:endParaRPr>
          </a:p>
        </p:txBody>
      </p:sp>
      <p:graphicFrame>
        <p:nvGraphicFramePr>
          <p:cNvPr id="5" name="Table 4"/>
          <p:cNvGraphicFramePr>
            <a:graphicFrameLocks noGrp="1"/>
          </p:cNvGraphicFramePr>
          <p:nvPr/>
        </p:nvGraphicFramePr>
        <p:xfrm>
          <a:off x="339635" y="1750422"/>
          <a:ext cx="8490858" cy="3147277"/>
        </p:xfrm>
        <a:graphic>
          <a:graphicData uri="http://schemas.openxmlformats.org/drawingml/2006/table">
            <a:tbl>
              <a:tblPr/>
              <a:tblGrid>
                <a:gridCol w="5669280"/>
                <a:gridCol w="2821578"/>
              </a:tblGrid>
              <a:tr h="514678">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Total Expenditure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$ 1,492,885,133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Public School Enrollment Fall 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141,807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a:solidFill>
                            <a:srgbClr val="000000"/>
                          </a:solidFill>
                          <a:latin typeface="Arial" pitchFamily="34" charset="0"/>
                          <a:ea typeface="Times New Roman"/>
                          <a:cs typeface="Arial" pitchFamily="34" charset="0"/>
                        </a:rPr>
                        <a:t>Participation Rate: Enrollment/Population 5 to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88.0%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a:solidFill>
                            <a:srgbClr val="000000"/>
                          </a:solidFill>
                          <a:latin typeface="Arial" pitchFamily="34" charset="0"/>
                          <a:ea typeface="Times New Roman"/>
                          <a:cs typeface="Arial" pitchFamily="34" charset="0"/>
                        </a:rPr>
                        <a:t>Expenditure per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$ 10,528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a:solidFill>
                            <a:srgbClr val="000000"/>
                          </a:solidFill>
                          <a:latin typeface="Arial" pitchFamily="34" charset="0"/>
                          <a:ea typeface="Times New Roman"/>
                          <a:cs typeface="Arial" pitchFamily="34" charset="0"/>
                        </a:rPr>
                        <a:t>Expenditure per Montanan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$ 1,509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0"/>
          <p:cNvSpPr>
            <a:spLocks noChangeArrowheads="1"/>
          </p:cNvSpPr>
          <p:nvPr/>
        </p:nvSpPr>
        <p:spPr bwMode="auto">
          <a:xfrm>
            <a:off x="373600" y="4924129"/>
            <a:ext cx="79866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Montana Office of Public Instruction, Expenditures by Function by Enrollment Category FY2010 http://opi.mt.gov/pub/index.php?dir=School%20Finance/OPICoreDataFiles/PerPupil/&amp;file=Perpupil1991_2011.xls Use Tab: 10obj_NO_ARRA_NO_SFSF </a:t>
            </a:r>
          </a:p>
          <a:p>
            <a:r>
              <a:rPr lang="en-US" sz="1200" b="0" dirty="0" smtClean="0">
                <a:solidFill>
                  <a:srgbClr val="000000"/>
                </a:solidFill>
              </a:rPr>
              <a:t>Montana Legislative Fiscal Division, OPI summary, Base Fiscal 2010 - Total Costs http://leg.mt.gov/content/Publications/fiscal/fr_2013/Volume%204/section%20E/OPI.pdf - Pg 10</a:t>
            </a:r>
          </a:p>
          <a:p>
            <a:r>
              <a:rPr lang="en-US" sz="1200" b="0" dirty="0" smtClean="0">
                <a:solidFill>
                  <a:srgbClr val="000000"/>
                </a:solidFill>
              </a:rPr>
              <a:t>Montana Office of Public Instruction, Montana Public School Enrollment Data October 4, 2010 www.opi.mt.gov/pdf/Measurement/EnrollBook2010.pdf - Pg 2</a:t>
            </a:r>
            <a:br>
              <a:rPr lang="en-US" sz="1200" b="0" dirty="0" smtClean="0">
                <a:solidFill>
                  <a:srgbClr val="000000"/>
                </a:solidFill>
              </a:rPr>
            </a:br>
            <a:r>
              <a:rPr lang="en-US" sz="1200" b="0" dirty="0" smtClean="0">
                <a:solidFill>
                  <a:srgbClr val="000000"/>
                </a:solidFill>
              </a:rPr>
              <a:t>U.S. Census 2010 population data</a:t>
            </a:r>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smtClean="0">
                <a:solidFill>
                  <a:srgbClr val="10224E"/>
                </a:solidFill>
                <a:ea typeface="+mj-ea"/>
              </a:rPr>
              <a:t>Percent of Montana Population Age 5 to 17</a:t>
            </a:r>
            <a:endParaRPr lang="en-US" sz="3600" dirty="0">
              <a:solidFill>
                <a:srgbClr val="10224E"/>
              </a:solidFill>
              <a:ea typeface="+mj-ea"/>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25</a:t>
            </a:fld>
            <a:endParaRPr lang="en-US" dirty="0">
              <a:solidFill>
                <a:srgbClr val="000000"/>
              </a:solidFill>
            </a:endParaRPr>
          </a:p>
        </p:txBody>
      </p:sp>
      <p:graphicFrame>
        <p:nvGraphicFramePr>
          <p:cNvPr id="10" name="Chart 9"/>
          <p:cNvGraphicFramePr>
            <a:graphicFrameLocks/>
          </p:cNvGraphicFramePr>
          <p:nvPr/>
        </p:nvGraphicFramePr>
        <p:xfrm>
          <a:off x="182880" y="1681162"/>
          <a:ext cx="8621486" cy="462819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a:spLocks noChangeArrowheads="1"/>
          </p:cNvSpPr>
          <p:nvPr/>
        </p:nvSpPr>
        <p:spPr bwMode="auto">
          <a:xfrm>
            <a:off x="0" y="62116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2010 U.S. Census.  Years 2015 to 2030 are estimates using the U.S. Census projections re-weighted with 2010 U.S. Census Data.</a:t>
            </a: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274638"/>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a:solidFill>
                  <a:srgbClr val="10224E"/>
                </a:solidFill>
                <a:ea typeface="+mj-ea"/>
              </a:rPr>
              <a:t>K-12 </a:t>
            </a:r>
            <a:r>
              <a:rPr lang="en-US" sz="3600" dirty="0" smtClean="0">
                <a:solidFill>
                  <a:srgbClr val="10224E"/>
                </a:solidFill>
                <a:ea typeface="+mj-ea"/>
              </a:rPr>
              <a:t>Expenditures per Montanan</a:t>
            </a:r>
            <a:endParaRPr lang="en-US" sz="3600" dirty="0">
              <a:solidFill>
                <a:srgbClr val="10224E"/>
              </a:solidFill>
              <a:ea typeface="+mj-ea"/>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26</a:t>
            </a:fld>
            <a:endParaRPr lang="en-US" dirty="0">
              <a:solidFill>
                <a:srgbClr val="000000"/>
              </a:solidFill>
            </a:endParaRPr>
          </a:p>
        </p:txBody>
      </p:sp>
      <p:sp>
        <p:nvSpPr>
          <p:cNvPr id="151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Chart 10"/>
          <p:cNvGraphicFramePr>
            <a:graphicFrameLocks/>
          </p:cNvGraphicFramePr>
          <p:nvPr/>
        </p:nvGraphicFramePr>
        <p:xfrm>
          <a:off x="0" y="1632858"/>
          <a:ext cx="9144000" cy="476794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a:spLocks noChangeArrowheads="1"/>
          </p:cNvSpPr>
          <p:nvPr/>
        </p:nvSpPr>
        <p:spPr bwMode="auto">
          <a:xfrm>
            <a:off x="0" y="62116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2010 U.S. Census.  Years 2015 to 2030 are estimates using the U.S. Census projections re-weighted with 2010 U.S. Census Data.</a:t>
            </a: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235130" y="292195"/>
            <a:ext cx="8617955" cy="1106905"/>
          </a:xfrm>
        </p:spPr>
        <p:txBody>
          <a:bodyPr/>
          <a:lstStyle/>
          <a:p>
            <a:pPr algn="ctr"/>
            <a:r>
              <a:rPr lang="en-US" kern="1200" dirty="0" smtClean="0">
                <a:solidFill>
                  <a:srgbClr val="10224E"/>
                </a:solidFill>
              </a:rPr>
              <a:t>University System Instructional Expenditure Year 2010</a:t>
            </a: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27</a:t>
            </a:fld>
            <a:endParaRPr lang="en-US" sz="1400" b="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17491712"/>
              </p:ext>
            </p:extLst>
          </p:nvPr>
        </p:nvGraphicFramePr>
        <p:xfrm>
          <a:off x="365759" y="1763484"/>
          <a:ext cx="8621487" cy="3949337"/>
        </p:xfrm>
        <a:graphic>
          <a:graphicData uri="http://schemas.openxmlformats.org/drawingml/2006/table">
            <a:tbl>
              <a:tblPr/>
              <a:tblGrid>
                <a:gridCol w="5590904"/>
                <a:gridCol w="3030583"/>
              </a:tblGrid>
              <a:tr h="522515">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Total Appropriations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$ 160,052,417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7">
                <a:tc>
                  <a:txBody>
                    <a:bodyPr/>
                    <a:lstStyle/>
                    <a:p>
                      <a:pPr marL="458788" marR="0" indent="0" algn="l">
                        <a:spcBef>
                          <a:spcPts val="0"/>
                        </a:spcBef>
                        <a:spcAft>
                          <a:spcPts val="0"/>
                        </a:spcAft>
                      </a:pPr>
                      <a:r>
                        <a:rPr lang="en-US" sz="3200" dirty="0">
                          <a:solidFill>
                            <a:srgbClr val="000000"/>
                          </a:solidFill>
                          <a:latin typeface="Arial" pitchFamily="34" charset="0"/>
                          <a:ea typeface="Times New Roman"/>
                          <a:cs typeface="Arial" pitchFamily="34" charset="0"/>
                        </a:rPr>
                        <a:t>State Appropriation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$ 151,947,492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63">
                <a:tc>
                  <a:txBody>
                    <a:bodyPr/>
                    <a:lstStyle/>
                    <a:p>
                      <a:pPr marL="458788" marR="0" indent="0" algn="l">
                        <a:spcBef>
                          <a:spcPts val="0"/>
                        </a:spcBef>
                        <a:spcAft>
                          <a:spcPts val="0"/>
                        </a:spcAft>
                      </a:pPr>
                      <a:r>
                        <a:rPr lang="en-US" sz="3200" dirty="0">
                          <a:solidFill>
                            <a:srgbClr val="000000"/>
                          </a:solidFill>
                          <a:latin typeface="Arial" pitchFamily="34" charset="0"/>
                          <a:ea typeface="Times New Roman"/>
                          <a:cs typeface="Arial" pitchFamily="34" charset="0"/>
                        </a:rPr>
                        <a:t>Local Appropriations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$ 8,104,925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326">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FTE Resident Enrollment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31,222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525">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Participation Rate </a:t>
                      </a:r>
                      <a:r>
                        <a:rPr lang="en-US" sz="2800" i="1" dirty="0">
                          <a:solidFill>
                            <a:srgbClr val="000000"/>
                          </a:solidFill>
                          <a:latin typeface="Arial" pitchFamily="34" charset="0"/>
                          <a:ea typeface="Times New Roman"/>
                          <a:cs typeface="Arial" pitchFamily="34" charset="0"/>
                        </a:rPr>
                        <a:t>(Enrollment/Population </a:t>
                      </a:r>
                      <a:r>
                        <a:rPr lang="en-US" sz="2800" i="1" dirty="0" smtClean="0">
                          <a:solidFill>
                            <a:srgbClr val="000000"/>
                          </a:solidFill>
                          <a:latin typeface="Arial" pitchFamily="34" charset="0"/>
                          <a:ea typeface="Times New Roman"/>
                          <a:cs typeface="Arial" pitchFamily="34" charset="0"/>
                        </a:rPr>
                        <a:t>18 </a:t>
                      </a:r>
                      <a:r>
                        <a:rPr lang="en-US" sz="2800" i="1" dirty="0">
                          <a:solidFill>
                            <a:srgbClr val="000000"/>
                          </a:solidFill>
                          <a:latin typeface="Arial" pitchFamily="34" charset="0"/>
                          <a:ea typeface="Times New Roman"/>
                          <a:cs typeface="Arial" pitchFamily="34" charset="0"/>
                        </a:rPr>
                        <a:t>to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77">
                <a:tc>
                  <a:txBody>
                    <a:bodyPr/>
                    <a:lstStyle/>
                    <a:p>
                      <a:pPr marL="0" marR="0" algn="l">
                        <a:spcBef>
                          <a:spcPts val="0"/>
                        </a:spcBef>
                        <a:spcAft>
                          <a:spcPts val="0"/>
                        </a:spcAft>
                      </a:pPr>
                      <a:r>
                        <a:rPr lang="en-US" sz="3200">
                          <a:solidFill>
                            <a:srgbClr val="000000"/>
                          </a:solidFill>
                          <a:latin typeface="Arial" pitchFamily="34" charset="0"/>
                          <a:ea typeface="Times New Roman"/>
                          <a:cs typeface="Arial" pitchFamily="34" charset="0"/>
                        </a:rPr>
                        <a:t>Expenditure per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$ 5,126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327">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Expenditure per Montanan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a:spLocks noChangeArrowheads="1"/>
          </p:cNvSpPr>
          <p:nvPr/>
        </p:nvSpPr>
        <p:spPr bwMode="auto">
          <a:xfrm>
            <a:off x="339633" y="6211669"/>
            <a:ext cx="8334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Montana State University System</a:t>
            </a:r>
          </a:p>
          <a:p>
            <a:endParaRPr lang="en-US" sz="1200" b="0" dirty="0">
              <a:solidFill>
                <a:srgbClr val="000000"/>
              </a:solidFill>
            </a:endParaRPr>
          </a:p>
        </p:txBody>
      </p:sp>
    </p:spTree>
    <p:custDataLst>
      <p:tags r:id="rId1"/>
    </p:custDataLst>
    <p:extLst>
      <p:ext uri="{BB962C8B-B14F-4D97-AF65-F5344CB8AC3E}">
        <p14:creationId xmlns:p14="http://schemas.microsoft.com/office/powerpoint/2010/main" val="387905038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smtClean="0">
                <a:solidFill>
                  <a:srgbClr val="10224E"/>
                </a:solidFill>
                <a:ea typeface="+mj-ea"/>
              </a:rPr>
              <a:t>Percent of Montana Population Ages 18 to 24</a:t>
            </a:r>
            <a:endParaRPr lang="en-US" sz="3600" dirty="0">
              <a:solidFill>
                <a:srgbClr val="10224E"/>
              </a:solidFill>
              <a:ea typeface="+mj-ea"/>
            </a:endParaRPr>
          </a:p>
        </p:txBody>
      </p:sp>
      <p:graphicFrame>
        <p:nvGraphicFramePr>
          <p:cNvPr id="2" name="Chart 3"/>
          <p:cNvGraphicFramePr>
            <a:graphicFrameLocks/>
          </p:cNvGraphicFramePr>
          <p:nvPr/>
        </p:nvGraphicFramePr>
        <p:xfrm>
          <a:off x="585651" y="1724297"/>
          <a:ext cx="7670074" cy="437605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pPr>
                <a:defRPr/>
              </a:pPr>
              <a:t>28</a:t>
            </a:fld>
            <a:endParaRPr lang="en-US" dirty="0"/>
          </a:p>
        </p:txBody>
      </p:sp>
      <p:sp>
        <p:nvSpPr>
          <p:cNvPr id="6" name="Rectangle 5"/>
          <p:cNvSpPr>
            <a:spLocks noChangeArrowheads="1"/>
          </p:cNvSpPr>
          <p:nvPr/>
        </p:nvSpPr>
        <p:spPr bwMode="auto">
          <a:xfrm>
            <a:off x="287384" y="6154412"/>
            <a:ext cx="79552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b="0" dirty="0" smtClean="0">
                <a:solidFill>
                  <a:srgbClr val="000000"/>
                </a:solidFill>
              </a:rPr>
              <a:t>Source:  2010 U.S. Census.   Years 2015 to 2030 are estimates using the U.S. Census projections re-weighted with 2010 U.S. Census Data</a:t>
            </a:r>
            <a:endParaRPr lang="en-US" sz="11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a:solidFill>
                  <a:srgbClr val="10224E"/>
                </a:solidFill>
                <a:ea typeface="+mj-ea"/>
              </a:rPr>
              <a:t>Higher Education</a:t>
            </a:r>
          </a:p>
          <a:p>
            <a:pPr eaLnBrk="1" hangingPunct="1">
              <a:defRPr/>
            </a:pPr>
            <a:r>
              <a:rPr lang="en-US" sz="3600" dirty="0">
                <a:solidFill>
                  <a:srgbClr val="10224E"/>
                </a:solidFill>
                <a:ea typeface="+mj-ea"/>
              </a:rPr>
              <a:t>Expenditure </a:t>
            </a:r>
            <a:r>
              <a:rPr lang="en-US" sz="3600" dirty="0" smtClean="0">
                <a:solidFill>
                  <a:srgbClr val="10224E"/>
                </a:solidFill>
                <a:ea typeface="+mj-ea"/>
              </a:rPr>
              <a:t>Per Montanan</a:t>
            </a:r>
            <a:endParaRPr lang="en-US" sz="3600" dirty="0">
              <a:solidFill>
                <a:srgbClr val="10224E"/>
              </a:solidFill>
              <a:ea typeface="+mj-ea"/>
            </a:endParaRPr>
          </a:p>
        </p:txBody>
      </p:sp>
      <p:graphicFrame>
        <p:nvGraphicFramePr>
          <p:cNvPr id="2" name="Chart 1"/>
          <p:cNvGraphicFramePr>
            <a:graphicFrameLocks/>
          </p:cNvGraphicFramePr>
          <p:nvPr/>
        </p:nvGraphicFramePr>
        <p:xfrm>
          <a:off x="418011" y="1698171"/>
          <a:ext cx="8229600" cy="431074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29</a:t>
            </a:fld>
            <a:endParaRPr lang="en-US" sz="1400" b="0" dirty="0">
              <a:latin typeface="Arial" pitchFamily="34" charset="0"/>
              <a:cs typeface="Arial" pitchFamily="34" charset="0"/>
            </a:endParaRPr>
          </a:p>
        </p:txBody>
      </p:sp>
      <p:sp>
        <p:nvSpPr>
          <p:cNvPr id="5" name="Rectangle 4"/>
          <p:cNvSpPr>
            <a:spLocks noChangeArrowheads="1"/>
          </p:cNvSpPr>
          <p:nvPr/>
        </p:nvSpPr>
        <p:spPr bwMode="auto">
          <a:xfrm>
            <a:off x="182880" y="6023597"/>
            <a:ext cx="83994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Instruction only.  Excludes MAES, ES, Fire school, Bureau of Mines, Grants and Contracts, etc.</a:t>
            </a:r>
            <a:br>
              <a:rPr lang="en-US" sz="1200" b="0" dirty="0" smtClean="0">
                <a:solidFill>
                  <a:srgbClr val="000000"/>
                </a:solidFill>
              </a:rPr>
            </a:br>
            <a:r>
              <a:rPr lang="en-US" sz="1200" b="0" dirty="0" smtClean="0">
                <a:solidFill>
                  <a:srgbClr val="000000"/>
                </a:solidFill>
              </a:rPr>
              <a:t>Sources:  MUS OCHE, Population Data:  Year 2010 Census.  Years 2015 to 2030 are estimates using the U.S. Census projections re-weighted with 2010 U.S. Census Data</a:t>
            </a: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bg2">
                    <a:lumMod val="90000"/>
                    <a:lumOff val="10000"/>
                  </a:schemeClr>
                </a:solidFill>
              </a:rPr>
              <a:t>Project 2030 Topics</a:t>
            </a:r>
            <a:endParaRPr lang="en-US" sz="4000" dirty="0"/>
          </a:p>
        </p:txBody>
      </p:sp>
      <p:sp>
        <p:nvSpPr>
          <p:cNvPr id="3" name="Content Placeholder 2"/>
          <p:cNvSpPr>
            <a:spLocks noGrp="1"/>
          </p:cNvSpPr>
          <p:nvPr>
            <p:ph idx="1"/>
          </p:nvPr>
        </p:nvSpPr>
        <p:spPr>
          <a:xfrm>
            <a:off x="304800" y="1432420"/>
            <a:ext cx="8412480" cy="5029200"/>
          </a:xfrm>
        </p:spPr>
        <p:txBody>
          <a:bodyPr/>
          <a:lstStyle/>
          <a:p>
            <a:pPr marL="609600" indent="-609600" eaLnBrk="1" hangingPunct="1">
              <a:buFontTx/>
              <a:buAutoNum type="arabicPeriod"/>
            </a:pPr>
            <a:r>
              <a:rPr lang="en-US" sz="2800" dirty="0" smtClean="0">
                <a:solidFill>
                  <a:srgbClr val="800000"/>
                </a:solidFill>
                <a:latin typeface="Arial" charset="0"/>
                <a:cs typeface="Arial" charset="0"/>
              </a:rPr>
              <a:t>Demographics</a:t>
            </a:r>
          </a:p>
          <a:p>
            <a:pPr marL="609600" indent="-609600" eaLnBrk="1" hangingPunct="1">
              <a:buFontTx/>
              <a:buAutoNum type="arabicPeriod"/>
            </a:pPr>
            <a:endParaRPr lang="en-US" sz="2800" dirty="0">
              <a:solidFill>
                <a:srgbClr val="800000"/>
              </a:solidFill>
              <a:latin typeface="Arial" charset="0"/>
              <a:cs typeface="Arial" charset="0"/>
            </a:endParaRPr>
          </a:p>
          <a:p>
            <a:pPr marL="609600" indent="-609600" eaLnBrk="1" hangingPunct="1">
              <a:buFont typeface="+mj-lt"/>
              <a:buAutoNum type="arabicPeriod"/>
            </a:pPr>
            <a:r>
              <a:rPr lang="en-US" sz="2800" dirty="0" smtClean="0">
                <a:solidFill>
                  <a:srgbClr val="800000"/>
                </a:solidFill>
                <a:latin typeface="Arial" charset="0"/>
                <a:cs typeface="Arial" charset="0"/>
              </a:rPr>
              <a:t>Migration</a:t>
            </a:r>
          </a:p>
          <a:p>
            <a:pPr marL="609600" indent="-609600" eaLnBrk="1" hangingPunct="1">
              <a:buFont typeface="+mj-lt"/>
              <a:buAutoNum type="arabicPeriod"/>
            </a:pPr>
            <a:endParaRPr lang="en-US" sz="2800" dirty="0">
              <a:solidFill>
                <a:srgbClr val="800000"/>
              </a:solidFill>
              <a:latin typeface="Arial" charset="0"/>
              <a:cs typeface="Arial" charset="0"/>
            </a:endParaRPr>
          </a:p>
          <a:p>
            <a:pPr marL="609600" indent="-609600" eaLnBrk="1" hangingPunct="1">
              <a:buFont typeface="+mj-lt"/>
              <a:buAutoNum type="arabicPeriod" startAt="3"/>
            </a:pPr>
            <a:r>
              <a:rPr lang="en-US" sz="2800" dirty="0" smtClean="0">
                <a:solidFill>
                  <a:srgbClr val="800000"/>
                </a:solidFill>
                <a:latin typeface="Arial" charset="0"/>
                <a:cs typeface="Arial" charset="0"/>
              </a:rPr>
              <a:t>Fiscal </a:t>
            </a:r>
            <a:r>
              <a:rPr lang="en-US" sz="2800" dirty="0">
                <a:solidFill>
                  <a:srgbClr val="800000"/>
                </a:solidFill>
                <a:latin typeface="Arial" charset="0"/>
                <a:cs typeface="Arial" charset="0"/>
              </a:rPr>
              <a:t>Impacts of </a:t>
            </a:r>
            <a:r>
              <a:rPr lang="en-US" sz="2800" dirty="0" smtClean="0">
                <a:solidFill>
                  <a:srgbClr val="800000"/>
                </a:solidFill>
                <a:latin typeface="Arial" charset="0"/>
                <a:cs typeface="Arial" charset="0"/>
              </a:rPr>
              <a:t>Aging</a:t>
            </a:r>
          </a:p>
          <a:p>
            <a:pPr marL="609600" indent="-609600" eaLnBrk="1" hangingPunct="1">
              <a:buFont typeface="+mj-lt"/>
              <a:buAutoNum type="arabicPeriod" startAt="3"/>
            </a:pPr>
            <a:endParaRPr lang="en-US" sz="2800" dirty="0">
              <a:solidFill>
                <a:srgbClr val="800000"/>
              </a:solidFill>
              <a:latin typeface="Arial" charset="0"/>
              <a:cs typeface="Arial" charset="0"/>
            </a:endParaRPr>
          </a:p>
          <a:p>
            <a:pPr marL="609600" indent="-609600" eaLnBrk="1" hangingPunct="1">
              <a:buFont typeface="+mj-lt"/>
              <a:buAutoNum type="arabicPeriod" startAt="3"/>
            </a:pPr>
            <a:r>
              <a:rPr lang="en-US" sz="2800" dirty="0" smtClean="0">
                <a:solidFill>
                  <a:srgbClr val="800000"/>
                </a:solidFill>
                <a:latin typeface="Arial" charset="0"/>
                <a:cs typeface="Arial" charset="0"/>
              </a:rPr>
              <a:t>Consumption (income/expenditures)</a:t>
            </a:r>
          </a:p>
          <a:p>
            <a:pPr marL="400050" lvl="1" indent="0" eaLnBrk="1" hangingPunct="1">
              <a:buNone/>
            </a:pPr>
            <a:endParaRPr lang="en-US" sz="2800" dirty="0" smtClean="0">
              <a:solidFill>
                <a:srgbClr val="800000"/>
              </a:solidFill>
              <a:latin typeface="Arial" charset="0"/>
              <a:cs typeface="Arial" charset="0"/>
            </a:endParaRPr>
          </a:p>
          <a:p>
            <a:pPr marL="0" lvl="1" indent="0" defTabSz="633413" eaLnBrk="1" hangingPunct="1">
              <a:buNone/>
            </a:pPr>
            <a:r>
              <a:rPr lang="en-US" sz="2800" dirty="0">
                <a:solidFill>
                  <a:srgbClr val="800000"/>
                </a:solidFill>
                <a:latin typeface="Arial" charset="0"/>
                <a:cs typeface="Arial" charset="0"/>
              </a:rPr>
              <a:t>5</a:t>
            </a:r>
            <a:r>
              <a:rPr lang="en-US" sz="2800" dirty="0" smtClean="0">
                <a:solidFill>
                  <a:srgbClr val="800000"/>
                </a:solidFill>
                <a:latin typeface="Arial" charset="0"/>
                <a:cs typeface="Arial" charset="0"/>
              </a:rPr>
              <a:t>.	Summary, Conclusions, &amp; Implications</a:t>
            </a:r>
          </a:p>
          <a:p>
            <a:pPr marL="609600" indent="-609600" eaLnBrk="1" hangingPunct="1">
              <a:buFont typeface="+mj-lt"/>
              <a:buAutoNum type="arabicPeriod" startAt="3"/>
            </a:pPr>
            <a:endParaRPr lang="en-US" sz="2800" dirty="0">
              <a:solidFill>
                <a:srgbClr val="800000"/>
              </a:solidFill>
              <a:latin typeface="Arial" charset="0"/>
              <a:cs typeface="Arial" charset="0"/>
            </a:endParaRPr>
          </a:p>
          <a:p>
            <a:pPr marL="0" indent="0">
              <a:buNone/>
            </a:pPr>
            <a:endParaRPr lang="en-US" dirty="0"/>
          </a:p>
        </p:txBody>
      </p:sp>
      <p:sp>
        <p:nvSpPr>
          <p:cNvPr id="4" name="Text Placeholder 3"/>
          <p:cNvSpPr>
            <a:spLocks noGrp="1"/>
          </p:cNvSpPr>
          <p:nvPr>
            <p:ph type="body" sz="quarter" idx="10"/>
          </p:nvPr>
        </p:nvSpPr>
        <p:spPr/>
        <p:txBody>
          <a:bodyPr/>
          <a:lstStyle/>
          <a:p>
            <a:pPr marL="0" indent="0">
              <a:buNone/>
            </a:pPr>
            <a:endParaRPr lang="en-US" dirty="0"/>
          </a:p>
        </p:txBody>
      </p:sp>
    </p:spTree>
    <p:extLst>
      <p:ext uri="{BB962C8B-B14F-4D97-AF65-F5344CB8AC3E}">
        <p14:creationId xmlns:p14="http://schemas.microsoft.com/office/powerpoint/2010/main" val="1713223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rgbClr val="000000"/>
                </a:solidFill>
                <a:latin typeface="Arial" charset="0"/>
              </a:rPr>
              <a:t>Corrections</a:t>
            </a:r>
            <a:br>
              <a:rPr lang="en-US" sz="3600" i="1" dirty="0">
                <a:solidFill>
                  <a:srgbClr val="000000"/>
                </a:solidFill>
                <a:latin typeface="Arial" charset="0"/>
              </a:rPr>
            </a:br>
            <a:endParaRPr lang="en-US" sz="3600"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Expenditure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30</a:t>
            </a:fld>
            <a:endParaRPr lang="en-US"/>
          </a:p>
        </p:txBody>
      </p:sp>
    </p:spTree>
    <p:extLst>
      <p:ext uri="{BB962C8B-B14F-4D97-AF65-F5344CB8AC3E}">
        <p14:creationId xmlns:p14="http://schemas.microsoft.com/office/powerpoint/2010/main" val="38329032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47136" y="276837"/>
            <a:ext cx="8711513" cy="1434517"/>
          </a:xfrm>
        </p:spPr>
        <p:txBody>
          <a:bodyPr/>
          <a:lstStyle/>
          <a:p>
            <a:pPr algn="ctr" eaLnBrk="1" hangingPunct="1"/>
            <a:r>
              <a:rPr lang="en-US" dirty="0" smtClean="0"/>
              <a:t>Participation and Daily Expenditures for </a:t>
            </a:r>
            <a:br>
              <a:rPr lang="en-US" dirty="0" smtClean="0"/>
            </a:br>
            <a:r>
              <a:rPr lang="en-US" dirty="0" smtClean="0"/>
              <a:t>Corrections</a:t>
            </a:r>
            <a:endParaRPr lang="en-US" dirty="0" smtClean="0">
              <a:solidFill>
                <a:srgbClr val="10224E"/>
              </a:solidFill>
            </a:endParaRPr>
          </a:p>
        </p:txBody>
      </p:sp>
      <p:sp>
        <p:nvSpPr>
          <p:cNvPr id="5" name="Slide Number Placeholder 1"/>
          <p:cNvSpPr txBox="1">
            <a:spLocks/>
          </p:cNvSpPr>
          <p:nvPr/>
        </p:nvSpPr>
        <p:spPr bwMode="auto">
          <a:xfrm>
            <a:off x="8650288" y="6487296"/>
            <a:ext cx="493712" cy="3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31</a:t>
            </a:fld>
            <a:endParaRPr lang="en-US" sz="1400" b="0" dirty="0">
              <a:latin typeface="Arial" pitchFamily="34" charset="0"/>
              <a:cs typeface="Arial" pitchFamily="34" charset="0"/>
            </a:endParaRPr>
          </a:p>
        </p:txBody>
      </p:sp>
      <p:sp>
        <p:nvSpPr>
          <p:cNvPr id="6" name="Rectangle 5"/>
          <p:cNvSpPr>
            <a:spLocks noChangeArrowheads="1"/>
          </p:cNvSpPr>
          <p:nvPr/>
        </p:nvSpPr>
        <p:spPr bwMode="auto">
          <a:xfrm>
            <a:off x="393075" y="4655353"/>
            <a:ext cx="83994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D. Hall, Montana Department of Corrections for participants by age.  B. </a:t>
            </a:r>
            <a:r>
              <a:rPr lang="en-US" sz="1200" b="0" dirty="0" err="1" smtClean="0">
                <a:solidFill>
                  <a:srgbClr val="000000"/>
                </a:solidFill>
              </a:rPr>
              <a:t>Peake</a:t>
            </a:r>
            <a:r>
              <a:rPr lang="en-US" sz="1200" b="0" dirty="0" smtClean="0">
                <a:solidFill>
                  <a:srgbClr val="000000"/>
                </a:solidFill>
              </a:rPr>
              <a:t>, Montana Department of Justice for youth court participants. Costs from Montana Department of Corrections 2011 Biennial Report and Montana Judicial Branch Youth Court At-A-Glance 2010</a:t>
            </a:r>
          </a:p>
          <a:p>
            <a:endParaRPr lang="en-US" sz="1200" b="0" dirty="0" smtClean="0">
              <a:solidFill>
                <a:srgbClr val="000000"/>
              </a:solidFill>
            </a:endParaRPr>
          </a:p>
          <a:p>
            <a:endParaRPr lang="en-US" sz="1200" b="0" dirty="0">
              <a:solidFill>
                <a:srgbClr val="000000"/>
              </a:solidFill>
            </a:endParaRPr>
          </a:p>
        </p:txBody>
      </p:sp>
      <p:pic>
        <p:nvPicPr>
          <p:cNvPr id="2488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075" y="2067507"/>
            <a:ext cx="9343509" cy="258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9493" y="457200"/>
            <a:ext cx="8711513" cy="895566"/>
          </a:xfrm>
        </p:spPr>
        <p:txBody>
          <a:bodyPr/>
          <a:lstStyle/>
          <a:p>
            <a:pPr algn="ctr"/>
            <a:r>
              <a:rPr lang="en-US" dirty="0" smtClean="0"/>
              <a:t>Participation in Montana Correctional System (2012)</a:t>
            </a:r>
            <a:endParaRPr lang="en-US" dirty="0"/>
          </a:p>
        </p:txBody>
      </p:sp>
      <p:sp>
        <p:nvSpPr>
          <p:cNvPr id="5" name="Slide Number Placeholder 1"/>
          <p:cNvSpPr txBox="1">
            <a:spLocks/>
          </p:cNvSpPr>
          <p:nvPr/>
        </p:nvSpPr>
        <p:spPr bwMode="auto">
          <a:xfrm>
            <a:off x="8650288" y="6487296"/>
            <a:ext cx="493712" cy="3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32</a:t>
            </a:fld>
            <a:endParaRPr lang="en-US" sz="1400" b="0" dirty="0">
              <a:latin typeface="Arial" pitchFamily="34" charset="0"/>
              <a:cs typeface="Arial" pitchFamily="34" charset="0"/>
            </a:endParaRPr>
          </a:p>
        </p:txBody>
      </p:sp>
      <p:sp>
        <p:nvSpPr>
          <p:cNvPr id="7" name="Rectangle 6"/>
          <p:cNvSpPr>
            <a:spLocks noChangeArrowheads="1"/>
          </p:cNvSpPr>
          <p:nvPr/>
        </p:nvSpPr>
        <p:spPr bwMode="auto">
          <a:xfrm>
            <a:off x="661053" y="4221402"/>
            <a:ext cx="83994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MT DOC and DOJ</a:t>
            </a:r>
          </a:p>
          <a:p>
            <a:endParaRPr lang="en-US" sz="1200" b="0" dirty="0" smtClean="0">
              <a:solidFill>
                <a:srgbClr val="000000"/>
              </a:solidFill>
            </a:endParaRPr>
          </a:p>
          <a:p>
            <a:endParaRPr lang="en-US" sz="1200" b="0" dirty="0">
              <a:solidFill>
                <a:srgbClr val="000000"/>
              </a:solidFill>
            </a:endParaRPr>
          </a:p>
        </p:txBody>
      </p:sp>
      <p:pic>
        <p:nvPicPr>
          <p:cNvPr id="2498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410" y="1905146"/>
            <a:ext cx="8243811" cy="254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52425"/>
            <a:ext cx="86868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a:solidFill>
                  <a:srgbClr val="10224E"/>
                </a:solidFill>
                <a:ea typeface="+mj-ea"/>
              </a:rPr>
              <a:t>Corrections Expenditure</a:t>
            </a:r>
          </a:p>
          <a:p>
            <a:pPr eaLnBrk="1" hangingPunct="1">
              <a:defRPr/>
            </a:pPr>
            <a:r>
              <a:rPr lang="en-US" sz="3600" dirty="0">
                <a:solidFill>
                  <a:srgbClr val="10224E"/>
                </a:solidFill>
                <a:ea typeface="+mj-ea"/>
              </a:rPr>
              <a:t>per </a:t>
            </a:r>
            <a:r>
              <a:rPr lang="en-US" sz="3600" dirty="0" smtClean="0">
                <a:solidFill>
                  <a:srgbClr val="10224E"/>
                </a:solidFill>
                <a:ea typeface="+mj-ea"/>
              </a:rPr>
              <a:t>Montanan </a:t>
            </a:r>
            <a:r>
              <a:rPr lang="en-US" sz="3600" dirty="0">
                <a:solidFill>
                  <a:srgbClr val="10224E"/>
                </a:solidFill>
                <a:ea typeface="+mj-ea"/>
              </a:rPr>
              <a:t>by Age</a:t>
            </a:r>
          </a:p>
        </p:txBody>
      </p:sp>
      <p:graphicFrame>
        <p:nvGraphicFramePr>
          <p:cNvPr id="2" name="Chart 1"/>
          <p:cNvGraphicFramePr>
            <a:graphicFrameLocks/>
          </p:cNvGraphicFramePr>
          <p:nvPr/>
        </p:nvGraphicFramePr>
        <p:xfrm>
          <a:off x="457200" y="1885950"/>
          <a:ext cx="8229600" cy="4318907"/>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33</a:t>
            </a:fld>
            <a:endParaRPr lang="en-US" sz="1400" b="0" dirty="0">
              <a:latin typeface="Arial" pitchFamily="34" charset="0"/>
              <a:cs typeface="Arial" pitchFamily="34" charset="0"/>
            </a:endParaRPr>
          </a:p>
        </p:txBody>
      </p:sp>
      <p:sp>
        <p:nvSpPr>
          <p:cNvPr id="8" name="Rectangle 7"/>
          <p:cNvSpPr>
            <a:spLocks noChangeArrowheads="1"/>
          </p:cNvSpPr>
          <p:nvPr/>
        </p:nvSpPr>
        <p:spPr bwMode="auto">
          <a:xfrm>
            <a:off x="222069" y="6237795"/>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MT DOC and DOJ Population: Year 2010 U.S. Census</a:t>
            </a: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35130" y="274638"/>
            <a:ext cx="872630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smtClean="0">
                <a:solidFill>
                  <a:srgbClr val="10224E"/>
                </a:solidFill>
                <a:ea typeface="+mj-ea"/>
              </a:rPr>
              <a:t>Corrections Expenditure per Montanan</a:t>
            </a:r>
            <a:endParaRPr lang="en-US" sz="3600" dirty="0">
              <a:solidFill>
                <a:srgbClr val="10224E"/>
              </a:solidFill>
              <a:ea typeface="+mj-ea"/>
            </a:endParaRPr>
          </a:p>
        </p:txBody>
      </p:sp>
      <p:graphicFrame>
        <p:nvGraphicFramePr>
          <p:cNvPr id="2" name="Chart 1"/>
          <p:cNvGraphicFramePr>
            <a:graphicFrameLocks/>
          </p:cNvGraphicFramePr>
          <p:nvPr/>
        </p:nvGraphicFramePr>
        <p:xfrm>
          <a:off x="457200" y="1752600"/>
          <a:ext cx="8229600" cy="438694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521563" y="6189935"/>
            <a:ext cx="436563" cy="476250"/>
          </a:xfrm>
        </p:spPr>
        <p:txBody>
          <a:bodyPr/>
          <a:lstStyle/>
          <a:p>
            <a:pPr>
              <a:defRPr/>
            </a:pPr>
            <a:fld id="{FA31D1F6-CD76-437D-82D2-6B9663E6664D}" type="slidenum">
              <a:rPr lang="en-US" smtClean="0">
                <a:solidFill>
                  <a:srgbClr val="000000"/>
                </a:solidFill>
              </a:rPr>
              <a:pPr>
                <a:defRPr/>
              </a:pPr>
              <a:t>34</a:t>
            </a:fld>
            <a:endParaRPr lang="en-US" dirty="0">
              <a:solidFill>
                <a:srgbClr val="000000"/>
              </a:solidFill>
            </a:endParaRPr>
          </a:p>
        </p:txBody>
      </p:sp>
      <p:sp>
        <p:nvSpPr>
          <p:cNvPr id="5" name="Rectangle 4"/>
          <p:cNvSpPr>
            <a:spLocks noChangeArrowheads="1"/>
          </p:cNvSpPr>
          <p:nvPr/>
        </p:nvSpPr>
        <p:spPr bwMode="auto">
          <a:xfrm>
            <a:off x="209006" y="6159418"/>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MT DOC and DOJ Population: Year 2010 U.S. Census.   Years 2012 to 2030 are estimates using the U.S. Census projections re-weighted with 2010 U.S. Census Data (included in 2012 are the 2010 Youth Court Numbers)</a:t>
            </a: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Medicaid</a:t>
            </a:r>
            <a:endParaRPr lang="en-US" sz="3600" i="1"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Expenditure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35</a:t>
            </a:fld>
            <a:endParaRPr lang="en-US"/>
          </a:p>
        </p:txBody>
      </p:sp>
    </p:spTree>
    <p:extLst>
      <p:ext uri="{BB962C8B-B14F-4D97-AF65-F5344CB8AC3E}">
        <p14:creationId xmlns:p14="http://schemas.microsoft.com/office/powerpoint/2010/main" val="20708730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89411" y="0"/>
            <a:ext cx="8686800" cy="1143000"/>
          </a:xfrm>
        </p:spPr>
        <p:txBody>
          <a:bodyPr/>
          <a:lstStyle/>
          <a:p>
            <a:pPr algn="ctr" eaLnBrk="1" hangingPunct="1"/>
            <a:r>
              <a:rPr lang="en-US" sz="3200" dirty="0" smtClean="0">
                <a:solidFill>
                  <a:srgbClr val="10224E"/>
                </a:solidFill>
              </a:rPr>
              <a:t>Montana Medicaid Expenditures in Fiscal Year 2009 - 2010</a:t>
            </a:r>
          </a:p>
        </p:txBody>
      </p:sp>
      <p:sp>
        <p:nvSpPr>
          <p:cNvPr id="2"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36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06748636"/>
              </p:ext>
            </p:extLst>
          </p:nvPr>
        </p:nvGraphicFramePr>
        <p:xfrm>
          <a:off x="222068" y="1005840"/>
          <a:ext cx="8712926" cy="5181600"/>
        </p:xfrm>
        <a:graphic>
          <a:graphicData uri="http://schemas.openxmlformats.org/drawingml/2006/table">
            <a:tbl>
              <a:tblPr/>
              <a:tblGrid>
                <a:gridCol w="1415648"/>
                <a:gridCol w="1391509"/>
                <a:gridCol w="1555316"/>
                <a:gridCol w="1422544"/>
                <a:gridCol w="1474274"/>
                <a:gridCol w="1453635"/>
              </a:tblGrid>
              <a:tr h="530786">
                <a:tc>
                  <a:txBody>
                    <a:bodyPr/>
                    <a:lstStyle/>
                    <a:p>
                      <a:pPr marL="0" marR="0">
                        <a:spcBef>
                          <a:spcPts val="0"/>
                        </a:spcBef>
                        <a:spcAft>
                          <a:spcPts val="0"/>
                        </a:spcAft>
                      </a:pPr>
                      <a:r>
                        <a:rPr lang="en-US" sz="1800" b="1" dirty="0">
                          <a:solidFill>
                            <a:srgbClr val="000000"/>
                          </a:solidFill>
                          <a:latin typeface="Arial" pitchFamily="34" charset="0"/>
                          <a:ea typeface="Times New Roman"/>
                          <a:cs typeface="Arial" pitchFamily="34" charset="0"/>
                        </a:rPr>
                        <a:t>Description</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Total</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Elderly</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Blind and Disabled</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Adults</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Children</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43620">
                <a:tc>
                  <a:txBody>
                    <a:bodyPr/>
                    <a:lstStyle/>
                    <a:p>
                      <a:pPr marL="0" marR="0">
                        <a:spcBef>
                          <a:spcPts val="0"/>
                        </a:spcBef>
                        <a:spcAft>
                          <a:spcPts val="0"/>
                        </a:spcAft>
                      </a:pPr>
                      <a:r>
                        <a:rPr lang="en-US" sz="1600" dirty="0">
                          <a:solidFill>
                            <a:srgbClr val="000000"/>
                          </a:solidFill>
                          <a:latin typeface="Arial" pitchFamily="34" charset="0"/>
                          <a:ea typeface="Times New Roman"/>
                          <a:cs typeface="Arial" pitchFamily="34" charset="0"/>
                        </a:rPr>
                        <a:t>Federal and State Expenditures for Medicaid</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$915,129,130</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$177,535,051</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$430,110,691</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$121,712,174</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$184,856,084</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620">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State Expenditures for Medicaid (22.35%)</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$204,531,361</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39,679,084</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$96,129,739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$27,202,671</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$41,315,335</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0">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Number of participants</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81,597</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6,126</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19,059</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11,433</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44,979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0">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Participation Rate</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8.2%</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4.2%</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14.6%</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1.9%</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18.9%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715">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Expenditure per Participant</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$2,507</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$6,477</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$5,044</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$2,379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$919</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620">
                <a:tc>
                  <a:txBody>
                    <a:bodyPr/>
                    <a:lstStyle/>
                    <a:p>
                      <a:pPr marL="0" marR="0">
                        <a:spcBef>
                          <a:spcPts val="0"/>
                        </a:spcBef>
                        <a:spcAft>
                          <a:spcPts val="0"/>
                        </a:spcAft>
                      </a:pPr>
                      <a:r>
                        <a:rPr lang="en-US" sz="1600" b="1">
                          <a:solidFill>
                            <a:srgbClr val="000000"/>
                          </a:solidFill>
                          <a:latin typeface="Arial" pitchFamily="34" charset="0"/>
                          <a:ea typeface="Times New Roman"/>
                          <a:cs typeface="Arial" pitchFamily="34" charset="0"/>
                        </a:rPr>
                        <a:t>Expenditure per Montanan (989,415)</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a:solidFill>
                            <a:srgbClr val="000000"/>
                          </a:solidFill>
                          <a:latin typeface="Arial" pitchFamily="34" charset="0"/>
                          <a:ea typeface="Times New Roman"/>
                          <a:cs typeface="Arial" pitchFamily="34" charset="0"/>
                        </a:rPr>
                        <a:t>$207</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dirty="0">
                          <a:solidFill>
                            <a:srgbClr val="000000"/>
                          </a:solidFill>
                          <a:latin typeface="Arial" pitchFamily="34" charset="0"/>
                          <a:ea typeface="Times New Roman"/>
                          <a:cs typeface="Arial" pitchFamily="34" charset="0"/>
                        </a:rPr>
                        <a:t>$40</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dirty="0">
                          <a:solidFill>
                            <a:srgbClr val="000000"/>
                          </a:solidFill>
                          <a:latin typeface="Arial" pitchFamily="34" charset="0"/>
                          <a:ea typeface="Times New Roman"/>
                          <a:cs typeface="Arial" pitchFamily="34" charset="0"/>
                        </a:rPr>
                        <a:t>$97</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a:solidFill>
                            <a:srgbClr val="000000"/>
                          </a:solidFill>
                          <a:latin typeface="Arial" pitchFamily="34" charset="0"/>
                          <a:ea typeface="Times New Roman"/>
                          <a:cs typeface="Arial" pitchFamily="34" charset="0"/>
                        </a:rPr>
                        <a:t>$27</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dirty="0">
                          <a:solidFill>
                            <a:srgbClr val="000000"/>
                          </a:solidFill>
                          <a:latin typeface="Arial" pitchFamily="34" charset="0"/>
                          <a:ea typeface="Times New Roman"/>
                          <a:cs typeface="Arial" pitchFamily="34" charset="0"/>
                        </a:rPr>
                        <a:t>$42</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a:spLocks noChangeArrowheads="1"/>
          </p:cNvSpPr>
          <p:nvPr/>
        </p:nvSpPr>
        <p:spPr bwMode="auto">
          <a:xfrm>
            <a:off x="209005" y="6167288"/>
            <a:ext cx="8582297"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b="0" dirty="0" smtClean="0">
                <a:solidFill>
                  <a:srgbClr val="000000"/>
                </a:solidFill>
              </a:rPr>
              <a:t>Sources:  Montana Medicaid Program, State Fiscal Years 2009/2010, Report for the 2011 Legislature, page 9 and Summary of Public Assistance and Medical Care, State Fiscal Year 2010.  Montana Department of Public Health and Human Services.  </a:t>
            </a:r>
            <a:r>
              <a:rPr lang="en-US" sz="1100" b="0" dirty="0" smtClean="0">
                <a:solidFill>
                  <a:srgbClr val="000000"/>
                </a:solidFill>
                <a:hlinkClick r:id="rId4"/>
              </a:rPr>
              <a:t>www.dphhs.mt.gov/statisticalinformation/tanfstats/sfy2010/table1.pdf</a:t>
            </a:r>
            <a:r>
              <a:rPr lang="en-US" sz="1100" b="0" dirty="0" smtClean="0">
                <a:solidFill>
                  <a:srgbClr val="000000"/>
                </a:solidFill>
              </a:rPr>
              <a:t>. </a:t>
            </a: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algn="ctr" eaLnBrk="1" hangingPunct="1"/>
            <a:r>
              <a:rPr lang="en-US" dirty="0" smtClean="0"/>
              <a:t>Medicaid Expenditures per Montanan, 2010 to 2030</a:t>
            </a:r>
            <a:endParaRPr lang="en-US" dirty="0" smtClean="0">
              <a:solidFill>
                <a:srgbClr val="10224E"/>
              </a:solidFill>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37</a:t>
            </a:fld>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984650223"/>
              </p:ext>
            </p:extLst>
          </p:nvPr>
        </p:nvGraphicFramePr>
        <p:xfrm>
          <a:off x="326571" y="1809204"/>
          <a:ext cx="8307977" cy="439565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a:spLocks noChangeArrowheads="1"/>
          </p:cNvSpPr>
          <p:nvPr/>
        </p:nvSpPr>
        <p:spPr bwMode="auto">
          <a:xfrm>
            <a:off x="209006" y="6159418"/>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Bureau of Census and Montana Medicaid Program, State Fiscal Years 2009/2010, Report for the 2011 Legislature</a:t>
            </a:r>
          </a:p>
          <a:p>
            <a:endParaRPr lang="en-US" sz="1200" b="0" dirty="0" smtClean="0">
              <a:solidFill>
                <a:srgbClr val="000000"/>
              </a:solidFill>
            </a:endParaRP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57200" y="599114"/>
            <a:ext cx="8229600" cy="1143000"/>
          </a:xfrm>
        </p:spPr>
        <p:txBody>
          <a:bodyPr/>
          <a:lstStyle/>
          <a:p>
            <a:pPr algn="ctr" eaLnBrk="1" hangingPunct="1"/>
            <a:r>
              <a:rPr lang="en-US" sz="3200" dirty="0" smtClean="0">
                <a:solidFill>
                  <a:srgbClr val="10224E"/>
                </a:solidFill>
              </a:rPr>
              <a:t>Medicaid Expenditures per Montanan by Medicaid Group, 2010 to 2030</a:t>
            </a:r>
            <a:br>
              <a:rPr lang="en-US" sz="3200" dirty="0" smtClean="0">
                <a:solidFill>
                  <a:srgbClr val="10224E"/>
                </a:solidFill>
              </a:rPr>
            </a:br>
            <a:endParaRPr lang="en-US" sz="3200" dirty="0" smtClean="0">
              <a:solidFill>
                <a:srgbClr val="10224E"/>
              </a:solidFill>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38</a:t>
            </a:fld>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2666267702"/>
              </p:ext>
            </p:extLst>
          </p:nvPr>
        </p:nvGraphicFramePr>
        <p:xfrm>
          <a:off x="156755" y="1610686"/>
          <a:ext cx="8804366" cy="46333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a:spLocks noChangeArrowheads="1"/>
          </p:cNvSpPr>
          <p:nvPr/>
        </p:nvSpPr>
        <p:spPr bwMode="auto">
          <a:xfrm>
            <a:off x="248194" y="6159419"/>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Bureau of Census and Montana Medicaid Program, State Fiscal Years 2009/2010, Report </a:t>
            </a:r>
            <a:br>
              <a:rPr lang="en-US" sz="1200" b="0" dirty="0" smtClean="0">
                <a:solidFill>
                  <a:srgbClr val="000000"/>
                </a:solidFill>
              </a:rPr>
            </a:br>
            <a:r>
              <a:rPr lang="en-US" sz="1200" b="0" dirty="0" smtClean="0">
                <a:solidFill>
                  <a:srgbClr val="000000"/>
                </a:solidFill>
              </a:rPr>
              <a:t>for the 2011 Legislature</a:t>
            </a: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391885" y="1034143"/>
            <a:ext cx="8229600" cy="1143000"/>
          </a:xfrm>
        </p:spPr>
        <p:txBody>
          <a:bodyPr/>
          <a:lstStyle/>
          <a:p>
            <a:pPr algn="ctr"/>
            <a:r>
              <a:rPr lang="en-US" sz="2800" dirty="0" smtClean="0">
                <a:solidFill>
                  <a:srgbClr val="10224E"/>
                </a:solidFill>
              </a:rPr>
              <a:t>State Medicaid Physical Health Expenditure per Montanan for</a:t>
            </a:r>
            <a:br>
              <a:rPr lang="en-US" sz="2800" dirty="0" smtClean="0">
                <a:solidFill>
                  <a:srgbClr val="10224E"/>
                </a:solidFill>
              </a:rPr>
            </a:br>
            <a:r>
              <a:rPr lang="en-US" sz="2800" dirty="0" smtClean="0">
                <a:solidFill>
                  <a:srgbClr val="10224E"/>
                </a:solidFill>
              </a:rPr>
              <a:t>Long-Term Care and Other Expenditure for Elderly, 2010 to 2030 (</a:t>
            </a:r>
            <a:r>
              <a:rPr lang="en-US" sz="2800" i="1" dirty="0" smtClean="0">
                <a:solidFill>
                  <a:srgbClr val="10224E"/>
                </a:solidFill>
              </a:rPr>
              <a:t>no trend</a:t>
            </a:r>
            <a:r>
              <a:rPr lang="en-US" sz="2800" dirty="0" smtClean="0">
                <a:solidFill>
                  <a:srgbClr val="10224E"/>
                </a:solidFill>
              </a:rPr>
              <a:t>)</a:t>
            </a:r>
            <a:r>
              <a:rPr lang="en-US" sz="2800" dirty="0" smtClean="0"/>
              <a:t/>
            </a:r>
            <a:br>
              <a:rPr lang="en-US" sz="2800" dirty="0" smtClean="0"/>
            </a:br>
            <a:r>
              <a:rPr lang="en-US" sz="2800" dirty="0" smtClean="0"/>
              <a:t/>
            </a:r>
            <a:br>
              <a:rPr lang="en-US" sz="2800" dirty="0" smtClean="0"/>
            </a:br>
            <a:r>
              <a:rPr lang="en-US" sz="2800" dirty="0" smtClean="0">
                <a:solidFill>
                  <a:srgbClr val="10224E"/>
                </a:solidFill>
              </a:rPr>
              <a:t/>
            </a:r>
            <a:br>
              <a:rPr lang="en-US" sz="2800" dirty="0" smtClean="0">
                <a:solidFill>
                  <a:srgbClr val="10224E"/>
                </a:solidFill>
              </a:rPr>
            </a:br>
            <a:endParaRPr lang="en-US" sz="2800" dirty="0" smtClean="0">
              <a:solidFill>
                <a:srgbClr val="10224E"/>
              </a:solidFill>
            </a:endParaRPr>
          </a:p>
        </p:txBody>
      </p:sp>
      <p:sp>
        <p:nvSpPr>
          <p:cNvPr id="3" name="Slide Number Placeholder 2"/>
          <p:cNvSpPr>
            <a:spLocks noGrp="1"/>
          </p:cNvSpPr>
          <p:nvPr>
            <p:ph type="sldNum" sz="quarter" idx="10"/>
          </p:nvPr>
        </p:nvSpPr>
        <p:spPr>
          <a:xfrm>
            <a:off x="8472306" y="6381750"/>
            <a:ext cx="436563" cy="476250"/>
          </a:xfrm>
        </p:spPr>
        <p:txBody>
          <a:bodyPr/>
          <a:lstStyle/>
          <a:p>
            <a:pPr>
              <a:defRPr/>
            </a:pPr>
            <a:fld id="{FA31D1F6-CD76-437D-82D2-6B9663E6664D}" type="slidenum">
              <a:rPr lang="en-US" smtClean="0">
                <a:solidFill>
                  <a:srgbClr val="000000"/>
                </a:solidFill>
              </a:rPr>
              <a:pPr>
                <a:defRPr/>
              </a:pPr>
              <a:t>39</a:t>
            </a:fld>
            <a:endParaRPr lang="en-US" dirty="0">
              <a:solidFill>
                <a:srgbClr val="000000"/>
              </a:solidFill>
            </a:endParaRPr>
          </a:p>
        </p:txBody>
      </p:sp>
      <p:graphicFrame>
        <p:nvGraphicFramePr>
          <p:cNvPr id="7" name="Chart 6"/>
          <p:cNvGraphicFramePr/>
          <p:nvPr/>
        </p:nvGraphicFramePr>
        <p:xfrm>
          <a:off x="235130" y="2099945"/>
          <a:ext cx="8608423" cy="422247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a:spLocks noChangeArrowheads="1"/>
          </p:cNvSpPr>
          <p:nvPr/>
        </p:nvSpPr>
        <p:spPr bwMode="auto">
          <a:xfrm>
            <a:off x="209006" y="6041853"/>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Bureau of Census and Montana Medicaid Program, State Fiscal Years 2009/2010, Report for </a:t>
            </a:r>
            <a:br>
              <a:rPr lang="en-US" sz="1200" b="0" dirty="0" smtClean="0">
                <a:solidFill>
                  <a:srgbClr val="000000"/>
                </a:solidFill>
              </a:rPr>
            </a:br>
            <a:r>
              <a:rPr lang="en-US" sz="1200" b="0" dirty="0" smtClean="0">
                <a:solidFill>
                  <a:srgbClr val="000000"/>
                </a:solidFill>
              </a:rPr>
              <a:t>the 2011 Legislature; and Kaiser Commission on Medicaid and the Uninsured, the Henry J. Kaiser Family Foundation</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Impacts of Aging</a:t>
            </a:r>
            <a:endParaRPr lang="en-US" dirty="0"/>
          </a:p>
        </p:txBody>
      </p:sp>
      <p:sp>
        <p:nvSpPr>
          <p:cNvPr id="3" name="Content Placeholder 2"/>
          <p:cNvSpPr>
            <a:spLocks noGrp="1"/>
          </p:cNvSpPr>
          <p:nvPr>
            <p:ph idx="1"/>
          </p:nvPr>
        </p:nvSpPr>
        <p:spPr/>
        <p:txBody>
          <a:bodyPr/>
          <a:lstStyle/>
          <a:p>
            <a:r>
              <a:rPr lang="en-US" dirty="0"/>
              <a:t>Demand</a:t>
            </a:r>
          </a:p>
          <a:p>
            <a:pPr lvl="1"/>
            <a:r>
              <a:rPr lang="en-US" dirty="0"/>
              <a:t>What nutrition-related services to the elderly demand from you?</a:t>
            </a:r>
          </a:p>
          <a:p>
            <a:pPr lvl="1"/>
            <a:endParaRPr lang="en-US" dirty="0"/>
          </a:p>
          <a:p>
            <a:r>
              <a:rPr lang="en-US" dirty="0"/>
              <a:t>Supply</a:t>
            </a:r>
          </a:p>
          <a:p>
            <a:pPr lvl="1"/>
            <a:r>
              <a:rPr lang="en-US" dirty="0"/>
              <a:t>What will you be willing to supply?</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66089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rotWithShape="1">
          <a:blip r:embed="rId4" cstate="print">
            <a:extLst>
              <a:ext uri="{28A0092B-C50C-407E-A947-70E740481C1C}">
                <a14:useLocalDpi xmlns:a14="http://schemas.microsoft.com/office/drawing/2010/main" val="0"/>
              </a:ext>
            </a:extLst>
          </a:blip>
          <a:srcRect l="12019" t="31949" r="12660" b="22357"/>
          <a:stretch/>
        </p:blipFill>
        <p:spPr bwMode="auto">
          <a:xfrm>
            <a:off x="352697" y="1124124"/>
            <a:ext cx="8112034" cy="5465428"/>
          </a:xfrm>
          <a:prstGeom prst="rect">
            <a:avLst/>
          </a:prstGeom>
          <a:ln>
            <a:noFill/>
          </a:ln>
          <a:extLst>
            <a:ext uri="{53640926-AAD7-44D8-BBD7-CCE9431645EC}">
              <a14:shadowObscured xmlns:a14="http://schemas.microsoft.com/office/drawing/2010/main"/>
            </a:ext>
          </a:extLst>
        </p:spPr>
      </p:pic>
      <p:sp>
        <p:nvSpPr>
          <p:cNvPr id="66562" name="Title 1"/>
          <p:cNvSpPr>
            <a:spLocks noGrp="1"/>
          </p:cNvSpPr>
          <p:nvPr>
            <p:ph type="title" idx="4294967295"/>
          </p:nvPr>
        </p:nvSpPr>
        <p:spPr>
          <a:xfrm>
            <a:off x="470263" y="172584"/>
            <a:ext cx="8229600" cy="1143000"/>
          </a:xfrm>
        </p:spPr>
        <p:txBody>
          <a:bodyPr/>
          <a:lstStyle/>
          <a:p>
            <a:pPr algn="ctr" eaLnBrk="1" hangingPunct="1"/>
            <a:r>
              <a:rPr lang="en-US" sz="2400" dirty="0" smtClean="0">
                <a:solidFill>
                  <a:srgbClr val="10224E"/>
                </a:solidFill>
              </a:rPr>
              <a:t>State Medicaid Expenditure for the Elderly per County Resident 2010 (</a:t>
            </a:r>
            <a:r>
              <a:rPr lang="en-US" sz="2400" i="1" dirty="0" smtClean="0">
                <a:solidFill>
                  <a:srgbClr val="10224E"/>
                </a:solidFill>
              </a:rPr>
              <a:t>no trend</a:t>
            </a:r>
            <a:r>
              <a:rPr lang="en-US" sz="2400" dirty="0" smtClean="0">
                <a:solidFill>
                  <a:srgbClr val="10224E"/>
                </a:solidFill>
              </a:rPr>
              <a:t>)</a:t>
            </a:r>
          </a:p>
        </p:txBody>
      </p:sp>
      <p:sp>
        <p:nvSpPr>
          <p:cNvPr id="2" name="Slide Number Placeholder 1"/>
          <p:cNvSpPr>
            <a:spLocks noGrp="1"/>
          </p:cNvSpPr>
          <p:nvPr>
            <p:ph type="sldNum" sz="quarter" idx="10"/>
          </p:nvPr>
        </p:nvSpPr>
        <p:spPr>
          <a:xfrm>
            <a:off x="8521563" y="6216061"/>
            <a:ext cx="436563" cy="476250"/>
          </a:xfrm>
        </p:spPr>
        <p:txBody>
          <a:bodyPr/>
          <a:lstStyle/>
          <a:p>
            <a:pPr>
              <a:defRPr/>
            </a:pPr>
            <a:fld id="{FA31D1F6-CD76-437D-82D2-6B9663E6664D}" type="slidenum">
              <a:rPr lang="en-US" smtClean="0">
                <a:solidFill>
                  <a:srgbClr val="000000"/>
                </a:solidFill>
              </a:rPr>
              <a:pPr>
                <a:defRPr/>
              </a:pPr>
              <a:t>40</a:t>
            </a:fld>
            <a:endParaRPr lang="en-US" dirty="0">
              <a:solidFill>
                <a:srgbClr val="000000"/>
              </a:solidFill>
            </a:endParaRPr>
          </a:p>
        </p:txBody>
      </p:sp>
      <p:sp>
        <p:nvSpPr>
          <p:cNvPr id="6" name="Rectangle 5"/>
          <p:cNvSpPr>
            <a:spLocks noChangeArrowheads="1"/>
          </p:cNvSpPr>
          <p:nvPr/>
        </p:nvSpPr>
        <p:spPr bwMode="auto">
          <a:xfrm>
            <a:off x="5695406" y="5088264"/>
            <a:ext cx="28346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Montana Department of Public Health and Human Services, Statistical Information for 2010, Table 5 (Nursing Home) and 2010 Decennial Census</a:t>
            </a:r>
          </a:p>
          <a:p>
            <a:endParaRPr lang="en-US" sz="1200" b="0" dirty="0" smtClean="0">
              <a:solidFill>
                <a:srgbClr val="000000"/>
              </a:solidFill>
            </a:endParaRPr>
          </a:p>
          <a:p>
            <a:r>
              <a:rPr lang="en-US" sz="1200" b="0" dirty="0" smtClean="0">
                <a:solidFill>
                  <a:srgbClr val="000000"/>
                </a:solidFill>
              </a:rPr>
              <a:t> </a:t>
            </a:r>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rotWithShape="1">
          <a:blip r:embed="rId4" cstate="print">
            <a:extLst>
              <a:ext uri="{28A0092B-C50C-407E-A947-70E740481C1C}">
                <a14:useLocalDpi xmlns:a14="http://schemas.microsoft.com/office/drawing/2010/main" val="0"/>
              </a:ext>
            </a:extLst>
          </a:blip>
          <a:srcRect l="12339" t="32321" r="13141" b="23347"/>
          <a:stretch/>
        </p:blipFill>
        <p:spPr bwMode="auto">
          <a:xfrm>
            <a:off x="477214" y="970247"/>
            <a:ext cx="8052832" cy="5178883"/>
          </a:xfrm>
          <a:prstGeom prst="rect">
            <a:avLst/>
          </a:prstGeom>
          <a:ln>
            <a:noFill/>
          </a:ln>
          <a:extLst>
            <a:ext uri="{53640926-AAD7-44D8-BBD7-CCE9431645EC}">
              <a14:shadowObscured xmlns:a14="http://schemas.microsoft.com/office/drawing/2010/main"/>
            </a:ext>
          </a:extLst>
        </p:spPr>
      </p:pic>
      <p:sp>
        <p:nvSpPr>
          <p:cNvPr id="67586" name="Title 1"/>
          <p:cNvSpPr>
            <a:spLocks noGrp="1"/>
          </p:cNvSpPr>
          <p:nvPr>
            <p:ph type="title" idx="4294967295"/>
          </p:nvPr>
        </p:nvSpPr>
        <p:spPr>
          <a:xfrm>
            <a:off x="444137" y="0"/>
            <a:ext cx="8229600" cy="1143000"/>
          </a:xfrm>
        </p:spPr>
        <p:txBody>
          <a:bodyPr/>
          <a:lstStyle/>
          <a:p>
            <a:pPr algn="ctr" eaLnBrk="1" hangingPunct="1"/>
            <a:r>
              <a:rPr lang="en-US" sz="2400" dirty="0" smtClean="0">
                <a:solidFill>
                  <a:srgbClr val="10224E"/>
                </a:solidFill>
              </a:rPr>
              <a:t>State Medicaid Expenditure for the Elderly per County Resident 2030 (</a:t>
            </a:r>
            <a:r>
              <a:rPr lang="en-US" sz="2400" i="1" dirty="0" smtClean="0">
                <a:solidFill>
                  <a:srgbClr val="10224E"/>
                </a:solidFill>
              </a:rPr>
              <a:t>no trend</a:t>
            </a:r>
            <a:r>
              <a:rPr lang="en-US" sz="2400" dirty="0" smtClean="0">
                <a:solidFill>
                  <a:srgbClr val="10224E"/>
                </a:solidFill>
              </a:rPr>
              <a:t>)</a:t>
            </a:r>
          </a:p>
        </p:txBody>
      </p:sp>
      <p:sp>
        <p:nvSpPr>
          <p:cNvPr id="2" name="Slide Number Placeholder 1"/>
          <p:cNvSpPr>
            <a:spLocks noGrp="1"/>
          </p:cNvSpPr>
          <p:nvPr>
            <p:ph type="sldNum" sz="quarter" idx="10"/>
          </p:nvPr>
        </p:nvSpPr>
        <p:spPr>
          <a:xfrm>
            <a:off x="8521563" y="6381750"/>
            <a:ext cx="436563" cy="476250"/>
          </a:xfrm>
        </p:spPr>
        <p:txBody>
          <a:bodyPr/>
          <a:lstStyle/>
          <a:p>
            <a:pPr>
              <a:defRPr/>
            </a:pPr>
            <a:fld id="{FA31D1F6-CD76-437D-82D2-6B9663E6664D}" type="slidenum">
              <a:rPr lang="en-US" smtClean="0">
                <a:solidFill>
                  <a:srgbClr val="000000"/>
                </a:solidFill>
              </a:rPr>
              <a:pPr>
                <a:defRPr/>
              </a:pPr>
              <a:t>41</a:t>
            </a:fld>
            <a:endParaRPr lang="en-US" dirty="0">
              <a:solidFill>
                <a:srgbClr val="000000"/>
              </a:solidFill>
            </a:endParaRPr>
          </a:p>
        </p:txBody>
      </p:sp>
      <p:sp>
        <p:nvSpPr>
          <p:cNvPr id="6" name="Rectangle 5"/>
          <p:cNvSpPr>
            <a:spLocks noChangeArrowheads="1"/>
          </p:cNvSpPr>
          <p:nvPr/>
        </p:nvSpPr>
        <p:spPr bwMode="auto">
          <a:xfrm>
            <a:off x="5695406" y="4609173"/>
            <a:ext cx="28346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Montana Department of Public Health and Human Services, Statistical Information for 2010, Table 5 (Nursing Home); 2010 Decennial Census; and NPA, Inc. Population Projections for 2030</a:t>
            </a:r>
          </a:p>
          <a:p>
            <a:r>
              <a:rPr lang="en-US" sz="1200" b="0" dirty="0" smtClean="0">
                <a:solidFill>
                  <a:srgbClr val="000000"/>
                </a:solidFill>
              </a:rPr>
              <a:t> </a:t>
            </a: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Residential Property taxes</a:t>
            </a:r>
            <a:endParaRPr lang="en-US" sz="3600" i="1"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Revenue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42</a:t>
            </a:fld>
            <a:endParaRPr lang="en-US"/>
          </a:p>
        </p:txBody>
      </p:sp>
    </p:spTree>
    <p:extLst>
      <p:ext uri="{BB962C8B-B14F-4D97-AF65-F5344CB8AC3E}">
        <p14:creationId xmlns:p14="http://schemas.microsoft.com/office/powerpoint/2010/main" val="246434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txBox="1">
            <a:spLocks noChangeArrowheads="1"/>
          </p:cNvSpPr>
          <p:nvPr/>
        </p:nvSpPr>
        <p:spPr bwMode="auto">
          <a:xfrm>
            <a:off x="317634" y="283029"/>
            <a:ext cx="8826366" cy="12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eaLnBrk="1" hangingPunct="1"/>
            <a:r>
              <a:rPr lang="en-US" sz="3200" dirty="0" smtClean="0">
                <a:solidFill>
                  <a:srgbClr val="10224E"/>
                </a:solidFill>
                <a:latin typeface="+mj-lt"/>
                <a:ea typeface="+mj-ea"/>
                <a:cs typeface="+mj-cs"/>
              </a:rPr>
              <a:t>Percentage of Persons in Each Age Group who are Head of Household</a:t>
            </a:r>
            <a:endParaRPr lang="en-US" sz="3200" dirty="0">
              <a:solidFill>
                <a:srgbClr val="10224E"/>
              </a:solidFill>
              <a:latin typeface="+mj-lt"/>
              <a:ea typeface="+mj-ea"/>
              <a:cs typeface="+mj-cs"/>
            </a:endParaRPr>
          </a:p>
        </p:txBody>
      </p:sp>
      <p:sp>
        <p:nvSpPr>
          <p:cNvPr id="3" name="Slide Number Placeholder 2"/>
          <p:cNvSpPr>
            <a:spLocks noGrp="1"/>
          </p:cNvSpPr>
          <p:nvPr>
            <p:ph type="sldNum" sz="quarter" idx="10"/>
          </p:nvPr>
        </p:nvSpPr>
        <p:spPr/>
        <p:txBody>
          <a:bodyPr/>
          <a:lstStyle/>
          <a:p>
            <a:pPr>
              <a:defRPr/>
            </a:pPr>
            <a:fld id="{FA31D1F6-CD76-437D-82D2-6B9663E6664D}" type="slidenum">
              <a:rPr lang="en-US" smtClean="0"/>
              <a:pPr>
                <a:defRPr/>
              </a:pPr>
              <a:t>43</a:t>
            </a:fld>
            <a:endParaRPr lang="en-US" dirty="0"/>
          </a:p>
        </p:txBody>
      </p:sp>
      <p:graphicFrame>
        <p:nvGraphicFramePr>
          <p:cNvPr id="21" name="Chart 10"/>
          <p:cNvGraphicFramePr>
            <a:graphicFrameLocks/>
          </p:cNvGraphicFramePr>
          <p:nvPr/>
        </p:nvGraphicFramePr>
        <p:xfrm>
          <a:off x="311150" y="1698217"/>
          <a:ext cx="8832850" cy="4692650"/>
        </p:xfrm>
        <a:graphic>
          <a:graphicData uri="http://schemas.openxmlformats.org/presentationml/2006/ole">
            <mc:AlternateContent xmlns:mc="http://schemas.openxmlformats.org/markup-compatibility/2006">
              <mc:Choice xmlns:v="urn:schemas-microsoft-com:vml" Requires="v">
                <p:oleObj spid="_x0000_s178213" name="Worksheet" r:id="rId6" imgW="6076849" imgH="3019357" progId="Excel.Sheet.8">
                  <p:embed/>
                </p:oleObj>
              </mc:Choice>
              <mc:Fallback>
                <p:oleObj name="Worksheet" r:id="rId6" imgW="6076849" imgH="3019357" progId="Excel.Sheet.8">
                  <p:embed/>
                  <p:pic>
                    <p:nvPicPr>
                      <p:cNvPr id="0" name="Chart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150" y="1698217"/>
                        <a:ext cx="8832850" cy="469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a:spLocks noChangeArrowheads="1"/>
          </p:cNvSpPr>
          <p:nvPr/>
        </p:nvSpPr>
        <p:spPr bwMode="auto">
          <a:xfrm>
            <a:off x="195943" y="6237796"/>
            <a:ext cx="822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U.S. Census</a:t>
            </a:r>
          </a:p>
        </p:txBody>
      </p:sp>
      <p:sp>
        <p:nvSpPr>
          <p:cNvPr id="9" name="Slide Number Placeholder 1"/>
          <p:cNvSpPr txBox="1">
            <a:spLocks/>
          </p:cNvSpPr>
          <p:nvPr/>
        </p:nvSpPr>
        <p:spPr bwMode="auto">
          <a:xfrm>
            <a:off x="8707437" y="6381750"/>
            <a:ext cx="436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31D1F6-CD76-437D-82D2-6B9663E6664D}"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2"/>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txBox="1">
            <a:spLocks noChangeArrowheads="1"/>
          </p:cNvSpPr>
          <p:nvPr/>
        </p:nvSpPr>
        <p:spPr bwMode="auto">
          <a:xfrm>
            <a:off x="317634" y="387532"/>
            <a:ext cx="8826366" cy="15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ctr" eaLnBrk="1" hangingPunct="1"/>
            <a:r>
              <a:rPr lang="en-US" sz="3600" dirty="0" smtClean="0">
                <a:solidFill>
                  <a:srgbClr val="10224E"/>
                </a:solidFill>
                <a:latin typeface="+mj-lt"/>
                <a:ea typeface="+mj-ea"/>
                <a:cs typeface="+mj-cs"/>
              </a:rPr>
              <a:t>Montana Residential Property Taxes by Age</a:t>
            </a:r>
            <a:endParaRPr lang="en-US" sz="3600" dirty="0">
              <a:solidFill>
                <a:srgbClr val="10224E"/>
              </a:solidFill>
              <a:latin typeface="+mj-lt"/>
              <a:ea typeface="+mj-ea"/>
              <a:cs typeface="+mj-cs"/>
            </a:endParaRPr>
          </a:p>
        </p:txBody>
      </p:sp>
      <p:graphicFrame>
        <p:nvGraphicFramePr>
          <p:cNvPr id="2" name="Chart 1"/>
          <p:cNvGraphicFramePr>
            <a:graphicFrameLocks/>
          </p:cNvGraphicFramePr>
          <p:nvPr>
            <p:extLst>
              <p:ext uri="{D42A27DB-BD31-4B8C-83A1-F6EECF244321}">
                <p14:modId xmlns:p14="http://schemas.microsoft.com/office/powerpoint/2010/main" val="2756940251"/>
              </p:ext>
            </p:extLst>
          </p:nvPr>
        </p:nvGraphicFramePr>
        <p:xfrm>
          <a:off x="190901" y="1750423"/>
          <a:ext cx="8632792" cy="445443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44</a:t>
            </a:fld>
            <a:endParaRPr lang="en-US" dirty="0">
              <a:solidFill>
                <a:srgbClr val="000000"/>
              </a:solidFill>
            </a:endParaRPr>
          </a:p>
        </p:txBody>
      </p:sp>
      <p:sp>
        <p:nvSpPr>
          <p:cNvPr id="5" name="Rectangle 4"/>
          <p:cNvSpPr>
            <a:spLocks noChangeArrowheads="1"/>
          </p:cNvSpPr>
          <p:nvPr/>
        </p:nvSpPr>
        <p:spPr bwMode="auto">
          <a:xfrm>
            <a:off x="209006" y="619860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MDOR, BLS, Year 2010 U.S. Census.  Years 2015 to 2030 are estimates using the U.S. Census projections re-weighted with 2010 U.S. Census Data</a:t>
            </a: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txBox="1">
            <a:spLocks noChangeArrowheads="1"/>
          </p:cNvSpPr>
          <p:nvPr/>
        </p:nvSpPr>
        <p:spPr bwMode="auto">
          <a:xfrm>
            <a:off x="105878" y="283029"/>
            <a:ext cx="9038122" cy="13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ctr" eaLnBrk="1" hangingPunct="1"/>
            <a:r>
              <a:rPr lang="en-US" sz="3600" dirty="0" smtClean="0">
                <a:solidFill>
                  <a:srgbClr val="10224E"/>
                </a:solidFill>
                <a:latin typeface="+mj-lt"/>
                <a:ea typeface="+mj-ea"/>
                <a:cs typeface="+mj-cs"/>
              </a:rPr>
              <a:t>Residential Property Taxes </a:t>
            </a:r>
            <a:br>
              <a:rPr lang="en-US" sz="3600" dirty="0" smtClean="0">
                <a:solidFill>
                  <a:srgbClr val="10224E"/>
                </a:solidFill>
                <a:latin typeface="+mj-lt"/>
                <a:ea typeface="+mj-ea"/>
                <a:cs typeface="+mj-cs"/>
              </a:rPr>
            </a:br>
            <a:r>
              <a:rPr lang="en-US" sz="3600" dirty="0" smtClean="0">
                <a:solidFill>
                  <a:srgbClr val="10224E"/>
                </a:solidFill>
                <a:latin typeface="+mj-lt"/>
                <a:ea typeface="+mj-ea"/>
                <a:cs typeface="+mj-cs"/>
              </a:rPr>
              <a:t>per Montanan</a:t>
            </a:r>
            <a:endParaRPr lang="en-US" sz="3600" dirty="0">
              <a:solidFill>
                <a:srgbClr val="10224E"/>
              </a:solidFill>
              <a:latin typeface="+mj-lt"/>
              <a:ea typeface="+mj-ea"/>
              <a:cs typeface="+mj-cs"/>
            </a:endParaRPr>
          </a:p>
        </p:txBody>
      </p:sp>
      <p:graphicFrame>
        <p:nvGraphicFramePr>
          <p:cNvPr id="2" name="Chart 1"/>
          <p:cNvGraphicFramePr>
            <a:graphicFrameLocks/>
          </p:cNvGraphicFramePr>
          <p:nvPr>
            <p:extLst>
              <p:ext uri="{D42A27DB-BD31-4B8C-83A1-F6EECF244321}">
                <p14:modId xmlns:p14="http://schemas.microsoft.com/office/powerpoint/2010/main" val="110383099"/>
              </p:ext>
            </p:extLst>
          </p:nvPr>
        </p:nvGraphicFramePr>
        <p:xfrm>
          <a:off x="328748" y="2011679"/>
          <a:ext cx="8382000" cy="4180115"/>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45</a:t>
            </a:fld>
            <a:endParaRPr lang="en-US">
              <a:solidFill>
                <a:srgbClr val="000000"/>
              </a:solidFill>
            </a:endParaRPr>
          </a:p>
        </p:txBody>
      </p:sp>
      <p:sp>
        <p:nvSpPr>
          <p:cNvPr id="5" name="Rectangle 4"/>
          <p:cNvSpPr>
            <a:spLocks noChangeArrowheads="1"/>
          </p:cNvSpPr>
          <p:nvPr/>
        </p:nvSpPr>
        <p:spPr bwMode="auto">
          <a:xfrm>
            <a:off x="209006" y="619860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MDOR, BLS, Year 2010 U.S. Census.  Years 2015 to 2030 are estimates using the U.S. Census projections re-weighted with 2010 U.S. Census Data</a:t>
            </a: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rgbClr val="000000"/>
                </a:solidFill>
                <a:latin typeface="Arial" charset="0"/>
              </a:rPr>
              <a:t>Individual Resident </a:t>
            </a:r>
            <a:br>
              <a:rPr lang="en-US" sz="3600" i="1" dirty="0">
                <a:solidFill>
                  <a:srgbClr val="000000"/>
                </a:solidFill>
                <a:latin typeface="Arial" charset="0"/>
              </a:rPr>
            </a:br>
            <a:r>
              <a:rPr lang="en-US" sz="3600" i="1" dirty="0">
                <a:solidFill>
                  <a:srgbClr val="000000"/>
                </a:solidFill>
                <a:latin typeface="Arial" charset="0"/>
              </a:rPr>
              <a:t>Income Taxes</a:t>
            </a:r>
            <a:r>
              <a:rPr lang="en-US" i="1" dirty="0">
                <a:solidFill>
                  <a:srgbClr val="000000"/>
                </a:solidFill>
                <a:latin typeface="Arial" charset="0"/>
              </a:rPr>
              <a:t/>
            </a:r>
            <a:br>
              <a:rPr lang="en-US" i="1" dirty="0">
                <a:solidFill>
                  <a:srgbClr val="000000"/>
                </a:solidFill>
                <a:latin typeface="Arial" charset="0"/>
              </a:rPr>
            </a:br>
            <a:endParaRPr lang="en-US"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Revenue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46</a:t>
            </a:fld>
            <a:endParaRPr lang="en-US"/>
          </a:p>
        </p:txBody>
      </p:sp>
    </p:spTree>
    <p:extLst>
      <p:ext uri="{BB962C8B-B14F-4D97-AF65-F5344CB8AC3E}">
        <p14:creationId xmlns:p14="http://schemas.microsoft.com/office/powerpoint/2010/main" val="9945872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4800" y="256903"/>
            <a:ext cx="8534400" cy="1447800"/>
          </a:xfrm>
        </p:spPr>
        <p:txBody>
          <a:bodyPr/>
          <a:lstStyle/>
          <a:p>
            <a:pPr algn="ctr" eaLnBrk="1" hangingPunct="1"/>
            <a:r>
              <a:rPr lang="en-US" kern="1200" dirty="0" smtClean="0">
                <a:solidFill>
                  <a:srgbClr val="10224E"/>
                </a:solidFill>
              </a:rPr>
              <a:t>Individual Resident Income Tax Liability per Montanan</a:t>
            </a:r>
            <a:endParaRPr lang="en-US" sz="3200" kern="1200" dirty="0">
              <a:solidFill>
                <a:srgbClr val="193374"/>
              </a:solidFill>
              <a:ea typeface="ＭＳ Ｐゴシック" pitchFamily="34" charset="-128"/>
              <a:cs typeface="Arial" charset="0"/>
            </a:endParaRPr>
          </a:p>
        </p:txBody>
      </p:sp>
      <p:sp>
        <p:nvSpPr>
          <p:cNvPr id="2" name="Slide Number Placeholder 1"/>
          <p:cNvSpPr>
            <a:spLocks noGrp="1"/>
          </p:cNvSpPr>
          <p:nvPr>
            <p:ph type="sldNum" sz="quarter" idx="12"/>
          </p:nvPr>
        </p:nvSpPr>
        <p:spPr>
          <a:xfrm>
            <a:off x="8673737" y="6381750"/>
            <a:ext cx="470263" cy="476250"/>
          </a:xfrm>
        </p:spPr>
        <p:txBody>
          <a:bodyPr/>
          <a:lstStyle/>
          <a:p>
            <a:pPr>
              <a:defRPr/>
            </a:pPr>
            <a:fld id="{A05C5A1C-9736-49CE-86B1-B1A9BC442F11}" type="slidenum">
              <a:rPr lang="en-US" smtClean="0">
                <a:solidFill>
                  <a:srgbClr val="000000"/>
                </a:solidFill>
              </a:rPr>
              <a:pPr>
                <a:defRPr/>
              </a:pPr>
              <a:t>47</a:t>
            </a:fld>
            <a:endParaRPr lang="en-US">
              <a:solidFill>
                <a:srgbClr val="000000"/>
              </a:solidFill>
            </a:endParaRPr>
          </a:p>
        </p:txBody>
      </p:sp>
      <p:graphicFrame>
        <p:nvGraphicFramePr>
          <p:cNvPr id="6" name="Chart 5"/>
          <p:cNvGraphicFramePr/>
          <p:nvPr/>
        </p:nvGraphicFramePr>
        <p:xfrm>
          <a:off x="0" y="1587135"/>
          <a:ext cx="8856617" cy="4800601"/>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304800" y="457200"/>
            <a:ext cx="8534400" cy="1752600"/>
          </a:xfrm>
        </p:spPr>
        <p:txBody>
          <a:bodyPr/>
          <a:lstStyle/>
          <a:p>
            <a:pPr algn="ctr" eaLnBrk="1" hangingPunct="1"/>
            <a:r>
              <a:rPr lang="en-US" kern="1200" dirty="0">
                <a:solidFill>
                  <a:srgbClr val="10224E"/>
                </a:solidFill>
              </a:rPr>
              <a:t>Summary of Revenue and Expenditure Projections</a:t>
            </a:r>
            <a:r>
              <a:rPr lang="en-US" sz="4000" kern="1200" dirty="0">
                <a:solidFill>
                  <a:srgbClr val="10224E"/>
                </a:solidFill>
              </a:rPr>
              <a:t/>
            </a:r>
            <a:br>
              <a:rPr lang="en-US" sz="4000" kern="1200" dirty="0">
                <a:solidFill>
                  <a:srgbClr val="10224E"/>
                </a:solidFill>
              </a:rPr>
            </a:br>
            <a:r>
              <a:rPr lang="en-US" sz="2800" kern="1200" dirty="0">
                <a:solidFill>
                  <a:srgbClr val="193374"/>
                </a:solidFill>
                <a:ea typeface="ＭＳ Ｐゴシック" pitchFamily="34" charset="-128"/>
                <a:cs typeface="Arial" charset="0"/>
              </a:rPr>
              <a:t>(Dollars per Montana Resident)</a:t>
            </a:r>
            <a:endParaRPr lang="en-US" sz="2400" kern="1200" dirty="0">
              <a:solidFill>
                <a:srgbClr val="193374"/>
              </a:solidFill>
              <a:ea typeface="ＭＳ Ｐゴシック" pitchFamily="34" charset="-128"/>
              <a:cs typeface="Arial"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48</a:t>
            </a:fld>
            <a:endParaRPr lang="en-US" sz="1400" b="0" dirty="0">
              <a:latin typeface="Arial" pitchFamily="34" charset="0"/>
              <a:cs typeface="Arial" pitchFamily="34" charset="0"/>
            </a:endParaRPr>
          </a:p>
        </p:txBody>
      </p:sp>
      <p:pic>
        <p:nvPicPr>
          <p:cNvPr id="248835" name="Picture 3"/>
          <p:cNvPicPr>
            <a:picLocks noGrp="1" noChangeAspect="1" noChangeArrowheads="1"/>
          </p:cNvPicPr>
          <p:nvPr>
            <p:ph type="tbl" idx="1"/>
          </p:nvPr>
        </p:nvPicPr>
        <p:blipFill>
          <a:blip r:embed="rId4" cstate="print">
            <a:extLst>
              <a:ext uri="{28A0092B-C50C-407E-A947-70E740481C1C}">
                <a14:useLocalDpi xmlns:a14="http://schemas.microsoft.com/office/drawing/2010/main" val="0"/>
              </a:ext>
            </a:extLst>
          </a:blip>
          <a:srcRect/>
          <a:stretch>
            <a:fillRect/>
          </a:stretch>
        </p:blipFill>
        <p:spPr bwMode="auto">
          <a:xfrm>
            <a:off x="440671" y="2734625"/>
            <a:ext cx="8703330" cy="144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Consumption Patterns</a:t>
            </a:r>
            <a:endParaRPr lang="en-US" dirty="0"/>
          </a:p>
        </p:txBody>
      </p:sp>
      <p:sp>
        <p:nvSpPr>
          <p:cNvPr id="3" name="Content Placeholder 2"/>
          <p:cNvSpPr>
            <a:spLocks noGrp="1"/>
          </p:cNvSpPr>
          <p:nvPr>
            <p:ph idx="1"/>
          </p:nvPr>
        </p:nvSpPr>
        <p:spPr/>
        <p:txBody>
          <a:bodyPr/>
          <a:lstStyle/>
          <a:p>
            <a:r>
              <a:rPr lang="en-US" dirty="0" smtClean="0"/>
              <a:t>Life-cycle and permanent income hypotheses (true/false)</a:t>
            </a:r>
          </a:p>
          <a:p>
            <a:pPr lvl="1"/>
            <a:r>
              <a:rPr lang="en-US" dirty="0" smtClean="0"/>
              <a:t>Maintain lifetime consumption patterns by . . . </a:t>
            </a:r>
          </a:p>
          <a:p>
            <a:pPr lvl="2"/>
            <a:r>
              <a:rPr lang="en-US" dirty="0" smtClean="0"/>
              <a:t>Saving while earning income</a:t>
            </a:r>
          </a:p>
          <a:p>
            <a:pPr lvl="2"/>
            <a:r>
              <a:rPr lang="en-US" dirty="0" smtClean="0"/>
              <a:t>Dissaving in retirement</a:t>
            </a:r>
          </a:p>
          <a:p>
            <a:pPr lvl="1"/>
            <a:endParaRPr lang="en-US" dirty="0"/>
          </a:p>
        </p:txBody>
      </p:sp>
      <p:sp>
        <p:nvSpPr>
          <p:cNvPr id="4" name="Text Placeholder 3"/>
          <p:cNvSpPr>
            <a:spLocks noGrp="1"/>
          </p:cNvSpPr>
          <p:nvPr>
            <p:ph type="body" sz="quarter" idx="10"/>
          </p:nvPr>
        </p:nvSpPr>
        <p:spPr/>
        <p:txBody>
          <a:bodyPr/>
          <a:lstStyle/>
          <a:p>
            <a:endParaRPr lang="en-US"/>
          </a:p>
        </p:txBody>
      </p:sp>
      <p:sp>
        <p:nvSpPr>
          <p:cNvPr id="5" name="TextBox 4"/>
          <p:cNvSpPr txBox="1"/>
          <p:nvPr/>
        </p:nvSpPr>
        <p:spPr>
          <a:xfrm>
            <a:off x="304800" y="5746459"/>
            <a:ext cx="7654660" cy="461665"/>
          </a:xfrm>
          <a:prstGeom prst="rect">
            <a:avLst/>
          </a:prstGeom>
          <a:noFill/>
        </p:spPr>
        <p:txBody>
          <a:bodyPr wrap="none" rtlCol="0">
            <a:spAutoFit/>
          </a:bodyPr>
          <a:lstStyle/>
          <a:p>
            <a:r>
              <a:rPr lang="en-US" sz="1200" dirty="0" smtClean="0"/>
              <a:t>Elderly – spend less; little evidence of lifetime consumption patterns; maintain wealth</a:t>
            </a:r>
          </a:p>
          <a:p>
            <a:r>
              <a:rPr lang="en-US" sz="1200" dirty="0" smtClean="0"/>
              <a:t>by consuming less</a:t>
            </a:r>
            <a:endParaRPr lang="en-US" sz="1200" dirty="0"/>
          </a:p>
        </p:txBody>
      </p:sp>
    </p:spTree>
    <p:extLst>
      <p:ext uri="{BB962C8B-B14F-4D97-AF65-F5344CB8AC3E}">
        <p14:creationId xmlns:p14="http://schemas.microsoft.com/office/powerpoint/2010/main" val="53900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69888"/>
            <a:ext cx="8229600" cy="1143000"/>
          </a:xfrm>
        </p:spPr>
        <p:txBody>
          <a:bodyPr/>
          <a:lstStyle/>
          <a:p>
            <a:pPr marL="914400" indent="-914400" algn="ctr" eaLnBrk="1" hangingPunct="1">
              <a:buClr>
                <a:srgbClr val="800000"/>
              </a:buClr>
            </a:pPr>
            <a:r>
              <a:rPr lang="en-US" sz="4000" dirty="0" smtClean="0">
                <a:solidFill>
                  <a:srgbClr val="800000"/>
                </a:solidFill>
              </a:rPr>
              <a:t>Demographics</a:t>
            </a:r>
          </a:p>
        </p:txBody>
      </p:sp>
      <p:sp>
        <p:nvSpPr>
          <p:cNvPr id="33795" name="Rectangle 3"/>
          <p:cNvSpPr>
            <a:spLocks noGrp="1" noChangeArrowheads="1"/>
          </p:cNvSpPr>
          <p:nvPr>
            <p:ph idx="1"/>
          </p:nvPr>
        </p:nvSpPr>
        <p:spPr>
          <a:xfrm>
            <a:off x="671513" y="1702965"/>
            <a:ext cx="8085137" cy="4060272"/>
          </a:xfrm>
        </p:spPr>
        <p:txBody>
          <a:bodyPr anchor="ctr"/>
          <a:lstStyle/>
          <a:p>
            <a:pPr eaLnBrk="1" hangingPunct="1">
              <a:buSzPct val="125000"/>
              <a:buFont typeface="Arial" charset="0"/>
              <a:buChar char="•"/>
            </a:pPr>
            <a:r>
              <a:rPr lang="en-US" sz="3600" b="0" dirty="0" smtClean="0">
                <a:latin typeface="Arial" charset="0"/>
              </a:rPr>
              <a:t>Population</a:t>
            </a:r>
          </a:p>
          <a:p>
            <a:pPr eaLnBrk="1" hangingPunct="1">
              <a:buSzPct val="125000"/>
              <a:buFont typeface="Arial" charset="0"/>
              <a:buChar char="•"/>
            </a:pPr>
            <a:r>
              <a:rPr lang="en-US" sz="3600" b="0" dirty="0" smtClean="0">
                <a:latin typeface="Arial" charset="0"/>
              </a:rPr>
              <a:t>Age Dependency Ratios</a:t>
            </a:r>
          </a:p>
          <a:p>
            <a:pPr lvl="1" eaLnBrk="1" hangingPunct="1">
              <a:buSzPct val="125000"/>
              <a:buFont typeface="Wingdings" pitchFamily="2" charset="2"/>
              <a:buChar char="§"/>
            </a:pPr>
            <a:r>
              <a:rPr lang="en-US" b="0" dirty="0" smtClean="0">
                <a:latin typeface="Arial" charset="0"/>
              </a:rPr>
              <a:t>TDR</a:t>
            </a:r>
          </a:p>
          <a:p>
            <a:pPr lvl="1" eaLnBrk="1" hangingPunct="1">
              <a:buSzPct val="125000"/>
              <a:buFont typeface="Wingdings" pitchFamily="2" charset="2"/>
              <a:buChar char="§"/>
            </a:pPr>
            <a:r>
              <a:rPr lang="en-US" b="0" dirty="0" smtClean="0">
                <a:latin typeface="Arial" charset="0"/>
              </a:rPr>
              <a:t>YDR</a:t>
            </a:r>
          </a:p>
          <a:p>
            <a:pPr lvl="1" eaLnBrk="1" hangingPunct="1">
              <a:buSzPct val="125000"/>
              <a:buFont typeface="Wingdings" pitchFamily="2" charset="2"/>
              <a:buChar char="§"/>
            </a:pPr>
            <a:r>
              <a:rPr lang="en-US" b="0" dirty="0" smtClean="0">
                <a:latin typeface="Arial" charset="0"/>
              </a:rPr>
              <a:t>EDR</a:t>
            </a:r>
          </a:p>
          <a:p>
            <a:pPr eaLnBrk="1" hangingPunct="1">
              <a:buSzPct val="125000"/>
              <a:buFont typeface="Arial" charset="0"/>
              <a:buChar char="•"/>
            </a:pPr>
            <a:r>
              <a:rPr lang="en-US" sz="3600" b="0" dirty="0" smtClean="0">
                <a:latin typeface="Arial" charset="0"/>
              </a:rPr>
              <a:t>Age Dependency Ratios by County</a:t>
            </a:r>
          </a:p>
        </p:txBody>
      </p:sp>
      <p:sp>
        <p:nvSpPr>
          <p:cNvPr id="5"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Unknowns for the Elderly</a:t>
            </a:r>
            <a:endParaRPr lang="en-US" dirty="0"/>
          </a:p>
        </p:txBody>
      </p:sp>
      <p:sp>
        <p:nvSpPr>
          <p:cNvPr id="3" name="Content Placeholder 2"/>
          <p:cNvSpPr>
            <a:spLocks noGrp="1"/>
          </p:cNvSpPr>
          <p:nvPr>
            <p:ph idx="1"/>
          </p:nvPr>
        </p:nvSpPr>
        <p:spPr/>
        <p:txBody>
          <a:bodyPr/>
          <a:lstStyle/>
          <a:p>
            <a:r>
              <a:rPr lang="en-US" dirty="0" smtClean="0"/>
              <a:t>Health</a:t>
            </a:r>
          </a:p>
          <a:p>
            <a:endParaRPr lang="en-US" dirty="0"/>
          </a:p>
          <a:p>
            <a:r>
              <a:rPr lang="en-US" dirty="0" smtClean="0"/>
              <a:t>Life Expectancy</a:t>
            </a:r>
          </a:p>
          <a:p>
            <a:endParaRPr lang="en-US" dirty="0"/>
          </a:p>
          <a:p>
            <a:r>
              <a:rPr lang="en-US" dirty="0" smtClean="0"/>
              <a:t>Household Independence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34046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Income and Expenditures</a:t>
            </a:r>
            <a:endParaRPr lang="en-US" dirty="0"/>
          </a:p>
        </p:txBody>
      </p:sp>
      <p:pic>
        <p:nvPicPr>
          <p:cNvPr id="5" name="Content Placeholder 4"/>
          <p:cNvPicPr>
            <a:picLocks noGrp="1" noChangeAspect="1"/>
          </p:cNvPicPr>
          <p:nvPr>
            <p:ph idx="1"/>
          </p:nvPr>
        </p:nvPicPr>
        <p:blipFill>
          <a:blip r:embed="rId2"/>
          <a:stretch>
            <a:fillRect/>
          </a:stretch>
        </p:blipFill>
        <p:spPr>
          <a:xfrm>
            <a:off x="523779" y="1703439"/>
            <a:ext cx="7605153" cy="4167161"/>
          </a:xfrm>
          <a:prstGeom prst="rect">
            <a:avLst/>
          </a:prstGeom>
        </p:spPr>
      </p:pic>
      <p:sp>
        <p:nvSpPr>
          <p:cNvPr id="4" name="Text Placeholder 3"/>
          <p:cNvSpPr>
            <a:spLocks noGrp="1"/>
          </p:cNvSpPr>
          <p:nvPr>
            <p:ph type="body" sz="quarter" idx="10"/>
          </p:nvPr>
        </p:nvSpPr>
        <p:spPr/>
        <p:txBody>
          <a:bodyPr/>
          <a:lstStyle/>
          <a:p>
            <a:endParaRPr lang="en-US"/>
          </a:p>
        </p:txBody>
      </p:sp>
      <p:sp>
        <p:nvSpPr>
          <p:cNvPr id="3" name="TextBox 2"/>
          <p:cNvSpPr txBox="1"/>
          <p:nvPr/>
        </p:nvSpPr>
        <p:spPr>
          <a:xfrm>
            <a:off x="755374" y="6056243"/>
            <a:ext cx="4055919" cy="276999"/>
          </a:xfrm>
          <a:prstGeom prst="rect">
            <a:avLst/>
          </a:prstGeom>
          <a:noFill/>
        </p:spPr>
        <p:txBody>
          <a:bodyPr wrap="none" rtlCol="0">
            <a:spAutoFit/>
          </a:bodyPr>
          <a:lstStyle/>
          <a:p>
            <a:r>
              <a:rPr lang="en-US" sz="1200" dirty="0" smtClean="0"/>
              <a:t>Source: Consumer Expenditure Survey, 2013</a:t>
            </a:r>
            <a:endParaRPr lang="en-US" sz="1200" dirty="0"/>
          </a:p>
        </p:txBody>
      </p:sp>
    </p:spTree>
    <p:extLst>
      <p:ext uri="{BB962C8B-B14F-4D97-AF65-F5344CB8AC3E}">
        <p14:creationId xmlns:p14="http://schemas.microsoft.com/office/powerpoint/2010/main" val="220646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Expenditures by age</a:t>
            </a:r>
            <a:endParaRPr lang="en-US" dirty="0"/>
          </a:p>
        </p:txBody>
      </p:sp>
      <p:sp>
        <p:nvSpPr>
          <p:cNvPr id="3" name="Content Placeholder 2"/>
          <p:cNvSpPr>
            <a:spLocks noGrp="1"/>
          </p:cNvSpPr>
          <p:nvPr>
            <p:ph sz="half" idx="1"/>
          </p:nvPr>
        </p:nvSpPr>
        <p:spPr/>
        <p:txBody>
          <a:bodyPr/>
          <a:lstStyle/>
          <a:p>
            <a:r>
              <a:rPr lang="en-US" dirty="0" smtClean="0"/>
              <a:t>25-34 years old</a:t>
            </a:r>
          </a:p>
          <a:p>
            <a:endParaRPr lang="en-US" dirty="0"/>
          </a:p>
        </p:txBody>
      </p:sp>
      <p:sp>
        <p:nvSpPr>
          <p:cNvPr id="4" name="Content Placeholder 3"/>
          <p:cNvSpPr>
            <a:spLocks noGrp="1"/>
          </p:cNvSpPr>
          <p:nvPr>
            <p:ph sz="half" idx="2"/>
          </p:nvPr>
        </p:nvSpPr>
        <p:spPr/>
        <p:txBody>
          <a:bodyPr/>
          <a:lstStyle/>
          <a:p>
            <a:r>
              <a:rPr lang="en-US" dirty="0" smtClean="0"/>
              <a:t>75+ years</a:t>
            </a:r>
          </a:p>
          <a:p>
            <a:endParaRPr lang="en-US" dirty="0"/>
          </a:p>
        </p:txBody>
      </p:sp>
      <p:sp>
        <p:nvSpPr>
          <p:cNvPr id="5" name="Slide Number Placeholder 4"/>
          <p:cNvSpPr>
            <a:spLocks noGrp="1"/>
          </p:cNvSpPr>
          <p:nvPr>
            <p:ph type="sldNum" sz="quarter" idx="10"/>
          </p:nvPr>
        </p:nvSpPr>
        <p:spPr/>
        <p:txBody>
          <a:bodyPr/>
          <a:lstStyle/>
          <a:p>
            <a:pPr>
              <a:defRPr/>
            </a:pPr>
            <a:fld id="{7D37011F-6D78-4514-A864-4C74F4A849D8}" type="slidenum">
              <a:rPr lang="en-US" smtClean="0"/>
              <a:pPr>
                <a:defRPr/>
              </a:pPr>
              <a:t>52</a:t>
            </a:fld>
            <a:endParaRPr lang="en-US"/>
          </a:p>
        </p:txBody>
      </p:sp>
      <p:pic>
        <p:nvPicPr>
          <p:cNvPr id="6" name="Picture 5"/>
          <p:cNvPicPr>
            <a:picLocks noChangeAspect="1"/>
          </p:cNvPicPr>
          <p:nvPr/>
        </p:nvPicPr>
        <p:blipFill>
          <a:blip r:embed="rId2"/>
          <a:stretch>
            <a:fillRect/>
          </a:stretch>
        </p:blipFill>
        <p:spPr>
          <a:xfrm>
            <a:off x="534392" y="2278668"/>
            <a:ext cx="3584602" cy="3362933"/>
          </a:xfrm>
          <a:prstGeom prst="rect">
            <a:avLst/>
          </a:prstGeom>
        </p:spPr>
      </p:pic>
      <p:pic>
        <p:nvPicPr>
          <p:cNvPr id="7" name="Picture 6"/>
          <p:cNvPicPr>
            <a:picLocks noChangeAspect="1"/>
          </p:cNvPicPr>
          <p:nvPr/>
        </p:nvPicPr>
        <p:blipFill>
          <a:blip r:embed="rId3"/>
          <a:stretch>
            <a:fillRect/>
          </a:stretch>
        </p:blipFill>
        <p:spPr>
          <a:xfrm>
            <a:off x="4495800" y="2278668"/>
            <a:ext cx="3545002" cy="3340898"/>
          </a:xfrm>
          <a:prstGeom prst="rect">
            <a:avLst/>
          </a:prstGeom>
        </p:spPr>
      </p:pic>
      <p:sp>
        <p:nvSpPr>
          <p:cNvPr id="8" name="TextBox 7"/>
          <p:cNvSpPr txBox="1"/>
          <p:nvPr/>
        </p:nvSpPr>
        <p:spPr>
          <a:xfrm>
            <a:off x="864066" y="6043070"/>
            <a:ext cx="7037504" cy="276999"/>
          </a:xfrm>
          <a:prstGeom prst="rect">
            <a:avLst/>
          </a:prstGeom>
          <a:noFill/>
        </p:spPr>
        <p:txBody>
          <a:bodyPr wrap="none" rtlCol="0">
            <a:spAutoFit/>
          </a:bodyPr>
          <a:lstStyle/>
          <a:p>
            <a:r>
              <a:rPr lang="en-US" sz="1200" dirty="0" smtClean="0"/>
              <a:t>Story: food – 14 to 9%; housing 36 to 26%; trans 19 to 11%; health 5 to 11%; </a:t>
            </a:r>
            <a:endParaRPr lang="en-US" sz="1200" dirty="0"/>
          </a:p>
        </p:txBody>
      </p:sp>
    </p:spTree>
    <p:extLst>
      <p:ext uri="{BB962C8B-B14F-4D97-AF65-F5344CB8AC3E}">
        <p14:creationId xmlns:p14="http://schemas.microsoft.com/office/powerpoint/2010/main" val="169956117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Food “at home” and “away”</a:t>
            </a:r>
            <a:endParaRPr lang="en-US" dirty="0"/>
          </a:p>
        </p:txBody>
      </p:sp>
      <p:pic>
        <p:nvPicPr>
          <p:cNvPr id="5" name="Content Placeholder 4"/>
          <p:cNvPicPr>
            <a:picLocks noGrp="1" noChangeAspect="1"/>
          </p:cNvPicPr>
          <p:nvPr>
            <p:ph idx="1"/>
          </p:nvPr>
        </p:nvPicPr>
        <p:blipFill>
          <a:blip r:embed="rId2"/>
          <a:stretch>
            <a:fillRect/>
          </a:stretch>
        </p:blipFill>
        <p:spPr>
          <a:xfrm>
            <a:off x="679507" y="1432633"/>
            <a:ext cx="7583649" cy="4535511"/>
          </a:xfrm>
          <a:prstGeom prst="rect">
            <a:avLst/>
          </a:prstGeo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5931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Food “at home”</a:t>
            </a:r>
            <a:endParaRPr lang="en-US" dirty="0"/>
          </a:p>
        </p:txBody>
      </p:sp>
      <p:pic>
        <p:nvPicPr>
          <p:cNvPr id="5" name="Content Placeholder 4"/>
          <p:cNvPicPr>
            <a:picLocks noGrp="1" noChangeAspect="1"/>
          </p:cNvPicPr>
          <p:nvPr>
            <p:ph idx="1"/>
          </p:nvPr>
        </p:nvPicPr>
        <p:blipFill>
          <a:blip r:embed="rId2"/>
          <a:stretch>
            <a:fillRect/>
          </a:stretch>
        </p:blipFill>
        <p:spPr>
          <a:xfrm>
            <a:off x="696286" y="1561008"/>
            <a:ext cx="7768205" cy="4562955"/>
          </a:xfrm>
          <a:prstGeom prst="rect">
            <a:avLst/>
          </a:prstGeo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29967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5922" y="4229042"/>
            <a:ext cx="8229600" cy="838200"/>
          </a:xfrm>
        </p:spPr>
        <p:txBody>
          <a:bodyPr/>
          <a:lstStyle/>
          <a:p>
            <a:pPr algn="ctr" eaLnBrk="1" hangingPunct="1">
              <a:defRPr/>
            </a:pPr>
            <a:r>
              <a:rPr lang="en-US" sz="4400" dirty="0" smtClean="0">
                <a:solidFill>
                  <a:srgbClr val="800000"/>
                </a:solidFill>
              </a:rPr>
              <a:t>Summary and Conclusion</a:t>
            </a:r>
            <a:r>
              <a:rPr lang="en-US" sz="6600" dirty="0" smtClean="0">
                <a:solidFill>
                  <a:srgbClr val="800000"/>
                </a:solidFill>
              </a:rPr>
              <a:t/>
            </a:r>
            <a:br>
              <a:rPr lang="en-US" sz="6600" dirty="0" smtClean="0">
                <a:solidFill>
                  <a:srgbClr val="800000"/>
                </a:solidFill>
              </a:rPr>
            </a:br>
            <a:r>
              <a:rPr lang="en-US" sz="5400" dirty="0" smtClean="0">
                <a:solidFill>
                  <a:schemeClr val="bg2">
                    <a:lumMod val="90000"/>
                    <a:lumOff val="10000"/>
                  </a:schemeClr>
                </a:solidFill>
              </a:rPr>
              <a:t/>
            </a:r>
            <a:br>
              <a:rPr lang="en-US" sz="5400" dirty="0" smtClean="0">
                <a:solidFill>
                  <a:schemeClr val="bg2">
                    <a:lumMod val="90000"/>
                    <a:lumOff val="10000"/>
                  </a:schemeClr>
                </a:solidFill>
              </a:rPr>
            </a:br>
            <a:r>
              <a:rPr lang="en-US" sz="5400" dirty="0" smtClean="0">
                <a:solidFill>
                  <a:schemeClr val="bg2">
                    <a:lumMod val="90000"/>
                    <a:lumOff val="10000"/>
                  </a:schemeClr>
                </a:solidFill>
              </a:rPr>
              <a:t/>
            </a:r>
            <a:br>
              <a:rPr lang="en-US" sz="5400" dirty="0" smtClean="0">
                <a:solidFill>
                  <a:schemeClr val="bg2">
                    <a:lumMod val="90000"/>
                    <a:lumOff val="10000"/>
                  </a:schemeClr>
                </a:solidFill>
              </a:rPr>
            </a:br>
            <a:r>
              <a:rPr lang="en-US" sz="4400" dirty="0" smtClean="0">
                <a:latin typeface="Arial" charset="0"/>
                <a:cs typeface="Arial" charset="0"/>
              </a:rPr>
              <a:t/>
            </a:r>
            <a:br>
              <a:rPr lang="en-US" sz="4400" dirty="0" smtClean="0">
                <a:latin typeface="Arial" charset="0"/>
                <a:cs typeface="Arial" charset="0"/>
              </a:rPr>
            </a:br>
            <a:r>
              <a:rPr lang="en-US" sz="4400" dirty="0" smtClean="0">
                <a:solidFill>
                  <a:schemeClr val="bg2">
                    <a:lumMod val="90000"/>
                    <a:lumOff val="10000"/>
                  </a:schemeClr>
                </a:solidFill>
              </a:rPr>
              <a:t/>
            </a:r>
            <a:br>
              <a:rPr lang="en-US" sz="4400" dirty="0" smtClean="0">
                <a:solidFill>
                  <a:schemeClr val="bg2">
                    <a:lumMod val="90000"/>
                    <a:lumOff val="10000"/>
                  </a:schemeClr>
                </a:solidFill>
              </a:rPr>
            </a:br>
            <a:endParaRPr lang="en-US" sz="2800" dirty="0">
              <a:solidFill>
                <a:schemeClr val="bg2">
                  <a:lumMod val="90000"/>
                  <a:lumOff val="10000"/>
                </a:schemeClr>
              </a:solidFill>
            </a:endParaRPr>
          </a:p>
        </p:txBody>
      </p:sp>
      <p:sp>
        <p:nvSpPr>
          <p:cNvPr id="4" name="Slide Number Placeholder 1"/>
          <p:cNvSpPr txBox="1">
            <a:spLocks/>
          </p:cNvSpPr>
          <p:nvPr/>
        </p:nvSpPr>
        <p:spPr bwMode="auto">
          <a:xfrm>
            <a:off x="8524792" y="6105442"/>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55</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7621411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87955" y="375386"/>
            <a:ext cx="8503347" cy="1143000"/>
          </a:xfrm>
        </p:spPr>
        <p:txBody>
          <a:bodyPr/>
          <a:lstStyle/>
          <a:p>
            <a:pPr algn="ctr" eaLnBrk="1" hangingPunct="1"/>
            <a:r>
              <a:rPr lang="en-US" sz="4000" kern="1200" dirty="0" smtClean="0">
                <a:solidFill>
                  <a:srgbClr val="10224E"/>
                </a:solidFill>
              </a:rPr>
              <a:t>Summary &amp; Conclusion</a:t>
            </a:r>
            <a:endParaRPr lang="en-US" sz="4000" kern="1200" dirty="0">
              <a:solidFill>
                <a:srgbClr val="10224E"/>
              </a:solidFill>
            </a:endParaRPr>
          </a:p>
        </p:txBody>
      </p:sp>
      <p:sp>
        <p:nvSpPr>
          <p:cNvPr id="83971" name="Rectangle 3"/>
          <p:cNvSpPr>
            <a:spLocks noGrp="1" noChangeArrowheads="1"/>
          </p:cNvSpPr>
          <p:nvPr>
            <p:ph idx="1"/>
          </p:nvPr>
        </p:nvSpPr>
        <p:spPr>
          <a:xfrm>
            <a:off x="476505" y="1763635"/>
            <a:ext cx="8077200" cy="4494552"/>
          </a:xfrm>
        </p:spPr>
        <p:txBody>
          <a:bodyPr anchor="ctr"/>
          <a:lstStyle/>
          <a:p>
            <a:pPr eaLnBrk="1" hangingPunct="1">
              <a:buSzPct val="125000"/>
              <a:buFont typeface="Arial" pitchFamily="34" charset="0"/>
              <a:buChar char="•"/>
            </a:pPr>
            <a:r>
              <a:rPr lang="en-US" dirty="0" smtClean="0">
                <a:latin typeface="Arial" pitchFamily="34" charset="0"/>
                <a:cs typeface="Arial" pitchFamily="34" charset="0"/>
              </a:rPr>
              <a:t>Aging will occur </a:t>
            </a:r>
            <a:r>
              <a:rPr lang="en-US" dirty="0" smtClean="0">
                <a:solidFill>
                  <a:srgbClr val="FF0000"/>
                </a:solidFill>
                <a:latin typeface="Arial" pitchFamily="34" charset="0"/>
                <a:cs typeface="Arial" pitchFamily="34" charset="0"/>
              </a:rPr>
              <a:t>most rapidly </a:t>
            </a:r>
            <a:r>
              <a:rPr lang="en-US" dirty="0" smtClean="0">
                <a:latin typeface="Arial" pitchFamily="34" charset="0"/>
                <a:cs typeface="Arial" pitchFamily="34" charset="0"/>
              </a:rPr>
              <a:t>in many of the rural areas of Eastern and Northern Montana.</a:t>
            </a:r>
          </a:p>
          <a:p>
            <a:pPr eaLnBrk="1" hangingPunct="1">
              <a:buSzPct val="125000"/>
              <a:buFont typeface="Arial" pitchFamily="34" charset="0"/>
              <a:buChar char="•"/>
            </a:pPr>
            <a:endParaRPr lang="en-US" dirty="0" smtClean="0">
              <a:latin typeface="Arial" pitchFamily="34" charset="0"/>
              <a:cs typeface="Arial" pitchFamily="34" charset="0"/>
            </a:endParaRPr>
          </a:p>
          <a:p>
            <a:pPr eaLnBrk="1" hangingPunct="1">
              <a:buSzPct val="125000"/>
              <a:buFont typeface="Arial" pitchFamily="34" charset="0"/>
              <a:buChar char="•"/>
            </a:pPr>
            <a:r>
              <a:rPr lang="en-US" dirty="0" smtClean="0">
                <a:latin typeface="Arial" pitchFamily="34" charset="0"/>
                <a:cs typeface="Arial" pitchFamily="34" charset="0"/>
              </a:rPr>
              <a:t>Aging will occur </a:t>
            </a:r>
            <a:r>
              <a:rPr lang="en-US" dirty="0" smtClean="0">
                <a:solidFill>
                  <a:srgbClr val="FF0000"/>
                </a:solidFill>
                <a:latin typeface="Arial" pitchFamily="34" charset="0"/>
                <a:cs typeface="Arial" pitchFamily="34" charset="0"/>
              </a:rPr>
              <a:t>least rapidly </a:t>
            </a:r>
            <a:r>
              <a:rPr lang="en-US" dirty="0" smtClean="0">
                <a:latin typeface="Arial" pitchFamily="34" charset="0"/>
                <a:cs typeface="Arial" pitchFamily="34" charset="0"/>
              </a:rPr>
              <a:t>in the more urbanized areas and on Native American reservations.  </a:t>
            </a:r>
          </a:p>
          <a:p>
            <a:pPr eaLnBrk="1" hangingPunct="1">
              <a:buSzPct val="125000"/>
              <a:buFont typeface="Arial" pitchFamily="34" charset="0"/>
              <a:buChar char="•"/>
            </a:pPr>
            <a:endParaRPr lang="en-US" sz="3600" dirty="0" smtClean="0">
              <a:latin typeface="Arial" pitchFamily="34" charset="0"/>
              <a:cs typeface="Arial" pitchFamily="34"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56</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71">
                                            <p:txEl>
                                              <p:pRg st="2" end="2"/>
                                            </p:txEl>
                                          </p:spTgt>
                                        </p:tgtEl>
                                        <p:attrNameLst>
                                          <p:attrName>style.visibility</p:attrName>
                                        </p:attrNameLst>
                                      </p:cBhvr>
                                      <p:to>
                                        <p:strVal val="visible"/>
                                      </p:to>
                                    </p:set>
                                    <p:animEffect transition="in" filter="fade">
                                      <p:cBhvr>
                                        <p:cTn id="12"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0688" y="252825"/>
            <a:ext cx="8503347" cy="1143000"/>
          </a:xfrm>
        </p:spPr>
        <p:txBody>
          <a:bodyPr/>
          <a:lstStyle/>
          <a:p>
            <a:pPr algn="ctr" eaLnBrk="1" hangingPunct="1"/>
            <a:r>
              <a:rPr lang="en-US" sz="4000" kern="1200" dirty="0" smtClean="0">
                <a:solidFill>
                  <a:srgbClr val="10224E"/>
                </a:solidFill>
              </a:rPr>
              <a:t>Summary &amp; Conclusion</a:t>
            </a:r>
            <a:endParaRPr lang="en-US" sz="4000" kern="1200" dirty="0">
              <a:solidFill>
                <a:srgbClr val="10224E"/>
              </a:solidFill>
            </a:endParaRPr>
          </a:p>
        </p:txBody>
      </p:sp>
      <p:sp>
        <p:nvSpPr>
          <p:cNvPr id="83971" name="Rectangle 3"/>
          <p:cNvSpPr>
            <a:spLocks noGrp="1" noChangeArrowheads="1"/>
          </p:cNvSpPr>
          <p:nvPr>
            <p:ph idx="1"/>
          </p:nvPr>
        </p:nvSpPr>
        <p:spPr>
          <a:xfrm>
            <a:off x="351893" y="1711353"/>
            <a:ext cx="8077200" cy="4353887"/>
          </a:xfrm>
        </p:spPr>
        <p:txBody>
          <a:bodyPr anchor="ctr"/>
          <a:lstStyle/>
          <a:p>
            <a:pPr eaLnBrk="1" hangingPunct="1">
              <a:buSzPct val="125000"/>
              <a:buFont typeface="Arial" pitchFamily="34" charset="0"/>
              <a:buChar char="•"/>
            </a:pPr>
            <a:r>
              <a:rPr lang="en-US" dirty="0" smtClean="0">
                <a:latin typeface="Arial" pitchFamily="34" charset="0"/>
                <a:cs typeface="Arial" pitchFamily="34" charset="0"/>
              </a:rPr>
              <a:t>Aging alone </a:t>
            </a:r>
            <a:r>
              <a:rPr lang="en-US" dirty="0" smtClean="0">
                <a:solidFill>
                  <a:srgbClr val="FF0000"/>
                </a:solidFill>
                <a:latin typeface="Arial" pitchFamily="34" charset="0"/>
                <a:cs typeface="Arial" pitchFamily="34" charset="0"/>
              </a:rPr>
              <a:t>modest impacts </a:t>
            </a:r>
            <a:r>
              <a:rPr lang="en-US" dirty="0" smtClean="0">
                <a:latin typeface="Arial" pitchFamily="34" charset="0"/>
                <a:cs typeface="Arial" pitchFamily="34" charset="0"/>
              </a:rPr>
              <a:t>on budgets of state and local governments.  </a:t>
            </a:r>
          </a:p>
          <a:p>
            <a:pPr eaLnBrk="1" hangingPunct="1">
              <a:buSzPct val="125000"/>
              <a:buFont typeface="Arial" pitchFamily="34" charset="0"/>
              <a:buChar char="•"/>
            </a:pPr>
            <a:endParaRPr lang="en-US" dirty="0" smtClean="0">
              <a:latin typeface="Arial" pitchFamily="34" charset="0"/>
              <a:cs typeface="Arial" pitchFamily="34" charset="0"/>
            </a:endParaRPr>
          </a:p>
          <a:p>
            <a:pPr eaLnBrk="1" hangingPunct="1">
              <a:buSzPct val="125000"/>
              <a:buFont typeface="Arial" pitchFamily="34" charset="0"/>
              <a:buChar char="•"/>
            </a:pPr>
            <a:r>
              <a:rPr lang="en-US" dirty="0" smtClean="0">
                <a:latin typeface="Arial" pitchFamily="34" charset="0"/>
                <a:cs typeface="Arial" pitchFamily="34" charset="0"/>
              </a:rPr>
              <a:t>While expenditures on the elderly for </a:t>
            </a:r>
            <a:r>
              <a:rPr lang="en-US" dirty="0" smtClean="0">
                <a:solidFill>
                  <a:srgbClr val="FF0000"/>
                </a:solidFill>
                <a:latin typeface="Arial" pitchFamily="34" charset="0"/>
                <a:cs typeface="Arial" pitchFamily="34" charset="0"/>
              </a:rPr>
              <a:t>Medicaid</a:t>
            </a:r>
            <a:r>
              <a:rPr lang="en-US" dirty="0" smtClean="0">
                <a:latin typeface="Arial" pitchFamily="34" charset="0"/>
                <a:cs typeface="Arial" pitchFamily="34" charset="0"/>
              </a:rPr>
              <a:t> and other services will rise, they will be offset by lower </a:t>
            </a:r>
            <a:r>
              <a:rPr lang="en-US" dirty="0" smtClean="0">
                <a:solidFill>
                  <a:srgbClr val="FF0000"/>
                </a:solidFill>
                <a:latin typeface="Arial" pitchFamily="34" charset="0"/>
                <a:cs typeface="Arial" pitchFamily="34" charset="0"/>
              </a:rPr>
              <a:t>educational and correctional </a:t>
            </a:r>
            <a:r>
              <a:rPr lang="en-US" dirty="0" smtClean="0">
                <a:latin typeface="Arial" pitchFamily="34" charset="0"/>
                <a:cs typeface="Arial" pitchFamily="34" charset="0"/>
              </a:rPr>
              <a:t>costs.  </a:t>
            </a:r>
          </a:p>
          <a:p>
            <a:pPr lvl="1" eaLnBrk="1" hangingPunct="1">
              <a:buSzPct val="125000"/>
              <a:buFont typeface="Wingdings" pitchFamily="2" charset="2"/>
              <a:buChar char="§"/>
            </a:pPr>
            <a:endParaRPr lang="en-US" sz="2800" dirty="0" smtClean="0">
              <a:latin typeface="Arial" pitchFamily="34" charset="0"/>
              <a:cs typeface="Arial" pitchFamily="34"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57</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kern="1200" dirty="0">
                <a:solidFill>
                  <a:srgbClr val="10224E"/>
                </a:solidFill>
              </a:rPr>
              <a:t>Summary &amp; Conclusion</a:t>
            </a:r>
            <a:endParaRPr lang="en-US" sz="4000"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rPr>
              <a:t>And while </a:t>
            </a:r>
            <a:r>
              <a:rPr lang="en-US" dirty="0" smtClean="0">
                <a:latin typeface="Arial" pitchFamily="34" charset="0"/>
                <a:cs typeface="Arial" pitchFamily="34" charset="0"/>
              </a:rPr>
              <a:t>aging </a:t>
            </a:r>
            <a:r>
              <a:rPr lang="en-US" dirty="0">
                <a:latin typeface="Arial" pitchFamily="34" charset="0"/>
                <a:cs typeface="Arial" pitchFamily="34" charset="0"/>
              </a:rPr>
              <a:t>may reduce </a:t>
            </a:r>
            <a:r>
              <a:rPr lang="en-US" dirty="0">
                <a:solidFill>
                  <a:srgbClr val="FF0000"/>
                </a:solidFill>
                <a:latin typeface="Arial" pitchFamily="34" charset="0"/>
                <a:cs typeface="Arial" pitchFamily="34" charset="0"/>
              </a:rPr>
              <a:t>income tax revenues</a:t>
            </a:r>
            <a:r>
              <a:rPr lang="en-US" dirty="0">
                <a:latin typeface="Arial" pitchFamily="34" charset="0"/>
                <a:cs typeface="Arial" pitchFamily="34" charset="0"/>
              </a:rPr>
              <a:t>, these declines are likely to be offset by increased </a:t>
            </a:r>
            <a:r>
              <a:rPr lang="en-US" dirty="0">
                <a:solidFill>
                  <a:srgbClr val="FF0000"/>
                </a:solidFill>
                <a:latin typeface="Arial" pitchFamily="34" charset="0"/>
                <a:cs typeface="Arial" pitchFamily="34" charset="0"/>
              </a:rPr>
              <a:t>residential property taxes</a:t>
            </a:r>
            <a:r>
              <a:rPr lang="en-US" dirty="0">
                <a:latin typeface="Arial" pitchFamily="34" charset="0"/>
                <a:cs typeface="Arial" pitchFamily="34" charset="0"/>
              </a:rPr>
              <a:t>.</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81579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87955" y="375386"/>
            <a:ext cx="8503347" cy="1143000"/>
          </a:xfrm>
        </p:spPr>
        <p:txBody>
          <a:bodyPr/>
          <a:lstStyle/>
          <a:p>
            <a:pPr algn="ctr" eaLnBrk="1" hangingPunct="1"/>
            <a:r>
              <a:rPr lang="en-US" sz="4000" kern="1200" dirty="0" smtClean="0">
                <a:solidFill>
                  <a:srgbClr val="10224E"/>
                </a:solidFill>
              </a:rPr>
              <a:t>Summary &amp; Conclusion</a:t>
            </a:r>
            <a:endParaRPr lang="en-US" sz="4000" kern="1200" dirty="0">
              <a:solidFill>
                <a:srgbClr val="10224E"/>
              </a:solidFill>
            </a:endParaRPr>
          </a:p>
        </p:txBody>
      </p:sp>
      <p:sp>
        <p:nvSpPr>
          <p:cNvPr id="83971" name="Rectangle 3"/>
          <p:cNvSpPr>
            <a:spLocks noGrp="1" noChangeArrowheads="1"/>
          </p:cNvSpPr>
          <p:nvPr>
            <p:ph idx="1"/>
          </p:nvPr>
        </p:nvSpPr>
        <p:spPr>
          <a:xfrm>
            <a:off x="274091" y="1577008"/>
            <a:ext cx="8077200" cy="2684599"/>
          </a:xfrm>
        </p:spPr>
        <p:txBody>
          <a:bodyPr anchor="ctr"/>
          <a:lstStyle/>
          <a:p>
            <a:pPr marL="0" indent="0" eaLnBrk="1" hangingPunct="1">
              <a:buSzPct val="125000"/>
              <a:buNone/>
            </a:pPr>
            <a:r>
              <a:rPr lang="en-US" dirty="0" smtClean="0">
                <a:latin typeface="Arial" pitchFamily="34" charset="0"/>
                <a:cs typeface="Arial" pitchFamily="34" charset="0"/>
              </a:rPr>
              <a:t>The next two decades are likely to be significantly different than the last four, because there will be a smaller “</a:t>
            </a:r>
            <a:r>
              <a:rPr lang="en-US" dirty="0" smtClean="0">
                <a:solidFill>
                  <a:srgbClr val="FF0000"/>
                </a:solidFill>
                <a:latin typeface="Arial" pitchFamily="34" charset="0"/>
                <a:cs typeface="Arial" pitchFamily="34" charset="0"/>
              </a:rPr>
              <a:t>demographic dividend</a:t>
            </a:r>
            <a:r>
              <a:rPr lang="en-US" dirty="0" smtClean="0">
                <a:latin typeface="Arial" pitchFamily="34" charset="0"/>
                <a:cs typeface="Arial" pitchFamily="34" charset="0"/>
              </a:rPr>
              <a:t>.” </a:t>
            </a: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59</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p:nvPr/>
        </p:nvGraphicFramePr>
        <p:xfrm>
          <a:off x="0" y="1502228"/>
          <a:ext cx="9144000"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a:xfrm>
            <a:off x="8650288" y="6381750"/>
            <a:ext cx="493712" cy="476250"/>
          </a:xfrm>
        </p:spPr>
        <p:txBody>
          <a:bodyPr/>
          <a:lstStyle/>
          <a:p>
            <a:pPr>
              <a:defRPr/>
            </a:pPr>
            <a:fld id="{0BA786F8-875E-45A1-9CC8-28D61206B25B}" type="slidenum">
              <a:rPr lang="en-US" smtClean="0">
                <a:solidFill>
                  <a:srgbClr val="000000"/>
                </a:solidFill>
              </a:rPr>
              <a:pPr>
                <a:defRPr/>
              </a:pPr>
              <a:t>6</a:t>
            </a:fld>
            <a:endParaRPr lang="en-US" dirty="0">
              <a:solidFill>
                <a:srgbClr val="000000"/>
              </a:solidFill>
            </a:endParaRPr>
          </a:p>
        </p:txBody>
      </p:sp>
      <p:sp>
        <p:nvSpPr>
          <p:cNvPr id="5" name="Title 1"/>
          <p:cNvSpPr>
            <a:spLocks noGrp="1"/>
          </p:cNvSpPr>
          <p:nvPr>
            <p:ph type="ctrTitle" idx="4294967295"/>
          </p:nvPr>
        </p:nvSpPr>
        <p:spPr>
          <a:xfrm>
            <a:off x="0" y="158161"/>
            <a:ext cx="9144000" cy="1447800"/>
          </a:xfrm>
        </p:spPr>
        <p:txBody>
          <a:bodyPr/>
          <a:lstStyle/>
          <a:p>
            <a:pPr algn="ctr" eaLnBrk="1" hangingPunct="1"/>
            <a:r>
              <a:rPr lang="en-US" dirty="0" smtClean="0">
                <a:solidFill>
                  <a:srgbClr val="193374"/>
                </a:solidFill>
              </a:rPr>
              <a:t>Montana Population by Age Group</a:t>
            </a:r>
          </a:p>
        </p:txBody>
      </p:sp>
      <p:sp>
        <p:nvSpPr>
          <p:cNvPr id="7" name="Rectangle 6"/>
          <p:cNvSpPr/>
          <p:nvPr/>
        </p:nvSpPr>
        <p:spPr>
          <a:xfrm>
            <a:off x="81813" y="6285815"/>
            <a:ext cx="8754179" cy="461665"/>
          </a:xfrm>
          <a:prstGeom prst="rect">
            <a:avLst/>
          </a:prstGeom>
        </p:spPr>
        <p:txBody>
          <a:bodyPr wrap="square">
            <a:spAutoFit/>
          </a:bodyPr>
          <a:lstStyle/>
          <a:p>
            <a:r>
              <a:rPr lang="en-US" sz="1200" b="0" dirty="0">
                <a:solidFill>
                  <a:srgbClr val="000000"/>
                </a:solidFill>
                <a:latin typeface="Arial" pitchFamily="34" charset="0"/>
                <a:cs typeface="Arial" pitchFamily="34" charset="0"/>
              </a:rPr>
              <a:t>Source: U.S. Census.  Years 2020 and 2030 are estimates using the U.S. Census projections re-weighted with 2010 </a:t>
            </a:r>
            <a:r>
              <a:rPr lang="en-US" sz="1200" b="0" dirty="0" smtClean="0">
                <a:solidFill>
                  <a:srgbClr val="000000"/>
                </a:solidFill>
                <a:latin typeface="Arial" pitchFamily="34" charset="0"/>
                <a:cs typeface="Arial" pitchFamily="34" charset="0"/>
              </a:rPr>
              <a:t>U.S. </a:t>
            </a:r>
            <a:r>
              <a:rPr lang="en-US" sz="1200" b="0" dirty="0">
                <a:solidFill>
                  <a:srgbClr val="000000"/>
                </a:solidFill>
                <a:latin typeface="Arial" pitchFamily="34" charset="0"/>
                <a:cs typeface="Arial" pitchFamily="34" charset="0"/>
              </a:rPr>
              <a:t>Census Data</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Summary &amp; Conclusion</a:t>
            </a:r>
            <a:endParaRPr lang="en-US" sz="4000" dirty="0"/>
          </a:p>
        </p:txBody>
      </p:sp>
      <p:sp>
        <p:nvSpPr>
          <p:cNvPr id="3" name="Content Placeholder 2"/>
          <p:cNvSpPr>
            <a:spLocks noGrp="1"/>
          </p:cNvSpPr>
          <p:nvPr>
            <p:ph idx="1"/>
          </p:nvPr>
        </p:nvSpPr>
        <p:spPr/>
        <p:txBody>
          <a:bodyPr/>
          <a:lstStyle/>
          <a:p>
            <a:r>
              <a:rPr lang="en-US" dirty="0" smtClean="0"/>
              <a:t>Income Impacts</a:t>
            </a:r>
          </a:p>
          <a:p>
            <a:pPr lvl="1"/>
            <a:r>
              <a:rPr lang="en-US" dirty="0">
                <a:latin typeface="Arial" pitchFamily="34" charset="0"/>
                <a:cs typeface="Arial" pitchFamily="34" charset="0"/>
              </a:rPr>
              <a:t>On the income side, the Baby Boomers will retire and </a:t>
            </a:r>
            <a:r>
              <a:rPr lang="en-US" dirty="0">
                <a:solidFill>
                  <a:srgbClr val="FF0000"/>
                </a:solidFill>
                <a:latin typeface="Arial" pitchFamily="34" charset="0"/>
                <a:cs typeface="Arial" pitchFamily="34" charset="0"/>
              </a:rPr>
              <a:t>women’s labor force participation rates </a:t>
            </a:r>
            <a:r>
              <a:rPr lang="en-US" dirty="0">
                <a:latin typeface="Arial" pitchFamily="34" charset="0"/>
                <a:cs typeface="Arial" pitchFamily="34" charset="0"/>
              </a:rPr>
              <a:t>are not expected to rise.</a:t>
            </a:r>
          </a:p>
          <a:p>
            <a:pPr marL="457200" lvl="1" indent="0">
              <a:buNone/>
            </a:pPr>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701976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Implications for You</a:t>
            </a:r>
            <a:endParaRPr lang="en-US" dirty="0"/>
          </a:p>
        </p:txBody>
      </p:sp>
      <p:sp>
        <p:nvSpPr>
          <p:cNvPr id="3" name="Content Placeholder 2"/>
          <p:cNvSpPr>
            <a:spLocks noGrp="1"/>
          </p:cNvSpPr>
          <p:nvPr>
            <p:ph idx="1"/>
          </p:nvPr>
        </p:nvSpPr>
        <p:spPr/>
        <p:txBody>
          <a:bodyPr/>
          <a:lstStyle/>
          <a:p>
            <a:r>
              <a:rPr lang="en-US" dirty="0" smtClean="0"/>
              <a:t>Demand</a:t>
            </a:r>
          </a:p>
          <a:p>
            <a:pPr lvl="1"/>
            <a:r>
              <a:rPr lang="en-US" dirty="0" smtClean="0"/>
              <a:t>What nutrition-related services to the elderly demand from you?</a:t>
            </a:r>
          </a:p>
          <a:p>
            <a:pPr lvl="1"/>
            <a:endParaRPr lang="en-US" dirty="0"/>
          </a:p>
          <a:p>
            <a:r>
              <a:rPr lang="en-US" dirty="0" smtClean="0"/>
              <a:t>Supply</a:t>
            </a:r>
          </a:p>
          <a:p>
            <a:pPr lvl="1"/>
            <a:r>
              <a:rPr lang="en-US" dirty="0" smtClean="0"/>
              <a:t>What will you be willing to supply?</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82966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61703" y="992776"/>
            <a:ext cx="7811588" cy="5656217"/>
          </a:xfrm>
          <a:prstGeom prst="rect">
            <a:avLst/>
          </a:prstGeom>
        </p:spPr>
      </p:pic>
      <p:sp>
        <p:nvSpPr>
          <p:cNvPr id="74754" name="Rectangle 2"/>
          <p:cNvSpPr>
            <a:spLocks noGrp="1" noChangeArrowheads="1"/>
          </p:cNvSpPr>
          <p:nvPr>
            <p:ph type="title"/>
          </p:nvPr>
        </p:nvSpPr>
        <p:spPr>
          <a:xfrm>
            <a:off x="1" y="211183"/>
            <a:ext cx="8778240" cy="1143000"/>
          </a:xfrm>
        </p:spPr>
        <p:txBody>
          <a:bodyPr/>
          <a:lstStyle/>
          <a:p>
            <a:pPr algn="ctr">
              <a:defRPr/>
            </a:pPr>
            <a:r>
              <a:rPr lang="en-US" sz="6000" kern="1200" dirty="0" smtClean="0">
                <a:solidFill>
                  <a:srgbClr val="10224E"/>
                </a:solidFill>
              </a:rPr>
              <a:t>Questions</a:t>
            </a:r>
            <a:endParaRPr lang="en-US" sz="6000" kern="1200" dirty="0">
              <a:solidFill>
                <a:srgbClr val="10224E"/>
              </a:solidFill>
            </a:endParaRPr>
          </a:p>
        </p:txBody>
      </p:sp>
      <p:sp>
        <p:nvSpPr>
          <p:cNvPr id="4" name="Slide Number Placeholder 1"/>
          <p:cNvSpPr txBox="1">
            <a:spLocks/>
          </p:cNvSpPr>
          <p:nvPr/>
        </p:nvSpPr>
        <p:spPr bwMode="auto">
          <a:xfrm>
            <a:off x="8445728" y="6183131"/>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62</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ctrTitle" idx="4294967295"/>
          </p:nvPr>
        </p:nvSpPr>
        <p:spPr>
          <a:xfrm>
            <a:off x="81813" y="288789"/>
            <a:ext cx="8969908" cy="1447800"/>
          </a:xfrm>
        </p:spPr>
        <p:txBody>
          <a:bodyPr/>
          <a:lstStyle/>
          <a:p>
            <a:pPr algn="ctr" eaLnBrk="1" hangingPunct="1"/>
            <a:r>
              <a:rPr lang="en-US" dirty="0" smtClean="0">
                <a:solidFill>
                  <a:srgbClr val="193374"/>
                </a:solidFill>
              </a:rPr>
              <a:t>Montana Age Groups as a Percent of Total Montana Population</a:t>
            </a: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7</a:t>
            </a:fld>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4246756644"/>
              </p:ext>
            </p:extLst>
          </p:nvPr>
        </p:nvGraphicFramePr>
        <p:xfrm>
          <a:off x="231008" y="1698171"/>
          <a:ext cx="8730114" cy="455928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81813" y="6285815"/>
            <a:ext cx="8754179" cy="461665"/>
          </a:xfrm>
          <a:prstGeom prst="rect">
            <a:avLst/>
          </a:prstGeom>
        </p:spPr>
        <p:txBody>
          <a:bodyPr wrap="square">
            <a:spAutoFit/>
          </a:bodyPr>
          <a:lstStyle/>
          <a:p>
            <a:r>
              <a:rPr lang="en-US" sz="1200" b="0" dirty="0">
                <a:solidFill>
                  <a:srgbClr val="000000"/>
                </a:solidFill>
                <a:latin typeface="Arial" pitchFamily="34" charset="0"/>
                <a:cs typeface="Arial" pitchFamily="34" charset="0"/>
              </a:rPr>
              <a:t>Source: U.S. Census.  Years 2020 and 2030 are estimates using the U.S. Census projections re-weighted with 2010 </a:t>
            </a:r>
            <a:r>
              <a:rPr lang="en-US" sz="1200" b="0" dirty="0" smtClean="0">
                <a:solidFill>
                  <a:srgbClr val="000000"/>
                </a:solidFill>
                <a:latin typeface="Arial" pitchFamily="34" charset="0"/>
                <a:cs typeface="Arial" pitchFamily="34" charset="0"/>
              </a:rPr>
              <a:t>U.S. </a:t>
            </a:r>
            <a:r>
              <a:rPr lang="en-US" sz="1200" b="0" dirty="0">
                <a:solidFill>
                  <a:srgbClr val="000000"/>
                </a:solidFill>
                <a:latin typeface="Arial" pitchFamily="34" charset="0"/>
                <a:cs typeface="Arial" pitchFamily="34" charset="0"/>
              </a:rPr>
              <a:t>Census Data</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47675" y="315913"/>
            <a:ext cx="8229600" cy="1143000"/>
          </a:xfrm>
        </p:spPr>
        <p:txBody>
          <a:bodyPr/>
          <a:lstStyle/>
          <a:p>
            <a:pPr algn="ctr" eaLnBrk="1" hangingPunct="1"/>
            <a:r>
              <a:rPr lang="en-US" dirty="0" smtClean="0">
                <a:solidFill>
                  <a:srgbClr val="193374"/>
                </a:solidFill>
              </a:rPr>
              <a:t>Age Dependency Ratios</a:t>
            </a:r>
          </a:p>
        </p:txBody>
      </p:sp>
      <p:sp>
        <p:nvSpPr>
          <p:cNvPr id="36867" name="Content Placeholder 2"/>
          <p:cNvSpPr>
            <a:spLocks noGrp="1"/>
          </p:cNvSpPr>
          <p:nvPr>
            <p:ph idx="4294967295"/>
          </p:nvPr>
        </p:nvSpPr>
        <p:spPr>
          <a:xfrm>
            <a:off x="438150" y="1712913"/>
            <a:ext cx="8229600" cy="4114800"/>
          </a:xfrm>
        </p:spPr>
        <p:txBody>
          <a:bodyPr/>
          <a:lstStyle/>
          <a:p>
            <a:pPr eaLnBrk="1" hangingPunct="1">
              <a:buSzPct val="125000"/>
              <a:buFont typeface="Arial" pitchFamily="34" charset="0"/>
              <a:buChar char="•"/>
              <a:defRPr/>
            </a:pPr>
            <a:r>
              <a:rPr lang="en-US" dirty="0" smtClean="0">
                <a:latin typeface="Arial" pitchFamily="34" charset="0"/>
                <a:cs typeface="Arial" pitchFamily="34" charset="0"/>
              </a:rPr>
              <a:t>Total </a:t>
            </a:r>
            <a:r>
              <a:rPr lang="en-US" dirty="0">
                <a:latin typeface="Arial" pitchFamily="34" charset="0"/>
                <a:cs typeface="Arial" pitchFamily="34" charset="0"/>
              </a:rPr>
              <a:t>Age Dependency Ratio (</a:t>
            </a:r>
            <a:r>
              <a:rPr lang="en-US" dirty="0" smtClean="0">
                <a:latin typeface="Arial" pitchFamily="34" charset="0"/>
                <a:cs typeface="Arial" pitchFamily="34" charset="0"/>
              </a:rPr>
              <a:t>TDR)</a:t>
            </a:r>
          </a:p>
          <a:p>
            <a:pPr lvl="1" eaLnBrk="1" hangingPunct="1">
              <a:buSzPct val="125000"/>
              <a:buFont typeface="Wingdings" pitchFamily="2" charset="2"/>
              <a:buChar char="§"/>
              <a:defRPr/>
            </a:pPr>
            <a:r>
              <a:rPr lang="en-US" dirty="0" smtClean="0">
                <a:latin typeface="Arial" pitchFamily="34" charset="0"/>
                <a:cs typeface="Arial" pitchFamily="34" charset="0"/>
              </a:rPr>
              <a:t>	</a:t>
            </a:r>
            <a:r>
              <a:rPr lang="en-US" sz="2800" dirty="0" smtClean="0">
                <a:latin typeface="Arial" pitchFamily="34" charset="0"/>
                <a:cs typeface="Arial" pitchFamily="34" charset="0"/>
              </a:rPr>
              <a:t>TDR = Non-Working Age ÷ Working </a:t>
            </a:r>
            <a:r>
              <a:rPr lang="en-US" sz="2800" dirty="0">
                <a:latin typeface="Arial" pitchFamily="34" charset="0"/>
                <a:cs typeface="Arial" pitchFamily="34" charset="0"/>
              </a:rPr>
              <a:t>A</a:t>
            </a:r>
            <a:r>
              <a:rPr lang="en-US" sz="2800" dirty="0" smtClean="0">
                <a:latin typeface="Arial" pitchFamily="34" charset="0"/>
                <a:cs typeface="Arial" pitchFamily="34" charset="0"/>
              </a:rPr>
              <a:t>ge</a:t>
            </a:r>
            <a:endParaRPr lang="en-US" dirty="0" smtClean="0">
              <a:latin typeface="Arial" pitchFamily="34" charset="0"/>
              <a:cs typeface="Arial" pitchFamily="34" charset="0"/>
            </a:endParaRPr>
          </a:p>
          <a:p>
            <a:pPr eaLnBrk="1" hangingPunct="1">
              <a:buSzPct val="125000"/>
              <a:buFont typeface="Arial" pitchFamily="34" charset="0"/>
              <a:buChar char="•"/>
              <a:defRPr/>
            </a:pPr>
            <a:r>
              <a:rPr lang="en-US" dirty="0" smtClean="0">
                <a:latin typeface="Arial" pitchFamily="34" charset="0"/>
                <a:cs typeface="Arial" pitchFamily="34" charset="0"/>
              </a:rPr>
              <a:t>Non-Working Age Population</a:t>
            </a:r>
          </a:p>
          <a:p>
            <a:pPr lvl="1" eaLnBrk="1" hangingPunct="1">
              <a:buSzPct val="125000"/>
              <a:buFont typeface="Wingdings" pitchFamily="2" charset="2"/>
              <a:buChar char="§"/>
              <a:defRPr/>
            </a:pPr>
            <a:r>
              <a:rPr lang="en-US" dirty="0">
                <a:latin typeface="Arial" pitchFamily="34" charset="0"/>
                <a:cs typeface="Arial" pitchFamily="34" charset="0"/>
              </a:rPr>
              <a:t>0 to 17 years of age (youth)</a:t>
            </a:r>
          </a:p>
          <a:p>
            <a:pPr lvl="1" eaLnBrk="1" hangingPunct="1">
              <a:buSzPct val="125000"/>
              <a:buFont typeface="Wingdings" pitchFamily="2" charset="2"/>
              <a:buChar char="§"/>
              <a:defRPr/>
            </a:pPr>
            <a:r>
              <a:rPr lang="en-US" dirty="0">
                <a:latin typeface="Arial" pitchFamily="34" charset="0"/>
                <a:cs typeface="Arial" pitchFamily="34" charset="0"/>
              </a:rPr>
              <a:t>65+ years of age (elder</a:t>
            </a:r>
            <a:r>
              <a:rPr lang="en-US" dirty="0" smtClean="0">
                <a:latin typeface="Arial" pitchFamily="34" charset="0"/>
                <a:cs typeface="Arial" pitchFamily="34" charset="0"/>
              </a:rPr>
              <a:t>)</a:t>
            </a:r>
          </a:p>
          <a:p>
            <a:pPr eaLnBrk="1" hangingPunct="1">
              <a:buSzPct val="125000"/>
              <a:buFont typeface="Arial" pitchFamily="34" charset="0"/>
              <a:buChar char="•"/>
              <a:defRPr/>
            </a:pPr>
            <a:r>
              <a:rPr lang="en-US" dirty="0" smtClean="0">
                <a:latin typeface="Arial" pitchFamily="34" charset="0"/>
                <a:cs typeface="Arial" pitchFamily="34" charset="0"/>
              </a:rPr>
              <a:t>Working Age Population</a:t>
            </a:r>
          </a:p>
          <a:p>
            <a:pPr lvl="1" eaLnBrk="1" hangingPunct="1">
              <a:buSzPct val="125000"/>
              <a:buFont typeface="Wingdings" pitchFamily="2" charset="2"/>
              <a:buChar char="§"/>
              <a:defRPr/>
            </a:pPr>
            <a:r>
              <a:rPr lang="en-US" dirty="0" smtClean="0">
                <a:latin typeface="Arial" pitchFamily="34" charset="0"/>
                <a:cs typeface="Arial" pitchFamily="34" charset="0"/>
              </a:rPr>
              <a:t>18 to 64 </a:t>
            </a:r>
            <a:r>
              <a:rPr lang="en-US" dirty="0">
                <a:latin typeface="Arial" pitchFamily="34" charset="0"/>
                <a:cs typeface="Arial" pitchFamily="34" charset="0"/>
              </a:rPr>
              <a:t>years of age</a:t>
            </a:r>
          </a:p>
        </p:txBody>
      </p:sp>
      <p:sp>
        <p:nvSpPr>
          <p:cNvPr id="5"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8</a:t>
            </a:fld>
            <a:endParaRPr lang="en-US" dirty="0">
              <a:solidFill>
                <a:srgbClr val="0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47675" y="438150"/>
            <a:ext cx="8229600" cy="1143000"/>
          </a:xfrm>
        </p:spPr>
        <p:txBody>
          <a:bodyPr/>
          <a:lstStyle/>
          <a:p>
            <a:pPr algn="ctr" eaLnBrk="1" hangingPunct="1"/>
            <a:r>
              <a:rPr lang="en-US" dirty="0" smtClean="0">
                <a:solidFill>
                  <a:srgbClr val="193374"/>
                </a:solidFill>
              </a:rPr>
              <a:t>Age Dependency Ratios</a:t>
            </a:r>
          </a:p>
        </p:txBody>
      </p:sp>
      <p:sp>
        <p:nvSpPr>
          <p:cNvPr id="34819" name="Content Placeholder 2"/>
          <p:cNvSpPr>
            <a:spLocks noGrp="1"/>
          </p:cNvSpPr>
          <p:nvPr>
            <p:ph idx="4294967295"/>
          </p:nvPr>
        </p:nvSpPr>
        <p:spPr>
          <a:xfrm>
            <a:off x="457200" y="2060575"/>
            <a:ext cx="8229600" cy="3076575"/>
          </a:xfrm>
        </p:spPr>
        <p:txBody>
          <a:bodyPr/>
          <a:lstStyle/>
          <a:p>
            <a:pPr eaLnBrk="1" hangingPunct="1">
              <a:buSzPct val="125000"/>
              <a:buFont typeface="Arial" charset="0"/>
              <a:buChar char="•"/>
            </a:pPr>
            <a:r>
              <a:rPr lang="en-US" b="0" dirty="0" smtClean="0">
                <a:latin typeface="Arial" charset="0"/>
              </a:rPr>
              <a:t>Youth Dependency Ratio (YDR)</a:t>
            </a:r>
          </a:p>
          <a:p>
            <a:pPr lvl="1" eaLnBrk="1" hangingPunct="1">
              <a:buSzPct val="125000"/>
              <a:buFont typeface="Wingdings" pitchFamily="2" charset="2"/>
              <a:buChar char="§"/>
            </a:pPr>
            <a:r>
              <a:rPr lang="en-US" sz="2800" b="0" dirty="0" smtClean="0">
                <a:latin typeface="Arial" charset="0"/>
              </a:rPr>
              <a:t>YDR = 0 to 17 Age ÷ Working Age</a:t>
            </a:r>
          </a:p>
          <a:p>
            <a:pPr lvl="1" eaLnBrk="1" hangingPunct="1">
              <a:buSzPct val="125000"/>
              <a:buFont typeface="Wingdings" pitchFamily="2" charset="2"/>
              <a:buChar char="§"/>
            </a:pPr>
            <a:endParaRPr lang="en-US" sz="2800" b="0" dirty="0" smtClean="0">
              <a:latin typeface="Arial" charset="0"/>
            </a:endParaRPr>
          </a:p>
          <a:p>
            <a:pPr eaLnBrk="1" hangingPunct="1">
              <a:buSzPct val="125000"/>
              <a:buFont typeface="Arial" charset="0"/>
              <a:buChar char="•"/>
            </a:pPr>
            <a:r>
              <a:rPr lang="en-US" b="0" dirty="0" smtClean="0">
                <a:latin typeface="Arial" charset="0"/>
              </a:rPr>
              <a:t>Elder Dependency Ratio (EDR)</a:t>
            </a:r>
          </a:p>
          <a:p>
            <a:pPr lvl="1" eaLnBrk="1" hangingPunct="1">
              <a:buSzPct val="125000"/>
              <a:buFont typeface="Wingdings" pitchFamily="2" charset="2"/>
              <a:buChar char="§"/>
            </a:pPr>
            <a:r>
              <a:rPr lang="en-US" sz="2800" b="0" dirty="0" smtClean="0">
                <a:latin typeface="Arial" charset="0"/>
              </a:rPr>
              <a:t>EDR = 65+ Age ÷ Working Age</a:t>
            </a:r>
          </a:p>
        </p:txBody>
      </p:sp>
      <p:sp>
        <p:nvSpPr>
          <p:cNvPr id="5"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9</a:t>
            </a:fld>
            <a:endParaRPr lang="en-US" dirty="0">
              <a:solidFill>
                <a:srgbClr val="0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 name="LUIDIAENABLED" val="False"/>
  <p:tag name="EXPANDSHOWBAR" val="True"/>
  <p:tag name="POWERPOINTVERSION" val="14.0"/>
  <p:tag name="TASKPANEKEY" val="357d72e5-3800-42ab-ac85-ae9976940ff8"/>
  <p:tag name="TPFULLVERSION" val="4.3.2.1178"/>
  <p:tag name="MMPROD_NEXTUNIQUEID" val="10010"/>
  <p:tag name="MMPROD_UIDATA" val="&lt;database version=&quot;7.0&quot;&gt;&lt;object type=&quot;1&quot; unique_id=&quot;10001&quot;&gt;&lt;object type=&quot;2&quot; unique_id=&quot;10554&quot;&gt;&lt;object type=&quot;3&quot; unique_id=&quot;10555&quot;&gt;&lt;property id=&quot;20148&quot; value=&quot;5&quot;/&gt;&lt;property id=&quot;20300&quot; value=&quot;Slide 2 - &amp;quot;Project 2030:  &amp;#x0D;&amp;#x0A;Montana’s Ageing Population&amp;quot;&quot;/&gt;&lt;property id=&quot;20307&quot; value=&quot;287&quot;/&gt;&lt;/object&gt;&lt;object type=&quot;3&quot; unique_id=&quot;10557&quot;&gt;&lt;property id=&quot;20148&quot; value=&quot;5&quot;/&gt;&lt;property id=&quot;20300&quot; value=&quot;Slide 3 - &amp;quot;Project 2030 Topics&amp;quot;&quot;/&gt;&lt;property id=&quot;20307&quot; value=&quot;409&quot;/&gt;&lt;/object&gt;&lt;object type=&quot;3&quot; unique_id=&quot;10558&quot;&gt;&lt;property id=&quot;20148&quot; value=&quot;5&quot;/&gt;&lt;property id=&quot;20300&quot; value=&quot;Slide 4 - &amp;quot;Demographics&amp;quot;&quot;/&gt;&lt;property id=&quot;20307&quot; value=&quot;289&quot;/&gt;&lt;/object&gt;&lt;object type=&quot;3&quot; unique_id=&quot;10559&quot;&gt;&lt;property id=&quot;20148&quot; value=&quot;5&quot;/&gt;&lt;property id=&quot;20300&quot; value=&quot;Slide 5 - &amp;quot;Montana Population by Age Group&amp;quot;&quot;/&gt;&lt;property id=&quot;20307&quot; value=&quot;353&quot;/&gt;&lt;/object&gt;&lt;object type=&quot;3&quot; unique_id=&quot;10560&quot;&gt;&lt;property id=&quot;20148&quot; value=&quot;5&quot;/&gt;&lt;property id=&quot;20300&quot; value=&quot;Slide 6 - &amp;quot;Montana Age Groups as a Percent of Total Montana Population&amp;quot;&quot;/&gt;&lt;property id=&quot;20307&quot; value=&quot;290&quot;/&gt;&lt;/object&gt;&lt;object type=&quot;3&quot; unique_id=&quot;10561&quot;&gt;&lt;property id=&quot;20148&quot; value=&quot;5&quot;/&gt;&lt;property id=&quot;20300&quot; value=&quot;Slide 7 - &amp;quot;Age Dependency Ratios&amp;quot;&quot;/&gt;&lt;property id=&quot;20307&quot; value=&quot;292&quot;/&gt;&lt;/object&gt;&lt;object type=&quot;3&quot; unique_id=&quot;10562&quot;&gt;&lt;property id=&quot;20148&quot; value=&quot;5&quot;/&gt;&lt;property id=&quot;20300&quot; value=&quot;Slide 8 - &amp;quot;Age Dependency Ratios&amp;quot;&quot;/&gt;&lt;property id=&quot;20307&quot; value=&quot;293&quot;/&gt;&lt;/object&gt;&lt;object type=&quot;3&quot; unique_id=&quot;10563&quot;&gt;&lt;property id=&quot;20148&quot; value=&quot;5&quot;/&gt;&lt;property id=&quot;20300&quot; value=&quot;Slide 9 - &amp;quot;Montana Age Dependency Ratios&amp;quot;&quot;/&gt;&lt;property id=&quot;20307&quot; value=&quot;294&quot;/&gt;&lt;/object&gt;&lt;object type=&quot;3&quot; unique_id=&quot;10564&quot;&gt;&lt;property id=&quot;20148&quot; value=&quot;5&quot;/&gt;&lt;property id=&quot;20300&quot; value=&quot;Slide 10&quot;/&gt;&lt;property id=&quot;20307&quot; value=&quot;295&quot;/&gt;&lt;/object&gt;&lt;object type=&quot;3&quot; unique_id=&quot;10565&quot;&gt;&lt;property id=&quot;20148&quot; value=&quot;5&quot;/&gt;&lt;property id=&quot;20300&quot; value=&quot;Slide 11&quot;/&gt;&lt;property id=&quot;20307&quot; value=&quot;296&quot;/&gt;&lt;/object&gt;&lt;object type=&quot;3&quot; unique_id=&quot;10566&quot;&gt;&lt;property id=&quot;20148&quot; value=&quot;5&quot;/&gt;&lt;property id=&quot;20300&quot; value=&quot;Slide 12&quot;/&gt;&lt;property id=&quot;20307&quot; value=&quot;355&quot;/&gt;&lt;/object&gt;&lt;object type=&quot;3&quot; unique_id=&quot;10567&quot;&gt;&lt;property id=&quot;20148&quot; value=&quot;5&quot;/&gt;&lt;property id=&quot;20300&quot; value=&quot;Slide 13&quot;/&gt;&lt;property id=&quot;20307&quot; value=&quot;356&quot;/&gt;&lt;/object&gt;&lt;object type=&quot;3&quot; unique_id=&quot;10568&quot;&gt;&lt;property id=&quot;20148&quot; value=&quot;5&quot;/&gt;&lt;property id=&quot;20300&quot; value=&quot;Slide 14&quot;/&gt;&lt;property id=&quot;20307&quot; value=&quot;357&quot;/&gt;&lt;/object&gt;&lt;object type=&quot;3&quot; unique_id=&quot;10569&quot;&gt;&lt;property id=&quot;20148&quot; value=&quot;5&quot;/&gt;&lt;property id=&quot;20300&quot; value=&quot;Slide 15 - &amp;quot;Migration&amp;quot;&quot;/&gt;&lt;property id=&quot;20307&quot; value=&quot;360&quot;/&gt;&lt;/object&gt;&lt;object type=&quot;3&quot; unique_id=&quot;10570&quot;&gt;&lt;property id=&quot;20148&quot; value=&quot;5&quot;/&gt;&lt;property id=&quot;20300&quot; value=&quot;Slide 17 - &amp;quot;Net Migration&amp;#x0D;&amp;#x0A;Montana 2000 to 2010&amp;quot;&quot;/&gt;&lt;property id=&quot;20307&quot; value=&quot;361&quot;/&gt;&lt;/object&gt;&lt;object type=&quot;3&quot; unique_id=&quot;10571&quot;&gt;&lt;property id=&quot;20148&quot; value=&quot;5&quot;/&gt;&lt;property id=&quot;20300&quot; value=&quot;Slide 18 - &amp;quot;Net Migration&amp;#x0D;&amp;#x0A; Western/Southern Montana 2000 to 2010&amp;quot;&quot;/&gt;&lt;property id=&quot;20307&quot; value=&quot;362&quot;/&gt;&lt;/object&gt;&lt;object type=&quot;3&quot; unique_id=&quot;10572&quot;&gt;&lt;property id=&quot;20148&quot; value=&quot;5&quot;/&gt;&lt;property id=&quot;20300&quot; value=&quot;Slide 19 - &amp;quot;Net Migration&amp;#x0D;&amp;#x0A;Yellowstone County 2000 to 2010&amp;quot;&quot;/&gt;&lt;property id=&quot;20307&quot; value=&quot;363&quot;/&gt;&lt;/object&gt;&lt;object type=&quot;3&quot; unique_id=&quot;10573&quot;&gt;&lt;property id=&quot;20148&quot; value=&quot;5&quot;/&gt;&lt;property id=&quot;20300&quot; value=&quot;Slide 20 - &amp;quot;Net Migration&amp;#x0D;&amp;#x0A; Eastern/Northern Montana 2000 to 2010&amp;quot;&quot;/&gt;&lt;property id=&quot;20307&quot; value=&quot;364&quot;/&gt;&lt;/object&gt;&lt;object type=&quot;3&quot; unique_id=&quot;10577&quot;&gt;&lt;property id=&quot;20148&quot; value=&quot;5&quot;/&gt;&lt;property id=&quot;20300&quot; value=&quot;Slide 21 - &amp;quot;Fiscal Impacts of Ageing&amp;quot;&quot;/&gt;&lt;property id=&quot;20307&quot; value=&quot;415&quot;/&gt;&lt;/object&gt;&lt;object type=&quot;3&quot; unique_id=&quot;10578&quot;&gt;&lt;property id=&quot;20148&quot; value=&quot;5&quot;/&gt;&lt;property id=&quot;20300&quot; value=&quot;Slide 22 - &amp;quot;Montana State and Local Government Finances&amp;#x0D;&amp;#x0A;&amp;quot;&quot;/&gt;&lt;property id=&quot;20307&quot; value=&quot;407&quot;/&gt;&lt;/object&gt;&lt;object type=&quot;3&quot; unique_id=&quot;10579&quot;&gt;&lt;property id=&quot;20148&quot; value=&quot;5&quot;/&gt;&lt;property id=&quot;20300&quot; value=&quot;Slide 23 - &amp;quot;State and Local Government Finances Fiscal Year 2009 in Dollars per Montanan&amp;quot;&quot;/&gt;&lt;property id=&quot;20307&quot; value=&quot;365&quot;/&gt;&lt;/object&gt;&lt;object type=&quot;3&quot; unique_id=&quot;10580&quot;&gt;&lt;property id=&quot;20148&quot; value=&quot;5&quot;/&gt;&lt;property id=&quot;20300&quot; value=&quot;Slide 24 - &amp;quot;Fiscal Impacts of Ageing&amp;quot;&quot;/&gt;&lt;property id=&quot;20307&quot; value=&quot;302&quot;/&gt;&lt;/object&gt;&lt;object type=&quot;3&quot; unique_id=&quot;10581&quot;&gt;&lt;property id=&quot;20148&quot; value=&quot;5&quot;/&gt;&lt;property id=&quot;20300&quot; value=&quot;Slide 25 - &amp;quot;K-12 and Higher Education&amp;#x0D;&amp;#x0A;&amp;quot;&quot;/&gt;&lt;property id=&quot;20307&quot; value=&quot;408&quot;/&gt;&lt;/object&gt;&lt;object type=&quot;3&quot; unique_id=&quot;10582&quot;&gt;&lt;property id=&quot;20148&quot; value=&quot;5&quot;/&gt;&lt;property id=&quot;20300&quot; value=&quot;Slide 26 - &amp;quot;K-12 Education Expenditure&amp;#x0D;&amp;#x0A;in Fiscal Year 2009&amp;quot;&quot;/&gt;&lt;property id=&quot;20307&quot; value=&quot;304&quot;/&gt;&lt;/object&gt;&lt;object type=&quot;3&quot; unique_id=&quot;10583&quot;&gt;&lt;property id=&quot;20148&quot; value=&quot;5&quot;/&gt;&lt;property id=&quot;20300&quot; value=&quot;Slide 27&quot;/&gt;&lt;property id=&quot;20307&quot; value=&quot;306&quot;/&gt;&lt;/object&gt;&lt;object type=&quot;3&quot; unique_id=&quot;10584&quot;&gt;&lt;property id=&quot;20148&quot; value=&quot;5&quot;/&gt;&lt;property id=&quot;20300&quot; value=&quot;Slide 28&quot;/&gt;&lt;property id=&quot;20307&quot; value=&quot;307&quot;/&gt;&lt;/object&gt;&lt;object type=&quot;3&quot; unique_id=&quot;10585&quot;&gt;&lt;property id=&quot;20148&quot; value=&quot;5&quot;/&gt;&lt;property id=&quot;20300&quot; value=&quot;Slide 29 - &amp;quot;Current Expenditure per Student in Fall Enrollment&amp;quot;&quot;/&gt;&lt;property id=&quot;20307&quot; value=&quot;410&quot;/&gt;&lt;/object&gt;&lt;object type=&quot;3&quot; unique_id=&quot;10586&quot;&gt;&lt;property id=&quot;20148&quot; value=&quot;5&quot;/&gt;&lt;property id=&quot;20300&quot; value=&quot;Slide 30 - &amp;quot;University System Instructional Expenditure Year 2010&amp;quot;&quot;/&gt;&lt;property id=&quot;20307&quot; value=&quot;368&quot;/&gt;&lt;/object&gt;&lt;object type=&quot;3&quot; unique_id=&quot;10587&quot;&gt;&lt;property id=&quot;20148&quot; value=&quot;5&quot;/&gt;&lt;property id=&quot;20300&quot; value=&quot;Slide 31&quot;/&gt;&lt;property id=&quot;20307&quot; value=&quot;310&quot;/&gt;&lt;/object&gt;&lt;object type=&quot;3&quot; unique_id=&quot;10588&quot;&gt;&lt;property id=&quot;20148&quot; value=&quot;5&quot;/&gt;&lt;property id=&quot;20300&quot; value=&quot;Slide 32&quot;/&gt;&lt;property id=&quot;20307&quot; value=&quot;311&quot;/&gt;&lt;/object&gt;&lt;object type=&quot;3&quot; unique_id=&quot;10589&quot;&gt;&lt;property id=&quot;20148&quot; value=&quot;5&quot;/&gt;&lt;property id=&quot;20300&quot; value=&quot;Slide 33 - &amp;quot;Corrections&amp;#x0D;&amp;#x0A;&amp;quot;&quot;/&gt;&lt;property id=&quot;20307&quot; value=&quot;411&quot;/&gt;&lt;/object&gt;&lt;object type=&quot;3&quot; unique_id=&quot;10590&quot;&gt;&lt;property id=&quot;20148&quot; value=&quot;5&quot;/&gt;&lt;property id=&quot;20300&quot; value=&quot;Slide 34 - &amp;quot;Participation and Daily Expenditures for &amp;#x0D;&amp;#x0A;Corrections&amp;quot;&quot;/&gt;&lt;property id=&quot;20307&quot; value=&quot;313&quot;/&gt;&lt;/object&gt;&lt;object type=&quot;3&quot; unique_id=&quot;10591&quot;&gt;&lt;property id=&quot;20148&quot; value=&quot;5&quot;/&gt;&lt;property id=&quot;20300&quot; value=&quot;Slide 35 - &amp;quot;Participation in Montana Correctional System (2012)&amp;quot;&quot;/&gt;&lt;property id=&quot;20307&quot; value=&quot;370&quot;/&gt;&lt;/object&gt;&lt;object type=&quot;3&quot; unique_id=&quot;10592&quot;&gt;&lt;property id=&quot;20148&quot; value=&quot;5&quot;/&gt;&lt;property id=&quot;20300&quot; value=&quot;Slide 36&quot;/&gt;&lt;property id=&quot;20307&quot; value=&quot;314&quot;/&gt;&lt;/object&gt;&lt;object type=&quot;3&quot; unique_id=&quot;10593&quot;&gt;&lt;property id=&quot;20148&quot; value=&quot;5&quot;/&gt;&lt;property id=&quot;20300&quot; value=&quot;Slide 37&quot;/&gt;&lt;property id=&quot;20307&quot; value=&quot;315&quot;/&gt;&lt;/object&gt;&lt;object type=&quot;3&quot; unique_id=&quot;10594&quot;&gt;&lt;property id=&quot;20148&quot; value=&quot;5&quot;/&gt;&lt;property id=&quot;20300&quot; value=&quot;Slide 38 - &amp;quot;Medicaid&amp;quot;&quot;/&gt;&lt;property id=&quot;20307&quot; value=&quot;412&quot;/&gt;&lt;/object&gt;&lt;object type=&quot;3&quot; unique_id=&quot;10595&quot;&gt;&lt;property id=&quot;20148&quot; value=&quot;5&quot;/&gt;&lt;property id=&quot;20300&quot; value=&quot;Slide 39 - &amp;quot;Montana Medicaid Expenditures in Fiscal Year 2009 - 2010&amp;quot;&quot;/&gt;&lt;property id=&quot;20307&quot; value=&quot;317&quot;/&gt;&lt;/object&gt;&lt;object type=&quot;3&quot; unique_id=&quot;10596&quot;&gt;&lt;property id=&quot;20148&quot; value=&quot;5&quot;/&gt;&lt;property id=&quot;20300&quot; value=&quot;Slide 40 - &amp;quot;Medicaid Expenditures per Montanan, 2010 to 2030&amp;quot;&quot;/&gt;&lt;property id=&quot;20307&quot; value=&quot;318&quot;/&gt;&lt;/object&gt;&lt;object type=&quot;3&quot; unique_id=&quot;10597&quot;&gt;&lt;property id=&quot;20148&quot; value=&quot;5&quot;/&gt;&lt;property id=&quot;20300&quot; value=&quot;Slide 41 - &amp;quot;Medicaid Expenditures per Montanan by Medicaid Group, 2010 to 2030&amp;#x0D;&amp;#x0A;&amp;quot;&quot;/&gt;&lt;property id=&quot;20307&quot; value=&quot;319&quot;/&gt;&lt;/object&gt;&lt;object type=&quot;3&quot; unique_id=&quot;10598&quot;&gt;&lt;property id=&quot;20148&quot; value=&quot;5&quot;/&gt;&lt;property id=&quot;20300&quot; value=&quot;Slide 42 - &amp;quot;Annual Percentage Increase in Medicaid Expenditures per Participant Above the&amp;#x0D;&amp;#x0A;General Rate of Inflation from 1975 &quot;/&gt;&lt;property id=&quot;20307&quot; value=&quot;374&quot;/&gt;&lt;/object&gt;&lt;object type=&quot;3&quot; unique_id=&quot;10599&quot;&gt;&lt;property id=&quot;20148&quot; value=&quot;5&quot;/&gt;&lt;property id=&quot;20300&quot; value=&quot;Slide 43 - &amp;quot;Influence of Changes in the State's Share and Excess Medicaid Expenditures on State Medicaid Expenditures in 2030&amp;#x0D;&amp;#x0A;&quot;/&gt;&lt;property id=&quot;20307&quot; value=&quot;375&quot;/&gt;&lt;/object&gt;&lt;object type=&quot;3&quot; unique_id=&quot;10600&quot;&gt;&lt;property id=&quot;20148&quot; value=&quot;5&quot;/&gt;&lt;property id=&quot;20300&quot; value=&quot;Slide 44 - &amp;quot;State Medicaid Physical Health Expenditure per Montanan for&amp;#x0D;&amp;#x0A;Long-Term Care and Other Expenditure for Elderly, 2010&quot;/&gt;&lt;property id=&quot;20307&quot; value=&quot;376&quot;/&gt;&lt;/object&gt;&lt;object type=&quot;3&quot; unique_id=&quot;10601&quot;&gt;&lt;property id=&quot;20148&quot; value=&quot;5&quot;/&gt;&lt;property id=&quot;20300&quot; value=&quot;Slide 45 - &amp;quot;State Medicaid Expenditure for the Elderly per County Resident 2010 (no trend)&amp;quot;&quot;/&gt;&lt;property id=&quot;20307&quot; value=&quot;322&quot;/&gt;&lt;/object&gt;&lt;object type=&quot;3&quot; unique_id=&quot;10602&quot;&gt;&lt;property id=&quot;20148&quot; value=&quot;5&quot;/&gt;&lt;property id=&quot;20300&quot; value=&quot;Slide 46 - &amp;quot;State Medicaid Expenditure for the Elderly per County Resident 2030 (no trend)&amp;quot;&quot;/&gt;&lt;property id=&quot;20307&quot; value=&quot;323&quot;/&gt;&lt;/object&gt;&lt;object type=&quot;3&quot; unique_id=&quot;10603&quot;&gt;&lt;property id=&quot;20148&quot; value=&quot;5&quot;/&gt;&lt;property id=&quot;20300&quot; value=&quot;Slide 47 - &amp;quot;Residential Property taxes&amp;quot;&quot;/&gt;&lt;property id=&quot;20307&quot; value=&quot;413&quot;/&gt;&lt;/object&gt;&lt;object type=&quot;3&quot; unique_id=&quot;10604&quot;&gt;&lt;property id=&quot;20148&quot; value=&quot;5&quot;/&gt;&lt;property id=&quot;20300&quot; value=&quot;Slide 48&quot;/&gt;&lt;property id=&quot;20307&quot; value=&quot;325&quot;/&gt;&lt;/object&gt;&lt;object type=&quot;3&quot; unique_id=&quot;10605&quot;&gt;&lt;property id=&quot;20148&quot; value=&quot;5&quot;/&gt;&lt;property id=&quot;20300&quot; value=&quot;Slide 49&quot;/&gt;&lt;property id=&quot;20307&quot; value=&quot;326&quot;/&gt;&lt;/object&gt;&lt;object type=&quot;3&quot; unique_id=&quot;10606&quot;&gt;&lt;property id=&quot;20148&quot; value=&quot;5&quot;/&gt;&lt;property id=&quot;20300&quot; value=&quot;Slide 50&quot;/&gt;&lt;property id=&quot;20307&quot; value=&quot;327&quot;/&gt;&lt;/object&gt;&lt;object type=&quot;3&quot; unique_id=&quot;10607&quot;&gt;&lt;property id=&quot;20148&quot; value=&quot;5&quot;/&gt;&lt;property id=&quot;20300&quot; value=&quot;Slide 51&quot;/&gt;&lt;property id=&quot;20307&quot; value=&quot;385&quot;/&gt;&lt;/object&gt;&lt;object type=&quot;3&quot; unique_id=&quot;10608&quot;&gt;&lt;property id=&quot;20148&quot; value=&quot;5&quot;/&gt;&lt;property id=&quot;20300&quot; value=&quot;Slide 52&quot;/&gt;&lt;property id=&quot;20307&quot; value=&quot;328&quot;/&gt;&lt;/object&gt;&lt;object type=&quot;3&quot; unique_id=&quot;10609&quot;&gt;&lt;property id=&quot;20148&quot; value=&quot;5&quot;/&gt;&lt;property id=&quot;20300&quot; value=&quot;Slide 53&quot;/&gt;&lt;property id=&quot;20307&quot; value=&quot;329&quot;/&gt;&lt;/object&gt;&lt;object type=&quot;3&quot; unique_id=&quot;10610&quot;&gt;&lt;property id=&quot;20148&quot; value=&quot;5&quot;/&gt;&lt;property id=&quot;20300&quot; value=&quot;Slide 54 - &amp;quot;Individual Resident &amp;#x0D;&amp;#x0A;Income Taxes&amp;#x0D;&amp;#x0A;&amp;quot;&quot;/&gt;&lt;property id=&quot;20307&quot; value=&quot;414&quot;/&gt;&lt;/object&gt;&lt;object type=&quot;3&quot; unique_id=&quot;10611&quot;&gt;&lt;property id=&quot;20148&quot; value=&quot;5&quot;/&gt;&lt;property id=&quot;20300&quot; value=&quot;Slide 55&quot;/&gt;&lt;property id=&quot;20307&quot; value=&quot;330&quot;/&gt;&lt;/object&gt;&lt;object type=&quot;3&quot; unique_id=&quot;10612&quot;&gt;&lt;property id=&quot;20148&quot; value=&quot;5&quot;/&gt;&lt;property id=&quot;20300&quot; value=&quot;Slide 56 - &amp;quot;Individual Resident &amp;#x0D;&amp;#x0A;Income Taxes&amp;quot;&quot;/&gt;&lt;property id=&quot;20307&quot; value=&quot;331&quot;/&gt;&lt;/object&gt;&lt;object type=&quot;3&quot; unique_id=&quot;10613&quot;&gt;&lt;property id=&quot;20148&quot; value=&quot;5&quot;/&gt;&lt;property id=&quot;20300&quot; value=&quot;Slide 57 - &amp;quot;Ageing and Income Taxes&amp;#x0D;&amp;#x0A;2009 Individual Resident Income Tax Liability by Quintiles&amp;quot;&quot;/&gt;&lt;property id=&quot;20307&quot; value=&quot;333&quot;/&gt;&lt;/object&gt;&lt;object type=&quot;3&quot; unique_id=&quot;10615&quot;&gt;&lt;property id=&quot;20148&quot; value=&quot;5&quot;/&gt;&lt;property id=&quot;20300&quot; value=&quot;Slide 58 - &amp;quot;Estimated Population Age Distribution and Income Tax Liability Fiscal Year 2010&amp;#x0D;&amp;#x0A;&amp;quot;&quot;/&gt;&lt;property id=&quot;20307&quot; value=&quot;332&quot;/&gt;&lt;/object&gt;&lt;object type=&quot;3&quot; unique_id=&quot;10616&quot;&gt;&lt;property id=&quot;20148&quot; value=&quot;5&quot;/&gt;&lt;property id=&quot;20300&quot; value=&quot;Slide 59 - &amp;quot;2009 Individual Resident Income Tax Liability per Person by Age &amp;quot;&quot;/&gt;&lt;property id=&quot;20307&quot; value=&quot;334&quot;/&gt;&lt;/object&gt;&lt;object type=&quot;3&quot; unique_id=&quot;10617&quot;&gt;&lt;property id=&quot;20148&quot; value=&quot;5&quot;/&gt;&lt;property id=&quot;20300&quot; value=&quot;Slide 60 - &amp;quot;Estimated Tax Liability per Montanan &amp;#x0D;&amp;#x0A;from 2010 to 2030 &amp;#x0D;&amp;#x0A;&amp;quot;&quot;/&gt;&lt;property id=&quot;20307&quot; value=&quot;389&quot;/&gt;&lt;/object&gt;&lt;object type=&quot;3&quot; unique_id=&quot;10618&quot;&gt;&lt;property id=&quot;20148&quot; value=&quot;5&quot;/&gt;&lt;property id=&quot;20300&quot; value=&quot;Slide 61 - &amp;quot;Individual Resident Income Tax Liability per Montanan&amp;quot;&quot;/&gt;&lt;property id=&quot;20307&quot; value=&quot;335&quot;/&gt;&lt;/object&gt;&lt;object type=&quot;3&quot; unique_id=&quot;10619&quot;&gt;&lt;property id=&quot;20148&quot; value=&quot;5&quot;/&gt;&lt;property id=&quot;20300&quot; value=&quot;Slide 62 - &amp;quot;Summary of Ageing Impacts&amp;quot;&quot;/&gt;&lt;property id=&quot;20307&quot; value=&quot;339&quot;/&gt;&lt;/object&gt;&lt;object type=&quot;3&quot; unique_id=&quot;10620&quot;&gt;&lt;property id=&quot;20148&quot; value=&quot;5&quot;/&gt;&lt;property id=&quot;20300&quot; value=&quot;Slide 63 - &amp;quot;Summary of Selected Expenditure in Dollars per Montanan &amp;quot;&quot;/&gt;&lt;property id=&quot;20307&quot; value=&quot;340&quot;/&gt;&lt;/object&gt;&lt;object type=&quot;3&quot; unique_id=&quot;10621&quot;&gt;&lt;property id=&quot;20148&quot; value=&quot;5&quot;/&gt;&lt;property id=&quot;20300&quot; value=&quot;Slide 64 - &amp;quot;Summary of Selected Tax Revenue in Dollars per Montanan &amp;quot;&quot;/&gt;&lt;property id=&quot;20307&quot; value=&quot;341&quot;/&gt;&lt;/object&gt;&lt;object type=&quot;3&quot; unique_id=&quot;10622&quot;&gt;&lt;property id=&quot;20148&quot; value=&quot;5&quot;/&gt;&lt;property id=&quot;20300&quot; value=&quot;Slide 65 - &amp;quot;Summary of Revenue and Expenditure Projections&amp;#x0D;&amp;#x0A;(Dollars per Montana Resident)&amp;quot;&quot;/&gt;&lt;property id=&quot;20307&quot; value=&quot;342&quot;/&gt;&lt;/object&gt;&lt;object type=&quot;3&quot; unique_id=&quot;10623&quot;&gt;&lt;property id=&quot;20148&quot; value=&quot;5&quot;/&gt;&lt;property id=&quot;20300&quot; value=&quot;Slide 66 - &amp;quot;Fiscal Trends&amp;#x0D;&amp;#x0A;&amp;#x0D;&amp;#x0A;&amp;#x0D;&amp;#x0A;&amp;#x0D;&amp;#x0A;&amp;#x0D;&amp;#x0A;&amp;quot;&quot;/&gt;&lt;property id=&quot;20307&quot; value=&quot;390&quot;/&gt;&lt;/object&gt;&lt;object type=&quot;3&quot; unique_id=&quot;10624&quot;&gt;&lt;property id=&quot;20148&quot; value=&quot;5&quot;/&gt;&lt;property id=&quot;20300&quot; value=&quot;Slide 67 - &amp;quot;Spending per Montanan on &amp;#x0D;&amp;#x0A;K-12 education can be written as:&amp;quot;&quot;/&gt;&lt;property id=&quot;20307&quot; value=&quot;391&quot;/&gt;&lt;/object&gt;&lt;object type=&quot;3&quot; unique_id=&quot;10625&quot;&gt;&lt;property id=&quot;20148&quot; value=&quot;5&quot;/&gt;&lt;property id=&quot;20300&quot; value=&quot;Slide 68 - &amp;quot;State and Local Government General Expenditures&amp;#x0D;&amp;#x0A; (Annual Percentage Increase Per Montanan in Constant 2008 -2009 D&quot;/&gt;&lt;property id=&quot;20307&quot; value=&quot;394&quot;/&gt;&lt;/object&gt;&lt;object type=&quot;3&quot; unique_id=&quot;10626&quot;&gt;&lt;property id=&quot;20148&quot; value=&quot;5&quot;/&gt;&lt;property id=&quot;20300&quot; value=&quot;Slide 70 - &amp;quot;Projected Expenditures Without and With Cost Trends&amp;#x0D;&amp;#x0A; (Per Montanan in Constant 2008 -2009 Dollars)&amp;#x0D;&amp;#x0A;&amp;#x0D;&amp;#x0A;&amp;quot;&quot;/&gt;&lt;property id=&quot;20307&quot; value=&quot;395&quot;/&gt;&lt;/object&gt;&lt;object type=&quot;3&quot; unique_id=&quot;10627&quot;&gt;&lt;property id=&quot;20148&quot; value=&quot;5&quot;/&gt;&lt;property id=&quot;20300&quot; value=&quot;Slide 71 - &amp;quot;State and Local General Expenditure as a Percent of Montana Personal Income&amp;#x0D;&amp;#x0A;&amp;#x0D;&amp;#x0A;&amp;#x0D;&amp;#x0A;&amp;quot;&quot;/&gt;&lt;property id=&quot;20307&quot; value=&quot;396&quot;/&gt;&lt;/object&gt;&lt;object type=&quot;3&quot; unique_id=&quot;10628&quot;&gt;&lt;property id=&quot;20148&quot; value=&quot;5&quot;/&gt;&lt;property id=&quot;20300&quot; value=&quot;Slide 72 - &amp;quot;State and Local Government General Revenue&amp;#x0D;&amp;#x0A; (Per Montanan in Constant 2008 -2009 Dollars)&amp;#x0D;&amp;#x0A;&amp;#x0D;&amp;#x0A;&amp;#x0D;&amp;#x0A;&amp;#x0D;&amp;#x0A;&amp;quot;&quot;/&gt;&lt;property id=&quot;20307&quot; value=&quot;397&quot;/&gt;&lt;/object&gt;&lt;object type=&quot;3&quot; unique_id=&quot;10629&quot;&gt;&lt;property id=&quot;20148&quot; value=&quot;5&quot;/&gt;&lt;property id=&quot;20300&quot; value=&quot;Slide 73 - &amp;quot;State and Local General Revenues as a Percent of Montana Personal Income&amp;#x0D;&amp;#x0A;&amp;#x0D;&amp;#x0A;&amp;#x0D;&amp;#x0A;&amp;#x0D;&amp;#x0A;&amp;quot;&quot;/&gt;&lt;property id=&quot;20307&quot; value=&quot;398&quot;/&gt;&lt;/object&gt;&lt;object type=&quot;3&quot; unique_id=&quot;10630&quot;&gt;&lt;property id=&quot;20148&quot; value=&quot;5&quot;/&gt;&lt;property id=&quot;20300&quot; value=&quot;Slide 74 - &amp;quot;Summary and Conclusion&amp;#x0D;&amp;#x0A;&amp;#x0D;&amp;#x0A;&amp;#x0D;&amp;#x0A;&amp;#x0D;&amp;#x0A;&amp;#x0D;&amp;#x0A;&amp;quot;&quot;/&gt;&lt;property id=&quot;20307&quot; value=&quot;399&quot;/&gt;&lt;/object&gt;&lt;object type=&quot;3&quot; unique_id=&quot;10631&quot;&gt;&lt;property id=&quot;20148&quot; value=&quot;5&quot;/&gt;&lt;property id=&quot;20300&quot; value=&quot;Slide 75 - &amp;quot;Summary &amp;amp; Conclusion&amp;quot;&quot;/&gt;&lt;property id=&quot;20307&quot; value=&quot;401&quot;/&gt;&lt;/object&gt;&lt;object type=&quot;3&quot; unique_id=&quot;10632&quot;&gt;&lt;property id=&quot;20148&quot; value=&quot;5&quot;/&gt;&lt;property id=&quot;20300&quot; value=&quot;Slide 76 - &amp;quot;Summary &amp;amp; Conclusion&amp;quot;&quot;/&gt;&lt;property id=&quot;20307&quot; value=&quot;403&quot;/&gt;&lt;/object&gt;&lt;object type=&quot;3&quot; unique_id=&quot;10633&quot;&gt;&lt;property id=&quot;20148&quot; value=&quot;5&quot;/&gt;&lt;property id=&quot;20300&quot; value=&quot;Slide 77 - &amp;quot;Summary &amp;amp; Conclusion&amp;quot;&quot;/&gt;&lt;property id=&quot;20307&quot; value=&quot;416&quot;/&gt;&lt;/object&gt;&lt;object type=&quot;3&quot; unique_id=&quot;10634&quot;&gt;&lt;property id=&quot;20148&quot; value=&quot;5&quot;/&gt;&lt;property id=&quot;20300&quot; value=&quot;Slide 81 - &amp;quot;Summary &amp;amp; Conclusion&amp;quot;&quot;/&gt;&lt;property id=&quot;20307&quot; value=&quot;400&quot;/&gt;&lt;/object&gt;&lt;object type=&quot;3&quot; unique_id=&quot;10638&quot;&gt;&lt;property id=&quot;20148&quot; value=&quot;5&quot;/&gt;&lt;property id=&quot;20300&quot; value=&quot;Slide 84 - &amp;quot;Questions&amp;quot;&quot;/&gt;&lt;property id=&quot;20307&quot; value=&quot;377&quot;/&gt;&lt;/object&gt;&lt;object type=&quot;3&quot; unique_id=&quot;11415&quot;&gt;&lt;property id=&quot;20148&quot; value=&quot;5&quot;/&gt;&lt;property id=&quot;20300&quot; value=&quot;Slide 1 - &amp;quot;Project 2030 Supporters&amp;quot;&quot;/&gt;&lt;property id=&quot;20307&quot; value=&quot;419&quot;/&gt;&lt;/object&gt;&lt;object type=&quot;3&quot; unique_id=&quot;11416&quot;&gt;&lt;property id=&quot;20148&quot; value=&quot;5&quot;/&gt;&lt;property id=&quot;20300&quot; value=&quot;Slide 69 - &amp;quot;Explain with and without cost trends&amp;quot;&quot;/&gt;&lt;property id=&quot;20307&quot; value=&quot;420&quot;/&gt;&lt;/object&gt;&lt;object type=&quot;3&quot; unique_id=&quot;11417&quot;&gt;&lt;property id=&quot;20148&quot; value=&quot;5&quot;/&gt;&lt;property id=&quot;20300&quot; value=&quot;Slide 78 - &amp;quot;Summary &amp;amp; Conclusion&amp;quot;&quot;/&gt;&lt;property id=&quot;20307&quot; value=&quot;421&quot;/&gt;&lt;/object&gt;&lt;object type=&quot;3&quot; unique_id=&quot;11418&quot;&gt;&lt;property id=&quot;20148&quot; value=&quot;5&quot;/&gt;&lt;property id=&quot;20300&quot; value=&quot;Slide 79 - &amp;quot;Summary &amp;amp; Conclusion&amp;quot;&quot;/&gt;&lt;property id=&quot;20307&quot; value=&quot;422&quot;/&gt;&lt;/object&gt;&lt;object type=&quot;3&quot; unique_id=&quot;11419&quot;&gt;&lt;property id=&quot;20148&quot; value=&quot;5&quot;/&gt;&lt;property id=&quot;20300&quot; value=&quot;Slide 80 - &amp;quot;Summary &amp;amp; Conclusion&amp;quot;&quot;/&gt;&lt;property id=&quot;20307&quot; value=&quot;423&quot;/&gt;&lt;/object&gt;&lt;object type=&quot;3&quot; unique_id=&quot;11420&quot;&gt;&lt;property id=&quot;20148&quot; value=&quot;5&quot;/&gt;&lt;property id=&quot;20300&quot; value=&quot;Slide 82 - &amp;quot;Summary &amp;amp; Conclusion&amp;quot;&quot;/&gt;&lt;property id=&quot;20307&quot; value=&quot;424&quot;/&gt;&lt;/object&gt;&lt;object type=&quot;3&quot; unique_id=&quot;11421&quot;&gt;&lt;property id=&quot;20148&quot; value=&quot;5&quot;/&gt;&lt;property id=&quot;20300&quot; value=&quot;Slide 83 - &amp;quot;Summary &amp;amp; Conclusion&amp;quot;&quot;/&gt;&lt;property id=&quot;20307&quot; value=&quot;425&quot;/&gt;&lt;/object&gt;&lt;object type=&quot;3&quot; unique_id=&quot;11423&quot;&gt;&lt;property id=&quot;20148&quot; value=&quot;5&quot;/&gt;&lt;property id=&quot;20300&quot; value=&quot;Slide 16&quot;/&gt;&lt;property id=&quot;20307&quot; value=&quot;426&quot;/&gt;&lt;/object&gt;&lt;/object&gt;&lt;object type=&quot;8&quot; unique_id=&quot;1072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
      <a:dk1>
        <a:srgbClr val="102E6C"/>
      </a:dk1>
      <a:lt1>
        <a:srgbClr val="FFFFFF"/>
      </a:lt1>
      <a:dk2>
        <a:srgbClr val="0F2D6B"/>
      </a:dk2>
      <a:lt2>
        <a:srgbClr val="091C42"/>
      </a:lt2>
      <a:accent1>
        <a:srgbClr val="8C93B6"/>
      </a:accent1>
      <a:accent2>
        <a:srgbClr val="AE7E0C"/>
      </a:accent2>
      <a:accent3>
        <a:srgbClr val="FFFFFF"/>
      </a:accent3>
      <a:accent4>
        <a:srgbClr val="0C265B"/>
      </a:accent4>
      <a:accent5>
        <a:srgbClr val="C5C8D7"/>
      </a:accent5>
      <a:accent6>
        <a:srgbClr val="9D720A"/>
      </a:accent6>
      <a:hlink>
        <a:srgbClr val="DA9F11"/>
      </a:hlink>
      <a:folHlink>
        <a:srgbClr val="FBB51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17372</TotalTime>
  <Words>2814</Words>
  <Application>Microsoft Office PowerPoint</Application>
  <PresentationFormat>On-screen Show (4:3)</PresentationFormat>
  <Paragraphs>512</Paragraphs>
  <Slides>62</Slides>
  <Notes>44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2" baseType="lpstr">
      <vt:lpstr>ＭＳ Ｐゴシック</vt:lpstr>
      <vt:lpstr>Arial</vt:lpstr>
      <vt:lpstr>Calibri</vt:lpstr>
      <vt:lpstr>MV Boli</vt:lpstr>
      <vt:lpstr>Times New Roman</vt:lpstr>
      <vt:lpstr>Traditional Arabic</vt:lpstr>
      <vt:lpstr>Verdana</vt:lpstr>
      <vt:lpstr>Wingdings</vt:lpstr>
      <vt:lpstr>Default Design</vt:lpstr>
      <vt:lpstr>Worksheet</vt:lpstr>
      <vt:lpstr>Project 2030 Supporters</vt:lpstr>
      <vt:lpstr>Project 2030:   Montana’s Aging Population</vt:lpstr>
      <vt:lpstr>Project 2030 Topics</vt:lpstr>
      <vt:lpstr>Impacts of Aging</vt:lpstr>
      <vt:lpstr>Demographics</vt:lpstr>
      <vt:lpstr>Montana Population by Age Group</vt:lpstr>
      <vt:lpstr>Montana Age Groups as a Percent of Total Montana Population</vt:lpstr>
      <vt:lpstr>Age Dependency Ratios</vt:lpstr>
      <vt:lpstr>Age Dependency Ratios</vt:lpstr>
      <vt:lpstr>Montana Age Dependency Ratios</vt:lpstr>
      <vt:lpstr>PowerPoint Presentation</vt:lpstr>
      <vt:lpstr>PowerPoint Presentation</vt:lpstr>
      <vt:lpstr>PowerPoint Presentation</vt:lpstr>
      <vt:lpstr>PowerPoint Presentation</vt:lpstr>
      <vt:lpstr>PowerPoint Presentation</vt:lpstr>
      <vt:lpstr>Migration</vt:lpstr>
      <vt:lpstr>PowerPoint Presentation</vt:lpstr>
      <vt:lpstr>Net Migration Montana 2000 to 2010</vt:lpstr>
      <vt:lpstr>Net Migration  Western/Southern Montana 2000 to 2010</vt:lpstr>
      <vt:lpstr>Net Migration Yellowstone County 2000 to 2010</vt:lpstr>
      <vt:lpstr>Net Migration  Eastern/Northern Montana 2000 to 2010</vt:lpstr>
      <vt:lpstr>Fiscal Impacts of Aging</vt:lpstr>
      <vt:lpstr>K-12 and Higher Education </vt:lpstr>
      <vt:lpstr>K-12 Education Expenditure in Fiscal Year 2009</vt:lpstr>
      <vt:lpstr>PowerPoint Presentation</vt:lpstr>
      <vt:lpstr>PowerPoint Presentation</vt:lpstr>
      <vt:lpstr>University System Instructional Expenditure Year 2010</vt:lpstr>
      <vt:lpstr>PowerPoint Presentation</vt:lpstr>
      <vt:lpstr>PowerPoint Presentation</vt:lpstr>
      <vt:lpstr>Corrections </vt:lpstr>
      <vt:lpstr>Participation and Daily Expenditures for  Corrections</vt:lpstr>
      <vt:lpstr>Participation in Montana Correctional System (2012)</vt:lpstr>
      <vt:lpstr>PowerPoint Presentation</vt:lpstr>
      <vt:lpstr>PowerPoint Presentation</vt:lpstr>
      <vt:lpstr>Medicaid</vt:lpstr>
      <vt:lpstr>Montana Medicaid Expenditures in Fiscal Year 2009 - 2010</vt:lpstr>
      <vt:lpstr>Medicaid Expenditures per Montanan, 2010 to 2030</vt:lpstr>
      <vt:lpstr>Medicaid Expenditures per Montanan by Medicaid Group, 2010 to 2030 </vt:lpstr>
      <vt:lpstr>State Medicaid Physical Health Expenditure per Montanan for Long-Term Care and Other Expenditure for Elderly, 2010 to 2030 (no trend)   </vt:lpstr>
      <vt:lpstr>State Medicaid Expenditure for the Elderly per County Resident 2010 (no trend)</vt:lpstr>
      <vt:lpstr>State Medicaid Expenditure for the Elderly per County Resident 2030 (no trend)</vt:lpstr>
      <vt:lpstr>Residential Property taxes</vt:lpstr>
      <vt:lpstr>PowerPoint Presentation</vt:lpstr>
      <vt:lpstr>PowerPoint Presentation</vt:lpstr>
      <vt:lpstr>PowerPoint Presentation</vt:lpstr>
      <vt:lpstr>Individual Resident  Income Taxes </vt:lpstr>
      <vt:lpstr>Individual Resident Income Tax Liability per Montanan</vt:lpstr>
      <vt:lpstr>Summary of Revenue and Expenditure Projections (Dollars per Montana Resident)</vt:lpstr>
      <vt:lpstr>Consumption Patterns</vt:lpstr>
      <vt:lpstr>Unknowns for the Elderly</vt:lpstr>
      <vt:lpstr>Income and Expenditures</vt:lpstr>
      <vt:lpstr>Expenditures by age</vt:lpstr>
      <vt:lpstr>Food “at home” and “away”</vt:lpstr>
      <vt:lpstr>Food “at home”</vt:lpstr>
      <vt:lpstr>Summary and Conclusion     </vt:lpstr>
      <vt:lpstr>Summary &amp; Conclusion</vt:lpstr>
      <vt:lpstr>Summary &amp; Conclusion</vt:lpstr>
      <vt:lpstr>Summary &amp; Conclusion</vt:lpstr>
      <vt:lpstr>Summary &amp; Conclusion</vt:lpstr>
      <vt:lpstr>Summary &amp; Conclusion</vt:lpstr>
      <vt:lpstr>Implications for You</vt:lpstr>
      <vt:lpstr>Questions</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Branding Process</dc:title>
  <dc:creator>jkipfer</dc:creator>
  <cp:lastModifiedBy>Hayes, Keri</cp:lastModifiedBy>
  <cp:revision>517</cp:revision>
  <cp:lastPrinted>2012-09-05T15:16:04Z</cp:lastPrinted>
  <dcterms:created xsi:type="dcterms:W3CDTF">2005-06-22T22:54:35Z</dcterms:created>
  <dcterms:modified xsi:type="dcterms:W3CDTF">2015-05-28T22:20:30Z</dcterms:modified>
</cp:coreProperties>
</file>