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9" r:id="rId4"/>
    <p:sldId id="267" r:id="rId5"/>
    <p:sldId id="270" r:id="rId6"/>
    <p:sldId id="284" r:id="rId7"/>
    <p:sldId id="285" r:id="rId8"/>
    <p:sldId id="276" r:id="rId9"/>
    <p:sldId id="286" r:id="rId10"/>
    <p:sldId id="279" r:id="rId11"/>
    <p:sldId id="287" r:id="rId12"/>
    <p:sldId id="280" r:id="rId13"/>
    <p:sldId id="283" r:id="rId14"/>
    <p:sldId id="264" r:id="rId15"/>
    <p:sldId id="273" r:id="rId16"/>
    <p:sldId id="265" r:id="rId17"/>
    <p:sldId id="26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53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84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4580C-48E9-4640-B58A-6455FA9CD885}" type="datetimeFigureOut">
              <a:rPr lang="en-US" smtClean="0"/>
              <a:t>9/14/22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69D31-C8B5-0449-8D98-B425C90C2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917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469D31-C8B5-0449-8D98-B425C90C2B9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92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FFBB0-4C99-D747-88E2-ADF251D77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329E40-1016-564E-8746-329ED3273D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9F0E0-4F0C-8242-AA05-444C10EE2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578E-09F2-054D-9AD2-5BD2891D81D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B840F-51C1-B149-92B6-A5EAE9C59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F3841-8024-3B41-8659-CC8C5F2F1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028D-13DE-0349-AD9F-715C28CD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58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51A42-2263-8C45-9E18-34D74E7C3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D5F29E-7BE3-7C4A-BA45-A004BC4CB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629EA-E5C7-1F42-B9E8-730B59642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578E-09F2-054D-9AD2-5BD2891D81D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1B1AB-434F-B546-8A7B-D64A7AE48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8997B-3728-5043-8CE9-B72D951CD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028D-13DE-0349-AD9F-715C28CD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2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E62D27-22B7-A842-923F-3E833B7A67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852F9-7A65-7D49-8BFA-BA3E3E1AF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485A9-99D1-F648-B29F-3D3B6F3A4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578E-09F2-054D-9AD2-5BD2891D81D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8FFF6-DE5C-E040-90E8-420F36DF6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A3FD0-8D2A-454A-83DE-4A9D1868F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028D-13DE-0349-AD9F-715C28CD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173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89310-1C29-2E44-9400-198087879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473AB-D640-DE45-B61F-EA1F43795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11DD8-1F79-3C4D-AD0B-46EB429E0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578E-09F2-054D-9AD2-5BD2891D81D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A2BFA-D017-7246-9B13-AC1A8EFDD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A8D1F-A80A-4545-90C2-BF78885DD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028D-13DE-0349-AD9F-715C28CD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89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18EB0-8DA9-734A-925B-A82376494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B27B90-AC66-7743-84A8-7D2C72C33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F2245-FB06-D94B-BBE6-4F54FF46F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578E-09F2-054D-9AD2-5BD2891D81D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9AE8E-781A-A84E-B5DC-DD800298F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860F2-BC8C-B640-A339-D3406A5FB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028D-13DE-0349-AD9F-715C28CD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24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C8749-C7EE-964C-93DB-127516B23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CB638-4E15-4640-AFC0-86AB7B89D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08860C-6620-7441-B2EB-1E4EDC042E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E1057A-F66E-254F-8162-EC9F8F41B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578E-09F2-054D-9AD2-5BD2891D81D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67433-5C30-A146-A399-8CDCADB56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E5F97-1D24-264B-91E9-5B4CCAEEB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028D-13DE-0349-AD9F-715C28CD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49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3CCEB-6D43-284A-AEA2-3E8E90CDB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E8E3D-19DC-F945-A0EB-C4C2C59F0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9AE52C-F163-C24D-AF69-6645E38FC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C6747B-60CC-CC43-9FBF-7F7FF1AA91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9E689C-F834-4D45-8E0C-275D2271CB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9D36FD-9203-8548-B5AB-1AD23D08B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578E-09F2-054D-9AD2-5BD2891D81D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DF6CBC-799C-884C-8377-97A143229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8FAE2F-ABD1-4C46-BB41-9D9FC32ED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028D-13DE-0349-AD9F-715C28CD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6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E4B6E-F8E4-3F41-8A4B-BE278A029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823941-027B-0B48-86A1-70D085581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578E-09F2-054D-9AD2-5BD2891D81D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A301BC-6CAE-8748-B062-0574D5EBD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3CB235-723D-D648-83B5-5EA37D8C0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028D-13DE-0349-AD9F-715C28CD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63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FFC1C0-880C-0A4E-B69F-1D62CCEAE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578E-09F2-054D-9AD2-5BD2891D81D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9C56A1-B504-C247-8F60-D663FECD6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5B8ACE-B77F-C144-874A-917204384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028D-13DE-0349-AD9F-715C28CD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DEE80-BD7F-8D48-BE44-B3815021B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84828-723B-C046-A908-095C614CB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225905-9096-9D48-BA58-F96F6C125B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DB3883-6B4D-B446-9257-2F31D1145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578E-09F2-054D-9AD2-5BD2891D81D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5FEC81-A06F-9545-9868-AC3F90DE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7F3846-F33E-D747-9FEA-C9BB51D85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028D-13DE-0349-AD9F-715C28CD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38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ECA13-DC8F-794A-A8DF-D89DDF42B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08757E-EE5A-3143-9880-451A8B54D1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3BB581-DB47-BF4F-84D2-4B033847A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51003D-03C9-EC49-B212-5753F5489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578E-09F2-054D-9AD2-5BD2891D81D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319C42-EC0A-6549-8592-C193EF5BF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8C2BBE-30D4-0940-A5AE-AFFCD7146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028D-13DE-0349-AD9F-715C28CD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81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CE38D3-106F-604C-8229-0AC79BDA0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F6D875-46A6-3149-AAB7-C7D4E037A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6AAD1-6C24-0848-8E3B-52BB813363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A578E-09F2-054D-9AD2-5BD2891D81D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9CE9F-93A1-224D-91FD-9FE0FCA5C7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8E547-4B01-734E-B184-AA2610353F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D028D-13DE-0349-AD9F-715C28CD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1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nextcatalog.montana.edu/programadmin/?key=328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nextcatalog.montana.edu/programadmin/?key=475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nextcatalog.montana.edu/courseadmin/?key=4541" TargetMode="External"/><Relationship Id="rId3" Type="http://schemas.openxmlformats.org/officeDocument/2006/relationships/hyperlink" Target="https://nextcatalog.montana.edu/courseadmin/?key=5285" TargetMode="External"/><Relationship Id="rId7" Type="http://schemas.openxmlformats.org/officeDocument/2006/relationships/hyperlink" Target="https://nextcatalog.montana.edu/courseadmin/?key=4733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extcatalog.montana.edu/courseadmin/?key=5427" TargetMode="External"/><Relationship Id="rId5" Type="http://schemas.openxmlformats.org/officeDocument/2006/relationships/hyperlink" Target="https://nextcatalog.montana.edu/courseadmin/?key=5386" TargetMode="External"/><Relationship Id="rId4" Type="http://schemas.openxmlformats.org/officeDocument/2006/relationships/hyperlink" Target="https://nextcatalog.montana.edu/courseadmin/?key=5385" TargetMode="External"/><Relationship Id="rId9" Type="http://schemas.openxmlformats.org/officeDocument/2006/relationships/hyperlink" Target="https://nextcatalog.montana.edu/courseadmin/?key=5428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nextcatalog.montana.edu/programadmin/?key=45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extcatalog.montana.edu/programadmin/?key=479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ontana.edu/universitycouncil/" TargetMode="External"/><Relationship Id="rId5" Type="http://schemas.openxmlformats.org/officeDocument/2006/relationships/hyperlink" Target="https://www.montana.edu/aycss/success/earlyalert.html" TargetMode="External"/><Relationship Id="rId4" Type="http://schemas.openxmlformats.org/officeDocument/2006/relationships/hyperlink" Target="https://www.montana.edu/provost/faculty/sabbaticals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extcatalog.montana.edu/courseadmin/?key=5283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extcatalog.montana.edu/courseadmin/?key=5426" TargetMode="External"/><Relationship Id="rId5" Type="http://schemas.openxmlformats.org/officeDocument/2006/relationships/hyperlink" Target="https://nextcatalog.montana.edu/courseadmin/?key=5383" TargetMode="External"/><Relationship Id="rId4" Type="http://schemas.openxmlformats.org/officeDocument/2006/relationships/hyperlink" Target="https://nextcatalog.montana.edu/courseadmin/?key=5396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nextcatalog.montana.edu/courseadmin/?key=5410" TargetMode="External"/><Relationship Id="rId3" Type="http://schemas.openxmlformats.org/officeDocument/2006/relationships/hyperlink" Target="https://nextcatalog.montana.edu/courseadmin/?key=5437" TargetMode="External"/><Relationship Id="rId7" Type="http://schemas.openxmlformats.org/officeDocument/2006/relationships/hyperlink" Target="https://nextcatalog.montana.edu/courseadmin/?key=5299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extcatalog.montana.edu/courseadmin/?key=5424" TargetMode="External"/><Relationship Id="rId5" Type="http://schemas.openxmlformats.org/officeDocument/2006/relationships/hyperlink" Target="https://nextcatalog.montana.edu/courseadmin/?key=5436" TargetMode="External"/><Relationship Id="rId4" Type="http://schemas.openxmlformats.org/officeDocument/2006/relationships/hyperlink" Target="https://nextcatalog.montana.edu/courseadmin/?key=537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B9B7A-FD57-D449-A5B1-DB9E6F6FC1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B6589D-3C38-304E-BE7E-C6318CCC8A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large mountain in the background&#10;&#10;Description automatically generated">
            <a:extLst>
              <a:ext uri="{FF2B5EF4-FFF2-40B4-BE49-F238E27FC236}">
                <a16:creationId xmlns:a16="http://schemas.microsoft.com/office/drawing/2014/main" id="{FD3C358F-51B1-A249-8B8C-D427DBAFB9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98"/>
            <a:ext cx="12192000" cy="6858000"/>
          </a:xfrm>
          <a:prstGeom prst="rect">
            <a:avLst/>
          </a:prstGeom>
          <a:effectLst>
            <a:softEdge rad="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9552DD3-A93A-C94F-8ABC-6973FD05146C}"/>
              </a:ext>
            </a:extLst>
          </p:cNvPr>
          <p:cNvSpPr txBox="1"/>
          <p:nvPr/>
        </p:nvSpPr>
        <p:spPr>
          <a:xfrm>
            <a:off x="432487" y="383957"/>
            <a:ext cx="8501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Faculty Senate Meeting    Sept 14, 2022  </a:t>
            </a:r>
          </a:p>
        </p:txBody>
      </p:sp>
    </p:spTree>
    <p:extLst>
      <p:ext uri="{BB962C8B-B14F-4D97-AF65-F5344CB8AC3E}">
        <p14:creationId xmlns:p14="http://schemas.microsoft.com/office/powerpoint/2010/main" val="931640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6B5178-CF98-1640-A309-162C58FDD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21000"/>
          </a:blip>
          <a:stretch>
            <a:fillRect/>
          </a:stretch>
        </p:blipFill>
        <p:spPr>
          <a:xfrm>
            <a:off x="0" y="-21018"/>
            <a:ext cx="12192000" cy="6858000"/>
          </a:xfrm>
          <a:effectLst>
            <a:outerShdw blurRad="50800" dist="50800" dir="5400000" algn="ctr" rotWithShape="0">
              <a:srgbClr val="000000">
                <a:alpha val="91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11E319-60BF-E74E-87A0-07D8A4C50AB4}"/>
              </a:ext>
            </a:extLst>
          </p:cNvPr>
          <p:cNvSpPr txBox="1"/>
          <p:nvPr/>
        </p:nvSpPr>
        <p:spPr>
          <a:xfrm>
            <a:off x="914400" y="719847"/>
            <a:ext cx="107004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000" dirty="0"/>
              <a:t>Undergraduate Programs- First Reading:</a:t>
            </a:r>
          </a:p>
          <a:p>
            <a:pPr lvl="0"/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51C2A6-AFB6-86B3-2DF5-F5D22C7B1DF9}"/>
              </a:ext>
            </a:extLst>
          </p:cNvPr>
          <p:cNvSpPr txBox="1"/>
          <p:nvPr/>
        </p:nvSpPr>
        <p:spPr>
          <a:xfrm>
            <a:off x="1030014" y="1735510"/>
            <a:ext cx="1031064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US" sz="2800" dirty="0">
                <a:hlinkClick r:id="rId3"/>
              </a:rPr>
              <a:t>HDFC-BS : Bachelor of Science in Human Development &amp; Family Science-Child Development Option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46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6B5178-CF98-1640-A309-162C58FDD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21000"/>
          </a:blip>
          <a:stretch>
            <a:fillRect/>
          </a:stretch>
        </p:blipFill>
        <p:spPr>
          <a:xfrm>
            <a:off x="0" y="0"/>
            <a:ext cx="12192000" cy="6858000"/>
          </a:xfrm>
          <a:effectLst>
            <a:outerShdw blurRad="50800" dist="50800" dir="5400000" algn="ctr" rotWithShape="0">
              <a:srgbClr val="000000">
                <a:alpha val="91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11E319-60BF-E74E-87A0-07D8A4C50AB4}"/>
              </a:ext>
            </a:extLst>
          </p:cNvPr>
          <p:cNvSpPr txBox="1"/>
          <p:nvPr/>
        </p:nvSpPr>
        <p:spPr>
          <a:xfrm>
            <a:off x="914400" y="719847"/>
            <a:ext cx="107004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000" dirty="0"/>
              <a:t>Undergraduate Programs- Second Reading:</a:t>
            </a:r>
          </a:p>
          <a:p>
            <a:pPr lvl="0"/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51C2A6-AFB6-86B3-2DF5-F5D22C7B1DF9}"/>
              </a:ext>
            </a:extLst>
          </p:cNvPr>
          <p:cNvSpPr txBox="1"/>
          <p:nvPr/>
        </p:nvSpPr>
        <p:spPr>
          <a:xfrm>
            <a:off x="1030014" y="1735510"/>
            <a:ext cx="103106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3200" dirty="0">
                <a:hlinkClick r:id="rId3"/>
              </a:rPr>
              <a:t>DSCS-BS : Bachelor of Science in Data Science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978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6B5178-CF98-1640-A309-162C58FDD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21000"/>
          </a:blip>
          <a:stretch>
            <a:fillRect/>
          </a:stretch>
        </p:blipFill>
        <p:spPr>
          <a:xfrm>
            <a:off x="0" y="21020"/>
            <a:ext cx="12192000" cy="6858000"/>
          </a:xfrm>
          <a:effectLst>
            <a:outerShdw blurRad="50800" dist="50800" dir="5400000" algn="ctr" rotWithShape="0">
              <a:srgbClr val="000000">
                <a:alpha val="91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11E319-60BF-E74E-87A0-07D8A4C50AB4}"/>
              </a:ext>
            </a:extLst>
          </p:cNvPr>
          <p:cNvSpPr txBox="1"/>
          <p:nvPr/>
        </p:nvSpPr>
        <p:spPr>
          <a:xfrm>
            <a:off x="914400" y="719847"/>
            <a:ext cx="107004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000" dirty="0"/>
              <a:t>Graduate Courses-Second Reading:</a:t>
            </a:r>
          </a:p>
          <a:p>
            <a:pPr lvl="0"/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51C2A6-AFB6-86B3-2DF5-F5D22C7B1DF9}"/>
              </a:ext>
            </a:extLst>
          </p:cNvPr>
          <p:cNvSpPr txBox="1"/>
          <p:nvPr/>
        </p:nvSpPr>
        <p:spPr>
          <a:xfrm>
            <a:off x="1030014" y="1735510"/>
            <a:ext cx="103106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u="sng" dirty="0">
                <a:hlinkClick r:id="rId3"/>
              </a:rPr>
              <a:t>AGTE 523 : Creative Problem Solving</a:t>
            </a:r>
            <a:r>
              <a:rPr lang="en-US" dirty="0"/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u="sng" dirty="0">
                <a:hlinkClick r:id="rId4"/>
              </a:rPr>
              <a:t>ARTH 536 : Topics in Modern Art Histor</a:t>
            </a:r>
            <a:r>
              <a:rPr lang="en-US" dirty="0"/>
              <a:t>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u="sng" dirty="0">
                <a:hlinkClick r:id="rId5"/>
              </a:rPr>
              <a:t>ARTH 537 : Topics in American Art</a:t>
            </a:r>
            <a:endParaRPr lang="en-US" u="sng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u="sng" dirty="0">
                <a:hlinkClick r:id="rId6"/>
              </a:rPr>
              <a:t>CSCI 521 : Distributed Computing</a:t>
            </a:r>
            <a:endParaRPr lang="en-US" u="sng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u="sng" dirty="0">
                <a:hlinkClick r:id="rId7"/>
              </a:rPr>
              <a:t>EDCI 538 : Supporting SEL in Diverse Learners</a:t>
            </a:r>
            <a:endParaRPr lang="en-US" u="sng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u="sng" dirty="0">
                <a:hlinkClick r:id="rId8"/>
              </a:rPr>
              <a:t>EMEC 540 : Biomechanics of Human Movement</a:t>
            </a:r>
            <a:endParaRPr lang="en-US" u="sng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u="sng" dirty="0">
                <a:hlinkClick r:id="rId9"/>
              </a:rPr>
              <a:t>NRSG 625 : Advanced Diagnostics in Primary Care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185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6B5178-CF98-1640-A309-162C58FDD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21000"/>
          </a:blip>
          <a:stretch>
            <a:fillRect/>
          </a:stretch>
        </p:blipFill>
        <p:spPr>
          <a:xfrm>
            <a:off x="0" y="-21000"/>
            <a:ext cx="12192000" cy="6858000"/>
          </a:xfrm>
          <a:effectLst>
            <a:outerShdw blurRad="50800" dist="50800" dir="5400000" algn="ctr" rotWithShape="0">
              <a:srgbClr val="000000">
                <a:alpha val="91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11E319-60BF-E74E-87A0-07D8A4C50AB4}"/>
              </a:ext>
            </a:extLst>
          </p:cNvPr>
          <p:cNvSpPr txBox="1"/>
          <p:nvPr/>
        </p:nvSpPr>
        <p:spPr>
          <a:xfrm>
            <a:off x="914400" y="719847"/>
            <a:ext cx="107004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000" dirty="0"/>
              <a:t>Graduate Programs-Second Reading:</a:t>
            </a:r>
          </a:p>
          <a:p>
            <a:pPr lvl="0"/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51C2A6-AFB6-86B3-2DF5-F5D22C7B1DF9}"/>
              </a:ext>
            </a:extLst>
          </p:cNvPr>
          <p:cNvSpPr txBox="1"/>
          <p:nvPr/>
        </p:nvSpPr>
        <p:spPr>
          <a:xfrm>
            <a:off x="1030014" y="1735510"/>
            <a:ext cx="103106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>
                <a:hlinkClick r:id="rId3"/>
              </a:rPr>
              <a:t>CERT:Graduate Certificate in Indigenous Food Systems</a:t>
            </a:r>
            <a:endParaRPr lang="en-US" sz="2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400" dirty="0">
              <a:hlinkClick r:id="rId4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>
                <a:hlinkClick r:id="rId4"/>
              </a:rPr>
              <a:t>EDUC-PHD : Doctor of Philosophy in Education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499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6B5178-CF98-1640-A309-162C58FDD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21000"/>
          </a:blip>
          <a:stretch>
            <a:fillRect/>
          </a:stretch>
        </p:blipFill>
        <p:spPr>
          <a:xfrm>
            <a:off x="0" y="-57472"/>
            <a:ext cx="12192000" cy="6858000"/>
          </a:xfrm>
          <a:effectLst>
            <a:outerShdw blurRad="50800" dist="50800" dir="5400000" algn="ctr" rotWithShape="0">
              <a:srgbClr val="000000">
                <a:alpha val="91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11E319-60BF-E74E-87A0-07D8A4C50AB4}"/>
              </a:ext>
            </a:extLst>
          </p:cNvPr>
          <p:cNvSpPr txBox="1"/>
          <p:nvPr/>
        </p:nvSpPr>
        <p:spPr>
          <a:xfrm>
            <a:off x="1141378" y="2821021"/>
            <a:ext cx="107004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400" dirty="0"/>
              <a:t>Senate Open Discussion</a:t>
            </a:r>
          </a:p>
        </p:txBody>
      </p:sp>
    </p:spTree>
    <p:extLst>
      <p:ext uri="{BB962C8B-B14F-4D97-AF65-F5344CB8AC3E}">
        <p14:creationId xmlns:p14="http://schemas.microsoft.com/office/powerpoint/2010/main" val="4035466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6B5178-CF98-1640-A309-162C58FDD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21000"/>
          </a:blip>
          <a:stretch>
            <a:fillRect/>
          </a:stretch>
        </p:blipFill>
        <p:spPr>
          <a:xfrm>
            <a:off x="0" y="0"/>
            <a:ext cx="12192000" cy="6858000"/>
          </a:xfrm>
          <a:effectLst>
            <a:outerShdw blurRad="50800" dist="50800" dir="5400000" algn="ctr" rotWithShape="0">
              <a:srgbClr val="000000">
                <a:alpha val="91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11E319-60BF-E74E-87A0-07D8A4C50AB4}"/>
              </a:ext>
            </a:extLst>
          </p:cNvPr>
          <p:cNvSpPr txBox="1"/>
          <p:nvPr/>
        </p:nvSpPr>
        <p:spPr>
          <a:xfrm>
            <a:off x="1141378" y="2821021"/>
            <a:ext cx="107004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400" dirty="0"/>
              <a:t>Public Comment</a:t>
            </a:r>
          </a:p>
        </p:txBody>
      </p:sp>
    </p:spTree>
    <p:extLst>
      <p:ext uri="{BB962C8B-B14F-4D97-AF65-F5344CB8AC3E}">
        <p14:creationId xmlns:p14="http://schemas.microsoft.com/office/powerpoint/2010/main" val="854279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6B5178-CF98-1640-A309-162C58FDD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21000"/>
          </a:blip>
          <a:stretch>
            <a:fillRect/>
          </a:stretch>
        </p:blipFill>
        <p:spPr>
          <a:xfrm>
            <a:off x="0" y="2"/>
            <a:ext cx="12192000" cy="6858000"/>
          </a:xfrm>
          <a:effectLst>
            <a:outerShdw blurRad="50800" dist="50800" dir="5400000" algn="ctr" rotWithShape="0">
              <a:srgbClr val="000000">
                <a:alpha val="91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11E319-60BF-E74E-87A0-07D8A4C50AB4}"/>
              </a:ext>
            </a:extLst>
          </p:cNvPr>
          <p:cNvSpPr txBox="1"/>
          <p:nvPr/>
        </p:nvSpPr>
        <p:spPr>
          <a:xfrm>
            <a:off x="745787" y="577840"/>
            <a:ext cx="107004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400" dirty="0"/>
              <a:t>Next Meeting September 28, 2022</a:t>
            </a:r>
          </a:p>
          <a:p>
            <a:pPr lvl="0" algn="ctr"/>
            <a:endParaRPr lang="en-US" sz="4400" dirty="0"/>
          </a:p>
          <a:p>
            <a:pPr lvl="0" algn="ctr"/>
            <a:endParaRPr lang="en-US" sz="3600" dirty="0"/>
          </a:p>
          <a:p>
            <a:pPr lvl="0"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63506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B9B7A-FD57-D449-A5B1-DB9E6F6FC1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B6589D-3C38-304E-BE7E-C6318CCC8A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large mountain in the background&#10;&#10;Description automatically generated">
            <a:extLst>
              <a:ext uri="{FF2B5EF4-FFF2-40B4-BE49-F238E27FC236}">
                <a16:creationId xmlns:a16="http://schemas.microsoft.com/office/drawing/2014/main" id="{FD3C358F-51B1-A249-8B8C-D427DBAFB9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9552DD3-A93A-C94F-8ABC-6973FD05146C}"/>
              </a:ext>
            </a:extLst>
          </p:cNvPr>
          <p:cNvSpPr txBox="1"/>
          <p:nvPr/>
        </p:nvSpPr>
        <p:spPr>
          <a:xfrm>
            <a:off x="432487" y="383957"/>
            <a:ext cx="8501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Faculty Senate Meeting       Adjourned </a:t>
            </a:r>
          </a:p>
        </p:txBody>
      </p:sp>
    </p:spTree>
    <p:extLst>
      <p:ext uri="{BB962C8B-B14F-4D97-AF65-F5344CB8AC3E}">
        <p14:creationId xmlns:p14="http://schemas.microsoft.com/office/powerpoint/2010/main" val="2477078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6B5178-CF98-1640-A309-162C58FDD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21000"/>
          </a:blip>
          <a:stretch>
            <a:fillRect/>
          </a:stretch>
        </p:blipFill>
        <p:spPr>
          <a:xfrm>
            <a:off x="0" y="0"/>
            <a:ext cx="12192000" cy="7049153"/>
          </a:xfrm>
          <a:effectLst>
            <a:outerShdw blurRad="50800" dist="50800" dir="5400000" algn="ctr" rotWithShape="0">
              <a:srgbClr val="000000">
                <a:alpha val="91000"/>
              </a:srgb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E5AEF48-90B5-9349-B7F1-02FF22C8BE73}"/>
              </a:ext>
            </a:extLst>
          </p:cNvPr>
          <p:cNvSpPr txBox="1"/>
          <p:nvPr/>
        </p:nvSpPr>
        <p:spPr>
          <a:xfrm>
            <a:off x="916034" y="1740796"/>
            <a:ext cx="1038722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Faculty Senate is an open and public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Please, only Senators speak in the meeting, unless you are specifically called on by the Chair or Chair-elect to speak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Public may address the Senate at end of the meeting during public comment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979E2E-DB59-E44B-9DE6-32FD93591AFE}"/>
              </a:ext>
            </a:extLst>
          </p:cNvPr>
          <p:cNvSpPr txBox="1"/>
          <p:nvPr/>
        </p:nvSpPr>
        <p:spPr>
          <a:xfrm>
            <a:off x="3706948" y="428147"/>
            <a:ext cx="4244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Gentle Reminders</a:t>
            </a:r>
          </a:p>
        </p:txBody>
      </p:sp>
    </p:spTree>
    <p:extLst>
      <p:ext uri="{BB962C8B-B14F-4D97-AF65-F5344CB8AC3E}">
        <p14:creationId xmlns:p14="http://schemas.microsoft.com/office/powerpoint/2010/main" val="4117025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6B5178-CF98-1640-A309-162C58FDD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21000"/>
          </a:blip>
          <a:stretch>
            <a:fillRect/>
          </a:stretch>
        </p:blipFill>
        <p:spPr>
          <a:xfrm>
            <a:off x="0" y="0"/>
            <a:ext cx="12192000" cy="6858000"/>
          </a:xfrm>
          <a:effectLst>
            <a:outerShdw blurRad="50800" dist="50800" dir="5400000" algn="ctr" rotWithShape="0">
              <a:srgbClr val="000000">
                <a:alpha val="91000"/>
              </a:srgb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0C6ED5C-2857-4444-88C0-83C03517A795}"/>
              </a:ext>
            </a:extLst>
          </p:cNvPr>
          <p:cNvSpPr txBox="1"/>
          <p:nvPr/>
        </p:nvSpPr>
        <p:spPr>
          <a:xfrm>
            <a:off x="872218" y="454015"/>
            <a:ext cx="10005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Agenda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064C5C-6F7B-1740-802E-F415A4FBF6C9}"/>
              </a:ext>
            </a:extLst>
          </p:cNvPr>
          <p:cNvSpPr txBox="1"/>
          <p:nvPr/>
        </p:nvSpPr>
        <p:spPr>
          <a:xfrm>
            <a:off x="2018111" y="1655073"/>
            <a:ext cx="71511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Approval of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Information Updates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Courses and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Senator’s Open Discussion</a:t>
            </a:r>
          </a:p>
          <a:p>
            <a:pPr marL="336550" lvl="1" indent="-336550">
              <a:buFont typeface="Arial" panose="020B0604020202020204" pitchFamily="34" charset="0"/>
              <a:buChar char="•"/>
            </a:pPr>
            <a:r>
              <a:rPr lang="en-US" sz="3600" dirty="0"/>
              <a:t>Public Comment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Adjourn</a:t>
            </a:r>
          </a:p>
        </p:txBody>
      </p:sp>
    </p:spTree>
    <p:extLst>
      <p:ext uri="{BB962C8B-B14F-4D97-AF65-F5344CB8AC3E}">
        <p14:creationId xmlns:p14="http://schemas.microsoft.com/office/powerpoint/2010/main" val="1356749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6B5178-CF98-1640-A309-162C58FDD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21000"/>
          </a:blip>
          <a:stretch>
            <a:fillRect/>
          </a:stretch>
        </p:blipFill>
        <p:spPr>
          <a:xfrm>
            <a:off x="0" y="0"/>
            <a:ext cx="12192000" cy="6858000"/>
          </a:xfrm>
          <a:effectLst>
            <a:outerShdw blurRad="50800" dist="50800" dir="5400000" algn="ctr" rotWithShape="0">
              <a:srgbClr val="000000">
                <a:alpha val="91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11E319-60BF-E74E-87A0-07D8A4C50AB4}"/>
              </a:ext>
            </a:extLst>
          </p:cNvPr>
          <p:cNvSpPr txBox="1"/>
          <p:nvPr/>
        </p:nvSpPr>
        <p:spPr>
          <a:xfrm>
            <a:off x="-1" y="486383"/>
            <a:ext cx="12191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Old Business: Approval FS Minutes 8/31/22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F7A2DE-8E8E-F449-8FFF-CF0EBAD1248F}"/>
              </a:ext>
            </a:extLst>
          </p:cNvPr>
          <p:cNvSpPr txBox="1"/>
          <p:nvPr/>
        </p:nvSpPr>
        <p:spPr>
          <a:xfrm>
            <a:off x="603115" y="2102531"/>
            <a:ext cx="109533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Do I have a motion to approve?</a:t>
            </a:r>
          </a:p>
          <a:p>
            <a:endParaRPr lang="en-US" sz="3600" dirty="0"/>
          </a:p>
          <a:p>
            <a:r>
              <a:rPr lang="en-US" sz="3600" dirty="0"/>
              <a:t>Any Discussion?</a:t>
            </a:r>
          </a:p>
          <a:p>
            <a:endParaRPr lang="en-US" sz="3600" dirty="0"/>
          </a:p>
          <a:p>
            <a:r>
              <a:rPr lang="en-US" sz="3600" dirty="0"/>
              <a:t>All those in favor of the motion or</a:t>
            </a:r>
          </a:p>
          <a:p>
            <a:r>
              <a:rPr lang="en-US" sz="3600" dirty="0"/>
              <a:t>Those not in favor of the motion indicate by saying… </a:t>
            </a:r>
          </a:p>
        </p:txBody>
      </p:sp>
    </p:spTree>
    <p:extLst>
      <p:ext uri="{BB962C8B-B14F-4D97-AF65-F5344CB8AC3E}">
        <p14:creationId xmlns:p14="http://schemas.microsoft.com/office/powerpoint/2010/main" val="612402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6B5178-CF98-1640-A309-162C58FDD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alphaModFix amt="21000"/>
          </a:blip>
          <a:stretch>
            <a:fillRect/>
          </a:stretch>
        </p:blipFill>
        <p:spPr>
          <a:xfrm>
            <a:off x="0" y="21024"/>
            <a:ext cx="12192000" cy="6858000"/>
          </a:xfrm>
          <a:effectLst>
            <a:outerShdw blurRad="50800" dist="50800" dir="5400000" algn="ctr" rotWithShape="0">
              <a:srgbClr val="000000">
                <a:alpha val="91000"/>
              </a:srgb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4A14F6-9C40-BA48-A7F2-9E6A79BBD1B9}"/>
              </a:ext>
            </a:extLst>
          </p:cNvPr>
          <p:cNvSpPr txBox="1"/>
          <p:nvPr/>
        </p:nvSpPr>
        <p:spPr>
          <a:xfrm>
            <a:off x="872218" y="527586"/>
            <a:ext cx="103571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FYI Items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25F31C-7599-D743-A456-17E0312BBC9D}"/>
              </a:ext>
            </a:extLst>
          </p:cNvPr>
          <p:cNvSpPr txBox="1"/>
          <p:nvPr/>
        </p:nvSpPr>
        <p:spPr>
          <a:xfrm>
            <a:off x="872218" y="1440027"/>
            <a:ext cx="1066255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/>
              <a:t>Sabbatical applications are due to the Department heads by Oct 3. </a:t>
            </a:r>
            <a:r>
              <a:rPr lang="en-US" sz="2600" u="sng" dirty="0">
                <a:hlinkClick r:id="rId4"/>
              </a:rPr>
              <a:t>https://www.montana.edu/provost/faculty/sabbaticals.html</a:t>
            </a:r>
            <a:endParaRPr lang="en-US" sz="2600" u="sng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/>
              <a:t>Allen Yarnell Student Success -Early Alert Program </a:t>
            </a:r>
            <a:r>
              <a:rPr lang="en-US" sz="2600" u="sng" dirty="0">
                <a:hlinkClick r:id="rId5"/>
              </a:rPr>
              <a:t>https://www.montana.edu/aycss/success/earlyalert.html</a:t>
            </a:r>
            <a:br>
              <a:rPr lang="en-US" sz="2600" u="sng" dirty="0"/>
            </a:br>
            <a:endParaRPr lang="en-US" sz="2600" u="sng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/>
              <a:t>No Faculty Senate Office Hours on September 16</a:t>
            </a:r>
            <a:r>
              <a:rPr lang="en-US" sz="2600" baseline="30000" dirty="0"/>
              <a:t>th</a:t>
            </a:r>
            <a:r>
              <a:rPr lang="en-US" sz="2600" dirty="0"/>
              <a:t> </a:t>
            </a:r>
            <a:br>
              <a:rPr lang="en-US" sz="2600" dirty="0"/>
            </a:br>
            <a:endParaRPr lang="en-US" sz="2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/>
              <a:t>University Council Items </a:t>
            </a:r>
            <a:r>
              <a:rPr lang="en-US" sz="2600" dirty="0">
                <a:hlinkClick r:id="rId6"/>
              </a:rPr>
              <a:t>https://www.montana.edu/universitycouncil/</a:t>
            </a:r>
            <a:r>
              <a:rPr lang="en-US" sz="2600" dirty="0"/>
              <a:t>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600" dirty="0"/>
              <a:t>International Travel Policy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600" dirty="0"/>
              <a:t>Real Estate Leasing Policy</a:t>
            </a:r>
          </a:p>
          <a:p>
            <a:pPr lvl="2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283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6B5178-CF98-1640-A309-162C58FDD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21000"/>
          </a:blip>
          <a:stretch>
            <a:fillRect/>
          </a:stretch>
        </p:blipFill>
        <p:spPr>
          <a:xfrm>
            <a:off x="0" y="10517"/>
            <a:ext cx="12192000" cy="6858000"/>
          </a:xfrm>
          <a:effectLst>
            <a:outerShdw blurRad="50800" dist="50800" dir="5400000" algn="ctr" rotWithShape="0">
              <a:srgbClr val="000000">
                <a:alpha val="91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025F31C-7599-D743-A456-17E0312BBC9D}"/>
              </a:ext>
            </a:extLst>
          </p:cNvPr>
          <p:cNvSpPr txBox="1"/>
          <p:nvPr/>
        </p:nvSpPr>
        <p:spPr>
          <a:xfrm>
            <a:off x="872218" y="1440027"/>
            <a:ext cx="106625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endParaRPr lang="en-US" sz="2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US" dirty="0"/>
              <a:t> </a:t>
            </a:r>
            <a:r>
              <a:rPr lang="en-US" sz="4000" dirty="0"/>
              <a:t>Dr. Steve </a:t>
            </a:r>
            <a:r>
              <a:rPr lang="en-US" sz="4000" dirty="0" err="1"/>
              <a:t>Swinford</a:t>
            </a:r>
            <a:r>
              <a:rPr lang="en-US" sz="4000" dirty="0"/>
              <a:t> – Vice Provost for Curriculum Assessment and Accreditation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16268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6B5178-CF98-1640-A309-162C58FDD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21000"/>
          </a:blip>
          <a:stretch>
            <a:fillRect/>
          </a:stretch>
        </p:blipFill>
        <p:spPr>
          <a:xfrm>
            <a:off x="0" y="42044"/>
            <a:ext cx="12192000" cy="6858000"/>
          </a:xfrm>
          <a:effectLst>
            <a:outerShdw blurRad="50800" dist="50800" dir="5400000" algn="ctr" rotWithShape="0">
              <a:srgbClr val="000000">
                <a:alpha val="9100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5B93EC5-326C-7963-AE35-5334679BA00B}"/>
              </a:ext>
            </a:extLst>
          </p:cNvPr>
          <p:cNvSpPr txBox="1"/>
          <p:nvPr/>
        </p:nvSpPr>
        <p:spPr>
          <a:xfrm>
            <a:off x="1713186" y="2543503"/>
            <a:ext cx="91965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Elizabeth </a:t>
            </a:r>
            <a:r>
              <a:rPr lang="en-US" sz="4000" dirty="0" err="1"/>
              <a:t>Asserson</a:t>
            </a:r>
            <a:r>
              <a:rPr lang="en-US" sz="4000" dirty="0"/>
              <a:t> – Director of MSU’s Counseling and Psychological Services</a:t>
            </a:r>
          </a:p>
        </p:txBody>
      </p:sp>
    </p:spTree>
    <p:extLst>
      <p:ext uri="{BB962C8B-B14F-4D97-AF65-F5344CB8AC3E}">
        <p14:creationId xmlns:p14="http://schemas.microsoft.com/office/powerpoint/2010/main" val="2584991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6B5178-CF98-1640-A309-162C58FDD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21000"/>
          </a:blip>
          <a:stretch>
            <a:fillRect/>
          </a:stretch>
        </p:blipFill>
        <p:spPr>
          <a:xfrm>
            <a:off x="0" y="0"/>
            <a:ext cx="12192000" cy="6858000"/>
          </a:xfrm>
          <a:effectLst>
            <a:outerShdw blurRad="50800" dist="50800" dir="5400000" algn="ctr" rotWithShape="0">
              <a:srgbClr val="000000">
                <a:alpha val="91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11E319-60BF-E74E-87A0-07D8A4C50AB4}"/>
              </a:ext>
            </a:extLst>
          </p:cNvPr>
          <p:cNvSpPr txBox="1"/>
          <p:nvPr/>
        </p:nvSpPr>
        <p:spPr>
          <a:xfrm>
            <a:off x="914400" y="719847"/>
            <a:ext cx="107004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000" dirty="0"/>
              <a:t>Undergraduate Courses- First Reading:</a:t>
            </a:r>
          </a:p>
          <a:p>
            <a:pPr lvl="0"/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51C2A6-AFB6-86B3-2DF5-F5D22C7B1DF9}"/>
              </a:ext>
            </a:extLst>
          </p:cNvPr>
          <p:cNvSpPr txBox="1"/>
          <p:nvPr/>
        </p:nvSpPr>
        <p:spPr>
          <a:xfrm>
            <a:off x="409903" y="1859339"/>
            <a:ext cx="103106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US" sz="2400" dirty="0">
                <a:hlinkClick r:id="rId3"/>
              </a:rPr>
              <a:t>BIOM 365 : Astrobiology</a:t>
            </a:r>
            <a:endParaRPr lang="en-US" sz="2400" dirty="0"/>
          </a:p>
          <a:p>
            <a:pPr lvl="2"/>
            <a:endParaRPr lang="en-US" sz="2400" dirty="0"/>
          </a:p>
          <a:p>
            <a:pPr lvl="2"/>
            <a:r>
              <a:rPr lang="en-US" sz="2400" dirty="0">
                <a:hlinkClick r:id="rId4"/>
              </a:rPr>
              <a:t>CHMY 404 : Advanced Inorganic Techniques</a:t>
            </a:r>
            <a:endParaRPr lang="en-US" sz="2400" dirty="0"/>
          </a:p>
          <a:p>
            <a:pPr lvl="2"/>
            <a:endParaRPr lang="en-US" sz="2400" dirty="0"/>
          </a:p>
          <a:p>
            <a:pPr lvl="2"/>
            <a:r>
              <a:rPr lang="en-US" sz="2400" dirty="0">
                <a:hlinkClick r:id="rId5"/>
              </a:rPr>
              <a:t>PSCI 483 : The Politics of Authoritarianism</a:t>
            </a:r>
            <a:endParaRPr lang="en-US" sz="2400" dirty="0"/>
          </a:p>
          <a:p>
            <a:pPr lvl="2"/>
            <a:endParaRPr lang="en-US" sz="2400" dirty="0"/>
          </a:p>
          <a:p>
            <a:pPr lvl="2"/>
            <a:r>
              <a:rPr lang="en-US" sz="2400" dirty="0">
                <a:hlinkClick r:id="rId6"/>
              </a:rPr>
              <a:t>STAT 337 : Intermediate Statistics with Introduction to Statistical Computing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5717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6B5178-CF98-1640-A309-162C58FDD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21000"/>
          </a:blip>
          <a:stretch>
            <a:fillRect/>
          </a:stretch>
        </p:blipFill>
        <p:spPr>
          <a:xfrm>
            <a:off x="0" y="0"/>
            <a:ext cx="12192000" cy="6858000"/>
          </a:xfrm>
          <a:effectLst>
            <a:outerShdw blurRad="50800" dist="50800" dir="5400000" algn="ctr" rotWithShape="0">
              <a:srgbClr val="000000">
                <a:alpha val="91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11E319-60BF-E74E-87A0-07D8A4C50AB4}"/>
              </a:ext>
            </a:extLst>
          </p:cNvPr>
          <p:cNvSpPr txBox="1"/>
          <p:nvPr/>
        </p:nvSpPr>
        <p:spPr>
          <a:xfrm>
            <a:off x="914400" y="719847"/>
            <a:ext cx="107004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000" dirty="0"/>
              <a:t>Undergraduate Courses- Second Reading:</a:t>
            </a:r>
          </a:p>
          <a:p>
            <a:pPr lvl="0"/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51C2A6-AFB6-86B3-2DF5-F5D22C7B1DF9}"/>
              </a:ext>
            </a:extLst>
          </p:cNvPr>
          <p:cNvSpPr txBox="1"/>
          <p:nvPr/>
        </p:nvSpPr>
        <p:spPr>
          <a:xfrm>
            <a:off x="1030014" y="1735510"/>
            <a:ext cx="1031064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AVMT 121 : Aviation Electronics Fundamentals</a:t>
            </a: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ECNS 460 : Advanced Data Analytics in Economics</a:t>
            </a: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HVC 215 : Central AC and Indoor Air Quality</a:t>
            </a: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6"/>
              </a:rPr>
              <a:t>HVC 220 : Gas-Fired Furnaces and Boilers</a:t>
            </a: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7"/>
              </a:rPr>
              <a:t>MUSI 235 : Keyboard Skills III</a:t>
            </a: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8"/>
              </a:rPr>
              <a:t>WRIT 121 : Introduction to Technical Writing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303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11286</TotalTime>
  <Words>408</Words>
  <Application>Microsoft Macintosh PowerPoint</Application>
  <PresentationFormat>Widescreen</PresentationFormat>
  <Paragraphs>80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Brody, Michael</dc:creator>
  <cp:lastModifiedBy>Austin, Eric</cp:lastModifiedBy>
  <cp:revision>54</cp:revision>
  <dcterms:created xsi:type="dcterms:W3CDTF">2020-08-17T20:22:04Z</dcterms:created>
  <dcterms:modified xsi:type="dcterms:W3CDTF">2022-09-14T20:27:05Z</dcterms:modified>
</cp:coreProperties>
</file>