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9" r:id="rId4"/>
    <p:sldId id="411" r:id="rId5"/>
    <p:sldId id="407" r:id="rId6"/>
    <p:sldId id="423" r:id="rId7"/>
    <p:sldId id="415" r:id="rId8"/>
    <p:sldId id="420" r:id="rId9"/>
    <p:sldId id="702" r:id="rId10"/>
    <p:sldId id="839" r:id="rId11"/>
    <p:sldId id="830" r:id="rId12"/>
    <p:sldId id="831" r:id="rId13"/>
    <p:sldId id="832" r:id="rId14"/>
    <p:sldId id="834" r:id="rId15"/>
    <p:sldId id="838" r:id="rId16"/>
    <p:sldId id="850" r:id="rId17"/>
    <p:sldId id="843" r:id="rId18"/>
    <p:sldId id="844" r:id="rId19"/>
    <p:sldId id="854" r:id="rId20"/>
    <p:sldId id="855" r:id="rId21"/>
    <p:sldId id="856" r:id="rId22"/>
    <p:sldId id="857" r:id="rId23"/>
    <p:sldId id="845" r:id="rId24"/>
    <p:sldId id="846" r:id="rId25"/>
    <p:sldId id="860" r:id="rId26"/>
    <p:sldId id="858" r:id="rId27"/>
    <p:sldId id="308" r:id="rId28"/>
    <p:sldId id="424" r:id="rId29"/>
    <p:sldId id="417" r:id="rId30"/>
    <p:sldId id="421" r:id="rId31"/>
    <p:sldId id="861" r:id="rId32"/>
    <p:sldId id="377" r:id="rId33"/>
    <p:sldId id="862" r:id="rId34"/>
    <p:sldId id="386" r:id="rId35"/>
    <p:sldId id="413" r:id="rId36"/>
    <p:sldId id="422" r:id="rId37"/>
    <p:sldId id="863" r:id="rId38"/>
    <p:sldId id="414" r:id="rId39"/>
    <p:sldId id="864" r:id="rId40"/>
    <p:sldId id="267" r:id="rId41"/>
    <p:sldId id="268" r:id="rId42"/>
    <p:sldId id="27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FYI" id="{6CBC4E00-D0A6-4693-A5C5-ACB9C966F484}">
          <p14:sldIdLst>
            <p14:sldId id="256"/>
            <p14:sldId id="257"/>
            <p14:sldId id="259"/>
            <p14:sldId id="411"/>
            <p14:sldId id="407"/>
            <p14:sldId id="423"/>
            <p14:sldId id="415"/>
            <p14:sldId id="420"/>
            <p14:sldId id="702"/>
            <p14:sldId id="839"/>
            <p14:sldId id="830"/>
            <p14:sldId id="831"/>
            <p14:sldId id="832"/>
            <p14:sldId id="834"/>
            <p14:sldId id="838"/>
            <p14:sldId id="850"/>
            <p14:sldId id="843"/>
            <p14:sldId id="844"/>
            <p14:sldId id="854"/>
            <p14:sldId id="855"/>
            <p14:sldId id="856"/>
            <p14:sldId id="857"/>
            <p14:sldId id="845"/>
            <p14:sldId id="846"/>
            <p14:sldId id="860"/>
            <p14:sldId id="858"/>
            <p14:sldId id="308"/>
            <p14:sldId id="424"/>
            <p14:sldId id="417"/>
            <p14:sldId id="421"/>
            <p14:sldId id="861"/>
            <p14:sldId id="377"/>
            <p14:sldId id="862"/>
            <p14:sldId id="386"/>
            <p14:sldId id="413"/>
            <p14:sldId id="422"/>
            <p14:sldId id="863"/>
            <p14:sldId id="414"/>
            <p14:sldId id="864"/>
            <p14:sldId id="267"/>
            <p14:sldId id="268"/>
            <p14:sldId id="2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118" d="100"/>
          <a:sy n="118" d="100"/>
        </p:scale>
        <p:origin x="47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lla, Stephanie" userId="0a99fd49-5acc-4f62-8792-b8d22e466fd0" providerId="ADAL" clId="{9CCF2BDB-6BCD-4F95-893D-B3634BB3FB03}"/>
    <pc:docChg chg="delSld modSection">
      <pc:chgData name="McCalla, Stephanie" userId="0a99fd49-5acc-4f62-8792-b8d22e466fd0" providerId="ADAL" clId="{9CCF2BDB-6BCD-4F95-893D-B3634BB3FB03}" dt="2024-10-16T21:51:27.996" v="2" actId="47"/>
      <pc:docMkLst>
        <pc:docMk/>
      </pc:docMkLst>
      <pc:sldChg chg="del">
        <pc:chgData name="McCalla, Stephanie" userId="0a99fd49-5acc-4f62-8792-b8d22e466fd0" providerId="ADAL" clId="{9CCF2BDB-6BCD-4F95-893D-B3634BB3FB03}" dt="2024-10-16T21:51:25.688" v="1" actId="47"/>
        <pc:sldMkLst>
          <pc:docMk/>
          <pc:sldMk cId="1677010915" sldId="402"/>
        </pc:sldMkLst>
      </pc:sldChg>
      <pc:sldChg chg="del">
        <pc:chgData name="McCalla, Stephanie" userId="0a99fd49-5acc-4f62-8792-b8d22e466fd0" providerId="ADAL" clId="{9CCF2BDB-6BCD-4F95-893D-B3634BB3FB03}" dt="2024-10-16T21:51:27.996" v="2" actId="47"/>
        <pc:sldMkLst>
          <pc:docMk/>
          <pc:sldMk cId="1269051311" sldId="403"/>
        </pc:sldMkLst>
      </pc:sldChg>
      <pc:sldChg chg="del">
        <pc:chgData name="McCalla, Stephanie" userId="0a99fd49-5acc-4f62-8792-b8d22e466fd0" providerId="ADAL" clId="{9CCF2BDB-6BCD-4F95-893D-B3634BB3FB03}" dt="2024-10-16T21:51:23.640" v="0" actId="47"/>
        <pc:sldMkLst>
          <pc:docMk/>
          <pc:sldMk cId="2925708970" sldId="40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E112E-BAB8-0F4F-BA92-6B9140962978}"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US"/>
        </a:p>
      </dgm:t>
    </dgm:pt>
    <dgm:pt modelId="{A8422431-4D9B-A841-A903-1910AF0362A9}">
      <dgm:prSet phldrT="[Text]" custT="1"/>
      <dgm:spPr>
        <a:solidFill>
          <a:srgbClr val="00345F"/>
        </a:solidFill>
      </dgm:spPr>
      <dgm:t>
        <a:bodyPr/>
        <a:lstStyle/>
        <a:p>
          <a:r>
            <a:rPr lang="en-US" sz="2000" dirty="0"/>
            <a:t>Senior Director, Partner Technology</a:t>
          </a:r>
        </a:p>
        <a:p>
          <a:r>
            <a:rPr lang="en-US" sz="2000" b="1" i="0" dirty="0"/>
            <a:t>EAB Global, Inc.</a:t>
          </a:r>
        </a:p>
      </dgm:t>
    </dgm:pt>
    <dgm:pt modelId="{9F5404B0-38BC-134B-8B75-C45C37D78AAB}" type="parTrans" cxnId="{9C061EC0-3BB4-9841-B295-9C9F503E657F}">
      <dgm:prSet/>
      <dgm:spPr/>
      <dgm:t>
        <a:bodyPr/>
        <a:lstStyle/>
        <a:p>
          <a:endParaRPr lang="en-US"/>
        </a:p>
      </dgm:t>
    </dgm:pt>
    <dgm:pt modelId="{4E9261D0-ADC7-3B46-B4A5-8295C6E39FA0}" type="sibTrans" cxnId="{9C061EC0-3BB4-9841-B295-9C9F503E657F}">
      <dgm:prSet/>
      <dgm:spPr/>
      <dgm:t>
        <a:bodyPr/>
        <a:lstStyle/>
        <a:p>
          <a:endParaRPr lang="en-US"/>
        </a:p>
      </dgm:t>
    </dgm:pt>
    <dgm:pt modelId="{E7BC0BA4-68D0-DA4B-B26D-ADAC7C241963}">
      <dgm:prSet phldrT="[Text]" custT="1"/>
      <dgm:spPr>
        <a:solidFill>
          <a:srgbClr val="9B171C"/>
        </a:solidFill>
      </dgm:spPr>
      <dgm:t>
        <a:bodyPr/>
        <a:lstStyle/>
        <a:p>
          <a:r>
            <a:rPr lang="en-US" sz="2000" dirty="0"/>
            <a:t>Executive Director of Institutional Effectiveness</a:t>
          </a:r>
        </a:p>
        <a:p>
          <a:r>
            <a:rPr lang="en-US" sz="2000" b="1" dirty="0"/>
            <a:t>Dixie State University</a:t>
          </a:r>
        </a:p>
      </dgm:t>
    </dgm:pt>
    <dgm:pt modelId="{494AD989-945E-5B4E-82E6-A2460945E8F7}" type="parTrans" cxnId="{0FD9FD56-4C7A-744E-B7DB-D9741C1BE1A6}">
      <dgm:prSet/>
      <dgm:spPr/>
      <dgm:t>
        <a:bodyPr/>
        <a:lstStyle/>
        <a:p>
          <a:endParaRPr lang="en-US"/>
        </a:p>
      </dgm:t>
    </dgm:pt>
    <dgm:pt modelId="{46DD1E04-D6C3-394E-AFBD-7C9A64361F66}" type="sibTrans" cxnId="{0FD9FD56-4C7A-744E-B7DB-D9741C1BE1A6}">
      <dgm:prSet/>
      <dgm:spPr/>
      <dgm:t>
        <a:bodyPr/>
        <a:lstStyle/>
        <a:p>
          <a:endParaRPr lang="en-US"/>
        </a:p>
      </dgm:t>
    </dgm:pt>
    <dgm:pt modelId="{AF02F83F-943E-9F44-BA7F-96CFD1D2DC9C}">
      <dgm:prSet phldrT="[Text]" custT="1"/>
      <dgm:spPr>
        <a:solidFill>
          <a:srgbClr val="0265A3"/>
        </a:solidFill>
      </dgm:spPr>
      <dgm:t>
        <a:bodyPr/>
        <a:lstStyle/>
        <a:p>
          <a:r>
            <a:rPr lang="en-US" sz="2000" dirty="0"/>
            <a:t>Assistant Vice President of Institutional Research</a:t>
          </a:r>
        </a:p>
        <a:p>
          <a:r>
            <a:rPr lang="en-US" sz="2000" b="1" dirty="0"/>
            <a:t>Northern Wyoming Community College District</a:t>
          </a:r>
        </a:p>
      </dgm:t>
    </dgm:pt>
    <dgm:pt modelId="{D43A1015-315E-7243-8A5E-2307B9EA2B83}" type="parTrans" cxnId="{C5FE3953-1DA0-9D42-8463-AFE046A9D821}">
      <dgm:prSet/>
      <dgm:spPr/>
      <dgm:t>
        <a:bodyPr/>
        <a:lstStyle/>
        <a:p>
          <a:endParaRPr lang="en-US"/>
        </a:p>
      </dgm:t>
    </dgm:pt>
    <dgm:pt modelId="{60FC902D-8507-E542-B99E-6FA014A38B7E}" type="sibTrans" cxnId="{C5FE3953-1DA0-9D42-8463-AFE046A9D821}">
      <dgm:prSet/>
      <dgm:spPr/>
      <dgm:t>
        <a:bodyPr/>
        <a:lstStyle/>
        <a:p>
          <a:endParaRPr lang="en-US"/>
        </a:p>
      </dgm:t>
    </dgm:pt>
    <dgm:pt modelId="{77CE5A61-9394-C648-8EFA-657E39FD7DC4}">
      <dgm:prSet custT="1"/>
      <dgm:spPr>
        <a:solidFill>
          <a:srgbClr val="013E7F"/>
        </a:solidFill>
      </dgm:spPr>
      <dgm:t>
        <a:bodyPr/>
        <a:lstStyle/>
        <a:p>
          <a:r>
            <a:rPr lang="en-US" sz="2000" dirty="0"/>
            <a:t>Chief Data Officer</a:t>
          </a:r>
          <a:br>
            <a:rPr lang="en-US" sz="2000" dirty="0"/>
          </a:br>
          <a:r>
            <a:rPr lang="en-US" sz="2000" b="1" dirty="0"/>
            <a:t>Montana State University</a:t>
          </a:r>
          <a:endParaRPr lang="en-US" sz="2000" dirty="0"/>
        </a:p>
      </dgm:t>
    </dgm:pt>
    <dgm:pt modelId="{8E1EB8C5-1D6D-824D-A9AD-6D7874691915}" type="parTrans" cxnId="{1AE7057C-45F5-0845-9935-F0039233A7A6}">
      <dgm:prSet/>
      <dgm:spPr/>
      <dgm:t>
        <a:bodyPr/>
        <a:lstStyle/>
        <a:p>
          <a:endParaRPr lang="en-US"/>
        </a:p>
      </dgm:t>
    </dgm:pt>
    <dgm:pt modelId="{A089D42B-76CE-E34B-A947-C704BE36D827}" type="sibTrans" cxnId="{1AE7057C-45F5-0845-9935-F0039233A7A6}">
      <dgm:prSet/>
      <dgm:spPr/>
      <dgm:t>
        <a:bodyPr/>
        <a:lstStyle/>
        <a:p>
          <a:endParaRPr lang="en-US"/>
        </a:p>
      </dgm:t>
    </dgm:pt>
    <dgm:pt modelId="{7E57A32C-0306-6D41-9443-9EFBD22C98C0}" type="pres">
      <dgm:prSet presAssocID="{8BBE112E-BAB8-0F4F-BA92-6B9140962978}" presName="linearFlow" presStyleCnt="0">
        <dgm:presLayoutVars>
          <dgm:dir/>
          <dgm:resizeHandles val="exact"/>
        </dgm:presLayoutVars>
      </dgm:prSet>
      <dgm:spPr/>
    </dgm:pt>
    <dgm:pt modelId="{40A70A10-5C67-B047-B13C-0780F414A3B0}" type="pres">
      <dgm:prSet presAssocID="{77CE5A61-9394-C648-8EFA-657E39FD7DC4}" presName="composite" presStyleCnt="0"/>
      <dgm:spPr/>
    </dgm:pt>
    <dgm:pt modelId="{B3EDB70D-9C25-C047-B459-179C34D46BA6}" type="pres">
      <dgm:prSet presAssocID="{77CE5A61-9394-C648-8EFA-657E39FD7DC4}" presName="imgShp" presStyleLbl="fgImgPlace1" presStyleIdx="0" presStyleCnt="4"/>
      <dgm:spPr>
        <a:solidFill>
          <a:srgbClr val="013E7F"/>
        </a:solidFill>
      </dgm:spPr>
    </dgm:pt>
    <dgm:pt modelId="{DC5A191A-C298-D749-BAEF-94799045EC26}" type="pres">
      <dgm:prSet presAssocID="{77CE5A61-9394-C648-8EFA-657E39FD7DC4}" presName="txShp" presStyleLbl="node1" presStyleIdx="0" presStyleCnt="4">
        <dgm:presLayoutVars>
          <dgm:bulletEnabled val="1"/>
        </dgm:presLayoutVars>
      </dgm:prSet>
      <dgm:spPr/>
    </dgm:pt>
    <dgm:pt modelId="{C6321B99-0E78-834D-A5FE-F2862FEE878D}" type="pres">
      <dgm:prSet presAssocID="{A089D42B-76CE-E34B-A947-C704BE36D827}" presName="spacing" presStyleCnt="0"/>
      <dgm:spPr/>
    </dgm:pt>
    <dgm:pt modelId="{51BDB354-955E-1F4E-B035-A8746727B064}" type="pres">
      <dgm:prSet presAssocID="{A8422431-4D9B-A841-A903-1910AF0362A9}" presName="composite" presStyleCnt="0"/>
      <dgm:spPr/>
    </dgm:pt>
    <dgm:pt modelId="{76DF044C-CCE1-E84B-BA30-B0A3072D0ED0}" type="pres">
      <dgm:prSet presAssocID="{A8422431-4D9B-A841-A903-1910AF0362A9}"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86C50B39-661B-814A-9010-A552671466E9}" type="pres">
      <dgm:prSet presAssocID="{A8422431-4D9B-A841-A903-1910AF0362A9}" presName="txShp" presStyleLbl="node1" presStyleIdx="1" presStyleCnt="4">
        <dgm:presLayoutVars>
          <dgm:bulletEnabled val="1"/>
        </dgm:presLayoutVars>
      </dgm:prSet>
      <dgm:spPr/>
    </dgm:pt>
    <dgm:pt modelId="{83840910-71AF-6B4B-AE3C-77F9DCB371DC}" type="pres">
      <dgm:prSet presAssocID="{4E9261D0-ADC7-3B46-B4A5-8295C6E39FA0}" presName="spacing" presStyleCnt="0"/>
      <dgm:spPr/>
    </dgm:pt>
    <dgm:pt modelId="{0330320E-74CE-CC40-A4CC-A8C0656E5D4D}" type="pres">
      <dgm:prSet presAssocID="{E7BC0BA4-68D0-DA4B-B26D-ADAC7C241963}" presName="composite" presStyleCnt="0"/>
      <dgm:spPr/>
    </dgm:pt>
    <dgm:pt modelId="{BE9AF9E5-94EE-7045-B762-A47B8C77D25C}" type="pres">
      <dgm:prSet presAssocID="{E7BC0BA4-68D0-DA4B-B26D-ADAC7C241963}" presName="imgShp" presStyleLbl="fgImgPlace1" presStyleIdx="2"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894B8FDC-C50F-E946-A664-8971F9C644EF}" type="pres">
      <dgm:prSet presAssocID="{E7BC0BA4-68D0-DA4B-B26D-ADAC7C241963}" presName="txShp" presStyleLbl="node1" presStyleIdx="2" presStyleCnt="4">
        <dgm:presLayoutVars>
          <dgm:bulletEnabled val="1"/>
        </dgm:presLayoutVars>
      </dgm:prSet>
      <dgm:spPr/>
    </dgm:pt>
    <dgm:pt modelId="{1F4E3317-4D91-A544-8DF8-EC69F3EBA927}" type="pres">
      <dgm:prSet presAssocID="{46DD1E04-D6C3-394E-AFBD-7C9A64361F66}" presName="spacing" presStyleCnt="0"/>
      <dgm:spPr/>
    </dgm:pt>
    <dgm:pt modelId="{4557D4D2-8EE8-064B-A815-80C2D3725348}" type="pres">
      <dgm:prSet presAssocID="{AF02F83F-943E-9F44-BA7F-96CFD1D2DC9C}" presName="composite" presStyleCnt="0"/>
      <dgm:spPr/>
    </dgm:pt>
    <dgm:pt modelId="{9685048B-87A0-6646-B0F7-12D866BFC1C8}" type="pres">
      <dgm:prSet presAssocID="{AF02F83F-943E-9F44-BA7F-96CFD1D2DC9C}" presName="imgShp" presStyleLbl="fgImgPlace1" presStyleIdx="3"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dgm:spPr>
    </dgm:pt>
    <dgm:pt modelId="{60290769-0F7C-104B-ADBD-01FCC60E4145}" type="pres">
      <dgm:prSet presAssocID="{AF02F83F-943E-9F44-BA7F-96CFD1D2DC9C}" presName="txShp" presStyleLbl="node1" presStyleIdx="3" presStyleCnt="4">
        <dgm:presLayoutVars>
          <dgm:bulletEnabled val="1"/>
        </dgm:presLayoutVars>
      </dgm:prSet>
      <dgm:spPr/>
    </dgm:pt>
  </dgm:ptLst>
  <dgm:cxnLst>
    <dgm:cxn modelId="{8F60A725-31F1-5D43-BA14-E67D3293551B}" type="presOf" srcId="{E7BC0BA4-68D0-DA4B-B26D-ADAC7C241963}" destId="{894B8FDC-C50F-E946-A664-8971F9C644EF}" srcOrd="0" destOrd="0" presId="urn:microsoft.com/office/officeart/2005/8/layout/vList3"/>
    <dgm:cxn modelId="{C5FE3953-1DA0-9D42-8463-AFE046A9D821}" srcId="{8BBE112E-BAB8-0F4F-BA92-6B9140962978}" destId="{AF02F83F-943E-9F44-BA7F-96CFD1D2DC9C}" srcOrd="3" destOrd="0" parTransId="{D43A1015-315E-7243-8A5E-2307B9EA2B83}" sibTransId="{60FC902D-8507-E542-B99E-6FA014A38B7E}"/>
    <dgm:cxn modelId="{0FD9FD56-4C7A-744E-B7DB-D9741C1BE1A6}" srcId="{8BBE112E-BAB8-0F4F-BA92-6B9140962978}" destId="{E7BC0BA4-68D0-DA4B-B26D-ADAC7C241963}" srcOrd="2" destOrd="0" parTransId="{494AD989-945E-5B4E-82E6-A2460945E8F7}" sibTransId="{46DD1E04-D6C3-394E-AFBD-7C9A64361F66}"/>
    <dgm:cxn modelId="{1AE7057C-45F5-0845-9935-F0039233A7A6}" srcId="{8BBE112E-BAB8-0F4F-BA92-6B9140962978}" destId="{77CE5A61-9394-C648-8EFA-657E39FD7DC4}" srcOrd="0" destOrd="0" parTransId="{8E1EB8C5-1D6D-824D-A9AD-6D7874691915}" sibTransId="{A089D42B-76CE-E34B-A947-C704BE36D827}"/>
    <dgm:cxn modelId="{E93B2B87-4C12-1A46-9008-D2B15FE1C33C}" type="presOf" srcId="{77CE5A61-9394-C648-8EFA-657E39FD7DC4}" destId="{DC5A191A-C298-D749-BAEF-94799045EC26}" srcOrd="0" destOrd="0" presId="urn:microsoft.com/office/officeart/2005/8/layout/vList3"/>
    <dgm:cxn modelId="{1DBB9098-B4AD-C745-BCFC-4CED32E708ED}" type="presOf" srcId="{8BBE112E-BAB8-0F4F-BA92-6B9140962978}" destId="{7E57A32C-0306-6D41-9443-9EFBD22C98C0}" srcOrd="0" destOrd="0" presId="urn:microsoft.com/office/officeart/2005/8/layout/vList3"/>
    <dgm:cxn modelId="{9C061EC0-3BB4-9841-B295-9C9F503E657F}" srcId="{8BBE112E-BAB8-0F4F-BA92-6B9140962978}" destId="{A8422431-4D9B-A841-A903-1910AF0362A9}" srcOrd="1" destOrd="0" parTransId="{9F5404B0-38BC-134B-8B75-C45C37D78AAB}" sibTransId="{4E9261D0-ADC7-3B46-B4A5-8295C6E39FA0}"/>
    <dgm:cxn modelId="{6845E9DA-0082-C445-9B22-1FACD8E74E71}" type="presOf" srcId="{AF02F83F-943E-9F44-BA7F-96CFD1D2DC9C}" destId="{60290769-0F7C-104B-ADBD-01FCC60E4145}" srcOrd="0" destOrd="0" presId="urn:microsoft.com/office/officeart/2005/8/layout/vList3"/>
    <dgm:cxn modelId="{942A33EE-75D1-3D48-8ED1-CA070FD70C93}" type="presOf" srcId="{A8422431-4D9B-A841-A903-1910AF0362A9}" destId="{86C50B39-661B-814A-9010-A552671466E9}" srcOrd="0" destOrd="0" presId="urn:microsoft.com/office/officeart/2005/8/layout/vList3"/>
    <dgm:cxn modelId="{5F06823B-5C2E-884C-A3FA-E972734AA669}" type="presParOf" srcId="{7E57A32C-0306-6D41-9443-9EFBD22C98C0}" destId="{40A70A10-5C67-B047-B13C-0780F414A3B0}" srcOrd="0" destOrd="0" presId="urn:microsoft.com/office/officeart/2005/8/layout/vList3"/>
    <dgm:cxn modelId="{25E88E6C-580A-2A42-8486-D4ABE12CF6D4}" type="presParOf" srcId="{40A70A10-5C67-B047-B13C-0780F414A3B0}" destId="{B3EDB70D-9C25-C047-B459-179C34D46BA6}" srcOrd="0" destOrd="0" presId="urn:microsoft.com/office/officeart/2005/8/layout/vList3"/>
    <dgm:cxn modelId="{F7567441-C8DE-FB4D-8553-33945EBE28C8}" type="presParOf" srcId="{40A70A10-5C67-B047-B13C-0780F414A3B0}" destId="{DC5A191A-C298-D749-BAEF-94799045EC26}" srcOrd="1" destOrd="0" presId="urn:microsoft.com/office/officeart/2005/8/layout/vList3"/>
    <dgm:cxn modelId="{CBBE4740-033C-4046-AFA8-283C586C47D8}" type="presParOf" srcId="{7E57A32C-0306-6D41-9443-9EFBD22C98C0}" destId="{C6321B99-0E78-834D-A5FE-F2862FEE878D}" srcOrd="1" destOrd="0" presId="urn:microsoft.com/office/officeart/2005/8/layout/vList3"/>
    <dgm:cxn modelId="{A4EE99A8-9617-2744-9A25-A96E3D851E27}" type="presParOf" srcId="{7E57A32C-0306-6D41-9443-9EFBD22C98C0}" destId="{51BDB354-955E-1F4E-B035-A8746727B064}" srcOrd="2" destOrd="0" presId="urn:microsoft.com/office/officeart/2005/8/layout/vList3"/>
    <dgm:cxn modelId="{89AB4CF4-8C56-FA43-9BA6-63D4E8C7B5FC}" type="presParOf" srcId="{51BDB354-955E-1F4E-B035-A8746727B064}" destId="{76DF044C-CCE1-E84B-BA30-B0A3072D0ED0}" srcOrd="0" destOrd="0" presId="urn:microsoft.com/office/officeart/2005/8/layout/vList3"/>
    <dgm:cxn modelId="{6CCCD6DC-7CA8-0C45-AA9A-9B60F30E5BB0}" type="presParOf" srcId="{51BDB354-955E-1F4E-B035-A8746727B064}" destId="{86C50B39-661B-814A-9010-A552671466E9}" srcOrd="1" destOrd="0" presId="urn:microsoft.com/office/officeart/2005/8/layout/vList3"/>
    <dgm:cxn modelId="{BE52E195-690A-A440-BF1E-C7C0710C23B9}" type="presParOf" srcId="{7E57A32C-0306-6D41-9443-9EFBD22C98C0}" destId="{83840910-71AF-6B4B-AE3C-77F9DCB371DC}" srcOrd="3" destOrd="0" presId="urn:microsoft.com/office/officeart/2005/8/layout/vList3"/>
    <dgm:cxn modelId="{0766AC52-40B4-574C-9711-38E6E8360561}" type="presParOf" srcId="{7E57A32C-0306-6D41-9443-9EFBD22C98C0}" destId="{0330320E-74CE-CC40-A4CC-A8C0656E5D4D}" srcOrd="4" destOrd="0" presId="urn:microsoft.com/office/officeart/2005/8/layout/vList3"/>
    <dgm:cxn modelId="{DCA2D5B6-F0C8-F64B-8D03-D999E1E44972}" type="presParOf" srcId="{0330320E-74CE-CC40-A4CC-A8C0656E5D4D}" destId="{BE9AF9E5-94EE-7045-B762-A47B8C77D25C}" srcOrd="0" destOrd="0" presId="urn:microsoft.com/office/officeart/2005/8/layout/vList3"/>
    <dgm:cxn modelId="{C6B0F179-82AE-5F47-AFE1-FE446150A204}" type="presParOf" srcId="{0330320E-74CE-CC40-A4CC-A8C0656E5D4D}" destId="{894B8FDC-C50F-E946-A664-8971F9C644EF}" srcOrd="1" destOrd="0" presId="urn:microsoft.com/office/officeart/2005/8/layout/vList3"/>
    <dgm:cxn modelId="{ADBE7CDE-92E0-7741-A42E-E8ADFD060DD1}" type="presParOf" srcId="{7E57A32C-0306-6D41-9443-9EFBD22C98C0}" destId="{1F4E3317-4D91-A544-8DF8-EC69F3EBA927}" srcOrd="5" destOrd="0" presId="urn:microsoft.com/office/officeart/2005/8/layout/vList3"/>
    <dgm:cxn modelId="{37B32911-1E11-C943-8C16-52A47A74C801}" type="presParOf" srcId="{7E57A32C-0306-6D41-9443-9EFBD22C98C0}" destId="{4557D4D2-8EE8-064B-A815-80C2D3725348}" srcOrd="6" destOrd="0" presId="urn:microsoft.com/office/officeart/2005/8/layout/vList3"/>
    <dgm:cxn modelId="{003666FB-1070-9846-B54B-4D547B082688}" type="presParOf" srcId="{4557D4D2-8EE8-064B-A815-80C2D3725348}" destId="{9685048B-87A0-6646-B0F7-12D866BFC1C8}" srcOrd="0" destOrd="0" presId="urn:microsoft.com/office/officeart/2005/8/layout/vList3"/>
    <dgm:cxn modelId="{0207DE27-26D3-3348-ABAD-2283B4838B5C}" type="presParOf" srcId="{4557D4D2-8EE8-064B-A815-80C2D3725348}" destId="{60290769-0F7C-104B-ADBD-01FCC60E414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6FA67-99B9-1345-BCFA-D2B16AF91873}"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BB13DCD4-AC4B-3B40-A287-2107CC6BD1E1}">
      <dgm:prSet phldrT="[Text]" custT="1"/>
      <dgm:spPr>
        <a:solidFill>
          <a:srgbClr val="FFC300"/>
        </a:solidFill>
      </dgm:spPr>
      <dgm:t>
        <a:bodyPr/>
        <a:lstStyle/>
        <a:p>
          <a:r>
            <a:rPr lang="en-US" sz="2000" dirty="0">
              <a:solidFill>
                <a:srgbClr val="4A3020"/>
              </a:solidFill>
            </a:rPr>
            <a:t>Ph.D., Higher Education Administration</a:t>
          </a:r>
        </a:p>
        <a:p>
          <a:r>
            <a:rPr lang="en-US" sz="2000" dirty="0">
              <a:solidFill>
                <a:srgbClr val="4A3020"/>
              </a:solidFill>
            </a:rPr>
            <a:t>Quantitative Research Methods Minor</a:t>
          </a:r>
        </a:p>
        <a:p>
          <a:r>
            <a:rPr lang="en-US" sz="2000" b="1" i="0" dirty="0">
              <a:solidFill>
                <a:srgbClr val="4A3020"/>
              </a:solidFill>
            </a:rPr>
            <a:t>University of Wyoming</a:t>
          </a:r>
        </a:p>
      </dgm:t>
    </dgm:pt>
    <dgm:pt modelId="{B55A3944-E844-8A44-9B1D-4468D3D4051B}" type="parTrans" cxnId="{3A5F63AF-5196-724D-AF90-C240F1FCE037}">
      <dgm:prSet/>
      <dgm:spPr/>
      <dgm:t>
        <a:bodyPr/>
        <a:lstStyle/>
        <a:p>
          <a:endParaRPr lang="en-US"/>
        </a:p>
      </dgm:t>
    </dgm:pt>
    <dgm:pt modelId="{9617284F-94D3-2746-AC4D-C2F2C78FAD03}" type="sibTrans" cxnId="{3A5F63AF-5196-724D-AF90-C240F1FCE037}">
      <dgm:prSet/>
      <dgm:spPr/>
      <dgm:t>
        <a:bodyPr/>
        <a:lstStyle/>
        <a:p>
          <a:endParaRPr lang="en-US"/>
        </a:p>
      </dgm:t>
    </dgm:pt>
    <dgm:pt modelId="{8F80BFF0-F14B-CE49-85DC-636253DC2152}">
      <dgm:prSet phldrT="[Text]" custT="1"/>
      <dgm:spPr>
        <a:solidFill>
          <a:srgbClr val="004A7B"/>
        </a:solidFill>
      </dgm:spPr>
      <dgm:t>
        <a:bodyPr/>
        <a:lstStyle/>
        <a:p>
          <a:r>
            <a:rPr lang="en-US" sz="2000" dirty="0"/>
            <a:t>Master of Business Administration</a:t>
          </a:r>
        </a:p>
        <a:p>
          <a:r>
            <a:rPr lang="en-US" sz="2000" b="1" i="1" dirty="0"/>
            <a:t>Xavier University</a:t>
          </a:r>
        </a:p>
      </dgm:t>
    </dgm:pt>
    <dgm:pt modelId="{52595D25-3B65-C94C-8C9F-0FA0F5B303A7}" type="parTrans" cxnId="{0A868FF4-5C77-8147-B1CF-D07E9C10006F}">
      <dgm:prSet/>
      <dgm:spPr/>
      <dgm:t>
        <a:bodyPr/>
        <a:lstStyle/>
        <a:p>
          <a:endParaRPr lang="en-US"/>
        </a:p>
      </dgm:t>
    </dgm:pt>
    <dgm:pt modelId="{8CE13A54-9EAE-EE49-8264-1B0824D9E7AB}" type="sibTrans" cxnId="{0A868FF4-5C77-8147-B1CF-D07E9C10006F}">
      <dgm:prSet/>
      <dgm:spPr/>
      <dgm:t>
        <a:bodyPr/>
        <a:lstStyle/>
        <a:p>
          <a:endParaRPr lang="en-US"/>
        </a:p>
      </dgm:t>
    </dgm:pt>
    <dgm:pt modelId="{D60EBBD5-AE04-A943-8F37-8C75050D0E42}">
      <dgm:prSet phldrT="[Text]" custT="1"/>
      <dgm:spPr>
        <a:solidFill>
          <a:srgbClr val="660100"/>
        </a:solidFill>
      </dgm:spPr>
      <dgm:t>
        <a:bodyPr/>
        <a:lstStyle/>
        <a:p>
          <a:r>
            <a:rPr lang="en-US" sz="2000" dirty="0"/>
            <a:t>B.A. Accounting &amp; Economics</a:t>
          </a:r>
        </a:p>
        <a:p>
          <a:r>
            <a:rPr lang="en-US" sz="2000" b="1" i="1" dirty="0"/>
            <a:t>Bellarmine University</a:t>
          </a:r>
        </a:p>
      </dgm:t>
    </dgm:pt>
    <dgm:pt modelId="{258D5579-D136-FD44-862D-4557230BD155}" type="parTrans" cxnId="{5F546A0C-E168-D147-9CA2-BAC9755D7DD5}">
      <dgm:prSet/>
      <dgm:spPr/>
      <dgm:t>
        <a:bodyPr/>
        <a:lstStyle/>
        <a:p>
          <a:endParaRPr lang="en-US"/>
        </a:p>
      </dgm:t>
    </dgm:pt>
    <dgm:pt modelId="{027BCE46-61C6-2E47-A2B5-0EEC2D2DE308}" type="sibTrans" cxnId="{5F546A0C-E168-D147-9CA2-BAC9755D7DD5}">
      <dgm:prSet/>
      <dgm:spPr/>
      <dgm:t>
        <a:bodyPr/>
        <a:lstStyle/>
        <a:p>
          <a:endParaRPr lang="en-US"/>
        </a:p>
      </dgm:t>
    </dgm:pt>
    <dgm:pt modelId="{9FC48796-EBF4-4B4E-A8C5-91FCCD71818A}" type="pres">
      <dgm:prSet presAssocID="{0176FA67-99B9-1345-BCFA-D2B16AF91873}" presName="linearFlow" presStyleCnt="0">
        <dgm:presLayoutVars>
          <dgm:dir/>
          <dgm:resizeHandles val="exact"/>
        </dgm:presLayoutVars>
      </dgm:prSet>
      <dgm:spPr/>
    </dgm:pt>
    <dgm:pt modelId="{0BDAEF88-527E-D549-883B-D671C2BAA875}" type="pres">
      <dgm:prSet presAssocID="{BB13DCD4-AC4B-3B40-A287-2107CC6BD1E1}" presName="composite" presStyleCnt="0"/>
      <dgm:spPr/>
    </dgm:pt>
    <dgm:pt modelId="{156ECA11-716D-484C-9B13-BAD3593DB50C}" type="pres">
      <dgm:prSet presAssocID="{BB13DCD4-AC4B-3B40-A287-2107CC6BD1E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4E4A25A-92D0-C54F-A233-00FF7842EBAA}" type="pres">
      <dgm:prSet presAssocID="{BB13DCD4-AC4B-3B40-A287-2107CC6BD1E1}" presName="txShp" presStyleLbl="node1" presStyleIdx="0" presStyleCnt="3">
        <dgm:presLayoutVars>
          <dgm:bulletEnabled val="1"/>
        </dgm:presLayoutVars>
      </dgm:prSet>
      <dgm:spPr/>
    </dgm:pt>
    <dgm:pt modelId="{FBB4A629-4E8D-784A-A6C6-42ECC6C76F09}" type="pres">
      <dgm:prSet presAssocID="{9617284F-94D3-2746-AC4D-C2F2C78FAD03}" presName="spacing" presStyleCnt="0"/>
      <dgm:spPr/>
    </dgm:pt>
    <dgm:pt modelId="{EA08D47D-89B6-4D47-A690-313B6E1BDFF6}" type="pres">
      <dgm:prSet presAssocID="{8F80BFF0-F14B-CE49-85DC-636253DC2152}" presName="composite" presStyleCnt="0"/>
      <dgm:spPr/>
    </dgm:pt>
    <dgm:pt modelId="{34E8DFA4-8CA5-DC42-8B97-4FFA53EEDC07}" type="pres">
      <dgm:prSet presAssocID="{8F80BFF0-F14B-CE49-85DC-636253DC215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9B37F98-9D2A-B74B-B975-07195C2568D9}" type="pres">
      <dgm:prSet presAssocID="{8F80BFF0-F14B-CE49-85DC-636253DC2152}" presName="txShp" presStyleLbl="node1" presStyleIdx="1" presStyleCnt="3">
        <dgm:presLayoutVars>
          <dgm:bulletEnabled val="1"/>
        </dgm:presLayoutVars>
      </dgm:prSet>
      <dgm:spPr/>
    </dgm:pt>
    <dgm:pt modelId="{02774588-BDBA-584D-8CD2-0AAAB0E3046E}" type="pres">
      <dgm:prSet presAssocID="{8CE13A54-9EAE-EE49-8264-1B0824D9E7AB}" presName="spacing" presStyleCnt="0"/>
      <dgm:spPr/>
    </dgm:pt>
    <dgm:pt modelId="{F58E50A4-D547-A642-97E7-82B920F8F43F}" type="pres">
      <dgm:prSet presAssocID="{D60EBBD5-AE04-A943-8F37-8C75050D0E42}" presName="composite" presStyleCnt="0"/>
      <dgm:spPr/>
    </dgm:pt>
    <dgm:pt modelId="{638F699B-1514-284B-9720-E258D2BB085E}" type="pres">
      <dgm:prSet presAssocID="{D60EBBD5-AE04-A943-8F37-8C75050D0E4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29307559-AA2E-0341-8324-84E92F6AF6E8}" type="pres">
      <dgm:prSet presAssocID="{D60EBBD5-AE04-A943-8F37-8C75050D0E42}" presName="txShp" presStyleLbl="node1" presStyleIdx="2" presStyleCnt="3">
        <dgm:presLayoutVars>
          <dgm:bulletEnabled val="1"/>
        </dgm:presLayoutVars>
      </dgm:prSet>
      <dgm:spPr/>
    </dgm:pt>
  </dgm:ptLst>
  <dgm:cxnLst>
    <dgm:cxn modelId="{5F546A0C-E168-D147-9CA2-BAC9755D7DD5}" srcId="{0176FA67-99B9-1345-BCFA-D2B16AF91873}" destId="{D60EBBD5-AE04-A943-8F37-8C75050D0E42}" srcOrd="2" destOrd="0" parTransId="{258D5579-D136-FD44-862D-4557230BD155}" sibTransId="{027BCE46-61C6-2E47-A2B5-0EEC2D2DE308}"/>
    <dgm:cxn modelId="{BD99671F-FFE6-8F46-90AC-4C769FD0DBD5}" type="presOf" srcId="{BB13DCD4-AC4B-3B40-A287-2107CC6BD1E1}" destId="{E4E4A25A-92D0-C54F-A233-00FF7842EBAA}" srcOrd="0" destOrd="0" presId="urn:microsoft.com/office/officeart/2005/8/layout/vList3"/>
    <dgm:cxn modelId="{041CEB64-C100-AF42-90AC-9B916EA8F960}" type="presOf" srcId="{D60EBBD5-AE04-A943-8F37-8C75050D0E42}" destId="{29307559-AA2E-0341-8324-84E92F6AF6E8}" srcOrd="0" destOrd="0" presId="urn:microsoft.com/office/officeart/2005/8/layout/vList3"/>
    <dgm:cxn modelId="{74E8077E-65D1-9B4F-9863-5495A9C1B56F}" type="presOf" srcId="{0176FA67-99B9-1345-BCFA-D2B16AF91873}" destId="{9FC48796-EBF4-4B4E-A8C5-91FCCD71818A}" srcOrd="0" destOrd="0" presId="urn:microsoft.com/office/officeart/2005/8/layout/vList3"/>
    <dgm:cxn modelId="{3A5F63AF-5196-724D-AF90-C240F1FCE037}" srcId="{0176FA67-99B9-1345-BCFA-D2B16AF91873}" destId="{BB13DCD4-AC4B-3B40-A287-2107CC6BD1E1}" srcOrd="0" destOrd="0" parTransId="{B55A3944-E844-8A44-9B1D-4468D3D4051B}" sibTransId="{9617284F-94D3-2746-AC4D-C2F2C78FAD03}"/>
    <dgm:cxn modelId="{86562BD4-2C1B-4543-9998-D959B81A275C}" type="presOf" srcId="{8F80BFF0-F14B-CE49-85DC-636253DC2152}" destId="{79B37F98-9D2A-B74B-B975-07195C2568D9}" srcOrd="0" destOrd="0" presId="urn:microsoft.com/office/officeart/2005/8/layout/vList3"/>
    <dgm:cxn modelId="{0A868FF4-5C77-8147-B1CF-D07E9C10006F}" srcId="{0176FA67-99B9-1345-BCFA-D2B16AF91873}" destId="{8F80BFF0-F14B-CE49-85DC-636253DC2152}" srcOrd="1" destOrd="0" parTransId="{52595D25-3B65-C94C-8C9F-0FA0F5B303A7}" sibTransId="{8CE13A54-9EAE-EE49-8264-1B0824D9E7AB}"/>
    <dgm:cxn modelId="{DBC88CCE-8733-434F-B254-3162ABEE1A37}" type="presParOf" srcId="{9FC48796-EBF4-4B4E-A8C5-91FCCD71818A}" destId="{0BDAEF88-527E-D549-883B-D671C2BAA875}" srcOrd="0" destOrd="0" presId="urn:microsoft.com/office/officeart/2005/8/layout/vList3"/>
    <dgm:cxn modelId="{03D438D3-A014-BA46-A6EB-34984F9096B4}" type="presParOf" srcId="{0BDAEF88-527E-D549-883B-D671C2BAA875}" destId="{156ECA11-716D-484C-9B13-BAD3593DB50C}" srcOrd="0" destOrd="0" presId="urn:microsoft.com/office/officeart/2005/8/layout/vList3"/>
    <dgm:cxn modelId="{6868BE05-7621-6C4E-9590-CE0104950F17}" type="presParOf" srcId="{0BDAEF88-527E-D549-883B-D671C2BAA875}" destId="{E4E4A25A-92D0-C54F-A233-00FF7842EBAA}" srcOrd="1" destOrd="0" presId="urn:microsoft.com/office/officeart/2005/8/layout/vList3"/>
    <dgm:cxn modelId="{9AADF32F-B09C-C145-BE30-D1F8DC08049F}" type="presParOf" srcId="{9FC48796-EBF4-4B4E-A8C5-91FCCD71818A}" destId="{FBB4A629-4E8D-784A-A6C6-42ECC6C76F09}" srcOrd="1" destOrd="0" presId="urn:microsoft.com/office/officeart/2005/8/layout/vList3"/>
    <dgm:cxn modelId="{5DAF9CFD-4095-A14F-971E-83551280E43F}" type="presParOf" srcId="{9FC48796-EBF4-4B4E-A8C5-91FCCD71818A}" destId="{EA08D47D-89B6-4D47-A690-313B6E1BDFF6}" srcOrd="2" destOrd="0" presId="urn:microsoft.com/office/officeart/2005/8/layout/vList3"/>
    <dgm:cxn modelId="{52E27F23-2B6C-C541-BDF3-CDD0B2B24E0D}" type="presParOf" srcId="{EA08D47D-89B6-4D47-A690-313B6E1BDFF6}" destId="{34E8DFA4-8CA5-DC42-8B97-4FFA53EEDC07}" srcOrd="0" destOrd="0" presId="urn:microsoft.com/office/officeart/2005/8/layout/vList3"/>
    <dgm:cxn modelId="{97089B27-8046-0647-B287-43DCE6EE2DC5}" type="presParOf" srcId="{EA08D47D-89B6-4D47-A690-313B6E1BDFF6}" destId="{79B37F98-9D2A-B74B-B975-07195C2568D9}" srcOrd="1" destOrd="0" presId="urn:microsoft.com/office/officeart/2005/8/layout/vList3"/>
    <dgm:cxn modelId="{630E3507-3C01-644D-A2AF-426EAD8BFCA4}" type="presParOf" srcId="{9FC48796-EBF4-4B4E-A8C5-91FCCD71818A}" destId="{02774588-BDBA-584D-8CD2-0AAAB0E3046E}" srcOrd="3" destOrd="0" presId="urn:microsoft.com/office/officeart/2005/8/layout/vList3"/>
    <dgm:cxn modelId="{DCBBB3CD-4E9A-2449-A6A3-8A3D20CCB76B}" type="presParOf" srcId="{9FC48796-EBF4-4B4E-A8C5-91FCCD71818A}" destId="{F58E50A4-D547-A642-97E7-82B920F8F43F}" srcOrd="4" destOrd="0" presId="urn:microsoft.com/office/officeart/2005/8/layout/vList3"/>
    <dgm:cxn modelId="{49ED6D3C-E0E0-B144-B992-FE33084471E7}" type="presParOf" srcId="{F58E50A4-D547-A642-97E7-82B920F8F43F}" destId="{638F699B-1514-284B-9720-E258D2BB085E}" srcOrd="0" destOrd="0" presId="urn:microsoft.com/office/officeart/2005/8/layout/vList3"/>
    <dgm:cxn modelId="{9BF2199C-D19F-B94A-AF51-5E599DAD2419}" type="presParOf" srcId="{F58E50A4-D547-A642-97E7-82B920F8F43F}" destId="{29307559-AA2E-0341-8324-84E92F6AF6E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EB28DE-3ECA-E247-AF4E-3A1B2D17BCC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E23920DE-7702-1B4C-A1CF-B5FC14E5F341}">
      <dgm:prSet phldrT="[Text]"/>
      <dgm:spPr/>
      <dgm:t>
        <a:bodyPr/>
        <a:lstStyle/>
        <a:p>
          <a:r>
            <a:rPr lang="en-US" dirty="0"/>
            <a:t>Partnering</a:t>
          </a:r>
        </a:p>
      </dgm:t>
    </dgm:pt>
    <dgm:pt modelId="{34D8364F-0ECF-464F-994D-091BCD32FA1D}" type="parTrans" cxnId="{86912A28-143D-2F4A-93A2-EA7310B9A66C}">
      <dgm:prSet/>
      <dgm:spPr/>
      <dgm:t>
        <a:bodyPr/>
        <a:lstStyle/>
        <a:p>
          <a:endParaRPr lang="en-US"/>
        </a:p>
      </dgm:t>
    </dgm:pt>
    <dgm:pt modelId="{53E4552D-2D5A-6C4C-9779-DD8F83E18402}" type="sibTrans" cxnId="{86912A28-143D-2F4A-93A2-EA7310B9A66C}">
      <dgm:prSet/>
      <dgm:spPr/>
      <dgm:t>
        <a:bodyPr/>
        <a:lstStyle/>
        <a:p>
          <a:endParaRPr lang="en-US"/>
        </a:p>
      </dgm:t>
    </dgm:pt>
    <dgm:pt modelId="{482688CB-6995-354D-9068-8C559D3E3E0A}">
      <dgm:prSet phldrT="[Text]"/>
      <dgm:spPr/>
      <dgm:t>
        <a:bodyPr/>
        <a:lstStyle/>
        <a:p>
          <a:r>
            <a:rPr lang="en-US" dirty="0"/>
            <a:t>Data Governance</a:t>
          </a:r>
        </a:p>
      </dgm:t>
    </dgm:pt>
    <dgm:pt modelId="{11ABDFBC-DC07-3544-ADE5-1F5286939788}" type="parTrans" cxnId="{84CD9F2E-C223-D146-B9C3-5C91173462AF}">
      <dgm:prSet/>
      <dgm:spPr/>
      <dgm:t>
        <a:bodyPr/>
        <a:lstStyle/>
        <a:p>
          <a:endParaRPr lang="en-US"/>
        </a:p>
      </dgm:t>
    </dgm:pt>
    <dgm:pt modelId="{1DFFB42A-D412-7D45-91FB-C8BE696E5AD3}" type="sibTrans" cxnId="{84CD9F2E-C223-D146-B9C3-5C91173462AF}">
      <dgm:prSet/>
      <dgm:spPr/>
      <dgm:t>
        <a:bodyPr/>
        <a:lstStyle/>
        <a:p>
          <a:endParaRPr lang="en-US"/>
        </a:p>
      </dgm:t>
    </dgm:pt>
    <dgm:pt modelId="{99797F59-7687-024A-838E-48291C523A53}">
      <dgm:prSet phldrT="[Text]"/>
      <dgm:spPr/>
      <dgm:t>
        <a:bodyPr/>
        <a:lstStyle/>
        <a:p>
          <a:r>
            <a:rPr lang="en-US" dirty="0"/>
            <a:t>Business Intelligence</a:t>
          </a:r>
        </a:p>
      </dgm:t>
    </dgm:pt>
    <dgm:pt modelId="{A251372A-0864-8D4C-96A7-C7D8C1B462DA}" type="parTrans" cxnId="{BFCC053C-400D-1C43-9FF1-BD8F23E2E816}">
      <dgm:prSet/>
      <dgm:spPr/>
      <dgm:t>
        <a:bodyPr/>
        <a:lstStyle/>
        <a:p>
          <a:endParaRPr lang="en-US"/>
        </a:p>
      </dgm:t>
    </dgm:pt>
    <dgm:pt modelId="{4CCF3C22-E739-CA40-A359-93F3E71FFE3F}" type="sibTrans" cxnId="{BFCC053C-400D-1C43-9FF1-BD8F23E2E816}">
      <dgm:prSet/>
      <dgm:spPr/>
      <dgm:t>
        <a:bodyPr/>
        <a:lstStyle/>
        <a:p>
          <a:endParaRPr lang="en-US"/>
        </a:p>
      </dgm:t>
    </dgm:pt>
    <dgm:pt modelId="{D4217161-9FBF-F346-BB52-D18DA7022416}" type="pres">
      <dgm:prSet presAssocID="{92EB28DE-3ECA-E247-AF4E-3A1B2D17BCCC}" presName="Name0" presStyleCnt="0">
        <dgm:presLayoutVars>
          <dgm:chMax val="7"/>
          <dgm:chPref val="7"/>
          <dgm:dir/>
        </dgm:presLayoutVars>
      </dgm:prSet>
      <dgm:spPr/>
    </dgm:pt>
    <dgm:pt modelId="{42B6DA13-9EBB-C04D-A34F-DA2BE8359F94}" type="pres">
      <dgm:prSet presAssocID="{92EB28DE-3ECA-E247-AF4E-3A1B2D17BCCC}" presName="Name1" presStyleCnt="0"/>
      <dgm:spPr/>
    </dgm:pt>
    <dgm:pt modelId="{2F8E2A71-C26B-B94C-9D5E-B0AFD6936966}" type="pres">
      <dgm:prSet presAssocID="{92EB28DE-3ECA-E247-AF4E-3A1B2D17BCCC}" presName="cycle" presStyleCnt="0"/>
      <dgm:spPr/>
    </dgm:pt>
    <dgm:pt modelId="{D9B2AF13-3AD5-AF4E-8EA9-5B61A249AC13}" type="pres">
      <dgm:prSet presAssocID="{92EB28DE-3ECA-E247-AF4E-3A1B2D17BCCC}" presName="srcNode" presStyleLbl="node1" presStyleIdx="0" presStyleCnt="3"/>
      <dgm:spPr/>
    </dgm:pt>
    <dgm:pt modelId="{4D718C52-1C35-F740-B9CB-A0262B49D55D}" type="pres">
      <dgm:prSet presAssocID="{92EB28DE-3ECA-E247-AF4E-3A1B2D17BCCC}" presName="conn" presStyleLbl="parChTrans1D2" presStyleIdx="0" presStyleCnt="1"/>
      <dgm:spPr/>
    </dgm:pt>
    <dgm:pt modelId="{A04D865C-10ED-894B-986A-9226E08CD288}" type="pres">
      <dgm:prSet presAssocID="{92EB28DE-3ECA-E247-AF4E-3A1B2D17BCCC}" presName="extraNode" presStyleLbl="node1" presStyleIdx="0" presStyleCnt="3"/>
      <dgm:spPr/>
    </dgm:pt>
    <dgm:pt modelId="{396C05D6-D4DD-354A-BFA5-3E7345B14A2B}" type="pres">
      <dgm:prSet presAssocID="{92EB28DE-3ECA-E247-AF4E-3A1B2D17BCCC}" presName="dstNode" presStyleLbl="node1" presStyleIdx="0" presStyleCnt="3"/>
      <dgm:spPr/>
    </dgm:pt>
    <dgm:pt modelId="{543463C8-6933-E04E-BC1A-E1B4436BD241}" type="pres">
      <dgm:prSet presAssocID="{E23920DE-7702-1B4C-A1CF-B5FC14E5F341}" presName="text_1" presStyleLbl="node1" presStyleIdx="0" presStyleCnt="3">
        <dgm:presLayoutVars>
          <dgm:bulletEnabled val="1"/>
        </dgm:presLayoutVars>
      </dgm:prSet>
      <dgm:spPr/>
    </dgm:pt>
    <dgm:pt modelId="{8E3001E4-5014-8B48-98A1-C331C9DC04DA}" type="pres">
      <dgm:prSet presAssocID="{E23920DE-7702-1B4C-A1CF-B5FC14E5F341}" presName="accent_1" presStyleCnt="0"/>
      <dgm:spPr/>
    </dgm:pt>
    <dgm:pt modelId="{0FE6F09D-193A-BA40-8E43-BA37F9F61D26}" type="pres">
      <dgm:prSet presAssocID="{E23920DE-7702-1B4C-A1CF-B5FC14E5F341}" presName="accentRepeatNode" presStyleLbl="solidFgAcc1" presStyleIdx="0" presStyleCnt="3" custLinFactNeighborY="-3656"/>
      <dgm:spPr/>
    </dgm:pt>
    <dgm:pt modelId="{E8514E7D-ADE5-FE4F-98EE-6A4DC8F294F5}" type="pres">
      <dgm:prSet presAssocID="{482688CB-6995-354D-9068-8C559D3E3E0A}" presName="text_2" presStyleLbl="node1" presStyleIdx="1" presStyleCnt="3">
        <dgm:presLayoutVars>
          <dgm:bulletEnabled val="1"/>
        </dgm:presLayoutVars>
      </dgm:prSet>
      <dgm:spPr/>
    </dgm:pt>
    <dgm:pt modelId="{855E6398-82ED-6A46-90BF-ECB21C5CCDB6}" type="pres">
      <dgm:prSet presAssocID="{482688CB-6995-354D-9068-8C559D3E3E0A}" presName="accent_2" presStyleCnt="0"/>
      <dgm:spPr/>
    </dgm:pt>
    <dgm:pt modelId="{C0DF47D6-B17F-3547-8492-2710F12D9491}" type="pres">
      <dgm:prSet presAssocID="{482688CB-6995-354D-9068-8C559D3E3E0A}" presName="accentRepeatNode" presStyleLbl="solidFgAcc1" presStyleIdx="1" presStyleCnt="3"/>
      <dgm:spPr/>
    </dgm:pt>
    <dgm:pt modelId="{0AA931CA-4B3D-3846-A4C5-FB8750499D6E}" type="pres">
      <dgm:prSet presAssocID="{99797F59-7687-024A-838E-48291C523A53}" presName="text_3" presStyleLbl="node1" presStyleIdx="2" presStyleCnt="3">
        <dgm:presLayoutVars>
          <dgm:bulletEnabled val="1"/>
        </dgm:presLayoutVars>
      </dgm:prSet>
      <dgm:spPr/>
    </dgm:pt>
    <dgm:pt modelId="{16A8E834-AAED-BC4D-9610-FEB41C3FAEFC}" type="pres">
      <dgm:prSet presAssocID="{99797F59-7687-024A-838E-48291C523A53}" presName="accent_3" presStyleCnt="0"/>
      <dgm:spPr/>
    </dgm:pt>
    <dgm:pt modelId="{B0C0F6B1-E0F5-4543-98DA-9DAC1B303EDA}" type="pres">
      <dgm:prSet presAssocID="{99797F59-7687-024A-838E-48291C523A53}" presName="accentRepeatNode" presStyleLbl="solidFgAcc1" presStyleIdx="2" presStyleCnt="3"/>
      <dgm:spPr/>
    </dgm:pt>
  </dgm:ptLst>
  <dgm:cxnLst>
    <dgm:cxn modelId="{0C2FBC22-7603-5848-B5C2-A5004388DD7E}" type="presOf" srcId="{482688CB-6995-354D-9068-8C559D3E3E0A}" destId="{E8514E7D-ADE5-FE4F-98EE-6A4DC8F294F5}" srcOrd="0" destOrd="0" presId="urn:microsoft.com/office/officeart/2008/layout/VerticalCurvedList"/>
    <dgm:cxn modelId="{86912A28-143D-2F4A-93A2-EA7310B9A66C}" srcId="{92EB28DE-3ECA-E247-AF4E-3A1B2D17BCCC}" destId="{E23920DE-7702-1B4C-A1CF-B5FC14E5F341}" srcOrd="0" destOrd="0" parTransId="{34D8364F-0ECF-464F-994D-091BCD32FA1D}" sibTransId="{53E4552D-2D5A-6C4C-9779-DD8F83E18402}"/>
    <dgm:cxn modelId="{49CE912D-7C01-8840-B44C-8003BF3E2E7F}" type="presOf" srcId="{99797F59-7687-024A-838E-48291C523A53}" destId="{0AA931CA-4B3D-3846-A4C5-FB8750499D6E}" srcOrd="0" destOrd="0" presId="urn:microsoft.com/office/officeart/2008/layout/VerticalCurvedList"/>
    <dgm:cxn modelId="{84CD9F2E-C223-D146-B9C3-5C91173462AF}" srcId="{92EB28DE-3ECA-E247-AF4E-3A1B2D17BCCC}" destId="{482688CB-6995-354D-9068-8C559D3E3E0A}" srcOrd="1" destOrd="0" parTransId="{11ABDFBC-DC07-3544-ADE5-1F5286939788}" sibTransId="{1DFFB42A-D412-7D45-91FB-C8BE696E5AD3}"/>
    <dgm:cxn modelId="{BFCC053C-400D-1C43-9FF1-BD8F23E2E816}" srcId="{92EB28DE-3ECA-E247-AF4E-3A1B2D17BCCC}" destId="{99797F59-7687-024A-838E-48291C523A53}" srcOrd="2" destOrd="0" parTransId="{A251372A-0864-8D4C-96A7-C7D8C1B462DA}" sibTransId="{4CCF3C22-E739-CA40-A359-93F3E71FFE3F}"/>
    <dgm:cxn modelId="{5A2FC261-230C-CF4B-B148-E32F92672C80}" type="presOf" srcId="{E23920DE-7702-1B4C-A1CF-B5FC14E5F341}" destId="{543463C8-6933-E04E-BC1A-E1B4436BD241}" srcOrd="0" destOrd="0" presId="urn:microsoft.com/office/officeart/2008/layout/VerticalCurvedList"/>
    <dgm:cxn modelId="{AF6BBC4F-90AA-6346-90FD-D6C80BF64E93}" type="presOf" srcId="{53E4552D-2D5A-6C4C-9779-DD8F83E18402}" destId="{4D718C52-1C35-F740-B9CB-A0262B49D55D}" srcOrd="0" destOrd="0" presId="urn:microsoft.com/office/officeart/2008/layout/VerticalCurvedList"/>
    <dgm:cxn modelId="{765F8FB9-6055-A944-9ACD-C5A630B89FE8}" type="presOf" srcId="{92EB28DE-3ECA-E247-AF4E-3A1B2D17BCCC}" destId="{D4217161-9FBF-F346-BB52-D18DA7022416}" srcOrd="0" destOrd="0" presId="urn:microsoft.com/office/officeart/2008/layout/VerticalCurvedList"/>
    <dgm:cxn modelId="{2646349B-8D14-3441-A4E4-7544967228AB}" type="presParOf" srcId="{D4217161-9FBF-F346-BB52-D18DA7022416}" destId="{42B6DA13-9EBB-C04D-A34F-DA2BE8359F94}" srcOrd="0" destOrd="0" presId="urn:microsoft.com/office/officeart/2008/layout/VerticalCurvedList"/>
    <dgm:cxn modelId="{B00BE94D-1333-CC48-9B17-6F962E20DCFC}" type="presParOf" srcId="{42B6DA13-9EBB-C04D-A34F-DA2BE8359F94}" destId="{2F8E2A71-C26B-B94C-9D5E-B0AFD6936966}" srcOrd="0" destOrd="0" presId="urn:microsoft.com/office/officeart/2008/layout/VerticalCurvedList"/>
    <dgm:cxn modelId="{C137CFF7-74A1-4D41-9CCF-E115D5DC5FAA}" type="presParOf" srcId="{2F8E2A71-C26B-B94C-9D5E-B0AFD6936966}" destId="{D9B2AF13-3AD5-AF4E-8EA9-5B61A249AC13}" srcOrd="0" destOrd="0" presId="urn:microsoft.com/office/officeart/2008/layout/VerticalCurvedList"/>
    <dgm:cxn modelId="{9DB95CE4-B3E0-414F-95F7-39138C9AFAF6}" type="presParOf" srcId="{2F8E2A71-C26B-B94C-9D5E-B0AFD6936966}" destId="{4D718C52-1C35-F740-B9CB-A0262B49D55D}" srcOrd="1" destOrd="0" presId="urn:microsoft.com/office/officeart/2008/layout/VerticalCurvedList"/>
    <dgm:cxn modelId="{6A902D63-B65F-7F4F-B2FA-F1EE3973F848}" type="presParOf" srcId="{2F8E2A71-C26B-B94C-9D5E-B0AFD6936966}" destId="{A04D865C-10ED-894B-986A-9226E08CD288}" srcOrd="2" destOrd="0" presId="urn:microsoft.com/office/officeart/2008/layout/VerticalCurvedList"/>
    <dgm:cxn modelId="{686E2E3D-722F-BF46-9C10-FAAFBDFEA6C3}" type="presParOf" srcId="{2F8E2A71-C26B-B94C-9D5E-B0AFD6936966}" destId="{396C05D6-D4DD-354A-BFA5-3E7345B14A2B}" srcOrd="3" destOrd="0" presId="urn:microsoft.com/office/officeart/2008/layout/VerticalCurvedList"/>
    <dgm:cxn modelId="{5E315364-5F16-0A4B-AEEB-2FAE76C0586F}" type="presParOf" srcId="{42B6DA13-9EBB-C04D-A34F-DA2BE8359F94}" destId="{543463C8-6933-E04E-BC1A-E1B4436BD241}" srcOrd="1" destOrd="0" presId="urn:microsoft.com/office/officeart/2008/layout/VerticalCurvedList"/>
    <dgm:cxn modelId="{CD27D5E6-B093-F64C-B071-6F9E5E8CF929}" type="presParOf" srcId="{42B6DA13-9EBB-C04D-A34F-DA2BE8359F94}" destId="{8E3001E4-5014-8B48-98A1-C331C9DC04DA}" srcOrd="2" destOrd="0" presId="urn:microsoft.com/office/officeart/2008/layout/VerticalCurvedList"/>
    <dgm:cxn modelId="{D9FBA531-84A5-2948-B4B0-75C7357C1464}" type="presParOf" srcId="{8E3001E4-5014-8B48-98A1-C331C9DC04DA}" destId="{0FE6F09D-193A-BA40-8E43-BA37F9F61D26}" srcOrd="0" destOrd="0" presId="urn:microsoft.com/office/officeart/2008/layout/VerticalCurvedList"/>
    <dgm:cxn modelId="{C45F30AF-B364-404C-B8E0-01EB2CD3F1F3}" type="presParOf" srcId="{42B6DA13-9EBB-C04D-A34F-DA2BE8359F94}" destId="{E8514E7D-ADE5-FE4F-98EE-6A4DC8F294F5}" srcOrd="3" destOrd="0" presId="urn:microsoft.com/office/officeart/2008/layout/VerticalCurvedList"/>
    <dgm:cxn modelId="{D47173D1-57BB-2B44-A64C-D28847C7D3C6}" type="presParOf" srcId="{42B6DA13-9EBB-C04D-A34F-DA2BE8359F94}" destId="{855E6398-82ED-6A46-90BF-ECB21C5CCDB6}" srcOrd="4" destOrd="0" presId="urn:microsoft.com/office/officeart/2008/layout/VerticalCurvedList"/>
    <dgm:cxn modelId="{B7A0B6A9-B19B-254B-B871-D4317C0E60DD}" type="presParOf" srcId="{855E6398-82ED-6A46-90BF-ECB21C5CCDB6}" destId="{C0DF47D6-B17F-3547-8492-2710F12D9491}" srcOrd="0" destOrd="0" presId="urn:microsoft.com/office/officeart/2008/layout/VerticalCurvedList"/>
    <dgm:cxn modelId="{342F871A-E354-A540-979A-D7C3320AB4FE}" type="presParOf" srcId="{42B6DA13-9EBB-C04D-A34F-DA2BE8359F94}" destId="{0AA931CA-4B3D-3846-A4C5-FB8750499D6E}" srcOrd="5" destOrd="0" presId="urn:microsoft.com/office/officeart/2008/layout/VerticalCurvedList"/>
    <dgm:cxn modelId="{B9742B40-5FBD-A94B-9D96-8337B87597E5}" type="presParOf" srcId="{42B6DA13-9EBB-C04D-A34F-DA2BE8359F94}" destId="{16A8E834-AAED-BC4D-9610-FEB41C3FAEFC}" srcOrd="6" destOrd="0" presId="urn:microsoft.com/office/officeart/2008/layout/VerticalCurvedList"/>
    <dgm:cxn modelId="{C2100BD1-F468-3C4B-AB8F-7C76822ADECD}" type="presParOf" srcId="{16A8E834-AAED-BC4D-9610-FEB41C3FAEFC}" destId="{B0C0F6B1-E0F5-4543-98DA-9DAC1B303E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19A705-EBFF-B745-804A-DCA852C09421}"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0E739CBA-DD30-DC4A-9BB4-0FA62A320727}">
      <dgm:prSet phldrT="[Text]"/>
      <dgm:spPr/>
      <dgm:t>
        <a:bodyPr/>
        <a:lstStyle/>
        <a:p>
          <a:r>
            <a:rPr lang="en-US" dirty="0"/>
            <a:t>Partnering</a:t>
          </a:r>
        </a:p>
      </dgm:t>
    </dgm:pt>
    <dgm:pt modelId="{5E64C16B-470E-FC47-8615-C789107023D4}" type="parTrans" cxnId="{4206E252-C698-0349-8DA1-D1EA6015984E}">
      <dgm:prSet/>
      <dgm:spPr/>
      <dgm:t>
        <a:bodyPr/>
        <a:lstStyle/>
        <a:p>
          <a:endParaRPr lang="en-US"/>
        </a:p>
      </dgm:t>
    </dgm:pt>
    <dgm:pt modelId="{A7CCAC20-EB3B-9B43-A3C7-69831346C0C0}" type="sibTrans" cxnId="{4206E252-C698-0349-8DA1-D1EA6015984E}">
      <dgm:prSet/>
      <dgm:spPr/>
      <dgm:t>
        <a:bodyPr/>
        <a:lstStyle/>
        <a:p>
          <a:endParaRPr lang="en-US"/>
        </a:p>
      </dgm:t>
    </dgm:pt>
    <dgm:pt modelId="{FCDCBF48-670E-234E-860B-FD7AB0CA542D}">
      <dgm:prSet phldrT="[Text]"/>
      <dgm:spPr/>
      <dgm:t>
        <a:bodyPr/>
        <a:lstStyle/>
        <a:p>
          <a:r>
            <a:rPr lang="en-US" dirty="0"/>
            <a:t>Work with campus constituents to better understand data needs</a:t>
          </a:r>
        </a:p>
      </dgm:t>
    </dgm:pt>
    <dgm:pt modelId="{8C9251B4-9039-1F41-9363-3E63D9956365}" type="parTrans" cxnId="{F9F7BEAC-5208-244C-9F26-5E0C20CE9A73}">
      <dgm:prSet/>
      <dgm:spPr/>
      <dgm:t>
        <a:bodyPr/>
        <a:lstStyle/>
        <a:p>
          <a:endParaRPr lang="en-US"/>
        </a:p>
      </dgm:t>
    </dgm:pt>
    <dgm:pt modelId="{2D42C5B3-7657-3B45-8B3D-89538B402109}" type="sibTrans" cxnId="{F9F7BEAC-5208-244C-9F26-5E0C20CE9A73}">
      <dgm:prSet/>
      <dgm:spPr/>
      <dgm:t>
        <a:bodyPr/>
        <a:lstStyle/>
        <a:p>
          <a:endParaRPr lang="en-US"/>
        </a:p>
      </dgm:t>
    </dgm:pt>
    <dgm:pt modelId="{B26A0EB3-8A61-A640-BB52-00A7570FE282}">
      <dgm:prSet phldrT="[Text]"/>
      <dgm:spPr/>
      <dgm:t>
        <a:bodyPr/>
        <a:lstStyle/>
        <a:p>
          <a:r>
            <a:rPr lang="en-US" dirty="0"/>
            <a:t>Infuse data in strategic conversations and operational discussions</a:t>
          </a:r>
        </a:p>
      </dgm:t>
    </dgm:pt>
    <dgm:pt modelId="{2F80CB77-16D7-B148-8CBE-93B399C8936F}" type="parTrans" cxnId="{1A617393-1CBE-5A4C-81CF-2609B8EB2E95}">
      <dgm:prSet/>
      <dgm:spPr/>
      <dgm:t>
        <a:bodyPr/>
        <a:lstStyle/>
        <a:p>
          <a:endParaRPr lang="en-US"/>
        </a:p>
      </dgm:t>
    </dgm:pt>
    <dgm:pt modelId="{76467FD8-19AD-E343-BFF9-E4BDD0AD66E8}" type="sibTrans" cxnId="{1A617393-1CBE-5A4C-81CF-2609B8EB2E95}">
      <dgm:prSet/>
      <dgm:spPr/>
      <dgm:t>
        <a:bodyPr/>
        <a:lstStyle/>
        <a:p>
          <a:endParaRPr lang="en-US"/>
        </a:p>
      </dgm:t>
    </dgm:pt>
    <dgm:pt modelId="{D741483D-ABE4-0C44-BF72-0E02698F218D}">
      <dgm:prSet phldrT="[Text]"/>
      <dgm:spPr/>
      <dgm:t>
        <a:bodyPr/>
        <a:lstStyle/>
        <a:p>
          <a:r>
            <a:rPr lang="en-US" dirty="0"/>
            <a:t>Governance</a:t>
          </a:r>
        </a:p>
      </dgm:t>
    </dgm:pt>
    <dgm:pt modelId="{5E5E94DD-554F-654C-A3C4-7EC287F4047D}" type="parTrans" cxnId="{FB2AE96C-A145-3F4B-B28C-2513BD62884E}">
      <dgm:prSet/>
      <dgm:spPr/>
      <dgm:t>
        <a:bodyPr/>
        <a:lstStyle/>
        <a:p>
          <a:endParaRPr lang="en-US"/>
        </a:p>
      </dgm:t>
    </dgm:pt>
    <dgm:pt modelId="{D7B88A66-C907-BB4C-A9C8-CFB9FC15A24F}" type="sibTrans" cxnId="{FB2AE96C-A145-3F4B-B28C-2513BD62884E}">
      <dgm:prSet/>
      <dgm:spPr/>
      <dgm:t>
        <a:bodyPr/>
        <a:lstStyle/>
        <a:p>
          <a:endParaRPr lang="en-US"/>
        </a:p>
      </dgm:t>
    </dgm:pt>
    <dgm:pt modelId="{67F14F3E-13DA-C54C-945C-CFDCDE7FB1E8}">
      <dgm:prSet phldrT="[Text]"/>
      <dgm:spPr/>
      <dgm:t>
        <a:bodyPr/>
        <a:lstStyle/>
        <a:p>
          <a:r>
            <a:rPr lang="en-US" dirty="0"/>
            <a:t>Author policies and procedures to aid in managing data across campus</a:t>
          </a:r>
        </a:p>
      </dgm:t>
    </dgm:pt>
    <dgm:pt modelId="{907DE433-F13E-8047-88B4-E836CDD37C6E}" type="parTrans" cxnId="{DF3E25B1-C753-8B48-ACB7-2B5308856A9E}">
      <dgm:prSet/>
      <dgm:spPr/>
      <dgm:t>
        <a:bodyPr/>
        <a:lstStyle/>
        <a:p>
          <a:endParaRPr lang="en-US"/>
        </a:p>
      </dgm:t>
    </dgm:pt>
    <dgm:pt modelId="{10AE60BF-6F81-314B-8764-488ECB6F02D2}" type="sibTrans" cxnId="{DF3E25B1-C753-8B48-ACB7-2B5308856A9E}">
      <dgm:prSet/>
      <dgm:spPr/>
      <dgm:t>
        <a:bodyPr/>
        <a:lstStyle/>
        <a:p>
          <a:endParaRPr lang="en-US"/>
        </a:p>
      </dgm:t>
    </dgm:pt>
    <dgm:pt modelId="{34B25D74-84C1-844D-9DBB-7CB482F57F73}">
      <dgm:prSet phldrT="[Text]"/>
      <dgm:spPr/>
      <dgm:t>
        <a:bodyPr/>
        <a:lstStyle/>
        <a:p>
          <a:r>
            <a:rPr lang="en-US" dirty="0"/>
            <a:t>Business Intelligence</a:t>
          </a:r>
        </a:p>
      </dgm:t>
    </dgm:pt>
    <dgm:pt modelId="{04E70C72-DFEF-A646-BC1D-C744690EC7D4}" type="parTrans" cxnId="{2B343215-D195-004D-8934-4E2C77A76B7A}">
      <dgm:prSet/>
      <dgm:spPr/>
      <dgm:t>
        <a:bodyPr/>
        <a:lstStyle/>
        <a:p>
          <a:endParaRPr lang="en-US"/>
        </a:p>
      </dgm:t>
    </dgm:pt>
    <dgm:pt modelId="{CFB7B72D-C56C-6B4B-B47F-9763EEC2DF22}" type="sibTrans" cxnId="{2B343215-D195-004D-8934-4E2C77A76B7A}">
      <dgm:prSet/>
      <dgm:spPr/>
      <dgm:t>
        <a:bodyPr/>
        <a:lstStyle/>
        <a:p>
          <a:endParaRPr lang="en-US"/>
        </a:p>
      </dgm:t>
    </dgm:pt>
    <dgm:pt modelId="{1A846A2A-2C96-0742-A8F5-5160500413E9}">
      <dgm:prSet phldrT="[Text]"/>
      <dgm:spPr/>
      <dgm:t>
        <a:bodyPr/>
        <a:lstStyle/>
        <a:p>
          <a:r>
            <a:rPr lang="en-US" dirty="0"/>
            <a:t>Create dashboards, reports, and data visualizations</a:t>
          </a:r>
        </a:p>
      </dgm:t>
    </dgm:pt>
    <dgm:pt modelId="{9C0CA456-BF48-F049-8C42-F392FF3A04A1}" type="parTrans" cxnId="{D1CA9703-1ADE-0249-9193-E48E49234C32}">
      <dgm:prSet/>
      <dgm:spPr/>
      <dgm:t>
        <a:bodyPr/>
        <a:lstStyle/>
        <a:p>
          <a:endParaRPr lang="en-US"/>
        </a:p>
      </dgm:t>
    </dgm:pt>
    <dgm:pt modelId="{3B48230A-6F0F-DA4E-9D8A-DCD4DDF33828}" type="sibTrans" cxnId="{D1CA9703-1ADE-0249-9193-E48E49234C32}">
      <dgm:prSet/>
      <dgm:spPr/>
      <dgm:t>
        <a:bodyPr/>
        <a:lstStyle/>
        <a:p>
          <a:endParaRPr lang="en-US"/>
        </a:p>
      </dgm:t>
    </dgm:pt>
    <dgm:pt modelId="{4BD8DCA6-BDF3-654C-B653-21164EC7B1D5}">
      <dgm:prSet phldrT="[Text]"/>
      <dgm:spPr/>
      <dgm:t>
        <a:bodyPr/>
        <a:lstStyle/>
        <a:p>
          <a:r>
            <a:rPr lang="en-US" dirty="0"/>
            <a:t>Provide consulting, training, and feedback to campus areas</a:t>
          </a:r>
        </a:p>
      </dgm:t>
    </dgm:pt>
    <dgm:pt modelId="{33698D7D-BEFD-6D4F-ADFD-A110977A5731}" type="parTrans" cxnId="{2E634A5A-9C35-0947-A11F-E17061BD37E5}">
      <dgm:prSet/>
      <dgm:spPr/>
      <dgm:t>
        <a:bodyPr/>
        <a:lstStyle/>
        <a:p>
          <a:endParaRPr lang="en-US"/>
        </a:p>
      </dgm:t>
    </dgm:pt>
    <dgm:pt modelId="{1187931D-97C2-6B41-B674-9A4A37138849}" type="sibTrans" cxnId="{2E634A5A-9C35-0947-A11F-E17061BD37E5}">
      <dgm:prSet/>
      <dgm:spPr/>
      <dgm:t>
        <a:bodyPr/>
        <a:lstStyle/>
        <a:p>
          <a:endParaRPr lang="en-US"/>
        </a:p>
      </dgm:t>
    </dgm:pt>
    <dgm:pt modelId="{DBF5283C-7C83-994E-8858-CB03CFAE5DBD}">
      <dgm:prSet phldrT="[Text]"/>
      <dgm:spPr/>
      <dgm:t>
        <a:bodyPr/>
        <a:lstStyle/>
        <a:p>
          <a:r>
            <a:rPr lang="en-US" dirty="0"/>
            <a:t>The “front door” of University Data &amp; Analytics</a:t>
          </a:r>
        </a:p>
      </dgm:t>
    </dgm:pt>
    <dgm:pt modelId="{CFD1E3E2-8389-974B-A99B-48FBE077523C}" type="parTrans" cxnId="{F22301B7-8821-B14C-B377-F263740248D0}">
      <dgm:prSet/>
      <dgm:spPr/>
      <dgm:t>
        <a:bodyPr/>
        <a:lstStyle/>
        <a:p>
          <a:endParaRPr lang="en-US"/>
        </a:p>
      </dgm:t>
    </dgm:pt>
    <dgm:pt modelId="{0AF14C68-2330-3540-A965-77B5DD01094C}" type="sibTrans" cxnId="{F22301B7-8821-B14C-B377-F263740248D0}">
      <dgm:prSet/>
      <dgm:spPr/>
      <dgm:t>
        <a:bodyPr/>
        <a:lstStyle/>
        <a:p>
          <a:endParaRPr lang="en-US"/>
        </a:p>
      </dgm:t>
    </dgm:pt>
    <dgm:pt modelId="{18C933A2-EC7C-9B4F-AF76-2BFCFB5ED2A7}">
      <dgm:prSet/>
      <dgm:spPr/>
      <dgm:t>
        <a:bodyPr/>
        <a:lstStyle/>
        <a:p>
          <a:r>
            <a:rPr lang="en-US" dirty="0"/>
            <a:t>Author deliverables to respond to requests from campus partners</a:t>
          </a:r>
        </a:p>
      </dgm:t>
    </dgm:pt>
    <dgm:pt modelId="{66EB9459-F649-5943-9B8A-AEBD1C3DB51F}" type="parTrans" cxnId="{48CF2E00-E463-5945-A5AB-30080DF6FF9C}">
      <dgm:prSet/>
      <dgm:spPr/>
      <dgm:t>
        <a:bodyPr/>
        <a:lstStyle/>
        <a:p>
          <a:endParaRPr lang="en-US"/>
        </a:p>
      </dgm:t>
    </dgm:pt>
    <dgm:pt modelId="{EB05EDCA-1BEE-3C42-B22D-A129B9D50E08}" type="sibTrans" cxnId="{48CF2E00-E463-5945-A5AB-30080DF6FF9C}">
      <dgm:prSet/>
      <dgm:spPr/>
      <dgm:t>
        <a:bodyPr/>
        <a:lstStyle/>
        <a:p>
          <a:endParaRPr lang="en-US"/>
        </a:p>
      </dgm:t>
    </dgm:pt>
    <dgm:pt modelId="{F9FEA721-2FD4-F048-957D-BE0EED84B365}">
      <dgm:prSet/>
      <dgm:spPr/>
      <dgm:t>
        <a:bodyPr/>
        <a:lstStyle/>
        <a:p>
          <a:r>
            <a:rPr lang="en-US" dirty="0"/>
            <a:t>Fulfill compliance reporting and external obligations</a:t>
          </a:r>
        </a:p>
      </dgm:t>
    </dgm:pt>
    <dgm:pt modelId="{D4C27C7A-9494-BA46-999B-39C57F6564A2}" type="parTrans" cxnId="{59D86246-774F-1748-B22B-AD1D11CB8A1E}">
      <dgm:prSet/>
      <dgm:spPr/>
      <dgm:t>
        <a:bodyPr/>
        <a:lstStyle/>
        <a:p>
          <a:endParaRPr lang="en-US"/>
        </a:p>
      </dgm:t>
    </dgm:pt>
    <dgm:pt modelId="{F9CD2E5F-3AEB-314A-8574-33C1328ADBC2}" type="sibTrans" cxnId="{59D86246-774F-1748-B22B-AD1D11CB8A1E}">
      <dgm:prSet/>
      <dgm:spPr/>
      <dgm:t>
        <a:bodyPr/>
        <a:lstStyle/>
        <a:p>
          <a:endParaRPr lang="en-US"/>
        </a:p>
      </dgm:t>
    </dgm:pt>
    <dgm:pt modelId="{66960B40-6C8B-E449-A0F6-33536536B9F8}">
      <dgm:prSet/>
      <dgm:spPr/>
      <dgm:t>
        <a:bodyPr/>
        <a:lstStyle/>
        <a:p>
          <a:r>
            <a:rPr lang="en-US" dirty="0"/>
            <a:t>Establish the campus business intelligence environment</a:t>
          </a:r>
        </a:p>
      </dgm:t>
    </dgm:pt>
    <dgm:pt modelId="{30489E54-D6CF-044B-8582-DF57C73E707C}" type="parTrans" cxnId="{78E59FF1-000F-F94A-BAA1-4BBB9002AA6F}">
      <dgm:prSet/>
      <dgm:spPr/>
      <dgm:t>
        <a:bodyPr/>
        <a:lstStyle/>
        <a:p>
          <a:endParaRPr lang="en-US"/>
        </a:p>
      </dgm:t>
    </dgm:pt>
    <dgm:pt modelId="{3433C5F2-B96B-B645-8843-1D12E3996425}" type="sibTrans" cxnId="{78E59FF1-000F-F94A-BAA1-4BBB9002AA6F}">
      <dgm:prSet/>
      <dgm:spPr/>
      <dgm:t>
        <a:bodyPr/>
        <a:lstStyle/>
        <a:p>
          <a:endParaRPr lang="en-US"/>
        </a:p>
      </dgm:t>
    </dgm:pt>
    <dgm:pt modelId="{C9125EAC-255A-704B-9B3D-05B6A8851A43}">
      <dgm:prSet/>
      <dgm:spPr/>
      <dgm:t>
        <a:bodyPr/>
        <a:lstStyle/>
        <a:p>
          <a:r>
            <a:rPr lang="en-US" dirty="0"/>
            <a:t>Operationalize a data warehouse</a:t>
          </a:r>
        </a:p>
      </dgm:t>
    </dgm:pt>
    <dgm:pt modelId="{95EA806F-857B-1E47-ACF8-FA3903DDF623}" type="parTrans" cxnId="{79C40F6C-8EAB-8B48-8359-0F087692417F}">
      <dgm:prSet/>
      <dgm:spPr/>
      <dgm:t>
        <a:bodyPr/>
        <a:lstStyle/>
        <a:p>
          <a:endParaRPr lang="en-US"/>
        </a:p>
      </dgm:t>
    </dgm:pt>
    <dgm:pt modelId="{A3080E00-FA73-CE44-B1D5-CF92F0AA8EC3}" type="sibTrans" cxnId="{79C40F6C-8EAB-8B48-8359-0F087692417F}">
      <dgm:prSet/>
      <dgm:spPr/>
      <dgm:t>
        <a:bodyPr/>
        <a:lstStyle/>
        <a:p>
          <a:endParaRPr lang="en-US"/>
        </a:p>
      </dgm:t>
    </dgm:pt>
    <dgm:pt modelId="{AA74A29B-9994-D944-AF9F-496253E2C310}">
      <dgm:prSet/>
      <dgm:spPr/>
      <dgm:t>
        <a:bodyPr/>
        <a:lstStyle/>
        <a:p>
          <a:r>
            <a:rPr lang="en-US"/>
            <a:t>Establish definitions for campus data sources and variables</a:t>
          </a:r>
          <a:endParaRPr lang="en-US" dirty="0"/>
        </a:p>
      </dgm:t>
    </dgm:pt>
    <dgm:pt modelId="{62755424-203B-9041-99A8-6A34C31B0926}" type="parTrans" cxnId="{7850019A-CB73-F84F-9CA6-A50B8FDE2E6D}">
      <dgm:prSet/>
      <dgm:spPr/>
      <dgm:t>
        <a:bodyPr/>
        <a:lstStyle/>
        <a:p>
          <a:endParaRPr lang="en-US"/>
        </a:p>
      </dgm:t>
    </dgm:pt>
    <dgm:pt modelId="{02B52FDE-5DF5-CA48-AD26-9F3A80178AE5}" type="sibTrans" cxnId="{7850019A-CB73-F84F-9CA6-A50B8FDE2E6D}">
      <dgm:prSet/>
      <dgm:spPr/>
      <dgm:t>
        <a:bodyPr/>
        <a:lstStyle/>
        <a:p>
          <a:endParaRPr lang="en-US"/>
        </a:p>
      </dgm:t>
    </dgm:pt>
    <dgm:pt modelId="{088E721A-6071-8448-8F4D-04D4E6E7538A}">
      <dgm:prSet/>
      <dgm:spPr/>
      <dgm:t>
        <a:bodyPr/>
        <a:lstStyle/>
        <a:p>
          <a:r>
            <a:rPr lang="en-US"/>
            <a:t>Create a shared understanding of data resources</a:t>
          </a:r>
          <a:endParaRPr lang="en-US" dirty="0"/>
        </a:p>
      </dgm:t>
    </dgm:pt>
    <dgm:pt modelId="{E2549248-8BB9-2940-9E3F-15EF35B6868E}" type="parTrans" cxnId="{185E5E73-EFF4-9F4A-B320-6FF61A16B089}">
      <dgm:prSet/>
      <dgm:spPr/>
      <dgm:t>
        <a:bodyPr/>
        <a:lstStyle/>
        <a:p>
          <a:endParaRPr lang="en-US"/>
        </a:p>
      </dgm:t>
    </dgm:pt>
    <dgm:pt modelId="{9F64AB7B-A8FE-DA48-A847-43A0C35B850B}" type="sibTrans" cxnId="{185E5E73-EFF4-9F4A-B320-6FF61A16B089}">
      <dgm:prSet/>
      <dgm:spPr/>
      <dgm:t>
        <a:bodyPr/>
        <a:lstStyle/>
        <a:p>
          <a:endParaRPr lang="en-US"/>
        </a:p>
      </dgm:t>
    </dgm:pt>
    <dgm:pt modelId="{61750293-C69D-5F48-BE26-E35A63D1906E}">
      <dgm:prSet/>
      <dgm:spPr/>
      <dgm:t>
        <a:bodyPr/>
        <a:lstStyle/>
        <a:p>
          <a:r>
            <a:rPr lang="en-US" dirty="0"/>
            <a:t>Provide functional oversight of a data warehouse</a:t>
          </a:r>
        </a:p>
      </dgm:t>
    </dgm:pt>
    <dgm:pt modelId="{608A4F7E-2F33-D546-8404-1E6FFF4BF4AB}" type="parTrans" cxnId="{785399F9-3DCF-684C-B552-2B380C9B1E3D}">
      <dgm:prSet/>
      <dgm:spPr/>
      <dgm:t>
        <a:bodyPr/>
        <a:lstStyle/>
        <a:p>
          <a:endParaRPr lang="en-US"/>
        </a:p>
      </dgm:t>
    </dgm:pt>
    <dgm:pt modelId="{ACBB40D2-C8CA-4342-BB6F-263C7320C9EC}" type="sibTrans" cxnId="{785399F9-3DCF-684C-B552-2B380C9B1E3D}">
      <dgm:prSet/>
      <dgm:spPr/>
      <dgm:t>
        <a:bodyPr/>
        <a:lstStyle/>
        <a:p>
          <a:endParaRPr lang="en-US"/>
        </a:p>
      </dgm:t>
    </dgm:pt>
    <dgm:pt modelId="{B3C65CC2-BCD0-DE4D-A326-681B48960E40}" type="pres">
      <dgm:prSet presAssocID="{5119A705-EBFF-B745-804A-DCA852C09421}" presName="Name0" presStyleCnt="0">
        <dgm:presLayoutVars>
          <dgm:dir/>
          <dgm:animLvl val="lvl"/>
          <dgm:resizeHandles val="exact"/>
        </dgm:presLayoutVars>
      </dgm:prSet>
      <dgm:spPr/>
    </dgm:pt>
    <dgm:pt modelId="{87B8C9A9-C513-7245-88F1-01D3A212DEB7}" type="pres">
      <dgm:prSet presAssocID="{0E739CBA-DD30-DC4A-9BB4-0FA62A320727}" presName="composite" presStyleCnt="0"/>
      <dgm:spPr/>
    </dgm:pt>
    <dgm:pt modelId="{FD970EC9-8E09-0A42-A6E7-7F58923DC605}" type="pres">
      <dgm:prSet presAssocID="{0E739CBA-DD30-DC4A-9BB4-0FA62A320727}" presName="parTx" presStyleLbl="alignNode1" presStyleIdx="0" presStyleCnt="3">
        <dgm:presLayoutVars>
          <dgm:chMax val="0"/>
          <dgm:chPref val="0"/>
          <dgm:bulletEnabled val="1"/>
        </dgm:presLayoutVars>
      </dgm:prSet>
      <dgm:spPr/>
    </dgm:pt>
    <dgm:pt modelId="{D0F9B576-2C93-554E-96F5-3013E27B5445}" type="pres">
      <dgm:prSet presAssocID="{0E739CBA-DD30-DC4A-9BB4-0FA62A320727}" presName="desTx" presStyleLbl="alignAccFollowNode1" presStyleIdx="0" presStyleCnt="3">
        <dgm:presLayoutVars>
          <dgm:bulletEnabled val="1"/>
        </dgm:presLayoutVars>
      </dgm:prSet>
      <dgm:spPr/>
    </dgm:pt>
    <dgm:pt modelId="{9DC4A029-81D4-4D4A-B3D5-BA8C8AE835C3}" type="pres">
      <dgm:prSet presAssocID="{A7CCAC20-EB3B-9B43-A3C7-69831346C0C0}" presName="space" presStyleCnt="0"/>
      <dgm:spPr/>
    </dgm:pt>
    <dgm:pt modelId="{7D025A1F-E3A7-924D-A802-4D6112B8DEA9}" type="pres">
      <dgm:prSet presAssocID="{D741483D-ABE4-0C44-BF72-0E02698F218D}" presName="composite" presStyleCnt="0"/>
      <dgm:spPr/>
    </dgm:pt>
    <dgm:pt modelId="{0E9A767F-E0C6-0C4B-B4F6-72152484927E}" type="pres">
      <dgm:prSet presAssocID="{D741483D-ABE4-0C44-BF72-0E02698F218D}" presName="parTx" presStyleLbl="alignNode1" presStyleIdx="1" presStyleCnt="3">
        <dgm:presLayoutVars>
          <dgm:chMax val="0"/>
          <dgm:chPref val="0"/>
          <dgm:bulletEnabled val="1"/>
        </dgm:presLayoutVars>
      </dgm:prSet>
      <dgm:spPr/>
    </dgm:pt>
    <dgm:pt modelId="{5404D10A-CD02-1F44-8FE2-FCFB759C43FD}" type="pres">
      <dgm:prSet presAssocID="{D741483D-ABE4-0C44-BF72-0E02698F218D}" presName="desTx" presStyleLbl="alignAccFollowNode1" presStyleIdx="1" presStyleCnt="3">
        <dgm:presLayoutVars>
          <dgm:bulletEnabled val="1"/>
        </dgm:presLayoutVars>
      </dgm:prSet>
      <dgm:spPr/>
    </dgm:pt>
    <dgm:pt modelId="{22D2F7DB-7C84-F64F-82C5-3A588F776F3B}" type="pres">
      <dgm:prSet presAssocID="{D7B88A66-C907-BB4C-A9C8-CFB9FC15A24F}" presName="space" presStyleCnt="0"/>
      <dgm:spPr/>
    </dgm:pt>
    <dgm:pt modelId="{5CA28DD4-3FD3-1D4E-BF8B-C4F70603716B}" type="pres">
      <dgm:prSet presAssocID="{34B25D74-84C1-844D-9DBB-7CB482F57F73}" presName="composite" presStyleCnt="0"/>
      <dgm:spPr/>
    </dgm:pt>
    <dgm:pt modelId="{32570C15-5381-1B42-B8F5-71DAEA4FC12A}" type="pres">
      <dgm:prSet presAssocID="{34B25D74-84C1-844D-9DBB-7CB482F57F73}" presName="parTx" presStyleLbl="alignNode1" presStyleIdx="2" presStyleCnt="3">
        <dgm:presLayoutVars>
          <dgm:chMax val="0"/>
          <dgm:chPref val="0"/>
          <dgm:bulletEnabled val="1"/>
        </dgm:presLayoutVars>
      </dgm:prSet>
      <dgm:spPr/>
    </dgm:pt>
    <dgm:pt modelId="{F6CDBA28-4C10-FD43-97EC-22E04960D4C1}" type="pres">
      <dgm:prSet presAssocID="{34B25D74-84C1-844D-9DBB-7CB482F57F73}" presName="desTx" presStyleLbl="alignAccFollowNode1" presStyleIdx="2" presStyleCnt="3">
        <dgm:presLayoutVars>
          <dgm:bulletEnabled val="1"/>
        </dgm:presLayoutVars>
      </dgm:prSet>
      <dgm:spPr/>
    </dgm:pt>
  </dgm:ptLst>
  <dgm:cxnLst>
    <dgm:cxn modelId="{48CF2E00-E463-5945-A5AB-30080DF6FF9C}" srcId="{34B25D74-84C1-844D-9DBB-7CB482F57F73}" destId="{18C933A2-EC7C-9B4F-AF76-2BFCFB5ED2A7}" srcOrd="1" destOrd="0" parTransId="{66EB9459-F649-5943-9B8A-AEBD1C3DB51F}" sibTransId="{EB05EDCA-1BEE-3C42-B22D-A129B9D50E08}"/>
    <dgm:cxn modelId="{D1CA9703-1ADE-0249-9193-E48E49234C32}" srcId="{34B25D74-84C1-844D-9DBB-7CB482F57F73}" destId="{1A846A2A-2C96-0742-A8F5-5160500413E9}" srcOrd="0" destOrd="0" parTransId="{9C0CA456-BF48-F049-8C42-F392FF3A04A1}" sibTransId="{3B48230A-6F0F-DA4E-9D8A-DCD4DDF33828}"/>
    <dgm:cxn modelId="{529DFC03-2A68-7748-8142-513489084766}" type="presOf" srcId="{4BD8DCA6-BDF3-654C-B653-21164EC7B1D5}" destId="{D0F9B576-2C93-554E-96F5-3013E27B5445}" srcOrd="0" destOrd="3" presId="urn:microsoft.com/office/officeart/2005/8/layout/hList1"/>
    <dgm:cxn modelId="{2B343215-D195-004D-8934-4E2C77A76B7A}" srcId="{5119A705-EBFF-B745-804A-DCA852C09421}" destId="{34B25D74-84C1-844D-9DBB-7CB482F57F73}" srcOrd="2" destOrd="0" parTransId="{04E70C72-DFEF-A646-BC1D-C744690EC7D4}" sibTransId="{CFB7B72D-C56C-6B4B-B47F-9763EEC2DF22}"/>
    <dgm:cxn modelId="{E15BFD15-9233-074C-AB6B-08604A3B598B}" type="presOf" srcId="{FCDCBF48-670E-234E-860B-FD7AB0CA542D}" destId="{D0F9B576-2C93-554E-96F5-3013E27B5445}" srcOrd="0" destOrd="1" presId="urn:microsoft.com/office/officeart/2005/8/layout/hList1"/>
    <dgm:cxn modelId="{C9653816-7244-D94A-A7E1-5292C2247CE3}" type="presOf" srcId="{18C933A2-EC7C-9B4F-AF76-2BFCFB5ED2A7}" destId="{F6CDBA28-4C10-FD43-97EC-22E04960D4C1}" srcOrd="0" destOrd="1" presId="urn:microsoft.com/office/officeart/2005/8/layout/hList1"/>
    <dgm:cxn modelId="{DEB90E18-A322-AC4F-A37E-0BECBA3C6F6C}" type="presOf" srcId="{AA74A29B-9994-D944-AF9F-496253E2C310}" destId="{5404D10A-CD02-1F44-8FE2-FCFB759C43FD}" srcOrd="0" destOrd="1" presId="urn:microsoft.com/office/officeart/2005/8/layout/hList1"/>
    <dgm:cxn modelId="{DB2ADF2F-5926-9241-B06A-BC8A78E70316}" type="presOf" srcId="{61750293-C69D-5F48-BE26-E35A63D1906E}" destId="{5404D10A-CD02-1F44-8FE2-FCFB759C43FD}" srcOrd="0" destOrd="3" presId="urn:microsoft.com/office/officeart/2005/8/layout/hList1"/>
    <dgm:cxn modelId="{60FE9030-F4E6-B04F-9B7B-A40B1324188B}" type="presOf" srcId="{0E739CBA-DD30-DC4A-9BB4-0FA62A320727}" destId="{FD970EC9-8E09-0A42-A6E7-7F58923DC605}" srcOrd="0" destOrd="0" presId="urn:microsoft.com/office/officeart/2005/8/layout/hList1"/>
    <dgm:cxn modelId="{59D86246-774F-1748-B22B-AD1D11CB8A1E}" srcId="{34B25D74-84C1-844D-9DBB-7CB482F57F73}" destId="{F9FEA721-2FD4-F048-957D-BE0EED84B365}" srcOrd="2" destOrd="0" parTransId="{D4C27C7A-9494-BA46-999B-39C57F6564A2}" sibTransId="{F9CD2E5F-3AEB-314A-8574-33C1328ADBC2}"/>
    <dgm:cxn modelId="{6040F14A-E0F8-694E-AFFA-7AFAF06E7F98}" type="presOf" srcId="{66960B40-6C8B-E449-A0F6-33536536B9F8}" destId="{F6CDBA28-4C10-FD43-97EC-22E04960D4C1}" srcOrd="0" destOrd="3" presId="urn:microsoft.com/office/officeart/2005/8/layout/hList1"/>
    <dgm:cxn modelId="{79C40F6C-8EAB-8B48-8359-0F087692417F}" srcId="{34B25D74-84C1-844D-9DBB-7CB482F57F73}" destId="{C9125EAC-255A-704B-9B3D-05B6A8851A43}" srcOrd="4" destOrd="0" parTransId="{95EA806F-857B-1E47-ACF8-FA3903DDF623}" sibTransId="{A3080E00-FA73-CE44-B1D5-CF92F0AA8EC3}"/>
    <dgm:cxn modelId="{FB2AE96C-A145-3F4B-B28C-2513BD62884E}" srcId="{5119A705-EBFF-B745-804A-DCA852C09421}" destId="{D741483D-ABE4-0C44-BF72-0E02698F218D}" srcOrd="1" destOrd="0" parTransId="{5E5E94DD-554F-654C-A3C4-7EC287F4047D}" sibTransId="{D7B88A66-C907-BB4C-A9C8-CFB9FC15A24F}"/>
    <dgm:cxn modelId="{2C48F64C-F378-1247-80C5-E93B3C3D0AF9}" type="presOf" srcId="{F9FEA721-2FD4-F048-957D-BE0EED84B365}" destId="{F6CDBA28-4C10-FD43-97EC-22E04960D4C1}" srcOrd="0" destOrd="2" presId="urn:microsoft.com/office/officeart/2005/8/layout/hList1"/>
    <dgm:cxn modelId="{4206E252-C698-0349-8DA1-D1EA6015984E}" srcId="{5119A705-EBFF-B745-804A-DCA852C09421}" destId="{0E739CBA-DD30-DC4A-9BB4-0FA62A320727}" srcOrd="0" destOrd="0" parTransId="{5E64C16B-470E-FC47-8615-C789107023D4}" sibTransId="{A7CCAC20-EB3B-9B43-A3C7-69831346C0C0}"/>
    <dgm:cxn modelId="{185E5E73-EFF4-9F4A-B320-6FF61A16B089}" srcId="{D741483D-ABE4-0C44-BF72-0E02698F218D}" destId="{088E721A-6071-8448-8F4D-04D4E6E7538A}" srcOrd="2" destOrd="0" parTransId="{E2549248-8BB9-2940-9E3F-15EF35B6868E}" sibTransId="{9F64AB7B-A8FE-DA48-A847-43A0C35B850B}"/>
    <dgm:cxn modelId="{E2E7CE58-A0B2-6A4F-A807-00F21F370878}" type="presOf" srcId="{D741483D-ABE4-0C44-BF72-0E02698F218D}" destId="{0E9A767F-E0C6-0C4B-B4F6-72152484927E}" srcOrd="0" destOrd="0" presId="urn:microsoft.com/office/officeart/2005/8/layout/hList1"/>
    <dgm:cxn modelId="{2E634A5A-9C35-0947-A11F-E17061BD37E5}" srcId="{0E739CBA-DD30-DC4A-9BB4-0FA62A320727}" destId="{4BD8DCA6-BDF3-654C-B653-21164EC7B1D5}" srcOrd="3" destOrd="0" parTransId="{33698D7D-BEFD-6D4F-ADFD-A110977A5731}" sibTransId="{1187931D-97C2-6B41-B674-9A4A37138849}"/>
    <dgm:cxn modelId="{CF6EB589-C141-654F-9788-B048A9B2F12D}" type="presOf" srcId="{67F14F3E-13DA-C54C-945C-CFDCDE7FB1E8}" destId="{5404D10A-CD02-1F44-8FE2-FCFB759C43FD}" srcOrd="0" destOrd="0" presId="urn:microsoft.com/office/officeart/2005/8/layout/hList1"/>
    <dgm:cxn modelId="{1A617393-1CBE-5A4C-81CF-2609B8EB2E95}" srcId="{0E739CBA-DD30-DC4A-9BB4-0FA62A320727}" destId="{B26A0EB3-8A61-A640-BB52-00A7570FE282}" srcOrd="2" destOrd="0" parTransId="{2F80CB77-16D7-B148-8CBE-93B399C8936F}" sibTransId="{76467FD8-19AD-E343-BFF9-E4BDD0AD66E8}"/>
    <dgm:cxn modelId="{6B77DE96-8414-F543-869A-168B5BCEBF8B}" type="presOf" srcId="{B26A0EB3-8A61-A640-BB52-00A7570FE282}" destId="{D0F9B576-2C93-554E-96F5-3013E27B5445}" srcOrd="0" destOrd="2" presId="urn:microsoft.com/office/officeart/2005/8/layout/hList1"/>
    <dgm:cxn modelId="{3E6CF298-F5D9-844D-89E3-E31CE658C983}" type="presOf" srcId="{C9125EAC-255A-704B-9B3D-05B6A8851A43}" destId="{F6CDBA28-4C10-FD43-97EC-22E04960D4C1}" srcOrd="0" destOrd="4" presId="urn:microsoft.com/office/officeart/2005/8/layout/hList1"/>
    <dgm:cxn modelId="{7850019A-CB73-F84F-9CA6-A50B8FDE2E6D}" srcId="{D741483D-ABE4-0C44-BF72-0E02698F218D}" destId="{AA74A29B-9994-D944-AF9F-496253E2C310}" srcOrd="1" destOrd="0" parTransId="{62755424-203B-9041-99A8-6A34C31B0926}" sibTransId="{02B52FDE-5DF5-CA48-AD26-9F3A80178AE5}"/>
    <dgm:cxn modelId="{E371449B-30DE-634C-A739-548B019081B7}" type="presOf" srcId="{1A846A2A-2C96-0742-A8F5-5160500413E9}" destId="{F6CDBA28-4C10-FD43-97EC-22E04960D4C1}" srcOrd="0" destOrd="0" presId="urn:microsoft.com/office/officeart/2005/8/layout/hList1"/>
    <dgm:cxn modelId="{F9F7BEAC-5208-244C-9F26-5E0C20CE9A73}" srcId="{0E739CBA-DD30-DC4A-9BB4-0FA62A320727}" destId="{FCDCBF48-670E-234E-860B-FD7AB0CA542D}" srcOrd="1" destOrd="0" parTransId="{8C9251B4-9039-1F41-9363-3E63D9956365}" sibTransId="{2D42C5B3-7657-3B45-8B3D-89538B402109}"/>
    <dgm:cxn modelId="{DF3E25B1-C753-8B48-ACB7-2B5308856A9E}" srcId="{D741483D-ABE4-0C44-BF72-0E02698F218D}" destId="{67F14F3E-13DA-C54C-945C-CFDCDE7FB1E8}" srcOrd="0" destOrd="0" parTransId="{907DE433-F13E-8047-88B4-E836CDD37C6E}" sibTransId="{10AE60BF-6F81-314B-8764-488ECB6F02D2}"/>
    <dgm:cxn modelId="{F22301B7-8821-B14C-B377-F263740248D0}" srcId="{0E739CBA-DD30-DC4A-9BB4-0FA62A320727}" destId="{DBF5283C-7C83-994E-8858-CB03CFAE5DBD}" srcOrd="0" destOrd="0" parTransId="{CFD1E3E2-8389-974B-A99B-48FBE077523C}" sibTransId="{0AF14C68-2330-3540-A965-77B5DD01094C}"/>
    <dgm:cxn modelId="{7B8155BC-63FB-B245-B451-4FE608654735}" type="presOf" srcId="{34B25D74-84C1-844D-9DBB-7CB482F57F73}" destId="{32570C15-5381-1B42-B8F5-71DAEA4FC12A}" srcOrd="0" destOrd="0" presId="urn:microsoft.com/office/officeart/2005/8/layout/hList1"/>
    <dgm:cxn modelId="{C62FF0BF-2879-E348-9C68-AC2967073F52}" type="presOf" srcId="{DBF5283C-7C83-994E-8858-CB03CFAE5DBD}" destId="{D0F9B576-2C93-554E-96F5-3013E27B5445}" srcOrd="0" destOrd="0" presId="urn:microsoft.com/office/officeart/2005/8/layout/hList1"/>
    <dgm:cxn modelId="{DF9CDDC5-12A6-C745-A795-758F8B7E2085}" type="presOf" srcId="{088E721A-6071-8448-8F4D-04D4E6E7538A}" destId="{5404D10A-CD02-1F44-8FE2-FCFB759C43FD}" srcOrd="0" destOrd="2" presId="urn:microsoft.com/office/officeart/2005/8/layout/hList1"/>
    <dgm:cxn modelId="{C69F01EF-1592-6240-881F-D9CBC75CF25D}" type="presOf" srcId="{5119A705-EBFF-B745-804A-DCA852C09421}" destId="{B3C65CC2-BCD0-DE4D-A326-681B48960E40}" srcOrd="0" destOrd="0" presId="urn:microsoft.com/office/officeart/2005/8/layout/hList1"/>
    <dgm:cxn modelId="{78E59FF1-000F-F94A-BAA1-4BBB9002AA6F}" srcId="{34B25D74-84C1-844D-9DBB-7CB482F57F73}" destId="{66960B40-6C8B-E449-A0F6-33536536B9F8}" srcOrd="3" destOrd="0" parTransId="{30489E54-D6CF-044B-8582-DF57C73E707C}" sibTransId="{3433C5F2-B96B-B645-8843-1D12E3996425}"/>
    <dgm:cxn modelId="{785399F9-3DCF-684C-B552-2B380C9B1E3D}" srcId="{D741483D-ABE4-0C44-BF72-0E02698F218D}" destId="{61750293-C69D-5F48-BE26-E35A63D1906E}" srcOrd="3" destOrd="0" parTransId="{608A4F7E-2F33-D546-8404-1E6FFF4BF4AB}" sibTransId="{ACBB40D2-C8CA-4342-BB6F-263C7320C9EC}"/>
    <dgm:cxn modelId="{AE955D94-4AB5-7447-8E02-06D63907C120}" type="presParOf" srcId="{B3C65CC2-BCD0-DE4D-A326-681B48960E40}" destId="{87B8C9A9-C513-7245-88F1-01D3A212DEB7}" srcOrd="0" destOrd="0" presId="urn:microsoft.com/office/officeart/2005/8/layout/hList1"/>
    <dgm:cxn modelId="{23629C23-2D86-E549-8F10-ADCED106A3C0}" type="presParOf" srcId="{87B8C9A9-C513-7245-88F1-01D3A212DEB7}" destId="{FD970EC9-8E09-0A42-A6E7-7F58923DC605}" srcOrd="0" destOrd="0" presId="urn:microsoft.com/office/officeart/2005/8/layout/hList1"/>
    <dgm:cxn modelId="{83E7CB90-9244-6444-9B34-35B967C768BD}" type="presParOf" srcId="{87B8C9A9-C513-7245-88F1-01D3A212DEB7}" destId="{D0F9B576-2C93-554E-96F5-3013E27B5445}" srcOrd="1" destOrd="0" presId="urn:microsoft.com/office/officeart/2005/8/layout/hList1"/>
    <dgm:cxn modelId="{D2FA1653-C214-5540-AAF0-FEADE3CA6ABD}" type="presParOf" srcId="{B3C65CC2-BCD0-DE4D-A326-681B48960E40}" destId="{9DC4A029-81D4-4D4A-B3D5-BA8C8AE835C3}" srcOrd="1" destOrd="0" presId="urn:microsoft.com/office/officeart/2005/8/layout/hList1"/>
    <dgm:cxn modelId="{AC6898D4-FD2E-8348-9863-21D5E6EB506E}" type="presParOf" srcId="{B3C65CC2-BCD0-DE4D-A326-681B48960E40}" destId="{7D025A1F-E3A7-924D-A802-4D6112B8DEA9}" srcOrd="2" destOrd="0" presId="urn:microsoft.com/office/officeart/2005/8/layout/hList1"/>
    <dgm:cxn modelId="{65520CEF-98AA-934E-9DB9-435A4F95ED93}" type="presParOf" srcId="{7D025A1F-E3A7-924D-A802-4D6112B8DEA9}" destId="{0E9A767F-E0C6-0C4B-B4F6-72152484927E}" srcOrd="0" destOrd="0" presId="urn:microsoft.com/office/officeart/2005/8/layout/hList1"/>
    <dgm:cxn modelId="{920477A6-AAB7-6E41-B451-D72E87972752}" type="presParOf" srcId="{7D025A1F-E3A7-924D-A802-4D6112B8DEA9}" destId="{5404D10A-CD02-1F44-8FE2-FCFB759C43FD}" srcOrd="1" destOrd="0" presId="urn:microsoft.com/office/officeart/2005/8/layout/hList1"/>
    <dgm:cxn modelId="{D8C8425D-E067-244C-91D3-8F5FCFD924DC}" type="presParOf" srcId="{B3C65CC2-BCD0-DE4D-A326-681B48960E40}" destId="{22D2F7DB-7C84-F64F-82C5-3A588F776F3B}" srcOrd="3" destOrd="0" presId="urn:microsoft.com/office/officeart/2005/8/layout/hList1"/>
    <dgm:cxn modelId="{2B6E5A8C-4AF6-114C-86A1-49A62620A092}" type="presParOf" srcId="{B3C65CC2-BCD0-DE4D-A326-681B48960E40}" destId="{5CA28DD4-3FD3-1D4E-BF8B-C4F70603716B}" srcOrd="4" destOrd="0" presId="urn:microsoft.com/office/officeart/2005/8/layout/hList1"/>
    <dgm:cxn modelId="{E7F6DDE2-C9E3-C245-A0DF-9D13A30F20D7}" type="presParOf" srcId="{5CA28DD4-3FD3-1D4E-BF8B-C4F70603716B}" destId="{32570C15-5381-1B42-B8F5-71DAEA4FC12A}" srcOrd="0" destOrd="0" presId="urn:microsoft.com/office/officeart/2005/8/layout/hList1"/>
    <dgm:cxn modelId="{A356F0C8-E804-2541-B1E2-7D9578DD4BF3}" type="presParOf" srcId="{5CA28DD4-3FD3-1D4E-BF8B-C4F70603716B}" destId="{F6CDBA28-4C10-FD43-97EC-22E04960D4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191A-C298-D749-BAEF-94799045EC26}">
      <dsp:nvSpPr>
        <dsp:cNvPr id="0" name=""/>
        <dsp:cNvSpPr/>
      </dsp:nvSpPr>
      <dsp:spPr>
        <a:xfrm rot="10800000">
          <a:off x="2094812" y="3405"/>
          <a:ext cx="7375032" cy="948765"/>
        </a:xfrm>
        <a:prstGeom prst="homePlate">
          <a:avLst/>
        </a:prstGeom>
        <a:solidFill>
          <a:srgbClr val="013E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7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Chief Data Officer</a:t>
          </a:r>
          <a:br>
            <a:rPr lang="en-US" sz="2000" kern="1200" dirty="0"/>
          </a:br>
          <a:r>
            <a:rPr lang="en-US" sz="2000" b="1" kern="1200" dirty="0"/>
            <a:t>Montana State University</a:t>
          </a:r>
          <a:endParaRPr lang="en-US" sz="2000" kern="1200" dirty="0"/>
        </a:p>
      </dsp:txBody>
      <dsp:txXfrm rot="10800000">
        <a:off x="2332003" y="3405"/>
        <a:ext cx="7137841" cy="948765"/>
      </dsp:txXfrm>
    </dsp:sp>
    <dsp:sp modelId="{B3EDB70D-9C25-C047-B459-179C34D46BA6}">
      <dsp:nvSpPr>
        <dsp:cNvPr id="0" name=""/>
        <dsp:cNvSpPr/>
      </dsp:nvSpPr>
      <dsp:spPr>
        <a:xfrm>
          <a:off x="1620429" y="3405"/>
          <a:ext cx="948765" cy="948765"/>
        </a:xfrm>
        <a:prstGeom prst="ellipse">
          <a:avLst/>
        </a:prstGeom>
        <a:solidFill>
          <a:srgbClr val="013E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50B39-661B-814A-9010-A552671466E9}">
      <dsp:nvSpPr>
        <dsp:cNvPr id="0" name=""/>
        <dsp:cNvSpPr/>
      </dsp:nvSpPr>
      <dsp:spPr>
        <a:xfrm rot="10800000">
          <a:off x="2094812" y="1235384"/>
          <a:ext cx="7375032" cy="948765"/>
        </a:xfrm>
        <a:prstGeom prst="homePlate">
          <a:avLst/>
        </a:prstGeom>
        <a:solidFill>
          <a:srgbClr val="0034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7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Senior Director, Partner Technology</a:t>
          </a:r>
        </a:p>
        <a:p>
          <a:pPr marL="0" lvl="0" indent="0" algn="ctr" defTabSz="889000">
            <a:lnSpc>
              <a:spcPct val="90000"/>
            </a:lnSpc>
            <a:spcBef>
              <a:spcPct val="0"/>
            </a:spcBef>
            <a:spcAft>
              <a:spcPct val="35000"/>
            </a:spcAft>
            <a:buNone/>
          </a:pPr>
          <a:r>
            <a:rPr lang="en-US" sz="2000" b="1" i="0" kern="1200" dirty="0"/>
            <a:t>EAB Global, Inc.</a:t>
          </a:r>
        </a:p>
      </dsp:txBody>
      <dsp:txXfrm rot="10800000">
        <a:off x="2332003" y="1235384"/>
        <a:ext cx="7137841" cy="948765"/>
      </dsp:txXfrm>
    </dsp:sp>
    <dsp:sp modelId="{76DF044C-CCE1-E84B-BA30-B0A3072D0ED0}">
      <dsp:nvSpPr>
        <dsp:cNvPr id="0" name=""/>
        <dsp:cNvSpPr/>
      </dsp:nvSpPr>
      <dsp:spPr>
        <a:xfrm>
          <a:off x="1620429" y="1235384"/>
          <a:ext cx="948765" cy="94876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4B8FDC-C50F-E946-A664-8971F9C644EF}">
      <dsp:nvSpPr>
        <dsp:cNvPr id="0" name=""/>
        <dsp:cNvSpPr/>
      </dsp:nvSpPr>
      <dsp:spPr>
        <a:xfrm rot="10800000">
          <a:off x="2094812" y="2467363"/>
          <a:ext cx="7375032" cy="948765"/>
        </a:xfrm>
        <a:prstGeom prst="homePlate">
          <a:avLst/>
        </a:prstGeom>
        <a:solidFill>
          <a:srgbClr val="9B17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7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Executive Director of Institutional Effectiveness</a:t>
          </a:r>
        </a:p>
        <a:p>
          <a:pPr marL="0" lvl="0" indent="0" algn="ctr" defTabSz="889000">
            <a:lnSpc>
              <a:spcPct val="90000"/>
            </a:lnSpc>
            <a:spcBef>
              <a:spcPct val="0"/>
            </a:spcBef>
            <a:spcAft>
              <a:spcPct val="35000"/>
            </a:spcAft>
            <a:buNone/>
          </a:pPr>
          <a:r>
            <a:rPr lang="en-US" sz="2000" b="1" kern="1200" dirty="0"/>
            <a:t>Dixie State University</a:t>
          </a:r>
        </a:p>
      </dsp:txBody>
      <dsp:txXfrm rot="10800000">
        <a:off x="2332003" y="2467363"/>
        <a:ext cx="7137841" cy="948765"/>
      </dsp:txXfrm>
    </dsp:sp>
    <dsp:sp modelId="{BE9AF9E5-94EE-7045-B762-A47B8C77D25C}">
      <dsp:nvSpPr>
        <dsp:cNvPr id="0" name=""/>
        <dsp:cNvSpPr/>
      </dsp:nvSpPr>
      <dsp:spPr>
        <a:xfrm>
          <a:off x="1620429" y="2467363"/>
          <a:ext cx="948765" cy="94876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290769-0F7C-104B-ADBD-01FCC60E4145}">
      <dsp:nvSpPr>
        <dsp:cNvPr id="0" name=""/>
        <dsp:cNvSpPr/>
      </dsp:nvSpPr>
      <dsp:spPr>
        <a:xfrm rot="10800000">
          <a:off x="2094812" y="3699342"/>
          <a:ext cx="7375032" cy="948765"/>
        </a:xfrm>
        <a:prstGeom prst="homePlate">
          <a:avLst/>
        </a:prstGeom>
        <a:solidFill>
          <a:srgbClr val="0265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7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Assistant Vice President of Institutional Research</a:t>
          </a:r>
        </a:p>
        <a:p>
          <a:pPr marL="0" lvl="0" indent="0" algn="ctr" defTabSz="889000">
            <a:lnSpc>
              <a:spcPct val="90000"/>
            </a:lnSpc>
            <a:spcBef>
              <a:spcPct val="0"/>
            </a:spcBef>
            <a:spcAft>
              <a:spcPct val="35000"/>
            </a:spcAft>
            <a:buNone/>
          </a:pPr>
          <a:r>
            <a:rPr lang="en-US" sz="2000" b="1" kern="1200" dirty="0"/>
            <a:t>Northern Wyoming Community College District</a:t>
          </a:r>
        </a:p>
      </dsp:txBody>
      <dsp:txXfrm rot="10800000">
        <a:off x="2332003" y="3699342"/>
        <a:ext cx="7137841" cy="948765"/>
      </dsp:txXfrm>
    </dsp:sp>
    <dsp:sp modelId="{9685048B-87A0-6646-B0F7-12D866BFC1C8}">
      <dsp:nvSpPr>
        <dsp:cNvPr id="0" name=""/>
        <dsp:cNvSpPr/>
      </dsp:nvSpPr>
      <dsp:spPr>
        <a:xfrm>
          <a:off x="1620429" y="3699342"/>
          <a:ext cx="948765" cy="94876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4A25A-92D0-C54F-A233-00FF7842EBAA}">
      <dsp:nvSpPr>
        <dsp:cNvPr id="0" name=""/>
        <dsp:cNvSpPr/>
      </dsp:nvSpPr>
      <dsp:spPr>
        <a:xfrm rot="10800000">
          <a:off x="2138803" y="1623"/>
          <a:ext cx="7375032" cy="1124731"/>
        </a:xfrm>
        <a:prstGeom prst="homePlate">
          <a:avLst/>
        </a:prstGeom>
        <a:solidFill>
          <a:srgbClr val="FFC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97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4A3020"/>
              </a:solidFill>
            </a:rPr>
            <a:t>Ph.D., Higher Education Administration</a:t>
          </a:r>
        </a:p>
        <a:p>
          <a:pPr marL="0" lvl="0" indent="0" algn="ctr" defTabSz="889000">
            <a:lnSpc>
              <a:spcPct val="90000"/>
            </a:lnSpc>
            <a:spcBef>
              <a:spcPct val="0"/>
            </a:spcBef>
            <a:spcAft>
              <a:spcPct val="35000"/>
            </a:spcAft>
            <a:buNone/>
          </a:pPr>
          <a:r>
            <a:rPr lang="en-US" sz="2000" kern="1200" dirty="0">
              <a:solidFill>
                <a:srgbClr val="4A3020"/>
              </a:solidFill>
            </a:rPr>
            <a:t>Quantitative Research Methods Minor</a:t>
          </a:r>
        </a:p>
        <a:p>
          <a:pPr marL="0" lvl="0" indent="0" algn="ctr" defTabSz="889000">
            <a:lnSpc>
              <a:spcPct val="90000"/>
            </a:lnSpc>
            <a:spcBef>
              <a:spcPct val="0"/>
            </a:spcBef>
            <a:spcAft>
              <a:spcPct val="35000"/>
            </a:spcAft>
            <a:buNone/>
          </a:pPr>
          <a:r>
            <a:rPr lang="en-US" sz="2000" b="1" i="0" kern="1200" dirty="0">
              <a:solidFill>
                <a:srgbClr val="4A3020"/>
              </a:solidFill>
            </a:rPr>
            <a:t>University of Wyoming</a:t>
          </a:r>
        </a:p>
      </dsp:txBody>
      <dsp:txXfrm rot="10800000">
        <a:off x="2419986" y="1623"/>
        <a:ext cx="7093849" cy="1124731"/>
      </dsp:txXfrm>
    </dsp:sp>
    <dsp:sp modelId="{156ECA11-716D-484C-9B13-BAD3593DB50C}">
      <dsp:nvSpPr>
        <dsp:cNvPr id="0" name=""/>
        <dsp:cNvSpPr/>
      </dsp:nvSpPr>
      <dsp:spPr>
        <a:xfrm>
          <a:off x="1576438" y="1623"/>
          <a:ext cx="1124731" cy="11247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37F98-9D2A-B74B-B975-07195C2568D9}">
      <dsp:nvSpPr>
        <dsp:cNvPr id="0" name=""/>
        <dsp:cNvSpPr/>
      </dsp:nvSpPr>
      <dsp:spPr>
        <a:xfrm rot="10800000">
          <a:off x="2138803" y="1427565"/>
          <a:ext cx="7375032" cy="1124731"/>
        </a:xfrm>
        <a:prstGeom prst="homePlate">
          <a:avLst/>
        </a:prstGeom>
        <a:solidFill>
          <a:srgbClr val="004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97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Master of Business Administration</a:t>
          </a:r>
        </a:p>
        <a:p>
          <a:pPr marL="0" lvl="0" indent="0" algn="ctr" defTabSz="889000">
            <a:lnSpc>
              <a:spcPct val="90000"/>
            </a:lnSpc>
            <a:spcBef>
              <a:spcPct val="0"/>
            </a:spcBef>
            <a:spcAft>
              <a:spcPct val="35000"/>
            </a:spcAft>
            <a:buNone/>
          </a:pPr>
          <a:r>
            <a:rPr lang="en-US" sz="2000" b="1" i="1" kern="1200" dirty="0"/>
            <a:t>Xavier University</a:t>
          </a:r>
        </a:p>
      </dsp:txBody>
      <dsp:txXfrm rot="10800000">
        <a:off x="2419986" y="1427565"/>
        <a:ext cx="7093849" cy="1124731"/>
      </dsp:txXfrm>
    </dsp:sp>
    <dsp:sp modelId="{34E8DFA4-8CA5-DC42-8B97-4FFA53EEDC07}">
      <dsp:nvSpPr>
        <dsp:cNvPr id="0" name=""/>
        <dsp:cNvSpPr/>
      </dsp:nvSpPr>
      <dsp:spPr>
        <a:xfrm>
          <a:off x="1576438" y="1427565"/>
          <a:ext cx="1124731" cy="11247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307559-AA2E-0341-8324-84E92F6AF6E8}">
      <dsp:nvSpPr>
        <dsp:cNvPr id="0" name=""/>
        <dsp:cNvSpPr/>
      </dsp:nvSpPr>
      <dsp:spPr>
        <a:xfrm rot="10800000">
          <a:off x="2138803" y="2853507"/>
          <a:ext cx="7375032" cy="1124731"/>
        </a:xfrm>
        <a:prstGeom prst="homePlate">
          <a:avLst/>
        </a:prstGeom>
        <a:solidFill>
          <a:srgbClr val="660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97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B.A. Accounting &amp; Economics</a:t>
          </a:r>
        </a:p>
        <a:p>
          <a:pPr marL="0" lvl="0" indent="0" algn="ctr" defTabSz="889000">
            <a:lnSpc>
              <a:spcPct val="90000"/>
            </a:lnSpc>
            <a:spcBef>
              <a:spcPct val="0"/>
            </a:spcBef>
            <a:spcAft>
              <a:spcPct val="35000"/>
            </a:spcAft>
            <a:buNone/>
          </a:pPr>
          <a:r>
            <a:rPr lang="en-US" sz="2000" b="1" i="1" kern="1200" dirty="0"/>
            <a:t>Bellarmine University</a:t>
          </a:r>
        </a:p>
      </dsp:txBody>
      <dsp:txXfrm rot="10800000">
        <a:off x="2419986" y="2853507"/>
        <a:ext cx="7093849" cy="1124731"/>
      </dsp:txXfrm>
    </dsp:sp>
    <dsp:sp modelId="{638F699B-1514-284B-9720-E258D2BB085E}">
      <dsp:nvSpPr>
        <dsp:cNvPr id="0" name=""/>
        <dsp:cNvSpPr/>
      </dsp:nvSpPr>
      <dsp:spPr>
        <a:xfrm>
          <a:off x="1576438" y="2853507"/>
          <a:ext cx="1124731" cy="11247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18C52-1C35-F740-B9CB-A0262B49D55D}">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463C8-6933-E04E-BC1A-E1B4436BD241}">
      <dsp:nvSpPr>
        <dsp:cNvPr id="0" name=""/>
        <dsp:cNvSpPr/>
      </dsp:nvSpPr>
      <dsp:spPr>
        <a:xfrm>
          <a:off x="604289" y="435133"/>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Partnering</a:t>
          </a:r>
        </a:p>
      </dsp:txBody>
      <dsp:txXfrm>
        <a:off x="604289" y="435133"/>
        <a:ext cx="9851585" cy="870267"/>
      </dsp:txXfrm>
    </dsp:sp>
    <dsp:sp modelId="{0FE6F09D-193A-BA40-8E43-BA37F9F61D26}">
      <dsp:nvSpPr>
        <dsp:cNvPr id="0" name=""/>
        <dsp:cNvSpPr/>
      </dsp:nvSpPr>
      <dsp:spPr>
        <a:xfrm>
          <a:off x="60372" y="286579"/>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14E7D-ADE5-FE4F-98EE-6A4DC8F294F5}">
      <dsp:nvSpPr>
        <dsp:cNvPr id="0" name=""/>
        <dsp:cNvSpPr/>
      </dsp:nvSpPr>
      <dsp:spPr>
        <a:xfrm>
          <a:off x="920631" y="1740535"/>
          <a:ext cx="9535243"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Data Governance</a:t>
          </a:r>
        </a:p>
      </dsp:txBody>
      <dsp:txXfrm>
        <a:off x="920631" y="1740535"/>
        <a:ext cx="9535243" cy="870267"/>
      </dsp:txXfrm>
    </dsp:sp>
    <dsp:sp modelId="{C0DF47D6-B17F-3547-8492-2710F12D9491}">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A931CA-4B3D-3846-A4C5-FB8750499D6E}">
      <dsp:nvSpPr>
        <dsp:cNvPr id="0" name=""/>
        <dsp:cNvSpPr/>
      </dsp:nvSpPr>
      <dsp:spPr>
        <a:xfrm>
          <a:off x="604289" y="3045936"/>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Business Intelligence</a:t>
          </a:r>
        </a:p>
      </dsp:txBody>
      <dsp:txXfrm>
        <a:off x="604289" y="3045936"/>
        <a:ext cx="9851585" cy="870267"/>
      </dsp:txXfrm>
    </dsp:sp>
    <dsp:sp modelId="{B0C0F6B1-E0F5-4543-98DA-9DAC1B303EDA}">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70EC9-8E09-0A42-A6E7-7F58923DC605}">
      <dsp:nvSpPr>
        <dsp:cNvPr id="0" name=""/>
        <dsp:cNvSpPr/>
      </dsp:nvSpPr>
      <dsp:spPr>
        <a:xfrm>
          <a:off x="3286" y="76644"/>
          <a:ext cx="320397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Partnering</a:t>
          </a:r>
        </a:p>
      </dsp:txBody>
      <dsp:txXfrm>
        <a:off x="3286" y="76644"/>
        <a:ext cx="3203971" cy="547200"/>
      </dsp:txXfrm>
    </dsp:sp>
    <dsp:sp modelId="{D0F9B576-2C93-554E-96F5-3013E27B5445}">
      <dsp:nvSpPr>
        <dsp:cNvPr id="0" name=""/>
        <dsp:cNvSpPr/>
      </dsp:nvSpPr>
      <dsp:spPr>
        <a:xfrm>
          <a:off x="3286" y="623844"/>
          <a:ext cx="3203971" cy="36508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The “front door” of University Data &amp; Analytics</a:t>
          </a:r>
        </a:p>
        <a:p>
          <a:pPr marL="171450" lvl="1" indent="-171450" algn="l" defTabSz="844550">
            <a:lnSpc>
              <a:spcPct val="90000"/>
            </a:lnSpc>
            <a:spcBef>
              <a:spcPct val="0"/>
            </a:spcBef>
            <a:spcAft>
              <a:spcPct val="15000"/>
            </a:spcAft>
            <a:buChar char="•"/>
          </a:pPr>
          <a:r>
            <a:rPr lang="en-US" sz="1900" kern="1200" dirty="0"/>
            <a:t>Work with campus constituents to better understand data needs</a:t>
          </a:r>
        </a:p>
        <a:p>
          <a:pPr marL="171450" lvl="1" indent="-171450" algn="l" defTabSz="844550">
            <a:lnSpc>
              <a:spcPct val="90000"/>
            </a:lnSpc>
            <a:spcBef>
              <a:spcPct val="0"/>
            </a:spcBef>
            <a:spcAft>
              <a:spcPct val="15000"/>
            </a:spcAft>
            <a:buChar char="•"/>
          </a:pPr>
          <a:r>
            <a:rPr lang="en-US" sz="1900" kern="1200" dirty="0"/>
            <a:t>Infuse data in strategic conversations and operational discussions</a:t>
          </a:r>
        </a:p>
        <a:p>
          <a:pPr marL="171450" lvl="1" indent="-171450" algn="l" defTabSz="844550">
            <a:lnSpc>
              <a:spcPct val="90000"/>
            </a:lnSpc>
            <a:spcBef>
              <a:spcPct val="0"/>
            </a:spcBef>
            <a:spcAft>
              <a:spcPct val="15000"/>
            </a:spcAft>
            <a:buChar char="•"/>
          </a:pPr>
          <a:r>
            <a:rPr lang="en-US" sz="1900" kern="1200" dirty="0"/>
            <a:t>Provide consulting, training, and feedback to campus areas</a:t>
          </a:r>
        </a:p>
      </dsp:txBody>
      <dsp:txXfrm>
        <a:off x="3286" y="623844"/>
        <a:ext cx="3203971" cy="3650849"/>
      </dsp:txXfrm>
    </dsp:sp>
    <dsp:sp modelId="{0E9A767F-E0C6-0C4B-B4F6-72152484927E}">
      <dsp:nvSpPr>
        <dsp:cNvPr id="0" name=""/>
        <dsp:cNvSpPr/>
      </dsp:nvSpPr>
      <dsp:spPr>
        <a:xfrm>
          <a:off x="3655814" y="76644"/>
          <a:ext cx="320397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Governance</a:t>
          </a:r>
        </a:p>
      </dsp:txBody>
      <dsp:txXfrm>
        <a:off x="3655814" y="76644"/>
        <a:ext cx="3203971" cy="547200"/>
      </dsp:txXfrm>
    </dsp:sp>
    <dsp:sp modelId="{5404D10A-CD02-1F44-8FE2-FCFB759C43FD}">
      <dsp:nvSpPr>
        <dsp:cNvPr id="0" name=""/>
        <dsp:cNvSpPr/>
      </dsp:nvSpPr>
      <dsp:spPr>
        <a:xfrm>
          <a:off x="3655814" y="623844"/>
          <a:ext cx="3203971" cy="36508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Author policies and procedures to aid in managing data across campus</a:t>
          </a:r>
        </a:p>
        <a:p>
          <a:pPr marL="171450" lvl="1" indent="-171450" algn="l" defTabSz="844550">
            <a:lnSpc>
              <a:spcPct val="90000"/>
            </a:lnSpc>
            <a:spcBef>
              <a:spcPct val="0"/>
            </a:spcBef>
            <a:spcAft>
              <a:spcPct val="15000"/>
            </a:spcAft>
            <a:buChar char="•"/>
          </a:pPr>
          <a:r>
            <a:rPr lang="en-US" sz="1900" kern="1200"/>
            <a:t>Establish definitions for campus data sources and variables</a:t>
          </a:r>
          <a:endParaRPr lang="en-US" sz="1900" kern="1200" dirty="0"/>
        </a:p>
        <a:p>
          <a:pPr marL="171450" lvl="1" indent="-171450" algn="l" defTabSz="844550">
            <a:lnSpc>
              <a:spcPct val="90000"/>
            </a:lnSpc>
            <a:spcBef>
              <a:spcPct val="0"/>
            </a:spcBef>
            <a:spcAft>
              <a:spcPct val="15000"/>
            </a:spcAft>
            <a:buChar char="•"/>
          </a:pPr>
          <a:r>
            <a:rPr lang="en-US" sz="1900" kern="1200"/>
            <a:t>Create a shared understanding of data resources</a:t>
          </a:r>
          <a:endParaRPr lang="en-US" sz="1900" kern="1200" dirty="0"/>
        </a:p>
        <a:p>
          <a:pPr marL="171450" lvl="1" indent="-171450" algn="l" defTabSz="844550">
            <a:lnSpc>
              <a:spcPct val="90000"/>
            </a:lnSpc>
            <a:spcBef>
              <a:spcPct val="0"/>
            </a:spcBef>
            <a:spcAft>
              <a:spcPct val="15000"/>
            </a:spcAft>
            <a:buChar char="•"/>
          </a:pPr>
          <a:r>
            <a:rPr lang="en-US" sz="1900" kern="1200" dirty="0"/>
            <a:t>Provide functional oversight of a data warehouse</a:t>
          </a:r>
        </a:p>
      </dsp:txBody>
      <dsp:txXfrm>
        <a:off x="3655814" y="623844"/>
        <a:ext cx="3203971" cy="3650849"/>
      </dsp:txXfrm>
    </dsp:sp>
    <dsp:sp modelId="{32570C15-5381-1B42-B8F5-71DAEA4FC12A}">
      <dsp:nvSpPr>
        <dsp:cNvPr id="0" name=""/>
        <dsp:cNvSpPr/>
      </dsp:nvSpPr>
      <dsp:spPr>
        <a:xfrm>
          <a:off x="7308342" y="76644"/>
          <a:ext cx="320397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Business Intelligence</a:t>
          </a:r>
        </a:p>
      </dsp:txBody>
      <dsp:txXfrm>
        <a:off x="7308342" y="76644"/>
        <a:ext cx="3203971" cy="547200"/>
      </dsp:txXfrm>
    </dsp:sp>
    <dsp:sp modelId="{F6CDBA28-4C10-FD43-97EC-22E04960D4C1}">
      <dsp:nvSpPr>
        <dsp:cNvPr id="0" name=""/>
        <dsp:cNvSpPr/>
      </dsp:nvSpPr>
      <dsp:spPr>
        <a:xfrm>
          <a:off x="7308342" y="623844"/>
          <a:ext cx="3203971" cy="36508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Create dashboards, reports, and data visualizations</a:t>
          </a:r>
        </a:p>
        <a:p>
          <a:pPr marL="171450" lvl="1" indent="-171450" algn="l" defTabSz="844550">
            <a:lnSpc>
              <a:spcPct val="90000"/>
            </a:lnSpc>
            <a:spcBef>
              <a:spcPct val="0"/>
            </a:spcBef>
            <a:spcAft>
              <a:spcPct val="15000"/>
            </a:spcAft>
            <a:buChar char="•"/>
          </a:pPr>
          <a:r>
            <a:rPr lang="en-US" sz="1900" kern="1200" dirty="0"/>
            <a:t>Author deliverables to respond to requests from campus partners</a:t>
          </a:r>
        </a:p>
        <a:p>
          <a:pPr marL="171450" lvl="1" indent="-171450" algn="l" defTabSz="844550">
            <a:lnSpc>
              <a:spcPct val="90000"/>
            </a:lnSpc>
            <a:spcBef>
              <a:spcPct val="0"/>
            </a:spcBef>
            <a:spcAft>
              <a:spcPct val="15000"/>
            </a:spcAft>
            <a:buChar char="•"/>
          </a:pPr>
          <a:r>
            <a:rPr lang="en-US" sz="1900" kern="1200" dirty="0"/>
            <a:t>Fulfill compliance reporting and external obligations</a:t>
          </a:r>
        </a:p>
        <a:p>
          <a:pPr marL="171450" lvl="1" indent="-171450" algn="l" defTabSz="844550">
            <a:lnSpc>
              <a:spcPct val="90000"/>
            </a:lnSpc>
            <a:spcBef>
              <a:spcPct val="0"/>
            </a:spcBef>
            <a:spcAft>
              <a:spcPct val="15000"/>
            </a:spcAft>
            <a:buChar char="•"/>
          </a:pPr>
          <a:r>
            <a:rPr lang="en-US" sz="1900" kern="1200" dirty="0"/>
            <a:t>Establish the campus business intelligence environment</a:t>
          </a:r>
        </a:p>
        <a:p>
          <a:pPr marL="171450" lvl="1" indent="-171450" algn="l" defTabSz="844550">
            <a:lnSpc>
              <a:spcPct val="90000"/>
            </a:lnSpc>
            <a:spcBef>
              <a:spcPct val="0"/>
            </a:spcBef>
            <a:spcAft>
              <a:spcPct val="15000"/>
            </a:spcAft>
            <a:buChar char="•"/>
          </a:pPr>
          <a:r>
            <a:rPr lang="en-US" sz="1900" kern="1200" dirty="0"/>
            <a:t>Operationalize a data warehouse</a:t>
          </a:r>
        </a:p>
      </dsp:txBody>
      <dsp:txXfrm>
        <a:off x="7308342" y="623844"/>
        <a:ext cx="3203971" cy="365084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8FB9A-BE13-8548-A931-F45D66F69441}"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245B9-3243-BC49-914B-16FEB33D3006}" type="slidenum">
              <a:rPr lang="en-US" smtClean="0"/>
              <a:t>‹#›</a:t>
            </a:fld>
            <a:endParaRPr lang="en-US"/>
          </a:p>
        </p:txBody>
      </p:sp>
    </p:spTree>
    <p:extLst>
      <p:ext uri="{BB962C8B-B14F-4D97-AF65-F5344CB8AC3E}">
        <p14:creationId xmlns:p14="http://schemas.microsoft.com/office/powerpoint/2010/main" val="37585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BD96-5DD5-A543-B6D0-FB6BE3622E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48417-31B7-DD48-A727-1234A30ED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957A6A-293D-5F4F-B1CC-493B6F48A453}"/>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5" name="Footer Placeholder 4">
            <a:extLst>
              <a:ext uri="{FF2B5EF4-FFF2-40B4-BE49-F238E27FC236}">
                <a16:creationId xmlns:a16="http://schemas.microsoft.com/office/drawing/2014/main" id="{C356E8B2-76DC-3943-9B22-E03FDA636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D543-BA53-9945-9B43-2DF06F6771D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37809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8E81-5D1B-0444-91F6-E4E23EA26C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30B72-CEFE-CF42-9325-389729575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38000-F79B-A443-BEF2-3638E7E76436}"/>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5" name="Footer Placeholder 4">
            <a:extLst>
              <a:ext uri="{FF2B5EF4-FFF2-40B4-BE49-F238E27FC236}">
                <a16:creationId xmlns:a16="http://schemas.microsoft.com/office/drawing/2014/main" id="{52FC4F07-4518-D547-81EE-E1D37B206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16CA-3E5F-6B41-BDEE-7BDEF82C80DD}"/>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92395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B1984-2203-BC40-B618-FDDC0A9BEC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30976-1D29-7E4A-88AE-77008DE63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B45DC-6392-044F-B87F-08B899973C0B}"/>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5" name="Footer Placeholder 4">
            <a:extLst>
              <a:ext uri="{FF2B5EF4-FFF2-40B4-BE49-F238E27FC236}">
                <a16:creationId xmlns:a16="http://schemas.microsoft.com/office/drawing/2014/main" id="{67927CE8-58B3-C045-BD25-055B88E60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A3AE4-716D-DC4F-9411-239F37D03EE7}"/>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41505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1358-D3CE-5E4D-B5D1-DAFF6294E4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897EF1-BB43-5046-8593-2D9EC3E47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C7806-8527-1F42-B39D-E59312757370}"/>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5" name="Footer Placeholder 4">
            <a:extLst>
              <a:ext uri="{FF2B5EF4-FFF2-40B4-BE49-F238E27FC236}">
                <a16:creationId xmlns:a16="http://schemas.microsoft.com/office/drawing/2014/main" id="{7BCC62A5-6843-BB40-9587-81A6F86C4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AF496-4653-9F4A-A24E-68787D4274D9}"/>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45784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7BB4-CDCD-B841-9338-259C27EC78A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BFEB28-0EDC-CF47-B98F-D3B69B015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B8E8A-5266-5D4A-B1A6-F062EC5FB96A}"/>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5" name="Footer Placeholder 4">
            <a:extLst>
              <a:ext uri="{FF2B5EF4-FFF2-40B4-BE49-F238E27FC236}">
                <a16:creationId xmlns:a16="http://schemas.microsoft.com/office/drawing/2014/main" id="{84A93FA9-D6A2-9A4B-A082-946131158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5F73B-7EB8-8B49-842E-484302DD1769}"/>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34933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34CC-1B1E-4C42-981F-C8F40A4329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4D6B6F7-1371-9A4F-A1B3-4785792ED9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072C9B-A4FD-8440-9594-8EE3F4A06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BE6AAA-B651-AC4D-B065-4E30E90CD9C3}"/>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6" name="Footer Placeholder 5">
            <a:extLst>
              <a:ext uri="{FF2B5EF4-FFF2-40B4-BE49-F238E27FC236}">
                <a16:creationId xmlns:a16="http://schemas.microsoft.com/office/drawing/2014/main" id="{505AD107-1396-C94C-8062-4AA97EBE0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D0E15-8ED5-694D-B756-484E0E057E5B}"/>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83795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2F-2C99-5148-BB76-C085DA21DD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2777A5F-4422-3646-A309-9D1E8E99A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0CEDA-0547-C546-A3FD-961408C20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8D53C-D9F7-6B43-B4A2-EA0307EAA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788F29-B3B9-DF46-8B2E-4BB57FBE00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95139-42A4-754E-9112-8446E58630EA}"/>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8" name="Footer Placeholder 7">
            <a:extLst>
              <a:ext uri="{FF2B5EF4-FFF2-40B4-BE49-F238E27FC236}">
                <a16:creationId xmlns:a16="http://schemas.microsoft.com/office/drawing/2014/main" id="{E0655311-A3B6-EF40-A335-21F3F1221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21478-57B8-7E4B-B297-3E64D00C7DE7}"/>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139315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0576-0DC9-DE4A-BEC9-027BAFF93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1453F1-678F-E94B-8E99-65CBF1257131}"/>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4" name="Footer Placeholder 3">
            <a:extLst>
              <a:ext uri="{FF2B5EF4-FFF2-40B4-BE49-F238E27FC236}">
                <a16:creationId xmlns:a16="http://schemas.microsoft.com/office/drawing/2014/main" id="{79E5FC4D-8D35-9145-B4C6-AEE845B1F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137758-AF1D-B649-B309-18C8CF73DAC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125722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D2764-9176-064C-B7C4-76BB676A33A9}"/>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3" name="Footer Placeholder 2">
            <a:extLst>
              <a:ext uri="{FF2B5EF4-FFF2-40B4-BE49-F238E27FC236}">
                <a16:creationId xmlns:a16="http://schemas.microsoft.com/office/drawing/2014/main" id="{AB40FB88-B1C1-5842-B87A-4E992F0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9DA169-A746-AF47-A5F1-365E6F3FB4C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20334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B64B-8D1A-8D41-96DC-4B4D3620BD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F0D885-220B-7B41-A32F-FB6371F43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9CC36-AB1C-A643-98E5-DADBCCBAD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2DC4B-33BC-5841-BBB1-97CFF8D6431F}"/>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6" name="Footer Placeholder 5">
            <a:extLst>
              <a:ext uri="{FF2B5EF4-FFF2-40B4-BE49-F238E27FC236}">
                <a16:creationId xmlns:a16="http://schemas.microsoft.com/office/drawing/2014/main" id="{47E06449-4702-EE41-BA0D-722DFE1E6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DB688-CBFB-3448-8B45-BB1AEBC4EE13}"/>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409055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C4AA-71FA-C348-B354-15FD73F79C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3A876-98D6-F647-87D3-8ED3762F9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2B485B9-8958-954C-AA55-FD9E8779A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2211-2E78-AC4B-8225-15BED03692FA}"/>
              </a:ext>
            </a:extLst>
          </p:cNvPr>
          <p:cNvSpPr>
            <a:spLocks noGrp="1"/>
          </p:cNvSpPr>
          <p:nvPr>
            <p:ph type="dt" sz="half" idx="10"/>
          </p:nvPr>
        </p:nvSpPr>
        <p:spPr/>
        <p:txBody>
          <a:bodyPr/>
          <a:lstStyle/>
          <a:p>
            <a:fld id="{ADCA3B0F-FFEE-B74C-ABBC-BCE4751F31F7}" type="datetimeFigureOut">
              <a:rPr lang="en-US" smtClean="0"/>
              <a:t>10/16/2024</a:t>
            </a:fld>
            <a:endParaRPr lang="en-US"/>
          </a:p>
        </p:txBody>
      </p:sp>
      <p:sp>
        <p:nvSpPr>
          <p:cNvPr id="6" name="Footer Placeholder 5">
            <a:extLst>
              <a:ext uri="{FF2B5EF4-FFF2-40B4-BE49-F238E27FC236}">
                <a16:creationId xmlns:a16="http://schemas.microsoft.com/office/drawing/2014/main" id="{B13C4C04-2EC3-354B-901A-AF9B6EC99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4E15B-D5B4-7946-B8BD-9B05C65FF40E}"/>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5400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71B4F-3E2A-4C48-BE26-627C28C0B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28953-A92E-A44E-B1F6-F9072B8DC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A3B0F-FFEE-B74C-ABBC-BCE4751F31F7}" type="datetimeFigureOut">
              <a:rPr lang="en-US" smtClean="0"/>
              <a:t>10/16/2024</a:t>
            </a:fld>
            <a:endParaRPr lang="en-US"/>
          </a:p>
        </p:txBody>
      </p:sp>
      <p:sp>
        <p:nvSpPr>
          <p:cNvPr id="5" name="Footer Placeholder 4">
            <a:extLst>
              <a:ext uri="{FF2B5EF4-FFF2-40B4-BE49-F238E27FC236}">
                <a16:creationId xmlns:a16="http://schemas.microsoft.com/office/drawing/2014/main" id="{E9401097-5C2A-594B-ACFA-FD2C946FB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B35E8D-216B-3140-B0E8-B69F1B041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F84CB-2621-0045-B30F-22109BF07890}" type="slidenum">
              <a:rPr lang="en-US" smtClean="0"/>
              <a:t>‹#›</a:t>
            </a:fld>
            <a:endParaRPr lang="en-US"/>
          </a:p>
        </p:txBody>
      </p:sp>
      <p:sp>
        <p:nvSpPr>
          <p:cNvPr id="7" name="Rectangle 6">
            <a:extLst>
              <a:ext uri="{FF2B5EF4-FFF2-40B4-BE49-F238E27FC236}">
                <a16:creationId xmlns:a16="http://schemas.microsoft.com/office/drawing/2014/main" id="{AED5AD2C-CD67-5E49-AEBA-E909467048DB}"/>
              </a:ext>
            </a:extLst>
          </p:cNvPr>
          <p:cNvSpPr/>
          <p:nvPr userDrawn="1"/>
        </p:nvSpPr>
        <p:spPr>
          <a:xfrm>
            <a:off x="0" y="5958018"/>
            <a:ext cx="12191999" cy="908756"/>
          </a:xfrm>
          <a:prstGeom prst="rect">
            <a:avLst/>
          </a:prstGeom>
          <a:solidFill>
            <a:srgbClr val="0D2C6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4" name="Picture 13">
            <a:extLst>
              <a:ext uri="{FF2B5EF4-FFF2-40B4-BE49-F238E27FC236}">
                <a16:creationId xmlns:a16="http://schemas.microsoft.com/office/drawing/2014/main" id="{3AEE4CC7-3DC8-AC49-985D-0B735D174F3F}"/>
              </a:ext>
            </a:extLst>
          </p:cNvPr>
          <p:cNvPicPr>
            <a:picLocks noChangeAspect="1"/>
          </p:cNvPicPr>
          <p:nvPr userDrawn="1"/>
        </p:nvPicPr>
        <p:blipFill>
          <a:blip r:embed="rId13"/>
          <a:stretch>
            <a:fillRect/>
          </a:stretch>
        </p:blipFill>
        <p:spPr>
          <a:xfrm>
            <a:off x="9961345" y="6329863"/>
            <a:ext cx="1849655" cy="147518"/>
          </a:xfrm>
          <a:prstGeom prst="rect">
            <a:avLst/>
          </a:prstGeom>
        </p:spPr>
      </p:pic>
      <p:pic>
        <p:nvPicPr>
          <p:cNvPr id="11" name="Picture 10">
            <a:extLst>
              <a:ext uri="{FF2B5EF4-FFF2-40B4-BE49-F238E27FC236}">
                <a16:creationId xmlns:a16="http://schemas.microsoft.com/office/drawing/2014/main" id="{21BFC440-3632-A449-9322-0B212DB62123}"/>
              </a:ext>
            </a:extLst>
          </p:cNvPr>
          <p:cNvPicPr>
            <a:picLocks noChangeAspect="1"/>
          </p:cNvPicPr>
          <p:nvPr userDrawn="1"/>
        </p:nvPicPr>
        <p:blipFill>
          <a:blip r:embed="rId14"/>
          <a:stretch>
            <a:fillRect/>
          </a:stretch>
        </p:blipFill>
        <p:spPr>
          <a:xfrm>
            <a:off x="524161" y="6103329"/>
            <a:ext cx="2129586" cy="534108"/>
          </a:xfrm>
          <a:prstGeom prst="rect">
            <a:avLst/>
          </a:prstGeom>
        </p:spPr>
      </p:pic>
    </p:spTree>
    <p:extLst>
      <p:ext uri="{BB962C8B-B14F-4D97-AF65-F5344CB8AC3E}">
        <p14:creationId xmlns:p14="http://schemas.microsoft.com/office/powerpoint/2010/main" val="235072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2059-C974-CE46-A9B0-805108CFE72B}"/>
              </a:ext>
            </a:extLst>
          </p:cNvPr>
          <p:cNvSpPr>
            <a:spLocks noGrp="1"/>
          </p:cNvSpPr>
          <p:nvPr>
            <p:ph type="ctrTitle"/>
          </p:nvPr>
        </p:nvSpPr>
        <p:spPr/>
        <p:txBody>
          <a:bodyPr anchor="ctr"/>
          <a:lstStyle/>
          <a:p>
            <a:r>
              <a:rPr lang="en-US">
                <a:latin typeface="+mn-lt"/>
              </a:rPr>
              <a:t>Welcome to Faculty Senate! </a:t>
            </a:r>
          </a:p>
        </p:txBody>
      </p:sp>
      <p:sp>
        <p:nvSpPr>
          <p:cNvPr id="3" name="Subtitle 2">
            <a:extLst>
              <a:ext uri="{FF2B5EF4-FFF2-40B4-BE49-F238E27FC236}">
                <a16:creationId xmlns:a16="http://schemas.microsoft.com/office/drawing/2014/main" id="{0B2D036D-0FBF-1E4F-BC94-3CD5476D8E27}"/>
              </a:ext>
            </a:extLst>
          </p:cNvPr>
          <p:cNvSpPr>
            <a:spLocks noGrp="1"/>
          </p:cNvSpPr>
          <p:nvPr>
            <p:ph type="subTitle" idx="1"/>
          </p:nvPr>
        </p:nvSpPr>
        <p:spPr>
          <a:xfrm>
            <a:off x="6096000" y="3602038"/>
            <a:ext cx="4572000" cy="1655762"/>
          </a:xfrm>
        </p:spPr>
        <p:txBody>
          <a:bodyPr>
            <a:normAutofit/>
          </a:bodyPr>
          <a:lstStyle/>
          <a:p>
            <a:r>
              <a:rPr lang="en-US"/>
              <a:t>Rob Maher</a:t>
            </a:r>
          </a:p>
          <a:p>
            <a:r>
              <a:rPr lang="en-US"/>
              <a:t>Faculty Senate Chair-Elect</a:t>
            </a:r>
          </a:p>
          <a:p>
            <a:r>
              <a:rPr lang="en-US"/>
              <a:t>Electrical &amp; Computer Engineering</a:t>
            </a:r>
          </a:p>
          <a:p>
            <a:endParaRPr lang="en-US"/>
          </a:p>
        </p:txBody>
      </p:sp>
      <p:sp>
        <p:nvSpPr>
          <p:cNvPr id="4" name="Subtitle 2">
            <a:extLst>
              <a:ext uri="{FF2B5EF4-FFF2-40B4-BE49-F238E27FC236}">
                <a16:creationId xmlns:a16="http://schemas.microsoft.com/office/drawing/2014/main" id="{9E40F4B6-E1DF-B412-AEF9-33B9C6EA331E}"/>
              </a:ext>
            </a:extLst>
          </p:cNvPr>
          <p:cNvSpPr txBox="1">
            <a:spLocks/>
          </p:cNvSpPr>
          <p:nvPr/>
        </p:nvSpPr>
        <p:spPr>
          <a:xfrm>
            <a:off x="757597" y="3602038"/>
            <a:ext cx="457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Stephanie McCalla</a:t>
            </a:r>
          </a:p>
          <a:p>
            <a:r>
              <a:rPr lang="en-US"/>
              <a:t>Faculty Senate Chair</a:t>
            </a:r>
          </a:p>
          <a:p>
            <a:r>
              <a:rPr lang="en-US" b="0" i="0" u="none" strike="noStrike">
                <a:solidFill>
                  <a:srgbClr val="212121"/>
                </a:solidFill>
                <a:effectLst/>
                <a:latin typeface="Calibri" panose="020F0502020204030204" pitchFamily="34" charset="0"/>
              </a:rPr>
              <a:t>Chemical &amp; Biological Engineering</a:t>
            </a:r>
            <a:endParaRPr lang="en-US"/>
          </a:p>
        </p:txBody>
      </p:sp>
    </p:spTree>
    <p:extLst>
      <p:ext uri="{BB962C8B-B14F-4D97-AF65-F5344CB8AC3E}">
        <p14:creationId xmlns:p14="http://schemas.microsoft.com/office/powerpoint/2010/main" val="297286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FA3A5-DED5-495F-7F72-44574411A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93790-3E59-BF2D-5AFE-61761F078386}"/>
              </a:ext>
            </a:extLst>
          </p:cNvPr>
          <p:cNvSpPr>
            <a:spLocks noGrp="1"/>
          </p:cNvSpPr>
          <p:nvPr>
            <p:ph type="title"/>
          </p:nvPr>
        </p:nvSpPr>
        <p:spPr>
          <a:xfrm>
            <a:off x="4244008" y="365125"/>
            <a:ext cx="7109791" cy="1325563"/>
          </a:xfrm>
        </p:spPr>
        <p:txBody>
          <a:bodyPr/>
          <a:lstStyle/>
          <a:p>
            <a:r>
              <a:rPr lang="en-US" dirty="0"/>
              <a:t>Agenda</a:t>
            </a:r>
          </a:p>
        </p:txBody>
      </p:sp>
      <p:pic>
        <p:nvPicPr>
          <p:cNvPr id="3" name="Picture 2">
            <a:extLst>
              <a:ext uri="{FF2B5EF4-FFF2-40B4-BE49-F238E27FC236}">
                <a16:creationId xmlns:a16="http://schemas.microsoft.com/office/drawing/2014/main" id="{BF5984E5-1DAD-CA22-74D8-A6162FE357B2}"/>
              </a:ext>
            </a:extLst>
          </p:cNvPr>
          <p:cNvPicPr>
            <a:picLocks noChangeAspect="1"/>
          </p:cNvPicPr>
          <p:nvPr/>
        </p:nvPicPr>
        <p:blipFill>
          <a:blip r:embed="rId2"/>
          <a:srcRect/>
          <a:stretch/>
        </p:blipFill>
        <p:spPr>
          <a:xfrm>
            <a:off x="5567" y="10"/>
            <a:ext cx="4013119" cy="5953529"/>
          </a:xfrm>
          <a:prstGeom prst="rect">
            <a:avLst/>
          </a:prstGeom>
          <a:effectLst/>
        </p:spPr>
      </p:pic>
      <p:sp>
        <p:nvSpPr>
          <p:cNvPr id="4" name="Content Placeholder 4">
            <a:extLst>
              <a:ext uri="{FF2B5EF4-FFF2-40B4-BE49-F238E27FC236}">
                <a16:creationId xmlns:a16="http://schemas.microsoft.com/office/drawing/2014/main" id="{EAAD5847-4D45-D945-9BFD-198D60781831}"/>
              </a:ext>
            </a:extLst>
          </p:cNvPr>
          <p:cNvSpPr txBox="1">
            <a:spLocks/>
          </p:cNvSpPr>
          <p:nvPr/>
        </p:nvSpPr>
        <p:spPr>
          <a:xfrm>
            <a:off x="4244008" y="1931505"/>
            <a:ext cx="6586489"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Evolution of data in higher education</a:t>
            </a:r>
          </a:p>
          <a:p>
            <a:r>
              <a:rPr lang="en-US" sz="2000" dirty="0"/>
              <a:t>Role of the Chief Data Officer</a:t>
            </a:r>
          </a:p>
          <a:p>
            <a:r>
              <a:rPr lang="en-US" sz="2000" dirty="0"/>
              <a:t>University Data and Analytics</a:t>
            </a:r>
          </a:p>
        </p:txBody>
      </p:sp>
    </p:spTree>
    <p:extLst>
      <p:ext uri="{BB962C8B-B14F-4D97-AF65-F5344CB8AC3E}">
        <p14:creationId xmlns:p14="http://schemas.microsoft.com/office/powerpoint/2010/main" val="425786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2914-5C8E-F50D-7072-D12A89DE3C43}"/>
              </a:ext>
            </a:extLst>
          </p:cNvPr>
          <p:cNvSpPr>
            <a:spLocks noGrp="1"/>
          </p:cNvSpPr>
          <p:nvPr>
            <p:ph type="title"/>
          </p:nvPr>
        </p:nvSpPr>
        <p:spPr/>
        <p:txBody>
          <a:bodyPr/>
          <a:lstStyle/>
          <a:p>
            <a:r>
              <a:rPr lang="en-US" dirty="0"/>
              <a:t>About Jason</a:t>
            </a:r>
          </a:p>
        </p:txBody>
      </p:sp>
      <p:graphicFrame>
        <p:nvGraphicFramePr>
          <p:cNvPr id="3" name="Content Placeholder 3">
            <a:extLst>
              <a:ext uri="{FF2B5EF4-FFF2-40B4-BE49-F238E27FC236}">
                <a16:creationId xmlns:a16="http://schemas.microsoft.com/office/drawing/2014/main" id="{AB4B3F39-C249-AC47-C0B8-EA112D1E50FD}"/>
              </a:ext>
            </a:extLst>
          </p:cNvPr>
          <p:cNvGraphicFramePr>
            <a:graphicFrameLocks/>
          </p:cNvGraphicFramePr>
          <p:nvPr/>
        </p:nvGraphicFramePr>
        <p:xfrm>
          <a:off x="550863" y="1103243"/>
          <a:ext cx="11090275" cy="4651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ue and white logo&#10;&#10;Description automatically generated">
            <a:extLst>
              <a:ext uri="{FF2B5EF4-FFF2-40B4-BE49-F238E27FC236}">
                <a16:creationId xmlns:a16="http://schemas.microsoft.com/office/drawing/2014/main" id="{E68DBE85-1D10-5A7F-E9F9-6375BA92C342}"/>
              </a:ext>
            </a:extLst>
          </p:cNvPr>
          <p:cNvPicPr>
            <a:picLocks noChangeAspect="1"/>
          </p:cNvPicPr>
          <p:nvPr/>
        </p:nvPicPr>
        <p:blipFill>
          <a:blip r:embed="rId7"/>
          <a:stretch>
            <a:fillRect/>
          </a:stretch>
        </p:blipFill>
        <p:spPr>
          <a:xfrm>
            <a:off x="2293731" y="1295401"/>
            <a:ext cx="724452" cy="543339"/>
          </a:xfrm>
          <a:prstGeom prst="rect">
            <a:avLst/>
          </a:prstGeom>
        </p:spPr>
      </p:pic>
    </p:spTree>
    <p:extLst>
      <p:ext uri="{BB962C8B-B14F-4D97-AF65-F5344CB8AC3E}">
        <p14:creationId xmlns:p14="http://schemas.microsoft.com/office/powerpoint/2010/main" val="46848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EDB5-C8CE-DB21-C44A-FC555E904AC9}"/>
              </a:ext>
            </a:extLst>
          </p:cNvPr>
          <p:cNvSpPr>
            <a:spLocks noGrp="1"/>
          </p:cNvSpPr>
          <p:nvPr>
            <p:ph type="title"/>
          </p:nvPr>
        </p:nvSpPr>
        <p:spPr/>
        <p:txBody>
          <a:bodyPr/>
          <a:lstStyle/>
          <a:p>
            <a:r>
              <a:rPr lang="en-US" dirty="0"/>
              <a:t>About Jason</a:t>
            </a:r>
          </a:p>
        </p:txBody>
      </p:sp>
      <p:graphicFrame>
        <p:nvGraphicFramePr>
          <p:cNvPr id="6" name="Content Placeholder 3">
            <a:extLst>
              <a:ext uri="{FF2B5EF4-FFF2-40B4-BE49-F238E27FC236}">
                <a16:creationId xmlns:a16="http://schemas.microsoft.com/office/drawing/2014/main" id="{798501DA-8941-7839-EC07-D0CF3C56ACB7}"/>
              </a:ext>
            </a:extLst>
          </p:cNvPr>
          <p:cNvGraphicFramePr>
            <a:graphicFrameLocks/>
          </p:cNvGraphicFramePr>
          <p:nvPr/>
        </p:nvGraphicFramePr>
        <p:xfrm>
          <a:off x="550862" y="1556372"/>
          <a:ext cx="11090275" cy="397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27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3614-F19C-23EE-0C9A-C203A01C4F56}"/>
              </a:ext>
            </a:extLst>
          </p:cNvPr>
          <p:cNvSpPr>
            <a:spLocks noGrp="1"/>
          </p:cNvSpPr>
          <p:nvPr>
            <p:ph type="title"/>
          </p:nvPr>
        </p:nvSpPr>
        <p:spPr>
          <a:xfrm>
            <a:off x="4244008" y="365125"/>
            <a:ext cx="7109791" cy="1325563"/>
          </a:xfrm>
        </p:spPr>
        <p:txBody>
          <a:bodyPr/>
          <a:lstStyle/>
          <a:p>
            <a:r>
              <a:rPr lang="en-US" dirty="0"/>
              <a:t>The rise of data </a:t>
            </a:r>
            <a:br>
              <a:rPr lang="en-US" dirty="0"/>
            </a:br>
            <a:r>
              <a:rPr lang="en-US" dirty="0"/>
              <a:t>in higher education</a:t>
            </a:r>
          </a:p>
        </p:txBody>
      </p:sp>
      <p:pic>
        <p:nvPicPr>
          <p:cNvPr id="3" name="Picture 2" descr="Businessperson on a computer">
            <a:extLst>
              <a:ext uri="{FF2B5EF4-FFF2-40B4-BE49-F238E27FC236}">
                <a16:creationId xmlns:a16="http://schemas.microsoft.com/office/drawing/2014/main" id="{C3BCF8B0-67F4-9C24-B9A8-5D77BD7B950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 y="10"/>
            <a:ext cx="4024212" cy="5953529"/>
          </a:xfrm>
          <a:prstGeom prst="rect">
            <a:avLst/>
          </a:prstGeom>
          <a:effectLst/>
        </p:spPr>
      </p:pic>
      <p:sp>
        <p:nvSpPr>
          <p:cNvPr id="4" name="Content Placeholder 4">
            <a:extLst>
              <a:ext uri="{FF2B5EF4-FFF2-40B4-BE49-F238E27FC236}">
                <a16:creationId xmlns:a16="http://schemas.microsoft.com/office/drawing/2014/main" id="{29FB2134-9C35-DA86-3109-C23FB856352A}"/>
              </a:ext>
            </a:extLst>
          </p:cNvPr>
          <p:cNvSpPr txBox="1">
            <a:spLocks/>
          </p:cNvSpPr>
          <p:nvPr/>
        </p:nvSpPr>
        <p:spPr>
          <a:xfrm>
            <a:off x="4244008" y="1931505"/>
            <a:ext cx="6586489"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As early as 1865, the US Department of Education collected enrollment, earned degree, and faculty data</a:t>
            </a:r>
          </a:p>
          <a:p>
            <a:r>
              <a:rPr lang="en-US" sz="2000"/>
              <a:t>NCES was created in 1974; IPEDS began in 1985</a:t>
            </a:r>
          </a:p>
          <a:p>
            <a:r>
              <a:rPr lang="en-US" sz="2000"/>
              <a:t>The Higher Education Act Amendments of 1992 (P.L. 102-325) made IPEDS reporting mandatory</a:t>
            </a:r>
            <a:br>
              <a:rPr lang="en-US" sz="2000"/>
            </a:br>
            <a:endParaRPr lang="en-US" sz="2000"/>
          </a:p>
          <a:p>
            <a:r>
              <a:rPr lang="en-US" sz="2000"/>
              <a:t>Analytics has a relatively short history in higher education</a:t>
            </a:r>
          </a:p>
          <a:p>
            <a:pPr lvl="1"/>
            <a:r>
              <a:rPr lang="en-US" sz="2000"/>
              <a:t>In 1985, SACS began movement toward student outcomes-based assessment</a:t>
            </a:r>
          </a:p>
          <a:p>
            <a:endParaRPr lang="en-US" sz="2000" dirty="0"/>
          </a:p>
        </p:txBody>
      </p:sp>
    </p:spTree>
    <p:extLst>
      <p:ext uri="{BB962C8B-B14F-4D97-AF65-F5344CB8AC3E}">
        <p14:creationId xmlns:p14="http://schemas.microsoft.com/office/powerpoint/2010/main" val="57872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D2A27-D0F6-7088-1939-4062852CC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BF3AE-63EF-3253-0B28-C825CFF53667}"/>
              </a:ext>
            </a:extLst>
          </p:cNvPr>
          <p:cNvSpPr>
            <a:spLocks noGrp="1"/>
          </p:cNvSpPr>
          <p:nvPr>
            <p:ph type="title"/>
          </p:nvPr>
        </p:nvSpPr>
        <p:spPr>
          <a:xfrm>
            <a:off x="4244008" y="365125"/>
            <a:ext cx="7109791" cy="1325563"/>
          </a:xfrm>
        </p:spPr>
        <p:txBody>
          <a:bodyPr/>
          <a:lstStyle/>
          <a:p>
            <a:r>
              <a:rPr lang="en-US" dirty="0"/>
              <a:t>The rise of data </a:t>
            </a:r>
            <a:br>
              <a:rPr lang="en-US" dirty="0"/>
            </a:br>
            <a:r>
              <a:rPr lang="en-US" dirty="0"/>
              <a:t>in higher education</a:t>
            </a:r>
          </a:p>
        </p:txBody>
      </p:sp>
      <p:pic>
        <p:nvPicPr>
          <p:cNvPr id="3" name="Picture 2" descr="Businessperson on a computer">
            <a:extLst>
              <a:ext uri="{FF2B5EF4-FFF2-40B4-BE49-F238E27FC236}">
                <a16:creationId xmlns:a16="http://schemas.microsoft.com/office/drawing/2014/main" id="{F112A008-6179-921A-D6A7-E3B7431B115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 y="10"/>
            <a:ext cx="4024212" cy="5953529"/>
          </a:xfrm>
          <a:prstGeom prst="rect">
            <a:avLst/>
          </a:prstGeom>
          <a:effectLst/>
        </p:spPr>
      </p:pic>
      <p:sp>
        <p:nvSpPr>
          <p:cNvPr id="4" name="Content Placeholder 4">
            <a:extLst>
              <a:ext uri="{FF2B5EF4-FFF2-40B4-BE49-F238E27FC236}">
                <a16:creationId xmlns:a16="http://schemas.microsoft.com/office/drawing/2014/main" id="{7513A5EA-4638-168E-466C-36BAB03C10FA}"/>
              </a:ext>
            </a:extLst>
          </p:cNvPr>
          <p:cNvSpPr txBox="1">
            <a:spLocks/>
          </p:cNvSpPr>
          <p:nvPr/>
        </p:nvSpPr>
        <p:spPr>
          <a:xfrm>
            <a:off x="4244008" y="1931505"/>
            <a:ext cx="6586489"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Increasing calls for accountability and demands to address stagnant student graduation and retention rates</a:t>
            </a:r>
          </a:p>
          <a:p>
            <a:r>
              <a:rPr lang="en-US" sz="2000" dirty="0"/>
              <a:t>Performance-based funding and increased legislative interest continue to accelerate</a:t>
            </a:r>
          </a:p>
          <a:p>
            <a:r>
              <a:rPr lang="en-US" sz="2000" dirty="0"/>
              <a:t>Competition for students and overall market dynamics</a:t>
            </a:r>
          </a:p>
          <a:p>
            <a:r>
              <a:rPr lang="en-US" sz="2000" dirty="0"/>
              <a:t>Institutions increasingly turn to data and data-informed decision making</a:t>
            </a:r>
          </a:p>
        </p:txBody>
      </p:sp>
    </p:spTree>
    <p:extLst>
      <p:ext uri="{BB962C8B-B14F-4D97-AF65-F5344CB8AC3E}">
        <p14:creationId xmlns:p14="http://schemas.microsoft.com/office/powerpoint/2010/main" val="275735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463B-44D0-237C-9FB6-E30197AC8293}"/>
              </a:ext>
            </a:extLst>
          </p:cNvPr>
          <p:cNvSpPr>
            <a:spLocks noGrp="1"/>
          </p:cNvSpPr>
          <p:nvPr>
            <p:ph type="title"/>
          </p:nvPr>
        </p:nvSpPr>
        <p:spPr/>
        <p:txBody>
          <a:bodyPr/>
          <a:lstStyle/>
          <a:p>
            <a:r>
              <a:rPr lang="en-US" dirty="0"/>
              <a:t>Becoming data-informed</a:t>
            </a:r>
          </a:p>
        </p:txBody>
      </p:sp>
      <p:sp>
        <p:nvSpPr>
          <p:cNvPr id="3" name="Content Placeholder 4">
            <a:extLst>
              <a:ext uri="{FF2B5EF4-FFF2-40B4-BE49-F238E27FC236}">
                <a16:creationId xmlns:a16="http://schemas.microsoft.com/office/drawing/2014/main" id="{948877BD-7E32-ED28-3726-91409A116244}"/>
              </a:ext>
            </a:extLst>
          </p:cNvPr>
          <p:cNvSpPr txBox="1">
            <a:spLocks/>
          </p:cNvSpPr>
          <p:nvPr/>
        </p:nvSpPr>
        <p:spPr>
          <a:xfrm>
            <a:off x="838200" y="1927417"/>
            <a:ext cx="10335016" cy="4249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Focus on asking the right research question(s)</a:t>
            </a:r>
            <a:br>
              <a:rPr lang="en-US" sz="2000"/>
            </a:br>
            <a:endParaRPr lang="en-US" sz="2000"/>
          </a:p>
          <a:p>
            <a:r>
              <a:rPr lang="en-US" sz="2000"/>
              <a:t>Change what you may perceive as the deliverable</a:t>
            </a:r>
          </a:p>
          <a:p>
            <a:pPr lvl="1"/>
            <a:r>
              <a:rPr lang="en-US" sz="2000"/>
              <a:t>Move from the concept of spreadsheets filled with student information</a:t>
            </a:r>
          </a:p>
          <a:p>
            <a:pPr lvl="1"/>
            <a:r>
              <a:rPr lang="en-US" sz="2000"/>
              <a:t>”Spreadsheet jockeying” wastes time and hinders replicability</a:t>
            </a:r>
            <a:br>
              <a:rPr lang="en-US" sz="2000"/>
            </a:br>
            <a:endParaRPr lang="en-US" sz="2000"/>
          </a:p>
          <a:p>
            <a:r>
              <a:rPr lang="en-US" sz="2000"/>
              <a:t>Consider the question in a broader context</a:t>
            </a:r>
          </a:p>
          <a:p>
            <a:pPr lvl="1"/>
            <a:r>
              <a:rPr lang="en-US" sz="2000"/>
              <a:t>If I have this question, others may have as well</a:t>
            </a:r>
          </a:p>
          <a:p>
            <a:pPr lvl="1"/>
            <a:r>
              <a:rPr lang="en-US" sz="2000"/>
              <a:t>“What is the success rate of MATH 1010?”  English cares too!</a:t>
            </a:r>
            <a:endParaRPr lang="en-US" sz="2000" dirty="0"/>
          </a:p>
        </p:txBody>
      </p:sp>
    </p:spTree>
    <p:extLst>
      <p:ext uri="{BB962C8B-B14F-4D97-AF65-F5344CB8AC3E}">
        <p14:creationId xmlns:p14="http://schemas.microsoft.com/office/powerpoint/2010/main" val="122844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B4D1D-DF64-CD64-1340-B826D2510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03F95-060A-A91A-16F0-D8459D3EADDC}"/>
              </a:ext>
            </a:extLst>
          </p:cNvPr>
          <p:cNvSpPr>
            <a:spLocks noGrp="1"/>
          </p:cNvSpPr>
          <p:nvPr>
            <p:ph type="title"/>
          </p:nvPr>
        </p:nvSpPr>
        <p:spPr>
          <a:xfrm>
            <a:off x="4244008" y="365125"/>
            <a:ext cx="7109791" cy="1325563"/>
          </a:xfrm>
        </p:spPr>
        <p:txBody>
          <a:bodyPr/>
          <a:lstStyle/>
          <a:p>
            <a:r>
              <a:rPr lang="en-US" dirty="0"/>
              <a:t>Focus of the Chief Data Officer</a:t>
            </a:r>
          </a:p>
        </p:txBody>
      </p:sp>
      <p:pic>
        <p:nvPicPr>
          <p:cNvPr id="3" name="Picture 2">
            <a:extLst>
              <a:ext uri="{FF2B5EF4-FFF2-40B4-BE49-F238E27FC236}">
                <a16:creationId xmlns:a16="http://schemas.microsoft.com/office/drawing/2014/main" id="{F776A6A8-9940-1188-57E0-5BA55C875971}"/>
              </a:ext>
            </a:extLst>
          </p:cNvPr>
          <p:cNvPicPr>
            <a:picLocks noChangeAspect="1"/>
          </p:cNvPicPr>
          <p:nvPr/>
        </p:nvPicPr>
        <p:blipFill>
          <a:blip r:embed="rId2"/>
          <a:srcRect/>
          <a:stretch/>
        </p:blipFill>
        <p:spPr>
          <a:xfrm>
            <a:off x="5567" y="10"/>
            <a:ext cx="4013119" cy="5953528"/>
          </a:xfrm>
          <a:prstGeom prst="rect">
            <a:avLst/>
          </a:prstGeom>
          <a:effectLst/>
        </p:spPr>
      </p:pic>
      <p:sp>
        <p:nvSpPr>
          <p:cNvPr id="4" name="Content Placeholder 4">
            <a:extLst>
              <a:ext uri="{FF2B5EF4-FFF2-40B4-BE49-F238E27FC236}">
                <a16:creationId xmlns:a16="http://schemas.microsoft.com/office/drawing/2014/main" id="{31C6D55B-6D47-D82C-6B55-D3F7B9CE9742}"/>
              </a:ext>
            </a:extLst>
          </p:cNvPr>
          <p:cNvSpPr txBox="1">
            <a:spLocks/>
          </p:cNvSpPr>
          <p:nvPr/>
        </p:nvSpPr>
        <p:spPr>
          <a:xfrm>
            <a:off x="4244008" y="1931505"/>
            <a:ext cx="6586489"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C00000"/>
                </a:solidFill>
              </a:rPr>
              <a:t>Creating a culture of inquiry</a:t>
            </a:r>
          </a:p>
          <a:p>
            <a:r>
              <a:rPr lang="en-US" sz="2000" dirty="0"/>
              <a:t>Welcoming climate of trust</a:t>
            </a:r>
          </a:p>
          <a:p>
            <a:r>
              <a:rPr lang="en-US" sz="2000" dirty="0"/>
              <a:t>Understand the value of asking questions</a:t>
            </a:r>
          </a:p>
          <a:p>
            <a:r>
              <a:rPr lang="en-US" sz="2000" dirty="0"/>
              <a:t>Appreciate the adventure of seeking answers</a:t>
            </a:r>
          </a:p>
          <a:p>
            <a:endParaRPr lang="en-US" sz="2000" dirty="0"/>
          </a:p>
          <a:p>
            <a:r>
              <a:rPr lang="en-US" sz="2000" dirty="0"/>
              <a:t>Understand that the questions </a:t>
            </a:r>
            <a:r>
              <a:rPr lang="en-US" sz="2000" i="1" dirty="0"/>
              <a:t>you</a:t>
            </a:r>
            <a:r>
              <a:rPr lang="en-US" sz="2000" dirty="0"/>
              <a:t> have may impact others</a:t>
            </a:r>
          </a:p>
        </p:txBody>
      </p:sp>
    </p:spTree>
    <p:extLst>
      <p:ext uri="{BB962C8B-B14F-4D97-AF65-F5344CB8AC3E}">
        <p14:creationId xmlns:p14="http://schemas.microsoft.com/office/powerpoint/2010/main" val="103883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D5D3-B4DF-419A-9DBA-A717B6887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1CFD1-CF2A-81BF-EDE7-56FCE8E35D04}"/>
              </a:ext>
            </a:extLst>
          </p:cNvPr>
          <p:cNvSpPr>
            <a:spLocks noGrp="1"/>
          </p:cNvSpPr>
          <p:nvPr>
            <p:ph type="title"/>
          </p:nvPr>
        </p:nvSpPr>
        <p:spPr>
          <a:xfrm>
            <a:off x="4244008" y="365125"/>
            <a:ext cx="7109791" cy="1325563"/>
          </a:xfrm>
        </p:spPr>
        <p:txBody>
          <a:bodyPr/>
          <a:lstStyle/>
          <a:p>
            <a:r>
              <a:rPr lang="en-US" dirty="0"/>
              <a:t>Focus of the Chief Data Officer</a:t>
            </a:r>
          </a:p>
        </p:txBody>
      </p:sp>
      <p:pic>
        <p:nvPicPr>
          <p:cNvPr id="3" name="Picture 2">
            <a:extLst>
              <a:ext uri="{FF2B5EF4-FFF2-40B4-BE49-F238E27FC236}">
                <a16:creationId xmlns:a16="http://schemas.microsoft.com/office/drawing/2014/main" id="{8CE0B577-BA67-B353-2684-29683ED5B308}"/>
              </a:ext>
            </a:extLst>
          </p:cNvPr>
          <p:cNvPicPr>
            <a:picLocks noChangeAspect="1"/>
          </p:cNvPicPr>
          <p:nvPr/>
        </p:nvPicPr>
        <p:blipFill>
          <a:blip r:embed="rId2"/>
          <a:srcRect/>
          <a:stretch/>
        </p:blipFill>
        <p:spPr>
          <a:xfrm>
            <a:off x="5567" y="10"/>
            <a:ext cx="4013119" cy="5953528"/>
          </a:xfrm>
          <a:prstGeom prst="rect">
            <a:avLst/>
          </a:prstGeom>
          <a:effectLst/>
        </p:spPr>
      </p:pic>
      <p:sp>
        <p:nvSpPr>
          <p:cNvPr id="4" name="Content Placeholder 4">
            <a:extLst>
              <a:ext uri="{FF2B5EF4-FFF2-40B4-BE49-F238E27FC236}">
                <a16:creationId xmlns:a16="http://schemas.microsoft.com/office/drawing/2014/main" id="{74B0D19E-76B6-DB2F-371F-2422EEB8A7EB}"/>
              </a:ext>
            </a:extLst>
          </p:cNvPr>
          <p:cNvSpPr txBox="1">
            <a:spLocks/>
          </p:cNvSpPr>
          <p:nvPr/>
        </p:nvSpPr>
        <p:spPr>
          <a:xfrm>
            <a:off x="4244008" y="1931505"/>
            <a:ext cx="6586489"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C00000"/>
                </a:solidFill>
              </a:rPr>
              <a:t>Breaking down silos</a:t>
            </a:r>
          </a:p>
          <a:p>
            <a:r>
              <a:rPr lang="en-US" sz="2000" dirty="0"/>
              <a:t>Data is an institutional asset</a:t>
            </a:r>
          </a:p>
          <a:p>
            <a:pPr lvl="1"/>
            <a:r>
              <a:rPr lang="en-US" sz="1600" i="1" dirty="0"/>
              <a:t>“I mean, every university is siloed, right?  But [what] we actually have here… is this notion that people– I call it tribal loyalties.  Because there’s tribal knowledge, but there’s also this idea that departments and schools see themselves as members of those departments and schools and not as a member of the university.”</a:t>
            </a:r>
          </a:p>
          <a:p>
            <a:pPr lvl="1"/>
            <a:endParaRPr lang="en-US" sz="1600" i="1" dirty="0"/>
          </a:p>
          <a:p>
            <a:pPr marL="0" indent="0">
              <a:buNone/>
            </a:pPr>
            <a:r>
              <a:rPr lang="en-US" sz="2000" b="1" dirty="0">
                <a:solidFill>
                  <a:srgbClr val="C00000"/>
                </a:solidFill>
              </a:rPr>
              <a:t>Promoting the utility of data</a:t>
            </a:r>
          </a:p>
          <a:p>
            <a:r>
              <a:rPr lang="en-US" sz="2000" dirty="0"/>
              <a:t>Enhancing access to data</a:t>
            </a:r>
          </a:p>
          <a:p>
            <a:r>
              <a:rPr lang="en-US" sz="2000" dirty="0"/>
              <a:t>Developing a data and analytics strategy</a:t>
            </a:r>
          </a:p>
        </p:txBody>
      </p:sp>
    </p:spTree>
    <p:extLst>
      <p:ext uri="{BB962C8B-B14F-4D97-AF65-F5344CB8AC3E}">
        <p14:creationId xmlns:p14="http://schemas.microsoft.com/office/powerpoint/2010/main" val="20705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ACC80-4BA5-E578-9864-8CDEB4D3F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3F850-9DFA-0330-81A6-39276C57361F}"/>
              </a:ext>
            </a:extLst>
          </p:cNvPr>
          <p:cNvSpPr>
            <a:spLocks noGrp="1"/>
          </p:cNvSpPr>
          <p:nvPr>
            <p:ph type="title"/>
          </p:nvPr>
        </p:nvSpPr>
        <p:spPr/>
        <p:txBody>
          <a:bodyPr/>
          <a:lstStyle/>
          <a:p>
            <a:r>
              <a:rPr lang="en-US" dirty="0"/>
              <a:t>University Data and Analytics staff</a:t>
            </a:r>
          </a:p>
        </p:txBody>
      </p:sp>
      <p:pic>
        <p:nvPicPr>
          <p:cNvPr id="2050" name="Picture 2" descr="Jason Browning">
            <a:extLst>
              <a:ext uri="{FF2B5EF4-FFF2-40B4-BE49-F238E27FC236}">
                <a16:creationId xmlns:a16="http://schemas.microsoft.com/office/drawing/2014/main" id="{8B389BDD-7C9D-6202-406D-CDFFE49BD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687" y="1225824"/>
            <a:ext cx="879889" cy="11329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6C1E43-3FE4-EB9A-3FB4-677B8FFAD9E5}"/>
              </a:ext>
            </a:extLst>
          </p:cNvPr>
          <p:cNvSpPr txBox="1"/>
          <p:nvPr/>
        </p:nvSpPr>
        <p:spPr>
          <a:xfrm>
            <a:off x="5067576" y="1469110"/>
            <a:ext cx="3180522" cy="646331"/>
          </a:xfrm>
          <a:prstGeom prst="rect">
            <a:avLst/>
          </a:prstGeom>
          <a:noFill/>
        </p:spPr>
        <p:txBody>
          <a:bodyPr wrap="square" rtlCol="0">
            <a:spAutoFit/>
          </a:bodyPr>
          <a:lstStyle/>
          <a:p>
            <a:r>
              <a:rPr lang="en-US" dirty="0"/>
              <a:t>Jason P. Browning, Ph.D., MBA</a:t>
            </a:r>
          </a:p>
          <a:p>
            <a:r>
              <a:rPr lang="en-US" i="1" dirty="0"/>
              <a:t>Chief Data Officer</a:t>
            </a:r>
          </a:p>
        </p:txBody>
      </p:sp>
      <p:pic>
        <p:nvPicPr>
          <p:cNvPr id="7" name="Picture 2">
            <a:extLst>
              <a:ext uri="{FF2B5EF4-FFF2-40B4-BE49-F238E27FC236}">
                <a16:creationId xmlns:a16="http://schemas.microsoft.com/office/drawing/2014/main" id="{32CA1EBA-59F3-8B55-3215-C2CD98299D49}"/>
              </a:ext>
            </a:extLst>
          </p:cNvPr>
          <p:cNvPicPr>
            <a:picLocks noChangeAspect="1" noChangeArrowheads="1"/>
          </p:cNvPicPr>
          <p:nvPr/>
        </p:nvPicPr>
        <p:blipFill>
          <a:blip r:embed="rId3"/>
          <a:srcRect/>
          <a:stretch/>
        </p:blipFill>
        <p:spPr bwMode="auto">
          <a:xfrm>
            <a:off x="749351" y="2707352"/>
            <a:ext cx="878683" cy="11329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38DD47-5259-6F93-D6F8-93F8F9EA2C9C}"/>
              </a:ext>
            </a:extLst>
          </p:cNvPr>
          <p:cNvSpPr txBox="1"/>
          <p:nvPr/>
        </p:nvSpPr>
        <p:spPr>
          <a:xfrm>
            <a:off x="1628637" y="2950638"/>
            <a:ext cx="3180522" cy="646331"/>
          </a:xfrm>
          <a:prstGeom prst="rect">
            <a:avLst/>
          </a:prstGeom>
          <a:noFill/>
        </p:spPr>
        <p:txBody>
          <a:bodyPr wrap="square" rtlCol="0">
            <a:spAutoFit/>
          </a:bodyPr>
          <a:lstStyle/>
          <a:p>
            <a:r>
              <a:rPr lang="en-US" dirty="0"/>
              <a:t>Ian Godwin, Ed.D.</a:t>
            </a:r>
          </a:p>
          <a:p>
            <a:r>
              <a:rPr lang="en-US" i="1" dirty="0"/>
              <a:t>Associate Director</a:t>
            </a:r>
          </a:p>
        </p:txBody>
      </p:sp>
      <p:pic>
        <p:nvPicPr>
          <p:cNvPr id="9" name="Picture 2">
            <a:extLst>
              <a:ext uri="{FF2B5EF4-FFF2-40B4-BE49-F238E27FC236}">
                <a16:creationId xmlns:a16="http://schemas.microsoft.com/office/drawing/2014/main" id="{2867DEDC-9AE8-D532-19B6-F8D28A95B2BB}"/>
              </a:ext>
            </a:extLst>
          </p:cNvPr>
          <p:cNvPicPr>
            <a:picLocks noChangeAspect="1" noChangeArrowheads="1"/>
          </p:cNvPicPr>
          <p:nvPr/>
        </p:nvPicPr>
        <p:blipFill>
          <a:blip r:embed="rId4"/>
          <a:srcRect/>
          <a:stretch/>
        </p:blipFill>
        <p:spPr bwMode="auto">
          <a:xfrm>
            <a:off x="750999" y="4157105"/>
            <a:ext cx="875387" cy="11329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183D8E-1C36-5407-72C1-DCC1FB67A241}"/>
              </a:ext>
            </a:extLst>
          </p:cNvPr>
          <p:cNvSpPr txBox="1"/>
          <p:nvPr/>
        </p:nvSpPr>
        <p:spPr>
          <a:xfrm>
            <a:off x="1628637" y="4400391"/>
            <a:ext cx="3180522" cy="646331"/>
          </a:xfrm>
          <a:prstGeom prst="rect">
            <a:avLst/>
          </a:prstGeom>
          <a:noFill/>
        </p:spPr>
        <p:txBody>
          <a:bodyPr wrap="square" rtlCol="0">
            <a:spAutoFit/>
          </a:bodyPr>
          <a:lstStyle/>
          <a:p>
            <a:r>
              <a:rPr lang="en-US" dirty="0"/>
              <a:t>Rebecca Belou</a:t>
            </a:r>
          </a:p>
          <a:p>
            <a:r>
              <a:rPr lang="en-US" i="1" dirty="0"/>
              <a:t>Senior Data Scientist</a:t>
            </a:r>
          </a:p>
        </p:txBody>
      </p:sp>
      <p:pic>
        <p:nvPicPr>
          <p:cNvPr id="11" name="Picture 2">
            <a:extLst>
              <a:ext uri="{FF2B5EF4-FFF2-40B4-BE49-F238E27FC236}">
                <a16:creationId xmlns:a16="http://schemas.microsoft.com/office/drawing/2014/main" id="{D345107E-13A4-7498-F318-7BDF0D36D0D8}"/>
              </a:ext>
            </a:extLst>
          </p:cNvPr>
          <p:cNvPicPr>
            <a:picLocks noChangeAspect="1" noChangeArrowheads="1"/>
          </p:cNvPicPr>
          <p:nvPr/>
        </p:nvPicPr>
        <p:blipFill>
          <a:blip r:embed="rId5"/>
          <a:srcRect/>
          <a:stretch/>
        </p:blipFill>
        <p:spPr bwMode="auto">
          <a:xfrm>
            <a:off x="4187687" y="2694532"/>
            <a:ext cx="879889" cy="1126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C77570B-E305-7E9F-8638-B47BE8CB9AC2}"/>
              </a:ext>
            </a:extLst>
          </p:cNvPr>
          <p:cNvSpPr txBox="1"/>
          <p:nvPr/>
        </p:nvSpPr>
        <p:spPr>
          <a:xfrm>
            <a:off x="5067576" y="2934751"/>
            <a:ext cx="3180522" cy="646331"/>
          </a:xfrm>
          <a:prstGeom prst="rect">
            <a:avLst/>
          </a:prstGeom>
          <a:noFill/>
        </p:spPr>
        <p:txBody>
          <a:bodyPr wrap="square" rtlCol="0">
            <a:spAutoFit/>
          </a:bodyPr>
          <a:lstStyle/>
          <a:p>
            <a:r>
              <a:rPr lang="en-US" dirty="0"/>
              <a:t>Leonardo </a:t>
            </a:r>
            <a:r>
              <a:rPr lang="en-US" dirty="0" err="1"/>
              <a:t>Vallardes</a:t>
            </a:r>
            <a:endParaRPr lang="en-US" dirty="0"/>
          </a:p>
          <a:p>
            <a:r>
              <a:rPr lang="en-US" i="1" dirty="0"/>
              <a:t>Senior Data Scientist</a:t>
            </a:r>
          </a:p>
        </p:txBody>
      </p:sp>
      <p:pic>
        <p:nvPicPr>
          <p:cNvPr id="13" name="Picture 2">
            <a:extLst>
              <a:ext uri="{FF2B5EF4-FFF2-40B4-BE49-F238E27FC236}">
                <a16:creationId xmlns:a16="http://schemas.microsoft.com/office/drawing/2014/main" id="{851545CD-91DE-99BF-F655-312EE3AA730C}"/>
              </a:ext>
            </a:extLst>
          </p:cNvPr>
          <p:cNvPicPr>
            <a:picLocks noChangeAspect="1" noChangeArrowheads="1"/>
          </p:cNvPicPr>
          <p:nvPr/>
        </p:nvPicPr>
        <p:blipFill>
          <a:blip r:embed="rId6"/>
          <a:srcRect/>
          <a:stretch/>
        </p:blipFill>
        <p:spPr bwMode="auto">
          <a:xfrm>
            <a:off x="4191729" y="4157105"/>
            <a:ext cx="871805" cy="11329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0D47356-A531-85CF-0166-E4B4B0241872}"/>
              </a:ext>
            </a:extLst>
          </p:cNvPr>
          <p:cNvSpPr txBox="1"/>
          <p:nvPr/>
        </p:nvSpPr>
        <p:spPr>
          <a:xfrm>
            <a:off x="5067576" y="4400391"/>
            <a:ext cx="3180522" cy="646331"/>
          </a:xfrm>
          <a:prstGeom prst="rect">
            <a:avLst/>
          </a:prstGeom>
          <a:noFill/>
        </p:spPr>
        <p:txBody>
          <a:bodyPr wrap="square" rtlCol="0">
            <a:spAutoFit/>
          </a:bodyPr>
          <a:lstStyle/>
          <a:p>
            <a:r>
              <a:rPr lang="en-US" dirty="0"/>
              <a:t>Tonya </a:t>
            </a:r>
            <a:r>
              <a:rPr lang="en-US" dirty="0" err="1"/>
              <a:t>Lauriski-Karriker</a:t>
            </a:r>
            <a:r>
              <a:rPr lang="en-US" dirty="0"/>
              <a:t>, Ph.D.</a:t>
            </a:r>
          </a:p>
          <a:p>
            <a:r>
              <a:rPr lang="en-US" i="1" dirty="0"/>
              <a:t>Senior Data Scientist</a:t>
            </a:r>
          </a:p>
        </p:txBody>
      </p:sp>
      <p:pic>
        <p:nvPicPr>
          <p:cNvPr id="15" name="Picture 2">
            <a:extLst>
              <a:ext uri="{FF2B5EF4-FFF2-40B4-BE49-F238E27FC236}">
                <a16:creationId xmlns:a16="http://schemas.microsoft.com/office/drawing/2014/main" id="{636F9D13-88EE-CC91-1476-5E43754F31E1}"/>
              </a:ext>
            </a:extLst>
          </p:cNvPr>
          <p:cNvPicPr>
            <a:picLocks noChangeAspect="1" noChangeArrowheads="1"/>
          </p:cNvPicPr>
          <p:nvPr/>
        </p:nvPicPr>
        <p:blipFill>
          <a:blip r:embed="rId7"/>
          <a:srcRect/>
          <a:stretch/>
        </p:blipFill>
        <p:spPr bwMode="auto">
          <a:xfrm>
            <a:off x="8068821" y="2691463"/>
            <a:ext cx="875387" cy="11329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4AF3172-37D7-58A7-7EF2-A15387758163}"/>
              </a:ext>
            </a:extLst>
          </p:cNvPr>
          <p:cNvSpPr txBox="1"/>
          <p:nvPr/>
        </p:nvSpPr>
        <p:spPr>
          <a:xfrm>
            <a:off x="8946459" y="2934749"/>
            <a:ext cx="3180522" cy="646331"/>
          </a:xfrm>
          <a:prstGeom prst="rect">
            <a:avLst/>
          </a:prstGeom>
          <a:noFill/>
        </p:spPr>
        <p:txBody>
          <a:bodyPr wrap="square" rtlCol="0">
            <a:spAutoFit/>
          </a:bodyPr>
          <a:lstStyle/>
          <a:p>
            <a:r>
              <a:rPr lang="en-US" dirty="0"/>
              <a:t>Mary Kate Blake, Ph.D.</a:t>
            </a:r>
          </a:p>
          <a:p>
            <a:r>
              <a:rPr lang="en-US" i="1" dirty="0"/>
              <a:t>Senior Data Scientist</a:t>
            </a:r>
          </a:p>
        </p:txBody>
      </p:sp>
      <p:pic>
        <p:nvPicPr>
          <p:cNvPr id="17" name="Picture 2">
            <a:extLst>
              <a:ext uri="{FF2B5EF4-FFF2-40B4-BE49-F238E27FC236}">
                <a16:creationId xmlns:a16="http://schemas.microsoft.com/office/drawing/2014/main" id="{CD689406-F997-B063-FE0F-914EC87B8C65}"/>
              </a:ext>
            </a:extLst>
          </p:cNvPr>
          <p:cNvPicPr>
            <a:picLocks noChangeAspect="1" noChangeArrowheads="1"/>
          </p:cNvPicPr>
          <p:nvPr/>
        </p:nvPicPr>
        <p:blipFill>
          <a:blip r:embed="rId8"/>
          <a:srcRect/>
          <a:stretch/>
        </p:blipFill>
        <p:spPr bwMode="auto">
          <a:xfrm>
            <a:off x="8066570" y="4173626"/>
            <a:ext cx="879889" cy="10998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9683445-6F42-7838-5C01-28559EB2DCF7}"/>
              </a:ext>
            </a:extLst>
          </p:cNvPr>
          <p:cNvSpPr txBox="1"/>
          <p:nvPr/>
        </p:nvSpPr>
        <p:spPr>
          <a:xfrm>
            <a:off x="8946459" y="4400391"/>
            <a:ext cx="3180522" cy="646331"/>
          </a:xfrm>
          <a:prstGeom prst="rect">
            <a:avLst/>
          </a:prstGeom>
          <a:noFill/>
        </p:spPr>
        <p:txBody>
          <a:bodyPr wrap="square" rtlCol="0">
            <a:spAutoFit/>
          </a:bodyPr>
          <a:lstStyle/>
          <a:p>
            <a:r>
              <a:rPr lang="en-US" dirty="0"/>
              <a:t>Vincent Liang</a:t>
            </a:r>
          </a:p>
          <a:p>
            <a:r>
              <a:rPr lang="en-US" i="1" dirty="0"/>
              <a:t>Data Scientist</a:t>
            </a:r>
          </a:p>
        </p:txBody>
      </p:sp>
    </p:spTree>
    <p:extLst>
      <p:ext uri="{BB962C8B-B14F-4D97-AF65-F5344CB8AC3E}">
        <p14:creationId xmlns:p14="http://schemas.microsoft.com/office/powerpoint/2010/main" val="9136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EBA8-F4CA-9C23-F647-6E506D6AB667}"/>
              </a:ext>
            </a:extLst>
          </p:cNvPr>
          <p:cNvSpPr>
            <a:spLocks noGrp="1"/>
          </p:cNvSpPr>
          <p:nvPr>
            <p:ph type="title"/>
          </p:nvPr>
        </p:nvSpPr>
        <p:spPr/>
        <p:txBody>
          <a:bodyPr/>
          <a:lstStyle/>
          <a:p>
            <a:r>
              <a:rPr lang="en-US" dirty="0"/>
              <a:t>University Data and Analytics focus areas</a:t>
            </a:r>
          </a:p>
        </p:txBody>
      </p:sp>
      <p:graphicFrame>
        <p:nvGraphicFramePr>
          <p:cNvPr id="4" name="Content Placeholder 3">
            <a:extLst>
              <a:ext uri="{FF2B5EF4-FFF2-40B4-BE49-F238E27FC236}">
                <a16:creationId xmlns:a16="http://schemas.microsoft.com/office/drawing/2014/main" id="{0995DBF1-402A-0736-F66F-ACA1FC8C3487}"/>
              </a:ext>
            </a:extLst>
          </p:cNvPr>
          <p:cNvGraphicFramePr>
            <a:graphicFrameLocks noGrp="1"/>
          </p:cNvGraphicFramePr>
          <p:nvPr>
            <p:ph idx="1"/>
          </p:nvPr>
        </p:nvGraphicFramePr>
        <p:xfrm>
          <a:off x="838200" y="151751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Breaking news">
            <a:extLst>
              <a:ext uri="{FF2B5EF4-FFF2-40B4-BE49-F238E27FC236}">
                <a16:creationId xmlns:a16="http://schemas.microsoft.com/office/drawing/2014/main" id="{4DA74A86-94E2-CF21-526D-744BECEE9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9104" y="1844371"/>
            <a:ext cx="6602896" cy="369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8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4098"/>
                                        </p:tgtEl>
                                        <p:attrNameLst>
                                          <p:attrName>ppt_x</p:attrName>
                                        </p:attrNameLst>
                                      </p:cBhvr>
                                      <p:tavLst>
                                        <p:tav tm="0">
                                          <p:val>
                                            <p:strVal val="ppt_x"/>
                                          </p:val>
                                        </p:tav>
                                        <p:tav tm="100000">
                                          <p:val>
                                            <p:strVal val="1+ppt_w/2"/>
                                          </p:val>
                                        </p:tav>
                                      </p:tavLst>
                                    </p:anim>
                                    <p:anim calcmode="lin" valueType="num">
                                      <p:cBhvr additive="base">
                                        <p:cTn id="13" dur="500"/>
                                        <p:tgtEl>
                                          <p:spTgt spid="4098"/>
                                        </p:tgtEl>
                                        <p:attrNameLst>
                                          <p:attrName>ppt_y</p:attrName>
                                        </p:attrNameLst>
                                      </p:cBhvr>
                                      <p:tavLst>
                                        <p:tav tm="0">
                                          <p:val>
                                            <p:strVal val="ppt_y"/>
                                          </p:val>
                                        </p:tav>
                                        <p:tav tm="100000">
                                          <p:val>
                                            <p:strVal val="ppt_y"/>
                                          </p:val>
                                        </p:tav>
                                      </p:tavLst>
                                    </p:anim>
                                    <p:set>
                                      <p:cBhvr>
                                        <p:cTn id="14"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972D1-59AA-3699-7439-A694044D253C}"/>
              </a:ext>
            </a:extLst>
          </p:cNvPr>
          <p:cNvSpPr>
            <a:spLocks noGrp="1"/>
          </p:cNvSpPr>
          <p:nvPr>
            <p:ph type="title"/>
          </p:nvPr>
        </p:nvSpPr>
        <p:spPr/>
        <p:txBody>
          <a:bodyPr anchor="ctr"/>
          <a:lstStyle/>
          <a:p>
            <a:r>
              <a:rPr lang="en-US" sz="4400">
                <a:latin typeface="+mn-lt"/>
              </a:rPr>
              <a:t>Gentle Reminders</a:t>
            </a:r>
            <a:endParaRPr lang="en-US">
              <a:latin typeface="+mn-lt"/>
            </a:endParaRPr>
          </a:p>
        </p:txBody>
      </p:sp>
      <p:sp>
        <p:nvSpPr>
          <p:cNvPr id="3" name="Content Placeholder 2">
            <a:extLst>
              <a:ext uri="{FF2B5EF4-FFF2-40B4-BE49-F238E27FC236}">
                <a16:creationId xmlns:a16="http://schemas.microsoft.com/office/drawing/2014/main" id="{2CF4E307-09CA-1BB5-13B7-F30F6156D6B2}"/>
              </a:ext>
            </a:extLst>
          </p:cNvPr>
          <p:cNvSpPr>
            <a:spLocks noGrp="1"/>
          </p:cNvSpPr>
          <p:nvPr>
            <p:ph idx="1"/>
          </p:nvPr>
        </p:nvSpPr>
        <p:spPr/>
        <p:txBody>
          <a:bodyPr/>
          <a:lstStyle/>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Faculty Senate is an open and public meeting</a:t>
            </a:r>
          </a:p>
          <a:p>
            <a:pPr marL="285750" indent="-285750">
              <a:buFont typeface="Arial" panose="020B0604020202020204" pitchFamily="34" charset="0"/>
              <a:buChar char="•"/>
            </a:pPr>
            <a:endParaRPr lang="en-US" sz="22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Please, only Senators speak in the meeting, unless you are specifically called on by the Chair or Chair-elect to speak</a:t>
            </a:r>
          </a:p>
          <a:p>
            <a:pPr marL="285750" indent="-285750">
              <a:buFont typeface="Arial" panose="020B0604020202020204" pitchFamily="34" charset="0"/>
              <a:buChar char="•"/>
            </a:pPr>
            <a:endParaRPr lang="en-US" sz="22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Public may address the Senate at end of the meeting during public comment</a:t>
            </a:r>
          </a:p>
          <a:p>
            <a:pPr marL="0" indent="0">
              <a:buNone/>
            </a:pPr>
            <a:endParaRPr lang="en-US" sz="22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Be kind to each other. </a:t>
            </a:r>
          </a:p>
          <a:p>
            <a:endParaRPr lang="en-US"/>
          </a:p>
        </p:txBody>
      </p:sp>
    </p:spTree>
    <p:extLst>
      <p:ext uri="{BB962C8B-B14F-4D97-AF65-F5344CB8AC3E}">
        <p14:creationId xmlns:p14="http://schemas.microsoft.com/office/powerpoint/2010/main" val="426096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EAFA-BFDE-C086-F88F-93B249FD26B5}"/>
              </a:ext>
            </a:extLst>
          </p:cNvPr>
          <p:cNvSpPr>
            <a:spLocks noGrp="1"/>
          </p:cNvSpPr>
          <p:nvPr>
            <p:ph type="title"/>
          </p:nvPr>
        </p:nvSpPr>
        <p:spPr/>
        <p:txBody>
          <a:bodyPr/>
          <a:lstStyle/>
          <a:p>
            <a:r>
              <a:rPr lang="en-US" dirty="0"/>
              <a:t>University Data and Analytics focus areas</a:t>
            </a:r>
          </a:p>
        </p:txBody>
      </p:sp>
      <p:sp>
        <p:nvSpPr>
          <p:cNvPr id="3" name="Content Placeholder 2">
            <a:extLst>
              <a:ext uri="{FF2B5EF4-FFF2-40B4-BE49-F238E27FC236}">
                <a16:creationId xmlns:a16="http://schemas.microsoft.com/office/drawing/2014/main" id="{61C5A148-B350-16BC-7D46-9BBDC1483FA7}"/>
              </a:ext>
            </a:extLst>
          </p:cNvPr>
          <p:cNvSpPr>
            <a:spLocks noGrp="1"/>
          </p:cNvSpPr>
          <p:nvPr>
            <p:ph idx="1"/>
          </p:nvPr>
        </p:nvSpPr>
        <p:spPr>
          <a:xfrm>
            <a:off x="838200" y="1577150"/>
            <a:ext cx="10515600" cy="4351338"/>
          </a:xfrm>
        </p:spPr>
        <p:txBody>
          <a:bodyPr/>
          <a:lstStyle/>
          <a:p>
            <a:pPr marL="0" indent="0">
              <a:buNone/>
            </a:pPr>
            <a:r>
              <a:rPr lang="en-US" sz="2800" b="1" dirty="0">
                <a:solidFill>
                  <a:srgbClr val="C00000"/>
                </a:solidFill>
              </a:rPr>
              <a:t>Partnering</a:t>
            </a:r>
          </a:p>
          <a:p>
            <a:pPr lvl="0"/>
            <a:r>
              <a:rPr lang="en-US" dirty="0"/>
              <a:t>The “front door” of University Data &amp; Analytics</a:t>
            </a:r>
          </a:p>
          <a:p>
            <a:pPr lvl="0"/>
            <a:r>
              <a:rPr lang="en-US" dirty="0"/>
              <a:t>Work with campus constituents to better understand data needs</a:t>
            </a:r>
          </a:p>
          <a:p>
            <a:pPr lvl="0"/>
            <a:r>
              <a:rPr lang="en-US" dirty="0"/>
              <a:t>Infuse data in strategic conversations and operational discussions</a:t>
            </a:r>
          </a:p>
          <a:p>
            <a:pPr lvl="0"/>
            <a:r>
              <a:rPr lang="en-US" dirty="0"/>
              <a:t>Provide consulting, training, and feedback to campus areas</a:t>
            </a:r>
          </a:p>
        </p:txBody>
      </p:sp>
      <p:pic>
        <p:nvPicPr>
          <p:cNvPr id="4" name="Picture 2">
            <a:extLst>
              <a:ext uri="{FF2B5EF4-FFF2-40B4-BE49-F238E27FC236}">
                <a16:creationId xmlns:a16="http://schemas.microsoft.com/office/drawing/2014/main" id="{6799A1DC-CEC3-21A6-A757-6499F7C78568}"/>
              </a:ext>
            </a:extLst>
          </p:cNvPr>
          <p:cNvPicPr>
            <a:picLocks noChangeAspect="1" noChangeArrowheads="1"/>
          </p:cNvPicPr>
          <p:nvPr/>
        </p:nvPicPr>
        <p:blipFill>
          <a:blip r:embed="rId2"/>
          <a:srcRect/>
          <a:stretch/>
        </p:blipFill>
        <p:spPr bwMode="auto">
          <a:xfrm>
            <a:off x="1159157" y="4485096"/>
            <a:ext cx="878683" cy="1132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9A6D1B-7007-6872-2BBF-B1861B2C21D0}"/>
              </a:ext>
            </a:extLst>
          </p:cNvPr>
          <p:cNvSpPr txBox="1"/>
          <p:nvPr/>
        </p:nvSpPr>
        <p:spPr>
          <a:xfrm>
            <a:off x="2038443" y="4728382"/>
            <a:ext cx="3180522" cy="646331"/>
          </a:xfrm>
          <a:prstGeom prst="rect">
            <a:avLst/>
          </a:prstGeom>
          <a:noFill/>
        </p:spPr>
        <p:txBody>
          <a:bodyPr wrap="square" rtlCol="0">
            <a:spAutoFit/>
          </a:bodyPr>
          <a:lstStyle/>
          <a:p>
            <a:r>
              <a:rPr lang="en-US" dirty="0"/>
              <a:t>Ian Godwin, Ed.D.</a:t>
            </a:r>
          </a:p>
          <a:p>
            <a:r>
              <a:rPr lang="en-US" i="1" dirty="0"/>
              <a:t>Associate Director</a:t>
            </a:r>
          </a:p>
        </p:txBody>
      </p:sp>
      <p:pic>
        <p:nvPicPr>
          <p:cNvPr id="6" name="Picture 2">
            <a:extLst>
              <a:ext uri="{FF2B5EF4-FFF2-40B4-BE49-F238E27FC236}">
                <a16:creationId xmlns:a16="http://schemas.microsoft.com/office/drawing/2014/main" id="{C01A2C56-C75C-B4BB-80EF-3C30256BB0DF}"/>
              </a:ext>
            </a:extLst>
          </p:cNvPr>
          <p:cNvPicPr>
            <a:picLocks noChangeAspect="1" noChangeArrowheads="1"/>
          </p:cNvPicPr>
          <p:nvPr/>
        </p:nvPicPr>
        <p:blipFill>
          <a:blip r:embed="rId3"/>
          <a:srcRect/>
          <a:stretch/>
        </p:blipFill>
        <p:spPr bwMode="auto">
          <a:xfrm>
            <a:off x="6096000" y="4485096"/>
            <a:ext cx="875387" cy="11329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526146-0C62-E723-EB1D-76F353998EF6}"/>
              </a:ext>
            </a:extLst>
          </p:cNvPr>
          <p:cNvSpPr txBox="1"/>
          <p:nvPr/>
        </p:nvSpPr>
        <p:spPr>
          <a:xfrm>
            <a:off x="6973638" y="4728382"/>
            <a:ext cx="3180522" cy="646331"/>
          </a:xfrm>
          <a:prstGeom prst="rect">
            <a:avLst/>
          </a:prstGeom>
          <a:noFill/>
        </p:spPr>
        <p:txBody>
          <a:bodyPr wrap="square" rtlCol="0">
            <a:spAutoFit/>
          </a:bodyPr>
          <a:lstStyle/>
          <a:p>
            <a:r>
              <a:rPr lang="en-US" dirty="0"/>
              <a:t>Rebecca Belou</a:t>
            </a:r>
          </a:p>
          <a:p>
            <a:r>
              <a:rPr lang="en-US" i="1" dirty="0"/>
              <a:t>Senior Data Scientist</a:t>
            </a:r>
          </a:p>
        </p:txBody>
      </p:sp>
    </p:spTree>
    <p:extLst>
      <p:ext uri="{BB962C8B-B14F-4D97-AF65-F5344CB8AC3E}">
        <p14:creationId xmlns:p14="http://schemas.microsoft.com/office/powerpoint/2010/main" val="271318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72A4-BDA5-AD2A-8FAF-66B78AD43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B2FFF-AAA6-5480-E3D9-68BE037ABECE}"/>
              </a:ext>
            </a:extLst>
          </p:cNvPr>
          <p:cNvSpPr>
            <a:spLocks noGrp="1"/>
          </p:cNvSpPr>
          <p:nvPr>
            <p:ph type="title"/>
          </p:nvPr>
        </p:nvSpPr>
        <p:spPr/>
        <p:txBody>
          <a:bodyPr/>
          <a:lstStyle/>
          <a:p>
            <a:r>
              <a:rPr lang="en-US" dirty="0"/>
              <a:t>University Data and Analytics focus areas</a:t>
            </a:r>
          </a:p>
        </p:txBody>
      </p:sp>
      <p:sp>
        <p:nvSpPr>
          <p:cNvPr id="3" name="Content Placeholder 2">
            <a:extLst>
              <a:ext uri="{FF2B5EF4-FFF2-40B4-BE49-F238E27FC236}">
                <a16:creationId xmlns:a16="http://schemas.microsoft.com/office/drawing/2014/main" id="{B6E3C708-1A53-8E2B-D48B-19BD435D17DE}"/>
              </a:ext>
            </a:extLst>
          </p:cNvPr>
          <p:cNvSpPr>
            <a:spLocks noGrp="1"/>
          </p:cNvSpPr>
          <p:nvPr>
            <p:ph idx="1"/>
          </p:nvPr>
        </p:nvSpPr>
        <p:spPr>
          <a:xfrm>
            <a:off x="838200" y="1577150"/>
            <a:ext cx="10515600" cy="4351338"/>
          </a:xfrm>
        </p:spPr>
        <p:txBody>
          <a:bodyPr/>
          <a:lstStyle/>
          <a:p>
            <a:pPr marL="0" indent="0">
              <a:buNone/>
            </a:pPr>
            <a:r>
              <a:rPr lang="en-US" sz="2800" b="1" dirty="0">
                <a:solidFill>
                  <a:srgbClr val="C00000"/>
                </a:solidFill>
              </a:rPr>
              <a:t>Data Governance</a:t>
            </a:r>
          </a:p>
          <a:p>
            <a:pPr lvl="0"/>
            <a:r>
              <a:rPr lang="en-US" dirty="0"/>
              <a:t>Author policies and procedures to manage data across campus</a:t>
            </a:r>
          </a:p>
          <a:p>
            <a:pPr lvl="0"/>
            <a:r>
              <a:rPr lang="en-US" dirty="0"/>
              <a:t>Establish definitions for campus data sources and variables</a:t>
            </a:r>
          </a:p>
          <a:p>
            <a:pPr lvl="0"/>
            <a:r>
              <a:rPr lang="en-US" dirty="0"/>
              <a:t>Create a shared understanding of data resources</a:t>
            </a:r>
          </a:p>
        </p:txBody>
      </p:sp>
      <p:pic>
        <p:nvPicPr>
          <p:cNvPr id="8" name="Picture 2">
            <a:extLst>
              <a:ext uri="{FF2B5EF4-FFF2-40B4-BE49-F238E27FC236}">
                <a16:creationId xmlns:a16="http://schemas.microsoft.com/office/drawing/2014/main" id="{2B00437F-6203-2879-A62D-4E3FC7768E99}"/>
              </a:ext>
            </a:extLst>
          </p:cNvPr>
          <p:cNvPicPr>
            <a:picLocks noChangeAspect="1" noChangeArrowheads="1"/>
          </p:cNvPicPr>
          <p:nvPr/>
        </p:nvPicPr>
        <p:blipFill>
          <a:blip r:embed="rId2"/>
          <a:srcRect/>
          <a:stretch/>
        </p:blipFill>
        <p:spPr bwMode="auto">
          <a:xfrm>
            <a:off x="1159157" y="4384376"/>
            <a:ext cx="875387" cy="11329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33C400-1696-DA38-F206-944A233A662B}"/>
              </a:ext>
            </a:extLst>
          </p:cNvPr>
          <p:cNvSpPr txBox="1"/>
          <p:nvPr/>
        </p:nvSpPr>
        <p:spPr>
          <a:xfrm>
            <a:off x="2036795" y="4627662"/>
            <a:ext cx="3180522" cy="646331"/>
          </a:xfrm>
          <a:prstGeom prst="rect">
            <a:avLst/>
          </a:prstGeom>
          <a:noFill/>
        </p:spPr>
        <p:txBody>
          <a:bodyPr wrap="square" rtlCol="0">
            <a:spAutoFit/>
          </a:bodyPr>
          <a:lstStyle/>
          <a:p>
            <a:r>
              <a:rPr lang="en-US" dirty="0"/>
              <a:t>Mary Kate Blake, Ph.D.</a:t>
            </a:r>
          </a:p>
          <a:p>
            <a:r>
              <a:rPr lang="en-US" i="1" dirty="0"/>
              <a:t>Senior Data Scientist</a:t>
            </a:r>
          </a:p>
        </p:txBody>
      </p:sp>
    </p:spTree>
    <p:extLst>
      <p:ext uri="{BB962C8B-B14F-4D97-AF65-F5344CB8AC3E}">
        <p14:creationId xmlns:p14="http://schemas.microsoft.com/office/powerpoint/2010/main" val="410863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5EA19-F67E-63FF-AA30-8290A8651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3E391-050D-38BC-DB41-9F0091DA1E08}"/>
              </a:ext>
            </a:extLst>
          </p:cNvPr>
          <p:cNvSpPr>
            <a:spLocks noGrp="1"/>
          </p:cNvSpPr>
          <p:nvPr>
            <p:ph type="title"/>
          </p:nvPr>
        </p:nvSpPr>
        <p:spPr/>
        <p:txBody>
          <a:bodyPr/>
          <a:lstStyle/>
          <a:p>
            <a:r>
              <a:rPr lang="en-US" dirty="0"/>
              <a:t>University Data and Analytics focus areas</a:t>
            </a:r>
          </a:p>
        </p:txBody>
      </p:sp>
      <p:sp>
        <p:nvSpPr>
          <p:cNvPr id="3" name="Content Placeholder 2">
            <a:extLst>
              <a:ext uri="{FF2B5EF4-FFF2-40B4-BE49-F238E27FC236}">
                <a16:creationId xmlns:a16="http://schemas.microsoft.com/office/drawing/2014/main" id="{2F2EC9FF-529B-A6C7-3676-3CD342AE2610}"/>
              </a:ext>
            </a:extLst>
          </p:cNvPr>
          <p:cNvSpPr>
            <a:spLocks noGrp="1"/>
          </p:cNvSpPr>
          <p:nvPr>
            <p:ph idx="1"/>
          </p:nvPr>
        </p:nvSpPr>
        <p:spPr>
          <a:xfrm>
            <a:off x="838200" y="1269041"/>
            <a:ext cx="10515600" cy="4351338"/>
          </a:xfrm>
        </p:spPr>
        <p:txBody>
          <a:bodyPr/>
          <a:lstStyle/>
          <a:p>
            <a:pPr marL="0" indent="0">
              <a:buNone/>
            </a:pPr>
            <a:r>
              <a:rPr lang="en-US" sz="2800" b="1" dirty="0">
                <a:solidFill>
                  <a:srgbClr val="C00000"/>
                </a:solidFill>
              </a:rPr>
              <a:t>Business Intelligence</a:t>
            </a:r>
          </a:p>
          <a:p>
            <a:pPr lvl="0"/>
            <a:r>
              <a:rPr lang="en-US" dirty="0"/>
              <a:t>Create dashboards, reports, and data visualizations</a:t>
            </a:r>
          </a:p>
          <a:p>
            <a:pPr lvl="0"/>
            <a:r>
              <a:rPr lang="en-US" dirty="0"/>
              <a:t>Author deliverables to respond to requests from campus partners</a:t>
            </a:r>
          </a:p>
          <a:p>
            <a:pPr lvl="0"/>
            <a:r>
              <a:rPr lang="en-US" dirty="0"/>
              <a:t>Fulfill compliance reporting and external obligations</a:t>
            </a:r>
          </a:p>
          <a:p>
            <a:pPr lvl="0"/>
            <a:r>
              <a:rPr lang="en-US" dirty="0"/>
              <a:t>Establish the campus business intelligence environment</a:t>
            </a:r>
          </a:p>
          <a:p>
            <a:pPr lvl="0"/>
            <a:r>
              <a:rPr lang="en-US" dirty="0"/>
              <a:t>Operationalize a data warehouse</a:t>
            </a:r>
          </a:p>
        </p:txBody>
      </p:sp>
      <p:pic>
        <p:nvPicPr>
          <p:cNvPr id="10" name="Picture 2">
            <a:extLst>
              <a:ext uri="{FF2B5EF4-FFF2-40B4-BE49-F238E27FC236}">
                <a16:creationId xmlns:a16="http://schemas.microsoft.com/office/drawing/2014/main" id="{201F8451-8DEC-854D-34ED-C688FB38E26A}"/>
              </a:ext>
            </a:extLst>
          </p:cNvPr>
          <p:cNvPicPr>
            <a:picLocks noChangeAspect="1" noChangeArrowheads="1"/>
          </p:cNvPicPr>
          <p:nvPr/>
        </p:nvPicPr>
        <p:blipFill>
          <a:blip r:embed="rId2"/>
          <a:srcRect/>
          <a:stretch/>
        </p:blipFill>
        <p:spPr bwMode="auto">
          <a:xfrm>
            <a:off x="5186846" y="4712053"/>
            <a:ext cx="879889" cy="11267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99EC379-671A-C8C9-9168-E960148E2E8C}"/>
              </a:ext>
            </a:extLst>
          </p:cNvPr>
          <p:cNvSpPr txBox="1"/>
          <p:nvPr/>
        </p:nvSpPr>
        <p:spPr>
          <a:xfrm>
            <a:off x="6066735" y="4892423"/>
            <a:ext cx="3180522" cy="646331"/>
          </a:xfrm>
          <a:prstGeom prst="rect">
            <a:avLst/>
          </a:prstGeom>
          <a:noFill/>
        </p:spPr>
        <p:txBody>
          <a:bodyPr wrap="square" rtlCol="0">
            <a:spAutoFit/>
          </a:bodyPr>
          <a:lstStyle/>
          <a:p>
            <a:r>
              <a:rPr lang="en-US" dirty="0"/>
              <a:t>Leonardo </a:t>
            </a:r>
            <a:r>
              <a:rPr lang="en-US" dirty="0" err="1"/>
              <a:t>Vallardes</a:t>
            </a:r>
            <a:endParaRPr lang="en-US" dirty="0"/>
          </a:p>
          <a:p>
            <a:r>
              <a:rPr lang="en-US" i="1" dirty="0"/>
              <a:t>Senior Data Scientist</a:t>
            </a:r>
          </a:p>
        </p:txBody>
      </p:sp>
      <p:pic>
        <p:nvPicPr>
          <p:cNvPr id="12" name="Picture 2">
            <a:extLst>
              <a:ext uri="{FF2B5EF4-FFF2-40B4-BE49-F238E27FC236}">
                <a16:creationId xmlns:a16="http://schemas.microsoft.com/office/drawing/2014/main" id="{3ACD7EDF-569C-E913-6361-F8797018F199}"/>
              </a:ext>
            </a:extLst>
          </p:cNvPr>
          <p:cNvPicPr>
            <a:picLocks noChangeAspect="1" noChangeArrowheads="1"/>
          </p:cNvPicPr>
          <p:nvPr/>
        </p:nvPicPr>
        <p:blipFill>
          <a:blip r:embed="rId3"/>
          <a:srcRect/>
          <a:stretch/>
        </p:blipFill>
        <p:spPr bwMode="auto">
          <a:xfrm>
            <a:off x="1130477" y="4705919"/>
            <a:ext cx="871805" cy="11329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F986882-C6BC-BB33-4589-BFE314F492AF}"/>
              </a:ext>
            </a:extLst>
          </p:cNvPr>
          <p:cNvSpPr txBox="1"/>
          <p:nvPr/>
        </p:nvSpPr>
        <p:spPr>
          <a:xfrm>
            <a:off x="2002282" y="4956541"/>
            <a:ext cx="3180522" cy="646331"/>
          </a:xfrm>
          <a:prstGeom prst="rect">
            <a:avLst/>
          </a:prstGeom>
          <a:noFill/>
        </p:spPr>
        <p:txBody>
          <a:bodyPr wrap="square" rtlCol="0">
            <a:spAutoFit/>
          </a:bodyPr>
          <a:lstStyle/>
          <a:p>
            <a:r>
              <a:rPr lang="en-US" dirty="0"/>
              <a:t>Tonya </a:t>
            </a:r>
            <a:r>
              <a:rPr lang="en-US" dirty="0" err="1"/>
              <a:t>Lauriski-Karriker</a:t>
            </a:r>
            <a:r>
              <a:rPr lang="en-US" dirty="0"/>
              <a:t>, Ph.D.</a:t>
            </a:r>
          </a:p>
          <a:p>
            <a:r>
              <a:rPr lang="en-US" i="1" dirty="0"/>
              <a:t>Senior Data Scientist</a:t>
            </a:r>
          </a:p>
        </p:txBody>
      </p:sp>
      <p:pic>
        <p:nvPicPr>
          <p:cNvPr id="14" name="Picture 2">
            <a:extLst>
              <a:ext uri="{FF2B5EF4-FFF2-40B4-BE49-F238E27FC236}">
                <a16:creationId xmlns:a16="http://schemas.microsoft.com/office/drawing/2014/main" id="{BB701CB8-07C0-5AEC-98B9-7D58550D37DE}"/>
              </a:ext>
            </a:extLst>
          </p:cNvPr>
          <p:cNvPicPr>
            <a:picLocks noChangeAspect="1" noChangeArrowheads="1"/>
          </p:cNvPicPr>
          <p:nvPr/>
        </p:nvPicPr>
        <p:blipFill>
          <a:blip r:embed="rId4"/>
          <a:srcRect/>
          <a:stretch/>
        </p:blipFill>
        <p:spPr bwMode="auto">
          <a:xfrm>
            <a:off x="8885671" y="4705919"/>
            <a:ext cx="879889" cy="10998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33D2FFC-98EB-AAD8-05BB-C4B0F8300290}"/>
              </a:ext>
            </a:extLst>
          </p:cNvPr>
          <p:cNvSpPr txBox="1"/>
          <p:nvPr/>
        </p:nvSpPr>
        <p:spPr>
          <a:xfrm>
            <a:off x="9751618" y="4892423"/>
            <a:ext cx="3180522" cy="646331"/>
          </a:xfrm>
          <a:prstGeom prst="rect">
            <a:avLst/>
          </a:prstGeom>
          <a:noFill/>
        </p:spPr>
        <p:txBody>
          <a:bodyPr wrap="square" rtlCol="0">
            <a:spAutoFit/>
          </a:bodyPr>
          <a:lstStyle/>
          <a:p>
            <a:r>
              <a:rPr lang="en-US" dirty="0"/>
              <a:t>Vincent Liang</a:t>
            </a:r>
          </a:p>
          <a:p>
            <a:r>
              <a:rPr lang="en-US" i="1" dirty="0"/>
              <a:t>Data Scientist</a:t>
            </a:r>
          </a:p>
        </p:txBody>
      </p:sp>
    </p:spTree>
    <p:extLst>
      <p:ext uri="{BB962C8B-B14F-4D97-AF65-F5344CB8AC3E}">
        <p14:creationId xmlns:p14="http://schemas.microsoft.com/office/powerpoint/2010/main" val="587549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B372-0DED-13B0-102C-428B01D4B71B}"/>
              </a:ext>
            </a:extLst>
          </p:cNvPr>
          <p:cNvSpPr>
            <a:spLocks noGrp="1"/>
          </p:cNvSpPr>
          <p:nvPr>
            <p:ph type="title"/>
          </p:nvPr>
        </p:nvSpPr>
        <p:spPr/>
        <p:txBody>
          <a:bodyPr/>
          <a:lstStyle/>
          <a:p>
            <a:r>
              <a:rPr lang="en-US" dirty="0"/>
              <a:t>University Data and Analytics focus areas</a:t>
            </a:r>
          </a:p>
        </p:txBody>
      </p:sp>
      <p:graphicFrame>
        <p:nvGraphicFramePr>
          <p:cNvPr id="4" name="Content Placeholder 3">
            <a:extLst>
              <a:ext uri="{FF2B5EF4-FFF2-40B4-BE49-F238E27FC236}">
                <a16:creationId xmlns:a16="http://schemas.microsoft.com/office/drawing/2014/main" id="{EE5FED10-5FCC-13EB-1FB9-C80F163DEC82}"/>
              </a:ext>
            </a:extLst>
          </p:cNvPr>
          <p:cNvGraphicFramePr>
            <a:graphicFrameLocks noGrp="1"/>
          </p:cNvGraphicFramePr>
          <p:nvPr>
            <p:ph idx="1"/>
          </p:nvPr>
        </p:nvGraphicFramePr>
        <p:xfrm>
          <a:off x="838200" y="12094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82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3576-293F-0F95-BB38-99C5D7744DA7}"/>
              </a:ext>
            </a:extLst>
          </p:cNvPr>
          <p:cNvSpPr>
            <a:spLocks noGrp="1"/>
          </p:cNvSpPr>
          <p:nvPr>
            <p:ph type="title"/>
          </p:nvPr>
        </p:nvSpPr>
        <p:spPr/>
        <p:txBody>
          <a:bodyPr/>
          <a:lstStyle/>
          <a:p>
            <a:r>
              <a:rPr lang="en-US" dirty="0"/>
              <a:t>Implementing a data strategy</a:t>
            </a:r>
          </a:p>
        </p:txBody>
      </p:sp>
      <p:sp>
        <p:nvSpPr>
          <p:cNvPr id="3" name="Content Placeholder 2">
            <a:extLst>
              <a:ext uri="{FF2B5EF4-FFF2-40B4-BE49-F238E27FC236}">
                <a16:creationId xmlns:a16="http://schemas.microsoft.com/office/drawing/2014/main" id="{FAB9B41A-1862-C87B-B436-FD3DC376CCD4}"/>
              </a:ext>
            </a:extLst>
          </p:cNvPr>
          <p:cNvSpPr>
            <a:spLocks noGrp="1"/>
          </p:cNvSpPr>
          <p:nvPr>
            <p:ph idx="1"/>
          </p:nvPr>
        </p:nvSpPr>
        <p:spPr>
          <a:xfrm>
            <a:off x="838200" y="1706357"/>
            <a:ext cx="10515600" cy="4351338"/>
          </a:xfrm>
        </p:spPr>
        <p:txBody>
          <a:bodyPr/>
          <a:lstStyle/>
          <a:p>
            <a:r>
              <a:rPr lang="en-US" dirty="0"/>
              <a:t>Data governance</a:t>
            </a:r>
          </a:p>
          <a:p>
            <a:pPr lvl="1"/>
            <a:r>
              <a:rPr lang="en-US" dirty="0"/>
              <a:t>All data is defined, monitored, and verified</a:t>
            </a:r>
          </a:p>
          <a:p>
            <a:pPr lvl="1"/>
            <a:r>
              <a:rPr lang="en-US" dirty="0"/>
              <a:t>Curated and reliable data</a:t>
            </a:r>
          </a:p>
          <a:p>
            <a:pPr lvl="1"/>
            <a:r>
              <a:rPr lang="en-US" dirty="0"/>
              <a:t>All campus constituencies have access to and make decisions from the same relevant data</a:t>
            </a:r>
          </a:p>
          <a:p>
            <a:pPr lvl="1"/>
            <a:endParaRPr lang="en-US" dirty="0"/>
          </a:p>
          <a:p>
            <a:r>
              <a:rPr lang="en-US" dirty="0"/>
              <a:t>Business process improvement</a:t>
            </a:r>
          </a:p>
          <a:p>
            <a:pPr lvl="1"/>
            <a:r>
              <a:rPr lang="en-US" dirty="0"/>
              <a:t>Process identification and mapping</a:t>
            </a:r>
          </a:p>
          <a:p>
            <a:pPr lvl="1"/>
            <a:r>
              <a:rPr lang="en-US" dirty="0"/>
              <a:t>Understanding and incorporation of ancillary systems</a:t>
            </a:r>
          </a:p>
          <a:p>
            <a:pPr lvl="1"/>
            <a:r>
              <a:rPr lang="en-US" dirty="0"/>
              <a:t>Deprecation of shadow systems</a:t>
            </a:r>
          </a:p>
        </p:txBody>
      </p:sp>
    </p:spTree>
    <p:extLst>
      <p:ext uri="{BB962C8B-B14F-4D97-AF65-F5344CB8AC3E}">
        <p14:creationId xmlns:p14="http://schemas.microsoft.com/office/powerpoint/2010/main" val="3690987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EB68-C98E-CAA2-606F-06A71681D86A}"/>
              </a:ext>
            </a:extLst>
          </p:cNvPr>
          <p:cNvSpPr>
            <a:spLocks noGrp="1"/>
          </p:cNvSpPr>
          <p:nvPr>
            <p:ph type="title"/>
          </p:nvPr>
        </p:nvSpPr>
        <p:spPr/>
        <p:txBody>
          <a:bodyPr/>
          <a:lstStyle/>
          <a:p>
            <a:r>
              <a:rPr lang="en-US" dirty="0"/>
              <a:t>Implementing a data strategy</a:t>
            </a:r>
          </a:p>
        </p:txBody>
      </p:sp>
      <p:sp>
        <p:nvSpPr>
          <p:cNvPr id="4" name="Rectangle 3">
            <a:extLst>
              <a:ext uri="{FF2B5EF4-FFF2-40B4-BE49-F238E27FC236}">
                <a16:creationId xmlns:a16="http://schemas.microsoft.com/office/drawing/2014/main" id="{65233F44-2232-4D55-83BA-CA9B07840F59}"/>
              </a:ext>
            </a:extLst>
          </p:cNvPr>
          <p:cNvSpPr/>
          <p:nvPr/>
        </p:nvSpPr>
        <p:spPr bwMode="gray">
          <a:xfrm>
            <a:off x="3820138" y="1321304"/>
            <a:ext cx="3195699" cy="43155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3" tIns="40341" rIns="80683" bIns="40341"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defTabSz="768111"/>
            <a:endParaRPr lang="en-US" sz="933">
              <a:solidFill>
                <a:srgbClr val="FFFFFF"/>
              </a:solidFill>
              <a:latin typeface="Verdana"/>
            </a:endParaRPr>
          </a:p>
        </p:txBody>
      </p:sp>
      <p:sp>
        <p:nvSpPr>
          <p:cNvPr id="5" name="TextBox 10">
            <a:extLst>
              <a:ext uri="{FF2B5EF4-FFF2-40B4-BE49-F238E27FC236}">
                <a16:creationId xmlns:a16="http://schemas.microsoft.com/office/drawing/2014/main" id="{2AEB10C5-217A-9A20-9EE9-54F4D90C2CAE}"/>
              </a:ext>
            </a:extLst>
          </p:cNvPr>
          <p:cNvSpPr txBox="1"/>
          <p:nvPr/>
        </p:nvSpPr>
        <p:spPr bwMode="gray">
          <a:xfrm>
            <a:off x="4032227" y="1485858"/>
            <a:ext cx="3195690" cy="197875"/>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defTabSz="768111">
              <a:spcBef>
                <a:spcPts val="441"/>
              </a:spcBef>
            </a:pPr>
            <a:r>
              <a:rPr lang="en-US" sz="1286" b="1" dirty="0">
                <a:solidFill>
                  <a:srgbClr val="FFFFFF"/>
                </a:solidFill>
                <a:latin typeface="Verdana"/>
              </a:rPr>
              <a:t>Warehousing Platform</a:t>
            </a:r>
          </a:p>
        </p:txBody>
      </p:sp>
      <p:sp>
        <p:nvSpPr>
          <p:cNvPr id="6" name="Rectangle 5">
            <a:extLst>
              <a:ext uri="{FF2B5EF4-FFF2-40B4-BE49-F238E27FC236}">
                <a16:creationId xmlns:a16="http://schemas.microsoft.com/office/drawing/2014/main" id="{61B583C0-A1D2-EF4F-240A-169BB6CE4D27}"/>
              </a:ext>
            </a:extLst>
          </p:cNvPr>
          <p:cNvSpPr/>
          <p:nvPr/>
        </p:nvSpPr>
        <p:spPr bwMode="gray">
          <a:xfrm>
            <a:off x="4027302" y="1960179"/>
            <a:ext cx="2817291" cy="1209880"/>
          </a:xfrm>
          <a:prstGeom prst="rect">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3" tIns="40341" rIns="80683" bIns="40341"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defTabSz="768111"/>
            <a:endParaRPr lang="en-US" sz="933">
              <a:solidFill>
                <a:srgbClr val="FFFFFF"/>
              </a:solidFill>
              <a:latin typeface="Verdana"/>
            </a:endParaRPr>
          </a:p>
        </p:txBody>
      </p:sp>
      <p:sp>
        <p:nvSpPr>
          <p:cNvPr id="7" name="Rectangle 6">
            <a:extLst>
              <a:ext uri="{FF2B5EF4-FFF2-40B4-BE49-F238E27FC236}">
                <a16:creationId xmlns:a16="http://schemas.microsoft.com/office/drawing/2014/main" id="{1C2D5D58-D81C-BEF4-4D7C-9F5C23FB9AC3}"/>
              </a:ext>
            </a:extLst>
          </p:cNvPr>
          <p:cNvSpPr/>
          <p:nvPr/>
        </p:nvSpPr>
        <p:spPr bwMode="gray">
          <a:xfrm>
            <a:off x="4027447" y="4453750"/>
            <a:ext cx="2817147" cy="730670"/>
          </a:xfrm>
          <a:prstGeom prst="rect">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3" tIns="40341" rIns="80683" bIns="40341"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defTabSz="768111"/>
            <a:endParaRPr lang="en-US" sz="933">
              <a:solidFill>
                <a:srgbClr val="FFFFFF"/>
              </a:solidFill>
              <a:latin typeface="Verdana"/>
            </a:endParaRPr>
          </a:p>
        </p:txBody>
      </p:sp>
      <p:sp>
        <p:nvSpPr>
          <p:cNvPr id="8" name="TextBox 14">
            <a:extLst>
              <a:ext uri="{FF2B5EF4-FFF2-40B4-BE49-F238E27FC236}">
                <a16:creationId xmlns:a16="http://schemas.microsoft.com/office/drawing/2014/main" id="{CCDD4B1A-9B37-3A87-D683-4832FE4CAD7B}"/>
              </a:ext>
            </a:extLst>
          </p:cNvPr>
          <p:cNvSpPr txBox="1"/>
          <p:nvPr/>
        </p:nvSpPr>
        <p:spPr bwMode="gray">
          <a:xfrm>
            <a:off x="4159006" y="2066193"/>
            <a:ext cx="2604049" cy="197875"/>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defTabSz="768111">
              <a:spcBef>
                <a:spcPts val="441"/>
              </a:spcBef>
            </a:pPr>
            <a:r>
              <a:rPr lang="en-US" sz="1286" dirty="0">
                <a:solidFill>
                  <a:srgbClr val="333E48"/>
                </a:solidFill>
                <a:latin typeface="Verdana"/>
              </a:rPr>
              <a:t>Replicated Native Data</a:t>
            </a:r>
          </a:p>
        </p:txBody>
      </p:sp>
      <p:sp>
        <p:nvSpPr>
          <p:cNvPr id="9" name="TextBox 15">
            <a:extLst>
              <a:ext uri="{FF2B5EF4-FFF2-40B4-BE49-F238E27FC236}">
                <a16:creationId xmlns:a16="http://schemas.microsoft.com/office/drawing/2014/main" id="{2D2C589C-0BF8-95BC-6C85-78865BC42185}"/>
              </a:ext>
            </a:extLst>
          </p:cNvPr>
          <p:cNvSpPr txBox="1"/>
          <p:nvPr/>
        </p:nvSpPr>
        <p:spPr bwMode="gray">
          <a:xfrm>
            <a:off x="4693665" y="4725393"/>
            <a:ext cx="1883697" cy="197875"/>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defTabSz="768111">
              <a:spcBef>
                <a:spcPts val="441"/>
              </a:spcBef>
            </a:pPr>
            <a:r>
              <a:rPr lang="en-US" sz="1286" dirty="0">
                <a:solidFill>
                  <a:srgbClr val="333E48"/>
                </a:solidFill>
                <a:latin typeface="Verdana"/>
              </a:rPr>
              <a:t>Campus Data Model</a:t>
            </a:r>
          </a:p>
        </p:txBody>
      </p:sp>
      <p:grpSp>
        <p:nvGrpSpPr>
          <p:cNvPr id="10" name="Group 9">
            <a:extLst>
              <a:ext uri="{FF2B5EF4-FFF2-40B4-BE49-F238E27FC236}">
                <a16:creationId xmlns:a16="http://schemas.microsoft.com/office/drawing/2014/main" id="{65AB7D10-EF46-72E7-C201-2E4F8C3EDD35}"/>
              </a:ext>
            </a:extLst>
          </p:cNvPr>
          <p:cNvGrpSpPr/>
          <p:nvPr/>
        </p:nvGrpSpPr>
        <p:grpSpPr>
          <a:xfrm>
            <a:off x="4238950" y="2495468"/>
            <a:ext cx="376871" cy="547116"/>
            <a:chOff x="2752664" y="1627911"/>
            <a:chExt cx="263810" cy="382981"/>
          </a:xfrm>
        </p:grpSpPr>
        <p:pic>
          <p:nvPicPr>
            <p:cNvPr id="11" name="Picture 10" descr="A close up of a logo&#10;&#10;Description automatically generated">
              <a:extLst>
                <a:ext uri="{FF2B5EF4-FFF2-40B4-BE49-F238E27FC236}">
                  <a16:creationId xmlns:a16="http://schemas.microsoft.com/office/drawing/2014/main" id="{5D89C2DE-888E-29C1-539F-9BFEB655E992}"/>
                </a:ext>
              </a:extLst>
            </p:cNvPr>
            <p:cNvPicPr>
              <a:picLocks noChangeAspect="1"/>
            </p:cNvPicPr>
            <p:nvPr/>
          </p:nvPicPr>
          <p:blipFill>
            <a:blip r:embed="rId2"/>
            <a:stretch>
              <a:fillRect/>
            </a:stretch>
          </p:blipFill>
          <p:spPr>
            <a:xfrm>
              <a:off x="2790440" y="1627911"/>
              <a:ext cx="188259" cy="251012"/>
            </a:xfrm>
            <a:prstGeom prst="rect">
              <a:avLst/>
            </a:prstGeom>
          </p:spPr>
        </p:pic>
        <p:sp>
          <p:nvSpPr>
            <p:cNvPr id="12" name="TextBox 20">
              <a:extLst>
                <a:ext uri="{FF2B5EF4-FFF2-40B4-BE49-F238E27FC236}">
                  <a16:creationId xmlns:a16="http://schemas.microsoft.com/office/drawing/2014/main" id="{84F6CBA1-A616-9192-5E00-D2114F3AE773}"/>
                </a:ext>
              </a:extLst>
            </p:cNvPr>
            <p:cNvSpPr txBox="1"/>
            <p:nvPr/>
          </p:nvSpPr>
          <p:spPr bwMode="gray">
            <a:xfrm>
              <a:off x="2752664" y="1925343"/>
              <a:ext cx="263810" cy="8554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defTabSz="768111">
                <a:spcBef>
                  <a:spcPts val="441"/>
                </a:spcBef>
              </a:pPr>
              <a:r>
                <a:rPr lang="en-US" sz="794" b="1" dirty="0">
                  <a:solidFill>
                    <a:srgbClr val="333E48"/>
                  </a:solidFill>
                  <a:latin typeface="Verdana"/>
                </a:rPr>
                <a:t>SIS</a:t>
              </a:r>
            </a:p>
          </p:txBody>
        </p:sp>
      </p:grpSp>
      <p:grpSp>
        <p:nvGrpSpPr>
          <p:cNvPr id="13" name="Group 12">
            <a:extLst>
              <a:ext uri="{FF2B5EF4-FFF2-40B4-BE49-F238E27FC236}">
                <a16:creationId xmlns:a16="http://schemas.microsoft.com/office/drawing/2014/main" id="{5048CB52-CFA3-BD19-9EB2-C8401C33508C}"/>
              </a:ext>
            </a:extLst>
          </p:cNvPr>
          <p:cNvGrpSpPr/>
          <p:nvPr/>
        </p:nvGrpSpPr>
        <p:grpSpPr>
          <a:xfrm>
            <a:off x="4911987" y="2495468"/>
            <a:ext cx="376871" cy="547116"/>
            <a:chOff x="3137095" y="1627911"/>
            <a:chExt cx="263810" cy="382981"/>
          </a:xfrm>
        </p:grpSpPr>
        <p:pic>
          <p:nvPicPr>
            <p:cNvPr id="14" name="Picture 13" descr="A close up of a logo&#10;&#10;Description automatically generated">
              <a:extLst>
                <a:ext uri="{FF2B5EF4-FFF2-40B4-BE49-F238E27FC236}">
                  <a16:creationId xmlns:a16="http://schemas.microsoft.com/office/drawing/2014/main" id="{12444EA2-8096-CB57-804B-DA525906C08E}"/>
                </a:ext>
              </a:extLst>
            </p:cNvPr>
            <p:cNvPicPr>
              <a:picLocks noChangeAspect="1"/>
            </p:cNvPicPr>
            <p:nvPr/>
          </p:nvPicPr>
          <p:blipFill>
            <a:blip r:embed="rId2"/>
            <a:stretch>
              <a:fillRect/>
            </a:stretch>
          </p:blipFill>
          <p:spPr>
            <a:xfrm>
              <a:off x="3174871" y="1627911"/>
              <a:ext cx="188259" cy="251012"/>
            </a:xfrm>
            <a:prstGeom prst="rect">
              <a:avLst/>
            </a:prstGeom>
          </p:spPr>
        </p:pic>
        <p:sp>
          <p:nvSpPr>
            <p:cNvPr id="15" name="TextBox 21">
              <a:extLst>
                <a:ext uri="{FF2B5EF4-FFF2-40B4-BE49-F238E27FC236}">
                  <a16:creationId xmlns:a16="http://schemas.microsoft.com/office/drawing/2014/main" id="{1FCBAC3E-7190-4C50-36E1-D493B6DAC12C}"/>
                </a:ext>
              </a:extLst>
            </p:cNvPr>
            <p:cNvSpPr txBox="1"/>
            <p:nvPr/>
          </p:nvSpPr>
          <p:spPr bwMode="gray">
            <a:xfrm>
              <a:off x="3137095" y="1925343"/>
              <a:ext cx="263810" cy="8554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defTabSz="768111">
                <a:spcBef>
                  <a:spcPts val="441"/>
                </a:spcBef>
              </a:pPr>
              <a:r>
                <a:rPr lang="en-US" sz="794" b="1" dirty="0">
                  <a:solidFill>
                    <a:srgbClr val="333E48"/>
                  </a:solidFill>
                  <a:latin typeface="Verdana"/>
                </a:rPr>
                <a:t>LMS</a:t>
              </a:r>
            </a:p>
          </p:txBody>
        </p:sp>
      </p:grpSp>
      <p:grpSp>
        <p:nvGrpSpPr>
          <p:cNvPr id="16" name="Group 15">
            <a:extLst>
              <a:ext uri="{FF2B5EF4-FFF2-40B4-BE49-F238E27FC236}">
                <a16:creationId xmlns:a16="http://schemas.microsoft.com/office/drawing/2014/main" id="{58F802FE-2D32-D864-3CE2-F87069860B41}"/>
              </a:ext>
            </a:extLst>
          </p:cNvPr>
          <p:cNvGrpSpPr/>
          <p:nvPr/>
        </p:nvGrpSpPr>
        <p:grpSpPr>
          <a:xfrm>
            <a:off x="5585024" y="2495468"/>
            <a:ext cx="376871" cy="547116"/>
            <a:chOff x="3518122" y="1627911"/>
            <a:chExt cx="263810" cy="382981"/>
          </a:xfrm>
        </p:grpSpPr>
        <p:pic>
          <p:nvPicPr>
            <p:cNvPr id="17" name="Picture 16" descr="A close up of a logo&#10;&#10;Description automatically generated">
              <a:extLst>
                <a:ext uri="{FF2B5EF4-FFF2-40B4-BE49-F238E27FC236}">
                  <a16:creationId xmlns:a16="http://schemas.microsoft.com/office/drawing/2014/main" id="{A7B606C6-9851-B7B9-57C0-2C72D47A1D6A}"/>
                </a:ext>
              </a:extLst>
            </p:cNvPr>
            <p:cNvPicPr>
              <a:picLocks noChangeAspect="1"/>
            </p:cNvPicPr>
            <p:nvPr/>
          </p:nvPicPr>
          <p:blipFill>
            <a:blip r:embed="rId2"/>
            <a:stretch>
              <a:fillRect/>
            </a:stretch>
          </p:blipFill>
          <p:spPr>
            <a:xfrm>
              <a:off x="3555899" y="1627911"/>
              <a:ext cx="188259" cy="251012"/>
            </a:xfrm>
            <a:prstGeom prst="rect">
              <a:avLst/>
            </a:prstGeom>
          </p:spPr>
        </p:pic>
        <p:sp>
          <p:nvSpPr>
            <p:cNvPr id="18" name="TextBox 22">
              <a:extLst>
                <a:ext uri="{FF2B5EF4-FFF2-40B4-BE49-F238E27FC236}">
                  <a16:creationId xmlns:a16="http://schemas.microsoft.com/office/drawing/2014/main" id="{3CF90BB3-13D8-C96F-AFEB-AD26FB363B6E}"/>
                </a:ext>
              </a:extLst>
            </p:cNvPr>
            <p:cNvSpPr txBox="1"/>
            <p:nvPr/>
          </p:nvSpPr>
          <p:spPr bwMode="gray">
            <a:xfrm>
              <a:off x="3518122" y="1925343"/>
              <a:ext cx="263810" cy="8554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defTabSz="768111">
                <a:spcBef>
                  <a:spcPts val="441"/>
                </a:spcBef>
              </a:pPr>
              <a:r>
                <a:rPr lang="en-US" sz="794" b="1" dirty="0">
                  <a:solidFill>
                    <a:srgbClr val="333E48"/>
                  </a:solidFill>
                  <a:latin typeface="Verdana"/>
                </a:rPr>
                <a:t>CRM</a:t>
              </a:r>
            </a:p>
          </p:txBody>
        </p:sp>
      </p:grpSp>
      <p:grpSp>
        <p:nvGrpSpPr>
          <p:cNvPr id="19" name="Group 18">
            <a:extLst>
              <a:ext uri="{FF2B5EF4-FFF2-40B4-BE49-F238E27FC236}">
                <a16:creationId xmlns:a16="http://schemas.microsoft.com/office/drawing/2014/main" id="{699ABE1C-D3DB-B9BC-AA78-B8F5C26DDFCE}"/>
              </a:ext>
            </a:extLst>
          </p:cNvPr>
          <p:cNvGrpSpPr/>
          <p:nvPr/>
        </p:nvGrpSpPr>
        <p:grpSpPr>
          <a:xfrm>
            <a:off x="6258060" y="2495467"/>
            <a:ext cx="376871" cy="547116"/>
            <a:chOff x="3903661" y="1627911"/>
            <a:chExt cx="263810" cy="382981"/>
          </a:xfrm>
        </p:grpSpPr>
        <p:pic>
          <p:nvPicPr>
            <p:cNvPr id="20" name="Picture 19" descr="A close up of a logo&#10;&#10;Description automatically generated">
              <a:extLst>
                <a:ext uri="{FF2B5EF4-FFF2-40B4-BE49-F238E27FC236}">
                  <a16:creationId xmlns:a16="http://schemas.microsoft.com/office/drawing/2014/main" id="{A0D6C3B5-53A7-17A9-9B75-2603EB74084C}"/>
                </a:ext>
              </a:extLst>
            </p:cNvPr>
            <p:cNvPicPr>
              <a:picLocks noChangeAspect="1"/>
            </p:cNvPicPr>
            <p:nvPr/>
          </p:nvPicPr>
          <p:blipFill>
            <a:blip r:embed="rId2"/>
            <a:stretch>
              <a:fillRect/>
            </a:stretch>
          </p:blipFill>
          <p:spPr>
            <a:xfrm>
              <a:off x="3941437" y="1627911"/>
              <a:ext cx="188259" cy="251012"/>
            </a:xfrm>
            <a:prstGeom prst="rect">
              <a:avLst/>
            </a:prstGeom>
          </p:spPr>
        </p:pic>
        <p:sp>
          <p:nvSpPr>
            <p:cNvPr id="21" name="TextBox 23">
              <a:extLst>
                <a:ext uri="{FF2B5EF4-FFF2-40B4-BE49-F238E27FC236}">
                  <a16:creationId xmlns:a16="http://schemas.microsoft.com/office/drawing/2014/main" id="{EF304F06-CDAA-D93F-B291-B1C321D64D9A}"/>
                </a:ext>
              </a:extLst>
            </p:cNvPr>
            <p:cNvSpPr txBox="1"/>
            <p:nvPr/>
          </p:nvSpPr>
          <p:spPr bwMode="gray">
            <a:xfrm>
              <a:off x="3903661" y="1925343"/>
              <a:ext cx="263810" cy="8554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defTabSz="768111">
                <a:spcBef>
                  <a:spcPts val="441"/>
                </a:spcBef>
              </a:pPr>
              <a:r>
                <a:rPr lang="en-US" sz="794" b="1" dirty="0">
                  <a:solidFill>
                    <a:srgbClr val="333E48"/>
                  </a:solidFill>
                  <a:latin typeface="Verdana"/>
                </a:rPr>
                <a:t>SSMS</a:t>
              </a:r>
            </a:p>
          </p:txBody>
        </p:sp>
      </p:grpSp>
      <p:sp>
        <p:nvSpPr>
          <p:cNvPr id="22" name="Rectangle 21">
            <a:extLst>
              <a:ext uri="{FF2B5EF4-FFF2-40B4-BE49-F238E27FC236}">
                <a16:creationId xmlns:a16="http://schemas.microsoft.com/office/drawing/2014/main" id="{0259C906-68FD-AB5E-AA3F-68506D2E6900}"/>
              </a:ext>
            </a:extLst>
          </p:cNvPr>
          <p:cNvSpPr/>
          <p:nvPr/>
        </p:nvSpPr>
        <p:spPr bwMode="gray">
          <a:xfrm>
            <a:off x="4027303" y="3433926"/>
            <a:ext cx="2817147" cy="730670"/>
          </a:xfrm>
          <a:prstGeom prst="rect">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3" tIns="40341" rIns="80683" bIns="40341"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defTabSz="768111"/>
            <a:endParaRPr lang="en-US" sz="933" dirty="0">
              <a:solidFill>
                <a:srgbClr val="FFFFFF"/>
              </a:solidFill>
              <a:latin typeface="Verdana"/>
            </a:endParaRPr>
          </a:p>
        </p:txBody>
      </p:sp>
      <p:sp>
        <p:nvSpPr>
          <p:cNvPr id="23" name="TextBox 25">
            <a:extLst>
              <a:ext uri="{FF2B5EF4-FFF2-40B4-BE49-F238E27FC236}">
                <a16:creationId xmlns:a16="http://schemas.microsoft.com/office/drawing/2014/main" id="{EBFC29AF-D354-C355-08BD-7205D002837E}"/>
              </a:ext>
            </a:extLst>
          </p:cNvPr>
          <p:cNvSpPr txBox="1"/>
          <p:nvPr/>
        </p:nvSpPr>
        <p:spPr bwMode="gray">
          <a:xfrm>
            <a:off x="4693664" y="3743966"/>
            <a:ext cx="1752831" cy="197875"/>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defTabSz="768111">
              <a:spcBef>
                <a:spcPts val="441"/>
              </a:spcBef>
            </a:pPr>
            <a:r>
              <a:rPr lang="en-US" sz="1286" dirty="0">
                <a:solidFill>
                  <a:srgbClr val="333E48"/>
                </a:solidFill>
                <a:latin typeface="Verdana"/>
              </a:rPr>
              <a:t>Data Normalization</a:t>
            </a:r>
          </a:p>
        </p:txBody>
      </p:sp>
      <p:cxnSp>
        <p:nvCxnSpPr>
          <p:cNvPr id="24" name="Straight Arrow Connector 23">
            <a:extLst>
              <a:ext uri="{FF2B5EF4-FFF2-40B4-BE49-F238E27FC236}">
                <a16:creationId xmlns:a16="http://schemas.microsoft.com/office/drawing/2014/main" id="{2B841C7E-3F0F-4003-DD1E-87E7B9B4B215}"/>
              </a:ext>
            </a:extLst>
          </p:cNvPr>
          <p:cNvCxnSpPr/>
          <p:nvPr/>
        </p:nvCxnSpPr>
        <p:spPr bwMode="gray">
          <a:xfrm>
            <a:off x="4398669" y="3133960"/>
            <a:ext cx="0" cy="22381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3797CFA-B393-A8B2-7ACD-1C6492B276AB}"/>
              </a:ext>
            </a:extLst>
          </p:cNvPr>
          <p:cNvCxnSpPr/>
          <p:nvPr/>
        </p:nvCxnSpPr>
        <p:spPr bwMode="gray">
          <a:xfrm>
            <a:off x="5098962" y="3170056"/>
            <a:ext cx="0" cy="22381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E071565-34C0-5BF3-2793-926510B4134E}"/>
              </a:ext>
            </a:extLst>
          </p:cNvPr>
          <p:cNvCxnSpPr/>
          <p:nvPr/>
        </p:nvCxnSpPr>
        <p:spPr bwMode="gray">
          <a:xfrm>
            <a:off x="5773459" y="3170056"/>
            <a:ext cx="0" cy="22381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22A18C-E9FE-B14F-D254-B39CE4A2C4D8}"/>
              </a:ext>
            </a:extLst>
          </p:cNvPr>
          <p:cNvCxnSpPr/>
          <p:nvPr/>
        </p:nvCxnSpPr>
        <p:spPr bwMode="gray">
          <a:xfrm>
            <a:off x="6446495" y="3170056"/>
            <a:ext cx="0" cy="22381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EAA3489-EE0C-8320-338F-C467168A8DED}"/>
              </a:ext>
            </a:extLst>
          </p:cNvPr>
          <p:cNvCxnSpPr/>
          <p:nvPr/>
        </p:nvCxnSpPr>
        <p:spPr bwMode="gray">
          <a:xfrm>
            <a:off x="5440871" y="4189822"/>
            <a:ext cx="0" cy="22381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picture containing ware, gear, wheel&#10;&#10;Description automatically generated">
            <a:extLst>
              <a:ext uri="{FF2B5EF4-FFF2-40B4-BE49-F238E27FC236}">
                <a16:creationId xmlns:a16="http://schemas.microsoft.com/office/drawing/2014/main" id="{2E8D86FF-9578-45BF-BA64-38B165B78717}"/>
              </a:ext>
            </a:extLst>
          </p:cNvPr>
          <p:cNvPicPr>
            <a:picLocks noChangeAspect="1"/>
          </p:cNvPicPr>
          <p:nvPr/>
        </p:nvPicPr>
        <p:blipFill>
          <a:blip r:embed="rId3"/>
          <a:stretch>
            <a:fillRect/>
          </a:stretch>
        </p:blipFill>
        <p:spPr>
          <a:xfrm>
            <a:off x="4142381" y="3634547"/>
            <a:ext cx="392206" cy="392206"/>
          </a:xfrm>
          <a:prstGeom prst="rect">
            <a:avLst/>
          </a:prstGeom>
        </p:spPr>
      </p:pic>
      <p:pic>
        <p:nvPicPr>
          <p:cNvPr id="30" name="Picture 29" descr="A picture containing meter&#10;&#10;Description automatically generated">
            <a:extLst>
              <a:ext uri="{FF2B5EF4-FFF2-40B4-BE49-F238E27FC236}">
                <a16:creationId xmlns:a16="http://schemas.microsoft.com/office/drawing/2014/main" id="{A0E90311-E1F7-2D97-637C-961DA4DB01B9}"/>
              </a:ext>
            </a:extLst>
          </p:cNvPr>
          <p:cNvPicPr>
            <a:picLocks noChangeAspect="1"/>
          </p:cNvPicPr>
          <p:nvPr/>
        </p:nvPicPr>
        <p:blipFill>
          <a:blip r:embed="rId4"/>
          <a:stretch>
            <a:fillRect/>
          </a:stretch>
        </p:blipFill>
        <p:spPr>
          <a:xfrm>
            <a:off x="4159007" y="4676816"/>
            <a:ext cx="403411" cy="302559"/>
          </a:xfrm>
          <a:prstGeom prst="rect">
            <a:avLst/>
          </a:prstGeom>
        </p:spPr>
      </p:pic>
      <p:cxnSp>
        <p:nvCxnSpPr>
          <p:cNvPr id="31" name="Straight Connector 30">
            <a:extLst>
              <a:ext uri="{FF2B5EF4-FFF2-40B4-BE49-F238E27FC236}">
                <a16:creationId xmlns:a16="http://schemas.microsoft.com/office/drawing/2014/main" id="{86899D27-9EEE-4E4F-DE88-58D37B88AF34}"/>
              </a:ext>
            </a:extLst>
          </p:cNvPr>
          <p:cNvCxnSpPr>
            <a:cxnSpLocks/>
          </p:cNvCxnSpPr>
          <p:nvPr/>
        </p:nvCxnSpPr>
        <p:spPr bwMode="gray">
          <a:xfrm flipH="1">
            <a:off x="6996282" y="3588712"/>
            <a:ext cx="57132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F853FF6-E9D7-AE46-2744-C15F16F36554}"/>
              </a:ext>
            </a:extLst>
          </p:cNvPr>
          <p:cNvSpPr/>
          <p:nvPr/>
        </p:nvSpPr>
        <p:spPr>
          <a:xfrm>
            <a:off x="838200" y="1451252"/>
            <a:ext cx="2472399" cy="59471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750" tIns="44376" rIns="88750" bIns="44376"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defTabSz="768111"/>
            <a:endParaRPr lang="en-US" sz="583" b="1" dirty="0">
              <a:solidFill>
                <a:srgbClr val="FFFFFF"/>
              </a:solidFill>
              <a:latin typeface="Verdana"/>
            </a:endParaRPr>
          </a:p>
        </p:txBody>
      </p:sp>
      <p:sp>
        <p:nvSpPr>
          <p:cNvPr id="33" name="TextBox 77">
            <a:extLst>
              <a:ext uri="{FF2B5EF4-FFF2-40B4-BE49-F238E27FC236}">
                <a16:creationId xmlns:a16="http://schemas.microsoft.com/office/drawing/2014/main" id="{4BDF0EDC-28B3-FCFC-69C8-920B87B2EF95}"/>
              </a:ext>
            </a:extLst>
          </p:cNvPr>
          <p:cNvSpPr txBox="1"/>
          <p:nvPr/>
        </p:nvSpPr>
        <p:spPr bwMode="gray">
          <a:xfrm>
            <a:off x="1480796" y="1577492"/>
            <a:ext cx="1658564" cy="39574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defTabSz="768111">
              <a:spcBef>
                <a:spcPts val="441"/>
              </a:spcBef>
            </a:pPr>
            <a:r>
              <a:rPr lang="en-US" sz="1286" dirty="0">
                <a:solidFill>
                  <a:srgbClr val="002060"/>
                </a:solidFill>
                <a:latin typeface="Verdana"/>
              </a:rPr>
              <a:t>Ellucian Banner (SIS)</a:t>
            </a:r>
          </a:p>
        </p:txBody>
      </p:sp>
      <p:sp>
        <p:nvSpPr>
          <p:cNvPr id="34" name="Rectangle 33">
            <a:extLst>
              <a:ext uri="{FF2B5EF4-FFF2-40B4-BE49-F238E27FC236}">
                <a16:creationId xmlns:a16="http://schemas.microsoft.com/office/drawing/2014/main" id="{64C18C43-E808-E9E5-19A9-B369C82340B1}"/>
              </a:ext>
            </a:extLst>
          </p:cNvPr>
          <p:cNvSpPr/>
          <p:nvPr/>
        </p:nvSpPr>
        <p:spPr>
          <a:xfrm>
            <a:off x="838200" y="2541327"/>
            <a:ext cx="2472399" cy="59471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750" tIns="44376" rIns="88750" bIns="44376"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defTabSz="768111"/>
            <a:endParaRPr lang="en-US" sz="583" b="1" dirty="0">
              <a:solidFill>
                <a:srgbClr val="FFFFFF"/>
              </a:solidFill>
              <a:latin typeface="Verdana"/>
            </a:endParaRPr>
          </a:p>
        </p:txBody>
      </p:sp>
      <p:sp>
        <p:nvSpPr>
          <p:cNvPr id="35" name="TextBox 103">
            <a:extLst>
              <a:ext uri="{FF2B5EF4-FFF2-40B4-BE49-F238E27FC236}">
                <a16:creationId xmlns:a16="http://schemas.microsoft.com/office/drawing/2014/main" id="{598B2567-8FB9-D775-A0E6-9504782BEC28}"/>
              </a:ext>
            </a:extLst>
          </p:cNvPr>
          <p:cNvSpPr txBox="1"/>
          <p:nvPr/>
        </p:nvSpPr>
        <p:spPr bwMode="gray">
          <a:xfrm>
            <a:off x="1456379" y="2667568"/>
            <a:ext cx="1751309" cy="39574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defTabSz="768111">
              <a:spcBef>
                <a:spcPts val="441"/>
              </a:spcBef>
            </a:pPr>
            <a:r>
              <a:rPr lang="en-US" sz="1286" dirty="0">
                <a:solidFill>
                  <a:srgbClr val="002060"/>
                </a:solidFill>
                <a:latin typeface="Verdana"/>
              </a:rPr>
              <a:t>Instructure Canvas (LMS)</a:t>
            </a:r>
          </a:p>
        </p:txBody>
      </p:sp>
      <p:sp>
        <p:nvSpPr>
          <p:cNvPr id="36" name="Rectangle 35">
            <a:extLst>
              <a:ext uri="{FF2B5EF4-FFF2-40B4-BE49-F238E27FC236}">
                <a16:creationId xmlns:a16="http://schemas.microsoft.com/office/drawing/2014/main" id="{C13D21AC-B654-F3CD-B667-DDA92D5F009A}"/>
              </a:ext>
            </a:extLst>
          </p:cNvPr>
          <p:cNvSpPr/>
          <p:nvPr/>
        </p:nvSpPr>
        <p:spPr>
          <a:xfrm>
            <a:off x="838200" y="3729168"/>
            <a:ext cx="2472399" cy="59471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750" tIns="44376" rIns="88750" bIns="44376"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defTabSz="768111"/>
            <a:endParaRPr lang="en-US" sz="583" b="1" dirty="0">
              <a:solidFill>
                <a:srgbClr val="FFFFFF"/>
              </a:solidFill>
              <a:latin typeface="Verdana"/>
            </a:endParaRPr>
          </a:p>
        </p:txBody>
      </p:sp>
      <p:sp>
        <p:nvSpPr>
          <p:cNvPr id="37" name="TextBox 109">
            <a:extLst>
              <a:ext uri="{FF2B5EF4-FFF2-40B4-BE49-F238E27FC236}">
                <a16:creationId xmlns:a16="http://schemas.microsoft.com/office/drawing/2014/main" id="{242BD965-88A0-1909-D0D6-E4C2B987A98C}"/>
              </a:ext>
            </a:extLst>
          </p:cNvPr>
          <p:cNvSpPr txBox="1"/>
          <p:nvPr/>
        </p:nvSpPr>
        <p:spPr bwMode="gray">
          <a:xfrm>
            <a:off x="1505973" y="3852491"/>
            <a:ext cx="1567120" cy="39574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defTabSz="768111">
              <a:spcBef>
                <a:spcPts val="441"/>
              </a:spcBef>
            </a:pPr>
            <a:r>
              <a:rPr lang="en-US" sz="1286" dirty="0">
                <a:solidFill>
                  <a:srgbClr val="002060"/>
                </a:solidFill>
                <a:latin typeface="Verdana"/>
              </a:rPr>
              <a:t>Anthology Reach (CRM)</a:t>
            </a:r>
          </a:p>
        </p:txBody>
      </p:sp>
      <p:sp>
        <p:nvSpPr>
          <p:cNvPr id="38" name="Rectangle 37">
            <a:extLst>
              <a:ext uri="{FF2B5EF4-FFF2-40B4-BE49-F238E27FC236}">
                <a16:creationId xmlns:a16="http://schemas.microsoft.com/office/drawing/2014/main" id="{A3051CD4-B9AA-9722-D922-FC8BE7CE920F}"/>
              </a:ext>
            </a:extLst>
          </p:cNvPr>
          <p:cNvSpPr/>
          <p:nvPr/>
        </p:nvSpPr>
        <p:spPr>
          <a:xfrm>
            <a:off x="838200" y="4974294"/>
            <a:ext cx="2472399" cy="59471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750" tIns="44376" rIns="88750" bIns="44376"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defTabSz="768111"/>
            <a:endParaRPr lang="en-US" sz="583" b="1" dirty="0">
              <a:solidFill>
                <a:srgbClr val="FFFFFF"/>
              </a:solidFill>
              <a:latin typeface="Verdana"/>
            </a:endParaRPr>
          </a:p>
        </p:txBody>
      </p:sp>
      <p:sp>
        <p:nvSpPr>
          <p:cNvPr id="39" name="TextBox 115">
            <a:extLst>
              <a:ext uri="{FF2B5EF4-FFF2-40B4-BE49-F238E27FC236}">
                <a16:creationId xmlns:a16="http://schemas.microsoft.com/office/drawing/2014/main" id="{AA36FBE5-2CF7-2668-C82F-0198042A6C39}"/>
              </a:ext>
            </a:extLst>
          </p:cNvPr>
          <p:cNvSpPr txBox="1"/>
          <p:nvPr/>
        </p:nvSpPr>
        <p:spPr bwMode="gray">
          <a:xfrm>
            <a:off x="1470217" y="5056875"/>
            <a:ext cx="1798150" cy="39574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defTabSz="768111">
              <a:spcBef>
                <a:spcPts val="441"/>
              </a:spcBef>
            </a:pPr>
            <a:r>
              <a:rPr lang="en-US" sz="1286" dirty="0" err="1">
                <a:solidFill>
                  <a:srgbClr val="002060"/>
                </a:solidFill>
                <a:latin typeface="Verdana"/>
              </a:rPr>
              <a:t>NavMSU</a:t>
            </a:r>
            <a:br>
              <a:rPr lang="en-US" sz="1286" dirty="0">
                <a:solidFill>
                  <a:srgbClr val="002060"/>
                </a:solidFill>
                <a:latin typeface="Verdana"/>
              </a:rPr>
            </a:br>
            <a:r>
              <a:rPr lang="en-US" sz="1286" dirty="0">
                <a:solidFill>
                  <a:srgbClr val="002060"/>
                </a:solidFill>
                <a:latin typeface="Verdana"/>
              </a:rPr>
              <a:t>(SSMS)</a:t>
            </a:r>
          </a:p>
        </p:txBody>
      </p:sp>
      <p:sp>
        <p:nvSpPr>
          <p:cNvPr id="40" name="Rounded Rectangle 76">
            <a:extLst>
              <a:ext uri="{FF2B5EF4-FFF2-40B4-BE49-F238E27FC236}">
                <a16:creationId xmlns:a16="http://schemas.microsoft.com/office/drawing/2014/main" id="{7C76313F-0484-507A-CFB5-63A58D5207FE}"/>
              </a:ext>
              <a:ext uri="{C183D7F6-B498-43B3-948B-1728B52AA6E4}">
                <adec:decorative xmlns:adec="http://schemas.microsoft.com/office/drawing/2017/decorative" val="1"/>
              </a:ext>
            </a:extLst>
          </p:cNvPr>
          <p:cNvSpPr/>
          <p:nvPr/>
        </p:nvSpPr>
        <p:spPr bwMode="gray">
          <a:xfrm>
            <a:off x="8320512" y="1841099"/>
            <a:ext cx="590646" cy="845987"/>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768111">
              <a:spcBef>
                <a:spcPts val="714"/>
              </a:spcBef>
            </a:pPr>
            <a:endParaRPr lang="en-US" sz="1429" dirty="0" err="1">
              <a:solidFill>
                <a:srgbClr val="FFFFFF"/>
              </a:solidFill>
              <a:latin typeface="Verdana"/>
            </a:endParaRPr>
          </a:p>
        </p:txBody>
      </p:sp>
      <p:sp>
        <p:nvSpPr>
          <p:cNvPr id="41" name="Rounded Rectangle 99">
            <a:extLst>
              <a:ext uri="{FF2B5EF4-FFF2-40B4-BE49-F238E27FC236}">
                <a16:creationId xmlns:a16="http://schemas.microsoft.com/office/drawing/2014/main" id="{CA90A4AC-21F0-C4EA-1126-87157C9EC2A9}"/>
              </a:ext>
            </a:extLst>
          </p:cNvPr>
          <p:cNvSpPr/>
          <p:nvPr/>
        </p:nvSpPr>
        <p:spPr bwMode="gray">
          <a:xfrm>
            <a:off x="8640331" y="1841098"/>
            <a:ext cx="2379069" cy="845987"/>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ctr" anchorCtr="0" forceAA="0" compatLnSpc="1">
            <a:prstTxWarp prst="textNoShape">
              <a:avLst/>
            </a:prstTxWarp>
            <a:noAutofit/>
          </a:bodyPr>
          <a:lstStyle/>
          <a:p>
            <a:pPr defTabSz="768111">
              <a:spcBef>
                <a:spcPts val="714"/>
              </a:spcBef>
            </a:pPr>
            <a:r>
              <a:rPr lang="en-US" sz="1286" b="1" dirty="0">
                <a:solidFill>
                  <a:srgbClr val="333E48"/>
                </a:solidFill>
                <a:latin typeface="Verdana"/>
              </a:rPr>
              <a:t>Dashboards and reporting</a:t>
            </a:r>
            <a:endParaRPr lang="en-US" sz="1286" dirty="0">
              <a:solidFill>
                <a:srgbClr val="333E48"/>
              </a:solidFill>
              <a:latin typeface="Verdana"/>
            </a:endParaRPr>
          </a:p>
        </p:txBody>
      </p:sp>
      <p:sp>
        <p:nvSpPr>
          <p:cNvPr id="42" name="Isosceles Triangle 68">
            <a:extLst>
              <a:ext uri="{FF2B5EF4-FFF2-40B4-BE49-F238E27FC236}">
                <a16:creationId xmlns:a16="http://schemas.microsoft.com/office/drawing/2014/main" id="{3BD19CEE-6E3A-EA93-070D-91DE06426E5C}"/>
              </a:ext>
              <a:ext uri="{C183D7F6-B498-43B3-948B-1728B52AA6E4}">
                <adec:decorative xmlns:adec="http://schemas.microsoft.com/office/drawing/2017/decorative" val="1"/>
              </a:ext>
            </a:extLst>
          </p:cNvPr>
          <p:cNvSpPr/>
          <p:nvPr/>
        </p:nvSpPr>
        <p:spPr bwMode="gray">
          <a:xfrm rot="9000000">
            <a:off x="8016277" y="1823460"/>
            <a:ext cx="730677" cy="965537"/>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768111">
              <a:spcBef>
                <a:spcPts val="714"/>
              </a:spcBef>
            </a:pPr>
            <a:endParaRPr lang="en-US" sz="1429" dirty="0" err="1">
              <a:solidFill>
                <a:srgbClr val="FFFFFF"/>
              </a:solidFill>
              <a:latin typeface="Verdana"/>
            </a:endParaRPr>
          </a:p>
        </p:txBody>
      </p:sp>
      <p:pic>
        <p:nvPicPr>
          <p:cNvPr id="43" name="Picture 42">
            <a:extLst>
              <a:ext uri="{FF2B5EF4-FFF2-40B4-BE49-F238E27FC236}">
                <a16:creationId xmlns:a16="http://schemas.microsoft.com/office/drawing/2014/main" id="{3E8D4362-2BD5-FFCB-D532-8B7D8A51F236}"/>
              </a:ext>
              <a:ext uri="{C183D7F6-B498-43B3-948B-1728B52AA6E4}">
                <adec:decorative xmlns:adec="http://schemas.microsoft.com/office/drawing/2017/decorative" val="1"/>
              </a:ext>
            </a:extLst>
          </p:cNvPr>
          <p:cNvPicPr>
            <a:picLocks noChangeAspect="1"/>
          </p:cNvPicPr>
          <p:nvPr/>
        </p:nvPicPr>
        <p:blipFill>
          <a:blip r:embed="rId5"/>
          <a:srcRect/>
          <a:stretch/>
        </p:blipFill>
        <p:spPr bwMode="gray">
          <a:xfrm>
            <a:off x="8067729" y="2065184"/>
            <a:ext cx="495226" cy="294040"/>
          </a:xfrm>
          <a:prstGeom prst="rect">
            <a:avLst/>
          </a:prstGeom>
        </p:spPr>
      </p:pic>
      <p:sp>
        <p:nvSpPr>
          <p:cNvPr id="44" name="Rounded Rectangle 76">
            <a:extLst>
              <a:ext uri="{FF2B5EF4-FFF2-40B4-BE49-F238E27FC236}">
                <a16:creationId xmlns:a16="http://schemas.microsoft.com/office/drawing/2014/main" id="{89E52CE6-1BEA-084E-C8EC-4375A0D7DCE9}"/>
              </a:ext>
              <a:ext uri="{C183D7F6-B498-43B3-948B-1728B52AA6E4}">
                <adec:decorative xmlns:adec="http://schemas.microsoft.com/office/drawing/2017/decorative" val="1"/>
              </a:ext>
            </a:extLst>
          </p:cNvPr>
          <p:cNvSpPr/>
          <p:nvPr/>
        </p:nvSpPr>
        <p:spPr bwMode="gray">
          <a:xfrm>
            <a:off x="9097911" y="3030338"/>
            <a:ext cx="590646" cy="845987"/>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768111">
              <a:spcBef>
                <a:spcPts val="714"/>
              </a:spcBef>
            </a:pPr>
            <a:endParaRPr lang="en-US" sz="1429" dirty="0" err="1">
              <a:solidFill>
                <a:srgbClr val="FFFFFF"/>
              </a:solidFill>
              <a:latin typeface="Verdana"/>
            </a:endParaRPr>
          </a:p>
        </p:txBody>
      </p:sp>
      <p:sp>
        <p:nvSpPr>
          <p:cNvPr id="45" name="Rounded Rectangle 99">
            <a:extLst>
              <a:ext uri="{FF2B5EF4-FFF2-40B4-BE49-F238E27FC236}">
                <a16:creationId xmlns:a16="http://schemas.microsoft.com/office/drawing/2014/main" id="{2D24AD53-E4E9-EAF2-97CE-4552AF94961D}"/>
              </a:ext>
            </a:extLst>
          </p:cNvPr>
          <p:cNvSpPr/>
          <p:nvPr/>
        </p:nvSpPr>
        <p:spPr bwMode="gray">
          <a:xfrm>
            <a:off x="9417729" y="3030336"/>
            <a:ext cx="2583764" cy="845987"/>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ctr" anchorCtr="0" forceAA="0" compatLnSpc="1">
            <a:prstTxWarp prst="textNoShape">
              <a:avLst/>
            </a:prstTxWarp>
            <a:noAutofit/>
          </a:bodyPr>
          <a:lstStyle/>
          <a:p>
            <a:pPr defTabSz="768111">
              <a:spcBef>
                <a:spcPts val="714"/>
              </a:spcBef>
            </a:pPr>
            <a:r>
              <a:rPr lang="en-US" sz="1286" b="1" dirty="0">
                <a:solidFill>
                  <a:srgbClr val="333E48"/>
                </a:solidFill>
                <a:latin typeface="Verdana"/>
              </a:rPr>
              <a:t>Analytics</a:t>
            </a:r>
            <a:endParaRPr lang="en-US" sz="1286" dirty="0">
              <a:solidFill>
                <a:srgbClr val="333E48"/>
              </a:solidFill>
              <a:latin typeface="Verdana"/>
            </a:endParaRPr>
          </a:p>
        </p:txBody>
      </p:sp>
      <p:sp>
        <p:nvSpPr>
          <p:cNvPr id="46" name="Isosceles Triangle 68">
            <a:extLst>
              <a:ext uri="{FF2B5EF4-FFF2-40B4-BE49-F238E27FC236}">
                <a16:creationId xmlns:a16="http://schemas.microsoft.com/office/drawing/2014/main" id="{404F34CC-6031-63D5-AC13-34019C5EE4DF}"/>
              </a:ext>
              <a:ext uri="{C183D7F6-B498-43B3-948B-1728B52AA6E4}">
                <adec:decorative xmlns:adec="http://schemas.microsoft.com/office/drawing/2017/decorative" val="1"/>
              </a:ext>
            </a:extLst>
          </p:cNvPr>
          <p:cNvSpPr/>
          <p:nvPr/>
        </p:nvSpPr>
        <p:spPr bwMode="gray">
          <a:xfrm rot="9000000">
            <a:off x="8793675" y="3012698"/>
            <a:ext cx="730677" cy="965537"/>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768111">
              <a:spcBef>
                <a:spcPts val="714"/>
              </a:spcBef>
            </a:pPr>
            <a:endParaRPr lang="en-US" sz="1429" dirty="0" err="1">
              <a:solidFill>
                <a:srgbClr val="FFFFFF"/>
              </a:solidFill>
              <a:latin typeface="Verdana"/>
            </a:endParaRPr>
          </a:p>
        </p:txBody>
      </p:sp>
      <p:pic>
        <p:nvPicPr>
          <p:cNvPr id="47" name="Picture 46">
            <a:extLst>
              <a:ext uri="{FF2B5EF4-FFF2-40B4-BE49-F238E27FC236}">
                <a16:creationId xmlns:a16="http://schemas.microsoft.com/office/drawing/2014/main" id="{D6671C85-4A0E-A510-22BC-6EC2652DC44A}"/>
              </a:ext>
              <a:ext uri="{C183D7F6-B498-43B3-948B-1728B52AA6E4}">
                <adec:decorative xmlns:adec="http://schemas.microsoft.com/office/drawing/2017/decorative" val="1"/>
              </a:ext>
            </a:extLst>
          </p:cNvPr>
          <p:cNvPicPr>
            <a:picLocks noChangeAspect="1"/>
          </p:cNvPicPr>
          <p:nvPr/>
        </p:nvPicPr>
        <p:blipFill>
          <a:blip r:embed="rId6"/>
          <a:srcRect/>
          <a:stretch/>
        </p:blipFill>
        <p:spPr bwMode="gray">
          <a:xfrm>
            <a:off x="8892259" y="3254422"/>
            <a:ext cx="400964" cy="294040"/>
          </a:xfrm>
          <a:prstGeom prst="rect">
            <a:avLst/>
          </a:prstGeom>
        </p:spPr>
      </p:pic>
      <p:sp>
        <p:nvSpPr>
          <p:cNvPr id="48" name="Rounded Rectangle 76">
            <a:extLst>
              <a:ext uri="{FF2B5EF4-FFF2-40B4-BE49-F238E27FC236}">
                <a16:creationId xmlns:a16="http://schemas.microsoft.com/office/drawing/2014/main" id="{A90BAA3A-1C35-E958-0BAE-71EA86C4B5B8}"/>
              </a:ext>
              <a:ext uri="{C183D7F6-B498-43B3-948B-1728B52AA6E4}">
                <adec:decorative xmlns:adec="http://schemas.microsoft.com/office/drawing/2017/decorative" val="1"/>
              </a:ext>
            </a:extLst>
          </p:cNvPr>
          <p:cNvSpPr/>
          <p:nvPr/>
        </p:nvSpPr>
        <p:spPr bwMode="gray">
          <a:xfrm>
            <a:off x="8325688" y="4233326"/>
            <a:ext cx="590646" cy="845987"/>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768111">
              <a:spcBef>
                <a:spcPts val="714"/>
              </a:spcBef>
            </a:pPr>
            <a:endParaRPr lang="en-US" sz="1429" dirty="0" err="1">
              <a:solidFill>
                <a:srgbClr val="FFFFFF"/>
              </a:solidFill>
              <a:latin typeface="Verdana"/>
            </a:endParaRPr>
          </a:p>
        </p:txBody>
      </p:sp>
      <p:sp>
        <p:nvSpPr>
          <p:cNvPr id="49" name="Rounded Rectangle 99">
            <a:extLst>
              <a:ext uri="{FF2B5EF4-FFF2-40B4-BE49-F238E27FC236}">
                <a16:creationId xmlns:a16="http://schemas.microsoft.com/office/drawing/2014/main" id="{A3DD8192-4108-01A9-F386-3E333E155617}"/>
              </a:ext>
            </a:extLst>
          </p:cNvPr>
          <p:cNvSpPr/>
          <p:nvPr/>
        </p:nvSpPr>
        <p:spPr bwMode="gray">
          <a:xfrm>
            <a:off x="8645506" y="4233325"/>
            <a:ext cx="2379069" cy="845987"/>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ctr" anchorCtr="0" forceAA="0" compatLnSpc="1">
            <a:prstTxWarp prst="textNoShape">
              <a:avLst/>
            </a:prstTxWarp>
            <a:noAutofit/>
          </a:bodyPr>
          <a:lstStyle/>
          <a:p>
            <a:pPr defTabSz="768111">
              <a:spcBef>
                <a:spcPts val="714"/>
              </a:spcBef>
            </a:pPr>
            <a:r>
              <a:rPr lang="en-US" sz="1286" b="1" dirty="0">
                <a:solidFill>
                  <a:srgbClr val="333E48"/>
                </a:solidFill>
                <a:latin typeface="Verdana"/>
              </a:rPr>
              <a:t>Self-serve data access</a:t>
            </a:r>
          </a:p>
        </p:txBody>
      </p:sp>
      <p:sp>
        <p:nvSpPr>
          <p:cNvPr id="50" name="Isosceles Triangle 68">
            <a:extLst>
              <a:ext uri="{FF2B5EF4-FFF2-40B4-BE49-F238E27FC236}">
                <a16:creationId xmlns:a16="http://schemas.microsoft.com/office/drawing/2014/main" id="{647404E7-8BED-A50F-2879-F28D67DCD3DF}"/>
              </a:ext>
              <a:ext uri="{C183D7F6-B498-43B3-948B-1728B52AA6E4}">
                <adec:decorative xmlns:adec="http://schemas.microsoft.com/office/drawing/2017/decorative" val="1"/>
              </a:ext>
            </a:extLst>
          </p:cNvPr>
          <p:cNvSpPr/>
          <p:nvPr/>
        </p:nvSpPr>
        <p:spPr bwMode="gray">
          <a:xfrm rot="9000000">
            <a:off x="8021452" y="4215687"/>
            <a:ext cx="730677" cy="965537"/>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768111">
              <a:spcBef>
                <a:spcPts val="714"/>
              </a:spcBef>
            </a:pPr>
            <a:endParaRPr lang="en-US" sz="1429" dirty="0" err="1">
              <a:solidFill>
                <a:srgbClr val="FFFFFF"/>
              </a:solidFill>
              <a:latin typeface="Verdana"/>
            </a:endParaRPr>
          </a:p>
        </p:txBody>
      </p:sp>
      <p:pic>
        <p:nvPicPr>
          <p:cNvPr id="51" name="Picture 50">
            <a:extLst>
              <a:ext uri="{FF2B5EF4-FFF2-40B4-BE49-F238E27FC236}">
                <a16:creationId xmlns:a16="http://schemas.microsoft.com/office/drawing/2014/main" id="{ED5C8B52-B450-B542-4CDD-1041379681C4}"/>
              </a:ext>
              <a:ext uri="{C183D7F6-B498-43B3-948B-1728B52AA6E4}">
                <adec:decorative xmlns:adec="http://schemas.microsoft.com/office/drawing/2017/decorative" val="1"/>
              </a:ext>
            </a:extLst>
          </p:cNvPr>
          <p:cNvPicPr>
            <a:picLocks noChangeAspect="1"/>
          </p:cNvPicPr>
          <p:nvPr/>
        </p:nvPicPr>
        <p:blipFill>
          <a:blip r:embed="rId7"/>
          <a:srcRect/>
          <a:stretch/>
        </p:blipFill>
        <p:spPr bwMode="gray">
          <a:xfrm>
            <a:off x="8095925" y="4412360"/>
            <a:ext cx="445226" cy="391800"/>
          </a:xfrm>
          <a:prstGeom prst="rect">
            <a:avLst/>
          </a:prstGeom>
        </p:spPr>
      </p:pic>
      <p:grpSp>
        <p:nvGrpSpPr>
          <p:cNvPr id="52" name="Group 51">
            <a:extLst>
              <a:ext uri="{FF2B5EF4-FFF2-40B4-BE49-F238E27FC236}">
                <a16:creationId xmlns:a16="http://schemas.microsoft.com/office/drawing/2014/main" id="{9F767080-9663-4D51-497A-5993B451C0B4}"/>
              </a:ext>
            </a:extLst>
          </p:cNvPr>
          <p:cNvGrpSpPr/>
          <p:nvPr/>
        </p:nvGrpSpPr>
        <p:grpSpPr>
          <a:xfrm flipH="1">
            <a:off x="7589299" y="1714509"/>
            <a:ext cx="65313" cy="3511769"/>
            <a:chOff x="1845486" y="1122947"/>
            <a:chExt cx="38145" cy="3287275"/>
          </a:xfrm>
        </p:grpSpPr>
        <p:cxnSp>
          <p:nvCxnSpPr>
            <p:cNvPr id="53" name="Straight Connector 52">
              <a:extLst>
                <a:ext uri="{FF2B5EF4-FFF2-40B4-BE49-F238E27FC236}">
                  <a16:creationId xmlns:a16="http://schemas.microsoft.com/office/drawing/2014/main" id="{0B70252D-02C3-6917-AF85-9B5385FFAC13}"/>
                </a:ext>
              </a:extLst>
            </p:cNvPr>
            <p:cNvCxnSpPr>
              <a:cxnSpLocks/>
            </p:cNvCxnSpPr>
            <p:nvPr/>
          </p:nvCxnSpPr>
          <p:spPr bwMode="gray">
            <a:xfrm>
              <a:off x="1883631" y="1122947"/>
              <a:ext cx="0" cy="328727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62B6A5B-A23D-E460-DCAC-78B0811240C1}"/>
                </a:ext>
              </a:extLst>
            </p:cNvPr>
            <p:cNvCxnSpPr>
              <a:cxnSpLocks/>
            </p:cNvCxnSpPr>
            <p:nvPr/>
          </p:nvCxnSpPr>
          <p:spPr bwMode="gray">
            <a:xfrm flipH="1">
              <a:off x="1846202" y="1131877"/>
              <a:ext cx="3742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FA8F6D0-6EF8-D598-6AAF-F6DE81487728}"/>
                </a:ext>
              </a:extLst>
            </p:cNvPr>
            <p:cNvCxnSpPr>
              <a:cxnSpLocks/>
            </p:cNvCxnSpPr>
            <p:nvPr/>
          </p:nvCxnSpPr>
          <p:spPr bwMode="gray">
            <a:xfrm flipH="1">
              <a:off x="1845486" y="4404293"/>
              <a:ext cx="3742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56" name="Picture 55">
            <a:extLst>
              <a:ext uri="{FF2B5EF4-FFF2-40B4-BE49-F238E27FC236}">
                <a16:creationId xmlns:a16="http://schemas.microsoft.com/office/drawing/2014/main" id="{4B82AB76-C36A-EE9B-0966-3A1D9FDB67AE}"/>
              </a:ext>
              <a:ext uri="{C183D7F6-B498-43B3-948B-1728B52AA6E4}">
                <adec:decorative xmlns:adec="http://schemas.microsoft.com/office/drawing/2017/decorative" val="1"/>
              </a:ext>
            </a:extLst>
          </p:cNvPr>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06794" y="1480264"/>
            <a:ext cx="285213" cy="503319"/>
          </a:xfrm>
          <a:prstGeom prst="rect">
            <a:avLst/>
          </a:prstGeom>
        </p:spPr>
      </p:pic>
      <p:pic>
        <p:nvPicPr>
          <p:cNvPr id="57" name="Picture 56">
            <a:extLst>
              <a:ext uri="{FF2B5EF4-FFF2-40B4-BE49-F238E27FC236}">
                <a16:creationId xmlns:a16="http://schemas.microsoft.com/office/drawing/2014/main" id="{6C6F422A-DC30-518F-6C88-6C1CB12E4CD5}"/>
              </a:ext>
              <a:ext uri="{C183D7F6-B498-43B3-948B-1728B52AA6E4}">
                <adec:decorative xmlns:adec="http://schemas.microsoft.com/office/drawing/2017/decorative" val="1"/>
              </a:ext>
            </a:extLst>
          </p:cNvPr>
          <p:cNvPicPr>
            <a:picLocks noChangeAspect="1"/>
          </p:cNvPicPr>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03581" y="5058971"/>
            <a:ext cx="288426" cy="393309"/>
          </a:xfrm>
          <a:prstGeom prst="rect">
            <a:avLst/>
          </a:prstGeom>
        </p:spPr>
      </p:pic>
      <p:pic>
        <p:nvPicPr>
          <p:cNvPr id="58" name="Picture 57">
            <a:extLst>
              <a:ext uri="{FF2B5EF4-FFF2-40B4-BE49-F238E27FC236}">
                <a16:creationId xmlns:a16="http://schemas.microsoft.com/office/drawing/2014/main" id="{8A61B679-A52E-70E2-824A-32ED3FFCF50B}"/>
              </a:ext>
              <a:ext uri="{C183D7F6-B498-43B3-948B-1728B52AA6E4}">
                <adec:decorative xmlns:adec="http://schemas.microsoft.com/office/drawing/2017/decorative" val="1"/>
              </a:ext>
            </a:extLst>
          </p:cNvPr>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3446" y="3804803"/>
            <a:ext cx="502004" cy="443437"/>
          </a:xfrm>
          <a:prstGeom prst="rect">
            <a:avLst/>
          </a:prstGeom>
        </p:spPr>
      </p:pic>
      <p:pic>
        <p:nvPicPr>
          <p:cNvPr id="59" name="Picture 58">
            <a:extLst>
              <a:ext uri="{FF2B5EF4-FFF2-40B4-BE49-F238E27FC236}">
                <a16:creationId xmlns:a16="http://schemas.microsoft.com/office/drawing/2014/main" id="{D81F2810-3901-CEA1-4B43-F6F2301EBE33}"/>
              </a:ext>
              <a:ext uri="{C183D7F6-B498-43B3-948B-1728B52AA6E4}">
                <adec:decorative xmlns:adec="http://schemas.microsoft.com/office/drawing/2017/decorative" val="1"/>
              </a:ext>
            </a:extLst>
          </p:cNvPr>
          <p:cNvPicPr>
            <a:picLocks noChangeAspect="1"/>
          </p:cNvPicPr>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89212" y="2620719"/>
            <a:ext cx="384794" cy="386081"/>
          </a:xfrm>
          <a:prstGeom prst="rect">
            <a:avLst/>
          </a:prstGeom>
        </p:spPr>
      </p:pic>
      <p:sp>
        <p:nvSpPr>
          <p:cNvPr id="60" name="Right Arrow 12">
            <a:extLst>
              <a:ext uri="{FF2B5EF4-FFF2-40B4-BE49-F238E27FC236}">
                <a16:creationId xmlns:a16="http://schemas.microsoft.com/office/drawing/2014/main" id="{180D79A5-B0F5-B513-425F-5C96B85D6F20}"/>
              </a:ext>
              <a:ext uri="{C183D7F6-B498-43B3-948B-1728B52AA6E4}">
                <adec:decorative xmlns:adec="http://schemas.microsoft.com/office/drawing/2017/decorative" val="1"/>
              </a:ext>
            </a:extLst>
          </p:cNvPr>
          <p:cNvSpPr>
            <a:spLocks noChangeAspect="1"/>
          </p:cNvSpPr>
          <p:nvPr/>
        </p:nvSpPr>
        <p:spPr bwMode="gray">
          <a:xfrm>
            <a:off x="3379073" y="1557421"/>
            <a:ext cx="391886" cy="391886"/>
          </a:xfrm>
          <a:prstGeom prst="rightArrow">
            <a:avLst/>
          </a:prstGeom>
          <a:solidFill>
            <a:schemeClr val="accent4"/>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dirty="0">
              <a:solidFill>
                <a:srgbClr val="D6D8DA"/>
              </a:solidFill>
              <a:latin typeface="Rockwell"/>
            </a:endParaRPr>
          </a:p>
        </p:txBody>
      </p:sp>
      <p:sp>
        <p:nvSpPr>
          <p:cNvPr id="61" name="Right Arrow 12">
            <a:extLst>
              <a:ext uri="{FF2B5EF4-FFF2-40B4-BE49-F238E27FC236}">
                <a16:creationId xmlns:a16="http://schemas.microsoft.com/office/drawing/2014/main" id="{3A636690-B212-1F5F-556B-B02B23ADBE59}"/>
              </a:ext>
              <a:ext uri="{C183D7F6-B498-43B3-948B-1728B52AA6E4}">
                <adec:decorative xmlns:adec="http://schemas.microsoft.com/office/drawing/2017/decorative" val="1"/>
              </a:ext>
            </a:extLst>
          </p:cNvPr>
          <p:cNvSpPr>
            <a:spLocks noChangeAspect="1"/>
          </p:cNvSpPr>
          <p:nvPr/>
        </p:nvSpPr>
        <p:spPr bwMode="gray">
          <a:xfrm>
            <a:off x="3379073" y="2621031"/>
            <a:ext cx="391886" cy="391886"/>
          </a:xfrm>
          <a:prstGeom prst="rightArrow">
            <a:avLst/>
          </a:prstGeom>
          <a:solidFill>
            <a:schemeClr val="accent4"/>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dirty="0">
              <a:solidFill>
                <a:srgbClr val="D6D8DA"/>
              </a:solidFill>
              <a:latin typeface="Rockwell"/>
            </a:endParaRPr>
          </a:p>
        </p:txBody>
      </p:sp>
      <p:sp>
        <p:nvSpPr>
          <p:cNvPr id="62" name="Right Arrow 12">
            <a:extLst>
              <a:ext uri="{FF2B5EF4-FFF2-40B4-BE49-F238E27FC236}">
                <a16:creationId xmlns:a16="http://schemas.microsoft.com/office/drawing/2014/main" id="{094AACA6-EFDF-53EB-8D96-F68829F4D245}"/>
              </a:ext>
              <a:ext uri="{C183D7F6-B498-43B3-948B-1728B52AA6E4}">
                <adec:decorative xmlns:adec="http://schemas.microsoft.com/office/drawing/2017/decorative" val="1"/>
              </a:ext>
            </a:extLst>
          </p:cNvPr>
          <p:cNvSpPr>
            <a:spLocks noChangeAspect="1"/>
          </p:cNvSpPr>
          <p:nvPr/>
        </p:nvSpPr>
        <p:spPr bwMode="gray">
          <a:xfrm>
            <a:off x="3379073" y="3805137"/>
            <a:ext cx="391886" cy="391886"/>
          </a:xfrm>
          <a:prstGeom prst="rightArrow">
            <a:avLst/>
          </a:prstGeom>
          <a:solidFill>
            <a:schemeClr val="accent4"/>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dirty="0">
              <a:solidFill>
                <a:srgbClr val="D6D8DA"/>
              </a:solidFill>
              <a:latin typeface="Rockwell"/>
            </a:endParaRPr>
          </a:p>
        </p:txBody>
      </p:sp>
      <p:sp>
        <p:nvSpPr>
          <p:cNvPr id="63" name="Right Arrow 12">
            <a:extLst>
              <a:ext uri="{FF2B5EF4-FFF2-40B4-BE49-F238E27FC236}">
                <a16:creationId xmlns:a16="http://schemas.microsoft.com/office/drawing/2014/main" id="{C726D094-E4A5-5492-2955-7FE9ED92D060}"/>
              </a:ext>
              <a:ext uri="{C183D7F6-B498-43B3-948B-1728B52AA6E4}">
                <adec:decorative xmlns:adec="http://schemas.microsoft.com/office/drawing/2017/decorative" val="1"/>
              </a:ext>
            </a:extLst>
          </p:cNvPr>
          <p:cNvSpPr>
            <a:spLocks noChangeAspect="1"/>
          </p:cNvSpPr>
          <p:nvPr/>
        </p:nvSpPr>
        <p:spPr bwMode="gray">
          <a:xfrm>
            <a:off x="3379073" y="5075707"/>
            <a:ext cx="391886" cy="391886"/>
          </a:xfrm>
          <a:prstGeom prst="rightArrow">
            <a:avLst/>
          </a:prstGeom>
          <a:solidFill>
            <a:schemeClr val="accent4"/>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dirty="0">
              <a:solidFill>
                <a:srgbClr val="D6D8DA"/>
              </a:solidFill>
              <a:latin typeface="Rockwell"/>
            </a:endParaRPr>
          </a:p>
        </p:txBody>
      </p:sp>
    </p:spTree>
    <p:extLst>
      <p:ext uri="{BB962C8B-B14F-4D97-AF65-F5344CB8AC3E}">
        <p14:creationId xmlns:p14="http://schemas.microsoft.com/office/powerpoint/2010/main" val="638365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C53B8-7CC0-E277-86A3-3055B4AD9B8B}"/>
            </a:ext>
          </a:extLst>
        </p:cNvPr>
        <p:cNvGrpSpPr/>
        <p:nvPr/>
      </p:nvGrpSpPr>
      <p:grpSpPr>
        <a:xfrm>
          <a:off x="0" y="0"/>
          <a:ext cx="0" cy="0"/>
          <a:chOff x="0" y="0"/>
          <a:chExt cx="0" cy="0"/>
        </a:xfrm>
      </p:grpSpPr>
      <p:pic>
        <p:nvPicPr>
          <p:cNvPr id="5" name="Picture 5" descr="Background photo of Montana Hall">
            <a:extLst>
              <a:ext uri="{FF2B5EF4-FFF2-40B4-BE49-F238E27FC236}">
                <a16:creationId xmlns:a16="http://schemas.microsoft.com/office/drawing/2014/main" id="{604C709B-80EC-C210-7970-6748ACFEFC36}"/>
              </a:ext>
            </a:extLst>
          </p:cNvPr>
          <p:cNvPicPr>
            <a:picLocks noChangeAspect="1"/>
          </p:cNvPicPr>
          <p:nvPr/>
        </p:nvPicPr>
        <p:blipFill>
          <a:blip r:embed="rId2"/>
          <a:srcRect/>
          <a:stretch/>
        </p:blipFill>
        <p:spPr>
          <a:xfrm>
            <a:off x="-35627" y="-4577"/>
            <a:ext cx="12243459" cy="6886946"/>
          </a:xfrm>
          <a:prstGeom prst="rect">
            <a:avLst/>
          </a:prstGeom>
        </p:spPr>
      </p:pic>
      <p:pic>
        <p:nvPicPr>
          <p:cNvPr id="16" name="Picture 15">
            <a:extLst>
              <a:ext uri="{FF2B5EF4-FFF2-40B4-BE49-F238E27FC236}">
                <a16:creationId xmlns:a16="http://schemas.microsoft.com/office/drawing/2014/main" id="{1BDB7DF9-0BCA-2EF2-5161-D6BF5EEAB86D}"/>
              </a:ext>
              <a:ext uri="{C183D7F6-B498-43B3-948B-1728B52AA6E4}">
                <adec:decorative xmlns:adec="http://schemas.microsoft.com/office/drawing/2017/decorative" val="1"/>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237613" y="-11084952"/>
            <a:ext cx="12667741" cy="18028217"/>
          </a:xfrm>
          <a:prstGeom prst="rect">
            <a:avLst/>
          </a:prstGeom>
        </p:spPr>
      </p:pic>
      <p:sp>
        <p:nvSpPr>
          <p:cNvPr id="2" name="Title 1">
            <a:extLst>
              <a:ext uri="{FF2B5EF4-FFF2-40B4-BE49-F238E27FC236}">
                <a16:creationId xmlns:a16="http://schemas.microsoft.com/office/drawing/2014/main" id="{9BB0E326-A8D8-AF92-9AB9-52D9C9B5DAF0}"/>
              </a:ext>
            </a:extLst>
          </p:cNvPr>
          <p:cNvSpPr>
            <a:spLocks noGrp="1"/>
          </p:cNvSpPr>
          <p:nvPr>
            <p:ph type="ctrTitle"/>
          </p:nvPr>
        </p:nvSpPr>
        <p:spPr>
          <a:xfrm>
            <a:off x="1330890" y="1524408"/>
            <a:ext cx="9540657" cy="2497438"/>
          </a:xfrm>
        </p:spPr>
        <p:txBody>
          <a:bodyPr>
            <a:normAutofit/>
          </a:bodyPr>
          <a:lstStyle/>
          <a:p>
            <a:r>
              <a:rPr lang="en-US" sz="6600" b="1" dirty="0">
                <a:solidFill>
                  <a:schemeClr val="bg1"/>
                </a:solidFill>
                <a:latin typeface="Source Sans Pro Semibold"/>
                <a:ea typeface="Source Sans Pro Semibold"/>
                <a:cs typeface="Calibri Light"/>
              </a:rPr>
              <a:t>Thank you</a:t>
            </a:r>
            <a:endParaRPr lang="en-US" sz="6600" b="1" dirty="0">
              <a:solidFill>
                <a:schemeClr val="bg1"/>
              </a:solidFill>
              <a:latin typeface="Source Sans Pro Semibold"/>
              <a:cs typeface="Calibri Light"/>
            </a:endParaRPr>
          </a:p>
        </p:txBody>
      </p:sp>
      <p:sp>
        <p:nvSpPr>
          <p:cNvPr id="3" name="Subtitle 2">
            <a:extLst>
              <a:ext uri="{FF2B5EF4-FFF2-40B4-BE49-F238E27FC236}">
                <a16:creationId xmlns:a16="http://schemas.microsoft.com/office/drawing/2014/main" id="{5250728D-97D6-70F8-76A9-D3D95C637B9E}"/>
              </a:ext>
            </a:extLst>
          </p:cNvPr>
          <p:cNvSpPr>
            <a:spLocks noGrp="1"/>
          </p:cNvSpPr>
          <p:nvPr>
            <p:ph type="subTitle" idx="1"/>
          </p:nvPr>
        </p:nvSpPr>
        <p:spPr>
          <a:xfrm>
            <a:off x="-70556" y="4272961"/>
            <a:ext cx="12328292" cy="1033017"/>
          </a:xfrm>
        </p:spPr>
        <p:txBody>
          <a:bodyPr vert="horz" lIns="91440" tIns="45720" rIns="91440" bIns="45720" rtlCol="0" anchor="t">
            <a:normAutofit/>
          </a:bodyPr>
          <a:lstStyle/>
          <a:p>
            <a:r>
              <a:rPr lang="en-US" dirty="0">
                <a:solidFill>
                  <a:schemeClr val="bg1"/>
                </a:solidFill>
                <a:latin typeface="Source Sans Pro"/>
                <a:ea typeface="Source Sans Pro"/>
              </a:rPr>
              <a:t>University Data and Analytics</a:t>
            </a:r>
            <a:endParaRPr lang="en-US" dirty="0">
              <a:cs typeface="Calibri" panose="020F0502020204030204"/>
            </a:endParaRPr>
          </a:p>
        </p:txBody>
      </p:sp>
      <p:pic>
        <p:nvPicPr>
          <p:cNvPr id="15" name="Picture 14" descr="Montana State University logo">
            <a:extLst>
              <a:ext uri="{FF2B5EF4-FFF2-40B4-BE49-F238E27FC236}">
                <a16:creationId xmlns:a16="http://schemas.microsoft.com/office/drawing/2014/main" id="{FBED8880-4C07-A99E-0C93-AAEEE76F2D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8111" y="5430136"/>
            <a:ext cx="1498790" cy="1056899"/>
          </a:xfrm>
          <a:prstGeom prst="rect">
            <a:avLst/>
          </a:prstGeom>
        </p:spPr>
      </p:pic>
      <p:cxnSp>
        <p:nvCxnSpPr>
          <p:cNvPr id="11" name="Straight Connector 10">
            <a:extLst>
              <a:ext uri="{FF2B5EF4-FFF2-40B4-BE49-F238E27FC236}">
                <a16:creationId xmlns:a16="http://schemas.microsoft.com/office/drawing/2014/main" id="{2155B980-F18B-16B0-6FB9-05C444486ACC}"/>
              </a:ext>
              <a:ext uri="{C183D7F6-B498-43B3-948B-1728B52AA6E4}">
                <adec:decorative xmlns:adec="http://schemas.microsoft.com/office/drawing/2017/decorative" val="1"/>
              </a:ext>
            </a:extLst>
          </p:cNvPr>
          <p:cNvCxnSpPr>
            <a:cxnSpLocks/>
          </p:cNvCxnSpPr>
          <p:nvPr/>
        </p:nvCxnSpPr>
        <p:spPr>
          <a:xfrm>
            <a:off x="3037417" y="4050933"/>
            <a:ext cx="6112249" cy="2732"/>
          </a:xfrm>
          <a:prstGeom prst="line">
            <a:avLst/>
          </a:prstGeom>
          <a:ln w="28575">
            <a:solidFill>
              <a:srgbClr val="F3B329"/>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7452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EA8641-B3AF-F185-60AF-B0164C52E9A3}"/>
              </a:ext>
            </a:extLst>
          </p:cNvPr>
          <p:cNvSpPr>
            <a:spLocks noGrp="1"/>
          </p:cNvSpPr>
          <p:nvPr>
            <p:ph type="ctrTitle"/>
          </p:nvPr>
        </p:nvSpPr>
        <p:spPr/>
        <p:txBody>
          <a:bodyPr/>
          <a:lstStyle/>
          <a:p>
            <a:r>
              <a:rPr lang="en-US" kern="100">
                <a:effectLst/>
                <a:latin typeface="Calibri" panose="020F0502020204030204" pitchFamily="34" charset="0"/>
                <a:ea typeface="Calibri" panose="020F0502020204030204" pitchFamily="34" charset="0"/>
                <a:cs typeface="Times New Roman" panose="02020603050405020304" pitchFamily="18" charset="0"/>
              </a:rPr>
              <a:t>Undergraduate Courses and Programs </a:t>
            </a:r>
            <a:endParaRPr lang="en-US"/>
          </a:p>
        </p:txBody>
      </p:sp>
      <p:sp>
        <p:nvSpPr>
          <p:cNvPr id="5" name="Subtitle 4">
            <a:extLst>
              <a:ext uri="{FF2B5EF4-FFF2-40B4-BE49-F238E27FC236}">
                <a16:creationId xmlns:a16="http://schemas.microsoft.com/office/drawing/2014/main" id="{3044BFB5-A8CF-874C-E947-DBE39ED74CC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0764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C44B-E8AF-5734-4DBF-CA9FB53E9BBE}"/>
              </a:ext>
            </a:extLst>
          </p:cNvPr>
          <p:cNvSpPr>
            <a:spLocks noGrp="1"/>
          </p:cNvSpPr>
          <p:nvPr>
            <p:ph type="title"/>
          </p:nvPr>
        </p:nvSpPr>
        <p:spPr/>
        <p:txBody>
          <a:bodyPr/>
          <a:lstStyle/>
          <a:p>
            <a:r>
              <a:rPr lang="en-US" dirty="0"/>
              <a:t>Courses – First Reading</a:t>
            </a:r>
          </a:p>
        </p:txBody>
      </p:sp>
      <p:sp>
        <p:nvSpPr>
          <p:cNvPr id="3" name="Content Placeholder 2">
            <a:extLst>
              <a:ext uri="{FF2B5EF4-FFF2-40B4-BE49-F238E27FC236}">
                <a16:creationId xmlns:a16="http://schemas.microsoft.com/office/drawing/2014/main" id="{690CD804-E491-723B-0AD6-05AF4C0C36B3}"/>
              </a:ext>
            </a:extLst>
          </p:cNvPr>
          <p:cNvSpPr>
            <a:spLocks noGrp="1"/>
          </p:cNvSpPr>
          <p:nvPr>
            <p:ph idx="1"/>
          </p:nvPr>
        </p:nvSpPr>
        <p:spPr>
          <a:xfrm>
            <a:off x="943396" y="1809441"/>
            <a:ext cx="10515600" cy="4351338"/>
          </a:xfrm>
        </p:spPr>
        <p:txBody>
          <a:bodyPr>
            <a:normAutofit lnSpcReduction="10000"/>
          </a:bodyPr>
          <a:lstStyle/>
          <a:p>
            <a:pPr marL="0" indent="0">
              <a:buNone/>
            </a:pPr>
            <a:r>
              <a:rPr lang="en-US" dirty="0">
                <a:solidFill>
                  <a:srgbClr val="0070C0"/>
                </a:solidFill>
              </a:rPr>
              <a:t>EDSP 410</a:t>
            </a:r>
            <a:r>
              <a:rPr lang="en-US" dirty="0"/>
              <a:t>: Supporting Diverse Learners Through Collaboration</a:t>
            </a:r>
          </a:p>
          <a:p>
            <a:pPr marL="0" indent="0">
              <a:buNone/>
            </a:pPr>
            <a:r>
              <a:rPr lang="en-US" dirty="0">
                <a:solidFill>
                  <a:srgbClr val="0070C0"/>
                </a:solidFill>
              </a:rPr>
              <a:t>EDSP 434</a:t>
            </a:r>
            <a:r>
              <a:rPr lang="en-US" dirty="0"/>
              <a:t>: Behavioral Principles of Teaching &amp; Learning</a:t>
            </a:r>
          </a:p>
          <a:p>
            <a:pPr marL="0" indent="0">
              <a:buNone/>
            </a:pPr>
            <a:r>
              <a:rPr lang="en-US" dirty="0">
                <a:solidFill>
                  <a:srgbClr val="0070C0"/>
                </a:solidFill>
              </a:rPr>
              <a:t>EDSP 464</a:t>
            </a:r>
            <a:r>
              <a:rPr lang="en-US" dirty="0"/>
              <a:t>: Methods of Instruction for Students with High Incidence Disabilities</a:t>
            </a:r>
          </a:p>
          <a:p>
            <a:pPr marL="0" indent="0">
              <a:buNone/>
            </a:pPr>
            <a:r>
              <a:rPr lang="en-US" dirty="0">
                <a:solidFill>
                  <a:srgbClr val="0070C0"/>
                </a:solidFill>
              </a:rPr>
              <a:t>EDSP 498</a:t>
            </a:r>
            <a:r>
              <a:rPr lang="en-US" dirty="0"/>
              <a:t>: Internship: Special Education</a:t>
            </a:r>
          </a:p>
          <a:p>
            <a:pPr marL="0" indent="0">
              <a:buNone/>
            </a:pPr>
            <a:r>
              <a:rPr lang="en-US" dirty="0">
                <a:solidFill>
                  <a:srgbClr val="0070C0"/>
                </a:solidFill>
              </a:rPr>
              <a:t>EIND 415</a:t>
            </a:r>
            <a:r>
              <a:rPr lang="en-US" dirty="0"/>
              <a:t>: Smart Manufacturing</a:t>
            </a:r>
          </a:p>
          <a:p>
            <a:pPr marL="0" indent="0">
              <a:buNone/>
            </a:pPr>
            <a:r>
              <a:rPr lang="en-US" dirty="0">
                <a:solidFill>
                  <a:srgbClr val="0070C0"/>
                </a:solidFill>
              </a:rPr>
              <a:t>HSTA 403</a:t>
            </a:r>
            <a:r>
              <a:rPr lang="en-US" dirty="0"/>
              <a:t>: Plants and Power in American History</a:t>
            </a:r>
          </a:p>
          <a:p>
            <a:pPr marL="0" indent="0">
              <a:buNone/>
            </a:pPr>
            <a:r>
              <a:rPr lang="en-US" dirty="0">
                <a:solidFill>
                  <a:srgbClr val="0070C0"/>
                </a:solidFill>
              </a:rPr>
              <a:t>HSTA 410</a:t>
            </a:r>
            <a:r>
              <a:rPr lang="en-US" dirty="0"/>
              <a:t>: Disease in America</a:t>
            </a:r>
          </a:p>
          <a:p>
            <a:pPr marL="0" indent="0">
              <a:buNone/>
            </a:pPr>
            <a:r>
              <a:rPr lang="en-US" dirty="0">
                <a:solidFill>
                  <a:srgbClr val="0070C0"/>
                </a:solidFill>
              </a:rPr>
              <a:t>PHL 340</a:t>
            </a:r>
            <a:r>
              <a:rPr lang="en-US" dirty="0"/>
              <a:t>: American Pragmatism</a:t>
            </a:r>
          </a:p>
          <a:p>
            <a:pPr marL="0" indent="0">
              <a:buNone/>
            </a:pPr>
            <a:endParaRPr lang="en-US" dirty="0"/>
          </a:p>
        </p:txBody>
      </p:sp>
    </p:spTree>
    <p:extLst>
      <p:ext uri="{BB962C8B-B14F-4D97-AF65-F5344CB8AC3E}">
        <p14:creationId xmlns:p14="http://schemas.microsoft.com/office/powerpoint/2010/main" val="3220849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C44B-E8AF-5734-4DBF-CA9FB53E9BBE}"/>
              </a:ext>
            </a:extLst>
          </p:cNvPr>
          <p:cNvSpPr>
            <a:spLocks noGrp="1"/>
          </p:cNvSpPr>
          <p:nvPr>
            <p:ph type="title"/>
          </p:nvPr>
        </p:nvSpPr>
        <p:spPr/>
        <p:txBody>
          <a:bodyPr/>
          <a:lstStyle/>
          <a:p>
            <a:r>
              <a:rPr lang="en-US" dirty="0"/>
              <a:t>Courses – Second Reading</a:t>
            </a:r>
          </a:p>
        </p:txBody>
      </p:sp>
      <p:sp>
        <p:nvSpPr>
          <p:cNvPr id="3" name="Content Placeholder 2">
            <a:extLst>
              <a:ext uri="{FF2B5EF4-FFF2-40B4-BE49-F238E27FC236}">
                <a16:creationId xmlns:a16="http://schemas.microsoft.com/office/drawing/2014/main" id="{690CD804-E491-723B-0AD6-05AF4C0C36B3}"/>
              </a:ext>
            </a:extLst>
          </p:cNvPr>
          <p:cNvSpPr>
            <a:spLocks noGrp="1"/>
          </p:cNvSpPr>
          <p:nvPr>
            <p:ph idx="1"/>
          </p:nvPr>
        </p:nvSpPr>
        <p:spPr>
          <a:xfrm>
            <a:off x="943396" y="1809441"/>
            <a:ext cx="10515600" cy="4351338"/>
          </a:xfrm>
        </p:spPr>
        <p:txBody>
          <a:bodyPr/>
          <a:lstStyle/>
          <a:p>
            <a:pPr marL="0" indent="0">
              <a:buNone/>
            </a:pPr>
            <a:r>
              <a:rPr lang="en-US" b="1" dirty="0">
                <a:solidFill>
                  <a:srgbClr val="0070C0"/>
                </a:solidFill>
              </a:rPr>
              <a:t>ECNS 315</a:t>
            </a:r>
            <a:r>
              <a:rPr lang="en-US" dirty="0"/>
              <a:t>: Urban Economics and Community Development</a:t>
            </a:r>
          </a:p>
        </p:txBody>
      </p:sp>
    </p:spTree>
    <p:extLst>
      <p:ext uri="{BB962C8B-B14F-4D97-AF65-F5344CB8AC3E}">
        <p14:creationId xmlns:p14="http://schemas.microsoft.com/office/powerpoint/2010/main" val="159545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39DC-E444-5127-FD67-E887353D121B}"/>
              </a:ext>
            </a:extLst>
          </p:cNvPr>
          <p:cNvSpPr>
            <a:spLocks noGrp="1"/>
          </p:cNvSpPr>
          <p:nvPr>
            <p:ph type="title"/>
          </p:nvPr>
        </p:nvSpPr>
        <p:spPr>
          <a:xfrm>
            <a:off x="778858" y="340849"/>
            <a:ext cx="11413142" cy="1325563"/>
          </a:xfrm>
        </p:spPr>
        <p:txBody>
          <a:bodyPr anchor="ctr"/>
          <a:lstStyle/>
          <a:p>
            <a:r>
              <a:rPr lang="en-US" kern="100" dirty="0">
                <a:effectLst/>
                <a:latin typeface="Calibri" panose="020F0502020204030204" pitchFamily="34" charset="0"/>
                <a:ea typeface="Calibri" panose="020F0502020204030204" pitchFamily="34" charset="0"/>
                <a:cs typeface="Calibri" panose="020F0502020204030204" pitchFamily="34" charset="0"/>
              </a:rPr>
              <a:t>Approval of FS Minutes from September </a:t>
            </a:r>
            <a:r>
              <a:rPr lang="en-US" kern="100" dirty="0">
                <a:latin typeface="Calibri" panose="020F0502020204030204" pitchFamily="34" charset="0"/>
                <a:ea typeface="Calibri" panose="020F0502020204030204" pitchFamily="34" charset="0"/>
                <a:cs typeface="Calibri" panose="020F0502020204030204" pitchFamily="34" charset="0"/>
              </a:rPr>
              <a:t>25</a:t>
            </a:r>
            <a:r>
              <a:rPr lang="en-US" kern="100" dirty="0">
                <a:effectLst/>
                <a:latin typeface="Calibri" panose="020F0502020204030204" pitchFamily="34" charset="0"/>
                <a:ea typeface="Calibri" panose="020F0502020204030204" pitchFamily="34" charset="0"/>
                <a:cs typeface="Calibri" panose="020F0502020204030204" pitchFamily="34" charset="0"/>
              </a:rPr>
              <a:t>, 2024</a:t>
            </a:r>
            <a:endParaRPr lang="en-US" dirty="0"/>
          </a:p>
        </p:txBody>
      </p:sp>
      <p:sp>
        <p:nvSpPr>
          <p:cNvPr id="3" name="Content Placeholder 2">
            <a:extLst>
              <a:ext uri="{FF2B5EF4-FFF2-40B4-BE49-F238E27FC236}">
                <a16:creationId xmlns:a16="http://schemas.microsoft.com/office/drawing/2014/main" id="{D276893F-BD22-30CD-36DF-B187B763C789}"/>
              </a:ext>
            </a:extLst>
          </p:cNvPr>
          <p:cNvSpPr>
            <a:spLocks noGrp="1"/>
          </p:cNvSpPr>
          <p:nvPr>
            <p:ph idx="1"/>
          </p:nvPr>
        </p:nvSpPr>
        <p:spPr/>
        <p:txBody>
          <a:bodyPr>
            <a:normAutofit/>
          </a:bodyPr>
          <a:lstStyle/>
          <a:p>
            <a:r>
              <a:rPr lang="en-US" sz="2200" dirty="0"/>
              <a:t>Do I have a motion to approve? Second?</a:t>
            </a:r>
          </a:p>
          <a:p>
            <a:endParaRPr lang="en-US" sz="2200" dirty="0"/>
          </a:p>
          <a:p>
            <a:r>
              <a:rPr lang="en-US" sz="2200" dirty="0"/>
              <a:t>Any discussion?</a:t>
            </a:r>
          </a:p>
          <a:p>
            <a:endParaRPr lang="en-US" sz="2200" dirty="0"/>
          </a:p>
          <a:p>
            <a:r>
              <a:rPr lang="en-US" sz="2200" dirty="0"/>
              <a:t>All those in favor of the motion indicate by saying aye </a:t>
            </a:r>
          </a:p>
          <a:p>
            <a:endParaRPr lang="en-US" sz="2200" dirty="0"/>
          </a:p>
          <a:p>
            <a:r>
              <a:rPr lang="en-US" sz="2200" dirty="0"/>
              <a:t>Those not in favor of the motion indicate by saying nay</a:t>
            </a:r>
          </a:p>
          <a:p>
            <a:endParaRPr lang="en-US" sz="2200" dirty="0"/>
          </a:p>
          <a:p>
            <a:r>
              <a:rPr lang="en-US" sz="2200" dirty="0"/>
              <a:t>Any abstaining?</a:t>
            </a:r>
          </a:p>
        </p:txBody>
      </p:sp>
    </p:spTree>
    <p:extLst>
      <p:ext uri="{BB962C8B-B14F-4D97-AF65-F5344CB8AC3E}">
        <p14:creationId xmlns:p14="http://schemas.microsoft.com/office/powerpoint/2010/main" val="185657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C44B-E8AF-5734-4DBF-CA9FB53E9BBE}"/>
              </a:ext>
            </a:extLst>
          </p:cNvPr>
          <p:cNvSpPr>
            <a:spLocks noGrp="1"/>
          </p:cNvSpPr>
          <p:nvPr>
            <p:ph type="title"/>
          </p:nvPr>
        </p:nvSpPr>
        <p:spPr/>
        <p:txBody>
          <a:bodyPr/>
          <a:lstStyle/>
          <a:p>
            <a:r>
              <a:rPr lang="en-US" dirty="0"/>
              <a:t>Courses Changes – First Reading</a:t>
            </a:r>
          </a:p>
        </p:txBody>
      </p:sp>
      <p:sp>
        <p:nvSpPr>
          <p:cNvPr id="3" name="Content Placeholder 2">
            <a:extLst>
              <a:ext uri="{FF2B5EF4-FFF2-40B4-BE49-F238E27FC236}">
                <a16:creationId xmlns:a16="http://schemas.microsoft.com/office/drawing/2014/main" id="{690CD804-E491-723B-0AD6-05AF4C0C36B3}"/>
              </a:ext>
            </a:extLst>
          </p:cNvPr>
          <p:cNvSpPr>
            <a:spLocks noGrp="1"/>
          </p:cNvSpPr>
          <p:nvPr>
            <p:ph idx="1"/>
          </p:nvPr>
        </p:nvSpPr>
        <p:spPr>
          <a:xfrm>
            <a:off x="619125" y="1158875"/>
            <a:ext cx="10515600" cy="4351338"/>
          </a:xfrm>
        </p:spPr>
        <p:txBody>
          <a:bodyPr>
            <a:normAutofit fontScale="62500" lnSpcReduction="20000"/>
          </a:bodyPr>
          <a:lstStyle/>
          <a:p>
            <a:pPr marL="0" indent="0">
              <a:buNone/>
            </a:pPr>
            <a:r>
              <a:rPr lang="en-US" sz="4500" dirty="0">
                <a:solidFill>
                  <a:srgbClr val="0070C0"/>
                </a:solidFill>
              </a:rPr>
              <a:t>MUSI 112IA</a:t>
            </a:r>
            <a:r>
              <a:rPr lang="en-US" sz="4500" dirty="0"/>
              <a:t>: Choir: Tenor Bass Choir </a:t>
            </a:r>
          </a:p>
          <a:p>
            <a:r>
              <a:rPr lang="en-US" sz="3200" dirty="0"/>
              <a:t>Title change from Choir: Tenor Bass Choir </a:t>
            </a:r>
          </a:p>
          <a:p>
            <a:r>
              <a:rPr lang="en-US" sz="3200" dirty="0"/>
              <a:t>Updating the title to this more specific name will facilitate registration by students into the correct ensembles.</a:t>
            </a:r>
          </a:p>
          <a:p>
            <a:pPr marL="0" indent="0">
              <a:buNone/>
            </a:pPr>
            <a:r>
              <a:rPr lang="en-US" sz="4500" dirty="0">
                <a:solidFill>
                  <a:srgbClr val="0070C0"/>
                </a:solidFill>
              </a:rPr>
              <a:t>MUSI</a:t>
            </a:r>
            <a:r>
              <a:rPr lang="en-US" sz="4500" dirty="0"/>
              <a:t> </a:t>
            </a:r>
            <a:r>
              <a:rPr lang="en-US" sz="4500" dirty="0">
                <a:solidFill>
                  <a:srgbClr val="0070C0"/>
                </a:solidFill>
              </a:rPr>
              <a:t>212IA</a:t>
            </a:r>
            <a:r>
              <a:rPr lang="en-US" sz="4500" dirty="0"/>
              <a:t>: University Chorale </a:t>
            </a:r>
          </a:p>
          <a:p>
            <a:r>
              <a:rPr lang="en-US" dirty="0"/>
              <a:t>Title changed from Choir II</a:t>
            </a:r>
          </a:p>
          <a:p>
            <a:r>
              <a:rPr lang="en-US" dirty="0"/>
              <a:t>Updating the title to this more specific name will facilitate registration by students into the correct ensembles.</a:t>
            </a:r>
          </a:p>
          <a:p>
            <a:r>
              <a:rPr lang="en-US" dirty="0"/>
              <a:t>Due to CCN, title will be Choir II: University Chorale. Waiting on reply before making changes. </a:t>
            </a:r>
          </a:p>
          <a:p>
            <a:pPr marL="0" indent="0">
              <a:buNone/>
            </a:pPr>
            <a:r>
              <a:rPr lang="en-US" sz="4500" dirty="0">
                <a:solidFill>
                  <a:srgbClr val="0070C0"/>
                </a:solidFill>
              </a:rPr>
              <a:t>NUTR 401</a:t>
            </a:r>
            <a:r>
              <a:rPr lang="en-US" sz="4500" dirty="0"/>
              <a:t>: Nutrition Assessment/Counsel</a:t>
            </a:r>
          </a:p>
          <a:p>
            <a:r>
              <a:rPr lang="en-US" dirty="0"/>
              <a:t>Credit change from 3 credits lecture, to 2 credits lecture, 1 credit lab</a:t>
            </a:r>
          </a:p>
          <a:p>
            <a:r>
              <a:rPr lang="en-US" dirty="0"/>
              <a:t>As dietetics practice evolves into more hands on assessment and intervention strategies included but not limited to taking blood pressures, physical exams, and tube feeding placement it is imperative that students are provided ample opportunities to practice these skills outside of the classroom.</a:t>
            </a:r>
          </a:p>
          <a:p>
            <a:pPr marL="0" indent="0">
              <a:buNone/>
            </a:pPr>
            <a:endParaRPr lang="en-US" dirty="0"/>
          </a:p>
        </p:txBody>
      </p:sp>
    </p:spTree>
    <p:extLst>
      <p:ext uri="{BB962C8B-B14F-4D97-AF65-F5344CB8AC3E}">
        <p14:creationId xmlns:p14="http://schemas.microsoft.com/office/powerpoint/2010/main" val="3871822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FB2E-0473-B6B5-D19D-A960327CF03B}"/>
              </a:ext>
            </a:extLst>
          </p:cNvPr>
          <p:cNvSpPr>
            <a:spLocks noGrp="1"/>
          </p:cNvSpPr>
          <p:nvPr>
            <p:ph type="title"/>
          </p:nvPr>
        </p:nvSpPr>
        <p:spPr/>
        <p:txBody>
          <a:bodyPr anchor="ctr"/>
          <a:lstStyle/>
          <a:p>
            <a:r>
              <a:rPr lang="en-US" dirty="0">
                <a:effectLst/>
                <a:latin typeface="Calibri" panose="020F0502020204030204" pitchFamily="34" charset="0"/>
                <a:ea typeface="Times New Roman" panose="02020603050405020304" pitchFamily="18" charset="0"/>
              </a:rPr>
              <a:t>Course </a:t>
            </a:r>
            <a:r>
              <a:rPr lang="en-US" dirty="0" err="1">
                <a:effectLst/>
                <a:latin typeface="Calibri" panose="020F0502020204030204" pitchFamily="34" charset="0"/>
                <a:ea typeface="Times New Roman" panose="02020603050405020304" pitchFamily="18" charset="0"/>
              </a:rPr>
              <a:t>Inactivations</a:t>
            </a:r>
            <a:r>
              <a:rPr lang="en-US" dirty="0">
                <a:effectLst/>
                <a:latin typeface="Calibri" panose="020F0502020204030204" pitchFamily="34" charset="0"/>
                <a:ea typeface="Times New Roman" panose="02020603050405020304" pitchFamily="18" charset="0"/>
              </a:rPr>
              <a:t> – First Reading </a:t>
            </a:r>
            <a:endParaRPr lang="en-US" dirty="0"/>
          </a:p>
        </p:txBody>
      </p:sp>
      <p:sp>
        <p:nvSpPr>
          <p:cNvPr id="3" name="Content Placeholder 2">
            <a:extLst>
              <a:ext uri="{FF2B5EF4-FFF2-40B4-BE49-F238E27FC236}">
                <a16:creationId xmlns:a16="http://schemas.microsoft.com/office/drawing/2014/main" id="{EF800528-0893-9695-E1C5-6ED1CCF41443}"/>
              </a:ext>
            </a:extLst>
          </p:cNvPr>
          <p:cNvSpPr>
            <a:spLocks noGrp="1"/>
          </p:cNvSpPr>
          <p:nvPr>
            <p:ph idx="1"/>
          </p:nvPr>
        </p:nvSpPr>
        <p:spPr>
          <a:xfrm>
            <a:off x="838200" y="1601676"/>
            <a:ext cx="11218933" cy="4351338"/>
          </a:xfrm>
        </p:spPr>
        <p:txBody>
          <a:bodyPr>
            <a:normAutofit/>
          </a:bodyPr>
          <a:lstStyle/>
          <a:p>
            <a:pPr marL="0" indent="0">
              <a:buNone/>
            </a:pPr>
            <a:r>
              <a:rPr lang="en-US" sz="3000" dirty="0">
                <a:solidFill>
                  <a:srgbClr val="0070C0"/>
                </a:solidFill>
              </a:rPr>
              <a:t>PSCI 414</a:t>
            </a:r>
            <a:r>
              <a:rPr lang="en-US" sz="3000" dirty="0"/>
              <a:t>: Drug Trafficking and Governance in the Americas</a:t>
            </a:r>
          </a:p>
          <a:p>
            <a:r>
              <a:rPr lang="en-US" sz="2000" dirty="0"/>
              <a:t>Per Political Science Department Heads Dr. David Parker and Dr. Eric Austin, PSCI 414: Drug Trafficking and Governance in the Americas will be removed from the major program and catalog due to a lack of need for this course in the current curriculum and available faculty to offer it.</a:t>
            </a:r>
          </a:p>
          <a:p>
            <a:pPr marL="0" indent="0">
              <a:buNone/>
            </a:pPr>
            <a:r>
              <a:rPr lang="en-US" sz="3000" dirty="0">
                <a:solidFill>
                  <a:srgbClr val="0070C0"/>
                </a:solidFill>
              </a:rPr>
              <a:t>PSCI 415</a:t>
            </a:r>
            <a:r>
              <a:rPr lang="en-US" sz="3000" dirty="0"/>
              <a:t>: The Political Economy of Energy</a:t>
            </a:r>
          </a:p>
          <a:p>
            <a:r>
              <a:rPr lang="en-US" sz="2200" dirty="0"/>
              <a:t>Per Political Science Department Heads Dr. David Parker and Dr. Eric Austin, PSCI 415: The Political Economy of Energy will be removed from the major program and catalog due to a lack of need for this course in the current curriculum and available faculty to offer it.</a:t>
            </a:r>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297294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FB2E-0473-B6B5-D19D-A960327CF03B}"/>
              </a:ext>
            </a:extLst>
          </p:cNvPr>
          <p:cNvSpPr>
            <a:spLocks noGrp="1"/>
          </p:cNvSpPr>
          <p:nvPr>
            <p:ph type="title"/>
          </p:nvPr>
        </p:nvSpPr>
        <p:spPr/>
        <p:txBody>
          <a:bodyPr anchor="ctr"/>
          <a:lstStyle/>
          <a:p>
            <a:r>
              <a:rPr lang="en-US" dirty="0">
                <a:effectLst/>
                <a:latin typeface="Calibri" panose="020F0502020204030204" pitchFamily="34" charset="0"/>
                <a:ea typeface="Times New Roman" panose="02020603050405020304" pitchFamily="18" charset="0"/>
              </a:rPr>
              <a:t>Course </a:t>
            </a:r>
            <a:r>
              <a:rPr lang="en-US" dirty="0" err="1">
                <a:effectLst/>
                <a:latin typeface="Calibri" panose="020F0502020204030204" pitchFamily="34" charset="0"/>
                <a:ea typeface="Times New Roman" panose="02020603050405020304" pitchFamily="18" charset="0"/>
              </a:rPr>
              <a:t>Inactivations</a:t>
            </a:r>
            <a:r>
              <a:rPr lang="en-US" dirty="0">
                <a:effectLst/>
                <a:latin typeface="Calibri" panose="020F0502020204030204" pitchFamily="34" charset="0"/>
                <a:ea typeface="Times New Roman" panose="02020603050405020304" pitchFamily="18" charset="0"/>
              </a:rPr>
              <a:t> – Second Reading </a:t>
            </a:r>
            <a:endParaRPr lang="en-US" dirty="0"/>
          </a:p>
        </p:txBody>
      </p:sp>
      <p:sp>
        <p:nvSpPr>
          <p:cNvPr id="3" name="Content Placeholder 2">
            <a:extLst>
              <a:ext uri="{FF2B5EF4-FFF2-40B4-BE49-F238E27FC236}">
                <a16:creationId xmlns:a16="http://schemas.microsoft.com/office/drawing/2014/main" id="{EF800528-0893-9695-E1C5-6ED1CCF41443}"/>
              </a:ext>
            </a:extLst>
          </p:cNvPr>
          <p:cNvSpPr>
            <a:spLocks noGrp="1"/>
          </p:cNvSpPr>
          <p:nvPr>
            <p:ph idx="1"/>
          </p:nvPr>
        </p:nvSpPr>
        <p:spPr>
          <a:xfrm>
            <a:off x="838200" y="1601676"/>
            <a:ext cx="11218933" cy="4351338"/>
          </a:xfrm>
        </p:spPr>
        <p:txBody>
          <a:bodyPr>
            <a:normAutofit fontScale="85000" lnSpcReduction="10000"/>
          </a:bodyPr>
          <a:lstStyle/>
          <a:p>
            <a:pPr marL="0" indent="0">
              <a:buNone/>
            </a:pPr>
            <a:r>
              <a:rPr lang="en-US" sz="3100" b="1" dirty="0">
                <a:solidFill>
                  <a:srgbClr val="0070C0"/>
                </a:solidFill>
              </a:rPr>
              <a:t>ARTH 421</a:t>
            </a:r>
            <a:r>
              <a:rPr lang="en-US" sz="3100" dirty="0"/>
              <a:t>: Late Gothic Painting</a:t>
            </a:r>
          </a:p>
          <a:p>
            <a:pPr lvl="1"/>
            <a:r>
              <a:rPr lang="en-US" sz="2900" dirty="0"/>
              <a:t>No longer offered</a:t>
            </a:r>
          </a:p>
          <a:p>
            <a:pPr marL="0" indent="0">
              <a:buNone/>
            </a:pPr>
            <a:r>
              <a:rPr lang="en-US" sz="3100" b="1" dirty="0">
                <a:solidFill>
                  <a:srgbClr val="0070C0"/>
                </a:solidFill>
              </a:rPr>
              <a:t>BGEN 215</a:t>
            </a:r>
            <a:r>
              <a:rPr lang="en-US" sz="3100" dirty="0"/>
              <a:t>: Career Readiness</a:t>
            </a:r>
          </a:p>
          <a:p>
            <a:pPr lvl="1"/>
            <a:r>
              <a:rPr lang="en-US" sz="2900" dirty="0"/>
              <a:t>We have redesigned our first year curriculum and this course is no longer required.</a:t>
            </a:r>
          </a:p>
          <a:p>
            <a:pPr marL="0" indent="0">
              <a:buNone/>
            </a:pPr>
            <a:r>
              <a:rPr lang="en-US" sz="3000" dirty="0"/>
              <a:t>BIOM 497 is being used as an SA training course for all courses in the department.</a:t>
            </a:r>
          </a:p>
          <a:p>
            <a:pPr lvl="1"/>
            <a:r>
              <a:rPr lang="en-US" sz="2900" b="1" dirty="0">
                <a:solidFill>
                  <a:srgbClr val="0070C0"/>
                </a:solidFill>
              </a:rPr>
              <a:t>BIOH 429</a:t>
            </a:r>
            <a:r>
              <a:rPr lang="en-US" sz="2900" dirty="0"/>
              <a:t>: Student Assistant Training for Integrated Physiology (BIOH 185)</a:t>
            </a:r>
          </a:p>
          <a:p>
            <a:pPr lvl="1"/>
            <a:r>
              <a:rPr lang="en-US" sz="2900" b="1" dirty="0">
                <a:solidFill>
                  <a:srgbClr val="0070C0"/>
                </a:solidFill>
              </a:rPr>
              <a:t>BIOH 432</a:t>
            </a:r>
            <a:r>
              <a:rPr lang="en-US" sz="2900" dirty="0"/>
              <a:t>: Student Assistant Training for Advanced Human Anatomy (BIOH 411)</a:t>
            </a:r>
          </a:p>
          <a:p>
            <a:pPr lvl="1"/>
            <a:r>
              <a:rPr lang="en-US" sz="2900" b="1" dirty="0">
                <a:solidFill>
                  <a:srgbClr val="0070C0"/>
                </a:solidFill>
              </a:rPr>
              <a:t>BIOH 461</a:t>
            </a:r>
            <a:r>
              <a:rPr lang="en-US" sz="2900" dirty="0"/>
              <a:t>: Tutoring Human Anatomy and Physiology I</a:t>
            </a:r>
          </a:p>
          <a:p>
            <a:pPr lvl="1"/>
            <a:r>
              <a:rPr lang="en-US" sz="2900" b="1" dirty="0">
                <a:solidFill>
                  <a:srgbClr val="0070C0"/>
                </a:solidFill>
              </a:rPr>
              <a:t>BIOH 463</a:t>
            </a:r>
            <a:r>
              <a:rPr lang="en-US" sz="2900" dirty="0"/>
              <a:t>: Tutoring Human Anatomy and Physiology II</a:t>
            </a:r>
          </a:p>
          <a:p>
            <a:pPr lvl="1"/>
            <a:r>
              <a:rPr lang="en-US" sz="2900" b="1" dirty="0">
                <a:solidFill>
                  <a:srgbClr val="0070C0"/>
                </a:solidFill>
              </a:rPr>
              <a:t>BIOH 483</a:t>
            </a:r>
            <a:r>
              <a:rPr lang="en-US" sz="2900" dirty="0"/>
              <a:t>: Peer Leaders for Anatomical Science Laboratories</a:t>
            </a:r>
          </a:p>
          <a:p>
            <a:endParaRPr lang="en-US" sz="3000" dirty="0"/>
          </a:p>
          <a:p>
            <a:pPr marL="0" indent="0">
              <a:buNone/>
            </a:pPr>
            <a:endParaRPr lang="en-US" dirty="0"/>
          </a:p>
        </p:txBody>
      </p:sp>
    </p:spTree>
    <p:extLst>
      <p:ext uri="{BB962C8B-B14F-4D97-AF65-F5344CB8AC3E}">
        <p14:creationId xmlns:p14="http://schemas.microsoft.com/office/powerpoint/2010/main" val="1163331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94F8-F5B8-E8C1-AA19-3E0DDF020F5A}"/>
              </a:ext>
            </a:extLst>
          </p:cNvPr>
          <p:cNvSpPr>
            <a:spLocks noGrp="1"/>
          </p:cNvSpPr>
          <p:nvPr>
            <p:ph type="title"/>
          </p:nvPr>
        </p:nvSpPr>
        <p:spPr/>
        <p:txBody>
          <a:bodyPr anchor="ctr"/>
          <a:lstStyle/>
          <a:p>
            <a:r>
              <a:rPr lang="en-US" dirty="0">
                <a:solidFill>
                  <a:srgbClr val="333333"/>
                </a:solidFill>
                <a:effectLst/>
                <a:latin typeface="Calibri" panose="020F0502020204030204" pitchFamily="34" charset="0"/>
                <a:ea typeface="Times New Roman" panose="02020603050405020304" pitchFamily="18" charset="0"/>
              </a:rPr>
              <a:t>Program Changes – First Reading</a:t>
            </a:r>
            <a:endParaRPr lang="en-US" dirty="0"/>
          </a:p>
        </p:txBody>
      </p:sp>
      <p:sp>
        <p:nvSpPr>
          <p:cNvPr id="3" name="Content Placeholder 2">
            <a:extLst>
              <a:ext uri="{FF2B5EF4-FFF2-40B4-BE49-F238E27FC236}">
                <a16:creationId xmlns:a16="http://schemas.microsoft.com/office/drawing/2014/main" id="{1CE8CF55-F441-6292-FB74-3C552F2F8858}"/>
              </a:ext>
            </a:extLst>
          </p:cNvPr>
          <p:cNvSpPr>
            <a:spLocks noGrp="1"/>
          </p:cNvSpPr>
          <p:nvPr>
            <p:ph idx="1"/>
          </p:nvPr>
        </p:nvSpPr>
        <p:spPr/>
        <p:txBody>
          <a:bodyPr>
            <a:normAutofit/>
          </a:bodyPr>
          <a:lstStyle/>
          <a:p>
            <a:pPr marL="0" indent="0">
              <a:spcBef>
                <a:spcPts val="0"/>
              </a:spcBef>
              <a:buNone/>
            </a:pPr>
            <a:r>
              <a:rPr lang="en-US" kern="100" dirty="0">
                <a:solidFill>
                  <a:srgbClr val="0070C0"/>
                </a:solidFill>
                <a:effectLst/>
                <a:ea typeface="Calibri" panose="020F0502020204030204" pitchFamily="34" charset="0"/>
                <a:cs typeface="Times New Roman" panose="02020603050405020304" pitchFamily="18" charset="0"/>
              </a:rPr>
              <a:t>BEID-BS</a:t>
            </a:r>
            <a:r>
              <a:rPr lang="en-US" kern="100" dirty="0">
                <a:effectLst/>
                <a:ea typeface="Calibri" panose="020F0502020204030204" pitchFamily="34" charset="0"/>
                <a:cs typeface="Times New Roman" panose="02020603050405020304" pitchFamily="18" charset="0"/>
              </a:rPr>
              <a:t>: Bachelor of Science in Technology Education -Applied  Technology Management</a:t>
            </a:r>
          </a:p>
          <a:p>
            <a:pPr>
              <a:spcBef>
                <a:spcPts val="0"/>
              </a:spcBef>
            </a:pPr>
            <a:r>
              <a:rPr lang="en-US" sz="2200" kern="100" dirty="0">
                <a:effectLst/>
                <a:ea typeface="Calibri" panose="020F0502020204030204" pitchFamily="34" charset="0"/>
                <a:cs typeface="Times New Roman" panose="02020603050405020304" pitchFamily="18" charset="0"/>
              </a:rPr>
              <a:t>Title changed from Technology </a:t>
            </a:r>
            <a:r>
              <a:rPr lang="en-US" sz="2200" kern="100" dirty="0" err="1">
                <a:effectLst/>
                <a:ea typeface="Calibri" panose="020F0502020204030204" pitchFamily="34" charset="0"/>
                <a:cs typeface="Times New Roman" panose="02020603050405020304" pitchFamily="18" charset="0"/>
              </a:rPr>
              <a:t>Educaiton</a:t>
            </a:r>
            <a:r>
              <a:rPr lang="en-US" sz="2200" kern="100" dirty="0">
                <a:effectLst/>
                <a:ea typeface="Calibri" panose="020F0502020204030204" pitchFamily="34" charset="0"/>
                <a:cs typeface="Times New Roman" panose="02020603050405020304" pitchFamily="18" charset="0"/>
              </a:rPr>
              <a:t> Industrial Technology Option</a:t>
            </a:r>
          </a:p>
          <a:p>
            <a:pPr>
              <a:spcBef>
                <a:spcPts val="0"/>
              </a:spcBef>
            </a:pPr>
            <a:r>
              <a:rPr lang="en-US" sz="2200" kern="100" dirty="0">
                <a:effectLst/>
                <a:ea typeface="Calibri" panose="020F0502020204030204" pitchFamily="34" charset="0"/>
                <a:cs typeface="Times New Roman" panose="02020603050405020304" pitchFamily="18" charset="0"/>
              </a:rPr>
              <a:t>This title change is in keeping with our peer institutions with similar programs. We have found that our graduates struggle to get interviews because employers do not understand what our program is as we are still using an Antiquated name (industrial Technology). This old Title is a hold over from the 1960’s when technology education was called industrial arts.</a:t>
            </a:r>
          </a:p>
          <a:p>
            <a:pPr marL="0" indent="0">
              <a:spcBef>
                <a:spcPts val="0"/>
              </a:spcBef>
              <a:buNone/>
            </a:pPr>
            <a:r>
              <a:rPr lang="en-US" kern="100" dirty="0">
                <a:solidFill>
                  <a:srgbClr val="0070C0"/>
                </a:solidFill>
                <a:effectLst/>
                <a:ea typeface="Calibri" panose="020F0502020204030204" pitchFamily="34" charset="0"/>
                <a:cs typeface="Times New Roman" panose="02020603050405020304" pitchFamily="18" charset="0"/>
              </a:rPr>
              <a:t>HMHR-BS</a:t>
            </a:r>
            <a:r>
              <a:rPr lang="en-US" kern="100" dirty="0">
                <a:effectLst/>
                <a:ea typeface="Calibri" panose="020F0502020204030204" pitchFamily="34" charset="0"/>
                <a:cs typeface="Times New Roman" panose="02020603050405020304" pitchFamily="18" charset="0"/>
              </a:rPr>
              <a:t>: BS in Hospitality Management: Hotel &amp; Restaurant Management</a:t>
            </a:r>
          </a:p>
          <a:p>
            <a:pPr>
              <a:spcBef>
                <a:spcPts val="0"/>
              </a:spcBef>
            </a:pPr>
            <a:r>
              <a:rPr lang="en-US" sz="2200" kern="100" dirty="0">
                <a:effectLst/>
                <a:ea typeface="Calibri" panose="020F0502020204030204" pitchFamily="34" charset="0"/>
                <a:cs typeface="Times New Roman" panose="02020603050405020304" pitchFamily="18" charset="0"/>
              </a:rPr>
              <a:t>Title change from Hospitality Management</a:t>
            </a:r>
          </a:p>
          <a:p>
            <a:pPr marL="0" indent="0">
              <a:spcBef>
                <a:spcPts val="0"/>
              </a:spcBef>
              <a:buNone/>
            </a:pPr>
            <a:endParaRPr lang="en-US" sz="22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80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94F8-F5B8-E8C1-AA19-3E0DDF020F5A}"/>
              </a:ext>
            </a:extLst>
          </p:cNvPr>
          <p:cNvSpPr>
            <a:spLocks noGrp="1"/>
          </p:cNvSpPr>
          <p:nvPr>
            <p:ph type="title"/>
          </p:nvPr>
        </p:nvSpPr>
        <p:spPr/>
        <p:txBody>
          <a:bodyPr anchor="ctr"/>
          <a:lstStyle/>
          <a:p>
            <a:r>
              <a:rPr lang="en-US" dirty="0">
                <a:solidFill>
                  <a:srgbClr val="333333"/>
                </a:solidFill>
                <a:effectLst/>
                <a:latin typeface="Calibri" panose="020F0502020204030204" pitchFamily="34" charset="0"/>
                <a:ea typeface="Times New Roman" panose="02020603050405020304" pitchFamily="18" charset="0"/>
              </a:rPr>
              <a:t>Program Changes – Second Reading</a:t>
            </a:r>
            <a:endParaRPr lang="en-US" dirty="0"/>
          </a:p>
        </p:txBody>
      </p:sp>
      <p:sp>
        <p:nvSpPr>
          <p:cNvPr id="3" name="Content Placeholder 2">
            <a:extLst>
              <a:ext uri="{FF2B5EF4-FFF2-40B4-BE49-F238E27FC236}">
                <a16:creationId xmlns:a16="http://schemas.microsoft.com/office/drawing/2014/main" id="{1CE8CF55-F441-6292-FB74-3C552F2F8858}"/>
              </a:ext>
            </a:extLst>
          </p:cNvPr>
          <p:cNvSpPr>
            <a:spLocks noGrp="1"/>
          </p:cNvSpPr>
          <p:nvPr>
            <p:ph idx="1"/>
          </p:nvPr>
        </p:nvSpPr>
        <p:spPr/>
        <p:txBody>
          <a:bodyPr>
            <a:normAutofit/>
          </a:bodyPr>
          <a:lstStyle/>
          <a:p>
            <a:pPr marL="0" indent="0">
              <a:spcBef>
                <a:spcPts val="0"/>
              </a:spcBef>
              <a:buNone/>
            </a:pPr>
            <a:r>
              <a:rPr lang="en-US" b="1" kern="100" dirty="0">
                <a:solidFill>
                  <a:srgbClr val="0070C0"/>
                </a:solidFill>
                <a:effectLst/>
                <a:ea typeface="Calibri" panose="020F0502020204030204" pitchFamily="34" charset="0"/>
                <a:cs typeface="Times New Roman" panose="02020603050405020304" pitchFamily="18" charset="0"/>
              </a:rPr>
              <a:t>MBVA-BS</a:t>
            </a:r>
            <a:r>
              <a:rPr lang="en-US" kern="100" dirty="0">
                <a:effectLst/>
                <a:ea typeface="Calibri" panose="020F0502020204030204" pitchFamily="34" charset="0"/>
                <a:cs typeface="Times New Roman" panose="02020603050405020304" pitchFamily="18" charset="0"/>
              </a:rPr>
              <a:t>: Bachelor of Science in Environmental Sciences - Environmental Health Option</a:t>
            </a:r>
          </a:p>
          <a:p>
            <a:pPr lvl="1">
              <a:spcBef>
                <a:spcPts val="0"/>
              </a:spcBef>
            </a:pPr>
            <a:r>
              <a:rPr lang="en-US" sz="2500" kern="100" dirty="0">
                <a:effectLst/>
                <a:ea typeface="Calibri" panose="020F0502020204030204" pitchFamily="34" charset="0"/>
                <a:cs typeface="Times New Roman" panose="02020603050405020304" pitchFamily="18" charset="0"/>
              </a:rPr>
              <a:t>Change from Bachelor of Science in Microbiology - Environmental Health Option</a:t>
            </a:r>
          </a:p>
          <a:p>
            <a:pPr lvl="1">
              <a:spcBef>
                <a:spcPts val="0"/>
              </a:spcBef>
            </a:pPr>
            <a:r>
              <a:rPr lang="en-US" sz="2500" kern="100" dirty="0">
                <a:effectLst/>
                <a:ea typeface="Calibri" panose="020F0502020204030204" pitchFamily="34" charset="0"/>
                <a:cs typeface="Times New Roman" panose="02020603050405020304" pitchFamily="18" charset="0"/>
              </a:rPr>
              <a:t>The Environmental Health Option is currently in the Department of Microbiology &amp; Cell Biology. However, it fits better as an Option in the Department of Land Resources &amp; Environmental Sciences. LRES is proposing to oversee the Option and make the necessary small changes to the curriculum such that it is an Option within the Environmental Sciences major and it meets accreditation requirements and standards.</a:t>
            </a:r>
          </a:p>
          <a:p>
            <a:pPr marL="0" indent="0">
              <a:spcBef>
                <a:spcPts val="0"/>
              </a:spcBef>
              <a:buNone/>
            </a:pPr>
            <a:endParaRPr lang="en-US" sz="22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972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EA8641-B3AF-F185-60AF-B0164C52E9A3}"/>
              </a:ext>
            </a:extLst>
          </p:cNvPr>
          <p:cNvSpPr>
            <a:spLocks noGrp="1"/>
          </p:cNvSpPr>
          <p:nvPr>
            <p:ph type="ctrTitle"/>
          </p:nvPr>
        </p:nvSpPr>
        <p:spPr/>
        <p:txBody>
          <a:bodyPr/>
          <a:lstStyle/>
          <a:p>
            <a:r>
              <a:rPr lang="en-US" kern="100">
                <a:effectLst/>
                <a:latin typeface="Calibri" panose="020F0502020204030204" pitchFamily="34" charset="0"/>
                <a:ea typeface="Calibri" panose="020F0502020204030204" pitchFamily="34" charset="0"/>
                <a:cs typeface="Times New Roman" panose="02020603050405020304" pitchFamily="18" charset="0"/>
              </a:rPr>
              <a:t>Graduate Courses and Programs </a:t>
            </a:r>
            <a:endParaRPr lang="en-US"/>
          </a:p>
        </p:txBody>
      </p:sp>
      <p:sp>
        <p:nvSpPr>
          <p:cNvPr id="5" name="Subtitle 4">
            <a:extLst>
              <a:ext uri="{FF2B5EF4-FFF2-40B4-BE49-F238E27FC236}">
                <a16:creationId xmlns:a16="http://schemas.microsoft.com/office/drawing/2014/main" id="{3044BFB5-A8CF-874C-E947-DBE39ED74CC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475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FB2E-0473-B6B5-D19D-A960327CF03B}"/>
              </a:ext>
            </a:extLst>
          </p:cNvPr>
          <p:cNvSpPr>
            <a:spLocks noGrp="1"/>
          </p:cNvSpPr>
          <p:nvPr>
            <p:ph type="title"/>
          </p:nvPr>
        </p:nvSpPr>
        <p:spPr/>
        <p:txBody>
          <a:bodyPr anchor="ctr"/>
          <a:lstStyle/>
          <a:p>
            <a:r>
              <a:rPr lang="en-US" dirty="0">
                <a:effectLst/>
                <a:latin typeface="Calibri" panose="020F0502020204030204" pitchFamily="34" charset="0"/>
                <a:ea typeface="Times New Roman" panose="02020603050405020304" pitchFamily="18" charset="0"/>
              </a:rPr>
              <a:t>Courses – First Reading</a:t>
            </a:r>
            <a:endParaRPr lang="en-US" dirty="0"/>
          </a:p>
        </p:txBody>
      </p:sp>
      <p:sp>
        <p:nvSpPr>
          <p:cNvPr id="3" name="Content Placeholder 2">
            <a:extLst>
              <a:ext uri="{FF2B5EF4-FFF2-40B4-BE49-F238E27FC236}">
                <a16:creationId xmlns:a16="http://schemas.microsoft.com/office/drawing/2014/main" id="{EF800528-0893-9695-E1C5-6ED1CCF41443}"/>
              </a:ext>
            </a:extLst>
          </p:cNvPr>
          <p:cNvSpPr>
            <a:spLocks noGrp="1"/>
          </p:cNvSpPr>
          <p:nvPr>
            <p:ph idx="1"/>
          </p:nvPr>
        </p:nvSpPr>
        <p:spPr/>
        <p:txBody>
          <a:bodyPr/>
          <a:lstStyle/>
          <a:p>
            <a:pPr marL="0" indent="0">
              <a:buNone/>
            </a:pPr>
            <a:r>
              <a:rPr lang="en-US" dirty="0">
                <a:solidFill>
                  <a:srgbClr val="0070C0"/>
                </a:solidFill>
              </a:rPr>
              <a:t>GPHY 508</a:t>
            </a:r>
            <a:r>
              <a:rPr lang="en-US" dirty="0"/>
              <a:t>: Advanced Geospatial Analysis for Earth Sciences</a:t>
            </a:r>
          </a:p>
          <a:p>
            <a:pPr marL="0" indent="0">
              <a:buNone/>
            </a:pPr>
            <a:r>
              <a:rPr lang="en-US" dirty="0">
                <a:solidFill>
                  <a:srgbClr val="0070C0"/>
                </a:solidFill>
              </a:rPr>
              <a:t>NASX 516</a:t>
            </a:r>
            <a:r>
              <a:rPr lang="en-US" dirty="0"/>
              <a:t>: Buffalo Food System - Spring &amp; Summer Seasons</a:t>
            </a:r>
          </a:p>
          <a:p>
            <a:pPr marL="0" indent="0">
              <a:buNone/>
            </a:pPr>
            <a:r>
              <a:rPr lang="en-US" dirty="0">
                <a:solidFill>
                  <a:srgbClr val="0070C0"/>
                </a:solidFill>
              </a:rPr>
              <a:t>NASX 517</a:t>
            </a:r>
            <a:r>
              <a:rPr lang="en-US" dirty="0"/>
              <a:t>: Buffalo Food System - Fall &amp; Winter Seasons</a:t>
            </a:r>
          </a:p>
          <a:p>
            <a:pPr marL="0" indent="0">
              <a:buNone/>
            </a:pPr>
            <a:endParaRPr lang="en-US" dirty="0"/>
          </a:p>
        </p:txBody>
      </p:sp>
    </p:spTree>
    <p:extLst>
      <p:ext uri="{BB962C8B-B14F-4D97-AF65-F5344CB8AC3E}">
        <p14:creationId xmlns:p14="http://schemas.microsoft.com/office/powerpoint/2010/main" val="1179115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FB2E-0473-B6B5-D19D-A960327CF03B}"/>
              </a:ext>
            </a:extLst>
          </p:cNvPr>
          <p:cNvSpPr>
            <a:spLocks noGrp="1"/>
          </p:cNvSpPr>
          <p:nvPr>
            <p:ph type="title"/>
          </p:nvPr>
        </p:nvSpPr>
        <p:spPr/>
        <p:txBody>
          <a:bodyPr anchor="ctr"/>
          <a:lstStyle/>
          <a:p>
            <a:r>
              <a:rPr lang="en-US" dirty="0">
                <a:effectLst/>
                <a:latin typeface="Calibri" panose="020F0502020204030204" pitchFamily="34" charset="0"/>
                <a:ea typeface="Times New Roman" panose="02020603050405020304" pitchFamily="18" charset="0"/>
              </a:rPr>
              <a:t>Courses </a:t>
            </a:r>
            <a:r>
              <a:rPr lang="en-US">
                <a:effectLst/>
                <a:latin typeface="Calibri" panose="020F0502020204030204" pitchFamily="34" charset="0"/>
                <a:ea typeface="Times New Roman" panose="02020603050405020304" pitchFamily="18" charset="0"/>
              </a:rPr>
              <a:t>– Second </a:t>
            </a:r>
            <a:r>
              <a:rPr lang="en-US" dirty="0">
                <a:effectLst/>
                <a:latin typeface="Calibri" panose="020F0502020204030204" pitchFamily="34" charset="0"/>
                <a:ea typeface="Times New Roman" panose="02020603050405020304" pitchFamily="18" charset="0"/>
              </a:rPr>
              <a:t>Reading</a:t>
            </a:r>
            <a:endParaRPr lang="en-US" dirty="0"/>
          </a:p>
        </p:txBody>
      </p:sp>
      <p:sp>
        <p:nvSpPr>
          <p:cNvPr id="3" name="Content Placeholder 2">
            <a:extLst>
              <a:ext uri="{FF2B5EF4-FFF2-40B4-BE49-F238E27FC236}">
                <a16:creationId xmlns:a16="http://schemas.microsoft.com/office/drawing/2014/main" id="{EF800528-0893-9695-E1C5-6ED1CCF41443}"/>
              </a:ext>
            </a:extLst>
          </p:cNvPr>
          <p:cNvSpPr>
            <a:spLocks noGrp="1"/>
          </p:cNvSpPr>
          <p:nvPr>
            <p:ph idx="1"/>
          </p:nvPr>
        </p:nvSpPr>
        <p:spPr/>
        <p:txBody>
          <a:bodyPr/>
          <a:lstStyle/>
          <a:p>
            <a:pPr marL="0" indent="0">
              <a:buNone/>
            </a:pPr>
            <a:r>
              <a:rPr lang="en-US" b="1" dirty="0">
                <a:solidFill>
                  <a:srgbClr val="0070C0"/>
                </a:solidFill>
              </a:rPr>
              <a:t>GEO 501</a:t>
            </a:r>
            <a:r>
              <a:rPr lang="en-US" dirty="0"/>
              <a:t>: Phylogenetics</a:t>
            </a:r>
          </a:p>
          <a:p>
            <a:pPr marL="0" indent="0">
              <a:buNone/>
            </a:pPr>
            <a:endParaRPr lang="en-US" dirty="0"/>
          </a:p>
        </p:txBody>
      </p:sp>
    </p:spTree>
    <p:extLst>
      <p:ext uri="{BB962C8B-B14F-4D97-AF65-F5344CB8AC3E}">
        <p14:creationId xmlns:p14="http://schemas.microsoft.com/office/powerpoint/2010/main" val="2823492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FB2E-0473-B6B5-D19D-A960327CF03B}"/>
              </a:ext>
            </a:extLst>
          </p:cNvPr>
          <p:cNvSpPr>
            <a:spLocks noGrp="1"/>
          </p:cNvSpPr>
          <p:nvPr>
            <p:ph type="title"/>
          </p:nvPr>
        </p:nvSpPr>
        <p:spPr/>
        <p:txBody>
          <a:bodyPr anchor="ctr"/>
          <a:lstStyle/>
          <a:p>
            <a:r>
              <a:rPr lang="en-US" dirty="0">
                <a:effectLst/>
                <a:latin typeface="Calibri" panose="020F0502020204030204" pitchFamily="34" charset="0"/>
                <a:ea typeface="Times New Roman" panose="02020603050405020304" pitchFamily="18" charset="0"/>
              </a:rPr>
              <a:t>Courses </a:t>
            </a:r>
            <a:r>
              <a:rPr lang="en-US" dirty="0" err="1">
                <a:effectLst/>
                <a:latin typeface="Calibri" panose="020F0502020204030204" pitchFamily="34" charset="0"/>
                <a:ea typeface="Times New Roman" panose="02020603050405020304" pitchFamily="18" charset="0"/>
              </a:rPr>
              <a:t>Inactivations</a:t>
            </a:r>
            <a:r>
              <a:rPr lang="en-US" dirty="0">
                <a:effectLst/>
                <a:latin typeface="Calibri" panose="020F0502020204030204" pitchFamily="34" charset="0"/>
                <a:ea typeface="Times New Roman" panose="02020603050405020304" pitchFamily="18" charset="0"/>
              </a:rPr>
              <a:t> – Second Reading</a:t>
            </a:r>
            <a:endParaRPr lang="en-US" dirty="0"/>
          </a:p>
        </p:txBody>
      </p:sp>
      <p:sp>
        <p:nvSpPr>
          <p:cNvPr id="3" name="Content Placeholder 2">
            <a:extLst>
              <a:ext uri="{FF2B5EF4-FFF2-40B4-BE49-F238E27FC236}">
                <a16:creationId xmlns:a16="http://schemas.microsoft.com/office/drawing/2014/main" id="{EF800528-0893-9695-E1C5-6ED1CCF41443}"/>
              </a:ext>
            </a:extLst>
          </p:cNvPr>
          <p:cNvSpPr>
            <a:spLocks noGrp="1"/>
          </p:cNvSpPr>
          <p:nvPr>
            <p:ph idx="1"/>
          </p:nvPr>
        </p:nvSpPr>
        <p:spPr/>
        <p:txBody>
          <a:bodyPr/>
          <a:lstStyle/>
          <a:p>
            <a:pPr marL="0" indent="0">
              <a:buNone/>
            </a:pPr>
            <a:r>
              <a:rPr lang="en-US" b="1" dirty="0">
                <a:solidFill>
                  <a:srgbClr val="0070C0"/>
                </a:solidFill>
              </a:rPr>
              <a:t>MUSI 504</a:t>
            </a:r>
            <a:r>
              <a:rPr lang="en-US" dirty="0"/>
              <a:t>: Studies in Hist and Analysis</a:t>
            </a:r>
          </a:p>
          <a:p>
            <a:pPr marL="0" indent="0">
              <a:buNone/>
            </a:pPr>
            <a:endParaRPr lang="en-US" dirty="0"/>
          </a:p>
        </p:txBody>
      </p:sp>
    </p:spTree>
    <p:extLst>
      <p:ext uri="{BB962C8B-B14F-4D97-AF65-F5344CB8AC3E}">
        <p14:creationId xmlns:p14="http://schemas.microsoft.com/office/powerpoint/2010/main" val="2492504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94F8-F5B8-E8C1-AA19-3E0DDF020F5A}"/>
              </a:ext>
            </a:extLst>
          </p:cNvPr>
          <p:cNvSpPr>
            <a:spLocks noGrp="1"/>
          </p:cNvSpPr>
          <p:nvPr>
            <p:ph type="title"/>
          </p:nvPr>
        </p:nvSpPr>
        <p:spPr/>
        <p:txBody>
          <a:bodyPr anchor="ctr"/>
          <a:lstStyle/>
          <a:p>
            <a:r>
              <a:rPr lang="en-US" dirty="0">
                <a:solidFill>
                  <a:srgbClr val="333333"/>
                </a:solidFill>
                <a:effectLst/>
                <a:latin typeface="Calibri" panose="020F0502020204030204" pitchFamily="34" charset="0"/>
                <a:ea typeface="Times New Roman" panose="02020603050405020304" pitchFamily="18" charset="0"/>
              </a:rPr>
              <a:t>Program Changes – First Reading</a:t>
            </a:r>
            <a:endParaRPr lang="en-US" dirty="0"/>
          </a:p>
        </p:txBody>
      </p:sp>
      <p:sp>
        <p:nvSpPr>
          <p:cNvPr id="3" name="Content Placeholder 2">
            <a:extLst>
              <a:ext uri="{FF2B5EF4-FFF2-40B4-BE49-F238E27FC236}">
                <a16:creationId xmlns:a16="http://schemas.microsoft.com/office/drawing/2014/main" id="{1CE8CF55-F441-6292-FB74-3C552F2F8858}"/>
              </a:ext>
            </a:extLst>
          </p:cNvPr>
          <p:cNvSpPr>
            <a:spLocks noGrp="1"/>
          </p:cNvSpPr>
          <p:nvPr>
            <p:ph idx="1"/>
          </p:nvPr>
        </p:nvSpPr>
        <p:spPr/>
        <p:txBody>
          <a:bodyPr>
            <a:normAutofit/>
          </a:bodyPr>
          <a:lstStyle/>
          <a:p>
            <a:pPr marL="0" indent="0">
              <a:spcBef>
                <a:spcPts val="0"/>
              </a:spcBef>
              <a:buNone/>
            </a:pPr>
            <a:r>
              <a:rPr lang="en-US" kern="100" dirty="0">
                <a:solidFill>
                  <a:srgbClr val="0070C0"/>
                </a:solidFill>
                <a:effectLst/>
                <a:ea typeface="Calibri" panose="020F0502020204030204" pitchFamily="34" charset="0"/>
                <a:cs typeface="Times New Roman" panose="02020603050405020304" pitchFamily="18" charset="0"/>
              </a:rPr>
              <a:t>MTSI-MS</a:t>
            </a:r>
            <a:r>
              <a:rPr lang="en-US" kern="100" dirty="0">
                <a:effectLst/>
                <a:ea typeface="Calibri" panose="020F0502020204030204" pitchFamily="34" charset="0"/>
                <a:cs typeface="Times New Roman" panose="02020603050405020304" pitchFamily="18" charset="0"/>
              </a:rPr>
              <a:t>: MS in Materials Science and Engineering</a:t>
            </a:r>
          </a:p>
          <a:p>
            <a:pPr>
              <a:spcBef>
                <a:spcPts val="0"/>
              </a:spcBef>
            </a:pPr>
            <a:r>
              <a:rPr lang="en-US" sz="2200" kern="100" dirty="0">
                <a:effectLst/>
                <a:ea typeface="Calibri" panose="020F0502020204030204" pitchFamily="34" charset="0"/>
                <a:cs typeface="Times New Roman" panose="02020603050405020304" pitchFamily="18" charset="0"/>
              </a:rPr>
              <a:t>Title change from Materials Science </a:t>
            </a:r>
          </a:p>
          <a:p>
            <a:pPr>
              <a:spcBef>
                <a:spcPts val="0"/>
              </a:spcBef>
            </a:pPr>
            <a:r>
              <a:rPr lang="en-US" sz="2200" kern="100" dirty="0">
                <a:effectLst/>
                <a:ea typeface="Calibri" panose="020F0502020204030204" pitchFamily="34" charset="0"/>
                <a:cs typeface="Times New Roman" panose="02020603050405020304" pitchFamily="18" charset="0"/>
              </a:rPr>
              <a:t>The proposed name change from Materials Science to Materials Science and Engineering is motivated by a strong preference expressed by both students and faculty in the program, as well as a desire for the program name to more accurately represent the cross-college (CLS and NACOE) nature of the program's participants and curriculum.</a:t>
            </a:r>
          </a:p>
          <a:p>
            <a:pPr marL="0" indent="0">
              <a:spcBef>
                <a:spcPts val="0"/>
              </a:spcBef>
              <a:buNone/>
            </a:pPr>
            <a:endParaRPr lang="en-US" sz="22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00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5662-3755-1EB0-20E4-517E0077A43B}"/>
              </a:ext>
            </a:extLst>
          </p:cNvPr>
          <p:cNvSpPr>
            <a:spLocks noGrp="1"/>
          </p:cNvSpPr>
          <p:nvPr>
            <p:ph type="title"/>
          </p:nvPr>
        </p:nvSpPr>
        <p:spPr/>
        <p:txBody>
          <a:bodyPr anchor="ctr"/>
          <a:lstStyle/>
          <a:p>
            <a:r>
              <a:rPr lang="en-US" kern="100">
                <a:effectLst/>
                <a:latin typeface="Calibri" panose="020F0502020204030204" pitchFamily="34" charset="0"/>
                <a:ea typeface="Calibri" panose="020F0502020204030204" pitchFamily="34" charset="0"/>
                <a:cs typeface="Calibri" panose="020F0502020204030204" pitchFamily="34" charset="0"/>
              </a:rPr>
              <a:t>FYI Items</a:t>
            </a:r>
            <a:endParaRPr lang="en-US"/>
          </a:p>
        </p:txBody>
      </p:sp>
      <p:sp>
        <p:nvSpPr>
          <p:cNvPr id="10" name="Content Placeholder 9">
            <a:extLst>
              <a:ext uri="{FF2B5EF4-FFF2-40B4-BE49-F238E27FC236}">
                <a16:creationId xmlns:a16="http://schemas.microsoft.com/office/drawing/2014/main" id="{F5F6CD35-A540-F56D-9CED-D9154FA9C6D8}"/>
              </a:ext>
            </a:extLst>
          </p:cNvPr>
          <p:cNvSpPr>
            <a:spLocks noGrp="1"/>
          </p:cNvSpPr>
          <p:nvPr>
            <p:ph idx="1"/>
          </p:nvPr>
        </p:nvSpPr>
        <p:spPr/>
        <p:txBody>
          <a:bodyPr/>
          <a:lstStyle/>
          <a:p>
            <a:pPr marL="0" indent="0">
              <a:buNone/>
            </a:pPr>
            <a:r>
              <a:rPr lang="en-US" sz="3200" dirty="0"/>
              <a:t>Outreach and Engagement Council is reapplying to be Carnegie Community Engaged Institution</a:t>
            </a:r>
          </a:p>
          <a:p>
            <a:pPr lvl="1"/>
            <a:r>
              <a:rPr lang="en-US" sz="2800" dirty="0"/>
              <a:t>Any engagement projects to highlight with a community partner?</a:t>
            </a:r>
          </a:p>
          <a:p>
            <a:pPr lvl="1"/>
            <a:r>
              <a:rPr lang="en-US" sz="2800" dirty="0"/>
              <a:t>Kim </a:t>
            </a:r>
            <a:r>
              <a:rPr lang="en-US" sz="2800" dirty="0" err="1"/>
              <a:t>Obbink</a:t>
            </a:r>
            <a:r>
              <a:rPr lang="en-US" sz="2800" dirty="0"/>
              <a:t>: kobbink@montana.edu </a:t>
            </a:r>
          </a:p>
          <a:p>
            <a:pPr marL="0" indent="0">
              <a:buNone/>
            </a:pPr>
            <a:endParaRPr lang="en-US" dirty="0"/>
          </a:p>
        </p:txBody>
      </p:sp>
    </p:spTree>
    <p:extLst>
      <p:ext uri="{BB962C8B-B14F-4D97-AF65-F5344CB8AC3E}">
        <p14:creationId xmlns:p14="http://schemas.microsoft.com/office/powerpoint/2010/main" val="108509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BCC36-EA93-C316-A9AC-E0946C2D6E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6DA137-A56F-31B6-84AC-E772B2A11A2E}"/>
              </a:ext>
            </a:extLst>
          </p:cNvPr>
          <p:cNvSpPr>
            <a:spLocks noGrp="1"/>
          </p:cNvSpPr>
          <p:nvPr>
            <p:ph type="ctrTitle"/>
          </p:nvPr>
        </p:nvSpPr>
        <p:spPr/>
        <p:txBody>
          <a:bodyPr/>
          <a:lstStyle/>
          <a:p>
            <a:r>
              <a:rPr lang="en-US">
                <a:latin typeface="+mn-lt"/>
              </a:rPr>
              <a:t>Senate Open Discussion</a:t>
            </a:r>
          </a:p>
        </p:txBody>
      </p:sp>
      <p:sp>
        <p:nvSpPr>
          <p:cNvPr id="5" name="Subtitle 4">
            <a:extLst>
              <a:ext uri="{FF2B5EF4-FFF2-40B4-BE49-F238E27FC236}">
                <a16:creationId xmlns:a16="http://schemas.microsoft.com/office/drawing/2014/main" id="{348B1136-8245-8BEA-06F1-0D6D48F3DB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9945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F929E-3C02-A57C-A6D7-6384FBB832C1}"/>
              </a:ext>
            </a:extLst>
          </p:cNvPr>
          <p:cNvSpPr>
            <a:spLocks noGrp="1"/>
          </p:cNvSpPr>
          <p:nvPr>
            <p:ph type="ctrTitle"/>
          </p:nvPr>
        </p:nvSpPr>
        <p:spPr/>
        <p:txBody>
          <a:bodyPr/>
          <a:lstStyle/>
          <a:p>
            <a:r>
              <a:rPr lang="en-US">
                <a:latin typeface="+mn-lt"/>
              </a:rPr>
              <a:t>Public Comment</a:t>
            </a:r>
          </a:p>
        </p:txBody>
      </p:sp>
      <p:sp>
        <p:nvSpPr>
          <p:cNvPr id="5" name="Subtitle 4">
            <a:extLst>
              <a:ext uri="{FF2B5EF4-FFF2-40B4-BE49-F238E27FC236}">
                <a16:creationId xmlns:a16="http://schemas.microsoft.com/office/drawing/2014/main" id="{3F10DBD9-6642-D84C-AC59-9AD52A388785}"/>
              </a:ext>
            </a:extLst>
          </p:cNvPr>
          <p:cNvSpPr>
            <a:spLocks noGrp="1"/>
          </p:cNvSpPr>
          <p:nvPr>
            <p:ph type="subTitle" idx="1"/>
          </p:nvPr>
        </p:nvSpPr>
        <p:spPr/>
        <p:txBody>
          <a:bodyPr/>
          <a:lstStyle/>
          <a:p>
            <a:r>
              <a:rPr lang="en-US"/>
              <a:t>(Two minutes per person)</a:t>
            </a:r>
          </a:p>
        </p:txBody>
      </p:sp>
    </p:spTree>
    <p:extLst>
      <p:ext uri="{BB962C8B-B14F-4D97-AF65-F5344CB8AC3E}">
        <p14:creationId xmlns:p14="http://schemas.microsoft.com/office/powerpoint/2010/main" val="4081821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F929E-3C02-A57C-A6D7-6384FBB832C1}"/>
              </a:ext>
            </a:extLst>
          </p:cNvPr>
          <p:cNvSpPr>
            <a:spLocks noGrp="1"/>
          </p:cNvSpPr>
          <p:nvPr>
            <p:ph type="ctrTitle"/>
          </p:nvPr>
        </p:nvSpPr>
        <p:spPr>
          <a:xfrm>
            <a:off x="821870" y="2241178"/>
            <a:ext cx="10548257" cy="1066800"/>
          </a:xfrm>
        </p:spPr>
        <p:txBody>
          <a:bodyPr/>
          <a:lstStyle/>
          <a:p>
            <a:r>
              <a:rPr lang="en-US" sz="6000">
                <a:latin typeface="+mn-lt"/>
              </a:rPr>
              <a:t>Do I have a motion to adjourn?</a:t>
            </a:r>
          </a:p>
        </p:txBody>
      </p:sp>
      <p:sp>
        <p:nvSpPr>
          <p:cNvPr id="5" name="Subtitle 4">
            <a:extLst>
              <a:ext uri="{FF2B5EF4-FFF2-40B4-BE49-F238E27FC236}">
                <a16:creationId xmlns:a16="http://schemas.microsoft.com/office/drawing/2014/main" id="{3F10DBD9-6642-D84C-AC59-9AD52A388785}"/>
              </a:ext>
            </a:extLst>
          </p:cNvPr>
          <p:cNvSpPr>
            <a:spLocks noGrp="1"/>
          </p:cNvSpPr>
          <p:nvPr>
            <p:ph type="subTitle" idx="1"/>
          </p:nvPr>
        </p:nvSpPr>
        <p:spPr>
          <a:xfrm>
            <a:off x="1523999" y="3307978"/>
            <a:ext cx="9144000" cy="1655762"/>
          </a:xfrm>
        </p:spPr>
        <p:txBody>
          <a:bodyPr/>
          <a:lstStyle/>
          <a:p>
            <a:r>
              <a:rPr lang="en-US" sz="6000"/>
              <a:t>Second?  </a:t>
            </a:r>
          </a:p>
          <a:p>
            <a:endParaRPr lang="en-US"/>
          </a:p>
        </p:txBody>
      </p:sp>
    </p:spTree>
    <p:extLst>
      <p:ext uri="{BB962C8B-B14F-4D97-AF65-F5344CB8AC3E}">
        <p14:creationId xmlns:p14="http://schemas.microsoft.com/office/powerpoint/2010/main" val="29050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5662-3755-1EB0-20E4-517E0077A43B}"/>
              </a:ext>
            </a:extLst>
          </p:cNvPr>
          <p:cNvSpPr>
            <a:spLocks noGrp="1"/>
          </p:cNvSpPr>
          <p:nvPr>
            <p:ph type="title"/>
          </p:nvPr>
        </p:nvSpPr>
        <p:spPr/>
        <p:txBody>
          <a:bodyPr anchor="ctr"/>
          <a:lstStyle/>
          <a:p>
            <a:r>
              <a:rPr lang="en-US" kern="100">
                <a:effectLst/>
                <a:latin typeface="Calibri" panose="020F0502020204030204" pitchFamily="34" charset="0"/>
                <a:ea typeface="Calibri" panose="020F0502020204030204" pitchFamily="34" charset="0"/>
                <a:cs typeface="Calibri" panose="020F0502020204030204" pitchFamily="34" charset="0"/>
              </a:rPr>
              <a:t>FYI Items</a:t>
            </a:r>
            <a:endParaRPr lang="en-US"/>
          </a:p>
        </p:txBody>
      </p:sp>
      <p:sp>
        <p:nvSpPr>
          <p:cNvPr id="10" name="Content Placeholder 9">
            <a:extLst>
              <a:ext uri="{FF2B5EF4-FFF2-40B4-BE49-F238E27FC236}">
                <a16:creationId xmlns:a16="http://schemas.microsoft.com/office/drawing/2014/main" id="{F5F6CD35-A540-F56D-9CED-D9154FA9C6D8}"/>
              </a:ext>
            </a:extLst>
          </p:cNvPr>
          <p:cNvSpPr>
            <a:spLocks noGrp="1"/>
          </p:cNvSpPr>
          <p:nvPr>
            <p:ph idx="1"/>
          </p:nvPr>
        </p:nvSpPr>
        <p:spPr>
          <a:xfrm>
            <a:off x="838200" y="1535914"/>
            <a:ext cx="10515600" cy="4351338"/>
          </a:xfrm>
        </p:spPr>
        <p:txBody>
          <a:bodyPr>
            <a:normAutofit/>
          </a:bodyPr>
          <a:lstStyle/>
          <a:p>
            <a:r>
              <a:rPr lang="en-US" dirty="0"/>
              <a:t>2024 Dyslexia and Innovation Symposium: https://www.montana.edu/dxi/ </a:t>
            </a:r>
          </a:p>
          <a:p>
            <a:pPr lvl="1"/>
            <a:r>
              <a:rPr lang="en-US" dirty="0"/>
              <a:t>Oct 24, 2024 5:30 – 8:00 pm, free but need to register</a:t>
            </a:r>
          </a:p>
          <a:p>
            <a:r>
              <a:rPr lang="en-US" dirty="0"/>
              <a:t>Accreditation week</a:t>
            </a:r>
          </a:p>
          <a:p>
            <a:pPr marL="0" indent="0">
              <a:buNone/>
            </a:pPr>
            <a:endParaRPr lang="en-US" dirty="0"/>
          </a:p>
        </p:txBody>
      </p:sp>
    </p:spTree>
    <p:extLst>
      <p:ext uri="{BB962C8B-B14F-4D97-AF65-F5344CB8AC3E}">
        <p14:creationId xmlns:p14="http://schemas.microsoft.com/office/powerpoint/2010/main" val="904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5662-3755-1EB0-20E4-517E0077A43B}"/>
              </a:ext>
            </a:extLst>
          </p:cNvPr>
          <p:cNvSpPr>
            <a:spLocks noGrp="1"/>
          </p:cNvSpPr>
          <p:nvPr>
            <p:ph type="title"/>
          </p:nvPr>
        </p:nvSpPr>
        <p:spPr/>
        <p:txBody>
          <a:bodyPr anchor="ctr"/>
          <a:lstStyle/>
          <a:p>
            <a:r>
              <a:rPr lang="en-US" kern="100">
                <a:effectLst/>
                <a:latin typeface="Calibri" panose="020F0502020204030204" pitchFamily="34" charset="0"/>
                <a:ea typeface="Calibri" panose="020F0502020204030204" pitchFamily="34" charset="0"/>
                <a:cs typeface="Calibri" panose="020F0502020204030204" pitchFamily="34" charset="0"/>
              </a:rPr>
              <a:t>FYI Items</a:t>
            </a:r>
            <a:endParaRPr lang="en-US"/>
          </a:p>
        </p:txBody>
      </p:sp>
      <p:sp>
        <p:nvSpPr>
          <p:cNvPr id="10" name="Content Placeholder 9">
            <a:extLst>
              <a:ext uri="{FF2B5EF4-FFF2-40B4-BE49-F238E27FC236}">
                <a16:creationId xmlns:a16="http://schemas.microsoft.com/office/drawing/2014/main" id="{F5F6CD35-A540-F56D-9CED-D9154FA9C6D8}"/>
              </a:ext>
            </a:extLst>
          </p:cNvPr>
          <p:cNvSpPr>
            <a:spLocks noGrp="1"/>
          </p:cNvSpPr>
          <p:nvPr>
            <p:ph idx="1"/>
          </p:nvPr>
        </p:nvSpPr>
        <p:spPr>
          <a:xfrm>
            <a:off x="838200" y="1535914"/>
            <a:ext cx="10515600" cy="4351338"/>
          </a:xfrm>
        </p:spPr>
        <p:txBody>
          <a:bodyPr>
            <a:normAutofit/>
          </a:bodyPr>
          <a:lstStyle/>
          <a:p>
            <a:pPr marL="0" indent="0">
              <a:buNone/>
            </a:pPr>
            <a:r>
              <a:rPr lang="en-US" sz="3200" dirty="0"/>
              <a:t>Engage to Empower - Elevating Student Participation &amp; Learning: Faculty Symposium 2024</a:t>
            </a:r>
          </a:p>
          <a:p>
            <a:pPr lvl="1"/>
            <a:r>
              <a:rPr lang="en-US" sz="2800" dirty="0"/>
              <a:t>Friday, October 25, 2024 || 12:00 PM - 2:00 PM || Inspiration Hall</a:t>
            </a:r>
          </a:p>
          <a:p>
            <a:pPr lvl="1"/>
            <a:r>
              <a:rPr lang="en-US" sz="2800" dirty="0"/>
              <a:t>See QR code below or Center for Faculty Excellence website</a:t>
            </a:r>
          </a:p>
        </p:txBody>
      </p:sp>
      <p:pic>
        <p:nvPicPr>
          <p:cNvPr id="4" name="Picture 3" descr="A close up of a card&#10;&#10;Description automatically generated">
            <a:extLst>
              <a:ext uri="{FF2B5EF4-FFF2-40B4-BE49-F238E27FC236}">
                <a16:creationId xmlns:a16="http://schemas.microsoft.com/office/drawing/2014/main" id="{691C9816-FD10-25F3-F380-D54090CD6971}"/>
              </a:ext>
            </a:extLst>
          </p:cNvPr>
          <p:cNvPicPr>
            <a:picLocks noChangeAspect="1"/>
          </p:cNvPicPr>
          <p:nvPr/>
        </p:nvPicPr>
        <p:blipFill>
          <a:blip r:embed="rId2"/>
          <a:srcRect l="4116" t="3473" r="56848" b="64444"/>
          <a:stretch/>
        </p:blipFill>
        <p:spPr>
          <a:xfrm>
            <a:off x="9334005" y="3306763"/>
            <a:ext cx="2857995" cy="2895600"/>
          </a:xfrm>
          <a:prstGeom prst="rect">
            <a:avLst/>
          </a:prstGeom>
        </p:spPr>
      </p:pic>
    </p:spTree>
    <p:extLst>
      <p:ext uri="{BB962C8B-B14F-4D97-AF65-F5344CB8AC3E}">
        <p14:creationId xmlns:p14="http://schemas.microsoft.com/office/powerpoint/2010/main" val="344697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5662-3755-1EB0-20E4-517E0077A43B}"/>
              </a:ext>
            </a:extLst>
          </p:cNvPr>
          <p:cNvSpPr>
            <a:spLocks noGrp="1"/>
          </p:cNvSpPr>
          <p:nvPr>
            <p:ph type="title"/>
          </p:nvPr>
        </p:nvSpPr>
        <p:spPr/>
        <p:txBody>
          <a:bodyPr anchor="ctr"/>
          <a:lstStyle/>
          <a:p>
            <a:r>
              <a:rPr lang="en-US" kern="100" dirty="0">
                <a:effectLst/>
                <a:latin typeface="Calibri" panose="020F0502020204030204" pitchFamily="34" charset="0"/>
                <a:ea typeface="Calibri" panose="020F0502020204030204" pitchFamily="34" charset="0"/>
                <a:cs typeface="Calibri" panose="020F0502020204030204" pitchFamily="34" charset="0"/>
              </a:rPr>
              <a:t>Informational Update: University Council</a:t>
            </a:r>
            <a:endParaRPr lang="en-US" dirty="0"/>
          </a:p>
        </p:txBody>
      </p:sp>
      <p:sp>
        <p:nvSpPr>
          <p:cNvPr id="5" name="TextBox 4">
            <a:extLst>
              <a:ext uri="{FF2B5EF4-FFF2-40B4-BE49-F238E27FC236}">
                <a16:creationId xmlns:a16="http://schemas.microsoft.com/office/drawing/2014/main" id="{C7AEC56C-90BD-BAB6-AFEE-62BF45C28762}"/>
              </a:ext>
            </a:extLst>
          </p:cNvPr>
          <p:cNvSpPr txBox="1"/>
          <p:nvPr/>
        </p:nvSpPr>
        <p:spPr>
          <a:xfrm>
            <a:off x="-6034" y="5530239"/>
            <a:ext cx="6102034" cy="369332"/>
          </a:xfrm>
          <a:prstGeom prst="rect">
            <a:avLst/>
          </a:prstGeom>
          <a:noFill/>
        </p:spPr>
        <p:txBody>
          <a:bodyPr wrap="square">
            <a:spAutoFit/>
          </a:bodyPr>
          <a:lstStyle/>
          <a:p>
            <a:pPr marL="0" indent="0">
              <a:buNone/>
            </a:pPr>
            <a:r>
              <a:rPr lang="en-US" dirty="0"/>
              <a:t>https://www.montana.edu/universitycouncil/</a:t>
            </a:r>
          </a:p>
        </p:txBody>
      </p:sp>
      <p:sp>
        <p:nvSpPr>
          <p:cNvPr id="6" name="Content Placeholder 9">
            <a:extLst>
              <a:ext uri="{FF2B5EF4-FFF2-40B4-BE49-F238E27FC236}">
                <a16:creationId xmlns:a16="http://schemas.microsoft.com/office/drawing/2014/main" id="{EF7857A4-F5AE-F26F-6DF5-95A9D1A5ECA1}"/>
              </a:ext>
            </a:extLst>
          </p:cNvPr>
          <p:cNvSpPr txBox="1">
            <a:spLocks/>
          </p:cNvSpPr>
          <p:nvPr/>
        </p:nvSpPr>
        <p:spPr>
          <a:xfrm>
            <a:off x="738611" y="1463485"/>
            <a:ext cx="10515600" cy="40667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70C0"/>
                </a:solidFill>
              </a:rPr>
              <a:t>Mission: </a:t>
            </a:r>
            <a:r>
              <a:rPr lang="en-US" dirty="0"/>
              <a:t>Ensure institutional policies and procedures support the university's strategic plan and land grant mission.</a:t>
            </a:r>
          </a:p>
          <a:p>
            <a:pPr marL="0" indent="0">
              <a:buFont typeface="Arial" panose="020B0604020202020204" pitchFamily="34" charset="0"/>
              <a:buNone/>
            </a:pPr>
            <a:r>
              <a:rPr lang="en-US" dirty="0"/>
              <a:t>Meets monthly, one faculty rep (faculty senate chair)</a:t>
            </a:r>
          </a:p>
          <a:p>
            <a:pPr marL="514350" indent="-514350">
              <a:buFont typeface="Arial" panose="020B0604020202020204" pitchFamily="34" charset="0"/>
              <a:buAutoNum type="arabicPeriod"/>
            </a:pPr>
            <a:r>
              <a:rPr lang="en-US" dirty="0"/>
              <a:t>Tracy </a:t>
            </a:r>
            <a:r>
              <a:rPr lang="en-US" dirty="0" err="1"/>
              <a:t>Dougher</a:t>
            </a:r>
            <a:r>
              <a:rPr lang="en-US" dirty="0"/>
              <a:t> presented “student location policy”, which is required if we do distance learning – first reading, vote in November</a:t>
            </a:r>
          </a:p>
          <a:p>
            <a:pPr marL="514350" indent="-514350">
              <a:buFont typeface="Arial" panose="020B0604020202020204" pitchFamily="34" charset="0"/>
              <a:buAutoNum type="arabicPeriod"/>
            </a:pPr>
            <a:r>
              <a:rPr lang="en-US" dirty="0"/>
              <a:t>Vehicle management policy passed with minor revisions</a:t>
            </a:r>
          </a:p>
          <a:p>
            <a:pPr lvl="1"/>
            <a:r>
              <a:rPr lang="en-US" dirty="0"/>
              <a:t>If you have a vehicle under MSU insurance, please review policy</a:t>
            </a:r>
          </a:p>
          <a:p>
            <a:pPr marL="514350" indent="-514350">
              <a:buFont typeface="Arial" panose="020B0604020202020204" pitchFamily="34" charset="0"/>
              <a:buAutoNum type="arabicPeriod"/>
            </a:pPr>
            <a:r>
              <a:rPr lang="en-US" dirty="0"/>
              <a:t>Justin Arndt finalized the operating policy, (“policy on policies”)</a:t>
            </a:r>
          </a:p>
          <a:p>
            <a:pPr lvl="1"/>
            <a:r>
              <a:rPr lang="en-US" dirty="0"/>
              <a:t>Each campus establishes local processes but must:</a:t>
            </a:r>
          </a:p>
          <a:p>
            <a:pPr lvl="1"/>
            <a:r>
              <a:rPr lang="en-US" dirty="0"/>
              <a:t>Have responsible party (Campus Policy Administrator or CPA)</a:t>
            </a:r>
          </a:p>
          <a:p>
            <a:pPr lvl="1"/>
            <a:r>
              <a:rPr lang="en-US" dirty="0"/>
              <a:t>Policy must be reviewed by leadership and councils </a:t>
            </a:r>
          </a:p>
          <a:p>
            <a:pPr lvl="1"/>
            <a:r>
              <a:rPr lang="en-US" dirty="0"/>
              <a:t>CPA reviews policies every 3 years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7847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B46F-DA4E-C874-773B-1F8DE436C436}"/>
              </a:ext>
            </a:extLst>
          </p:cNvPr>
          <p:cNvSpPr>
            <a:spLocks noGrp="1"/>
          </p:cNvSpPr>
          <p:nvPr>
            <p:ph type="title"/>
          </p:nvPr>
        </p:nvSpPr>
        <p:spPr/>
        <p:txBody>
          <a:bodyPr/>
          <a:lstStyle/>
          <a:p>
            <a:r>
              <a:rPr lang="en-US" dirty="0"/>
              <a:t>Informational Update: Dr. Jason Browning</a:t>
            </a:r>
          </a:p>
        </p:txBody>
      </p:sp>
      <p:sp>
        <p:nvSpPr>
          <p:cNvPr id="3" name="Content Placeholder 2">
            <a:extLst>
              <a:ext uri="{FF2B5EF4-FFF2-40B4-BE49-F238E27FC236}">
                <a16:creationId xmlns:a16="http://schemas.microsoft.com/office/drawing/2014/main" id="{E559CC46-2361-F868-29E1-A8586A74BDF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2989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ackground photo of Montana Hall">
            <a:extLst>
              <a:ext uri="{FF2B5EF4-FFF2-40B4-BE49-F238E27FC236}">
                <a16:creationId xmlns:a16="http://schemas.microsoft.com/office/drawing/2014/main" id="{D0CEB06D-3561-A106-F760-58A3D825788E}"/>
              </a:ext>
            </a:extLst>
          </p:cNvPr>
          <p:cNvPicPr>
            <a:picLocks noChangeAspect="1"/>
          </p:cNvPicPr>
          <p:nvPr/>
        </p:nvPicPr>
        <p:blipFill>
          <a:blip r:embed="rId2"/>
          <a:srcRect/>
          <a:stretch/>
        </p:blipFill>
        <p:spPr>
          <a:xfrm>
            <a:off x="-35627" y="-4577"/>
            <a:ext cx="12243459" cy="6886946"/>
          </a:xfrm>
          <a:prstGeom prst="rect">
            <a:avLst/>
          </a:prstGeom>
        </p:spPr>
      </p:pic>
      <p:pic>
        <p:nvPicPr>
          <p:cNvPr id="16" name="Picture 15">
            <a:extLst>
              <a:ext uri="{FF2B5EF4-FFF2-40B4-BE49-F238E27FC236}">
                <a16:creationId xmlns:a16="http://schemas.microsoft.com/office/drawing/2014/main" id="{98090F32-B9B2-A548-9C2B-21A60F90604A}"/>
              </a:ext>
              <a:ext uri="{C183D7F6-B498-43B3-948B-1728B52AA6E4}">
                <adec:decorative xmlns:adec="http://schemas.microsoft.com/office/drawing/2017/decorative" val="1"/>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237613" y="-11084952"/>
            <a:ext cx="12667741" cy="18028217"/>
          </a:xfrm>
          <a:prstGeom prst="rect">
            <a:avLst/>
          </a:prstGeom>
        </p:spPr>
      </p:pic>
      <p:sp>
        <p:nvSpPr>
          <p:cNvPr id="2" name="Title 1">
            <a:extLst>
              <a:ext uri="{FF2B5EF4-FFF2-40B4-BE49-F238E27FC236}">
                <a16:creationId xmlns:a16="http://schemas.microsoft.com/office/drawing/2014/main" id="{B817CEFC-1838-7648-B455-F56457A9A508}"/>
              </a:ext>
            </a:extLst>
          </p:cNvPr>
          <p:cNvSpPr>
            <a:spLocks noGrp="1"/>
          </p:cNvSpPr>
          <p:nvPr>
            <p:ph type="ctrTitle"/>
          </p:nvPr>
        </p:nvSpPr>
        <p:spPr>
          <a:xfrm>
            <a:off x="1330890" y="1524408"/>
            <a:ext cx="9540657" cy="2497438"/>
          </a:xfrm>
        </p:spPr>
        <p:txBody>
          <a:bodyPr>
            <a:normAutofit/>
          </a:bodyPr>
          <a:lstStyle/>
          <a:p>
            <a:r>
              <a:rPr lang="en-US" sz="6600" b="1" dirty="0">
                <a:solidFill>
                  <a:schemeClr val="bg1"/>
                </a:solidFill>
                <a:latin typeface="Source Sans Pro Semibold"/>
                <a:ea typeface="Source Sans Pro Semibold"/>
                <a:cs typeface="Calibri Light"/>
              </a:rPr>
              <a:t>University Data </a:t>
            </a:r>
            <a:br>
              <a:rPr lang="en-US" sz="6600" b="1" dirty="0">
                <a:solidFill>
                  <a:schemeClr val="bg1"/>
                </a:solidFill>
                <a:latin typeface="Source Sans Pro Semibold"/>
                <a:ea typeface="Source Sans Pro Semibold"/>
                <a:cs typeface="Calibri Light"/>
              </a:rPr>
            </a:br>
            <a:r>
              <a:rPr lang="en-US" sz="6600" b="1" dirty="0">
                <a:solidFill>
                  <a:schemeClr val="bg1"/>
                </a:solidFill>
                <a:latin typeface="Source Sans Pro Semibold"/>
                <a:ea typeface="Source Sans Pro Semibold"/>
                <a:cs typeface="Calibri Light"/>
              </a:rPr>
              <a:t>and Analytics</a:t>
            </a:r>
            <a:endParaRPr lang="en-US" sz="6600" b="1" dirty="0">
              <a:solidFill>
                <a:schemeClr val="bg1"/>
              </a:solidFill>
              <a:latin typeface="Source Sans Pro Semibold"/>
              <a:cs typeface="Calibri Light"/>
            </a:endParaRPr>
          </a:p>
        </p:txBody>
      </p:sp>
      <p:sp>
        <p:nvSpPr>
          <p:cNvPr id="3" name="Subtitle 2">
            <a:extLst>
              <a:ext uri="{FF2B5EF4-FFF2-40B4-BE49-F238E27FC236}">
                <a16:creationId xmlns:a16="http://schemas.microsoft.com/office/drawing/2014/main" id="{ACD5236F-7E0F-974F-A971-93E40B04AE71}"/>
              </a:ext>
            </a:extLst>
          </p:cNvPr>
          <p:cNvSpPr>
            <a:spLocks noGrp="1"/>
          </p:cNvSpPr>
          <p:nvPr>
            <p:ph type="subTitle" idx="1"/>
          </p:nvPr>
        </p:nvSpPr>
        <p:spPr>
          <a:xfrm>
            <a:off x="-70556" y="4272961"/>
            <a:ext cx="12328292" cy="1033017"/>
          </a:xfrm>
        </p:spPr>
        <p:txBody>
          <a:bodyPr vert="horz" lIns="91440" tIns="45720" rIns="91440" bIns="45720" rtlCol="0" anchor="t">
            <a:normAutofit/>
          </a:bodyPr>
          <a:lstStyle/>
          <a:p>
            <a:r>
              <a:rPr lang="en-US" dirty="0">
                <a:solidFill>
                  <a:schemeClr val="bg1"/>
                </a:solidFill>
                <a:latin typeface="Source Sans Pro"/>
                <a:ea typeface="Source Sans Pro"/>
              </a:rPr>
              <a:t>Jason P. Browning, Ph.D., Chief Data Officer</a:t>
            </a:r>
          </a:p>
          <a:p>
            <a:r>
              <a:rPr lang="en-US" dirty="0">
                <a:solidFill>
                  <a:srgbClr val="FFFFFF"/>
                </a:solidFill>
                <a:latin typeface="Source Sans Pro"/>
                <a:ea typeface="Source Sans Pro"/>
              </a:rPr>
              <a:t>October 2024</a:t>
            </a:r>
            <a:endParaRPr lang="en-US" dirty="0">
              <a:cs typeface="Calibri" panose="020F0502020204030204"/>
            </a:endParaRPr>
          </a:p>
        </p:txBody>
      </p:sp>
      <p:pic>
        <p:nvPicPr>
          <p:cNvPr id="15" name="Picture 14" descr="Montana State University logo">
            <a:extLst>
              <a:ext uri="{FF2B5EF4-FFF2-40B4-BE49-F238E27FC236}">
                <a16:creationId xmlns:a16="http://schemas.microsoft.com/office/drawing/2014/main" id="{E121F951-1D0F-724B-B8DF-A9D5049064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8111" y="5430136"/>
            <a:ext cx="1498790" cy="1056899"/>
          </a:xfrm>
          <a:prstGeom prst="rect">
            <a:avLst/>
          </a:prstGeom>
        </p:spPr>
      </p:pic>
      <p:cxnSp>
        <p:nvCxnSpPr>
          <p:cNvPr id="11" name="Straight Connector 10">
            <a:extLst>
              <a:ext uri="{FF2B5EF4-FFF2-40B4-BE49-F238E27FC236}">
                <a16:creationId xmlns:a16="http://schemas.microsoft.com/office/drawing/2014/main" id="{4D5559AE-FCD8-774A-921A-BCE8FE280BCE}"/>
              </a:ext>
              <a:ext uri="{C183D7F6-B498-43B3-948B-1728B52AA6E4}">
                <adec:decorative xmlns:adec="http://schemas.microsoft.com/office/drawing/2017/decorative" val="1"/>
              </a:ext>
            </a:extLst>
          </p:cNvPr>
          <p:cNvCxnSpPr>
            <a:cxnSpLocks/>
          </p:cNvCxnSpPr>
          <p:nvPr/>
        </p:nvCxnSpPr>
        <p:spPr>
          <a:xfrm>
            <a:off x="3037417" y="4050933"/>
            <a:ext cx="6112249" cy="2732"/>
          </a:xfrm>
          <a:prstGeom prst="line">
            <a:avLst/>
          </a:prstGeom>
          <a:ln w="28575">
            <a:solidFill>
              <a:srgbClr val="F3B329"/>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79207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U-branded-power-point-template-widescreen-white-test" id="{1DCC296B-1FB8-264B-8B76-D3CB3C933C55}" vid="{00EF76A3-298E-6941-82AB-7A7BEDEAC3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TotalTime>
  <Words>2065</Words>
  <Application>Microsoft Office PowerPoint</Application>
  <PresentationFormat>Widescreen</PresentationFormat>
  <Paragraphs>269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Rockwell</vt:lpstr>
      <vt:lpstr>Source Sans Pro</vt:lpstr>
      <vt:lpstr>Source Sans Pro Semibold</vt:lpstr>
      <vt:lpstr>Verdana</vt:lpstr>
      <vt:lpstr>Office Theme</vt:lpstr>
      <vt:lpstr>Welcome to Faculty Senate! </vt:lpstr>
      <vt:lpstr>Gentle Reminders</vt:lpstr>
      <vt:lpstr>Approval of FS Minutes from September 25, 2024</vt:lpstr>
      <vt:lpstr>FYI Items</vt:lpstr>
      <vt:lpstr>FYI Items</vt:lpstr>
      <vt:lpstr>FYI Items</vt:lpstr>
      <vt:lpstr>Informational Update: University Council</vt:lpstr>
      <vt:lpstr>Informational Update: Dr. Jason Browning</vt:lpstr>
      <vt:lpstr>University Data  and Analytics</vt:lpstr>
      <vt:lpstr>Agenda</vt:lpstr>
      <vt:lpstr>About Jason</vt:lpstr>
      <vt:lpstr>About Jason</vt:lpstr>
      <vt:lpstr>The rise of data  in higher education</vt:lpstr>
      <vt:lpstr>The rise of data  in higher education</vt:lpstr>
      <vt:lpstr>Becoming data-informed</vt:lpstr>
      <vt:lpstr>Focus of the Chief Data Officer</vt:lpstr>
      <vt:lpstr>Focus of the Chief Data Officer</vt:lpstr>
      <vt:lpstr>University Data and Analytics staff</vt:lpstr>
      <vt:lpstr>University Data and Analytics focus areas</vt:lpstr>
      <vt:lpstr>University Data and Analytics focus areas</vt:lpstr>
      <vt:lpstr>University Data and Analytics focus areas</vt:lpstr>
      <vt:lpstr>University Data and Analytics focus areas</vt:lpstr>
      <vt:lpstr>University Data and Analytics focus areas</vt:lpstr>
      <vt:lpstr>Implementing a data strategy</vt:lpstr>
      <vt:lpstr>Implementing a data strategy</vt:lpstr>
      <vt:lpstr>Thank you</vt:lpstr>
      <vt:lpstr>Undergraduate Courses and Programs </vt:lpstr>
      <vt:lpstr>Courses – First Reading</vt:lpstr>
      <vt:lpstr>Courses – Second Reading</vt:lpstr>
      <vt:lpstr>Courses Changes – First Reading</vt:lpstr>
      <vt:lpstr>Course Inactivations – First Reading </vt:lpstr>
      <vt:lpstr>Course Inactivations – Second Reading </vt:lpstr>
      <vt:lpstr>Program Changes – First Reading</vt:lpstr>
      <vt:lpstr>Program Changes – Second Reading</vt:lpstr>
      <vt:lpstr>Graduate Courses and Programs </vt:lpstr>
      <vt:lpstr>Courses – First Reading</vt:lpstr>
      <vt:lpstr>Courses – Second Reading</vt:lpstr>
      <vt:lpstr>Courses Inactivations – Second Reading</vt:lpstr>
      <vt:lpstr>Program Changes – First Reading</vt:lpstr>
      <vt:lpstr>Senate Open Discussion</vt:lpstr>
      <vt:lpstr>Public Comment</vt:lpstr>
      <vt:lpstr>Do I have a motion to adjourn?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Lambert, Ronald</dc:creator>
  <cp:lastModifiedBy>McCalla, Stephanie</cp:lastModifiedBy>
  <cp:revision>114</cp:revision>
  <dcterms:created xsi:type="dcterms:W3CDTF">2021-06-17T21:21:29Z</dcterms:created>
  <dcterms:modified xsi:type="dcterms:W3CDTF">2024-10-16T21:51:33Z</dcterms:modified>
</cp:coreProperties>
</file>