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4" r:id="rId9"/>
    <p:sldId id="275" r:id="rId10"/>
    <p:sldId id="276" r:id="rId11"/>
    <p:sldId id="278" r:id="rId12"/>
    <p:sldId id="280" r:id="rId13"/>
    <p:sldId id="263" r:id="rId14"/>
    <p:sldId id="264" r:id="rId15"/>
    <p:sldId id="282" r:id="rId16"/>
    <p:sldId id="283" r:id="rId17"/>
    <p:sldId id="284" r:id="rId18"/>
    <p:sldId id="285" r:id="rId19"/>
    <p:sldId id="286" r:id="rId20"/>
    <p:sldId id="265" r:id="rId21"/>
    <p:sldId id="266" r:id="rId22"/>
    <p:sldId id="267" r:id="rId23"/>
    <p:sldId id="268" r:id="rId24"/>
    <p:sldId id="27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2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6AE78A-BC0B-6444-B3CD-C9694F2A3593}" v="350" dt="2023-08-30T19:40:00.3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1"/>
    <p:restoredTop sz="95707"/>
  </p:normalViewPr>
  <p:slideViewPr>
    <p:cSldViewPr snapToGrid="0" snapToObjects="1" showGuides="1">
      <p:cViewPr varScale="1">
        <p:scale>
          <a:sx n="109" d="100"/>
          <a:sy n="109" d="100"/>
        </p:scale>
        <p:origin x="56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is, Colter" userId="1ad27a65-95df-4364-a985-68d10c35edf7" providerId="ADAL" clId="{F76AE78A-BC0B-6444-B3CD-C9694F2A3593}"/>
    <pc:docChg chg="addSld delSld modSld">
      <pc:chgData name="Ellis, Colter" userId="1ad27a65-95df-4364-a985-68d10c35edf7" providerId="ADAL" clId="{F76AE78A-BC0B-6444-B3CD-C9694F2A3593}" dt="2023-08-30T19:40:03.295" v="3" actId="2696"/>
      <pc:docMkLst>
        <pc:docMk/>
      </pc:docMkLst>
      <pc:sldChg chg="new del">
        <pc:chgData name="Ellis, Colter" userId="1ad27a65-95df-4364-a985-68d10c35edf7" providerId="ADAL" clId="{F76AE78A-BC0B-6444-B3CD-C9694F2A3593}" dt="2023-08-30T19:40:03.295" v="3" actId="2696"/>
        <pc:sldMkLst>
          <pc:docMk/>
          <pc:sldMk cId="818725489" sldId="281"/>
        </pc:sldMkLst>
      </pc:sldChg>
      <pc:sldChg chg="delSp add setBg delDesignElem">
        <pc:chgData name="Ellis, Colter" userId="1ad27a65-95df-4364-a985-68d10c35edf7" providerId="ADAL" clId="{F76AE78A-BC0B-6444-B3CD-C9694F2A3593}" dt="2023-08-30T19:40:00.356" v="2"/>
        <pc:sldMkLst>
          <pc:docMk/>
          <pc:sldMk cId="350719995" sldId="282"/>
        </pc:sldMkLst>
        <pc:spChg chg="del">
          <ac:chgData name="Ellis, Colter" userId="1ad27a65-95df-4364-a985-68d10c35edf7" providerId="ADAL" clId="{F76AE78A-BC0B-6444-B3CD-C9694F2A3593}" dt="2023-08-30T19:40:00.356" v="2"/>
          <ac:spMkLst>
            <pc:docMk/>
            <pc:sldMk cId="350719995" sldId="282"/>
            <ac:spMk id="12" creationId="{70DFC902-7D23-471A-B557-B6B6917D7A0D}"/>
          </ac:spMkLst>
        </pc:spChg>
        <pc:spChg chg="del">
          <ac:chgData name="Ellis, Colter" userId="1ad27a65-95df-4364-a985-68d10c35edf7" providerId="ADAL" clId="{F76AE78A-BC0B-6444-B3CD-C9694F2A3593}" dt="2023-08-30T19:40:00.356" v="2"/>
          <ac:spMkLst>
            <pc:docMk/>
            <pc:sldMk cId="350719995" sldId="282"/>
            <ac:spMk id="14" creationId="{A55D5633-D557-4DCA-982C-FF36EB7A1C00}"/>
          </ac:spMkLst>
        </pc:spChg>
      </pc:sldChg>
      <pc:sldChg chg="add">
        <pc:chgData name="Ellis, Colter" userId="1ad27a65-95df-4364-a985-68d10c35edf7" providerId="ADAL" clId="{F76AE78A-BC0B-6444-B3CD-C9694F2A3593}" dt="2023-08-30T19:40:00.356" v="2"/>
        <pc:sldMkLst>
          <pc:docMk/>
          <pc:sldMk cId="805056549" sldId="283"/>
        </pc:sldMkLst>
      </pc:sldChg>
      <pc:sldChg chg="add">
        <pc:chgData name="Ellis, Colter" userId="1ad27a65-95df-4364-a985-68d10c35edf7" providerId="ADAL" clId="{F76AE78A-BC0B-6444-B3CD-C9694F2A3593}" dt="2023-08-30T19:40:00.356" v="2"/>
        <pc:sldMkLst>
          <pc:docMk/>
          <pc:sldMk cId="2290024892" sldId="284"/>
        </pc:sldMkLst>
      </pc:sldChg>
      <pc:sldChg chg="add">
        <pc:chgData name="Ellis, Colter" userId="1ad27a65-95df-4364-a985-68d10c35edf7" providerId="ADAL" clId="{F76AE78A-BC0B-6444-B3CD-C9694F2A3593}" dt="2023-08-30T19:40:00.356" v="2"/>
        <pc:sldMkLst>
          <pc:docMk/>
          <pc:sldMk cId="3039199767" sldId="285"/>
        </pc:sldMkLst>
      </pc:sldChg>
      <pc:sldChg chg="add">
        <pc:chgData name="Ellis, Colter" userId="1ad27a65-95df-4364-a985-68d10c35edf7" providerId="ADAL" clId="{F76AE78A-BC0B-6444-B3CD-C9694F2A3593}" dt="2023-08-30T19:40:00.356" v="2"/>
        <pc:sldMkLst>
          <pc:docMk/>
          <pc:sldMk cId="2411048058" sldId="28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4BD96-5DD5-A543-B6D0-FB6BE3622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048417-31B7-DD48-A727-1234A30ED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57A6A-293D-5F4F-B1CC-493B6F48A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8/30/23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6E8B2-76DC-3943-9B22-E03FDA636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9D543-BA53-9945-9B43-2DF06F677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9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C8E81-5D1B-0444-91F6-E4E23EA26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030B72-CEFE-CF42-9325-389729575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38000-F79B-A443-BEF2-3638E7E76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8/30/23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C4F07-4518-D547-81EE-E1D37B20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516CA-3E5F-6B41-BDEE-7BDEF82C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5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FB1984-2203-BC40-B618-FDDC0A9BEC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30976-1D29-7E4A-88AE-77008DE63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B45DC-6392-044F-B87F-08B899973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8/30/23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27CE8-58B3-C045-BD25-055B88E60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A3AE4-716D-DC4F-9411-239F37D03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B1358-D3CE-5E4D-B5D1-DAFF6294E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97EF1-BB43-5046-8593-2D9EC3E47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C7806-8527-1F42-B39D-E59312757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8/30/23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C62A5-6843-BB40-9587-81A6F86C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AF496-4653-9F4A-A24E-68787D42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4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7BB4-CDCD-B841-9338-259C27EC7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FEB28-0EDC-CF47-B98F-D3B69B015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B8E8A-5266-5D4A-B1A6-F062EC5FB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8/30/23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93FA9-D6A2-9A4B-A082-946131158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5F73B-7EB8-8B49-842E-484302DD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3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B34CC-1B1E-4C42-981F-C8F40A432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6B6F7-1371-9A4F-A1B3-4785792ED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072C9B-A4FD-8440-9594-8EE3F4A06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E6AAA-B651-AC4D-B065-4E30E90C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8/30/23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AD107-1396-C94C-8062-4AA97EBE0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D0E15-8ED5-694D-B756-484E0E05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5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92F2F-2C99-5148-BB76-C085DA21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77A5F-4422-3646-A309-9D1E8E99A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0CEDA-0547-C546-A3FD-961408C20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38D53C-D9F7-6B43-B4A2-EA0307EAA2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788F29-B3B9-DF46-8B2E-4BB57FBE00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595139-42A4-754E-9112-8446E5863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8/30/23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655311-A3B6-EF40-A335-21F3F122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221478-57B8-7E4B-B297-3E64D00C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5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D0576-0DC9-DE4A-BEC9-027BAFF9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1453F1-678F-E94B-8E99-65CBF1257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8/30/23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E5FC4D-8D35-9145-B4C6-AEE845B1F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37758-AF1D-B649-B309-18C8CF73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2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DD2764-9176-064C-B7C4-76BB676A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8/30/23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40FB88-B1C1-5842-B87A-4E992F0C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DA169-A746-AF47-A5F1-365E6F3FB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4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CB64B-8D1A-8D41-96DC-4B4D3620B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0D885-220B-7B41-A32F-FB6371F43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9CC36-AB1C-A643-98E5-DADBCCBAD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2DC4B-33BC-5841-BBB1-97CFF8D64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8/30/23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06449-4702-EE41-BA0D-722DFE1E6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DB688-CBFB-3448-8B45-BB1AEBC4E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5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FC4AA-71FA-C348-B354-15FD73F7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F3A876-98D6-F647-87D3-8ED3762F9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485B9-8958-954C-AA55-FD9E8779A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92211-2E78-AC4B-8225-15BED0369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8/30/23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C4C04-2EC3-354B-901A-AF9B6EC99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4E15B-D5B4-7946-B8BD-9B05C65FF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71B4F-3E2A-4C48-BE26-627C28C0B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28953-A92E-A44E-B1F6-F9072B8DC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A3B0F-FFEE-B74C-ABBC-BCE4751F31F7}" type="datetimeFigureOut">
              <a:rPr lang="en-US" smtClean="0"/>
              <a:t>8/30/23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01097-5C2A-594B-ACFA-FD2C946FB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35E8D-216B-3140-B0E8-B69F1B041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D5AD2C-CD67-5E49-AEBA-E909467048DB}"/>
              </a:ext>
            </a:extLst>
          </p:cNvPr>
          <p:cNvSpPr/>
          <p:nvPr userDrawn="1"/>
        </p:nvSpPr>
        <p:spPr>
          <a:xfrm>
            <a:off x="0" y="5958018"/>
            <a:ext cx="12191999" cy="908756"/>
          </a:xfrm>
          <a:prstGeom prst="rect">
            <a:avLst/>
          </a:prstGeom>
          <a:solidFill>
            <a:srgbClr val="0D2C6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EE4CC7-3DC8-AC49-985D-0B735D174F3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961345" y="6329863"/>
            <a:ext cx="1849655" cy="147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BFC440-3632-A449-9322-0B212DB6212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24161" y="6103329"/>
            <a:ext cx="2129586" cy="53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2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nikastoop@montana.edu" TargetMode="External"/><Relationship Id="rId2" Type="http://schemas.openxmlformats.org/officeDocument/2006/relationships/hyperlink" Target="mailto:mbabcock@montana.ed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emily.smith41@montana.edu" TargetMode="External"/><Relationship Id="rId4" Type="http://schemas.openxmlformats.org/officeDocument/2006/relationships/hyperlink" Target="mailto:kenneth.silvestri@montana.ed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nextcatalog.montana.edu/courseadmin/?key=5565" TargetMode="External"/><Relationship Id="rId3" Type="http://schemas.openxmlformats.org/officeDocument/2006/relationships/hyperlink" Target="https://nextcatalog.montana.edu/courseadmin/?key=5583" TargetMode="External"/><Relationship Id="rId7" Type="http://schemas.openxmlformats.org/officeDocument/2006/relationships/hyperlink" Target="https://nextcatalog.montana.edu/courseadmin/?key=5563" TargetMode="External"/><Relationship Id="rId12" Type="http://schemas.openxmlformats.org/officeDocument/2006/relationships/hyperlink" Target="https://nextcatalog.montana.edu/courseadmin/?key=5462" TargetMode="External"/><Relationship Id="rId2" Type="http://schemas.openxmlformats.org/officeDocument/2006/relationships/hyperlink" Target="https://nextcatalog.montana.edu/courseadmin/?key=546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xtcatalog.montana.edu/courseadmin/?key=5561" TargetMode="External"/><Relationship Id="rId11" Type="http://schemas.openxmlformats.org/officeDocument/2006/relationships/hyperlink" Target="https://nextcatalog.montana.edu/courseadmin/?key=5611" TargetMode="External"/><Relationship Id="rId5" Type="http://schemas.openxmlformats.org/officeDocument/2006/relationships/hyperlink" Target="https://nextcatalog.montana.edu/courseadmin/?key=5562" TargetMode="External"/><Relationship Id="rId10" Type="http://schemas.openxmlformats.org/officeDocument/2006/relationships/hyperlink" Target="https://nextcatalog.montana.edu/courseadmin/?key=5567" TargetMode="External"/><Relationship Id="rId4" Type="http://schemas.openxmlformats.org/officeDocument/2006/relationships/hyperlink" Target="https://nextcatalog.montana.edu/courseadmin/?key=5560" TargetMode="External"/><Relationship Id="rId9" Type="http://schemas.openxmlformats.org/officeDocument/2006/relationships/hyperlink" Target="https://nextcatalog.montana.edu/courseadmin/?key=5566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nextcatalog.montana.edu/courseadmin/?key=199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2059-C974-CE46-A9B0-805108CFE7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>
                <a:latin typeface="+mn-lt"/>
              </a:rPr>
              <a:t>Welcome to Faculty Senate!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2D036D-0FBF-1E4F-BC94-3CD5476D8E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Colter Ellis </a:t>
            </a:r>
          </a:p>
          <a:p>
            <a:r>
              <a:rPr lang="en-US" dirty="0"/>
              <a:t>Faculty Senate Chair </a:t>
            </a:r>
          </a:p>
          <a:p>
            <a:r>
              <a:rPr lang="en-US" dirty="0"/>
              <a:t>Associate Professor of Sociology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867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3F93C-CF03-96ED-5F4C-997E0E18E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>
                <a:latin typeface="+mn-lt"/>
              </a:rPr>
              <a:t>Welcome to our New Senators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DA73E-80D0-0000-B2AA-914D112A7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3" indent="0">
              <a:buNone/>
            </a:pP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We’re the chief governance body of the faculty</a:t>
            </a:r>
          </a:p>
          <a:p>
            <a:pPr marL="0" lvl="3" indent="0">
              <a:buNone/>
            </a:pPr>
            <a:endParaRPr lang="en-US" sz="2200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3" indent="0">
              <a:buNone/>
            </a:pP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We have the authority to frame policies, procedures and standards of the Faculty Handbook.  </a:t>
            </a:r>
            <a:endParaRPr lang="en-US" sz="2200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3" indent="0">
              <a:buNone/>
            </a:pPr>
            <a:endParaRPr lang="en-US" sz="22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0" lvl="3" indent="0">
              <a:buNone/>
            </a:pP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We have the responsibility to f</a:t>
            </a: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oster (and protect) a climate of academic freedom</a:t>
            </a:r>
            <a:r>
              <a:rPr lang="en-US" sz="2200" dirty="0">
                <a:effectLst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0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3F93C-CF03-96ED-5F4C-997E0E18E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>
                <a:latin typeface="+mn-lt"/>
              </a:rPr>
              <a:t>Welcome to our New Senators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867A31-7D0E-F83F-19D7-22BABA4028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200" kern="0" dirty="0">
                <a:solidFill>
                  <a:srgbClr val="1D1D1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Chair Executive Steering of Faculty Senate</a:t>
            </a: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200" kern="0" dirty="0">
                <a:solidFill>
                  <a:srgbClr val="1D1D1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President’s Executive Council (PEC)</a:t>
            </a: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200" kern="0" dirty="0">
                <a:solidFill>
                  <a:srgbClr val="1D1D1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Academic Council</a:t>
            </a: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200" kern="0" dirty="0">
                <a:solidFill>
                  <a:srgbClr val="1D1D1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Joint Academic Governance (JAGs)</a:t>
            </a: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200" kern="0" dirty="0">
                <a:solidFill>
                  <a:srgbClr val="1D1D1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University Curriculum and Programs (CPC)</a:t>
            </a: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200" kern="0" dirty="0">
                <a:solidFill>
                  <a:srgbClr val="1D1D1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Graduate Council</a:t>
            </a: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200" kern="0" dirty="0">
                <a:solidFill>
                  <a:srgbClr val="1D1D1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Planning Council</a:t>
            </a: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200" kern="0" dirty="0">
                <a:solidFill>
                  <a:srgbClr val="1D1D1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Budget Council</a:t>
            </a: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200" kern="0" dirty="0">
                <a:solidFill>
                  <a:srgbClr val="1D1D1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Research Council</a:t>
            </a: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9B318E-6AE0-A890-2266-58D94760A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11253" cy="43513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200" kern="0" dirty="0">
                <a:solidFill>
                  <a:srgbClr val="1D1D1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Outreach and Engagement Council </a:t>
            </a: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200" kern="0" dirty="0">
                <a:solidFill>
                  <a:srgbClr val="1D1D1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Diversity Council</a:t>
            </a: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200" kern="0" dirty="0">
                <a:solidFill>
                  <a:srgbClr val="1D1D1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ADA Advisory Committee</a:t>
            </a: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200" kern="0" dirty="0">
                <a:solidFill>
                  <a:srgbClr val="1D1D1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Transportation Advisory Committee</a:t>
            </a: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US" sz="2200" kern="0" dirty="0">
                <a:solidFill>
                  <a:srgbClr val="1D1D1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University Retention, Tenure and Promotion</a:t>
            </a:r>
            <a:endParaRPr lang="en-US" sz="2200" kern="100" dirty="0">
              <a:solidFill>
                <a:srgbClr val="1D1D1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US" sz="2200" kern="0" dirty="0">
                <a:solidFill>
                  <a:srgbClr val="1D1D1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Chair Faculty Affairs Committee</a:t>
            </a:r>
            <a:endParaRPr lang="en-US" sz="2200" kern="100" dirty="0">
              <a:solidFill>
                <a:srgbClr val="1D1D1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2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3F93C-CF03-96ED-5F4C-997E0E18E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>
                <a:latin typeface="+mn-lt"/>
              </a:rPr>
              <a:t>Welcome to our New Senators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DA73E-80D0-0000-B2AA-914D112A7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3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I ask that you</a:t>
            </a:r>
          </a:p>
          <a:p>
            <a:pPr marL="0" lvl="3" indent="0">
              <a:buNone/>
            </a:pPr>
            <a:endParaRPr lang="en-US" sz="2200" dirty="0">
              <a:solidFill>
                <a:srgbClr val="000000"/>
              </a:solidFill>
              <a:effectLst/>
            </a:endParaRPr>
          </a:p>
          <a:p>
            <a:pPr marL="514350" lvl="3" indent="-51435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</a:rPr>
              <a:t>Represent your faculty as best you can</a:t>
            </a:r>
          </a:p>
          <a:p>
            <a:pPr marL="514350" lvl="3" indent="-514350">
              <a:buFont typeface="+mj-lt"/>
              <a:buAutoNum type="arabicPeriod"/>
            </a:pPr>
            <a:endParaRPr lang="en-US" sz="2200" dirty="0">
              <a:solidFill>
                <a:srgbClr val="000000"/>
              </a:solidFill>
            </a:endParaRPr>
          </a:p>
          <a:p>
            <a:pPr marL="514350" lvl="3" indent="-51435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</a:rPr>
              <a:t>Take notes </a:t>
            </a:r>
          </a:p>
          <a:p>
            <a:pPr marL="514350" lvl="3" indent="-514350">
              <a:buFont typeface="+mj-lt"/>
              <a:buAutoNum type="arabicPeriod"/>
            </a:pPr>
            <a:endParaRPr lang="en-US" sz="2200" dirty="0">
              <a:solidFill>
                <a:srgbClr val="000000"/>
              </a:solidFill>
              <a:effectLst/>
            </a:endParaRPr>
          </a:p>
          <a:p>
            <a:pPr marL="514350" lvl="3" indent="-51435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</a:rPr>
              <a:t>Send those notes to your faculty </a:t>
            </a:r>
          </a:p>
          <a:p>
            <a:pPr marL="0" lvl="3" indent="0">
              <a:buNone/>
            </a:pPr>
            <a:endParaRPr lang="en-US" sz="2800" dirty="0">
              <a:solidFill>
                <a:srgbClr val="000000"/>
              </a:solidFill>
              <a:effectLst/>
            </a:endParaRPr>
          </a:p>
          <a:p>
            <a:pPr marL="0" lvl="3" indent="0">
              <a:buNone/>
            </a:pPr>
            <a:endParaRPr lang="en-US" sz="28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860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ADA0C-1C33-7DFB-C60A-FE0C7DF1C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FYI Items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53F43-2AB3-23AE-71C5-2620042211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Learning Management System Update 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Two finalist vendors, Instructure (Canvas) and Desire2Learn (Brightspace)</a:t>
            </a:r>
            <a:r>
              <a:rPr lang="en-US" sz="2200" dirty="0">
                <a:effectLst/>
              </a:rPr>
              <a:t> 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</a:rPr>
              <a:t>D</a:t>
            </a: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esired transition date of Fall 2024</a:t>
            </a:r>
            <a:r>
              <a:rPr lang="en-US" sz="2200" dirty="0">
                <a:effectLst/>
              </a:rPr>
              <a:t> </a:t>
            </a:r>
          </a:p>
          <a:p>
            <a:r>
              <a:rPr lang="en-US" sz="2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Humanities, Arts, and Social Sciences Faculty Charrette 09.14.2023</a:t>
            </a:r>
            <a:endParaRPr lang="en-US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200" dirty="0">
                <a:solidFill>
                  <a:srgbClr val="1B1B1B"/>
                </a:solidFill>
                <a:ea typeface="Calibri" panose="020F0502020204030204" pitchFamily="34" charset="0"/>
              </a:rPr>
              <a:t>B</a:t>
            </a:r>
            <a:r>
              <a:rPr lang="en-US" sz="2200" dirty="0">
                <a:solidFill>
                  <a:srgbClr val="1B1B1B"/>
                </a:solidFill>
                <a:effectLst/>
                <a:ea typeface="Calibri" panose="020F0502020204030204" pitchFamily="34" charset="0"/>
              </a:rPr>
              <a:t>rainstorm and gather ideas on various ways we can support your scholarship</a:t>
            </a:r>
          </a:p>
          <a:p>
            <a:pPr lvl="1"/>
            <a:r>
              <a:rPr lang="en-US" sz="2200" dirty="0">
                <a:solidFill>
                  <a:srgbClr val="1D1D1D"/>
                </a:solidFill>
                <a:effectLst/>
                <a:ea typeface="Calibri" panose="020F0502020204030204" pitchFamily="34" charset="0"/>
              </a:rPr>
              <a:t>Thursday, Sept. 14, from 3:30-5 </a:t>
            </a:r>
            <a:r>
              <a:rPr lang="en-US" sz="2200" dirty="0" err="1">
                <a:solidFill>
                  <a:srgbClr val="1D1D1D"/>
                </a:solidFill>
                <a:effectLst/>
                <a:ea typeface="Calibri" panose="020F0502020204030204" pitchFamily="34" charset="0"/>
              </a:rPr>
              <a:t>p.m</a:t>
            </a:r>
            <a:endParaRPr lang="en-US" sz="2200" dirty="0">
              <a:solidFill>
                <a:srgbClr val="1D1D1D"/>
              </a:solidFill>
              <a:effectLst/>
              <a:ea typeface="Calibri" panose="020F0502020204030204" pitchFamily="34" charset="0"/>
            </a:endParaRPr>
          </a:p>
          <a:p>
            <a:pPr lvl="1"/>
            <a:r>
              <a:rPr lang="en-US" sz="2200" dirty="0">
                <a:solidFill>
                  <a:srgbClr val="1D1D1D"/>
                </a:solidFill>
              </a:rPr>
              <a:t>Please RSVP at link in the agenda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85536C-6018-5D62-89E9-BBAB74CECF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Hispanic Heritage Month 2023</a:t>
            </a:r>
          </a:p>
          <a:p>
            <a:pPr lvl="1"/>
            <a:r>
              <a:rPr lang="en-US" sz="2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Author &amp; Poet Javier Zamora </a:t>
            </a:r>
          </a:p>
          <a:p>
            <a:pPr lvl="1"/>
            <a:r>
              <a:rPr lang="en-US" sz="2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September 19th, 7:00pm </a:t>
            </a:r>
          </a:p>
          <a:p>
            <a:pPr lvl="1"/>
            <a:r>
              <a:rPr lang="en-US" sz="2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Tickets are free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10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80C5E-3367-BBA2-9D8C-3FBBDAE94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Updates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B44A3-5AAB-F30F-E29E-BD8D6B2BE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4070" y="2933695"/>
            <a:ext cx="3911930" cy="1508167"/>
          </a:xfrm>
        </p:spPr>
        <p:txBody>
          <a:bodyPr anchor="t"/>
          <a:lstStyle/>
          <a:p>
            <a:pPr marL="0" indent="0" algn="ctr">
              <a:buNone/>
            </a:pPr>
            <a:r>
              <a:rPr lang="en-US" sz="2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Dr. Michelle Miley </a:t>
            </a:r>
          </a:p>
          <a:p>
            <a:pPr marL="0" indent="0" algn="ctr">
              <a:buNone/>
            </a:pPr>
            <a:r>
              <a:rPr lang="en-US" sz="2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CLS Associate Dean</a:t>
            </a:r>
          </a:p>
          <a:p>
            <a:pPr marL="0" indent="0" algn="ctr">
              <a:buNone/>
            </a:pPr>
            <a:endParaRPr lang="en-US" sz="2200" kern="1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F108B22-CC50-F338-D34F-633B3288BE4C}"/>
              </a:ext>
            </a:extLst>
          </p:cNvPr>
          <p:cNvSpPr txBox="1">
            <a:spLocks/>
          </p:cNvSpPr>
          <p:nvPr/>
        </p:nvSpPr>
        <p:spPr>
          <a:xfrm>
            <a:off x="6096000" y="2862259"/>
            <a:ext cx="3911930" cy="15081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Dr. Michael Babcock  </a:t>
            </a:r>
          </a:p>
          <a:p>
            <a:pPr marL="0" indent="0" algn="ctr">
              <a:buNone/>
            </a:pPr>
            <a:r>
              <a:rPr lang="en-US" sz="2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Director of the Center for Faculty Excellence </a:t>
            </a:r>
            <a:endParaRPr lang="en-US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B575F6-9547-D421-3D7B-A024173EDFEC}"/>
              </a:ext>
            </a:extLst>
          </p:cNvPr>
          <p:cNvSpPr txBox="1"/>
          <p:nvPr/>
        </p:nvSpPr>
        <p:spPr>
          <a:xfrm>
            <a:off x="1185713" y="2192055"/>
            <a:ext cx="10018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Update from the 2023 Summer AI-Generated Text Working Group</a:t>
            </a:r>
            <a:r>
              <a:rPr lang="en-US" sz="2800" b="1" dirty="0">
                <a:effectLst/>
              </a:rPr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29170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95324-9535-40CB-89C9-99BD1B96A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6851" y="637762"/>
            <a:ext cx="9888496" cy="9001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Center for Faculty Excellence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BE6FC0-FDFC-7CF5-0CAC-66F22E565DAD}"/>
              </a:ext>
            </a:extLst>
          </p:cNvPr>
          <p:cNvSpPr txBox="1"/>
          <p:nvPr/>
        </p:nvSpPr>
        <p:spPr>
          <a:xfrm>
            <a:off x="592662" y="2156813"/>
            <a:ext cx="2764593" cy="427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22376">
              <a:spcAft>
                <a:spcPts val="600"/>
              </a:spcAft>
            </a:pPr>
            <a:r>
              <a:rPr lang="en-US" sz="189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Director:</a:t>
            </a:r>
          </a:p>
          <a:p>
            <a:pPr defTabSz="722376">
              <a:spcAft>
                <a:spcPts val="600"/>
              </a:spcAft>
            </a:pPr>
            <a:r>
              <a:rPr lang="en-US" sz="189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Michael Babcock</a:t>
            </a:r>
          </a:p>
          <a:p>
            <a:pPr defTabSz="722376">
              <a:spcAft>
                <a:spcPts val="600"/>
              </a:spcAft>
            </a:pPr>
            <a:r>
              <a:rPr lang="en-US" sz="1896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mbabcock@montana.edu</a:t>
            </a:r>
            <a:endParaRPr lang="en-US" sz="1896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722376">
              <a:spcAft>
                <a:spcPts val="600"/>
              </a:spcAft>
              <a:defRPr/>
            </a:pPr>
            <a:endParaRPr lang="en-US" sz="1896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defTabSz="722376">
              <a:spcAft>
                <a:spcPts val="600"/>
              </a:spcAft>
              <a:defRPr/>
            </a:pPr>
            <a:endParaRPr lang="en-US" sz="1896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defTabSz="722376">
              <a:spcAft>
                <a:spcPts val="600"/>
              </a:spcAft>
              <a:defRPr/>
            </a:pPr>
            <a:r>
              <a:rPr lang="en-US" sz="1896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Assistant Director:</a:t>
            </a:r>
          </a:p>
          <a:p>
            <a:pPr defTabSz="722376">
              <a:spcAft>
                <a:spcPts val="600"/>
              </a:spcAft>
              <a:defRPr/>
            </a:pPr>
            <a:r>
              <a:rPr lang="en-US" sz="1896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Nika Stoop</a:t>
            </a:r>
          </a:p>
          <a:p>
            <a:pPr defTabSz="722376">
              <a:spcAft>
                <a:spcPts val="600"/>
              </a:spcAft>
              <a:defRPr/>
            </a:pPr>
            <a:r>
              <a:rPr lang="en-US" sz="1896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nikastoop@montana.edu</a:t>
            </a:r>
            <a:endParaRPr lang="en-US" sz="1896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defTabSz="722376">
              <a:spcAft>
                <a:spcPts val="600"/>
              </a:spcAft>
              <a:defRPr/>
            </a:pPr>
            <a:r>
              <a:rPr lang="en-US" sz="1896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defTabSz="722376">
              <a:spcAft>
                <a:spcPts val="600"/>
              </a:spcAft>
              <a:defRPr/>
            </a:pPr>
            <a:endParaRPr lang="en-US" sz="1422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defTabSz="722376">
              <a:spcAft>
                <a:spcPts val="600"/>
              </a:spcAft>
            </a:pPr>
            <a:endParaRPr lang="en-US" sz="1422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1F23A8-7136-6881-6261-5E35D738BFA5}"/>
              </a:ext>
            </a:extLst>
          </p:cNvPr>
          <p:cNvSpPr txBox="1"/>
          <p:nvPr/>
        </p:nvSpPr>
        <p:spPr>
          <a:xfrm>
            <a:off x="3949917" y="2156813"/>
            <a:ext cx="3533720" cy="3333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22376">
              <a:spcAft>
                <a:spcPts val="600"/>
              </a:spcAft>
              <a:defRPr/>
            </a:pPr>
            <a:r>
              <a:rPr lang="en-US" sz="1896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Instructional Designer:</a:t>
            </a:r>
          </a:p>
          <a:p>
            <a:pPr defTabSz="722376">
              <a:spcAft>
                <a:spcPts val="600"/>
              </a:spcAft>
              <a:defRPr/>
            </a:pPr>
            <a:r>
              <a:rPr lang="en-US" sz="1896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Ken Silvestri</a:t>
            </a:r>
          </a:p>
          <a:p>
            <a:pPr defTabSz="722376">
              <a:spcAft>
                <a:spcPts val="600"/>
              </a:spcAft>
              <a:defRPr/>
            </a:pPr>
            <a:r>
              <a:rPr lang="en-US" sz="1896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4"/>
              </a:rPr>
              <a:t>kenneth.silvestri@montana.edu</a:t>
            </a:r>
            <a:endParaRPr lang="en-US" sz="1896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defTabSz="722376">
              <a:spcAft>
                <a:spcPts val="600"/>
              </a:spcAft>
              <a:defRPr/>
            </a:pPr>
            <a:endParaRPr lang="en-US" sz="1896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defTabSz="722376">
              <a:spcAft>
                <a:spcPts val="600"/>
              </a:spcAft>
              <a:defRPr/>
            </a:pPr>
            <a:endParaRPr lang="en-US" sz="1896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defTabSz="722376">
              <a:spcAft>
                <a:spcPts val="600"/>
              </a:spcAft>
              <a:defRPr/>
            </a:pPr>
            <a:r>
              <a:rPr lang="en-US" sz="1896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Program Coordinator:</a:t>
            </a:r>
          </a:p>
          <a:p>
            <a:pPr defTabSz="722376">
              <a:spcAft>
                <a:spcPts val="600"/>
              </a:spcAft>
              <a:defRPr/>
            </a:pPr>
            <a:r>
              <a:rPr lang="en-US" sz="1896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Emily Smith</a:t>
            </a:r>
          </a:p>
          <a:p>
            <a:pPr defTabSz="722376">
              <a:spcAft>
                <a:spcPts val="600"/>
              </a:spcAft>
              <a:defRPr/>
            </a:pPr>
            <a:r>
              <a:rPr lang="en-US" sz="1896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5"/>
              </a:rPr>
              <a:t>emily.smith41@montana.edu</a:t>
            </a:r>
            <a:endParaRPr lang="en-US" sz="1896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defTabSz="722376">
              <a:spcAft>
                <a:spcPts val="600"/>
              </a:spcAft>
              <a:defRPr/>
            </a:pPr>
            <a:r>
              <a:rPr lang="en-US" sz="1896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ADE48F-DF55-1EAC-E544-2A13D291AFC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24" r="51479"/>
          <a:stretch/>
        </p:blipFill>
        <p:spPr>
          <a:xfrm>
            <a:off x="8572015" y="-2"/>
            <a:ext cx="3619975" cy="15092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C1ECC2-A96E-341B-71E9-083A3A32A841}"/>
              </a:ext>
            </a:extLst>
          </p:cNvPr>
          <p:cNvSpPr txBox="1"/>
          <p:nvPr/>
        </p:nvSpPr>
        <p:spPr>
          <a:xfrm>
            <a:off x="7732166" y="5534308"/>
            <a:ext cx="4059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Moving to the 3</a:t>
            </a:r>
            <a:r>
              <a:rPr lang="en-US" sz="2400" baseline="30000" dirty="0">
                <a:solidFill>
                  <a:schemeClr val="accent4">
                    <a:lumMod val="75000"/>
                  </a:schemeClr>
                </a:solidFill>
              </a:rPr>
              <a:t>rd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Floor of the Library this week</a:t>
            </a:r>
          </a:p>
        </p:txBody>
      </p:sp>
    </p:spTree>
    <p:extLst>
      <p:ext uri="{BB962C8B-B14F-4D97-AF65-F5344CB8AC3E}">
        <p14:creationId xmlns:p14="http://schemas.microsoft.com/office/powerpoint/2010/main" val="350719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FF4C7-62A1-4CC8-B1C8-ABFE4079F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8E88A-42E3-059C-9F82-41320D580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B71BF5-3D86-B45A-93D0-0B4580185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982361"/>
            <a:ext cx="10595458" cy="30233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A922E2-5DC9-A05A-5B7B-469CE4D61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-246799"/>
            <a:ext cx="10515600" cy="424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56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DC2EC0-2CDC-9E76-7783-E0BEAE630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6416"/>
            <a:ext cx="12192000" cy="4598083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EC7F13F7-89A7-82F2-3765-45E775DFBD18}"/>
              </a:ext>
            </a:extLst>
          </p:cNvPr>
          <p:cNvSpPr/>
          <p:nvPr/>
        </p:nvSpPr>
        <p:spPr>
          <a:xfrm rot="546201">
            <a:off x="2771688" y="1363681"/>
            <a:ext cx="346388" cy="734953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24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C9592-64D3-FBA2-5806-9F26D963B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3F4780-D79F-6FEE-1DA4-A093BE18E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46" y="175565"/>
            <a:ext cx="11767719" cy="40059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CF8182-FAD3-E59A-D898-2C0D4F1E7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3570126"/>
            <a:ext cx="7373722" cy="343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99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DA2C-5DE9-E4E7-44FD-737912770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A4C26-6C5D-0220-F064-39DF60C9D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Generative AI Faculty Symposium</a:t>
            </a:r>
          </a:p>
          <a:p>
            <a:r>
              <a:rPr lang="en-US" dirty="0"/>
              <a:t>October 24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11:30 am - 2 pm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612421-31A9-FBF9-F96B-5D8637408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38" y="234087"/>
            <a:ext cx="11671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4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972D1-59AA-3699-7439-A694044D2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4400" dirty="0">
                <a:latin typeface="+mn-lt"/>
              </a:rPr>
              <a:t>Gentle Reminders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E307-09CA-1BB5-13B7-F30F6156D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Faculty Senate is an open and public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Please, only Senators speak in the meeting, unless you are specifically called on by the Chair or Chair-elect to speak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Public may address the Senate at end of the meeting during public comment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964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459EDC-39F1-2FC5-57DD-6FD62EB29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Undergraduate Courses and Programs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E14A9-8F36-92B3-2AB9-7AC9B656C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Courses—First Reading </a:t>
            </a:r>
            <a:endParaRPr lang="en-US" sz="2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u="sng" kern="100" dirty="0">
                <a:solidFill>
                  <a:srgbClr val="003F7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ARTH 343</a:t>
            </a:r>
            <a:r>
              <a:rPr lang="en-US" sz="2200" kern="1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: Modern Art in Italy</a:t>
            </a:r>
            <a:endParaRPr lang="en-US" sz="2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u="sng" kern="100" dirty="0">
                <a:solidFill>
                  <a:srgbClr val="003F7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BIOO 315</a:t>
            </a:r>
            <a:r>
              <a:rPr lang="en-US" sz="2200" kern="1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: Aquatic Insects</a:t>
            </a:r>
            <a:endParaRPr lang="en-US" sz="2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u="sng" kern="100" dirty="0">
                <a:solidFill>
                  <a:srgbClr val="003F7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MUSI 124</a:t>
            </a:r>
            <a:r>
              <a:rPr lang="en-US" sz="2200" kern="1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: Musical Objects: Knowledge &amp; Fluency</a:t>
            </a:r>
            <a:endParaRPr lang="en-US" sz="2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u="sng" kern="100" dirty="0">
                <a:solidFill>
                  <a:srgbClr val="003F7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MUSI 125</a:t>
            </a:r>
            <a:r>
              <a:rPr lang="en-US" sz="2200" kern="1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: Elements of Large-Scale Musical Design</a:t>
            </a:r>
            <a:endParaRPr lang="en-US" sz="2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u="sng" kern="100" dirty="0">
                <a:solidFill>
                  <a:srgbClr val="003F7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MUSI 137</a:t>
            </a:r>
            <a:r>
              <a:rPr lang="en-US" sz="2200" kern="1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: Foundations of Aural Perception</a:t>
            </a:r>
            <a:endParaRPr lang="en-US" sz="2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u="sng" kern="100" dirty="0">
                <a:solidFill>
                  <a:srgbClr val="003F7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MUSI 220</a:t>
            </a:r>
            <a:r>
              <a:rPr lang="en-US" sz="2200" kern="1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: Music Theory of Tonal Music</a:t>
            </a:r>
            <a:endParaRPr lang="en-US" sz="2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u="sng" kern="100" dirty="0">
                <a:solidFill>
                  <a:srgbClr val="003F7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MUSI 221</a:t>
            </a:r>
            <a:r>
              <a:rPr lang="en-US" sz="2200" kern="1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: Theory in 19th-Century Repertoire</a:t>
            </a:r>
            <a:endParaRPr lang="en-US" sz="2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u="sng" kern="100" dirty="0">
                <a:solidFill>
                  <a:srgbClr val="003F7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MUSI 222</a:t>
            </a:r>
            <a:r>
              <a:rPr lang="en-US" sz="2200" kern="1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: Theory in 20th-Century Repertoire</a:t>
            </a:r>
            <a:endParaRPr lang="en-US" sz="2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u="sng" kern="100" dirty="0">
                <a:solidFill>
                  <a:srgbClr val="003F7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MUSI 223</a:t>
            </a:r>
            <a:r>
              <a:rPr lang="en-US" sz="2200" kern="1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: Theory in Popular Music</a:t>
            </a:r>
            <a:endParaRPr lang="en-US" sz="2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u="sng" kern="100" dirty="0">
                <a:solidFill>
                  <a:srgbClr val="003F7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11"/>
              </a:rPr>
              <a:t>PSCI 448</a:t>
            </a:r>
            <a:r>
              <a:rPr lang="en-US" sz="2200" kern="1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: The Politics of Climate Change</a:t>
            </a:r>
            <a:endParaRPr lang="en-US" sz="2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u="sng" kern="100" dirty="0">
                <a:solidFill>
                  <a:srgbClr val="003F7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12"/>
              </a:rPr>
              <a:t>STAT 456</a:t>
            </a:r>
            <a:r>
              <a:rPr lang="en-US" sz="2200" kern="1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: Bayesian Statistical Inference</a:t>
            </a:r>
            <a:endParaRPr lang="en-US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418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3263F-DE5A-AD4F-FABB-ABE780967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Undergraduate Courses and Programs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2B111-92C7-A871-CB0C-25B4B2853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Course Changes — First Reading</a:t>
            </a:r>
            <a:endParaRPr lang="en-US" sz="2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u="sng" kern="100" dirty="0">
                <a:solidFill>
                  <a:srgbClr val="003F7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ESOF 422</a:t>
            </a:r>
            <a:r>
              <a:rPr lang="en-US" sz="22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: Advanced Software Engineering: Cybersecurity Practices</a:t>
            </a:r>
            <a:endParaRPr lang="en-US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93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2DED63-94D0-3FF1-A79F-37EB0AD351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Senate Open Discussion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1494C95-20EA-C0D7-1373-3AA302E35B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17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5F929E-3C02-A57C-A6D7-6384FBB832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Public Comment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F10DBD9-6642-D84C-AC59-9AD52A3887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21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3C932-F15E-2713-C7DE-61298814A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Do I have a motion to adjourn?</a:t>
            </a:r>
          </a:p>
          <a:p>
            <a:endParaRPr lang="en-US" sz="2200" dirty="0"/>
          </a:p>
          <a:p>
            <a:r>
              <a:rPr lang="en-US" sz="2200" dirty="0"/>
              <a:t>Second?  </a:t>
            </a:r>
          </a:p>
          <a:p>
            <a:endParaRPr lang="en-US" sz="2200" dirty="0"/>
          </a:p>
          <a:p>
            <a:r>
              <a:rPr lang="en-US" sz="2200" dirty="0"/>
              <a:t>See you in two weeks! </a:t>
            </a:r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Picture 4" descr="Two men in clothing running on a street&#10;&#10;Description automatically generated">
            <a:extLst>
              <a:ext uri="{FF2B5EF4-FFF2-40B4-BE49-F238E27FC236}">
                <a16:creationId xmlns:a16="http://schemas.microsoft.com/office/drawing/2014/main" id="{016D74EA-F459-7E34-1179-33DD4A96E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32" y="2189908"/>
            <a:ext cx="5537868" cy="29682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01349C-0512-205F-AF6D-417E8B52A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755" y="3802980"/>
            <a:ext cx="4351421" cy="1009651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Same-Bat-Time</a:t>
            </a:r>
          </a:p>
        </p:txBody>
      </p:sp>
    </p:spTree>
    <p:extLst>
      <p:ext uri="{BB962C8B-B14F-4D97-AF65-F5344CB8AC3E}">
        <p14:creationId xmlns:p14="http://schemas.microsoft.com/office/powerpoint/2010/main" val="65723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4EDC6A-BF13-CE71-F131-8344286CE6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 Remarks 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</a:t>
            </a:r>
            <a:b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President Cruzado 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1213CF9-FF56-DB97-5560-E43B346FDF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75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A39DC-E444-5127-FD67-E887353D1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Approval of FS Minutes from May 3, 2023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6893F-BD22-30CD-36DF-B187B763C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Do I have a motion to approve?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Any Discussion?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All those in favor of the motion indicate by saying aye </a:t>
            </a:r>
          </a:p>
          <a:p>
            <a:pPr marL="0" indent="0">
              <a:buNone/>
            </a:pPr>
            <a:endParaRPr lang="en-US" sz="22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Those not in favor of the motion indicate by same sign</a:t>
            </a:r>
          </a:p>
        </p:txBody>
      </p:sp>
    </p:spTree>
    <p:extLst>
      <p:ext uri="{BB962C8B-B14F-4D97-AF65-F5344CB8AC3E}">
        <p14:creationId xmlns:p14="http://schemas.microsoft.com/office/powerpoint/2010/main" val="185657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E7B8-51F8-7084-F9BF-6C45CC00E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 for Nominations for Chair-Elect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E1A83-2F7C-A352-2F08-30823E694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Are there any nominations?</a:t>
            </a:r>
          </a:p>
          <a:p>
            <a:pPr marL="0" indent="0">
              <a:buNone/>
            </a:pPr>
            <a:r>
              <a:rPr lang="en-US" sz="2200" dirty="0"/>
              <a:t> </a:t>
            </a:r>
          </a:p>
          <a:p>
            <a:r>
              <a:rPr lang="en-US" sz="2200" dirty="0"/>
              <a:t>If yes, is there a second? 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559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E7B8-51F8-7084-F9BF-6C45CC00E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 for Nominations for Chair-Elect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E1A83-2F7C-A352-2F08-30823E694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Is there a motion to hold the vote today? 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Do I have a second? </a:t>
            </a:r>
          </a:p>
          <a:p>
            <a:endParaRPr lang="en-US" sz="2200" dirty="0"/>
          </a:p>
          <a:p>
            <a:r>
              <a:rPr lang="en-US" sz="2200" dirty="0"/>
              <a:t>Vote on the motion to hold a vote today.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17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C43D2-B197-9412-2976-2CF53BF7B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Vote 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Chair-Elect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A72A2-A704-13C1-B7BE-0940CF9EB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If the vote passes, will those under consideration kindly step out of the room? </a:t>
            </a:r>
          </a:p>
          <a:p>
            <a:endParaRPr lang="en-US" sz="2200" dirty="0"/>
          </a:p>
          <a:p>
            <a:r>
              <a:rPr lang="en-US" sz="2200" dirty="0"/>
              <a:t>Discussion about candidate(s)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87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C43D2-B197-9412-2976-2CF53BF7B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Vote 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Chair-Elect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A72A2-A704-13C1-B7BE-0940CF9EB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Do I have a motion to move to a vote? </a:t>
            </a:r>
          </a:p>
          <a:p>
            <a:endParaRPr lang="en-US" sz="2200" dirty="0"/>
          </a:p>
          <a:p>
            <a:r>
              <a:rPr lang="en-US" sz="2200" dirty="0"/>
              <a:t>Do I have a second? </a:t>
            </a:r>
          </a:p>
          <a:p>
            <a:endParaRPr lang="en-US" sz="2200" dirty="0"/>
          </a:p>
          <a:p>
            <a:r>
              <a:rPr lang="en-US" sz="2200" dirty="0"/>
              <a:t>Vote for the candidate(s) </a:t>
            </a:r>
          </a:p>
          <a:p>
            <a:endParaRPr lang="en-US" sz="2200" dirty="0"/>
          </a:p>
          <a:p>
            <a:r>
              <a:rPr lang="en-US" sz="2200" dirty="0"/>
              <a:t>Invite candidates back into the room </a:t>
            </a:r>
          </a:p>
        </p:txBody>
      </p:sp>
    </p:spTree>
    <p:extLst>
      <p:ext uri="{BB962C8B-B14F-4D97-AF65-F5344CB8AC3E}">
        <p14:creationId xmlns:p14="http://schemas.microsoft.com/office/powerpoint/2010/main" val="196851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119F1-2CCE-9BDE-7578-2FCFED994F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Congratulations to our new Chair-Elect!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B7877A-3845-0F53-3F5B-A194390D04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152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U-branded-power-point-template-widescreen-white-test" id="{1DCC296B-1FB8-264B-8B76-D3CB3C933C55}" vid="{00EF76A3-298E-6941-82AB-7A7BEDEAC3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</TotalTime>
  <Words>659</Words>
  <Application>Microsoft Macintosh PowerPoint</Application>
  <PresentationFormat>Widescreen</PresentationFormat>
  <Paragraphs>139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Welcome to Faculty Senate! </vt:lpstr>
      <vt:lpstr>Gentle Reminders</vt:lpstr>
      <vt:lpstr>Welcome Remarks from  President Cruzado </vt:lpstr>
      <vt:lpstr>Approval of FS Minutes from May 3, 2023</vt:lpstr>
      <vt:lpstr>Call for Nominations for Chair-Elect </vt:lpstr>
      <vt:lpstr>Call for Nominations for Chair-Elect </vt:lpstr>
      <vt:lpstr>Vote for Chair-Elect </vt:lpstr>
      <vt:lpstr>Vote for Chair-Elect </vt:lpstr>
      <vt:lpstr>Congratulations to our new Chair-Elect! </vt:lpstr>
      <vt:lpstr>Welcome to our New Senators </vt:lpstr>
      <vt:lpstr>Welcome to our New Senators </vt:lpstr>
      <vt:lpstr>Welcome to our New Senators </vt:lpstr>
      <vt:lpstr>FYI Items </vt:lpstr>
      <vt:lpstr>Information Updates </vt:lpstr>
      <vt:lpstr>Center for Faculty Excellence</vt:lpstr>
      <vt:lpstr>PowerPoint Presentation</vt:lpstr>
      <vt:lpstr>PowerPoint Presentation</vt:lpstr>
      <vt:lpstr>PowerPoint Presentation</vt:lpstr>
      <vt:lpstr>PowerPoint Presentation</vt:lpstr>
      <vt:lpstr>Undergraduate Courses and Programs </vt:lpstr>
      <vt:lpstr>Undergraduate Courses and Programs </vt:lpstr>
      <vt:lpstr>Senate Open Discussion</vt:lpstr>
      <vt:lpstr>Public Comment</vt:lpstr>
      <vt:lpstr>Same-Bat-Time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Lambert, Ronald</dc:creator>
  <cp:lastModifiedBy>Ellis, Colter</cp:lastModifiedBy>
  <cp:revision>2</cp:revision>
  <dcterms:created xsi:type="dcterms:W3CDTF">2021-06-17T21:21:29Z</dcterms:created>
  <dcterms:modified xsi:type="dcterms:W3CDTF">2023-08-30T19:40:09Z</dcterms:modified>
</cp:coreProperties>
</file>