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8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  <p:sldId id="26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2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D7A9B-EED4-0742-91E0-6EFE8A2D0DA5}" v="55" dt="2023-09-13T20:21:19.1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/>
    <p:restoredTop sz="95714"/>
  </p:normalViewPr>
  <p:slideViewPr>
    <p:cSldViewPr snapToGrid="0" snapToObjects="1" showGuides="1">
      <p:cViewPr varScale="1">
        <p:scale>
          <a:sx n="118" d="100"/>
          <a:sy n="118" d="100"/>
        </p:scale>
        <p:origin x="6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s, Colter" userId="1ad27a65-95df-4364-a985-68d10c35edf7" providerId="ADAL" clId="{4F2D7A9B-EED4-0742-91E0-6EFE8A2D0DA5}"/>
    <pc:docChg chg="modSld">
      <pc:chgData name="Ellis, Colter" userId="1ad27a65-95df-4364-a985-68d10c35edf7" providerId="ADAL" clId="{4F2D7A9B-EED4-0742-91E0-6EFE8A2D0DA5}" dt="2023-09-13T20:21:19.194" v="28" actId="20577"/>
      <pc:docMkLst>
        <pc:docMk/>
      </pc:docMkLst>
      <pc:sldChg chg="modSp modAnim">
        <pc:chgData name="Ellis, Colter" userId="1ad27a65-95df-4364-a985-68d10c35edf7" providerId="ADAL" clId="{4F2D7A9B-EED4-0742-91E0-6EFE8A2D0DA5}" dt="2023-09-13T20:21:19.194" v="28" actId="20577"/>
        <pc:sldMkLst>
          <pc:docMk/>
          <pc:sldMk cId="538148811" sldId="272"/>
        </pc:sldMkLst>
        <pc:spChg chg="mod">
          <ac:chgData name="Ellis, Colter" userId="1ad27a65-95df-4364-a985-68d10c35edf7" providerId="ADAL" clId="{4F2D7A9B-EED4-0742-91E0-6EFE8A2D0DA5}" dt="2023-09-13T20:21:19.194" v="28" actId="20577"/>
          <ac:spMkLst>
            <pc:docMk/>
            <pc:sldMk cId="538148811" sldId="272"/>
            <ac:spMk id="3" creationId="{670E5FA4-A839-96F7-83E2-4302E25F15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4BD96-5DD5-A543-B6D0-FB6BE3622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48417-31B7-DD48-A727-1234A30E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57A6A-293D-5F4F-B1CC-493B6F48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E8B2-76DC-3943-9B22-E03FDA636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9D543-BA53-9945-9B43-2DF06F67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C8E81-5D1B-0444-91F6-E4E23EA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30B72-CEFE-CF42-9325-389729575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38000-F79B-A443-BEF2-3638E7E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4F07-4518-D547-81EE-E1D37B20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6CA-3E5F-6B41-BDEE-7BDEF82C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51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FB1984-2203-BC40-B618-FDDC0A9BEC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30976-1D29-7E4A-88AE-77008DE6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B45DC-6392-044F-B87F-08B8999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27CE8-58B3-C045-BD25-055B88E6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3AE4-716D-DC4F-9411-239F37D0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1358-D3CE-5E4D-B5D1-DAFF6294E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7EF1-BB43-5046-8593-2D9EC3E47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C7806-8527-1F42-B39D-E5931275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62A5-6843-BB40-9587-81A6F86C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AF496-4653-9F4A-A24E-68787D42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BB4-CDCD-B841-9338-259C27EC7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FEB28-0EDC-CF47-B98F-D3B69B015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B8E8A-5266-5D4A-B1A6-F062EC5FB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3FA9-D6A2-9A4B-A082-94613115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F73B-7EB8-8B49-842E-484302DD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34CC-1B1E-4C42-981F-C8F40A432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6B6F7-1371-9A4F-A1B3-4785792ED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72C9B-A4FD-8440-9594-8EE3F4A06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E6AAA-B651-AC4D-B065-4E30E90C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AD107-1396-C94C-8062-4AA97EBE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0E15-8ED5-694D-B756-484E0E05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5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92F2F-2C99-5148-BB76-C085DA21D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77A5F-4422-3646-A309-9D1E8E99A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0CEDA-0547-C546-A3FD-961408C20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8D53C-D9F7-6B43-B4A2-EA0307EAA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88F29-B3B9-DF46-8B2E-4BB57FBE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95139-42A4-754E-9112-8446E5863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55311-A3B6-EF40-A335-21F3F122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221478-57B8-7E4B-B297-3E64D00C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D0576-0DC9-DE4A-BEC9-027BAFF93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453F1-678F-E94B-8E99-65CBF1257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5FC4D-8D35-9145-B4C6-AEE845B1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37758-AF1D-B649-B309-18C8CF73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D2764-9176-064C-B7C4-76BB676A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0FB88-B1C1-5842-B87A-4E992F0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A169-A746-AF47-A5F1-365E6F3F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4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CB64B-8D1A-8D41-96DC-4B4D362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D885-220B-7B41-A32F-FB6371F43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9CC36-AB1C-A643-98E5-DADBCCBAD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DC4B-33BC-5841-BBB1-97CFF8D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6449-4702-EE41-BA0D-722DFE1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DB688-CBFB-3448-8B45-BB1AEBC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5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C4AA-71FA-C348-B354-15FD73F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3A876-98D6-F647-87D3-8ED3762F9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B485B9-8958-954C-AA55-FD9E8779A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92211-2E78-AC4B-8225-15BED0369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C4C04-2EC3-354B-901A-AF9B6EC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F4E15B-D5B4-7946-B8BD-9B05C65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71B4F-3E2A-4C48-BE26-627C28C0B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8953-A92E-A44E-B1F6-F9072B8D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3B0F-FFEE-B74C-ABBC-BCE4751F31F7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01097-5C2A-594B-ACFA-FD2C946FB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35E8D-216B-3140-B0E8-B69F1B041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84CB-2621-0045-B30F-22109BF078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5AD2C-CD67-5E49-AEBA-E909467048DB}"/>
              </a:ext>
            </a:extLst>
          </p:cNvPr>
          <p:cNvSpPr/>
          <p:nvPr userDrawn="1"/>
        </p:nvSpPr>
        <p:spPr>
          <a:xfrm>
            <a:off x="0" y="5958018"/>
            <a:ext cx="12191999" cy="908756"/>
          </a:xfrm>
          <a:prstGeom prst="rect">
            <a:avLst/>
          </a:prstGeom>
          <a:solidFill>
            <a:srgbClr val="0D2C6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EE4CC7-3DC8-AC49-985D-0B735D174F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61345" y="6329863"/>
            <a:ext cx="1849655" cy="14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BFC440-3632-A449-9322-0B212DB6212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24161" y="6103329"/>
            <a:ext cx="2129586" cy="5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3489" TargetMode="External"/><Relationship Id="rId2" Type="http://schemas.openxmlformats.org/officeDocument/2006/relationships/hyperlink" Target="https://nextcatalog.montana.edu/courseadmin/?key=199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extcatalog.montana.edu/courseadmin/?key=158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jtobin@montana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atalog.montana.edu/courseadmin/?key=5614" TargetMode="External"/><Relationship Id="rId2" Type="http://schemas.openxmlformats.org/officeDocument/2006/relationships/hyperlink" Target="https://nextcatalog.montana.edu/courseadmin/?key=554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xtcatalog.montana.edu/courseadmin/?key=5628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extcatalog.montana.edu/courseadmin/?key=5565" TargetMode="External"/><Relationship Id="rId3" Type="http://schemas.openxmlformats.org/officeDocument/2006/relationships/hyperlink" Target="https://nextcatalog.montana.edu/courseadmin/?key=5583" TargetMode="External"/><Relationship Id="rId7" Type="http://schemas.openxmlformats.org/officeDocument/2006/relationships/hyperlink" Target="https://nextcatalog.montana.edu/courseadmin/?key=5563" TargetMode="External"/><Relationship Id="rId12" Type="http://schemas.openxmlformats.org/officeDocument/2006/relationships/hyperlink" Target="https://nextcatalog.montana.edu/courseadmin/?key=5462" TargetMode="External"/><Relationship Id="rId2" Type="http://schemas.openxmlformats.org/officeDocument/2006/relationships/hyperlink" Target="https://nextcatalog.montana.edu/courseadmin/?key=546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catalog.montana.edu/courseadmin/?key=5561" TargetMode="External"/><Relationship Id="rId11" Type="http://schemas.openxmlformats.org/officeDocument/2006/relationships/hyperlink" Target="https://nextcatalog.montana.edu/courseadmin/?key=5611" TargetMode="External"/><Relationship Id="rId5" Type="http://schemas.openxmlformats.org/officeDocument/2006/relationships/hyperlink" Target="https://nextcatalog.montana.edu/courseadmin/?key=5562" TargetMode="External"/><Relationship Id="rId10" Type="http://schemas.openxmlformats.org/officeDocument/2006/relationships/hyperlink" Target="https://nextcatalog.montana.edu/courseadmin/?key=5567" TargetMode="External"/><Relationship Id="rId4" Type="http://schemas.openxmlformats.org/officeDocument/2006/relationships/hyperlink" Target="https://nextcatalog.montana.edu/courseadmin/?key=5560" TargetMode="External"/><Relationship Id="rId9" Type="http://schemas.openxmlformats.org/officeDocument/2006/relationships/hyperlink" Target="https://nextcatalog.montana.edu/courseadmin/?key=55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2059-C974-CE46-A9B0-805108CFE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>
                <a:latin typeface="+mn-lt"/>
              </a:rPr>
              <a:t>Welcome to Faculty Senate!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D036D-0FBF-1E4F-BC94-3CD5476D8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/>
          <a:lstStyle/>
          <a:p>
            <a:r>
              <a:rPr lang="en-US" dirty="0"/>
              <a:t>Colter Ellis </a:t>
            </a:r>
          </a:p>
          <a:p>
            <a:r>
              <a:rPr lang="en-US" dirty="0"/>
              <a:t>Faculty Senate Chair </a:t>
            </a:r>
          </a:p>
          <a:p>
            <a:r>
              <a:rPr lang="en-US" dirty="0"/>
              <a:t>Associate Professor of Sociology 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40F4B6-E1DF-B412-AEF9-33B9C6EA331E}"/>
              </a:ext>
            </a:extLst>
          </p:cNvPr>
          <p:cNvSpPr txBox="1">
            <a:spLocks/>
          </p:cNvSpPr>
          <p:nvPr/>
        </p:nvSpPr>
        <p:spPr>
          <a:xfrm>
            <a:off x="5987143" y="360203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Stephanie McCalla</a:t>
            </a:r>
          </a:p>
          <a:p>
            <a:r>
              <a:rPr lang="en-US" dirty="0"/>
              <a:t>Faculty Senate Chair-Elect </a:t>
            </a:r>
          </a:p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Chemical &amp; Biological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67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EFA2-6BF2-9B61-E345-CB9C2699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8A22-CBA5-A23D-9700-2515D1F5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lphaLcPeriod" startAt="3"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Course Changes — Second Reading 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ESOF 422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: Advanced Software Engineering: Cybersecurity Practices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1314450" lvl="2" indent="-400050">
              <a:spcBef>
                <a:spcPts val="0"/>
              </a:spcBef>
              <a:buFont typeface="+mj-lt"/>
              <a:buAutoNum type="arabicPeriod"/>
            </a:pPr>
            <a:r>
              <a:rPr lang="en-US" sz="2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Title changed from Advanced Software Engineering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indent="-400050">
              <a:spcBef>
                <a:spcPts val="0"/>
              </a:spcBef>
              <a:buFont typeface="+mj-lt"/>
              <a:buAutoNum type="alphaLcPeriod" startAt="3"/>
            </a:pPr>
            <a:r>
              <a:rPr lang="en-US" sz="2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Course Inactivation</a:t>
            </a:r>
            <a:endParaRPr lang="en-US" sz="22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PHSX 405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Special Relativity Online</a:t>
            </a:r>
            <a:endParaRPr lang="en-US" sz="2200" dirty="0"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Font typeface="+mj-lt"/>
              <a:buAutoNum type="arabicPeriod"/>
            </a:pPr>
            <a:r>
              <a:rPr lang="en-US" sz="2200" kern="1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PHSX 405 was intended be replaced by PHSX 579.However, when PHSX 579 was approved in Spring 2023, PHSX 405 remained active.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952F-E533-5BD4-BD0B-ABF2804B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E4C8-BC0C-2742-6E20-2F094BB03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+mj-lt"/>
              <a:buAutoNum type="alphaLcPeriod"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 Inactivation — Second Reading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kern="100" dirty="0">
                <a:solidFill>
                  <a:srgbClr val="003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EELE 561</a:t>
            </a:r>
            <a:r>
              <a:rPr lang="en-US" sz="22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: Digital System Design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0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2DED63-94D0-3FF1-A79F-37EB0AD351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Senate Open Discussion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1494C95-20EA-C0D7-1373-3AA302E35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1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Public Comment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F929E-3C02-A57C-A6D7-6384FBB83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871" y="2362200"/>
            <a:ext cx="10548257" cy="1066800"/>
          </a:xfrm>
        </p:spPr>
        <p:txBody>
          <a:bodyPr/>
          <a:lstStyle/>
          <a:p>
            <a:r>
              <a:rPr lang="en-US" sz="6000" dirty="0">
                <a:latin typeface="+mn-lt"/>
              </a:rPr>
              <a:t>Do I have a motion to adjourn?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F10DBD9-6642-D84C-AC59-9AD52A38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580872"/>
            <a:ext cx="9144000" cy="1655762"/>
          </a:xfrm>
        </p:spPr>
        <p:txBody>
          <a:bodyPr/>
          <a:lstStyle/>
          <a:p>
            <a:r>
              <a:rPr lang="en-US" sz="6000" dirty="0"/>
              <a:t>Second?  </a:t>
            </a:r>
          </a:p>
          <a:p>
            <a:endParaRPr lang="en-US" dirty="0"/>
          </a:p>
        </p:txBody>
      </p:sp>
      <p:pic>
        <p:nvPicPr>
          <p:cNvPr id="2" name="Picture 1" descr="A red circle with a blue circle&#10;&#10;Description automatically generated">
            <a:extLst>
              <a:ext uri="{FF2B5EF4-FFF2-40B4-BE49-F238E27FC236}">
                <a16:creationId xmlns:a16="http://schemas.microsoft.com/office/drawing/2014/main" id="{570D54AC-2400-6D49-340D-35C60DE24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78" y="563401"/>
            <a:ext cx="6346641" cy="46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72D1-59AA-3699-7439-A694044D2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400" dirty="0">
                <a:latin typeface="+mn-lt"/>
              </a:rPr>
              <a:t>Gentle Reminders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E307-09CA-1BB5-13B7-F30F6156D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Faculty Senate is an open and public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Please, only Senators speak in the meeting, unless you are specifically called on by the Chair or Chair-elect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Public may address the Senate at end of the meeting during public comment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96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B21DA-F1D4-569F-15F1-4D0A8EB3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>
                <a:latin typeface="+mn-lt"/>
              </a:rPr>
              <a:t>Did you get your water bottle yet? </a:t>
            </a:r>
          </a:p>
        </p:txBody>
      </p:sp>
      <p:pic>
        <p:nvPicPr>
          <p:cNvPr id="9" name="Content Placeholder 8" descr="A close-up of a silver can&#10;&#10;Description automatically generated">
            <a:extLst>
              <a:ext uri="{FF2B5EF4-FFF2-40B4-BE49-F238E27FC236}">
                <a16:creationId xmlns:a16="http://schemas.microsoft.com/office/drawing/2014/main" id="{529A65C7-5943-3466-D8BC-A8858026B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790774">
            <a:off x="5483516" y="1368425"/>
            <a:ext cx="1224968" cy="4351338"/>
          </a:xfrm>
        </p:spPr>
      </p:pic>
      <p:pic>
        <p:nvPicPr>
          <p:cNvPr id="10" name="Content Placeholder 8" descr="A close-up of a silver can&#10;&#10;Description automatically generated">
            <a:extLst>
              <a:ext uri="{FF2B5EF4-FFF2-40B4-BE49-F238E27FC236}">
                <a16:creationId xmlns:a16="http://schemas.microsoft.com/office/drawing/2014/main" id="{32B9800C-BD5A-50A1-8023-2879C2D4A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0774">
            <a:off x="2751863" y="1368425"/>
            <a:ext cx="1224968" cy="4351338"/>
          </a:xfrm>
          <a:prstGeom prst="rect">
            <a:avLst/>
          </a:prstGeom>
        </p:spPr>
      </p:pic>
      <p:pic>
        <p:nvPicPr>
          <p:cNvPr id="11" name="Content Placeholder 8" descr="A close-up of a silver can&#10;&#10;Description automatically generated">
            <a:extLst>
              <a:ext uri="{FF2B5EF4-FFF2-40B4-BE49-F238E27FC236}">
                <a16:creationId xmlns:a16="http://schemas.microsoft.com/office/drawing/2014/main" id="{F8E13EB2-8E0A-877B-ED5A-CD163F7EE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0774">
            <a:off x="8215171" y="1368426"/>
            <a:ext cx="12249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8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39DC-E444-5127-FD67-E887353D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FS Minutes from August 30, 2023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893F-BD22-30CD-36DF-B187B763C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Do I have a motion to approve?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Any Discussion?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All those in favor of the motion indicate by saying aye </a:t>
            </a:r>
          </a:p>
          <a:p>
            <a:pPr marL="0" indent="0">
              <a:buNone/>
            </a:pPr>
            <a:endParaRPr lang="en-US" sz="22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Those not in favor of the motion indicate by same sign</a:t>
            </a:r>
          </a:p>
        </p:txBody>
      </p:sp>
    </p:spTree>
    <p:extLst>
      <p:ext uri="{BB962C8B-B14F-4D97-AF65-F5344CB8AC3E}">
        <p14:creationId xmlns:p14="http://schemas.microsoft.com/office/powerpoint/2010/main" val="18565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11CB-8BCE-0813-8738-301D1AF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5FA4-A839-96F7-83E2-4302E25F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September is National Suicide Prevention Month. </a:t>
            </a:r>
          </a:p>
          <a:p>
            <a:pPr lvl="1"/>
            <a:r>
              <a:rPr lang="en-US" sz="2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Kagnito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 Training </a:t>
            </a:r>
            <a:endParaRPr lang="en-US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2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RSVP for Lunch with the President and Provost</a:t>
            </a:r>
          </a:p>
          <a:p>
            <a:pPr lvl="1"/>
            <a:r>
              <a:rPr lang="en-US" sz="2200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Please forward this email and your ranked preferences to </a:t>
            </a:r>
            <a:r>
              <a:rPr lang="en-US" sz="2200" u="sng" kern="100" dirty="0">
                <a:solidFill>
                  <a:srgbClr val="0078D7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 tooltip="mailto:jtobin@montana.edu"/>
              </a:rPr>
              <a:t>jtobin@montana.edu</a:t>
            </a:r>
            <a:r>
              <a:rPr lang="en-US" sz="2200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by this Friday (September 15th).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2200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Wednesday, September 27, 12-1pm 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2200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Monday, October 23, 12-1pm 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2200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Tuesday, November 28, 12-1pm 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2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Faculty Sabbatical </a:t>
            </a:r>
            <a:r>
              <a:rPr lang="en-US" sz="22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applic</a:t>
            </a:r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ations </a:t>
            </a:r>
            <a:r>
              <a:rPr lang="en-US" sz="22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October 30, 2023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11CB-8BCE-0813-8738-301D1AF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FYI Items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5FA4-A839-96F7-83E2-4302E25F1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</a:pPr>
            <a:r>
              <a:rPr lang="en-US" sz="2200" dirty="0"/>
              <a:t>CIM Training </a:t>
            </a:r>
          </a:p>
          <a:p>
            <a:pPr lvl="1"/>
            <a:r>
              <a:rPr lang="en-US" sz="2200" kern="100" dirty="0">
                <a:solidFill>
                  <a:srgbClr val="21212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RSVP through the links: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Option 1: Thursday, September 14th, 2023, 10:00am-12:00pm</a:t>
            </a:r>
            <a:endParaRPr lang="en-US" sz="2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Option 2: Friday, September 15th, 2023, 10:00am-12:00pm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 startAt="4"/>
            </a:pPr>
            <a:r>
              <a:rPr lang="en-US" sz="2200" kern="0" dirty="0">
                <a:solidFill>
                  <a:srgbClr val="212121"/>
                </a:solidFill>
                <a:effectLst/>
                <a:ea typeface="Times New Roman" panose="02020603050405020304" pitchFamily="18" charset="0"/>
              </a:rPr>
              <a:t>Seeking </a:t>
            </a:r>
            <a:r>
              <a:rPr lang="en-US" sz="2200" kern="0" dirty="0">
                <a:effectLst/>
                <a:ea typeface="Times New Roman" panose="02020603050405020304" pitchFamily="18" charset="0"/>
              </a:rPr>
              <a:t>faculty senate member for </a:t>
            </a:r>
            <a:r>
              <a:rPr lang="en-US" sz="22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Assessment &amp; Outcomes Committee</a:t>
            </a:r>
            <a:r>
              <a:rPr lang="en-US" sz="2200" kern="0" dirty="0">
                <a:effectLst/>
                <a:ea typeface="Times New Roman" panose="02020603050405020304" pitchFamily="18" charset="0"/>
              </a:rPr>
              <a:t>  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en-US" sz="22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Bookstore “Course Materials Town Hall” 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 startAt="4"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Hispanic Heritage Month 2023 </a:t>
            </a:r>
            <a:r>
              <a:rPr lang="en-US" sz="2200" dirty="0">
                <a:ea typeface="Calibri" panose="020F0502020204030204" pitchFamily="34" charset="0"/>
              </a:rPr>
              <a:t>Author &amp; Poet Javier Zamora </a:t>
            </a:r>
            <a:r>
              <a:rPr lang="en-US" sz="2200" dirty="0"/>
              <a:t>(No Tickets Needed)</a:t>
            </a:r>
            <a:endParaRPr lang="en-US" sz="2200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lphaLcPeriod" startAt="4"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Humanities, Arts, and Social Sciences Faculty Charrette 09.14.2023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4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4B7E-34DB-C7C5-F1BA-18602EC2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AE30-8D07-5190-B041-FAF677EC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Software Procurement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Ryan Knutson, Vice President, Information Technology/CIO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Brian O’Connor,</a:t>
            </a:r>
            <a:r>
              <a:rPr lang="en-US" sz="22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Director of Procurement &amp; Contract Services</a:t>
            </a:r>
            <a:endParaRPr lang="en-US" sz="2200" kern="1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Kellie Peterson, MSU Legal Counsel  </a:t>
            </a:r>
            <a:endParaRPr lang="en-US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6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90A4-1160-4259-3C63-1F88291B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6DFA-C8BB-B743-1C15-6609D4081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+mj-lt"/>
              <a:buAutoNum type="alphaLcPeriod"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Courses—First Reading 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U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CSTN 101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Introduction to Concrete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U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HSTR 405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American Holy Land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U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HSTR 469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Memoir &amp; Biography in History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90A4-1160-4259-3C63-1F88291B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Undergraduate Courses and Programs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6DFA-C8BB-B743-1C15-6609D4081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lphaLcPeriod" startAt="2"/>
            </a:pPr>
            <a:r>
              <a:rPr lang="en-US" sz="22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Courses—Second Reading </a:t>
            </a:r>
            <a:endParaRPr lang="en-US" sz="22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2"/>
              </a:rPr>
              <a:t>ARTH 343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Modern Art in Italy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3"/>
              </a:rPr>
              <a:t>BIOO 315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Aquatic Insects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4"/>
              </a:rPr>
              <a:t>MUSI 124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Musical Objects: Knowledge &amp; Fluency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5"/>
              </a:rPr>
              <a:t>MUSI 125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Elements of Large-Scale Musical Design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6"/>
              </a:rPr>
              <a:t>MUSI 137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Foundations of Aural Perception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7"/>
              </a:rPr>
              <a:t>MUSI 220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Music Theory of Tonal Music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8"/>
              </a:rPr>
              <a:t>MUSI 221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Theory in 19th-Century Repertoire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9"/>
              </a:rPr>
              <a:t>MUSI 222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Theory in 20th-Century Repertoire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10"/>
              </a:rPr>
              <a:t>MUSI 223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Theory in Popular Music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11"/>
              </a:rPr>
              <a:t>PSCI 448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The Politics of Climate Change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romanLcPeriod"/>
            </a:pPr>
            <a:r>
              <a:rPr lang="en-US" sz="2200" u="sng" dirty="0">
                <a:solidFill>
                  <a:srgbClr val="003F7F"/>
                </a:solidFill>
                <a:effectLst/>
                <a:ea typeface="Times New Roman" panose="02020603050405020304" pitchFamily="18" charset="0"/>
                <a:hlinkClick r:id="rId12"/>
              </a:rPr>
              <a:t>STAT 456</a:t>
            </a:r>
            <a:r>
              <a:rPr lang="en-US" sz="2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 : Bayesian Statistical Inference</a:t>
            </a:r>
            <a:endParaRPr lang="en-US" sz="2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60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U-branded-power-point-template-widescreen-white-test" id="{1DCC296B-1FB8-264B-8B76-D3CB3C933C55}" vid="{00EF76A3-298E-6941-82AB-7A7BEDEAC3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487</Words>
  <Application>Microsoft Macintosh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Welcome to Faculty Senate! </vt:lpstr>
      <vt:lpstr>Gentle Reminders</vt:lpstr>
      <vt:lpstr>Did you get your water bottle yet? </vt:lpstr>
      <vt:lpstr>Approval of FS Minutes from August 30, 2023</vt:lpstr>
      <vt:lpstr>FYI Items</vt:lpstr>
      <vt:lpstr>FYI Items</vt:lpstr>
      <vt:lpstr>Information Updates</vt:lpstr>
      <vt:lpstr>Undergraduate Courses and Programs </vt:lpstr>
      <vt:lpstr>Undergraduate Courses and Programs </vt:lpstr>
      <vt:lpstr>Undergraduate Courses and Programs </vt:lpstr>
      <vt:lpstr>Graduate Courses and Programs </vt:lpstr>
      <vt:lpstr>Senate Open Discussion</vt:lpstr>
      <vt:lpstr>Public Comment</vt:lpstr>
      <vt:lpstr>Do I have a motion to adjourn?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Lambert, Ronald</dc:creator>
  <cp:lastModifiedBy>Ellis, Colter</cp:lastModifiedBy>
  <cp:revision>3</cp:revision>
  <dcterms:created xsi:type="dcterms:W3CDTF">2021-06-17T21:21:29Z</dcterms:created>
  <dcterms:modified xsi:type="dcterms:W3CDTF">2023-09-13T20:21:24Z</dcterms:modified>
</cp:coreProperties>
</file>