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31"/>
  </p:notesMasterIdLst>
  <p:sldIdLst>
    <p:sldId id="256" r:id="rId2"/>
    <p:sldId id="257" r:id="rId3"/>
    <p:sldId id="259" r:id="rId4"/>
    <p:sldId id="468" r:id="rId5"/>
    <p:sldId id="495" r:id="rId6"/>
    <p:sldId id="273" r:id="rId7"/>
    <p:sldId id="497" r:id="rId8"/>
    <p:sldId id="258" r:id="rId9"/>
    <p:sldId id="498" r:id="rId10"/>
    <p:sldId id="262" r:id="rId11"/>
    <p:sldId id="263" r:id="rId12"/>
    <p:sldId id="264" r:id="rId13"/>
    <p:sldId id="499" r:id="rId14"/>
    <p:sldId id="265" r:id="rId15"/>
    <p:sldId id="266" r:id="rId16"/>
    <p:sldId id="260" r:id="rId17"/>
    <p:sldId id="261" r:id="rId18"/>
    <p:sldId id="496" r:id="rId19"/>
    <p:sldId id="500" r:id="rId20"/>
    <p:sldId id="501" r:id="rId21"/>
    <p:sldId id="502" r:id="rId22"/>
    <p:sldId id="503" r:id="rId23"/>
    <p:sldId id="504" r:id="rId24"/>
    <p:sldId id="505" r:id="rId25"/>
    <p:sldId id="506" r:id="rId26"/>
    <p:sldId id="267" r:id="rId27"/>
    <p:sldId id="268" r:id="rId28"/>
    <p:sldId id="507" r:id="rId29"/>
    <p:sldId id="27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AC5F36-F8CB-6E46-84E1-60FB8120A193}">
          <p14:sldIdLst>
            <p14:sldId id="256"/>
            <p14:sldId id="257"/>
            <p14:sldId id="259"/>
            <p14:sldId id="468"/>
            <p14:sldId id="495"/>
            <p14:sldId id="273"/>
            <p14:sldId id="497"/>
            <p14:sldId id="258"/>
            <p14:sldId id="498"/>
            <p14:sldId id="262"/>
            <p14:sldId id="263"/>
            <p14:sldId id="264"/>
            <p14:sldId id="499"/>
            <p14:sldId id="265"/>
            <p14:sldId id="266"/>
            <p14:sldId id="260"/>
            <p14:sldId id="261"/>
            <p14:sldId id="496"/>
            <p14:sldId id="500"/>
            <p14:sldId id="501"/>
            <p14:sldId id="502"/>
            <p14:sldId id="503"/>
            <p14:sldId id="504"/>
            <p14:sldId id="505"/>
            <p14:sldId id="506"/>
          </p14:sldIdLst>
        </p14:section>
        <p14:section name="Back to FS" id="{7906F846-B996-EB44-90FC-EE406FFB2F74}">
          <p14:sldIdLst>
            <p14:sldId id="267"/>
            <p14:sldId id="268"/>
            <p14:sldId id="50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132B2-C062-0C41-8C28-E42437D22322}" v="1" dt="2023-11-29T17:24:39.521"/>
    <p1510:client id="{6FF7F52D-D795-481E-A9B2-4ED0FB1C1B28}" v="1" dt="2023-11-29T21:58:28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728"/>
  </p:normalViewPr>
  <p:slideViewPr>
    <p:cSldViewPr snapToGrid="0">
      <p:cViewPr varScale="1">
        <p:scale>
          <a:sx n="120" d="100"/>
          <a:sy n="120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s, Colter" userId="1ad27a65-95df-4364-a985-68d10c35edf7" providerId="ADAL" clId="{6FF7F52D-D795-481E-A9B2-4ED0FB1C1B28}"/>
    <pc:docChg chg="modSld">
      <pc:chgData name="Ellis, Colter" userId="1ad27a65-95df-4364-a985-68d10c35edf7" providerId="ADAL" clId="{6FF7F52D-D795-481E-A9B2-4ED0FB1C1B28}" dt="2023-11-29T21:58:28.972" v="0"/>
      <pc:docMkLst>
        <pc:docMk/>
      </pc:docMkLst>
      <pc:sldChg chg="modAnim">
        <pc:chgData name="Ellis, Colter" userId="1ad27a65-95df-4364-a985-68d10c35edf7" providerId="ADAL" clId="{6FF7F52D-D795-481E-A9B2-4ED0FB1C1B28}" dt="2023-11-29T21:58:28.972" v="0"/>
        <pc:sldMkLst>
          <pc:docMk/>
          <pc:sldMk cId="2006324845" sldId="468"/>
        </pc:sldMkLst>
      </pc:sldChg>
    </pc:docChg>
  </pc:docChgLst>
  <pc:docChgLst>
    <pc:chgData name="McCalla, Stephanie" userId="0a99fd49-5acc-4f62-8792-b8d22e466fd0" providerId="ADAL" clId="{FBD3D0AE-5549-4AA0-B254-4B6324D2122F}"/>
    <pc:docChg chg="undo custSel modSld">
      <pc:chgData name="McCalla, Stephanie" userId="0a99fd49-5acc-4f62-8792-b8d22e466fd0" providerId="ADAL" clId="{FBD3D0AE-5549-4AA0-B254-4B6324D2122F}" dt="2023-11-29T21:01:15.500" v="23" actId="400"/>
      <pc:docMkLst>
        <pc:docMk/>
      </pc:docMkLst>
      <pc:sldChg chg="modSp mod">
        <pc:chgData name="McCalla, Stephanie" userId="0a99fd49-5acc-4f62-8792-b8d22e466fd0" providerId="ADAL" clId="{FBD3D0AE-5549-4AA0-B254-4B6324D2122F}" dt="2023-11-29T21:01:15.500" v="23" actId="400"/>
        <pc:sldMkLst>
          <pc:docMk/>
          <pc:sldMk cId="2223603124" sldId="496"/>
        </pc:sldMkLst>
        <pc:spChg chg="mod">
          <ac:chgData name="McCalla, Stephanie" userId="0a99fd49-5acc-4f62-8792-b8d22e466fd0" providerId="ADAL" clId="{FBD3D0AE-5549-4AA0-B254-4B6324D2122F}" dt="2023-11-29T21:01:15.500" v="23" actId="400"/>
          <ac:spMkLst>
            <pc:docMk/>
            <pc:sldMk cId="2223603124" sldId="496"/>
            <ac:spMk id="3" creationId="{E872156C-B3C1-FCCD-7246-BBDDB8F5A0FB}"/>
          </ac:spMkLst>
        </pc:spChg>
      </pc:sldChg>
      <pc:sldChg chg="modSp mod">
        <pc:chgData name="McCalla, Stephanie" userId="0a99fd49-5acc-4f62-8792-b8d22e466fd0" providerId="ADAL" clId="{FBD3D0AE-5549-4AA0-B254-4B6324D2122F}" dt="2023-11-29T20:37:39.522" v="8" actId="20577"/>
        <pc:sldMkLst>
          <pc:docMk/>
          <pc:sldMk cId="2634037427" sldId="500"/>
        </pc:sldMkLst>
        <pc:spChg chg="mod">
          <ac:chgData name="McCalla, Stephanie" userId="0a99fd49-5acc-4f62-8792-b8d22e466fd0" providerId="ADAL" clId="{FBD3D0AE-5549-4AA0-B254-4B6324D2122F}" dt="2023-11-29T20:37:39.522" v="8" actId="20577"/>
          <ac:spMkLst>
            <pc:docMk/>
            <pc:sldMk cId="2634037427" sldId="500"/>
            <ac:spMk id="3" creationId="{B2376A82-BDB8-BBC3-5A5F-624C53FD3DFC}"/>
          </ac:spMkLst>
        </pc:spChg>
      </pc:sldChg>
    </pc:docChg>
  </pc:docChgLst>
  <pc:docChgLst>
    <pc:chgData name="Ellis, Colter" userId="1ad27a65-95df-4364-a985-68d10c35edf7" providerId="ADAL" clId="{3A7132B2-C062-0C41-8C28-E42437D22322}"/>
    <pc:docChg chg="undo custSel addSld delSld modSld modSection">
      <pc:chgData name="Ellis, Colter" userId="1ad27a65-95df-4364-a985-68d10c35edf7" providerId="ADAL" clId="{3A7132B2-C062-0C41-8C28-E42437D22322}" dt="2023-11-29T19:28:34.271" v="7" actId="680"/>
      <pc:docMkLst>
        <pc:docMk/>
      </pc:docMkLst>
      <pc:sldChg chg="modSp mod">
        <pc:chgData name="Ellis, Colter" userId="1ad27a65-95df-4364-a985-68d10c35edf7" providerId="ADAL" clId="{3A7132B2-C062-0C41-8C28-E42437D22322}" dt="2023-11-29T19:28:33.752" v="6" actId="21"/>
        <pc:sldMkLst>
          <pc:docMk/>
          <pc:sldMk cId="2006324845" sldId="468"/>
        </pc:sldMkLst>
        <pc:spChg chg="mod">
          <ac:chgData name="Ellis, Colter" userId="1ad27a65-95df-4364-a985-68d10c35edf7" providerId="ADAL" clId="{3A7132B2-C062-0C41-8C28-E42437D22322}" dt="2023-11-29T19:28:33.752" v="6" actId="21"/>
          <ac:spMkLst>
            <pc:docMk/>
            <pc:sldMk cId="2006324845" sldId="468"/>
            <ac:spMk id="3" creationId="{498D51F6-C340-2E1B-45B9-5200B2340DB8}"/>
          </ac:spMkLst>
        </pc:spChg>
      </pc:sldChg>
      <pc:sldChg chg="modSp new del mod">
        <pc:chgData name="Ellis, Colter" userId="1ad27a65-95df-4364-a985-68d10c35edf7" providerId="ADAL" clId="{3A7132B2-C062-0C41-8C28-E42437D22322}" dt="2023-11-29T19:28:34.271" v="7" actId="680"/>
        <pc:sldMkLst>
          <pc:docMk/>
          <pc:sldMk cId="3667081911" sldId="508"/>
        </pc:sldMkLst>
        <pc:spChg chg="mod">
          <ac:chgData name="Ellis, Colter" userId="1ad27a65-95df-4364-a985-68d10c35edf7" providerId="ADAL" clId="{3A7132B2-C062-0C41-8C28-E42437D22322}" dt="2023-11-29T19:28:32.519" v="4"/>
          <ac:spMkLst>
            <pc:docMk/>
            <pc:sldMk cId="3667081911" sldId="508"/>
            <ac:spMk id="2" creationId="{93A58A41-69A2-8FA4-31CF-3AD509D89AD9}"/>
          </ac:spMkLst>
        </pc:spChg>
        <pc:spChg chg="mod">
          <ac:chgData name="Ellis, Colter" userId="1ad27a65-95df-4364-a985-68d10c35edf7" providerId="ADAL" clId="{3A7132B2-C062-0C41-8C28-E42437D22322}" dt="2023-11-29T19:28:33.183" v="5"/>
          <ac:spMkLst>
            <pc:docMk/>
            <pc:sldMk cId="3667081911" sldId="508"/>
            <ac:spMk id="3" creationId="{4B469DD2-BABA-D732-88EB-BF4CB40DBF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8FB9A-BE13-8548-A931-F45D66F6944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45B9-3243-BC49-914B-16FEB33D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8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4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A7A75-2951-CAE8-28F9-2CBF537D4985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D6FED-7755-7E1D-8B81-D243BA57DE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2D4EFA-517C-3AE6-C3A3-95EBFA79E9F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ontana.qualtrics.com/jfe/form/SV_9zPgHoKDkn7dth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motzer@montana.edu" TargetMode="External"/><Relationship Id="rId2" Type="http://schemas.openxmlformats.org/officeDocument/2006/relationships/hyperlink" Target="mailto:ord@montana.ed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montana.edu/research/or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662" TargetMode="External"/><Relationship Id="rId2" Type="http://schemas.openxmlformats.org/officeDocument/2006/relationships/hyperlink" Target="https://nextcatalog.montana.edu/courseadmin/?key=564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catalog.montana.edu/courseadmin/?key=4978" TargetMode="External"/><Relationship Id="rId4" Type="http://schemas.openxmlformats.org/officeDocument/2006/relationships/hyperlink" Target="https://nextcatalog.montana.edu/courseadmin/?key=566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4396" TargetMode="External"/><Relationship Id="rId2" Type="http://schemas.openxmlformats.org/officeDocument/2006/relationships/hyperlink" Target="https://nextcatalog.montana.edu/courseadmin/?key=24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catalog.montana.edu/courseadmin/?key=655" TargetMode="External"/><Relationship Id="rId4" Type="http://schemas.openxmlformats.org/officeDocument/2006/relationships/hyperlink" Target="https://nextcatalog.montana.edu/courseadmin/?key=76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645" TargetMode="External"/><Relationship Id="rId2" Type="http://schemas.openxmlformats.org/officeDocument/2006/relationships/hyperlink" Target="https://nextcatalog.montana.edu/courseadmin/?key=206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catalog.montana.edu/courseadmin/?key=3545" TargetMode="External"/><Relationship Id="rId4" Type="http://schemas.openxmlformats.org/officeDocument/2006/relationships/hyperlink" Target="https://nextcatalog.montana.edu/courseadmin/?key=383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641" TargetMode="External"/><Relationship Id="rId2" Type="http://schemas.openxmlformats.org/officeDocument/2006/relationships/hyperlink" Target="https://nextcatalog.montana.edu/courseadmin/?key=412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catalog.montana.edu/courseadmin/?key=3865" TargetMode="External"/><Relationship Id="rId4" Type="http://schemas.openxmlformats.org/officeDocument/2006/relationships/hyperlink" Target="https://nextcatalog.montana.edu/courseadmin/?key=64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atalog.montana.edu/programadmin/?key=49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669" TargetMode="External"/><Relationship Id="rId2" Type="http://schemas.openxmlformats.org/officeDocument/2006/relationships/hyperlink" Target="https://nextcatalog.montana.edu/courseadmin/?key=565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catalog.montana.edu/courseadmin/?key=5663" TargetMode="External"/><Relationship Id="rId4" Type="http://schemas.openxmlformats.org/officeDocument/2006/relationships/hyperlink" Target="https://nextcatalog.montana.edu/courseadmin/?key=566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4767" TargetMode="External"/><Relationship Id="rId2" Type="http://schemas.openxmlformats.org/officeDocument/2006/relationships/hyperlink" Target="https://nextcatalog.montana.edu/courseadmin/?key=69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xtcatalog.montana.edu/courseadmin/?key=4768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atalog.montana.edu/courseadmin/?key=207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2059-C974-CE46-A9B0-805108CFE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>
                <a:latin typeface="+mn-lt"/>
              </a:rPr>
              <a:t>Welcome to Faculty Senate!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D036D-0FBF-1E4F-BC94-3CD5476D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/>
          <a:lstStyle/>
          <a:p>
            <a:r>
              <a:rPr lang="en-US"/>
              <a:t>Colter Ellis </a:t>
            </a:r>
          </a:p>
          <a:p>
            <a:r>
              <a:rPr lang="en-US"/>
              <a:t>Faculty Senate Chair </a:t>
            </a:r>
          </a:p>
          <a:p>
            <a:r>
              <a:rPr lang="en-US"/>
              <a:t>Associate Professor of Sociology </a:t>
            </a:r>
          </a:p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40F4B6-E1DF-B412-AEF9-33B9C6EA331E}"/>
              </a:ext>
            </a:extLst>
          </p:cNvPr>
          <p:cNvSpPr txBox="1">
            <a:spLocks/>
          </p:cNvSpPr>
          <p:nvPr/>
        </p:nvSpPr>
        <p:spPr>
          <a:xfrm>
            <a:off x="5987143" y="3602038"/>
            <a:ext cx="457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Stephanie McCalla</a:t>
            </a:r>
          </a:p>
          <a:p>
            <a:r>
              <a:rPr lang="en-US"/>
              <a:t>Faculty Senate Chair-Elect </a:t>
            </a:r>
          </a:p>
          <a:p>
            <a:r>
              <a:rPr lang="en-US" b="0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Chemical &amp; Biological Engineering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EF62-D5F9-C22C-B5AC-3FBBBA7EC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ORD</a:t>
            </a:r>
          </a:p>
          <a:p>
            <a:r>
              <a:rPr lang="en-US"/>
              <a:t>OSP</a:t>
            </a:r>
          </a:p>
          <a:p>
            <a:r>
              <a:rPr lang="en-US"/>
              <a:t>ORC</a:t>
            </a:r>
          </a:p>
          <a:p>
            <a:r>
              <a:rPr lang="en-US"/>
              <a:t>Image of the VPRED journey</a:t>
            </a:r>
          </a:p>
        </p:txBody>
      </p:sp>
      <p:pic>
        <p:nvPicPr>
          <p:cNvPr id="1026" name="Picture 2" descr="mountains and trail - RED Journey">
            <a:extLst>
              <a:ext uri="{FF2B5EF4-FFF2-40B4-BE49-F238E27FC236}">
                <a16:creationId xmlns:a16="http://schemas.microsoft.com/office/drawing/2014/main" id="{365825BE-7AFF-F027-71A9-6F909CDA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" y="203234"/>
            <a:ext cx="12115861" cy="54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4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AF3971B2-D865-ABE0-E897-C0EAF78E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-140525"/>
            <a:ext cx="10837334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5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smoke&#10;&#10;Description automatically generated">
            <a:extLst>
              <a:ext uri="{FF2B5EF4-FFF2-40B4-BE49-F238E27FC236}">
                <a16:creationId xmlns:a16="http://schemas.microsoft.com/office/drawing/2014/main" id="{097F5643-B948-D457-EB5C-6A93FA52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3" y="267627"/>
            <a:ext cx="12030773" cy="54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76FFC5-49FA-E38A-118F-3753B36F14AA}"/>
              </a:ext>
            </a:extLst>
          </p:cNvPr>
          <p:cNvSpPr txBox="1"/>
          <p:nvPr/>
        </p:nvSpPr>
        <p:spPr>
          <a:xfrm>
            <a:off x="227566" y="281258"/>
            <a:ext cx="11964433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Participating Program Officers: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(as of 9/19/2023)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Humanities Montana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Jill Baker, Executive Director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Institute of Museum and Library Sciences (IMLS)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Dr. Ashley Sands, Senior Program Officer, Library Services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Montana Arts Council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Brian Moody, Program Officer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National Aeronautics and Space Administration (NASA)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Jeanne King, Partnership Specialist, NASA Glenn Research Center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National Endowment for the Humanities (NEH),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Dr. Joshua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Sternfeld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Senior Program Officer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National Institutes of Health (NIH),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Dr. Becky Miller, Program Leader, Office of the Director (OD)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National Science Foundation (NSF)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Dr. Ron Joslin, Program Director, Chemical, Bioengineering, Environmental and Transport Systems (CBET)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National Science Foundation (NSF)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Dr. Josie Miranda, Program Director, Social, Behavioral and Economic Sciences (SBE)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National Science Foundation (NSF)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Dr. Enrique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Pumar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Program Director, Science of Broadening Participation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National Science Foundation (NSF),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Dr. John A. Schlueter, Program Director,  Materials Research (DMR)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United States Environmental Protection Agency (EPA)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Dr. Wendy O'Brien, Director, Laboratory Services 7 Applied Science Division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United States Department of Agriculture (USDA)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National Institutes of Food and Agriculture (NIFA), Danielle Farley, Program Specialist, Animal Systems Division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United States Department of Energy (DOE),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Dr. Todd Anderson, Acting Associate Director, Office of Biological and Environmental Research</a:t>
            </a:r>
            <a:endParaRPr lang="en-US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4520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table with text&#10;&#10;Description automatically generated">
            <a:extLst>
              <a:ext uri="{FF2B5EF4-FFF2-40B4-BE49-F238E27FC236}">
                <a16:creationId xmlns:a16="http://schemas.microsoft.com/office/drawing/2014/main" id="{CBA2A056-646D-D04A-0173-F94EC4E5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797" y="890647"/>
            <a:ext cx="5859203" cy="4468341"/>
          </a:xfrm>
          <a:prstGeom prst="rect">
            <a:avLst/>
          </a:prstGeom>
        </p:spPr>
      </p:pic>
      <p:pic>
        <p:nvPicPr>
          <p:cNvPr id="3" name="Picture 2" descr="A draft agenda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59C06C53-8DA4-535D-459B-E80A1C58D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22"/>
          <a:stretch/>
        </p:blipFill>
        <p:spPr>
          <a:xfrm>
            <a:off x="0" y="935179"/>
            <a:ext cx="6408352" cy="44238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7C1A8F-E977-3DF7-2681-A29FC7B9F9F8}"/>
              </a:ext>
            </a:extLst>
          </p:cNvPr>
          <p:cNvSpPr txBox="1">
            <a:spLocks/>
          </p:cNvSpPr>
          <p:nvPr/>
        </p:nvSpPr>
        <p:spPr>
          <a:xfrm>
            <a:off x="3358498" y="172004"/>
            <a:ext cx="5475004" cy="715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RD Day 2024 – Agenda</a:t>
            </a:r>
          </a:p>
        </p:txBody>
      </p:sp>
    </p:spTree>
    <p:extLst>
      <p:ext uri="{BB962C8B-B14F-4D97-AF65-F5344CB8AC3E}">
        <p14:creationId xmlns:p14="http://schemas.microsoft.com/office/powerpoint/2010/main" val="372791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37189-0799-7028-1B3D-0A08DACFEEE0}"/>
              </a:ext>
            </a:extLst>
          </p:cNvPr>
          <p:cNvSpPr txBox="1"/>
          <p:nvPr/>
        </p:nvSpPr>
        <p:spPr>
          <a:xfrm>
            <a:off x="372533" y="1117600"/>
            <a:ext cx="11243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Register by December 7 </a:t>
            </a:r>
            <a:r>
              <a:rPr lang="en-US" sz="3600" dirty="0"/>
              <a:t>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 exciting keynote discussion with NSF leadership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Your chance for 1:1 consultations with a wide array of program officers (first come, first served--time slots to be released to registrants this week)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Skill-building workshops to enhance grant funding success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Interdisciplinary, cross-campus networking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2400" dirty="0">
                <a:hlinkClick r:id="rId2"/>
              </a:rPr>
              <a:t>https://montana.qualtrics.com/jfe/form/SV_9zPgHoKDkn7dthc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6984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9C65E71-14A4-B4F5-21DA-FE97D1E20511}"/>
              </a:ext>
            </a:extLst>
          </p:cNvPr>
          <p:cNvSpPr txBox="1">
            <a:spLocks/>
          </p:cNvSpPr>
          <p:nvPr/>
        </p:nvSpPr>
        <p:spPr>
          <a:xfrm>
            <a:off x="4328869" y="265552"/>
            <a:ext cx="3331061" cy="715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Contact 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09A13-946F-E913-4E0B-7BC6F4D21C3A}"/>
              </a:ext>
            </a:extLst>
          </p:cNvPr>
          <p:cNvSpPr txBox="1"/>
          <p:nvPr/>
        </p:nvSpPr>
        <p:spPr>
          <a:xfrm>
            <a:off x="372533" y="1117600"/>
            <a:ext cx="11243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Email </a:t>
            </a:r>
            <a:r>
              <a:rPr lang="en-US" sz="2400" dirty="0">
                <a:hlinkClick r:id="rId2"/>
              </a:rPr>
              <a:t>ord@montana.edu</a:t>
            </a:r>
            <a:endParaRPr lang="en-US" sz="2400" dirty="0"/>
          </a:p>
          <a:p>
            <a:r>
              <a:rPr lang="en-US" sz="2400" dirty="0"/>
              <a:t>     or me </a:t>
            </a:r>
            <a:r>
              <a:rPr lang="en-US" sz="2400" dirty="0">
                <a:hlinkClick r:id="rId3"/>
              </a:rPr>
              <a:t>nicole.motzer@montana.edu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Visit our website to request support</a:t>
            </a:r>
          </a:p>
          <a:p>
            <a:r>
              <a:rPr lang="en-US" sz="2400" dirty="0"/>
              <a:t>     </a:t>
            </a:r>
            <a:r>
              <a:rPr lang="en-US" sz="2400" dirty="0">
                <a:hlinkClick r:id="rId4"/>
              </a:rPr>
              <a:t>www.montana.edu/research/ord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A06E4536-8880-09F6-DC45-6CABF113FA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008"/>
          <a:stretch/>
        </p:blipFill>
        <p:spPr>
          <a:xfrm>
            <a:off x="6703817" y="981225"/>
            <a:ext cx="4600216" cy="48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9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2DAC1EA5-6C8A-9CC6-3D6B-05EC583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31"/>
          <a:stretch/>
        </p:blipFill>
        <p:spPr>
          <a:xfrm>
            <a:off x="-8468" y="0"/>
            <a:ext cx="12799863" cy="5952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52059-C974-CE46-A9B0-805108CFE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2629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you!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5505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075C-41B4-D278-137F-55C01E2A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Undergraduate Courses and Programs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156C-B3C1-FCCD-7246-BBDDB8F5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New Courses – </a:t>
            </a:r>
            <a:r>
              <a:rPr lang="en-US" sz="2200" strike="sngStrike" dirty="0" err="1">
                <a:effectLst/>
                <a:ea typeface="Times New Roman" panose="02020603050405020304" pitchFamily="18" charset="0"/>
              </a:rPr>
              <a:t>Inactivations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First Reading</a:t>
            </a: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2"/>
              </a:rPr>
              <a:t>ECNS 335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Energy Economics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3"/>
              </a:rPr>
              <a:t>M 194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Introduction to Mathematical Sciences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4"/>
              </a:rPr>
              <a:t>NRSG 488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NCLEX Preparation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5"/>
              </a:rPr>
              <a:t>SOCI 363 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Crime Prevention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03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D16C-EBD0-A90C-1FD7-38CCE039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Undergraduate Courses and Programs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6A82-BDB8-BBC3-5A5F-624C53FD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Course Changes — </a:t>
            </a:r>
            <a:r>
              <a:rPr lang="en-US" sz="2200" strike="sngStrike" dirty="0">
                <a:effectLst/>
                <a:ea typeface="Times New Roman" panose="02020603050405020304" pitchFamily="18" charset="0"/>
              </a:rPr>
              <a:t>Second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First Reading </a:t>
            </a: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2"/>
              </a:rPr>
              <a:t>ANTY 467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: Archaeological Field School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Change from 1-9 credits to 3 credits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Addition of two learning outcomes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3"/>
              </a:rPr>
              <a:t>BIOH 411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Advanced Human  Appendicular Anatomy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Title change from Advanced Human Anatomy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4"/>
              </a:rPr>
              <a:t>BIOO 162CS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Insects and Human Society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Change from 2 credits lecture, 1 credit lab to 3 credits lecture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5"/>
              </a:rPr>
              <a:t>NEUR 409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Human Neuroanatomy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Change in number from 309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Request to change to 400 level to accommodate graduate students needing the course.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72D1-59AA-3699-7439-A694044D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400" dirty="0">
                <a:latin typeface="+mn-lt"/>
              </a:rPr>
              <a:t>Gentle Reminders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E307-09CA-1BB5-13B7-F30F6156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Faculty Senate is an open and public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Please, only Senators speak in the meeting, unless you are specifically called on by the Chair or Chair-elect to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Public may address the Senate at end of the meeting during public comment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6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BDD3-49A6-C96F-BEB1-E36CB01D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Undergraduate Courses and Programs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130A-66E7-CAFE-1270-233E1D8A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effectLst/>
                <a:ea typeface="Times New Roman" panose="02020603050405020304" pitchFamily="18" charset="0"/>
              </a:rPr>
              <a:t>Course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Inactivations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– First Reading</a:t>
            </a:r>
          </a:p>
          <a:p>
            <a:pPr lvl="1">
              <a:spcBef>
                <a:spcPts val="0"/>
              </a:spcBef>
            </a:pPr>
            <a:r>
              <a:rPr lang="en-US" sz="26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2"/>
              </a:rPr>
              <a:t>FILM 493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Study Tour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We have not offered this class in years. It may be resurrected in the future in a different format, study tour format not dependent on travel to a Hollywood model but perhaps associated with travel to film festivals.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6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3"/>
              </a:rPr>
              <a:t>NEUR 455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Molecular Medicine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No faculty available to teach course.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6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4"/>
              </a:rPr>
              <a:t>STAT 217 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Intermediate Statistical Concepts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Replaced by STAT 337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6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5"/>
              </a:rPr>
              <a:t>STAT 401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Applied Methods in Statistics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Renumbered to STAT 500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52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3CD-2AA0-17EC-48E2-1D978A29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Undergraduate Courses and Programs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1E55D-5EE7-17C3-A80B-B53F2552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effectLst/>
                <a:ea typeface="Times New Roman" panose="02020603050405020304" pitchFamily="18" charset="0"/>
              </a:rPr>
              <a:t>Course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Inactivations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– Second Reading 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2"/>
              </a:rPr>
              <a:t>NEUR 430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Neuroethology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No faculty to teach course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3"/>
              </a:rPr>
              <a:t>NEUR 435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Cognitive Neuroscience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No faculty to teach course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4"/>
              </a:rPr>
              <a:t>NEUR 440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Neuroscience of Mental Illness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No faculty to teach course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5"/>
              </a:rPr>
              <a:t>NEUR 444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Modeling Brain Disorders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No faculty to teach course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70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D544-37F2-BD5E-5276-BEE91DAA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Undergraduate Courses and Programs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02BE9-8A60-A127-AE9B-B939D2F7C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New Programs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First Reading </a:t>
            </a:r>
            <a:endParaRPr lang="en-US" sz="2600" dirty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2"/>
              </a:rPr>
              <a:t>BS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Environmental Economics and Policy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84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5CC4-33A5-7272-CCCA-DB62678E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Graduate Courses and Programs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EF63-B59D-4A38-6666-499F4A983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>
                <a:effectLst/>
                <a:ea typeface="Times New Roman" panose="02020603050405020304" pitchFamily="18" charset="0"/>
              </a:rPr>
              <a:t>New Courses — First Reading</a:t>
            </a: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2"/>
              </a:rPr>
              <a:t>CSCI 583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Integrating Computer Science in Science Classrooms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3"/>
              </a:rPr>
              <a:t>ERTH 587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Invertebrate Paleontology for Teachers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4"/>
              </a:rPr>
              <a:t>M 554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Abstract Algebra II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5"/>
              </a:rPr>
              <a:t>NRSG 616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Psychiatric Case Formulation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55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84390-FBDE-771A-5A53-394545EE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8E4D-9971-21BF-5EC0-F376244E1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>
                <a:effectLst/>
                <a:ea typeface="Times New Roman" panose="02020603050405020304" pitchFamily="18" charset="0"/>
              </a:rPr>
              <a:t>Course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Inactivations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— First Reading</a:t>
            </a:r>
          </a:p>
          <a:p>
            <a:pPr lvl="1">
              <a:spcBef>
                <a:spcPts val="0"/>
              </a:spcBef>
            </a:pPr>
            <a:r>
              <a:rPr lang="en-US" sz="26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2"/>
              </a:rPr>
              <a:t>NEUR 510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Topics in Neurobiology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No faculty to teach course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6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3"/>
              </a:rPr>
              <a:t>NEUR 535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Principles of Neuroscience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No faculty to teach course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6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4"/>
              </a:rPr>
              <a:t>NEUR 545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Current Neuroscience</a:t>
            </a:r>
            <a:endParaRPr lang="en-US" sz="2600" dirty="0"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4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No faculty to teach course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726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935A-5A25-BF34-0D4E-B6E0A1F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5B336-1AAF-8259-F573-059A1FD8D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Course Changes — Second Reading </a:t>
            </a:r>
          </a:p>
          <a:p>
            <a:pPr lvl="1">
              <a:spcBef>
                <a:spcPts val="0"/>
              </a:spcBef>
            </a:pPr>
            <a:r>
              <a:rPr lang="en-US" sz="26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FILM 515</a:t>
            </a: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: Science and Natural History Film Production</a:t>
            </a:r>
            <a:endParaRPr lang="en-US" sz="26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Credits changed from 3 to 4</a:t>
            </a:r>
            <a:endParaRPr lang="en-US" sz="26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course is listed as a 3 credit course, yet the class meets for the time required for a 4 credit course. The required workload meets our requirement for a 4 credit course as well.  The change to a 4 credit course will better reflect the importance of the course and also better reflect the time commitment students are making to the course and the work requirements.</a:t>
            </a:r>
            <a:endParaRPr lang="en-US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86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2DED63-94D0-3FF1-A79F-37EB0AD35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Senate Open 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494C95-20EA-C0D7-1373-3AA302E35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17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Public Comment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8E0E30-04AE-58C1-EDE8-E2566A1B0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/>
                <a:latin typeface="+mn-lt"/>
                <a:ea typeface="Times New Roman" panose="02020603050405020304" pitchFamily="18" charset="0"/>
              </a:rPr>
              <a:t>Executive Session </a:t>
            </a:r>
            <a:br>
              <a:rPr lang="en-US" sz="44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4400" dirty="0">
                <a:effectLst/>
                <a:latin typeface="+mn-lt"/>
                <a:ea typeface="Times New Roman" panose="02020603050405020304" pitchFamily="18" charset="0"/>
              </a:rPr>
              <a:t>(Honorary Doctorates) 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922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870" y="1422748"/>
            <a:ext cx="10548257" cy="1066800"/>
          </a:xfrm>
        </p:spPr>
        <p:txBody>
          <a:bodyPr>
            <a:normAutofit/>
          </a:bodyPr>
          <a:lstStyle/>
          <a:p>
            <a:r>
              <a:rPr lang="en-US" sz="6000">
                <a:latin typeface="+mn-lt"/>
              </a:rPr>
              <a:t>Do I have a motion to adjourn?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2831989"/>
            <a:ext cx="9144000" cy="1655762"/>
          </a:xfrm>
        </p:spPr>
        <p:txBody>
          <a:bodyPr/>
          <a:lstStyle/>
          <a:p>
            <a:r>
              <a:rPr lang="en-US" sz="6000"/>
              <a:t>Second?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39DC-E444-5127-FD67-E887353D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FS Minutes from 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November 8, 2023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6893F-BD22-30CD-36DF-B187B763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Do I have a motion to approve?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Any Discussion?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All those in favor of the motion indicate by saying aye </a:t>
            </a:r>
          </a:p>
          <a:p>
            <a:pPr marL="0" indent="0">
              <a:buNone/>
            </a:pPr>
            <a:endParaRPr lang="en-US" sz="2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Those not in favor of the motion indicate by same sign</a:t>
            </a:r>
          </a:p>
        </p:txBody>
      </p:sp>
    </p:spTree>
    <p:extLst>
      <p:ext uri="{BB962C8B-B14F-4D97-AF65-F5344CB8AC3E}">
        <p14:creationId xmlns:p14="http://schemas.microsoft.com/office/powerpoint/2010/main" val="18565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4F07-C675-0336-D7C3-2770A472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>
                <a:effectLst/>
                <a:latin typeface="+mn-lt"/>
              </a:rPr>
              <a:t>FYI Items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51F6-C340-2E1B-45B9-5200B234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effectLst/>
                <a:ea typeface="Times New Roman" panose="02020603050405020304" pitchFamily="18" charset="0"/>
              </a:rPr>
              <a:t>Faculty Athletic Representative Position</a:t>
            </a:r>
          </a:p>
          <a:p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Announcing this year’s Art Wall competition for Norm </a:t>
            </a:r>
            <a:r>
              <a:rPr lang="en-US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Asbjornson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Hall to replace the third floor Art Wall with a new 20’ x 10’ design.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online submission site for proposals will be open December 1, 2023 – January 19, 2024.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Times New Roman" panose="02020603050405020304" pitchFamily="18" charset="0"/>
              </a:rPr>
              <a:t>Reminder about the Health Minds Study: MSU</a:t>
            </a:r>
            <a:r>
              <a:rPr lang="en-US" sz="22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, in conjunction with the University of Michigan, is conducting a campus-wide survey about faculty and staff health and well-being called the Healthy Minds Study.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r>
              <a:rPr lang="en-US" sz="2200" kern="0" dirty="0">
                <a:effectLst/>
                <a:ea typeface="Times New Roman" panose="02020603050405020304" pitchFamily="18" charset="0"/>
              </a:rPr>
              <a:t>Research Development Day is on January 11, 2023; </a:t>
            </a:r>
            <a:r>
              <a:rPr lang="en-US" sz="2200" b="1" kern="0" dirty="0">
                <a:effectLst/>
                <a:ea typeface="Times New Roman" panose="02020603050405020304" pitchFamily="18" charset="0"/>
              </a:rPr>
              <a:t>RSVP by December 7</a:t>
            </a:r>
            <a:r>
              <a:rPr lang="en-US" sz="2200" dirty="0">
                <a:effectLst/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63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3867-1615-6B53-F64D-387FE55D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Follow-up Items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C3537-7D6B-8E9D-FF23-B0DBE9AB4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effectLst/>
                <a:ea typeface="Times New Roman" panose="02020603050405020304" pitchFamily="18" charset="0"/>
              </a:rPr>
              <a:t>Thank you again to the Provost, VP Terry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Leist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All-Staff Council, and Faculty Senators for making the All-Staff Council and Faculty Senate Reception a success.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1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4B7E-34DB-C7C5-F1BA-18602EC2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Updates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AE30-8D07-5190-B041-FAF677EC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>
                <a:effectLst/>
                <a:ea typeface="Times New Roman" panose="02020603050405020304" pitchFamily="18" charset="0"/>
              </a:rPr>
              <a:t>Nicole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Motzer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Research Development 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6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2DAC1EA5-6C8A-9CC6-3D6B-05EC583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31"/>
          <a:stretch/>
        </p:blipFill>
        <p:spPr>
          <a:xfrm>
            <a:off x="-8468" y="0"/>
            <a:ext cx="12799863" cy="5952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52059-C974-CE46-A9B0-805108CFE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2629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Office of Research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D036D-0FBF-1E4F-BC94-3CD5476D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566" y="3580343"/>
            <a:ext cx="9812867" cy="2248430"/>
          </a:xfrm>
        </p:spPr>
        <p:txBody>
          <a:bodyPr>
            <a:normAutofit/>
          </a:bodyPr>
          <a:lstStyle/>
          <a:p>
            <a:endParaRPr lang="en-US" sz="2500" dirty="0"/>
          </a:p>
          <a:p>
            <a:r>
              <a:rPr lang="en-US" sz="2500" b="1" dirty="0">
                <a:solidFill>
                  <a:schemeClr val="bg1"/>
                </a:solidFill>
              </a:rPr>
              <a:t>Office of the Vice President for Research and Economic Development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Dr. Nicole </a:t>
            </a:r>
            <a:r>
              <a:rPr lang="en-US" sz="2500" b="1" dirty="0" err="1">
                <a:solidFill>
                  <a:schemeClr val="bg1"/>
                </a:solidFill>
              </a:rPr>
              <a:t>Motzer</a:t>
            </a:r>
            <a:r>
              <a:rPr lang="en-US" sz="2500" b="1" dirty="0">
                <a:solidFill>
                  <a:schemeClr val="bg1"/>
                </a:solidFill>
              </a:rPr>
              <a:t>, Director  	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11/29/2023 | Faculty Senate</a:t>
            </a:r>
          </a:p>
        </p:txBody>
      </p:sp>
    </p:spTree>
    <p:extLst>
      <p:ext uri="{BB962C8B-B14F-4D97-AF65-F5344CB8AC3E}">
        <p14:creationId xmlns:p14="http://schemas.microsoft.com/office/powerpoint/2010/main" val="427844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9C65E71-14A4-B4F5-21DA-FE97D1E20511}"/>
              </a:ext>
            </a:extLst>
          </p:cNvPr>
          <p:cNvSpPr txBox="1">
            <a:spLocks/>
          </p:cNvSpPr>
          <p:nvPr/>
        </p:nvSpPr>
        <p:spPr>
          <a:xfrm>
            <a:off x="4375656" y="272619"/>
            <a:ext cx="3440687" cy="715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Who we are</a:t>
            </a:r>
          </a:p>
        </p:txBody>
      </p:sp>
      <p:pic>
        <p:nvPicPr>
          <p:cNvPr id="2050" name="Picture 2" descr="Liz Shanahan">
            <a:extLst>
              <a:ext uri="{FF2B5EF4-FFF2-40B4-BE49-F238E27FC236}">
                <a16:creationId xmlns:a16="http://schemas.microsoft.com/office/drawing/2014/main" id="{88732FE5-B9EB-AFD4-2D56-02A087DF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9" y="1803035"/>
            <a:ext cx="1450995" cy="18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cole Motzer">
            <a:extLst>
              <a:ext uri="{FF2B5EF4-FFF2-40B4-BE49-F238E27FC236}">
                <a16:creationId xmlns:a16="http://schemas.microsoft.com/office/drawing/2014/main" id="{8E925BC1-785E-491A-76D0-F0AB4F879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37" y="1803033"/>
            <a:ext cx="1450995" cy="18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niel Grant">
            <a:extLst>
              <a:ext uri="{FF2B5EF4-FFF2-40B4-BE49-F238E27FC236}">
                <a16:creationId xmlns:a16="http://schemas.microsoft.com/office/drawing/2014/main" id="{931996FC-8236-B08A-60F9-68320B3D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18" y="1803032"/>
            <a:ext cx="1475785" cy="18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acy gatlin">
            <a:extLst>
              <a:ext uri="{FF2B5EF4-FFF2-40B4-BE49-F238E27FC236}">
                <a16:creationId xmlns:a16="http://schemas.microsoft.com/office/drawing/2014/main" id="{F4D90F9B-D783-5F61-915D-5DD1B256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19" y="1803032"/>
            <a:ext cx="1475786" cy="18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5x130">
            <a:extLst>
              <a:ext uri="{FF2B5EF4-FFF2-40B4-BE49-F238E27FC236}">
                <a16:creationId xmlns:a16="http://schemas.microsoft.com/office/drawing/2014/main" id="{7AA18396-2D31-14D6-7D26-8B98FB7E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90" y="1795616"/>
            <a:ext cx="1417694" cy="182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6707F2-89A1-B598-7B64-402D9236EBA1}"/>
              </a:ext>
            </a:extLst>
          </p:cNvPr>
          <p:cNvSpPr txBox="1"/>
          <p:nvPr/>
        </p:nvSpPr>
        <p:spPr>
          <a:xfrm>
            <a:off x="613678" y="3646477"/>
            <a:ext cx="154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Dr. Liz Shanahan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3C8E5-313D-DEF2-C563-6CD4C62AB328}"/>
              </a:ext>
            </a:extLst>
          </p:cNvPr>
          <p:cNvSpPr txBox="1"/>
          <p:nvPr/>
        </p:nvSpPr>
        <p:spPr>
          <a:xfrm>
            <a:off x="2432666" y="3658892"/>
            <a:ext cx="168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Dr. Nicole Motzer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B5762-269E-09D9-044A-F31701668C06}"/>
              </a:ext>
            </a:extLst>
          </p:cNvPr>
          <p:cNvSpPr txBox="1"/>
          <p:nvPr/>
        </p:nvSpPr>
        <p:spPr>
          <a:xfrm>
            <a:off x="4395917" y="3651516"/>
            <a:ext cx="151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Dr. Daniel Grant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EA4EA-2393-46D4-25DE-ABB1DF2145E3}"/>
              </a:ext>
            </a:extLst>
          </p:cNvPr>
          <p:cNvSpPr txBox="1"/>
          <p:nvPr/>
        </p:nvSpPr>
        <p:spPr>
          <a:xfrm>
            <a:off x="6172164" y="3662667"/>
            <a:ext cx="160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Tracy Gatlin, CRA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C3E5-5FCD-5BA1-0826-37A084AC7982}"/>
              </a:ext>
            </a:extLst>
          </p:cNvPr>
          <p:cNvSpPr txBox="1"/>
          <p:nvPr/>
        </p:nvSpPr>
        <p:spPr>
          <a:xfrm>
            <a:off x="8239560" y="3646477"/>
            <a:ext cx="1234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Cailin Casey</a:t>
            </a:r>
          </a:p>
        </p:txBody>
      </p:sp>
      <p:pic>
        <p:nvPicPr>
          <p:cNvPr id="2" name="Picture 10" descr="105x130">
            <a:extLst>
              <a:ext uri="{FF2B5EF4-FFF2-40B4-BE49-F238E27FC236}">
                <a16:creationId xmlns:a16="http://schemas.microsoft.com/office/drawing/2014/main" id="{347F4928-F9A2-FB8A-CB84-5213EC19A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149" y="1788202"/>
            <a:ext cx="1417694" cy="182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142AA8-FC56-618B-0094-BDCF8B636480}"/>
              </a:ext>
            </a:extLst>
          </p:cNvPr>
          <p:cNvSpPr txBox="1"/>
          <p:nvPr/>
        </p:nvSpPr>
        <p:spPr>
          <a:xfrm>
            <a:off x="9793786" y="3646477"/>
            <a:ext cx="1870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Dr. </a:t>
            </a:r>
            <a:r>
              <a:rPr lang="en-US" sz="1600" dirty="0" err="1"/>
              <a:t>Helaina</a:t>
            </a:r>
            <a:r>
              <a:rPr lang="en-US" sz="1600" dirty="0"/>
              <a:t> </a:t>
            </a:r>
            <a:r>
              <a:rPr lang="en-US" sz="1600" dirty="0" err="1"/>
              <a:t>Stergas</a:t>
            </a:r>
            <a:endParaRPr lang="en-US" sz="1600" dirty="0"/>
          </a:p>
          <a:p>
            <a:r>
              <a:rPr lang="en-US" sz="1600" dirty="0"/>
              <a:t>(arriving January)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7BA68D-6298-3F1F-6E07-441620708D27}"/>
              </a:ext>
            </a:extLst>
          </p:cNvPr>
          <p:cNvSpPr/>
          <p:nvPr/>
        </p:nvSpPr>
        <p:spPr>
          <a:xfrm>
            <a:off x="9912149" y="1795616"/>
            <a:ext cx="1417694" cy="18173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0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9C65E71-14A4-B4F5-21DA-FE97D1E20511}"/>
              </a:ext>
            </a:extLst>
          </p:cNvPr>
          <p:cNvSpPr txBox="1">
            <a:spLocks/>
          </p:cNvSpPr>
          <p:nvPr/>
        </p:nvSpPr>
        <p:spPr>
          <a:xfrm>
            <a:off x="4527395" y="272619"/>
            <a:ext cx="3042960" cy="715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we 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C9CC9-C5E7-B763-683C-62F38AB016BF}"/>
              </a:ext>
            </a:extLst>
          </p:cNvPr>
          <p:cNvSpPr txBox="1"/>
          <p:nvPr/>
        </p:nvSpPr>
        <p:spPr>
          <a:xfrm>
            <a:off x="3043767" y="3252800"/>
            <a:ext cx="610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11" name="Picture 10" descr="A close-up of several words&#10;&#10;Description automatically generated">
            <a:extLst>
              <a:ext uri="{FF2B5EF4-FFF2-40B4-BE49-F238E27FC236}">
                <a16:creationId xmlns:a16="http://schemas.microsoft.com/office/drawing/2014/main" id="{6F040068-9335-59CA-8DF4-F8D0373CD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712" y="1493099"/>
            <a:ext cx="9158576" cy="35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{99EBC335-88AC-F141-9941-86CCA687246D}tf10001062</Template>
  <TotalTime>105</TotalTime>
  <Words>1146</Words>
  <Application>Microsoft Office PowerPoint</Application>
  <PresentationFormat>Widescreen</PresentationFormat>
  <Paragraphs>143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Times</vt:lpstr>
      <vt:lpstr>Office Theme</vt:lpstr>
      <vt:lpstr>Welcome to Faculty Senate! </vt:lpstr>
      <vt:lpstr>Gentle Reminders</vt:lpstr>
      <vt:lpstr>Approval of FS Minutes from  November 8, 2023</vt:lpstr>
      <vt:lpstr>FYI Items</vt:lpstr>
      <vt:lpstr>Follow-up Items </vt:lpstr>
      <vt:lpstr>Information Updates</vt:lpstr>
      <vt:lpstr>Office of Research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Questions?</vt:lpstr>
      <vt:lpstr>Undergraduate Courses and Programs </vt:lpstr>
      <vt:lpstr>Undergraduate Courses and Programs </vt:lpstr>
      <vt:lpstr>Undergraduate Courses and Programs </vt:lpstr>
      <vt:lpstr>Undergraduate Courses and Programs </vt:lpstr>
      <vt:lpstr>Undergraduate Courses and Programs </vt:lpstr>
      <vt:lpstr>Graduate Courses and Programs </vt:lpstr>
      <vt:lpstr>PowerPoint Presentation</vt:lpstr>
      <vt:lpstr>PowerPoint Presentation</vt:lpstr>
      <vt:lpstr>Senate Open Discussion</vt:lpstr>
      <vt:lpstr>Public Comment</vt:lpstr>
      <vt:lpstr>Executive Session  (Honorary Doctorates) </vt:lpstr>
      <vt:lpstr>Do I have a motion to adjourn?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Ronald</dc:creator>
  <cp:lastModifiedBy>Ellis, Colter</cp:lastModifiedBy>
  <cp:revision>2</cp:revision>
  <dcterms:created xsi:type="dcterms:W3CDTF">2021-06-17T21:21:29Z</dcterms:created>
  <dcterms:modified xsi:type="dcterms:W3CDTF">2023-11-29T21:58:40Z</dcterms:modified>
</cp:coreProperties>
</file>