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23"/>
  </p:notesMasterIdLst>
  <p:sldIdLst>
    <p:sldId id="256" r:id="rId4"/>
    <p:sldId id="257" r:id="rId5"/>
    <p:sldId id="269" r:id="rId6"/>
    <p:sldId id="267" r:id="rId7"/>
    <p:sldId id="299" r:id="rId8"/>
    <p:sldId id="331" r:id="rId9"/>
    <p:sldId id="332" r:id="rId10"/>
    <p:sldId id="336" r:id="rId11"/>
    <p:sldId id="337" r:id="rId12"/>
    <p:sldId id="284" r:id="rId13"/>
    <p:sldId id="338" r:id="rId14"/>
    <p:sldId id="276" r:id="rId15"/>
    <p:sldId id="339" r:id="rId16"/>
    <p:sldId id="320" r:id="rId17"/>
    <p:sldId id="333" r:id="rId18"/>
    <p:sldId id="288" r:id="rId19"/>
    <p:sldId id="273" r:id="rId20"/>
    <p:sldId id="265" r:id="rId21"/>
    <p:sldId id="26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9B6C1D-8705-3CF7-6DC5-F3F6D3A0C837}" name="Callison, Brittany" initials="CB" userId="S::z44c266@msu.montana.edu::b7f20559-e165-418a-8785-316c9489c43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84"/>
    <p:restoredTop sz="94626"/>
  </p:normalViewPr>
  <p:slideViewPr>
    <p:cSldViewPr snapToGrid="0" snapToObjects="1">
      <p:cViewPr varScale="1">
        <p:scale>
          <a:sx n="121" d="100"/>
          <a:sy n="121" d="100"/>
        </p:scale>
        <p:origin x="912" y="1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A8279E-CB1E-E94F-B54F-0C138A77F263}" type="datetimeFigureOut">
              <a:rPr lang="en-US" smtClean="0"/>
              <a:t>1/23/23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057E24-6F9C-344B-8261-F7DAEC10215E}" type="slidenum">
              <a:rPr lang="en-US" smtClean="0"/>
              <a:t>‹#›</a:t>
            </a:fld>
            <a:endParaRPr lang="en-US"/>
          </a:p>
        </p:txBody>
      </p:sp>
    </p:spTree>
    <p:extLst>
      <p:ext uri="{BB962C8B-B14F-4D97-AF65-F5344CB8AC3E}">
        <p14:creationId xmlns:p14="http://schemas.microsoft.com/office/powerpoint/2010/main" val="1468039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FFBB0-4C99-D747-88E2-ADF251D776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329E40-1016-564E-8746-329ED3273D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C9F0E0-4F0C-8242-AA05-444C10EE265B}"/>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5" name="Footer Placeholder 4">
            <a:extLst>
              <a:ext uri="{FF2B5EF4-FFF2-40B4-BE49-F238E27FC236}">
                <a16:creationId xmlns:a16="http://schemas.microsoft.com/office/drawing/2014/main" id="{F49B840F-51C1-B149-92B6-A5EAE9C590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7F3841-8024-3B41-8659-CC8C5F2F1F7E}"/>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4273958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51A42-2263-8C45-9E18-34D74E7C3A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D5F29E-7BE3-7C4A-BA45-A004BC4CB1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9629EA-E5C7-1F42-B9E8-730B59642BE6}"/>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5" name="Footer Placeholder 4">
            <a:extLst>
              <a:ext uri="{FF2B5EF4-FFF2-40B4-BE49-F238E27FC236}">
                <a16:creationId xmlns:a16="http://schemas.microsoft.com/office/drawing/2014/main" id="{88C1B1AB-434F-B546-8A7B-D64A7AE483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58997B-3728-5043-8CE9-B72D951CD7D4}"/>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31958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E62D27-22B7-A842-923F-3E833B7A67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B852F9-7A65-7D49-8BFA-BA3E3E1AFF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6485A9-99D1-F648-B29F-3D3B6F3A4D44}"/>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5" name="Footer Placeholder 4">
            <a:extLst>
              <a:ext uri="{FF2B5EF4-FFF2-40B4-BE49-F238E27FC236}">
                <a16:creationId xmlns:a16="http://schemas.microsoft.com/office/drawing/2014/main" id="{0378FFF6-DE5C-E040-90E8-420F36DF6E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BA3FD0-8D2A-454A-83DE-4A9D1868FD46}"/>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729173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402412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982937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790112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1/23/23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348739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1/23/23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687103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1/23/23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8662826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1/23/23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602051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93452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89310-1C29-2E44-9400-1980878799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1473AB-D640-DE45-B61F-EA1F437955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11DD8-1F79-3C4D-AD0B-46EB429E06B9}"/>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5" name="Footer Placeholder 4">
            <a:extLst>
              <a:ext uri="{FF2B5EF4-FFF2-40B4-BE49-F238E27FC236}">
                <a16:creationId xmlns:a16="http://schemas.microsoft.com/office/drawing/2014/main" id="{81CA2BFA-D017-7246-9B13-AC1A8EFDD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4A8D1F-A80A-4545-90C2-BF78885DD2C1}"/>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085189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515957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2241087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797872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p:spPr>
        <p:txBody>
          <a:bodyPr/>
          <a:lstStyle>
            <a:lvl1pPr>
              <a:defRPr>
                <a:solidFill>
                  <a:schemeClr val="tx1"/>
                </a:solidFill>
              </a:defRPr>
            </a:lvl1pPr>
          </a:lstStyle>
          <a:p>
            <a:r>
              <a:rPr lang="en-US"/>
              <a:t>Title</a:t>
            </a:r>
          </a:p>
        </p:txBody>
      </p:sp>
      <p:sp>
        <p:nvSpPr>
          <p:cNvPr id="3" name="Subtitle 2"/>
          <p:cNvSpPr>
            <a:spLocks noGrp="1"/>
          </p:cNvSpPr>
          <p:nvPr>
            <p:ph type="subTitle" idx="1" hasCustomPrompt="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Subtitle</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5970455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a:t>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7674221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3920666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1/23/23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053061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1/23/23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936407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1/23/23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6687838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1/23/23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17345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18EB0-8DA9-734A-925B-A82376494A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B27B90-AC66-7743-84A8-7D2C72C33A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0F2245-FB06-D94B-BBE6-4F54FF46F3AC}"/>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5" name="Footer Placeholder 4">
            <a:extLst>
              <a:ext uri="{FF2B5EF4-FFF2-40B4-BE49-F238E27FC236}">
                <a16:creationId xmlns:a16="http://schemas.microsoft.com/office/drawing/2014/main" id="{21E9AE8E-781A-A84E-B5DC-DD800298F2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860F2-BC8C-B640-A339-D3406A5FB161}"/>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5618249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54958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3700361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25372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841033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C8749-C7EE-964C-93DB-127516B23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CCB638-4E15-4640-AFC0-86AB7B89D3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08860C-6620-7441-B2EB-1E4EDC042E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E1057A-F66E-254F-8162-EC9F8F41B721}"/>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6" name="Footer Placeholder 5">
            <a:extLst>
              <a:ext uri="{FF2B5EF4-FFF2-40B4-BE49-F238E27FC236}">
                <a16:creationId xmlns:a16="http://schemas.microsoft.com/office/drawing/2014/main" id="{39367433-5C30-A146-A399-8CDCADB56B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AE5F97-1D24-264B-91E9-5B4CCAEEB9FF}"/>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4129849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3CCEB-6D43-284A-AEA2-3E8E90CDB4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EE8E3D-19DC-F945-A0EB-C4C2C59F09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9AE52C-F163-C24D-AF69-6645E38FC2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C6747B-60CC-CC43-9FBF-7F7FF1AA91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9E689C-F834-4D45-8E0C-275D2271CB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9D36FD-9203-8548-B5AB-1AD23D08B162}"/>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8" name="Footer Placeholder 7">
            <a:extLst>
              <a:ext uri="{FF2B5EF4-FFF2-40B4-BE49-F238E27FC236}">
                <a16:creationId xmlns:a16="http://schemas.microsoft.com/office/drawing/2014/main" id="{16DF6CBC-799C-884C-8377-97A1432294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8FAE2F-ABD1-4C46-BB41-9D9FC32ED073}"/>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30916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4B6E-F8E4-3F41-8A4B-BE278A0292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823941-027B-0B48-86A1-70D085581E38}"/>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4" name="Footer Placeholder 3">
            <a:extLst>
              <a:ext uri="{FF2B5EF4-FFF2-40B4-BE49-F238E27FC236}">
                <a16:creationId xmlns:a16="http://schemas.microsoft.com/office/drawing/2014/main" id="{D7A301BC-6CAE-8748-B062-0574D5EBDE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3CB235-723D-D648-83B5-5EA37D8C0A1C}"/>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237756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FFC1C0-880C-0A4E-B69F-1D62CCEAE311}"/>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3" name="Footer Placeholder 2">
            <a:extLst>
              <a:ext uri="{FF2B5EF4-FFF2-40B4-BE49-F238E27FC236}">
                <a16:creationId xmlns:a16="http://schemas.microsoft.com/office/drawing/2014/main" id="{D69C56A1-B504-C247-8F60-D663FECD68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5B8ACE-B77F-C144-874A-917204384E8E}"/>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02625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DEE80-BD7F-8D48-BE44-B3815021B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984828-723B-C046-A908-095C614CB9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225905-9096-9D48-BA58-F96F6C125B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B3883-6B4D-B446-9257-2F31D1145CA8}"/>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6" name="Footer Placeholder 5">
            <a:extLst>
              <a:ext uri="{FF2B5EF4-FFF2-40B4-BE49-F238E27FC236}">
                <a16:creationId xmlns:a16="http://schemas.microsoft.com/office/drawing/2014/main" id="{F35FEC81-A06F-9545-9868-AC3F90DEC7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7F3846-F33E-D747-9FEA-C9BB51D85BB0}"/>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832738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CA13-DC8F-794A-A8DF-D89DDF42BB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08757E-EE5A-3143-9880-451A8B54D1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3BB581-DB47-BF4F-84D2-4B033847A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51003D-03C9-EC49-B212-5753F5489F74}"/>
              </a:ext>
            </a:extLst>
          </p:cNvPr>
          <p:cNvSpPr>
            <a:spLocks noGrp="1"/>
          </p:cNvSpPr>
          <p:nvPr>
            <p:ph type="dt" sz="half" idx="10"/>
          </p:nvPr>
        </p:nvSpPr>
        <p:spPr/>
        <p:txBody>
          <a:bodyPr/>
          <a:lstStyle/>
          <a:p>
            <a:fld id="{9A0A578E-09F2-054D-9AD2-5BD2891D81DD}" type="datetimeFigureOut">
              <a:rPr lang="en-US" smtClean="0"/>
              <a:t>1/23/23</a:t>
            </a:fld>
            <a:endParaRPr lang="en-US"/>
          </a:p>
        </p:txBody>
      </p:sp>
      <p:sp>
        <p:nvSpPr>
          <p:cNvPr id="6" name="Footer Placeholder 5">
            <a:extLst>
              <a:ext uri="{FF2B5EF4-FFF2-40B4-BE49-F238E27FC236}">
                <a16:creationId xmlns:a16="http://schemas.microsoft.com/office/drawing/2014/main" id="{88319C42-EC0A-6549-8592-C193EF5BFF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8C2BBE-30D4-0940-A5AE-AFFCD71464A2}"/>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249858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CE38D3-106F-604C-8229-0AC79BDA01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F6D875-46A6-3149-AAB7-C7D4E037AF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D6AAD1-6C24-0848-8E3B-52BB813363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A578E-09F2-054D-9AD2-5BD2891D81DD}" type="datetimeFigureOut">
              <a:rPr lang="en-US" smtClean="0"/>
              <a:t>1/23/23</a:t>
            </a:fld>
            <a:endParaRPr lang="en-US"/>
          </a:p>
        </p:txBody>
      </p:sp>
      <p:sp>
        <p:nvSpPr>
          <p:cNvPr id="5" name="Footer Placeholder 4">
            <a:extLst>
              <a:ext uri="{FF2B5EF4-FFF2-40B4-BE49-F238E27FC236}">
                <a16:creationId xmlns:a16="http://schemas.microsoft.com/office/drawing/2014/main" id="{8A99CE9F-93A1-224D-91FD-9FE0FCA5C7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E8E547-4B01-734E-B184-AA2610353F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D028D-13DE-0349-AD9F-715C28CD085A}" type="slidenum">
              <a:rPr lang="en-US" smtClean="0"/>
              <a:t>‹#›</a:t>
            </a:fld>
            <a:endParaRPr lang="en-US"/>
          </a:p>
        </p:txBody>
      </p:sp>
    </p:spTree>
    <p:extLst>
      <p:ext uri="{BB962C8B-B14F-4D97-AF65-F5344CB8AC3E}">
        <p14:creationId xmlns:p14="http://schemas.microsoft.com/office/powerpoint/2010/main" val="658717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1/23/23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a:p>
        </p:txBody>
      </p:sp>
      <p:pic>
        <p:nvPicPr>
          <p:cNvPr id="7" name="Picture 6" descr="MSU-ppt-2013-medium blu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5373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MSU-ppt-2011-whit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1/23/23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a:p>
        </p:txBody>
      </p:sp>
    </p:spTree>
    <p:extLst>
      <p:ext uri="{BB962C8B-B14F-4D97-AF65-F5344CB8AC3E}">
        <p14:creationId xmlns:p14="http://schemas.microsoft.com/office/powerpoint/2010/main" val="3335582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nextcatalog.montana.edu/courseadmin/?key=5387"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janelle.booth@montana.edu"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9B7A-FD57-D449-A5B1-DB9E6F6FC1B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2CB6589D-3C38-304E-BE7E-C6318CCC8A22}"/>
              </a:ext>
            </a:extLst>
          </p:cNvPr>
          <p:cNvSpPr>
            <a:spLocks noGrp="1"/>
          </p:cNvSpPr>
          <p:nvPr>
            <p:ph type="subTitle" idx="1"/>
          </p:nvPr>
        </p:nvSpPr>
        <p:spPr/>
        <p:txBody>
          <a:bodyPr/>
          <a:lstStyle/>
          <a:p>
            <a:endParaRPr lang="en-US"/>
          </a:p>
        </p:txBody>
      </p:sp>
      <p:pic>
        <p:nvPicPr>
          <p:cNvPr id="5" name="Picture 4" descr="A large mountain in the background&#10;&#10;Description automatically generated">
            <a:extLst>
              <a:ext uri="{FF2B5EF4-FFF2-40B4-BE49-F238E27FC236}">
                <a16:creationId xmlns:a16="http://schemas.microsoft.com/office/drawing/2014/main" id="{FD3C358F-51B1-A249-8B8C-D427DBAFB934}"/>
              </a:ext>
            </a:extLst>
          </p:cNvPr>
          <p:cNvPicPr>
            <a:picLocks noChangeAspect="1"/>
          </p:cNvPicPr>
          <p:nvPr/>
        </p:nvPicPr>
        <p:blipFill>
          <a:blip r:embed="rId2"/>
          <a:stretch>
            <a:fillRect/>
          </a:stretch>
        </p:blipFill>
        <p:spPr>
          <a:xfrm>
            <a:off x="0" y="-2298"/>
            <a:ext cx="12192000" cy="6858000"/>
          </a:xfrm>
          <a:prstGeom prst="rect">
            <a:avLst/>
          </a:prstGeom>
          <a:effectLst>
            <a:softEdge rad="0"/>
          </a:effectLst>
        </p:spPr>
      </p:pic>
      <p:sp>
        <p:nvSpPr>
          <p:cNvPr id="6" name="TextBox 5">
            <a:extLst>
              <a:ext uri="{FF2B5EF4-FFF2-40B4-BE49-F238E27FC236}">
                <a16:creationId xmlns:a16="http://schemas.microsoft.com/office/drawing/2014/main" id="{E9552DD3-A93A-C94F-8ABC-6973FD05146C}"/>
              </a:ext>
            </a:extLst>
          </p:cNvPr>
          <p:cNvSpPr txBox="1"/>
          <p:nvPr/>
        </p:nvSpPr>
        <p:spPr>
          <a:xfrm>
            <a:off x="432487" y="383957"/>
            <a:ext cx="9144000" cy="646331"/>
          </a:xfrm>
          <a:prstGeom prst="rect">
            <a:avLst/>
          </a:prstGeom>
          <a:noFill/>
        </p:spPr>
        <p:txBody>
          <a:bodyPr wrap="square" rtlCol="0">
            <a:spAutoFit/>
          </a:bodyPr>
          <a:lstStyle/>
          <a:p>
            <a:pPr algn="ctr"/>
            <a:r>
              <a:rPr lang="en-US" sz="3600" dirty="0">
                <a:solidFill>
                  <a:schemeClr val="bg1"/>
                </a:solidFill>
              </a:rPr>
              <a:t>Faculty Senate Meeting    January 25, 2023  </a:t>
            </a:r>
          </a:p>
        </p:txBody>
      </p:sp>
    </p:spTree>
    <p:extLst>
      <p:ext uri="{BB962C8B-B14F-4D97-AF65-F5344CB8AC3E}">
        <p14:creationId xmlns:p14="http://schemas.microsoft.com/office/powerpoint/2010/main" val="931640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7"/>
            <a:ext cx="12192000" cy="6858000"/>
          </a:xfrm>
          <a:effectLst>
            <a:outerShdw blurRad="50800" dist="50800" dir="5400000" algn="ctr" rotWithShape="0">
              <a:srgbClr val="000000">
                <a:alpha val="91000"/>
              </a:srgbClr>
            </a:outerShdw>
          </a:effectLst>
        </p:spPr>
      </p:pic>
      <p:sp>
        <p:nvSpPr>
          <p:cNvPr id="9" name="TextBox 8">
            <a:extLst>
              <a:ext uri="{FF2B5EF4-FFF2-40B4-BE49-F238E27FC236}">
                <a16:creationId xmlns:a16="http://schemas.microsoft.com/office/drawing/2014/main" id="{9025F31C-7599-D743-A456-17E0312BBC9D}"/>
              </a:ext>
            </a:extLst>
          </p:cNvPr>
          <p:cNvSpPr txBox="1"/>
          <p:nvPr/>
        </p:nvSpPr>
        <p:spPr>
          <a:xfrm>
            <a:off x="1881211" y="1723806"/>
            <a:ext cx="7767285" cy="3477875"/>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pPr marR="0" lvl="1" algn="ctr">
              <a:spcBef>
                <a:spcPts val="0"/>
              </a:spcBef>
              <a:spcAft>
                <a:spcPts val="0"/>
              </a:spcAft>
            </a:pPr>
            <a:r>
              <a:rPr lang="en-US" sz="4000" dirty="0">
                <a:effectLst/>
                <a:latin typeface="Calibri" panose="020F0502020204030204" pitchFamily="34" charset="0"/>
                <a:ea typeface="Calibri" panose="020F0502020204030204" pitchFamily="34" charset="0"/>
                <a:cs typeface="Calibri" panose="020F0502020204030204" pitchFamily="34" charset="0"/>
              </a:rPr>
              <a:t>Export Control Policy</a:t>
            </a:r>
          </a:p>
          <a:p>
            <a:pPr marR="0" lvl="1" algn="ctr">
              <a:spcBef>
                <a:spcPts val="0"/>
              </a:spcBef>
              <a:spcAft>
                <a:spcPts val="0"/>
              </a:spcAft>
            </a:pPr>
            <a:endParaRPr lang="en-US" sz="4000" dirty="0">
              <a:effectLst/>
              <a:latin typeface="Calibri" panose="020F0502020204030204" pitchFamily="34" charset="0"/>
              <a:ea typeface="Calibri" panose="020F0502020204030204" pitchFamily="34" charset="0"/>
              <a:cs typeface="Calibri" panose="020F0502020204030204" pitchFamily="34" charset="0"/>
            </a:endParaRPr>
          </a:p>
          <a:p>
            <a:pPr marR="0" lvl="1" algn="ctr">
              <a:spcBef>
                <a:spcPts val="0"/>
              </a:spcBef>
              <a:spcAft>
                <a:spcPts val="0"/>
              </a:spcAft>
            </a:pPr>
            <a:r>
              <a:rPr lang="en-US" sz="3200" dirty="0">
                <a:solidFill>
                  <a:srgbClr val="000000"/>
                </a:solidFill>
                <a:effectLst/>
                <a:latin typeface="Calibri" panose="020F0502020204030204" pitchFamily="34" charset="0"/>
                <a:ea typeface="Times New Roman" panose="02020603050405020304" pitchFamily="18" charset="0"/>
              </a:rPr>
              <a:t>Quinton King – Office of Research Compliance</a:t>
            </a:r>
            <a:r>
              <a:rPr lang="en-US" sz="6000" dirty="0">
                <a:effectLst/>
              </a:rPr>
              <a:t> </a:t>
            </a:r>
            <a:endParaRPr lang="en-US" sz="6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dirty="0"/>
          </a:p>
        </p:txBody>
      </p:sp>
    </p:spTree>
    <p:extLst>
      <p:ext uri="{BB962C8B-B14F-4D97-AF65-F5344CB8AC3E}">
        <p14:creationId xmlns:p14="http://schemas.microsoft.com/office/powerpoint/2010/main" val="4116268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7"/>
            <a:ext cx="12192000" cy="6858000"/>
          </a:xfrm>
          <a:effectLst>
            <a:outerShdw blurRad="50800" dist="50800" dir="5400000" algn="ctr" rotWithShape="0">
              <a:srgbClr val="000000">
                <a:alpha val="91000"/>
              </a:srgbClr>
            </a:outerShdw>
          </a:effectLst>
        </p:spPr>
      </p:pic>
      <p:sp>
        <p:nvSpPr>
          <p:cNvPr id="9" name="TextBox 8">
            <a:extLst>
              <a:ext uri="{FF2B5EF4-FFF2-40B4-BE49-F238E27FC236}">
                <a16:creationId xmlns:a16="http://schemas.microsoft.com/office/drawing/2014/main" id="{9025F31C-7599-D743-A456-17E0312BBC9D}"/>
              </a:ext>
            </a:extLst>
          </p:cNvPr>
          <p:cNvSpPr txBox="1"/>
          <p:nvPr/>
        </p:nvSpPr>
        <p:spPr>
          <a:xfrm>
            <a:off x="1881211" y="1723806"/>
            <a:ext cx="7767285" cy="2554545"/>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pPr marR="0" lvl="1" algn="ctr">
              <a:spcBef>
                <a:spcPts val="0"/>
              </a:spcBef>
              <a:spcAft>
                <a:spcPts val="0"/>
              </a:spcAft>
            </a:pPr>
            <a:r>
              <a:rPr lang="en-US" sz="4000" dirty="0">
                <a:effectLst/>
                <a:latin typeface="Calibri" panose="020F0502020204030204" pitchFamily="34" charset="0"/>
                <a:ea typeface="Calibri" panose="020F0502020204030204" pitchFamily="34" charset="0"/>
                <a:cs typeface="Calibri" panose="020F0502020204030204" pitchFamily="34" charset="0"/>
              </a:rPr>
              <a:t>Preregistration of Freshman</a:t>
            </a:r>
          </a:p>
          <a:p>
            <a:pPr marR="0" lvl="1" algn="ctr">
              <a:spcBef>
                <a:spcPts val="0"/>
              </a:spcBef>
              <a:spcAft>
                <a:spcPts val="0"/>
              </a:spcAft>
            </a:pPr>
            <a:endParaRPr lang="en-US" sz="4000" dirty="0">
              <a:effectLst/>
              <a:latin typeface="Calibri" panose="020F0502020204030204" pitchFamily="34" charset="0"/>
              <a:ea typeface="Calibri" panose="020F0502020204030204" pitchFamily="34" charset="0"/>
              <a:cs typeface="Calibri" panose="020F0502020204030204" pitchFamily="34" charset="0"/>
            </a:endParaRPr>
          </a:p>
          <a:p>
            <a:pPr marR="0" lvl="1" algn="ctr">
              <a:spcBef>
                <a:spcPts val="0"/>
              </a:spcBef>
              <a:spcAft>
                <a:spcPts val="0"/>
              </a:spcAft>
            </a:pPr>
            <a:r>
              <a:rPr lang="en-US" sz="3200" dirty="0">
                <a:solidFill>
                  <a:srgbClr val="000000"/>
                </a:solidFill>
                <a:effectLst/>
                <a:latin typeface="Calibri" panose="020F0502020204030204" pitchFamily="34" charset="0"/>
                <a:ea typeface="Times New Roman" panose="02020603050405020304" pitchFamily="18" charset="0"/>
              </a:rPr>
              <a:t>Dr. Durward </a:t>
            </a:r>
            <a:r>
              <a:rPr lang="en-US" sz="3200" dirty="0" err="1">
                <a:solidFill>
                  <a:srgbClr val="000000"/>
                </a:solidFill>
                <a:effectLst/>
                <a:latin typeface="Calibri" panose="020F0502020204030204" pitchFamily="34" charset="0"/>
                <a:ea typeface="Times New Roman" panose="02020603050405020304" pitchFamily="18" charset="0"/>
              </a:rPr>
              <a:t>Sobeck</a:t>
            </a:r>
            <a:r>
              <a:rPr lang="en-US" sz="3200" dirty="0">
                <a:solidFill>
                  <a:srgbClr val="000000"/>
                </a:solidFill>
                <a:effectLst/>
                <a:latin typeface="Calibri" panose="020F0502020204030204" pitchFamily="34" charset="0"/>
                <a:ea typeface="Times New Roman" panose="02020603050405020304" pitchFamily="18" charset="0"/>
              </a:rPr>
              <a:t> – Vice Provost</a:t>
            </a:r>
            <a:endParaRPr lang="en-US" sz="6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dirty="0"/>
          </a:p>
        </p:txBody>
      </p:sp>
    </p:spTree>
    <p:extLst>
      <p:ext uri="{BB962C8B-B14F-4D97-AF65-F5344CB8AC3E}">
        <p14:creationId xmlns:p14="http://schemas.microsoft.com/office/powerpoint/2010/main" val="199134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1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HHD Department Reorganization- First Reading</a:t>
            </a:r>
          </a:p>
          <a:p>
            <a:pPr lvl="0"/>
            <a:endParaRPr lang="en-US" sz="2000" dirty="0"/>
          </a:p>
        </p:txBody>
      </p:sp>
      <p:sp>
        <p:nvSpPr>
          <p:cNvPr id="3" name="TextBox 2">
            <a:extLst>
              <a:ext uri="{FF2B5EF4-FFF2-40B4-BE49-F238E27FC236}">
                <a16:creationId xmlns:a16="http://schemas.microsoft.com/office/drawing/2014/main" id="{2351C2A6-AFB6-86B3-2DF5-F5D22C7B1DF9}"/>
              </a:ext>
            </a:extLst>
          </p:cNvPr>
          <p:cNvSpPr txBox="1"/>
          <p:nvPr/>
        </p:nvSpPr>
        <p:spPr>
          <a:xfrm>
            <a:off x="409903" y="1575560"/>
            <a:ext cx="10310648" cy="5498941"/>
          </a:xfrm>
          <a:prstGeom prst="rect">
            <a:avLst/>
          </a:prstGeom>
          <a:noFill/>
        </p:spPr>
        <p:txBody>
          <a:bodyPr wrap="square" rtlCol="0">
            <a:spAutoFit/>
          </a:bodyPr>
          <a:lstStyle/>
          <a:p>
            <a:pPr marL="1257300" lvl="2" indent="-342900">
              <a:spcAft>
                <a:spcPts val="750"/>
              </a:spcAft>
              <a:buFont typeface="Arial" panose="020B0604020202020204" pitchFamily="34" charset="0"/>
              <a:buChar char="•"/>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Reorganization of the Dept. of Health and Human Development into three separate Departments. </a:t>
            </a:r>
            <a:endParaRPr lang="en-US" sz="1800" b="1" dirty="0">
              <a:effectLst/>
              <a:latin typeface="Calibri" panose="020F0502020204030204" pitchFamily="34" charset="0"/>
              <a:ea typeface="Times New Roman" panose="02020603050405020304" pitchFamily="18" charset="0"/>
              <a:cs typeface="Arial" panose="020B0604020202020204" pitchFamily="34" charset="0"/>
            </a:endParaRPr>
          </a:p>
          <a:p>
            <a:pPr marL="1714500" lvl="3" indent="-342900">
              <a:spcAft>
                <a:spcPts val="75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rPr>
              <a:t>Department of Food Systems, Nutrition &amp; Kinesiology will include the following academic programs: Kinesiology, Health Enhancement K-12, Food &amp; Nutrition, Sustainable Food and Bioenergy Systems, Hospitality Management and 1 minor in coaching</a:t>
            </a:r>
            <a:r>
              <a:rPr lang="en-US" sz="2400" dirty="0">
                <a:effectLst/>
              </a:rPr>
              <a:t> </a:t>
            </a:r>
          </a:p>
          <a:p>
            <a:pPr marL="1714500" lvl="3" indent="-342900">
              <a:spcAft>
                <a:spcPts val="75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rPr>
              <a:t>The Department of Human Development and Community Health will include the following academic programs: Human Development and Family Science, Early Childhood P-3 and Community Health. </a:t>
            </a:r>
            <a:endParaRPr lang="en-US" sz="2400" dirty="0">
              <a:solidFill>
                <a:srgbClr val="000000"/>
              </a:solidFill>
              <a:latin typeface="Calibri" panose="020F0502020204030204" pitchFamily="34" charset="0"/>
              <a:ea typeface="Times New Roman" panose="02020603050405020304" pitchFamily="18" charset="0"/>
            </a:endParaRPr>
          </a:p>
          <a:p>
            <a:pPr marL="1714500" lvl="3" indent="-342900">
              <a:spcAft>
                <a:spcPts val="75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rPr>
              <a:t>The Department of Counseling includes academic programs in Marriage, Couple &amp; Family Counseling, Mental Health Counseling, School Counseling and 2 graduate certificate programs in Addictions Counseling and Mental Health Support. </a:t>
            </a:r>
            <a:endParaRPr lang="en-US" sz="2400" dirty="0">
              <a:solidFill>
                <a:srgbClr val="000000"/>
              </a:solidFill>
              <a:effectLst/>
              <a:latin typeface="Calibri" panose="020F0502020204030204" pitchFamily="34" charset="0"/>
              <a:ea typeface="Times New Roman" panose="02020603050405020304" pitchFamily="18" charset="0"/>
            </a:endParaRPr>
          </a:p>
          <a:p>
            <a:pPr marL="1257300" lvl="2" indent="-342900">
              <a:spcAft>
                <a:spcPts val="75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rPr>
              <a:t>The reorganization will result in a more manageable workload for department leaders and contribute to a more sustainable leadership model. The new organizational structure will facilitate improved curriculum management and increase the visibility of all programs for student recruitment purposes. The reorganization will also contribute to greater name recognition and identification for each new department and enhance both students and faculty</a:t>
            </a:r>
            <a:endParaRPr lang="en-US" sz="1800" dirty="0">
              <a:effectLst/>
              <a:latin typeface="Times New Roman" panose="02020603050405020304" pitchFamily="18" charset="0"/>
              <a:ea typeface="Times New Roman" panose="02020603050405020304" pitchFamily="18" charset="0"/>
            </a:endParaRPr>
          </a:p>
          <a:p>
            <a:pPr marL="1257300" lvl="2" indent="-342900">
              <a:spcAft>
                <a:spcPts val="750"/>
              </a:spcAft>
              <a:buFont typeface="Arial" panose="020B0604020202020204" pitchFamily="34" charset="0"/>
              <a:buChar char="•"/>
            </a:pPr>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4015717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1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631216"/>
          </a:xfrm>
          <a:prstGeom prst="rect">
            <a:avLst/>
          </a:prstGeom>
          <a:noFill/>
        </p:spPr>
        <p:txBody>
          <a:bodyPr wrap="square" rtlCol="0">
            <a:spAutoFit/>
          </a:bodyPr>
          <a:lstStyle/>
          <a:p>
            <a:pPr lvl="0"/>
            <a:r>
              <a:rPr lang="en-US" sz="4000" dirty="0"/>
              <a:t>New Business – Introduction of Sustainability in the Curriculum Initiative</a:t>
            </a:r>
          </a:p>
          <a:p>
            <a:pPr lvl="0"/>
            <a:endParaRPr lang="en-US" sz="2000" dirty="0"/>
          </a:p>
        </p:txBody>
      </p:sp>
      <p:sp>
        <p:nvSpPr>
          <p:cNvPr id="3" name="TextBox 2">
            <a:extLst>
              <a:ext uri="{FF2B5EF4-FFF2-40B4-BE49-F238E27FC236}">
                <a16:creationId xmlns:a16="http://schemas.microsoft.com/office/drawing/2014/main" id="{2351C2A6-AFB6-86B3-2DF5-F5D22C7B1DF9}"/>
              </a:ext>
            </a:extLst>
          </p:cNvPr>
          <p:cNvSpPr txBox="1"/>
          <p:nvPr/>
        </p:nvSpPr>
        <p:spPr>
          <a:xfrm>
            <a:off x="793531" y="2007476"/>
            <a:ext cx="10604938" cy="461665"/>
          </a:xfrm>
          <a:prstGeom prst="rect">
            <a:avLst/>
          </a:prstGeom>
          <a:noFill/>
        </p:spPr>
        <p:txBody>
          <a:bodyPr wrap="square" rtlCol="0">
            <a:spAutoFit/>
          </a:bodyPr>
          <a:lstStyle/>
          <a:p>
            <a:pPr marL="1257300" lvl="2" indent="-342900">
              <a:spcAft>
                <a:spcPts val="750"/>
              </a:spcAft>
              <a:buFont typeface="Arial" panose="020B0604020202020204" pitchFamily="34" charset="0"/>
              <a:buChar char="•"/>
            </a:pPr>
            <a:endParaRPr lang="en-US" sz="2400" dirty="0">
              <a:effectLst/>
              <a:ea typeface="Times New Roman" panose="02020603050405020304" pitchFamily="18" charset="0"/>
            </a:endParaRPr>
          </a:p>
        </p:txBody>
      </p:sp>
      <p:sp>
        <p:nvSpPr>
          <p:cNvPr id="2" name="TextBox 1">
            <a:extLst>
              <a:ext uri="{FF2B5EF4-FFF2-40B4-BE49-F238E27FC236}">
                <a16:creationId xmlns:a16="http://schemas.microsoft.com/office/drawing/2014/main" id="{C390C069-AD2D-9D91-1C30-A2BE11A4C438}"/>
              </a:ext>
            </a:extLst>
          </p:cNvPr>
          <p:cNvSpPr txBox="1"/>
          <p:nvPr/>
        </p:nvSpPr>
        <p:spPr>
          <a:xfrm>
            <a:off x="1082566" y="2469141"/>
            <a:ext cx="10415751" cy="4154984"/>
          </a:xfrm>
          <a:prstGeom prst="rect">
            <a:avLst/>
          </a:prstGeom>
          <a:noFill/>
        </p:spPr>
        <p:txBody>
          <a:bodyPr wrap="square" rtlCol="0">
            <a:spAutoFit/>
          </a:bodyPr>
          <a:lstStyle/>
          <a:p>
            <a:r>
              <a:rPr lang="en-US" sz="2200" dirty="0"/>
              <a:t>CSAC MSU Sustainability Definition:</a:t>
            </a:r>
          </a:p>
          <a:p>
            <a:r>
              <a:rPr lang="en-US" sz="2200" b="0" i="0" dirty="0">
                <a:solidFill>
                  <a:srgbClr val="242424"/>
                </a:solidFill>
                <a:effectLst/>
                <a:latin typeface="-apple-system"/>
              </a:rPr>
              <a:t>Sustainability at MSU is a process and resulting actions through which the campus community lives out the Land Grant mission by cultivating resilience for the natural environment, economic viability, and social welfare to meet the needs of our campus and Montana's urban, rural, and tribal communities.</a:t>
            </a:r>
          </a:p>
          <a:p>
            <a:endParaRPr lang="en-US" sz="2200" dirty="0">
              <a:solidFill>
                <a:srgbClr val="242424"/>
              </a:solidFill>
              <a:latin typeface="-apple-system"/>
            </a:endParaRPr>
          </a:p>
          <a:p>
            <a:endParaRPr lang="en-US" sz="2200" dirty="0">
              <a:solidFill>
                <a:srgbClr val="242424"/>
              </a:solidFill>
              <a:latin typeface="-apple-system"/>
            </a:endParaRPr>
          </a:p>
          <a:p>
            <a:r>
              <a:rPr lang="en-US" sz="2200" dirty="0">
                <a:solidFill>
                  <a:srgbClr val="242424"/>
                </a:solidFill>
                <a:latin typeface="-apple-system"/>
              </a:rPr>
              <a:t>CSAC Sustainability in the Curriculum:</a:t>
            </a:r>
          </a:p>
          <a:p>
            <a:r>
              <a:rPr lang="en-US" sz="2200" u="none" strike="noStrike" dirty="0">
                <a:solidFill>
                  <a:srgbClr val="242424"/>
                </a:solidFill>
                <a:effectLst/>
                <a:latin typeface="-apple-system"/>
              </a:rPr>
              <a:t>Sustainability classes in the MSU Curriculum teach students to become global citizens and live out the Land Grant mission by cultivating resilience for our natural environment, economic viability, and social welfare to meet the needs of our urban, rural, and tribal communities. </a:t>
            </a:r>
            <a:endParaRPr lang="en-US" sz="2200" dirty="0"/>
          </a:p>
        </p:txBody>
      </p:sp>
    </p:spTree>
    <p:extLst>
      <p:ext uri="{BB962C8B-B14F-4D97-AF65-F5344CB8AC3E}">
        <p14:creationId xmlns:p14="http://schemas.microsoft.com/office/powerpoint/2010/main" val="2092579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0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Graduate Courses -First Reading:</a:t>
            </a:r>
          </a:p>
          <a:p>
            <a:pPr lvl="0"/>
            <a:endParaRPr lang="en-US" sz="2000" dirty="0"/>
          </a:p>
        </p:txBody>
      </p:sp>
      <p:sp>
        <p:nvSpPr>
          <p:cNvPr id="3" name="TextBox 2">
            <a:extLst>
              <a:ext uri="{FF2B5EF4-FFF2-40B4-BE49-F238E27FC236}">
                <a16:creationId xmlns:a16="http://schemas.microsoft.com/office/drawing/2014/main" id="{2351C2A6-AFB6-86B3-2DF5-F5D22C7B1DF9}"/>
              </a:ext>
            </a:extLst>
          </p:cNvPr>
          <p:cNvSpPr txBox="1"/>
          <p:nvPr/>
        </p:nvSpPr>
        <p:spPr>
          <a:xfrm>
            <a:off x="1030014" y="1735510"/>
            <a:ext cx="10310648" cy="2051844"/>
          </a:xfrm>
          <a:prstGeom prst="rect">
            <a:avLst/>
          </a:prstGeom>
          <a:noFill/>
        </p:spPr>
        <p:txBody>
          <a:bodyPr wrap="square" rtlCol="0">
            <a:spAutoFit/>
          </a:bodyPr>
          <a:lstStyle/>
          <a:p>
            <a:pPr marL="742950" marR="0" lvl="1" indent="-285750">
              <a:spcBef>
                <a:spcPts val="0"/>
              </a:spcBef>
              <a:spcAft>
                <a:spcPts val="750"/>
              </a:spcAft>
              <a:buFont typeface="+mj-lt"/>
              <a:buAutoNum type="alphaLcPeriod"/>
            </a:pPr>
            <a:r>
              <a:rPr lang="en-US" sz="2400" dirty="0">
                <a:solidFill>
                  <a:srgbClr val="000000"/>
                </a:solidFill>
                <a:effectLst/>
                <a:latin typeface="Open Sans" panose="020B0606030504020204" pitchFamily="34" charset="0"/>
                <a:ea typeface="Times New Roman" panose="02020603050405020304" pitchFamily="18" charset="0"/>
                <a:hlinkClick r:id="rId3"/>
              </a:rPr>
              <a:t>ARTH 538 : Constructions of Gender &amp; Sexuality in Art</a:t>
            </a:r>
            <a:endParaRPr lang="en-US" sz="2400" dirty="0">
              <a:effectLst/>
              <a:latin typeface="Times New Roman" panose="02020603050405020304" pitchFamily="18" charset="0"/>
              <a:ea typeface="Times New Roman" panose="02020603050405020304" pitchFamily="18" charset="0"/>
            </a:endParaRPr>
          </a:p>
          <a:p>
            <a:pPr marL="1257300" lvl="2" indent="-342900">
              <a:spcAft>
                <a:spcPts val="750"/>
              </a:spcAft>
              <a:buFont typeface="Calibri" panose="020F0502020204030204" pitchFamily="34" charset="0"/>
              <a:buChar char="-"/>
            </a:pPr>
            <a:r>
              <a:rPr lang="en-US" sz="2400" dirty="0">
                <a:solidFill>
                  <a:srgbClr val="000000"/>
                </a:solidFill>
                <a:effectLst/>
                <a:latin typeface="Calibri" panose="020F0502020204030204" pitchFamily="34" charset="0"/>
                <a:ea typeface="Times New Roman" panose="02020603050405020304" pitchFamily="18" charset="0"/>
              </a:rPr>
              <a:t>To be co-convened with existing course ARTH 437, Graduate students are expected to do additional work including a longer paper, in-class mentoring and discussion, and supplementary readings.</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411383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7"/>
            <a:ext cx="12192000" cy="6858000"/>
          </a:xfrm>
          <a:effectLst>
            <a:outerShdw blurRad="50800" dist="50800" dir="5400000" algn="ctr" rotWithShape="0">
              <a:srgbClr val="000000">
                <a:alpha val="91000"/>
              </a:srgbClr>
            </a:outerShdw>
          </a:effectLst>
        </p:spPr>
      </p:pic>
      <p:sp>
        <p:nvSpPr>
          <p:cNvPr id="9" name="TextBox 8">
            <a:extLst>
              <a:ext uri="{FF2B5EF4-FFF2-40B4-BE49-F238E27FC236}">
                <a16:creationId xmlns:a16="http://schemas.microsoft.com/office/drawing/2014/main" id="{9025F31C-7599-D743-A456-17E0312BBC9D}"/>
              </a:ext>
            </a:extLst>
          </p:cNvPr>
          <p:cNvSpPr txBox="1"/>
          <p:nvPr/>
        </p:nvSpPr>
        <p:spPr>
          <a:xfrm>
            <a:off x="1954783" y="798793"/>
            <a:ext cx="7767285" cy="5878532"/>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pPr marR="0" lvl="1" algn="ctr">
              <a:spcBef>
                <a:spcPts val="0"/>
              </a:spcBef>
              <a:spcAft>
                <a:spcPts val="0"/>
              </a:spcAft>
            </a:pPr>
            <a:r>
              <a:rPr lang="en-US" sz="4000" dirty="0">
                <a:effectLst/>
                <a:latin typeface="Calibri" panose="020F0502020204030204" pitchFamily="34" charset="0"/>
                <a:ea typeface="Calibri" panose="020F0502020204030204" pitchFamily="34" charset="0"/>
                <a:cs typeface="Calibri" panose="020F0502020204030204" pitchFamily="34" charset="0"/>
              </a:rPr>
              <a:t>Old Business: Updates on Previous Items</a:t>
            </a:r>
          </a:p>
          <a:p>
            <a:pPr marR="0" lvl="1" algn="ctr">
              <a:spcBef>
                <a:spcPts val="0"/>
              </a:spcBef>
              <a:spcAft>
                <a:spcPts val="0"/>
              </a:spcAft>
            </a:pPr>
            <a:endParaRPr lang="en-US" sz="4000" dirty="0">
              <a:effectLst/>
              <a:latin typeface="Calibri" panose="020F0502020204030204" pitchFamily="34" charset="0"/>
              <a:ea typeface="Calibri" panose="020F0502020204030204" pitchFamily="34" charset="0"/>
              <a:cs typeface="Calibri" panose="020F0502020204030204" pitchFamily="34" charset="0"/>
            </a:endParaRPr>
          </a:p>
          <a:p>
            <a:pPr marR="0" lvl="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International Travel Policy</a:t>
            </a:r>
          </a:p>
          <a:p>
            <a:pPr marR="0" lvl="2">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Compensation</a:t>
            </a:r>
          </a:p>
          <a:p>
            <a:pPr marR="0" lvl="2">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Graduate Student Policies</a:t>
            </a:r>
          </a:p>
          <a:p>
            <a:pPr marR="0" lvl="2">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Honors college curriculum review</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dirty="0"/>
          </a:p>
        </p:txBody>
      </p:sp>
    </p:spTree>
    <p:extLst>
      <p:ext uri="{BB962C8B-B14F-4D97-AF65-F5344CB8AC3E}">
        <p14:creationId xmlns:p14="http://schemas.microsoft.com/office/powerpoint/2010/main" val="471705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57472"/>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857599" y="2400607"/>
            <a:ext cx="10700426" cy="769441"/>
          </a:xfrm>
          <a:prstGeom prst="rect">
            <a:avLst/>
          </a:prstGeom>
          <a:noFill/>
        </p:spPr>
        <p:txBody>
          <a:bodyPr wrap="square" rtlCol="0">
            <a:spAutoFit/>
          </a:bodyPr>
          <a:lstStyle/>
          <a:p>
            <a:pPr lvl="0" algn="ctr"/>
            <a:r>
              <a:rPr lang="en-US" sz="4400" dirty="0"/>
              <a:t>Senate Open Discussion</a:t>
            </a:r>
          </a:p>
        </p:txBody>
      </p:sp>
    </p:spTree>
    <p:extLst>
      <p:ext uri="{BB962C8B-B14F-4D97-AF65-F5344CB8AC3E}">
        <p14:creationId xmlns:p14="http://schemas.microsoft.com/office/powerpoint/2010/main" val="4100790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458205" y="2736938"/>
            <a:ext cx="10700426" cy="769441"/>
          </a:xfrm>
          <a:prstGeom prst="rect">
            <a:avLst/>
          </a:prstGeom>
          <a:noFill/>
        </p:spPr>
        <p:txBody>
          <a:bodyPr wrap="square" rtlCol="0">
            <a:spAutoFit/>
          </a:bodyPr>
          <a:lstStyle/>
          <a:p>
            <a:pPr lvl="0" algn="ctr"/>
            <a:r>
              <a:rPr lang="en-US" sz="4400" dirty="0"/>
              <a:t>Public Comment</a:t>
            </a:r>
          </a:p>
        </p:txBody>
      </p:sp>
    </p:spTree>
    <p:extLst>
      <p:ext uri="{BB962C8B-B14F-4D97-AF65-F5344CB8AC3E}">
        <p14:creationId xmlns:p14="http://schemas.microsoft.com/office/powerpoint/2010/main" val="854279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745787" y="577840"/>
            <a:ext cx="10700426" cy="3231654"/>
          </a:xfrm>
          <a:prstGeom prst="rect">
            <a:avLst/>
          </a:prstGeom>
          <a:noFill/>
        </p:spPr>
        <p:txBody>
          <a:bodyPr wrap="square" rtlCol="0">
            <a:spAutoFit/>
          </a:bodyPr>
          <a:lstStyle/>
          <a:p>
            <a:pPr lvl="0" algn="ctr"/>
            <a:r>
              <a:rPr lang="en-US" sz="4400" dirty="0"/>
              <a:t>Next Meeting February 8, 2023</a:t>
            </a:r>
          </a:p>
          <a:p>
            <a:pPr lvl="0" algn="ctr"/>
            <a:r>
              <a:rPr lang="en-US" sz="4400" dirty="0"/>
              <a:t>Leon Johnson 346</a:t>
            </a:r>
          </a:p>
          <a:p>
            <a:pPr lvl="0" algn="ctr"/>
            <a:endParaRPr lang="en-US" sz="4400" dirty="0"/>
          </a:p>
          <a:p>
            <a:pPr lvl="0" algn="ctr"/>
            <a:endParaRPr lang="en-US" sz="3600" dirty="0"/>
          </a:p>
          <a:p>
            <a:pPr lvl="0" algn="ctr"/>
            <a:endParaRPr lang="en-US" sz="3600" dirty="0"/>
          </a:p>
        </p:txBody>
      </p:sp>
    </p:spTree>
    <p:extLst>
      <p:ext uri="{BB962C8B-B14F-4D97-AF65-F5344CB8AC3E}">
        <p14:creationId xmlns:p14="http://schemas.microsoft.com/office/powerpoint/2010/main" val="2463506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9B7A-FD57-D449-A5B1-DB9E6F6FC1B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2CB6589D-3C38-304E-BE7E-C6318CCC8A22}"/>
              </a:ext>
            </a:extLst>
          </p:cNvPr>
          <p:cNvSpPr>
            <a:spLocks noGrp="1"/>
          </p:cNvSpPr>
          <p:nvPr>
            <p:ph type="subTitle" idx="1"/>
          </p:nvPr>
        </p:nvSpPr>
        <p:spPr/>
        <p:txBody>
          <a:bodyPr/>
          <a:lstStyle/>
          <a:p>
            <a:endParaRPr lang="en-US"/>
          </a:p>
        </p:txBody>
      </p:sp>
      <p:pic>
        <p:nvPicPr>
          <p:cNvPr id="5" name="Picture 4" descr="A large mountain in the background&#10;&#10;Description automatically generated">
            <a:extLst>
              <a:ext uri="{FF2B5EF4-FFF2-40B4-BE49-F238E27FC236}">
                <a16:creationId xmlns:a16="http://schemas.microsoft.com/office/drawing/2014/main" id="{FD3C358F-51B1-A249-8B8C-D427DBAFB934}"/>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E9552DD3-A93A-C94F-8ABC-6973FD05146C}"/>
              </a:ext>
            </a:extLst>
          </p:cNvPr>
          <p:cNvSpPr txBox="1"/>
          <p:nvPr/>
        </p:nvSpPr>
        <p:spPr>
          <a:xfrm>
            <a:off x="432487" y="383957"/>
            <a:ext cx="8501448" cy="646331"/>
          </a:xfrm>
          <a:prstGeom prst="rect">
            <a:avLst/>
          </a:prstGeom>
          <a:noFill/>
        </p:spPr>
        <p:txBody>
          <a:bodyPr wrap="square" rtlCol="0">
            <a:spAutoFit/>
          </a:bodyPr>
          <a:lstStyle/>
          <a:p>
            <a:pPr algn="ctr"/>
            <a:r>
              <a:rPr lang="en-US" sz="3600" dirty="0">
                <a:solidFill>
                  <a:schemeClr val="bg1"/>
                </a:solidFill>
              </a:rPr>
              <a:t>Faculty Senate Meeting  Adjourned </a:t>
            </a:r>
          </a:p>
        </p:txBody>
      </p:sp>
    </p:spTree>
    <p:extLst>
      <p:ext uri="{BB962C8B-B14F-4D97-AF65-F5344CB8AC3E}">
        <p14:creationId xmlns:p14="http://schemas.microsoft.com/office/powerpoint/2010/main" val="2477078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7049153"/>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CE5AEF48-90B5-9349-B7F1-02FF22C8BE73}"/>
              </a:ext>
            </a:extLst>
          </p:cNvPr>
          <p:cNvSpPr txBox="1"/>
          <p:nvPr/>
        </p:nvSpPr>
        <p:spPr>
          <a:xfrm>
            <a:off x="916034" y="1740796"/>
            <a:ext cx="10387223" cy="4031873"/>
          </a:xfrm>
          <a:prstGeom prst="rect">
            <a:avLst/>
          </a:prstGeom>
          <a:noFill/>
        </p:spPr>
        <p:txBody>
          <a:bodyPr wrap="square" rtlCol="0">
            <a:spAutoFit/>
          </a:bodyPr>
          <a:lstStyle/>
          <a:p>
            <a:pPr marL="285750" indent="-285750">
              <a:buFont typeface="Arial" panose="020B0604020202020204" pitchFamily="34" charset="0"/>
              <a:buChar char="•"/>
            </a:pPr>
            <a:r>
              <a:rPr lang="en-US" sz="3200" dirty="0"/>
              <a:t>Faculty Senate is an open and public meeting</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Please, only Senators speak in the meeting, unless you are specifically called on by the Chair or Chair-elect to speak</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Public may address the Senate at end of the meeting during public comment</a:t>
            </a:r>
          </a:p>
          <a:p>
            <a:pPr marL="285750" indent="-28575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85979E2E-DB59-E44B-9DE6-32FD93591AFE}"/>
              </a:ext>
            </a:extLst>
          </p:cNvPr>
          <p:cNvSpPr txBox="1"/>
          <p:nvPr/>
        </p:nvSpPr>
        <p:spPr>
          <a:xfrm>
            <a:off x="3706948" y="428147"/>
            <a:ext cx="4244744" cy="707886"/>
          </a:xfrm>
          <a:prstGeom prst="rect">
            <a:avLst/>
          </a:prstGeom>
          <a:noFill/>
        </p:spPr>
        <p:txBody>
          <a:bodyPr wrap="square" rtlCol="0">
            <a:spAutoFit/>
          </a:bodyPr>
          <a:lstStyle/>
          <a:p>
            <a:pPr algn="ctr"/>
            <a:r>
              <a:rPr lang="en-US" sz="4000" b="1" dirty="0"/>
              <a:t>Gentle Reminders</a:t>
            </a:r>
          </a:p>
        </p:txBody>
      </p:sp>
    </p:spTree>
    <p:extLst>
      <p:ext uri="{BB962C8B-B14F-4D97-AF65-F5344CB8AC3E}">
        <p14:creationId xmlns:p14="http://schemas.microsoft.com/office/powerpoint/2010/main" val="4117025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00C6ED5C-2857-4444-88C0-83C03517A795}"/>
              </a:ext>
            </a:extLst>
          </p:cNvPr>
          <p:cNvSpPr txBox="1"/>
          <p:nvPr/>
        </p:nvSpPr>
        <p:spPr>
          <a:xfrm>
            <a:off x="872218" y="454015"/>
            <a:ext cx="10005579" cy="707886"/>
          </a:xfrm>
          <a:prstGeom prst="rect">
            <a:avLst/>
          </a:prstGeom>
          <a:noFill/>
        </p:spPr>
        <p:txBody>
          <a:bodyPr wrap="square" rtlCol="0">
            <a:spAutoFit/>
          </a:bodyPr>
          <a:lstStyle/>
          <a:p>
            <a:pPr algn="ctr"/>
            <a:r>
              <a:rPr lang="en-US" sz="4000" b="1" dirty="0"/>
              <a:t>Agenda</a:t>
            </a:r>
          </a:p>
        </p:txBody>
      </p:sp>
      <p:sp>
        <p:nvSpPr>
          <p:cNvPr id="9" name="TextBox 8">
            <a:extLst>
              <a:ext uri="{FF2B5EF4-FFF2-40B4-BE49-F238E27FC236}">
                <a16:creationId xmlns:a16="http://schemas.microsoft.com/office/drawing/2014/main" id="{07064C5C-6F7B-1740-802E-F415A4FBF6C9}"/>
              </a:ext>
            </a:extLst>
          </p:cNvPr>
          <p:cNvSpPr txBox="1"/>
          <p:nvPr/>
        </p:nvSpPr>
        <p:spPr>
          <a:xfrm>
            <a:off x="2007601" y="1470794"/>
            <a:ext cx="7151121" cy="4524315"/>
          </a:xfrm>
          <a:prstGeom prst="rect">
            <a:avLst/>
          </a:prstGeom>
          <a:noFill/>
        </p:spPr>
        <p:txBody>
          <a:bodyPr wrap="square" rtlCol="0">
            <a:spAutoFit/>
          </a:bodyPr>
          <a:lstStyle/>
          <a:p>
            <a:pPr marL="285750" indent="-285750">
              <a:buFont typeface="Arial" panose="020B0604020202020204" pitchFamily="34" charset="0"/>
              <a:buChar char="•"/>
            </a:pPr>
            <a:r>
              <a:rPr lang="en-US" sz="3600" dirty="0"/>
              <a:t>Approval of Minutes</a:t>
            </a:r>
          </a:p>
          <a:p>
            <a:pPr marL="285750" indent="-285750">
              <a:buFont typeface="Arial" panose="020B0604020202020204" pitchFamily="34" charset="0"/>
              <a:buChar char="•"/>
            </a:pPr>
            <a:r>
              <a:rPr lang="en-US" sz="3600" dirty="0"/>
              <a:t>Welcome and Purpose of Senate</a:t>
            </a:r>
          </a:p>
          <a:p>
            <a:pPr marL="285750" indent="-285750">
              <a:buFont typeface="Arial" panose="020B0604020202020204" pitchFamily="34" charset="0"/>
              <a:buChar char="•"/>
            </a:pPr>
            <a:r>
              <a:rPr lang="en-US" sz="3600" dirty="0"/>
              <a:t>Information Updates</a:t>
            </a:r>
          </a:p>
          <a:p>
            <a:pPr marL="285750" indent="-285750">
              <a:buFont typeface="Arial" panose="020B0604020202020204" pitchFamily="34" charset="0"/>
              <a:buChar char="•"/>
            </a:pPr>
            <a:r>
              <a:rPr lang="en-US" sz="3600" dirty="0"/>
              <a:t>Courses and Programs</a:t>
            </a:r>
          </a:p>
          <a:p>
            <a:pPr marL="285750" indent="-285750">
              <a:buFont typeface="Arial" panose="020B0604020202020204" pitchFamily="34" charset="0"/>
              <a:buChar char="•"/>
            </a:pPr>
            <a:r>
              <a:rPr lang="en-US" sz="3600" dirty="0"/>
              <a:t>Old Business</a:t>
            </a:r>
          </a:p>
          <a:p>
            <a:pPr marL="285750" indent="-285750">
              <a:buFont typeface="Arial" panose="020B0604020202020204" pitchFamily="34" charset="0"/>
              <a:buChar char="•"/>
            </a:pPr>
            <a:r>
              <a:rPr lang="en-US" sz="3600" dirty="0"/>
              <a:t>Senator’s Open Discussion</a:t>
            </a:r>
          </a:p>
          <a:p>
            <a:pPr marL="336550" lvl="1" indent="-336550">
              <a:buFont typeface="Arial" panose="020B0604020202020204" pitchFamily="34" charset="0"/>
              <a:buChar char="•"/>
            </a:pPr>
            <a:r>
              <a:rPr lang="en-US" sz="3600" dirty="0"/>
              <a:t>Public Comment</a:t>
            </a:r>
          </a:p>
          <a:p>
            <a:pPr marL="285750" indent="-285750">
              <a:buFont typeface="Arial" panose="020B0604020202020204" pitchFamily="34" charset="0"/>
              <a:buChar char="•"/>
            </a:pPr>
            <a:r>
              <a:rPr lang="en-US" sz="3600" dirty="0"/>
              <a:t>Adjourn</a:t>
            </a:r>
          </a:p>
        </p:txBody>
      </p:sp>
    </p:spTree>
    <p:extLst>
      <p:ext uri="{BB962C8B-B14F-4D97-AF65-F5344CB8AC3E}">
        <p14:creationId xmlns:p14="http://schemas.microsoft.com/office/powerpoint/2010/main" val="135674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1" y="486383"/>
            <a:ext cx="12191999" cy="830997"/>
          </a:xfrm>
          <a:prstGeom prst="rect">
            <a:avLst/>
          </a:prstGeom>
          <a:noFill/>
        </p:spPr>
        <p:txBody>
          <a:bodyPr wrap="square" rtlCol="0">
            <a:spAutoFit/>
          </a:bodyPr>
          <a:lstStyle/>
          <a:p>
            <a:pPr algn="ctr"/>
            <a:r>
              <a:rPr lang="en-US" sz="4800" dirty="0"/>
              <a:t>Approval FS Minutes 12/07/22</a:t>
            </a:r>
          </a:p>
        </p:txBody>
      </p:sp>
      <p:sp>
        <p:nvSpPr>
          <p:cNvPr id="7" name="TextBox 6">
            <a:extLst>
              <a:ext uri="{FF2B5EF4-FFF2-40B4-BE49-F238E27FC236}">
                <a16:creationId xmlns:a16="http://schemas.microsoft.com/office/drawing/2014/main" id="{E2F7A2DE-8E8E-F449-8FFF-CF0EBAD1248F}"/>
              </a:ext>
            </a:extLst>
          </p:cNvPr>
          <p:cNvSpPr txBox="1"/>
          <p:nvPr/>
        </p:nvSpPr>
        <p:spPr>
          <a:xfrm>
            <a:off x="603115" y="2102531"/>
            <a:ext cx="10953345" cy="3416320"/>
          </a:xfrm>
          <a:prstGeom prst="rect">
            <a:avLst/>
          </a:prstGeom>
          <a:noFill/>
        </p:spPr>
        <p:txBody>
          <a:bodyPr wrap="square" rtlCol="0">
            <a:spAutoFit/>
          </a:bodyPr>
          <a:lstStyle/>
          <a:p>
            <a:r>
              <a:rPr lang="en-US" sz="3600" dirty="0"/>
              <a:t>Do I have a motion to approve?</a:t>
            </a:r>
          </a:p>
          <a:p>
            <a:endParaRPr lang="en-US" sz="3600" dirty="0"/>
          </a:p>
          <a:p>
            <a:r>
              <a:rPr lang="en-US" sz="3600" dirty="0"/>
              <a:t>Any Discussion?</a:t>
            </a:r>
          </a:p>
          <a:p>
            <a:endParaRPr lang="en-US" sz="3600" dirty="0"/>
          </a:p>
          <a:p>
            <a:r>
              <a:rPr lang="en-US" sz="3600" dirty="0"/>
              <a:t>All those in favor of the motion or</a:t>
            </a:r>
          </a:p>
          <a:p>
            <a:r>
              <a:rPr lang="en-US" sz="3600" dirty="0"/>
              <a:t>Those not in favor of the motion indicate by saying… </a:t>
            </a:r>
          </a:p>
        </p:txBody>
      </p:sp>
    </p:spTree>
    <p:extLst>
      <p:ext uri="{BB962C8B-B14F-4D97-AF65-F5344CB8AC3E}">
        <p14:creationId xmlns:p14="http://schemas.microsoft.com/office/powerpoint/2010/main" val="612402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06"/>
            <a:ext cx="12192000" cy="6858000"/>
          </a:xfrm>
          <a:effectLst>
            <a:outerShdw blurRad="50800" dist="50800" dir="5400000" algn="ctr" rotWithShape="0">
              <a:srgbClr val="000000">
                <a:alpha val="91000"/>
              </a:srgbClr>
            </a:outerShdw>
          </a:effectLst>
        </p:spPr>
      </p:pic>
      <p:sp>
        <p:nvSpPr>
          <p:cNvPr id="9" name="TextBox 8">
            <a:extLst>
              <a:ext uri="{FF2B5EF4-FFF2-40B4-BE49-F238E27FC236}">
                <a16:creationId xmlns:a16="http://schemas.microsoft.com/office/drawing/2014/main" id="{9025F31C-7599-D743-A456-17E0312BBC9D}"/>
              </a:ext>
            </a:extLst>
          </p:cNvPr>
          <p:cNvSpPr txBox="1"/>
          <p:nvPr/>
        </p:nvSpPr>
        <p:spPr>
          <a:xfrm>
            <a:off x="649107" y="0"/>
            <a:ext cx="10662557" cy="7755969"/>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r>
              <a:rPr lang="en-US" dirty="0"/>
              <a:t> </a:t>
            </a:r>
            <a:endParaRPr lang="en-US" sz="2000" dirty="0"/>
          </a:p>
          <a:p>
            <a:pPr marL="914400" marR="0" lvl="1" indent="-457200">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Calibri" panose="020F0502020204030204" pitchFamily="34" charset="0"/>
              </a:rPr>
              <a:t>Welcome to all new senators – Please provide your contact information to Jennifer and Keely</a:t>
            </a:r>
          </a:p>
          <a:p>
            <a:pPr marL="914400" marR="0" lvl="1" indent="-457200">
              <a:spcBef>
                <a:spcPts val="0"/>
              </a:spcBef>
              <a:spcAft>
                <a:spcPts val="0"/>
              </a:spcAft>
              <a:buFont typeface="Arial" panose="020B0604020202020204" pitchFamily="34" charset="0"/>
              <a:buChar char="•"/>
            </a:pPr>
            <a:endParaRPr lang="en-US" sz="2800" dirty="0">
              <a:latin typeface="Calibri" panose="020F0502020204030204" pitchFamily="34" charset="0"/>
              <a:ea typeface="Calibri" panose="020F0502020204030204" pitchFamily="34" charset="0"/>
              <a:cs typeface="Calibri" panose="020F0502020204030204" pitchFamily="34" charset="0"/>
            </a:endParaRPr>
          </a:p>
          <a:p>
            <a:pPr marL="914400" marR="0" lvl="1" indent="-457200">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Calibri" panose="020F0502020204030204" pitchFamily="34" charset="0"/>
              </a:rPr>
              <a:t>Purpose of Faculty Senate</a:t>
            </a:r>
          </a:p>
          <a:p>
            <a:pPr marL="914400" lvl="4" indent="-457200">
              <a:buFont typeface="Arial" panose="020B0604020202020204" pitchFamily="34" charset="0"/>
              <a:buChar char="•"/>
            </a:pPr>
            <a:r>
              <a:rPr lang="en-US" sz="2000" dirty="0">
                <a:solidFill>
                  <a:srgbClr val="000000"/>
                </a:solidFill>
                <a:effectLst/>
                <a:latin typeface="Calibri" panose="020F0502020204030204" pitchFamily="34" charset="0"/>
                <a:ea typeface="Times New Roman" panose="02020603050405020304" pitchFamily="18" charset="0"/>
              </a:rPr>
              <a:t>Faculty Senate is the chief governance body of the faculty of Montana State University. </a:t>
            </a:r>
          </a:p>
          <a:p>
            <a:pPr marL="457200" lvl="4"/>
            <a:endPar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914400" lvl="4" indent="-457200">
              <a:buFont typeface="Arial" panose="020B0604020202020204" pitchFamily="34" charset="0"/>
              <a:buChar char="•"/>
            </a:pPr>
            <a:r>
              <a:rPr lang="en-US" sz="2000" dirty="0">
                <a:solidFill>
                  <a:srgbClr val="000000"/>
                </a:solidFill>
                <a:effectLst/>
                <a:latin typeface="Calibri" panose="020F0502020204030204" pitchFamily="34" charset="0"/>
                <a:ea typeface="Times New Roman" panose="02020603050405020304" pitchFamily="18" charset="0"/>
              </a:rPr>
              <a:t>Faculty Senate has the authority to frame policies, procedures and standards of the Faculty Handbook.  </a:t>
            </a:r>
            <a:endPar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914400" lvl="4" indent="-457200">
              <a:buFont typeface="Arial" panose="020B0604020202020204" pitchFamily="34" charset="0"/>
              <a:buChar char="•"/>
            </a:pPr>
            <a:r>
              <a:rPr lang="en-US" sz="2000" dirty="0">
                <a:solidFill>
                  <a:srgbClr val="000000"/>
                </a:solidFill>
                <a:effectLst/>
                <a:latin typeface="Calibri" panose="020F0502020204030204" pitchFamily="34" charset="0"/>
                <a:ea typeface="Times New Roman" panose="02020603050405020304" pitchFamily="18" charset="0"/>
              </a:rPr>
              <a:t>Foster a climate of academic freedom</a:t>
            </a:r>
            <a:r>
              <a:rPr lang="en-US" sz="3200" dirty="0">
                <a:effectLst/>
              </a:rPr>
              <a:t> </a:t>
            </a:r>
          </a:p>
          <a:p>
            <a:pPr marL="914400" lvl="4" indent="-457200">
              <a:buFont typeface="Arial" panose="020B0604020202020204" pitchFamily="34" charset="0"/>
              <a:buChar char="•"/>
            </a:pPr>
            <a:r>
              <a:rPr lang="en-US" sz="2000" dirty="0">
                <a:solidFill>
                  <a:srgbClr val="000000"/>
                </a:solidFill>
                <a:effectLst/>
                <a:latin typeface="Calibri" panose="020F0502020204030204" pitchFamily="34" charset="0"/>
                <a:ea typeface="Times New Roman" panose="02020603050405020304" pitchFamily="18" charset="0"/>
              </a:rPr>
              <a:t>Promote consistency in tenure, promotion in academic rank, workload, and salary</a:t>
            </a:r>
            <a:r>
              <a:rPr lang="en-US" sz="3200" dirty="0">
                <a:effectLst/>
              </a:rPr>
              <a:t> </a:t>
            </a:r>
          </a:p>
          <a:p>
            <a:pPr marL="914400" lvl="4" indent="-457200">
              <a:buFont typeface="Arial" panose="020B0604020202020204" pitchFamily="34" charset="0"/>
              <a:buChar char="•"/>
            </a:pPr>
            <a:r>
              <a:rPr lang="en-US" sz="2000" dirty="0">
                <a:solidFill>
                  <a:srgbClr val="000000"/>
                </a:solidFill>
                <a:effectLst/>
                <a:latin typeface="Calibri" panose="020F0502020204030204" pitchFamily="34" charset="0"/>
                <a:ea typeface="Times New Roman" panose="02020603050405020304" pitchFamily="18" charset="0"/>
              </a:rPr>
              <a:t>Uphold academic standards, and uphold standards and procedures of accountability concerning faculty ethics and responsibilities</a:t>
            </a:r>
            <a:r>
              <a:rPr lang="en-US" sz="3200" dirty="0">
                <a:effectLst/>
              </a:rPr>
              <a:t> </a:t>
            </a:r>
          </a:p>
          <a:p>
            <a:pPr marL="914400" lvl="4" indent="-457200">
              <a:buFont typeface="Arial" panose="020B0604020202020204" pitchFamily="34" charset="0"/>
              <a:buChar char="•"/>
            </a:pP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P</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rovides a means for faculty and administration to interact and discuss University business including strategic planning, budgeting, curriculum, accreditation, and graduation requirements.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914400" lvl="4" indent="-457200">
              <a:buFont typeface="Arial" panose="020B0604020202020204" pitchFamily="34" charset="0"/>
              <a:buChar char="•"/>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buFont typeface="Arial" panose="020B0604020202020204" pitchFamily="34" charset="0"/>
              <a:buChar char="•"/>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1746627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872218" y="1440027"/>
            <a:ext cx="10662557" cy="3108543"/>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pPr marL="628650" marR="0" lvl="1" indent="-171450">
              <a:spcBef>
                <a:spcPts val="0"/>
              </a:spcBef>
              <a:spcAft>
                <a:spcPts val="0"/>
              </a:spcAft>
              <a:buFont typeface="Arial" panose="020B0604020202020204" pitchFamily="34" charset="0"/>
              <a:buChar char="•"/>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Faculty Senate Office Hours for Spring 2023</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085850" lvl="2" indent="-171450">
              <a:buFont typeface="Arial" panose="020B0604020202020204" pitchFamily="34" charset="0"/>
              <a:buChar char="•"/>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These will be held via Webex Tuesdays from 1 pm to 2 pm</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Wednesdays from 2 pm to 2:45 on senate weeks and 3 pm on non-senate weeks</a:t>
            </a:r>
          </a:p>
          <a:p>
            <a:pPr marL="1085850" lvl="2" indent="-171450">
              <a:buFont typeface="Arial" panose="020B0604020202020204" pitchFamily="34" charset="0"/>
              <a:buChar char="•"/>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Webex link</a:t>
            </a:r>
            <a:r>
              <a:rPr lang="en-US" sz="2800" dirty="0">
                <a:solidFill>
                  <a:srgbClr val="000000"/>
                </a:solidFill>
                <a:latin typeface="Calibri" panose="020F0502020204030204" pitchFamily="34" charset="0"/>
                <a:ea typeface="Calibri" panose="020F0502020204030204" pitchFamily="34" charset="0"/>
                <a:cs typeface="Calibri" panose="020F0502020204030204" pitchFamily="34" charset="0"/>
              </a:rPr>
              <a:t>s are on agenda and Faculty Senate Brightspace page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4123487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4"/>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210067" y="1582313"/>
            <a:ext cx="10662557" cy="6370975"/>
          </a:xfrm>
          <a:prstGeom prst="rect">
            <a:avLst/>
          </a:prstGeom>
          <a:noFill/>
        </p:spPr>
        <p:txBody>
          <a:bodyPr wrap="square" rtlCol="0">
            <a:spAutoFit/>
          </a:bodyPr>
          <a:lstStyle/>
          <a:p>
            <a:pPr lvl="2"/>
            <a:r>
              <a:rPr lang="en-US" sz="2800" dirty="0">
                <a:ea typeface="Open Sans" panose="020B0606030504020204" pitchFamily="34" charset="0"/>
                <a:cs typeface="Open Sans" panose="020B0606030504020204" pitchFamily="34" charset="0"/>
              </a:rPr>
              <a:t>Legislative Involvement</a:t>
            </a:r>
          </a:p>
          <a:p>
            <a:pPr marL="1371600" lvl="2" indent="-457200">
              <a:buFont typeface="Arial" panose="020B0604020202020204" pitchFamily="34" charset="0"/>
              <a:buChar char="•"/>
            </a:pPr>
            <a:r>
              <a:rPr lang="en-US" sz="1800" b="1" i="0" u="none" strike="noStrike" dirty="0">
                <a:solidFill>
                  <a:srgbClr val="000000"/>
                </a:solidFill>
                <a:effectLst/>
                <a:latin typeface="Verdana" panose="020B0604030504040204" pitchFamily="34" charset="0"/>
              </a:rPr>
              <a:t>Testifying or providing information in your official university capacity: </a:t>
            </a:r>
            <a:r>
              <a:rPr lang="en-US" sz="1800" b="0" i="0" u="none" strike="noStrike" dirty="0">
                <a:solidFill>
                  <a:srgbClr val="000000"/>
                </a:solidFill>
                <a:effectLst/>
                <a:latin typeface="Verdana" panose="020B0604030504040204" pitchFamily="34" charset="0"/>
              </a:rPr>
              <a:t>This occurs only when authorized by the OCHE legislative team. If you are contacted by a legislator, government agency or interest group requesting your expertise on pending legislation, the first step is to notify me at </a:t>
            </a:r>
            <a:r>
              <a:rPr lang="en-US" sz="1800" b="0" i="0" u="sng" strike="noStrike" dirty="0">
                <a:solidFill>
                  <a:srgbClr val="0078D7"/>
                </a:solidFill>
                <a:effectLst/>
                <a:latin typeface="Verdana" panose="020B0604030504040204" pitchFamily="34" charset="0"/>
                <a:hlinkClick r:id="rId3" tooltip="mailto:janelle.booth@montana.edu"/>
              </a:rPr>
              <a:t>janelle.booth@montana.edu</a:t>
            </a:r>
            <a:r>
              <a:rPr lang="en-US" sz="1800" b="0" i="0" u="none" strike="noStrike" dirty="0">
                <a:solidFill>
                  <a:srgbClr val="000000"/>
                </a:solidFill>
                <a:effectLst/>
                <a:latin typeface="Verdana" panose="020B0604030504040204" pitchFamily="34" charset="0"/>
              </a:rPr>
              <a:t>.</a:t>
            </a:r>
            <a:endParaRPr lang="en-US" sz="1800" b="0" i="0" u="none" strike="noStrike" dirty="0">
              <a:solidFill>
                <a:srgbClr val="000000"/>
              </a:solidFill>
              <a:effectLst/>
              <a:latin typeface="Calibri" panose="020F0502020204030204" pitchFamily="34" charset="0"/>
            </a:endParaRPr>
          </a:p>
          <a:p>
            <a:pPr marL="1371600" lvl="2" indent="-457200">
              <a:buFont typeface="Arial" panose="020B0604020202020204" pitchFamily="34" charset="0"/>
              <a:buChar char="•"/>
            </a:pPr>
            <a:r>
              <a:rPr lang="en-US" sz="1800" b="1" i="0" u="none" strike="noStrike" dirty="0">
                <a:solidFill>
                  <a:srgbClr val="000000"/>
                </a:solidFill>
                <a:effectLst/>
                <a:latin typeface="Verdana" panose="020B0604030504040204" pitchFamily="34" charset="0"/>
              </a:rPr>
              <a:t>Providing public comment as a private citizen:</a:t>
            </a:r>
            <a:r>
              <a:rPr lang="en-US" sz="1800" b="0" i="0" u="none" strike="noStrike" dirty="0">
                <a:solidFill>
                  <a:srgbClr val="000000"/>
                </a:solidFill>
                <a:effectLst/>
                <a:latin typeface="Verdana" panose="020B0604030504040204" pitchFamily="34" charset="0"/>
              </a:rPr>
              <a:t> You have the constitutional right to express your opinions to the Montana Legislature. If you wish to weigh in on legislation on your own behalf, please be aware that Montana statute limits what you can do on work time and with work resources as a government (university) employee. You may not use your official university email address, work computer or work time to submit public comment. All personal public comment must be done outside of work hours, using your personal email address and computer. You may list your professional title in order to establish credibility (if applicable to the subject), but you must clearly state at the beginning of any testimony that you are speaking as a private citizen and not on behalf of your employer.</a:t>
            </a:r>
            <a:endParaRPr lang="en-US" sz="1800" b="0" i="0" u="none" strike="noStrike" dirty="0">
              <a:solidFill>
                <a:srgbClr val="000000"/>
              </a:solidFill>
              <a:effectLst/>
              <a:latin typeface="Calibri" panose="020F0502020204030204" pitchFamily="34" charset="0"/>
            </a:endParaRPr>
          </a:p>
          <a:p>
            <a:pPr marL="1371600" lvl="2" indent="-457200">
              <a:buFont typeface="Arial" panose="020B0604020202020204" pitchFamily="34" charset="0"/>
              <a:buChar char="•"/>
            </a:pPr>
            <a:endParaRPr lang="en-US" sz="2800" dirty="0">
              <a:ea typeface="Open Sans" panose="020B0606030504020204" pitchFamily="34" charset="0"/>
              <a:cs typeface="Open Sans" panose="020B0606030504020204" pitchFamily="34" charset="0"/>
            </a:endParaRPr>
          </a:p>
          <a:p>
            <a:pPr marL="914400" lvl="1"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416108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4"/>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210067" y="1582313"/>
            <a:ext cx="10662557" cy="5940088"/>
          </a:xfrm>
          <a:prstGeom prst="rect">
            <a:avLst/>
          </a:prstGeom>
          <a:noFill/>
        </p:spPr>
        <p:txBody>
          <a:bodyPr wrap="square" rtlCol="0">
            <a:spAutoFit/>
          </a:bodyPr>
          <a:lstStyle/>
          <a:p>
            <a:pPr marL="1371600" lvl="2" indent="-457200">
              <a:buFont typeface="Arial" panose="020B0604020202020204" pitchFamily="34" charset="0"/>
              <a:buChar char="•"/>
            </a:pP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Congratulations to the recipients of the Spring 2023 Founders Day Faculty Award. Please plan on attending and promoting the recognition on Thursday, February 16, 2023, 8:30 am – 10:30 am in NAH, Inspiration Hall.</a:t>
            </a:r>
          </a:p>
          <a:p>
            <a:pPr marL="1371600" lvl="2"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1371600" lvl="2" indent="-457200">
              <a:buFont typeface="Arial" panose="020B0604020202020204" pitchFamily="34" charset="0"/>
              <a:buChar char="•"/>
            </a:pP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Save the Date: 100</a:t>
            </a:r>
            <a:r>
              <a:rPr lang="en-US" sz="36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Day of Student Recognition May 5, 2023</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2"/>
            <a:endParaRPr lang="en-US" sz="2800" dirty="0">
              <a:ea typeface="Open Sans" panose="020B0606030504020204" pitchFamily="34" charset="0"/>
              <a:cs typeface="Open Sans" panose="020B0606030504020204" pitchFamily="34" charset="0"/>
            </a:endParaRPr>
          </a:p>
          <a:p>
            <a:pPr marL="914400" lvl="1"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2890755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4"/>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210067" y="1582313"/>
            <a:ext cx="10662557" cy="4031873"/>
          </a:xfrm>
          <a:prstGeom prst="rect">
            <a:avLst/>
          </a:prstGeom>
          <a:noFill/>
        </p:spPr>
        <p:txBody>
          <a:bodyPr wrap="square" rtlCol="0">
            <a:spAutoFit/>
          </a:bodyPr>
          <a:lstStyle/>
          <a:p>
            <a:pPr marL="742950" marR="0" lvl="1" indent="-285750">
              <a:spcBef>
                <a:spcPts val="0"/>
              </a:spcBef>
              <a:spcAft>
                <a:spcPts val="0"/>
              </a:spcAft>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ORD Internal Funding Opportunities</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HASS Grant Program: Feb 13, 2023</a:t>
            </a:r>
          </a:p>
          <a:p>
            <a:pPr marL="1200150" lvl="2"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Research Expansion Funds (REF): Feb 21, 2023</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Scholarship and Creativity (S &amp; C) Grant Program: Feb 21, 2023</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Proposal Enhancement Grant (PEG) : Rolling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2957883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SU-ppt-2013-white" id="{3E125CF5-4E04-0A4C-8B32-ED1057659079}" vid="{F588457A-A9CA-1740-A155-151CB359735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34971</TotalTime>
  <Words>986</Words>
  <Application>Microsoft Macintosh PowerPoint</Application>
  <PresentationFormat>Widescreen</PresentationFormat>
  <Paragraphs>98</Paragraphs>
  <Slides>19</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19</vt:i4>
      </vt:variant>
    </vt:vector>
  </HeadingPairs>
  <TitlesOfParts>
    <vt:vector size="29" baseType="lpstr">
      <vt:lpstr>-apple-system</vt:lpstr>
      <vt:lpstr>Arial</vt:lpstr>
      <vt:lpstr>Calibri</vt:lpstr>
      <vt:lpstr>Calibri Light</vt:lpstr>
      <vt:lpstr>Open Sans</vt:lpstr>
      <vt:lpstr>Times New Roman</vt:lpstr>
      <vt:lpstr>Verdana</vt:lpstr>
      <vt:lpstr>Office Theme</vt:lpstr>
      <vt:lpstr>1_Custom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Brody, Michael</dc:creator>
  <cp:lastModifiedBy>Thomson, Jennifer</cp:lastModifiedBy>
  <cp:revision>89</cp:revision>
  <dcterms:created xsi:type="dcterms:W3CDTF">2020-08-17T20:22:04Z</dcterms:created>
  <dcterms:modified xsi:type="dcterms:W3CDTF">2023-01-24T15:19:17Z</dcterms:modified>
</cp:coreProperties>
</file>